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76.xml" ContentType="application/vnd.openxmlformats-officedocument.presentationml.slide+xml"/>
  <Override PartName="/ppt/slides/slide94.xml" ContentType="application/vnd.openxmlformats-officedocument.presentationml.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s/slide83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slides/slide72.xml" ContentType="application/vnd.openxmlformats-officedocument.presentationml.slide+xml"/>
  <Override PartName="/ppt/slides/slide90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s/slide79.xml" ContentType="application/vnd.openxmlformats-officedocument.presentationml.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68.xml" ContentType="application/vnd.openxmlformats-officedocument.presentationml.slide+xml"/>
  <Override PartName="/ppt/slides/slide77.xml" ContentType="application/vnd.openxmlformats-officedocument.presentationml.slide+xml"/>
  <Override PartName="/ppt/slides/slide8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s/slide66.xml" ContentType="application/vnd.openxmlformats-officedocument.presentationml.slide+xml"/>
  <Override PartName="/ppt/slides/slide75.xml" ContentType="application/vnd.openxmlformats-officedocument.presentationml.slide+xml"/>
  <Override PartName="/ppt/slides/slide86.xml" ContentType="application/vnd.openxmlformats-officedocument.presentationml.slide+xml"/>
  <Override PartName="/ppt/slideLayouts/slideLayout7.xml" ContentType="application/vnd.openxmlformats-officedocument.presentationml.slideLayout+xml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slides/slide73.xml" ContentType="application/vnd.openxmlformats-officedocument.presentationml.slide+xml"/>
  <Override PartName="/ppt/slides/slide84.xml" ContentType="application/vnd.openxmlformats-officedocument.presentationml.slide+xml"/>
  <Override PartName="/ppt/slides/slide9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s/slide71.xml" ContentType="application/vnd.openxmlformats-officedocument.presentationml.slide+xml"/>
  <Override PartName="/ppt/slides/slide80.xml" ContentType="application/vnd.openxmlformats-officedocument.presentationml.slide+xml"/>
  <Override PartName="/ppt/slides/slide82.xml" ContentType="application/vnd.openxmlformats-officedocument.presentationml.slide+xml"/>
  <Override PartName="/ppt/slides/slide91.xml" ContentType="application/vnd.openxmlformats-officedocument.presentationml.slide+xml"/>
  <Override PartName="/ppt/slideLayouts/slideLayout3.xml" ContentType="application/vnd.openxmlformats-officedocument.presentationml.slideLayout+xml"/>
  <Default Extension="emf" ContentType="image/x-emf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89.xml" ContentType="application/vnd.openxmlformats-officedocument.presentationml.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ppt/slides/slide78.xml" ContentType="application/vnd.openxmlformats-officedocument.presentationml.slide+xml"/>
  <Override PartName="/ppt/slides/slide87.xml" ContentType="application/vnd.openxmlformats-officedocument.presentationml.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s/slide85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s/slide92.xml" ContentType="application/vnd.openxmlformats-officedocument.presentationml.slide+xml"/>
  <Override PartName="/ppt/slideLayouts/slideLayout4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81.xml" ContentType="application/vnd.openxmlformats-officedocument.presentationml.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79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3" r:id="rId26"/>
    <p:sldId id="281" r:id="rId27"/>
    <p:sldId id="282" r:id="rId28"/>
    <p:sldId id="284" r:id="rId29"/>
    <p:sldId id="285" r:id="rId30"/>
    <p:sldId id="286" r:id="rId31"/>
    <p:sldId id="287" r:id="rId32"/>
    <p:sldId id="289" r:id="rId33"/>
    <p:sldId id="290" r:id="rId34"/>
    <p:sldId id="288" r:id="rId35"/>
    <p:sldId id="291" r:id="rId36"/>
    <p:sldId id="300" r:id="rId37"/>
    <p:sldId id="301" r:id="rId38"/>
    <p:sldId id="302" r:id="rId39"/>
    <p:sldId id="303" r:id="rId40"/>
    <p:sldId id="304" r:id="rId41"/>
    <p:sldId id="305" r:id="rId42"/>
    <p:sldId id="306" r:id="rId43"/>
    <p:sldId id="294" r:id="rId44"/>
    <p:sldId id="295" r:id="rId45"/>
    <p:sldId id="299" r:id="rId46"/>
    <p:sldId id="360" r:id="rId47"/>
    <p:sldId id="326" r:id="rId48"/>
    <p:sldId id="327" r:id="rId49"/>
    <p:sldId id="328" r:id="rId50"/>
    <p:sldId id="329" r:id="rId51"/>
    <p:sldId id="330" r:id="rId52"/>
    <p:sldId id="331" r:id="rId53"/>
    <p:sldId id="332" r:id="rId54"/>
    <p:sldId id="333" r:id="rId55"/>
    <p:sldId id="334" r:id="rId56"/>
    <p:sldId id="335" r:id="rId57"/>
    <p:sldId id="348" r:id="rId58"/>
    <p:sldId id="349" r:id="rId59"/>
    <p:sldId id="350" r:id="rId60"/>
    <p:sldId id="351" r:id="rId61"/>
    <p:sldId id="352" r:id="rId62"/>
    <p:sldId id="353" r:id="rId63"/>
    <p:sldId id="354" r:id="rId64"/>
    <p:sldId id="355" r:id="rId65"/>
    <p:sldId id="356" r:id="rId66"/>
    <p:sldId id="357" r:id="rId67"/>
    <p:sldId id="358" r:id="rId68"/>
    <p:sldId id="359" r:id="rId69"/>
    <p:sldId id="340" r:id="rId70"/>
    <p:sldId id="341" r:id="rId71"/>
    <p:sldId id="342" r:id="rId72"/>
    <p:sldId id="343" r:id="rId73"/>
    <p:sldId id="344" r:id="rId74"/>
    <p:sldId id="345" r:id="rId75"/>
    <p:sldId id="346" r:id="rId76"/>
    <p:sldId id="347" r:id="rId77"/>
    <p:sldId id="361" r:id="rId78"/>
    <p:sldId id="362" r:id="rId79"/>
    <p:sldId id="363" r:id="rId80"/>
    <p:sldId id="364" r:id="rId81"/>
    <p:sldId id="365" r:id="rId82"/>
    <p:sldId id="366" r:id="rId83"/>
    <p:sldId id="367" r:id="rId84"/>
    <p:sldId id="368" r:id="rId85"/>
    <p:sldId id="369" r:id="rId86"/>
    <p:sldId id="370" r:id="rId87"/>
    <p:sldId id="371" r:id="rId88"/>
    <p:sldId id="372" r:id="rId89"/>
    <p:sldId id="373" r:id="rId90"/>
    <p:sldId id="374" r:id="rId91"/>
    <p:sldId id="375" r:id="rId92"/>
    <p:sldId id="376" r:id="rId93"/>
    <p:sldId id="377" r:id="rId94"/>
    <p:sldId id="378" r:id="rId9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536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97" Type="http://schemas.openxmlformats.org/officeDocument/2006/relationships/viewProps" Target="viewProp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slide" Target="slides/slide86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slide" Target="slides/slide92.xml"/><Relationship Id="rId98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7.v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image" Target="../media/image7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4/12/2020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4/12/2020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4/12/2020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4/12/2020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4/12/2020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4/12/2020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4/12/2020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audio" Target="../media/audio5.wav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.v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6.v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7.vml"/><Relationship Id="rId4" Type="http://schemas.openxmlformats.org/officeDocument/2006/relationships/oleObject" Target="../embeddings/oleObject8.bin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8.v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9.v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0.v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1.v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3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2.v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4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3.v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5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4.v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12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3"/>
          <p:cNvSpPr>
            <a:spLocks noGrp="1" noChangeArrowheads="1"/>
          </p:cNvSpPr>
          <p:nvPr>
            <p:ph type="title"/>
          </p:nvPr>
        </p:nvSpPr>
        <p:spPr>
          <a:xfrm>
            <a:off x="-323850" y="1844675"/>
            <a:ext cx="9720263" cy="4679950"/>
          </a:xfrm>
        </p:spPr>
        <p:txBody>
          <a:bodyPr/>
          <a:lstStyle/>
          <a:p>
            <a:pPr eaLnBrk="1" hangingPunct="1"/>
            <a:r>
              <a:rPr lang="zh-CN" altLang="en-US" sz="7200" b="1" smtClean="0">
                <a:solidFill>
                  <a:srgbClr val="3333FF"/>
                </a:solidFill>
              </a:rPr>
              <a:t>高考文言文专题复习</a:t>
            </a:r>
            <a:r>
              <a:rPr lang="zh-CN" altLang="en-US" sz="7200" b="1" smtClean="0">
                <a:solidFill>
                  <a:srgbClr val="FF3300"/>
                </a:solidFill>
              </a:rPr>
              <a:t/>
            </a:r>
            <a:br>
              <a:rPr lang="zh-CN" altLang="en-US" sz="7200" b="1" smtClean="0">
                <a:solidFill>
                  <a:srgbClr val="FF3300"/>
                </a:solidFill>
              </a:rPr>
            </a:br>
            <a:r>
              <a:rPr lang="en-US" altLang="zh-CN" sz="6000" b="1" smtClean="0">
                <a:solidFill>
                  <a:srgbClr val="FF3300"/>
                </a:solidFill>
              </a:rPr>
              <a:t>——</a:t>
            </a:r>
            <a:r>
              <a:rPr lang="zh-CN" altLang="en-US" sz="6000" b="1" smtClean="0">
                <a:solidFill>
                  <a:srgbClr val="FF3300"/>
                </a:solidFill>
              </a:rPr>
              <a:t>文言文翻译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WordArt 2"/>
          <p:cNvSpPr>
            <a:spLocks noChangeArrowheads="1" noChangeShapeType="1" noTextEdit="1"/>
          </p:cNvSpPr>
          <p:nvPr/>
        </p:nvSpPr>
        <p:spPr bwMode="auto">
          <a:xfrm>
            <a:off x="7308850" y="5229225"/>
            <a:ext cx="1657350" cy="14398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/>
                  </a:outerShdw>
                </a:effectLst>
                <a:latin typeface="宋体"/>
                <a:ea typeface="宋体"/>
              </a:rPr>
              <a:t>换</a:t>
            </a:r>
          </a:p>
        </p:txBody>
      </p:sp>
      <p:sp>
        <p:nvSpPr>
          <p:cNvPr id="84995" name="Rectangle 3"/>
          <p:cNvSpPr>
            <a:spLocks noChangeArrowheads="1"/>
          </p:cNvSpPr>
          <p:nvPr/>
        </p:nvSpPr>
        <p:spPr bwMode="auto">
          <a:xfrm>
            <a:off x="73025" y="908050"/>
            <a:ext cx="561657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en-US" sz="3600" b="1">
                <a:solidFill>
                  <a:schemeClr val="tx1"/>
                </a:solidFill>
                <a:latin typeface="Times New Roman" pitchFamily="18" charset="0"/>
                <a:ea typeface="隶书" pitchFamily="49" charset="-122"/>
              </a:rPr>
              <a:t>①</a:t>
            </a:r>
            <a:r>
              <a:rPr lang="en-US" altLang="zh-CN" sz="3600" b="1">
                <a:solidFill>
                  <a:schemeClr val="tx1"/>
                </a:solidFill>
                <a:latin typeface="Times New Roman" pitchFamily="18" charset="0"/>
                <a:ea typeface="隶书" pitchFamily="49" charset="-122"/>
              </a:rPr>
              <a:t> </a:t>
            </a:r>
            <a:r>
              <a:rPr lang="zh-CN" altLang="en-US" b="1">
                <a:solidFill>
                  <a:schemeClr val="tx1"/>
                </a:solidFill>
                <a:latin typeface="宋体" pitchFamily="2" charset="-122"/>
              </a:rPr>
              <a:t>璧有瑕，请</a:t>
            </a:r>
            <a:r>
              <a:rPr lang="zh-CN" altLang="en-US" b="1">
                <a:solidFill>
                  <a:srgbClr val="333399"/>
                </a:solidFill>
                <a:latin typeface="宋体" pitchFamily="2" charset="-122"/>
              </a:rPr>
              <a:t>指</a:t>
            </a:r>
            <a:r>
              <a:rPr lang="zh-CN" altLang="en-US" b="1">
                <a:solidFill>
                  <a:srgbClr val="9900CC"/>
                </a:solidFill>
                <a:latin typeface="宋体" pitchFamily="2" charset="-122"/>
              </a:rPr>
              <a:t>示</a:t>
            </a:r>
            <a:r>
              <a:rPr lang="zh-CN" altLang="en-US" b="1">
                <a:solidFill>
                  <a:schemeClr val="tx1"/>
                </a:solidFill>
                <a:latin typeface="宋体" pitchFamily="2" charset="-122"/>
              </a:rPr>
              <a:t>王</a:t>
            </a:r>
          </a:p>
        </p:txBody>
      </p:sp>
      <p:sp>
        <p:nvSpPr>
          <p:cNvPr id="84996" name="Rectangle 4"/>
          <p:cNvSpPr>
            <a:spLocks noChangeArrowheads="1"/>
          </p:cNvSpPr>
          <p:nvPr/>
        </p:nvSpPr>
        <p:spPr bwMode="auto">
          <a:xfrm>
            <a:off x="4067175" y="979488"/>
            <a:ext cx="4672013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b="1">
                <a:solidFill>
                  <a:schemeClr val="tx1"/>
                </a:solidFill>
                <a:latin typeface="Times New Roman" pitchFamily="18" charset="0"/>
              </a:rPr>
              <a:t>（</a:t>
            </a:r>
            <a:r>
              <a:rPr lang="zh-CN" altLang="en-US" b="1">
                <a:solidFill>
                  <a:srgbClr val="FF3300"/>
                </a:solidFill>
                <a:latin typeface="Times New Roman" pitchFamily="18" charset="0"/>
              </a:rPr>
              <a:t>单、双音节词的变化</a:t>
            </a:r>
            <a:r>
              <a:rPr lang="zh-CN" altLang="en-US" b="1">
                <a:solidFill>
                  <a:schemeClr val="tx1"/>
                </a:solidFill>
                <a:latin typeface="Times New Roman" pitchFamily="18" charset="0"/>
              </a:rPr>
              <a:t>）</a:t>
            </a:r>
          </a:p>
        </p:txBody>
      </p:sp>
      <p:sp>
        <p:nvSpPr>
          <p:cNvPr id="84997" name="Text Box 5"/>
          <p:cNvSpPr txBox="1">
            <a:spLocks noChangeArrowheads="1"/>
          </p:cNvSpPr>
          <p:nvPr/>
        </p:nvSpPr>
        <p:spPr bwMode="auto">
          <a:xfrm>
            <a:off x="0" y="1674813"/>
            <a:ext cx="813752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b="1">
                <a:solidFill>
                  <a:schemeClr val="tx1"/>
                </a:solidFill>
                <a:latin typeface="宋体" pitchFamily="2" charset="-122"/>
              </a:rPr>
              <a:t>译：璧上有斑点，请让我</a:t>
            </a:r>
            <a:r>
              <a:rPr lang="zh-CN" altLang="en-US" b="1">
                <a:solidFill>
                  <a:srgbClr val="333399"/>
                </a:solidFill>
                <a:latin typeface="宋体" pitchFamily="2" charset="-122"/>
              </a:rPr>
              <a:t>指出来</a:t>
            </a:r>
            <a:r>
              <a:rPr lang="zh-CN" altLang="en-US" b="1">
                <a:solidFill>
                  <a:srgbClr val="9900CC"/>
                </a:solidFill>
                <a:latin typeface="宋体" pitchFamily="2" charset="-122"/>
              </a:rPr>
              <a:t>给</a:t>
            </a:r>
            <a:r>
              <a:rPr lang="zh-CN" altLang="en-US" b="1">
                <a:solidFill>
                  <a:schemeClr val="tx1"/>
                </a:solidFill>
                <a:latin typeface="宋体" pitchFamily="2" charset="-122"/>
              </a:rPr>
              <a:t>大王</a:t>
            </a:r>
            <a:r>
              <a:rPr lang="zh-CN" altLang="en-US" b="1">
                <a:solidFill>
                  <a:srgbClr val="9900CC"/>
                </a:solidFill>
                <a:latin typeface="宋体" pitchFamily="2" charset="-122"/>
              </a:rPr>
              <a:t>看</a:t>
            </a:r>
            <a:r>
              <a:rPr lang="zh-CN" altLang="en-US" b="1">
                <a:solidFill>
                  <a:schemeClr val="tx1"/>
                </a:solidFill>
                <a:latin typeface="宋体" pitchFamily="2" charset="-122"/>
              </a:rPr>
              <a:t>。</a:t>
            </a:r>
          </a:p>
        </p:txBody>
      </p:sp>
      <p:sp>
        <p:nvSpPr>
          <p:cNvPr id="84998" name="Rectangle 6"/>
          <p:cNvSpPr>
            <a:spLocks noChangeArrowheads="1"/>
          </p:cNvSpPr>
          <p:nvPr/>
        </p:nvSpPr>
        <p:spPr bwMode="auto">
          <a:xfrm>
            <a:off x="179388" y="2347913"/>
            <a:ext cx="8713787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sz="3600" b="1">
                <a:solidFill>
                  <a:schemeClr val="tx1"/>
                </a:solidFill>
              </a:rPr>
              <a:t>②</a:t>
            </a:r>
            <a:r>
              <a:rPr lang="zh-CN" altLang="en-US" sz="3600" b="1">
                <a:solidFill>
                  <a:schemeClr val="tx1"/>
                </a:solidFill>
              </a:rPr>
              <a:t>既泣之三日，乃誓疗之</a:t>
            </a:r>
            <a:r>
              <a:rPr lang="en-US" altLang="zh-CN" sz="3600" b="1">
                <a:solidFill>
                  <a:schemeClr val="tx1"/>
                </a:solidFill>
                <a:latin typeface="Times New Roman" pitchFamily="18" charset="0"/>
                <a:ea typeface="隶书" pitchFamily="49" charset="-122"/>
              </a:rPr>
              <a:t>……</a:t>
            </a:r>
            <a:r>
              <a:rPr lang="zh-CN" altLang="en-US" sz="3600" b="1">
                <a:solidFill>
                  <a:schemeClr val="tx1"/>
                </a:solidFill>
                <a:latin typeface="Times New Roman" pitchFamily="18" charset="0"/>
              </a:rPr>
              <a:t>以五年为期，必复之全之。</a:t>
            </a:r>
            <a:endParaRPr lang="zh-CN" altLang="en-US" sz="3600" b="1">
              <a:solidFill>
                <a:schemeClr val="tx1"/>
              </a:solidFill>
            </a:endParaRPr>
          </a:p>
        </p:txBody>
      </p:sp>
      <p:sp>
        <p:nvSpPr>
          <p:cNvPr id="84999" name="Rectangle 7"/>
          <p:cNvSpPr>
            <a:spLocks noChangeArrowheads="1"/>
          </p:cNvSpPr>
          <p:nvPr/>
        </p:nvSpPr>
        <p:spPr bwMode="auto">
          <a:xfrm>
            <a:off x="3851275" y="2997200"/>
            <a:ext cx="293687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3600" b="1">
                <a:ea typeface="黑体" pitchFamily="49" charset="-122"/>
              </a:rPr>
              <a:t>（词类活用）</a:t>
            </a:r>
          </a:p>
        </p:txBody>
      </p:sp>
      <p:sp>
        <p:nvSpPr>
          <p:cNvPr id="85000" name="Rectangle 8"/>
          <p:cNvSpPr>
            <a:spLocks noChangeArrowheads="1"/>
          </p:cNvSpPr>
          <p:nvPr/>
        </p:nvSpPr>
        <p:spPr bwMode="auto">
          <a:xfrm>
            <a:off x="0" y="3716338"/>
            <a:ext cx="9144000" cy="2563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chemeClr val="tx1"/>
                </a:solidFill>
              </a:rPr>
              <a:t>译：已经为它们哭泣了三天，于是发誓要治疗他们</a:t>
            </a:r>
            <a:r>
              <a:rPr lang="en-US" altLang="zh-CN" sz="3600" b="1">
                <a:solidFill>
                  <a:schemeClr val="tx1"/>
                </a:solidFill>
                <a:latin typeface="Times New Roman" pitchFamily="18" charset="0"/>
                <a:ea typeface="隶书" pitchFamily="49" charset="-122"/>
              </a:rPr>
              <a:t>……</a:t>
            </a:r>
            <a:r>
              <a:rPr lang="en-US" altLang="zh-CN" sz="3600" b="1">
                <a:solidFill>
                  <a:schemeClr val="tx1"/>
                </a:solidFill>
              </a:rPr>
              <a:t> </a:t>
            </a:r>
            <a:r>
              <a:rPr lang="zh-CN" altLang="en-US" sz="3600" b="1">
                <a:solidFill>
                  <a:schemeClr val="tx1"/>
                </a:solidFill>
              </a:rPr>
              <a:t>把五年作为期限，一定要使它们恢复 使它们保全。  </a:t>
            </a:r>
          </a:p>
          <a:p>
            <a:r>
              <a:rPr lang="zh-CN" altLang="en-US" sz="3600" b="1">
                <a:solidFill>
                  <a:srgbClr val="FF3300"/>
                </a:solidFill>
                <a:ea typeface="黑体" pitchFamily="49" charset="-122"/>
              </a:rPr>
              <a:t>（为动用法，使动用法）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49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49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49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49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49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49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49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49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49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50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850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2" grpId="0" animBg="1"/>
      <p:bldP spid="84995" grpId="0"/>
      <p:bldP spid="84996" grpId="0"/>
      <p:bldP spid="84997" grpId="0"/>
      <p:bldP spid="84998" grpId="0"/>
      <p:bldP spid="84999" grpId="0"/>
      <p:bldP spid="8500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Text Box 2"/>
          <p:cNvSpPr txBox="1">
            <a:spLocks noChangeArrowheads="1"/>
          </p:cNvSpPr>
          <p:nvPr/>
        </p:nvSpPr>
        <p:spPr bwMode="auto">
          <a:xfrm>
            <a:off x="250825" y="476250"/>
            <a:ext cx="6769100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4000" b="1">
                <a:solidFill>
                  <a:schemeClr val="tx1"/>
                </a:solidFill>
                <a:latin typeface="Times New Roman" pitchFamily="18" charset="0"/>
              </a:rPr>
              <a:t>③</a:t>
            </a:r>
            <a:r>
              <a:rPr lang="zh-CN" altLang="en-US" sz="4000" b="1">
                <a:solidFill>
                  <a:schemeClr val="tx1"/>
                </a:solidFill>
                <a:latin typeface="Times New Roman" pitchFamily="18" charset="0"/>
              </a:rPr>
              <a:t>天下</a:t>
            </a:r>
            <a:r>
              <a:rPr lang="zh-CN" altLang="en-US" sz="4000" b="1">
                <a:solidFill>
                  <a:srgbClr val="FF3300"/>
                </a:solidFill>
                <a:latin typeface="Times New Roman" pitchFamily="18" charset="0"/>
              </a:rPr>
              <a:t>云</a:t>
            </a:r>
            <a:r>
              <a:rPr lang="zh-CN" altLang="en-US" sz="4000" b="1">
                <a:solidFill>
                  <a:schemeClr val="tx1"/>
                </a:solidFill>
                <a:latin typeface="Times New Roman" pitchFamily="18" charset="0"/>
              </a:rPr>
              <a:t>集</a:t>
            </a:r>
            <a:r>
              <a:rPr lang="zh-CN" altLang="en-US" sz="4000" b="1">
                <a:solidFill>
                  <a:srgbClr val="FF3300"/>
                </a:solidFill>
                <a:latin typeface="Times New Roman" pitchFamily="18" charset="0"/>
              </a:rPr>
              <a:t>响</a:t>
            </a:r>
            <a:r>
              <a:rPr lang="zh-CN" altLang="en-US" sz="4000" b="1">
                <a:solidFill>
                  <a:schemeClr val="tx1"/>
                </a:solidFill>
                <a:latin typeface="Times New Roman" pitchFamily="18" charset="0"/>
              </a:rPr>
              <a:t>应，赢粮而</a:t>
            </a:r>
            <a:r>
              <a:rPr lang="zh-CN" altLang="en-US" sz="4000" b="1">
                <a:solidFill>
                  <a:srgbClr val="FF3300"/>
                </a:solidFill>
                <a:latin typeface="Times New Roman" pitchFamily="18" charset="0"/>
              </a:rPr>
              <a:t>景</a:t>
            </a:r>
            <a:r>
              <a:rPr lang="zh-CN" altLang="en-US" sz="4000" b="1">
                <a:solidFill>
                  <a:schemeClr val="tx1"/>
                </a:solidFill>
                <a:latin typeface="Times New Roman" pitchFamily="18" charset="0"/>
              </a:rPr>
              <a:t>从。</a:t>
            </a:r>
          </a:p>
        </p:txBody>
      </p:sp>
      <p:sp>
        <p:nvSpPr>
          <p:cNvPr id="86019" name="Text Box 3"/>
          <p:cNvSpPr txBox="1">
            <a:spLocks noChangeArrowheads="1"/>
          </p:cNvSpPr>
          <p:nvPr/>
        </p:nvSpPr>
        <p:spPr bwMode="auto">
          <a:xfrm>
            <a:off x="2555875" y="1125538"/>
            <a:ext cx="3887788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4000" b="1">
                <a:solidFill>
                  <a:srgbClr val="FF0066"/>
                </a:solidFill>
                <a:latin typeface="Times New Roman" pitchFamily="18" charset="0"/>
                <a:ea typeface="黑体" pitchFamily="49" charset="-122"/>
              </a:rPr>
              <a:t>（</a:t>
            </a:r>
            <a:r>
              <a:rPr lang="zh-CN" altLang="en-US" sz="4000" b="1">
                <a:solidFill>
                  <a:srgbClr val="FF3300"/>
                </a:solidFill>
                <a:latin typeface="Times New Roman" pitchFamily="18" charset="0"/>
                <a:ea typeface="黑体" pitchFamily="49" charset="-122"/>
              </a:rPr>
              <a:t>通假、活用</a:t>
            </a:r>
            <a:r>
              <a:rPr lang="zh-CN" altLang="en-US" sz="4000" b="1">
                <a:solidFill>
                  <a:srgbClr val="FF0066"/>
                </a:solidFill>
                <a:latin typeface="Times New Roman" pitchFamily="18" charset="0"/>
                <a:ea typeface="黑体" pitchFamily="49" charset="-122"/>
              </a:rPr>
              <a:t>）</a:t>
            </a:r>
          </a:p>
        </p:txBody>
      </p:sp>
      <p:sp>
        <p:nvSpPr>
          <p:cNvPr id="86020" name="Text Box 4"/>
          <p:cNvSpPr txBox="1">
            <a:spLocks noChangeArrowheads="1"/>
          </p:cNvSpPr>
          <p:nvPr/>
        </p:nvSpPr>
        <p:spPr bwMode="auto">
          <a:xfrm>
            <a:off x="381000" y="2979738"/>
            <a:ext cx="8496300" cy="192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4000" b="1">
                <a:solidFill>
                  <a:schemeClr val="tx1"/>
                </a:solidFill>
                <a:latin typeface="Times New Roman" pitchFamily="18" charset="0"/>
                <a:ea typeface="黑体" pitchFamily="49" charset="-122"/>
              </a:rPr>
              <a:t>译：天下人如同云一样聚集起来，回声似的响应他，都带者粮食，像影子一样跟从着他。</a:t>
            </a:r>
            <a:r>
              <a:rPr lang="zh-CN" altLang="en-US" sz="4000" b="1">
                <a:solidFill>
                  <a:srgbClr val="FF3300"/>
                </a:solidFill>
                <a:latin typeface="Times New Roman" pitchFamily="18" charset="0"/>
                <a:ea typeface="黑体" pitchFamily="49" charset="-122"/>
              </a:rPr>
              <a:t>（名词作状语）</a:t>
            </a:r>
          </a:p>
        </p:txBody>
      </p:sp>
      <p:sp>
        <p:nvSpPr>
          <p:cNvPr id="29701" name="Text Box 5"/>
          <p:cNvSpPr txBox="1">
            <a:spLocks noChangeArrowheads="1"/>
          </p:cNvSpPr>
          <p:nvPr/>
        </p:nvSpPr>
        <p:spPr bwMode="auto">
          <a:xfrm>
            <a:off x="323850" y="3619500"/>
            <a:ext cx="4824413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zh-CN" altLang="zh-CN" b="1">
              <a:solidFill>
                <a:schemeClr val="bg1"/>
              </a:solidFill>
              <a:latin typeface="Times New Roman" pitchFamily="18" charset="0"/>
              <a:ea typeface="隶书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60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60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60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60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60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60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6018" grpId="0"/>
      <p:bldP spid="86019" grpId="0"/>
      <p:bldP spid="8602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ChangeArrowheads="1"/>
          </p:cNvSpPr>
          <p:nvPr/>
        </p:nvSpPr>
        <p:spPr bwMode="auto">
          <a:xfrm>
            <a:off x="1116013" y="0"/>
            <a:ext cx="8027987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>
              <a:spcBef>
                <a:spcPct val="0"/>
              </a:spcBef>
            </a:pPr>
            <a:endParaRPr lang="zh-CN" altLang="en-US" sz="1800">
              <a:solidFill>
                <a:schemeClr val="tx1"/>
              </a:solidFill>
              <a:ea typeface="书体坊米芾体" pitchFamily="2" charset="-122"/>
            </a:endParaRPr>
          </a:p>
        </p:txBody>
      </p:sp>
      <p:sp>
        <p:nvSpPr>
          <p:cNvPr id="87043" name="Text Box 3"/>
          <p:cNvSpPr txBox="1">
            <a:spLocks noChangeArrowheads="1"/>
          </p:cNvSpPr>
          <p:nvPr/>
        </p:nvSpPr>
        <p:spPr bwMode="auto">
          <a:xfrm>
            <a:off x="1763713" y="836613"/>
            <a:ext cx="626427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6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1</a:t>
            </a:r>
            <a:r>
              <a:rPr lang="zh-CN" altLang="en-US" sz="36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、先帝不以臣卑鄙 </a:t>
            </a:r>
            <a:r>
              <a:rPr lang="en-US" altLang="zh-CN" sz="3600" b="1">
                <a:solidFill>
                  <a:srgbClr val="0000FF"/>
                </a:solidFill>
                <a:ea typeface="黑体" pitchFamily="49" charset="-122"/>
              </a:rPr>
              <a:t>……</a:t>
            </a:r>
            <a:endParaRPr lang="en-US" altLang="zh-CN" sz="3600" b="1">
              <a:solidFill>
                <a:srgbClr val="0000FF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87044" name="Text Box 4"/>
          <p:cNvSpPr txBox="1">
            <a:spLocks noChangeArrowheads="1"/>
          </p:cNvSpPr>
          <p:nvPr/>
        </p:nvSpPr>
        <p:spPr bwMode="auto">
          <a:xfrm>
            <a:off x="2411413" y="1773238"/>
            <a:ext cx="626427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 b="1">
                <a:latin typeface="楷体_GB2312" pitchFamily="49" charset="-122"/>
                <a:ea typeface="楷体_GB2312" pitchFamily="49" charset="-122"/>
              </a:rPr>
              <a:t>先帝不因为我地位低 </a:t>
            </a:r>
            <a:r>
              <a:rPr lang="en-US" altLang="zh-CN" sz="3600" b="1">
                <a:ea typeface="楷体_GB2312" pitchFamily="49" charset="-122"/>
              </a:rPr>
              <a:t>……</a:t>
            </a:r>
            <a:endParaRPr lang="en-US" altLang="zh-CN" sz="3600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87045" name="Text Box 5"/>
          <p:cNvSpPr txBox="1">
            <a:spLocks noChangeArrowheads="1"/>
          </p:cNvSpPr>
          <p:nvPr/>
        </p:nvSpPr>
        <p:spPr bwMode="auto">
          <a:xfrm>
            <a:off x="1763713" y="2636838"/>
            <a:ext cx="5256212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6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2</a:t>
            </a:r>
            <a:r>
              <a:rPr lang="zh-CN" altLang="en-US" sz="36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、岁征民间。</a:t>
            </a:r>
          </a:p>
        </p:txBody>
      </p:sp>
      <p:sp>
        <p:nvSpPr>
          <p:cNvPr id="87046" name="Text Box 6"/>
          <p:cNvSpPr txBox="1">
            <a:spLocks noChangeArrowheads="1"/>
          </p:cNvSpPr>
          <p:nvPr/>
        </p:nvSpPr>
        <p:spPr bwMode="auto">
          <a:xfrm>
            <a:off x="1763713" y="3789363"/>
            <a:ext cx="6408737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6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3</a:t>
            </a:r>
            <a:r>
              <a:rPr lang="zh-CN" altLang="en-US" sz="36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、而翁归，自与汝复算尔。 </a:t>
            </a:r>
          </a:p>
        </p:txBody>
      </p:sp>
      <p:sp>
        <p:nvSpPr>
          <p:cNvPr id="87047" name="Text Box 7"/>
          <p:cNvSpPr txBox="1">
            <a:spLocks noChangeArrowheads="1"/>
          </p:cNvSpPr>
          <p:nvPr/>
        </p:nvSpPr>
        <p:spPr bwMode="auto">
          <a:xfrm>
            <a:off x="1835150" y="4868863"/>
            <a:ext cx="648017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6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4</a:t>
            </a:r>
            <a:r>
              <a:rPr lang="zh-CN" altLang="en-US" sz="36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、京中有善口技者。 </a:t>
            </a:r>
          </a:p>
        </p:txBody>
      </p:sp>
      <p:sp>
        <p:nvSpPr>
          <p:cNvPr id="87048" name="AutoShape 8"/>
          <p:cNvSpPr>
            <a:spLocks noChangeArrowheads="1"/>
          </p:cNvSpPr>
          <p:nvPr/>
        </p:nvSpPr>
        <p:spPr bwMode="auto">
          <a:xfrm>
            <a:off x="4067175" y="1412875"/>
            <a:ext cx="144463" cy="142875"/>
          </a:xfrm>
          <a:prstGeom prst="flowChartConnector">
            <a:avLst/>
          </a:prstGeom>
          <a:solidFill>
            <a:srgbClr val="FF0000"/>
          </a:solidFill>
          <a:ln w="9525">
            <a:solidFill>
              <a:srgbClr val="FF0000"/>
            </a:solidFill>
            <a:round/>
            <a:headEnd/>
            <a:tailEnd/>
          </a:ln>
        </p:spPr>
        <p:txBody>
          <a:bodyPr wrap="none" anchor="ctr">
            <a:spAutoFit/>
          </a:bodyPr>
          <a:lstStyle/>
          <a:p>
            <a:pPr algn="ctr">
              <a:spcBef>
                <a:spcPct val="0"/>
              </a:spcBef>
            </a:pPr>
            <a:endParaRPr lang="zh-CN" altLang="en-US" sz="1800">
              <a:solidFill>
                <a:schemeClr val="tx1"/>
              </a:solidFill>
              <a:ea typeface="书体坊米芾体" pitchFamily="2" charset="-122"/>
            </a:endParaRPr>
          </a:p>
        </p:txBody>
      </p:sp>
      <p:grpSp>
        <p:nvGrpSpPr>
          <p:cNvPr id="2" name="Group 9"/>
          <p:cNvGrpSpPr>
            <a:grpSpLocks/>
          </p:cNvGrpSpPr>
          <p:nvPr/>
        </p:nvGrpSpPr>
        <p:grpSpPr bwMode="auto">
          <a:xfrm>
            <a:off x="5148263" y="1412875"/>
            <a:ext cx="431800" cy="142875"/>
            <a:chOff x="0" y="0"/>
            <a:chExt cx="272" cy="90"/>
          </a:xfrm>
        </p:grpSpPr>
        <p:sp>
          <p:nvSpPr>
            <p:cNvPr id="30737" name="AutoShape 10"/>
            <p:cNvSpPr>
              <a:spLocks noChangeArrowheads="1"/>
            </p:cNvSpPr>
            <p:nvPr/>
          </p:nvSpPr>
          <p:spPr bwMode="auto">
            <a:xfrm>
              <a:off x="0" y="0"/>
              <a:ext cx="91" cy="90"/>
            </a:xfrm>
            <a:prstGeom prst="flowChartConnector">
              <a:avLst/>
            </a:prstGeom>
            <a:solidFill>
              <a:srgbClr val="FF0000"/>
            </a:solidFill>
            <a:ln w="9525">
              <a:solidFill>
                <a:srgbClr val="FF0000"/>
              </a:solidFill>
              <a:round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>
                <a:spcBef>
                  <a:spcPct val="0"/>
                </a:spcBef>
              </a:pPr>
              <a:endParaRPr lang="zh-CN" altLang="en-US" sz="1800">
                <a:solidFill>
                  <a:schemeClr val="tx1"/>
                </a:solidFill>
                <a:ea typeface="书体坊米芾体" pitchFamily="2" charset="-122"/>
              </a:endParaRPr>
            </a:p>
          </p:txBody>
        </p:sp>
        <p:sp>
          <p:nvSpPr>
            <p:cNvPr id="30738" name="AutoShape 11"/>
            <p:cNvSpPr>
              <a:spLocks noChangeArrowheads="1"/>
            </p:cNvSpPr>
            <p:nvPr/>
          </p:nvSpPr>
          <p:spPr bwMode="auto">
            <a:xfrm>
              <a:off x="181" y="0"/>
              <a:ext cx="91" cy="90"/>
            </a:xfrm>
            <a:prstGeom prst="flowChartConnector">
              <a:avLst/>
            </a:prstGeom>
            <a:solidFill>
              <a:srgbClr val="FF0000"/>
            </a:solidFill>
            <a:ln w="9525">
              <a:solidFill>
                <a:srgbClr val="FF0000"/>
              </a:solidFill>
              <a:round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>
                <a:spcBef>
                  <a:spcPct val="0"/>
                </a:spcBef>
              </a:pPr>
              <a:endParaRPr lang="zh-CN" altLang="en-US" sz="1800">
                <a:solidFill>
                  <a:schemeClr val="tx1"/>
                </a:solidFill>
                <a:ea typeface="书体坊米芾体" pitchFamily="2" charset="-122"/>
              </a:endParaRPr>
            </a:p>
          </p:txBody>
        </p:sp>
      </p:grpSp>
      <p:sp>
        <p:nvSpPr>
          <p:cNvPr id="87052" name="AutoShape 12"/>
          <p:cNvSpPr>
            <a:spLocks noChangeArrowheads="1"/>
          </p:cNvSpPr>
          <p:nvPr/>
        </p:nvSpPr>
        <p:spPr bwMode="auto">
          <a:xfrm>
            <a:off x="2627313" y="3284538"/>
            <a:ext cx="144462" cy="142875"/>
          </a:xfrm>
          <a:prstGeom prst="flowChartConnector">
            <a:avLst/>
          </a:prstGeom>
          <a:solidFill>
            <a:srgbClr val="FF0000"/>
          </a:solidFill>
          <a:ln w="9525">
            <a:solidFill>
              <a:srgbClr val="FF0000"/>
            </a:solidFill>
            <a:round/>
            <a:headEnd/>
            <a:tailEnd/>
          </a:ln>
        </p:spPr>
        <p:txBody>
          <a:bodyPr wrap="none" anchor="ctr">
            <a:spAutoFit/>
          </a:bodyPr>
          <a:lstStyle/>
          <a:p>
            <a:pPr algn="ctr">
              <a:spcBef>
                <a:spcPct val="0"/>
              </a:spcBef>
            </a:pPr>
            <a:endParaRPr lang="zh-CN" altLang="en-US" sz="1800">
              <a:solidFill>
                <a:schemeClr val="tx1"/>
              </a:solidFill>
              <a:ea typeface="书体坊米芾体" pitchFamily="2" charset="-122"/>
            </a:endParaRPr>
          </a:p>
        </p:txBody>
      </p:sp>
      <p:sp>
        <p:nvSpPr>
          <p:cNvPr id="87053" name="AutoShape 13"/>
          <p:cNvSpPr>
            <a:spLocks noChangeArrowheads="1"/>
          </p:cNvSpPr>
          <p:nvPr/>
        </p:nvSpPr>
        <p:spPr bwMode="auto">
          <a:xfrm>
            <a:off x="5435600" y="4437063"/>
            <a:ext cx="144463" cy="142875"/>
          </a:xfrm>
          <a:prstGeom prst="flowChartConnector">
            <a:avLst/>
          </a:prstGeom>
          <a:solidFill>
            <a:srgbClr val="FF0000"/>
          </a:solidFill>
          <a:ln w="9525">
            <a:solidFill>
              <a:srgbClr val="FF0000"/>
            </a:solidFill>
            <a:round/>
            <a:headEnd/>
            <a:tailEnd/>
          </a:ln>
        </p:spPr>
        <p:txBody>
          <a:bodyPr wrap="none" anchor="ctr">
            <a:spAutoFit/>
          </a:bodyPr>
          <a:lstStyle/>
          <a:p>
            <a:pPr algn="ctr">
              <a:spcBef>
                <a:spcPct val="0"/>
              </a:spcBef>
            </a:pPr>
            <a:endParaRPr lang="zh-CN" altLang="en-US" sz="1800">
              <a:solidFill>
                <a:schemeClr val="tx1"/>
              </a:solidFill>
              <a:ea typeface="书体坊米芾体" pitchFamily="2" charset="-122"/>
            </a:endParaRPr>
          </a:p>
        </p:txBody>
      </p:sp>
      <p:grpSp>
        <p:nvGrpSpPr>
          <p:cNvPr id="3" name="Group 14"/>
          <p:cNvGrpSpPr>
            <a:grpSpLocks/>
          </p:cNvGrpSpPr>
          <p:nvPr/>
        </p:nvGrpSpPr>
        <p:grpSpPr bwMode="auto">
          <a:xfrm>
            <a:off x="2700338" y="4437063"/>
            <a:ext cx="576262" cy="144462"/>
            <a:chOff x="0" y="0"/>
            <a:chExt cx="363" cy="91"/>
          </a:xfrm>
        </p:grpSpPr>
        <p:sp>
          <p:nvSpPr>
            <p:cNvPr id="30735" name="AutoShape 15"/>
            <p:cNvSpPr>
              <a:spLocks noChangeArrowheads="1"/>
            </p:cNvSpPr>
            <p:nvPr/>
          </p:nvSpPr>
          <p:spPr bwMode="auto">
            <a:xfrm>
              <a:off x="272" y="0"/>
              <a:ext cx="91" cy="91"/>
            </a:xfrm>
            <a:prstGeom prst="flowChartConnector">
              <a:avLst/>
            </a:prstGeom>
            <a:solidFill>
              <a:srgbClr val="FF0000"/>
            </a:solidFill>
            <a:ln w="9525">
              <a:solidFill>
                <a:srgbClr val="FF0000"/>
              </a:solidFill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pPr algn="ctr">
                <a:spcBef>
                  <a:spcPct val="0"/>
                </a:spcBef>
              </a:pPr>
              <a:endParaRPr lang="zh-CN" altLang="en-US" sz="1800">
                <a:solidFill>
                  <a:schemeClr val="tx1"/>
                </a:solidFill>
                <a:ea typeface="书体坊米芾体" pitchFamily="2" charset="-122"/>
              </a:endParaRPr>
            </a:p>
          </p:txBody>
        </p:sp>
        <p:sp>
          <p:nvSpPr>
            <p:cNvPr id="30736" name="AutoShape 16"/>
            <p:cNvSpPr>
              <a:spLocks noChangeArrowheads="1"/>
            </p:cNvSpPr>
            <p:nvPr/>
          </p:nvSpPr>
          <p:spPr bwMode="auto">
            <a:xfrm>
              <a:off x="0" y="0"/>
              <a:ext cx="91" cy="90"/>
            </a:xfrm>
            <a:prstGeom prst="flowChartConnector">
              <a:avLst/>
            </a:prstGeom>
            <a:solidFill>
              <a:srgbClr val="FF0000"/>
            </a:solidFill>
            <a:ln w="9525">
              <a:solidFill>
                <a:srgbClr val="FF0000"/>
              </a:solidFill>
              <a:round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>
                <a:spcBef>
                  <a:spcPct val="0"/>
                </a:spcBef>
              </a:pPr>
              <a:endParaRPr lang="zh-CN" altLang="en-US" sz="1800">
                <a:solidFill>
                  <a:schemeClr val="tx1"/>
                </a:solidFill>
                <a:ea typeface="书体坊米芾体" pitchFamily="2" charset="-122"/>
              </a:endParaRPr>
            </a:p>
          </p:txBody>
        </p:sp>
      </p:grpSp>
      <p:sp>
        <p:nvSpPr>
          <p:cNvPr id="87057" name="AutoShape 17"/>
          <p:cNvSpPr>
            <a:spLocks noChangeArrowheads="1"/>
          </p:cNvSpPr>
          <p:nvPr/>
        </p:nvSpPr>
        <p:spPr bwMode="auto">
          <a:xfrm>
            <a:off x="4140200" y="5516563"/>
            <a:ext cx="144463" cy="142875"/>
          </a:xfrm>
          <a:prstGeom prst="flowChartConnector">
            <a:avLst/>
          </a:prstGeom>
          <a:solidFill>
            <a:srgbClr val="FF0000"/>
          </a:solidFill>
          <a:ln w="9525">
            <a:solidFill>
              <a:srgbClr val="FF0000"/>
            </a:solidFill>
            <a:round/>
            <a:headEnd/>
            <a:tailEnd/>
          </a:ln>
        </p:spPr>
        <p:txBody>
          <a:bodyPr wrap="none" anchor="ctr">
            <a:spAutoFit/>
          </a:bodyPr>
          <a:lstStyle/>
          <a:p>
            <a:pPr algn="ctr">
              <a:spcBef>
                <a:spcPct val="0"/>
              </a:spcBef>
            </a:pPr>
            <a:endParaRPr lang="zh-CN" altLang="en-US" sz="1800">
              <a:solidFill>
                <a:schemeClr val="tx1"/>
              </a:solidFill>
              <a:ea typeface="书体坊米芾体" pitchFamily="2" charset="-122"/>
            </a:endParaRPr>
          </a:p>
        </p:txBody>
      </p:sp>
      <p:sp>
        <p:nvSpPr>
          <p:cNvPr id="87058" name="AutoShape 18"/>
          <p:cNvSpPr>
            <a:spLocks noChangeArrowheads="1"/>
          </p:cNvSpPr>
          <p:nvPr/>
        </p:nvSpPr>
        <p:spPr bwMode="auto">
          <a:xfrm>
            <a:off x="5508625" y="5516563"/>
            <a:ext cx="144463" cy="142875"/>
          </a:xfrm>
          <a:prstGeom prst="flowChartConnector">
            <a:avLst/>
          </a:prstGeom>
          <a:solidFill>
            <a:srgbClr val="FF0000"/>
          </a:solidFill>
          <a:ln w="9525">
            <a:solidFill>
              <a:srgbClr val="FF0000"/>
            </a:solidFill>
            <a:round/>
            <a:headEnd/>
            <a:tailEnd/>
          </a:ln>
        </p:spPr>
        <p:txBody>
          <a:bodyPr wrap="none" anchor="ctr">
            <a:spAutoFit/>
          </a:bodyPr>
          <a:lstStyle/>
          <a:p>
            <a:pPr algn="ctr">
              <a:spcBef>
                <a:spcPct val="0"/>
              </a:spcBef>
            </a:pPr>
            <a:endParaRPr lang="zh-CN" altLang="en-US" sz="1800">
              <a:solidFill>
                <a:schemeClr val="tx1"/>
              </a:solidFill>
              <a:ea typeface="书体坊米芾体" pitchFamily="2" charset="-122"/>
            </a:endParaRPr>
          </a:p>
        </p:txBody>
      </p:sp>
    </p:spTree>
  </p:cSld>
  <p:clrMapOvr>
    <a:masterClrMapping/>
  </p:clrMapOvr>
  <p:transition spd="med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8704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8704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8704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4" dur="500"/>
                                        <p:tgtEl>
                                          <p:spTgt spid="870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4" dur="80"/>
                                        <p:tgtEl>
                                          <p:spTgt spid="8704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5" dur="80"/>
                                        <p:tgtEl>
                                          <p:spTgt spid="8704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80"/>
                                        <p:tgtEl>
                                          <p:spTgt spid="8704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1" dur="80"/>
                                        <p:tgtEl>
                                          <p:spTgt spid="8704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2" dur="80"/>
                                        <p:tgtEl>
                                          <p:spTgt spid="8704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80"/>
                                        <p:tgtEl>
                                          <p:spTgt spid="8704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8" dur="500"/>
                                        <p:tgtEl>
                                          <p:spTgt spid="87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3" dur="80"/>
                                        <p:tgtEl>
                                          <p:spTgt spid="8704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4" dur="80"/>
                                        <p:tgtEl>
                                          <p:spTgt spid="8704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5" dur="80"/>
                                        <p:tgtEl>
                                          <p:spTgt spid="8704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5" dur="500"/>
                                        <p:tgtEl>
                                          <p:spTgt spid="87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0" dur="80"/>
                                        <p:tgtEl>
                                          <p:spTgt spid="8704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1" dur="80"/>
                                        <p:tgtEl>
                                          <p:spTgt spid="8704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2" dur="80"/>
                                        <p:tgtEl>
                                          <p:spTgt spid="8704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7" dur="500"/>
                                        <p:tgtEl>
                                          <p:spTgt spid="870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2" dur="500"/>
                                        <p:tgtEl>
                                          <p:spTgt spid="87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7043" grpId="0"/>
      <p:bldP spid="87044" grpId="0"/>
      <p:bldP spid="87045" grpId="0"/>
      <p:bldP spid="87046" grpId="0"/>
      <p:bldP spid="87047" grpId="0"/>
      <p:bldP spid="87048" grpId="0" animBg="1"/>
      <p:bldP spid="87052" grpId="0" animBg="1"/>
      <p:bldP spid="87053" grpId="0" animBg="1"/>
      <p:bldP spid="87057" grpId="0" animBg="1"/>
      <p:bldP spid="8705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Text Box 2"/>
          <p:cNvSpPr txBox="1">
            <a:spLocks noChangeArrowheads="1"/>
          </p:cNvSpPr>
          <p:nvPr/>
        </p:nvSpPr>
        <p:spPr bwMode="auto">
          <a:xfrm>
            <a:off x="304800" y="152400"/>
            <a:ext cx="83058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zh-CN" altLang="en-US" sz="4000" b="1">
                <a:solidFill>
                  <a:srgbClr val="FF3300"/>
                </a:solidFill>
                <a:latin typeface="Times New Roman" pitchFamily="18" charset="0"/>
              </a:rPr>
              <a:t>另外：</a:t>
            </a:r>
          </a:p>
        </p:txBody>
      </p:sp>
      <p:sp>
        <p:nvSpPr>
          <p:cNvPr id="88067" name="Text Box 3"/>
          <p:cNvSpPr txBox="1">
            <a:spLocks noChangeArrowheads="1"/>
          </p:cNvSpPr>
          <p:nvPr/>
        </p:nvSpPr>
        <p:spPr bwMode="auto">
          <a:xfrm>
            <a:off x="228600" y="884238"/>
            <a:ext cx="1447800" cy="579437"/>
          </a:xfrm>
          <a:prstGeom prst="rect">
            <a:avLst/>
          </a:prstGeom>
          <a:solidFill>
            <a:srgbClr val="CCECFF"/>
          </a:solidFill>
          <a:ln w="9525">
            <a:noFill/>
            <a:miter lim="800000"/>
          </a:ln>
          <a:effectLst>
            <a:outerShdw dist="35921" dir="2700000" algn="ctr" rotWithShape="0">
              <a:schemeClr val="bg2"/>
            </a:outerShdw>
          </a:effectLst>
        </p:spPr>
        <p:txBody>
          <a:bodyPr>
            <a:spAutoFit/>
          </a:bodyPr>
          <a:lstStyle/>
          <a:p>
            <a:pPr>
              <a:buFontTx/>
              <a:buNone/>
              <a:defRPr/>
            </a:pPr>
            <a:r>
              <a:rPr kumimoji="1" lang="zh-CN" altLang="en-US" b="1">
                <a:solidFill>
                  <a:schemeClr val="accent2"/>
                </a:solidFill>
                <a:latin typeface="Times New Roman" pitchFamily="18" charset="0"/>
              </a:rPr>
              <a:t>单音词</a:t>
            </a:r>
          </a:p>
        </p:txBody>
      </p:sp>
      <p:sp>
        <p:nvSpPr>
          <p:cNvPr id="88068" name="AutoShape 4"/>
          <p:cNvSpPr>
            <a:spLocks noChangeArrowheads="1"/>
          </p:cNvSpPr>
          <p:nvPr/>
        </p:nvSpPr>
        <p:spPr bwMode="auto">
          <a:xfrm>
            <a:off x="2209800" y="1036638"/>
            <a:ext cx="1066800" cy="228600"/>
          </a:xfrm>
          <a:prstGeom prst="rightArrow">
            <a:avLst>
              <a:gd name="adj1" fmla="val 50000"/>
              <a:gd name="adj2" fmla="val 116580"/>
            </a:avLst>
          </a:prstGeom>
          <a:noFill/>
          <a:ln w="57150">
            <a:solidFill>
              <a:srgbClr val="0000FF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anchor="ctr">
            <a:spAutoFit/>
          </a:bodyPr>
          <a:lstStyle/>
          <a:p>
            <a:pPr algn="ctr">
              <a:spcBef>
                <a:spcPct val="0"/>
              </a:spcBef>
              <a:defRPr/>
            </a:pPr>
            <a:endParaRPr lang="zh-CN" altLang="en-US" sz="1800">
              <a:solidFill>
                <a:schemeClr val="tx1"/>
              </a:solidFill>
              <a:ea typeface="书体坊米芾体" pitchFamily="2" charset="-122"/>
            </a:endParaRPr>
          </a:p>
        </p:txBody>
      </p:sp>
      <p:sp>
        <p:nvSpPr>
          <p:cNvPr id="88069" name="Text Box 5"/>
          <p:cNvSpPr txBox="1">
            <a:spLocks noChangeArrowheads="1"/>
          </p:cNvSpPr>
          <p:nvPr/>
        </p:nvSpPr>
        <p:spPr bwMode="auto">
          <a:xfrm>
            <a:off x="3429000" y="838200"/>
            <a:ext cx="1447800" cy="579438"/>
          </a:xfrm>
          <a:prstGeom prst="rect">
            <a:avLst/>
          </a:prstGeom>
          <a:solidFill>
            <a:srgbClr val="CCECFF"/>
          </a:solidFill>
          <a:ln w="9525">
            <a:noFill/>
            <a:miter lim="800000"/>
          </a:ln>
          <a:effectLst>
            <a:outerShdw dist="35921" dir="2700000" algn="ctr" rotWithShape="0">
              <a:schemeClr val="bg2"/>
            </a:outerShdw>
          </a:effectLst>
        </p:spPr>
        <p:txBody>
          <a:bodyPr>
            <a:spAutoFit/>
          </a:bodyPr>
          <a:lstStyle/>
          <a:p>
            <a:pPr>
              <a:buFontTx/>
              <a:buNone/>
              <a:defRPr/>
            </a:pPr>
            <a:r>
              <a:rPr kumimoji="1" lang="zh-CN" altLang="en-US" b="1">
                <a:solidFill>
                  <a:schemeClr val="accent2"/>
                </a:solidFill>
                <a:latin typeface="Times New Roman" pitchFamily="18" charset="0"/>
              </a:rPr>
              <a:t>双音词</a:t>
            </a:r>
          </a:p>
        </p:txBody>
      </p:sp>
      <p:sp>
        <p:nvSpPr>
          <p:cNvPr id="88070" name="Text Box 6"/>
          <p:cNvSpPr txBox="1">
            <a:spLocks noChangeArrowheads="1"/>
          </p:cNvSpPr>
          <p:nvPr/>
        </p:nvSpPr>
        <p:spPr bwMode="auto">
          <a:xfrm>
            <a:off x="5334000" y="914400"/>
            <a:ext cx="3657600" cy="1554163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dist="35921" dir="2700000" algn="ctr" rotWithShape="0">
              <a:schemeClr val="bg2"/>
            </a:outerShdw>
          </a:effectLst>
        </p:spPr>
        <p:txBody>
          <a:bodyPr>
            <a:spAutoFit/>
          </a:bodyPr>
          <a:lstStyle/>
          <a:p>
            <a:pPr>
              <a:buFontTx/>
              <a:buNone/>
              <a:defRPr/>
            </a:pPr>
            <a:r>
              <a:rPr kumimoji="1" lang="zh-CN" altLang="en-US" b="1">
                <a:solidFill>
                  <a:srgbClr val="FF0066"/>
                </a:solidFill>
                <a:latin typeface="宋体" pitchFamily="2" charset="-122"/>
              </a:rPr>
              <a:t>侍中侍郎郭攸之、费祎、董允等，此皆</a:t>
            </a:r>
            <a:r>
              <a:rPr kumimoji="1" lang="zh-CN" altLang="en-US" b="1">
                <a:solidFill>
                  <a:srgbClr val="0000FF"/>
                </a:solidFill>
                <a:latin typeface="宋体" pitchFamily="2" charset="-122"/>
              </a:rPr>
              <a:t>良实</a:t>
            </a:r>
          </a:p>
        </p:txBody>
      </p:sp>
      <p:sp>
        <p:nvSpPr>
          <p:cNvPr id="88071" name="Text Box 7"/>
          <p:cNvSpPr txBox="1">
            <a:spLocks noChangeArrowheads="1"/>
          </p:cNvSpPr>
          <p:nvPr/>
        </p:nvSpPr>
        <p:spPr bwMode="auto">
          <a:xfrm>
            <a:off x="228600" y="1752600"/>
            <a:ext cx="1447800" cy="822325"/>
          </a:xfrm>
          <a:prstGeom prst="rect">
            <a:avLst/>
          </a:prstGeom>
          <a:solidFill>
            <a:srgbClr val="CCECFF"/>
          </a:solidFill>
          <a:ln w="9525">
            <a:noFill/>
            <a:miter lim="800000"/>
          </a:ln>
          <a:effectLst>
            <a:outerShdw dist="35921" dir="2700000" algn="ctr" rotWithShape="0">
              <a:schemeClr val="bg2"/>
            </a:outerShdw>
          </a:effectLst>
        </p:spPr>
        <p:txBody>
          <a:bodyPr>
            <a:spAutoFit/>
          </a:bodyPr>
          <a:lstStyle/>
          <a:p>
            <a:pPr>
              <a:buFontTx/>
              <a:buNone/>
              <a:defRPr/>
            </a:pPr>
            <a:r>
              <a:rPr kumimoji="1" lang="zh-CN" altLang="en-US" sz="2400" b="1">
                <a:solidFill>
                  <a:srgbClr val="0000FF"/>
                </a:solidFill>
                <a:latin typeface="Times New Roman" pitchFamily="18" charset="0"/>
              </a:rPr>
              <a:t>词类活用词</a:t>
            </a:r>
          </a:p>
        </p:txBody>
      </p:sp>
      <p:sp>
        <p:nvSpPr>
          <p:cNvPr id="88072" name="AutoShape 8"/>
          <p:cNvSpPr>
            <a:spLocks noChangeArrowheads="1"/>
          </p:cNvSpPr>
          <p:nvPr/>
        </p:nvSpPr>
        <p:spPr bwMode="auto">
          <a:xfrm>
            <a:off x="2209800" y="2057400"/>
            <a:ext cx="1066800" cy="228600"/>
          </a:xfrm>
          <a:prstGeom prst="rightArrow">
            <a:avLst>
              <a:gd name="adj1" fmla="val 50000"/>
              <a:gd name="adj2" fmla="val 116580"/>
            </a:avLst>
          </a:prstGeom>
          <a:noFill/>
          <a:ln w="57150">
            <a:solidFill>
              <a:srgbClr val="0000FF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anchor="ctr">
            <a:spAutoFit/>
          </a:bodyPr>
          <a:lstStyle/>
          <a:p>
            <a:pPr algn="ctr">
              <a:spcBef>
                <a:spcPct val="0"/>
              </a:spcBef>
              <a:defRPr/>
            </a:pPr>
            <a:endParaRPr lang="zh-CN" altLang="en-US" sz="1800">
              <a:solidFill>
                <a:schemeClr val="tx1"/>
              </a:solidFill>
              <a:ea typeface="书体坊米芾体" pitchFamily="2" charset="-122"/>
            </a:endParaRPr>
          </a:p>
        </p:txBody>
      </p:sp>
      <p:sp>
        <p:nvSpPr>
          <p:cNvPr id="88073" name="Text Box 9"/>
          <p:cNvSpPr txBox="1">
            <a:spLocks noChangeArrowheads="1"/>
          </p:cNvSpPr>
          <p:nvPr/>
        </p:nvSpPr>
        <p:spPr bwMode="auto">
          <a:xfrm>
            <a:off x="3429000" y="1752600"/>
            <a:ext cx="1447800" cy="822325"/>
          </a:xfrm>
          <a:prstGeom prst="rect">
            <a:avLst/>
          </a:prstGeom>
          <a:solidFill>
            <a:srgbClr val="CCECFF"/>
          </a:solidFill>
          <a:ln w="9525">
            <a:noFill/>
            <a:miter lim="800000"/>
          </a:ln>
          <a:effectLst>
            <a:outerShdw dist="35921" dir="2700000" algn="ctr" rotWithShape="0">
              <a:schemeClr val="bg2"/>
            </a:outerShdw>
          </a:effectLst>
        </p:spPr>
        <p:txBody>
          <a:bodyPr>
            <a:spAutoFit/>
          </a:bodyPr>
          <a:lstStyle/>
          <a:p>
            <a:pPr>
              <a:buFontTx/>
              <a:buNone/>
              <a:defRPr/>
            </a:pPr>
            <a:r>
              <a:rPr kumimoji="1" lang="zh-CN" altLang="en-US" sz="2400" b="1">
                <a:solidFill>
                  <a:srgbClr val="0000FF"/>
                </a:solidFill>
                <a:latin typeface="Times New Roman" pitchFamily="18" charset="0"/>
              </a:rPr>
              <a:t>活用后的词</a:t>
            </a:r>
          </a:p>
        </p:txBody>
      </p:sp>
      <p:sp>
        <p:nvSpPr>
          <p:cNvPr id="88074" name="Text Box 10"/>
          <p:cNvSpPr txBox="1">
            <a:spLocks noChangeArrowheads="1"/>
          </p:cNvSpPr>
          <p:nvPr/>
        </p:nvSpPr>
        <p:spPr bwMode="auto">
          <a:xfrm>
            <a:off x="228600" y="2971800"/>
            <a:ext cx="1447800" cy="579438"/>
          </a:xfrm>
          <a:prstGeom prst="rect">
            <a:avLst/>
          </a:prstGeom>
          <a:solidFill>
            <a:srgbClr val="CCECFF"/>
          </a:solidFill>
          <a:ln w="9525">
            <a:noFill/>
            <a:miter lim="800000"/>
          </a:ln>
          <a:effectLst>
            <a:outerShdw dist="35921" dir="2700000" algn="ctr" rotWithShape="0">
              <a:schemeClr val="bg2"/>
            </a:outerShdw>
          </a:effectLst>
        </p:spPr>
        <p:txBody>
          <a:bodyPr>
            <a:spAutoFit/>
          </a:bodyPr>
          <a:lstStyle/>
          <a:p>
            <a:pPr>
              <a:buFontTx/>
              <a:buNone/>
              <a:defRPr/>
            </a:pPr>
            <a:r>
              <a:rPr kumimoji="1" lang="zh-CN" altLang="en-US" b="1">
                <a:solidFill>
                  <a:srgbClr val="0000FF"/>
                </a:solidFill>
                <a:latin typeface="Times New Roman" pitchFamily="18" charset="0"/>
              </a:rPr>
              <a:t>通假字</a:t>
            </a:r>
          </a:p>
        </p:txBody>
      </p:sp>
      <p:sp>
        <p:nvSpPr>
          <p:cNvPr id="88075" name="AutoShape 11"/>
          <p:cNvSpPr>
            <a:spLocks noChangeArrowheads="1"/>
          </p:cNvSpPr>
          <p:nvPr/>
        </p:nvSpPr>
        <p:spPr bwMode="auto">
          <a:xfrm>
            <a:off x="2209800" y="3124200"/>
            <a:ext cx="1066800" cy="228600"/>
          </a:xfrm>
          <a:prstGeom prst="rightArrow">
            <a:avLst>
              <a:gd name="adj1" fmla="val 50000"/>
              <a:gd name="adj2" fmla="val 116580"/>
            </a:avLst>
          </a:prstGeom>
          <a:noFill/>
          <a:ln w="57150">
            <a:solidFill>
              <a:srgbClr val="0000FF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anchor="ctr">
            <a:spAutoFit/>
          </a:bodyPr>
          <a:lstStyle/>
          <a:p>
            <a:pPr algn="ctr">
              <a:spcBef>
                <a:spcPct val="0"/>
              </a:spcBef>
              <a:defRPr/>
            </a:pPr>
            <a:endParaRPr lang="zh-CN" altLang="en-US" sz="1800">
              <a:solidFill>
                <a:schemeClr val="tx1"/>
              </a:solidFill>
              <a:ea typeface="书体坊米芾体" pitchFamily="2" charset="-122"/>
            </a:endParaRPr>
          </a:p>
        </p:txBody>
      </p:sp>
      <p:sp>
        <p:nvSpPr>
          <p:cNvPr id="88076" name="Text Box 12"/>
          <p:cNvSpPr txBox="1">
            <a:spLocks noChangeArrowheads="1"/>
          </p:cNvSpPr>
          <p:nvPr/>
        </p:nvSpPr>
        <p:spPr bwMode="auto">
          <a:xfrm>
            <a:off x="3429000" y="2971800"/>
            <a:ext cx="1524000" cy="579438"/>
          </a:xfrm>
          <a:prstGeom prst="rect">
            <a:avLst/>
          </a:prstGeom>
          <a:solidFill>
            <a:srgbClr val="CCECFF"/>
          </a:solidFill>
          <a:ln w="9525">
            <a:noFill/>
            <a:miter lim="800000"/>
          </a:ln>
          <a:effectLst>
            <a:outerShdw dist="35921" dir="2700000" algn="ctr" rotWithShape="0">
              <a:schemeClr val="bg2"/>
            </a:outerShdw>
          </a:effectLst>
        </p:spPr>
        <p:txBody>
          <a:bodyPr>
            <a:spAutoFit/>
          </a:bodyPr>
          <a:lstStyle/>
          <a:p>
            <a:pPr>
              <a:buFontTx/>
              <a:buNone/>
              <a:defRPr/>
            </a:pPr>
            <a:r>
              <a:rPr kumimoji="1" lang="zh-CN" altLang="en-US" b="1">
                <a:solidFill>
                  <a:srgbClr val="0000FF"/>
                </a:solidFill>
                <a:latin typeface="Times New Roman" pitchFamily="18" charset="0"/>
              </a:rPr>
              <a:t>本字</a:t>
            </a:r>
          </a:p>
        </p:txBody>
      </p:sp>
      <p:sp>
        <p:nvSpPr>
          <p:cNvPr id="88077" name="Text Box 13"/>
          <p:cNvSpPr txBox="1">
            <a:spLocks noChangeArrowheads="1"/>
          </p:cNvSpPr>
          <p:nvPr/>
        </p:nvSpPr>
        <p:spPr bwMode="auto">
          <a:xfrm>
            <a:off x="457200" y="4953000"/>
            <a:ext cx="6324600" cy="641350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dist="35921" dir="2700000" algn="ctr" rotWithShape="0">
              <a:schemeClr val="bg2"/>
            </a:outerShdw>
          </a:effectLst>
        </p:spPr>
        <p:txBody>
          <a:bodyPr>
            <a:spAutoFit/>
          </a:bodyPr>
          <a:lstStyle/>
          <a:p>
            <a:pPr>
              <a:buFontTx/>
              <a:buNone/>
              <a:defRPr/>
            </a:pPr>
            <a:endParaRPr kumimoji="1" lang="zh-CN" altLang="zh-CN" sz="3600" b="1">
              <a:solidFill>
                <a:srgbClr val="FF0066"/>
              </a:solidFill>
              <a:latin typeface="Times New Roman" pitchFamily="18" charset="0"/>
            </a:endParaRPr>
          </a:p>
        </p:txBody>
      </p:sp>
      <p:sp>
        <p:nvSpPr>
          <p:cNvPr id="88078" name="Text Box 14"/>
          <p:cNvSpPr txBox="1">
            <a:spLocks noChangeArrowheads="1"/>
          </p:cNvSpPr>
          <p:nvPr/>
        </p:nvSpPr>
        <p:spPr bwMode="auto">
          <a:xfrm>
            <a:off x="228600" y="4664075"/>
            <a:ext cx="5029200" cy="2041525"/>
          </a:xfrm>
          <a:prstGeom prst="rect">
            <a:avLst/>
          </a:prstGeom>
          <a:solidFill>
            <a:srgbClr val="FF33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zh-CN" altLang="en-US" b="1">
                <a:solidFill>
                  <a:srgbClr val="FFFFFF"/>
                </a:solidFill>
                <a:latin typeface="Times New Roman" pitchFamily="18" charset="0"/>
              </a:rPr>
              <a:t>小结：对文句的每个字，我们运用留删换这三种方法，就不会有遗漏和增多了，能做到“字字落实”了。</a:t>
            </a:r>
          </a:p>
        </p:txBody>
      </p:sp>
      <p:sp>
        <p:nvSpPr>
          <p:cNvPr id="88079" name="Text Box 15"/>
          <p:cNvSpPr txBox="1">
            <a:spLocks noChangeArrowheads="1"/>
          </p:cNvSpPr>
          <p:nvPr/>
        </p:nvSpPr>
        <p:spPr bwMode="auto">
          <a:xfrm>
            <a:off x="5638800" y="4784725"/>
            <a:ext cx="3352800" cy="1920875"/>
          </a:xfrm>
          <a:prstGeom prst="rect">
            <a:avLst/>
          </a:prstGeom>
          <a:solidFill>
            <a:srgbClr val="0000FF"/>
          </a:solidFill>
          <a:ln w="9525">
            <a:noFill/>
            <a:miter lim="800000"/>
          </a:ln>
          <a:effectLst>
            <a:outerShdw dist="35921" dir="2700000" algn="ctr" rotWithShape="0">
              <a:schemeClr val="bg2"/>
            </a:outerShdw>
          </a:effectLst>
        </p:spPr>
        <p:txBody>
          <a:bodyPr>
            <a:spAutoFit/>
          </a:bodyPr>
          <a:lstStyle/>
          <a:p>
            <a:pPr>
              <a:buFontTx/>
              <a:buNone/>
              <a:defRPr/>
            </a:pPr>
            <a:r>
              <a:rPr kumimoji="1" lang="zh-CN" altLang="en-US" sz="6000" b="1">
                <a:solidFill>
                  <a:schemeClr val="bg1"/>
                </a:solidFill>
                <a:latin typeface="Times New Roman" pitchFamily="18" charset="0"/>
              </a:rPr>
              <a:t>字字落实留删换</a:t>
            </a:r>
          </a:p>
        </p:txBody>
      </p:sp>
      <p:sp>
        <p:nvSpPr>
          <p:cNvPr id="88080" name="Text Box 16"/>
          <p:cNvSpPr txBox="1">
            <a:spLocks noChangeArrowheads="1"/>
          </p:cNvSpPr>
          <p:nvPr/>
        </p:nvSpPr>
        <p:spPr bwMode="auto">
          <a:xfrm>
            <a:off x="152400" y="3810000"/>
            <a:ext cx="1600200" cy="579438"/>
          </a:xfrm>
          <a:prstGeom prst="rect">
            <a:avLst/>
          </a:prstGeom>
          <a:solidFill>
            <a:srgbClr val="CCECFF"/>
          </a:solidFill>
          <a:ln w="9525">
            <a:noFill/>
            <a:miter lim="800000"/>
          </a:ln>
          <a:effectLst>
            <a:outerShdw dist="35921" dir="2700000" algn="ctr" rotWithShape="0">
              <a:schemeClr val="bg2"/>
            </a:outerShdw>
          </a:effectLst>
        </p:spPr>
        <p:txBody>
          <a:bodyPr>
            <a:spAutoFit/>
          </a:bodyPr>
          <a:lstStyle/>
          <a:p>
            <a:pPr>
              <a:buFontTx/>
              <a:buNone/>
              <a:defRPr/>
            </a:pPr>
            <a:r>
              <a:rPr kumimoji="1" lang="zh-CN" altLang="en-US" b="1">
                <a:solidFill>
                  <a:schemeClr val="accent2"/>
                </a:solidFill>
                <a:latin typeface="Times New Roman" pitchFamily="18" charset="0"/>
              </a:rPr>
              <a:t>字本义</a:t>
            </a:r>
          </a:p>
        </p:txBody>
      </p:sp>
      <p:sp>
        <p:nvSpPr>
          <p:cNvPr id="88081" name="AutoShape 17"/>
          <p:cNvSpPr>
            <a:spLocks noChangeArrowheads="1"/>
          </p:cNvSpPr>
          <p:nvPr/>
        </p:nvSpPr>
        <p:spPr bwMode="auto">
          <a:xfrm>
            <a:off x="2209800" y="3962400"/>
            <a:ext cx="1066800" cy="228600"/>
          </a:xfrm>
          <a:prstGeom prst="rightArrow">
            <a:avLst>
              <a:gd name="adj1" fmla="val 50000"/>
              <a:gd name="adj2" fmla="val 116580"/>
            </a:avLst>
          </a:prstGeom>
          <a:noFill/>
          <a:ln w="57150">
            <a:solidFill>
              <a:srgbClr val="0000FF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anchor="ctr">
            <a:spAutoFit/>
          </a:bodyPr>
          <a:lstStyle/>
          <a:p>
            <a:pPr algn="ctr">
              <a:spcBef>
                <a:spcPct val="0"/>
              </a:spcBef>
              <a:defRPr/>
            </a:pPr>
            <a:endParaRPr lang="zh-CN" altLang="en-US" sz="1800">
              <a:solidFill>
                <a:schemeClr val="tx1"/>
              </a:solidFill>
              <a:ea typeface="书体坊米芾体" pitchFamily="2" charset="-122"/>
            </a:endParaRPr>
          </a:p>
        </p:txBody>
      </p:sp>
      <p:sp>
        <p:nvSpPr>
          <p:cNvPr id="88082" name="Text Box 18"/>
          <p:cNvSpPr txBox="1">
            <a:spLocks noChangeArrowheads="1"/>
          </p:cNvSpPr>
          <p:nvPr/>
        </p:nvSpPr>
        <p:spPr bwMode="auto">
          <a:xfrm>
            <a:off x="3352800" y="3810000"/>
            <a:ext cx="1828800" cy="579438"/>
          </a:xfrm>
          <a:prstGeom prst="rect">
            <a:avLst/>
          </a:prstGeom>
          <a:solidFill>
            <a:srgbClr val="CCECFF"/>
          </a:solidFill>
          <a:ln w="9525">
            <a:noFill/>
            <a:miter lim="800000"/>
          </a:ln>
          <a:effectLst>
            <a:outerShdw dist="35921" dir="2700000" algn="ctr" rotWithShape="0">
              <a:schemeClr val="bg2"/>
            </a:outerShdw>
          </a:effectLst>
        </p:spPr>
        <p:txBody>
          <a:bodyPr>
            <a:spAutoFit/>
          </a:bodyPr>
          <a:lstStyle/>
          <a:p>
            <a:pPr>
              <a:buFontTx/>
              <a:buNone/>
              <a:defRPr/>
            </a:pPr>
            <a:r>
              <a:rPr kumimoji="1" lang="zh-CN" altLang="en-US" b="1">
                <a:solidFill>
                  <a:schemeClr val="accent2"/>
                </a:solidFill>
                <a:latin typeface="Times New Roman" pitchFamily="18" charset="0"/>
              </a:rPr>
              <a:t>引申比喻</a:t>
            </a:r>
          </a:p>
        </p:txBody>
      </p:sp>
      <p:sp>
        <p:nvSpPr>
          <p:cNvPr id="88083" name="Text Box 19"/>
          <p:cNvSpPr txBox="1">
            <a:spLocks noChangeArrowheads="1"/>
          </p:cNvSpPr>
          <p:nvPr/>
        </p:nvSpPr>
        <p:spPr bwMode="auto">
          <a:xfrm>
            <a:off x="5410200" y="3763963"/>
            <a:ext cx="3962400" cy="579437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dist="35921" dir="2700000" algn="ctr" rotWithShape="0">
              <a:schemeClr val="bg2"/>
            </a:outerShdw>
          </a:effectLst>
        </p:spPr>
        <p:txBody>
          <a:bodyPr>
            <a:spAutoFit/>
          </a:bodyPr>
          <a:lstStyle/>
          <a:p>
            <a:pPr>
              <a:buFontTx/>
              <a:buNone/>
              <a:defRPr/>
            </a:pPr>
            <a:r>
              <a:rPr kumimoji="1" lang="zh-CN" altLang="en-US" b="1">
                <a:solidFill>
                  <a:srgbClr val="FF0066"/>
                </a:solidFill>
                <a:latin typeface="宋体" pitchFamily="2" charset="-122"/>
              </a:rPr>
              <a:t>庶竭驽钝，攘除奸凶</a:t>
            </a:r>
          </a:p>
        </p:txBody>
      </p:sp>
      <p:sp>
        <p:nvSpPr>
          <p:cNvPr id="88084" name="AutoShape 20"/>
          <p:cNvSpPr>
            <a:spLocks noChangeArrowheads="1"/>
          </p:cNvSpPr>
          <p:nvPr/>
        </p:nvSpPr>
        <p:spPr bwMode="auto">
          <a:xfrm>
            <a:off x="6324600" y="3505200"/>
            <a:ext cx="1066800" cy="990600"/>
          </a:xfrm>
          <a:prstGeom prst="cloudCallout">
            <a:avLst>
              <a:gd name="adj1" fmla="val -24106"/>
              <a:gd name="adj2" fmla="val 59296"/>
            </a:avLst>
          </a:prstGeom>
          <a:noFill/>
          <a:ln w="31750">
            <a:solidFill>
              <a:srgbClr val="0099FF"/>
            </a:solidFill>
            <a:round/>
          </a:ln>
          <a:effectLst>
            <a:outerShdw dist="35921" dir="2700000" algn="ctr" rotWithShape="0">
              <a:schemeClr val="bg2"/>
            </a:outerShdw>
          </a:effectLst>
        </p:spPr>
        <p:txBody>
          <a:bodyPr/>
          <a:lstStyle/>
          <a:p>
            <a:pPr algn="ctr">
              <a:buFontTx/>
              <a:buNone/>
              <a:defRPr/>
            </a:pPr>
            <a:endParaRPr kumimoji="1" lang="zh-CN" altLang="zh-CN" sz="3600" b="1">
              <a:solidFill>
                <a:srgbClr val="FF0066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80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80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80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80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80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80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80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880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880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80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80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880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880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44" dur="500"/>
                                        <p:tgtEl>
                                          <p:spTgt spid="880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880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4" dur="500"/>
                                        <p:tgtEl>
                                          <p:spTgt spid="88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88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88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880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880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88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8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880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880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880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880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4" dur="500"/>
                                        <p:tgtEl>
                                          <p:spTgt spid="880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880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880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880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880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7" dur="500"/>
                                        <p:tgtEl>
                                          <p:spTgt spid="8808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2" dur="500"/>
                                        <p:tgtEl>
                                          <p:spTgt spid="88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7" dur="500"/>
                                        <p:tgtEl>
                                          <p:spTgt spid="880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8066" grpId="0"/>
      <p:bldP spid="88067" grpId="0" animBg="1"/>
      <p:bldP spid="88068" grpId="0" animBg="1"/>
      <p:bldP spid="88069" grpId="0" animBg="1"/>
      <p:bldP spid="88070" grpId="0"/>
      <p:bldP spid="88071" grpId="0" animBg="1"/>
      <p:bldP spid="88072" grpId="0" animBg="1"/>
      <p:bldP spid="88073" grpId="0" animBg="1"/>
      <p:bldP spid="88074" grpId="0" animBg="1"/>
      <p:bldP spid="88075" grpId="0" animBg="1"/>
      <p:bldP spid="88076" grpId="0" animBg="1"/>
      <p:bldP spid="88078" grpId="0" animBg="1"/>
      <p:bldP spid="88079" grpId="0" animBg="1"/>
      <p:bldP spid="88080" grpId="0" animBg="1"/>
      <p:bldP spid="88081" grpId="0" animBg="1"/>
      <p:bldP spid="88082" grpId="0" animBg="1"/>
      <p:bldP spid="88083" grpId="0"/>
      <p:bldP spid="8808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76200" y="0"/>
            <a:ext cx="2590800" cy="1295400"/>
            <a:chOff x="144" y="0"/>
            <a:chExt cx="1680" cy="912"/>
          </a:xfrm>
        </p:grpSpPr>
        <p:grpSp>
          <p:nvGrpSpPr>
            <p:cNvPr id="3" name="Group 3"/>
            <p:cNvGrpSpPr>
              <a:grpSpLocks/>
            </p:cNvGrpSpPr>
            <p:nvPr/>
          </p:nvGrpSpPr>
          <p:grpSpPr bwMode="auto">
            <a:xfrm>
              <a:off x="144" y="0"/>
              <a:ext cx="1680" cy="912"/>
              <a:chOff x="336" y="720"/>
              <a:chExt cx="864" cy="672"/>
            </a:xfrm>
          </p:grpSpPr>
          <p:sp>
            <p:nvSpPr>
              <p:cNvPr id="32794" name="Oval 4"/>
              <p:cNvSpPr>
                <a:spLocks noChangeArrowheads="1"/>
              </p:cNvSpPr>
              <p:nvPr/>
            </p:nvSpPr>
            <p:spPr bwMode="auto">
              <a:xfrm>
                <a:off x="336" y="720"/>
                <a:ext cx="864" cy="672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>
                  <a:spcBef>
                    <a:spcPct val="0"/>
                  </a:spcBef>
                </a:pPr>
                <a:endParaRPr lang="zh-CN" altLang="en-US" sz="1800">
                  <a:solidFill>
                    <a:schemeClr val="tx1"/>
                  </a:solidFill>
                  <a:ea typeface="书体坊米芾体" pitchFamily="2" charset="-122"/>
                </a:endParaRPr>
              </a:p>
            </p:txBody>
          </p:sp>
          <p:sp>
            <p:nvSpPr>
              <p:cNvPr id="32795" name="Text Box 5"/>
              <p:cNvSpPr txBox="1">
                <a:spLocks noChangeArrowheads="1"/>
              </p:cNvSpPr>
              <p:nvPr/>
            </p:nvSpPr>
            <p:spPr bwMode="auto">
              <a:xfrm>
                <a:off x="532" y="768"/>
                <a:ext cx="511" cy="42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 eaLnBrk="0" hangingPunct="0">
                  <a:spcBef>
                    <a:spcPct val="0"/>
                  </a:spcBef>
                </a:pPr>
                <a:endParaRPr lang="zh-CN" altLang="zh-CN" sz="4800" b="1">
                  <a:solidFill>
                    <a:schemeClr val="accent2"/>
                  </a:solidFill>
                  <a:latin typeface="Times New Roman" pitchFamily="18" charset="0"/>
                </a:endParaRPr>
              </a:p>
            </p:txBody>
          </p:sp>
        </p:grpSp>
        <p:sp>
          <p:nvSpPr>
            <p:cNvPr id="89094" name="Rectangle 6"/>
            <p:cNvSpPr>
              <a:spLocks noChangeArrowheads="1"/>
            </p:cNvSpPr>
            <p:nvPr/>
          </p:nvSpPr>
          <p:spPr bwMode="auto">
            <a:xfrm>
              <a:off x="337" y="192"/>
              <a:ext cx="1311" cy="580"/>
            </a:xfrm>
            <a:prstGeom prst="rect">
              <a:avLst/>
            </a:prstGeom>
            <a:noFill/>
            <a:ln w="9525">
              <a:noFill/>
              <a:miter lim="800000"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 wrap="none">
              <a:spAutoFit/>
            </a:bodyPr>
            <a:lstStyle/>
            <a:p>
              <a:pPr>
                <a:buFontTx/>
                <a:buNone/>
                <a:defRPr/>
              </a:pPr>
              <a:r>
                <a:rPr lang="zh-CN" altLang="en-US" sz="4800" b="1">
                  <a:solidFill>
                    <a:schemeClr val="accent2"/>
                  </a:solidFill>
                  <a:latin typeface="Times New Roman" pitchFamily="18" charset="0"/>
                </a:rPr>
                <a:t>练一练</a:t>
              </a:r>
            </a:p>
          </p:txBody>
        </p:sp>
      </p:grpSp>
      <p:sp>
        <p:nvSpPr>
          <p:cNvPr id="89095" name="Text Box 7"/>
          <p:cNvSpPr txBox="1">
            <a:spLocks noChangeArrowheads="1"/>
          </p:cNvSpPr>
          <p:nvPr/>
        </p:nvSpPr>
        <p:spPr bwMode="auto">
          <a:xfrm>
            <a:off x="381000" y="1143000"/>
            <a:ext cx="5410200" cy="3027363"/>
          </a:xfrm>
          <a:prstGeom prst="rect">
            <a:avLst/>
          </a:prstGeom>
          <a:noFill/>
          <a:ln w="9525">
            <a:solidFill>
              <a:srgbClr val="0099FF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 altLang="zh-CN" b="1">
                <a:solidFill>
                  <a:srgbClr val="FF0066"/>
                </a:solidFill>
                <a:latin typeface="黑体" pitchFamily="49" charset="-122"/>
                <a:ea typeface="黑体" pitchFamily="49" charset="-122"/>
              </a:rPr>
              <a:t>1</a:t>
            </a:r>
            <a:r>
              <a:rPr lang="zh-CN" altLang="en-US" b="1">
                <a:solidFill>
                  <a:srgbClr val="FF0066"/>
                </a:solidFill>
                <a:latin typeface="黑体" pitchFamily="49" charset="-122"/>
                <a:ea typeface="黑体" pitchFamily="49" charset="-122"/>
              </a:rPr>
              <a:t>、孔子云：何陋之有？</a:t>
            </a:r>
          </a:p>
          <a:p>
            <a:pPr>
              <a:buClr>
                <a:srgbClr val="66FFFF"/>
              </a:buClr>
              <a:buFont typeface="Wingdings" pitchFamily="2" charset="2"/>
              <a:buNone/>
            </a:pPr>
            <a:r>
              <a:rPr lang="en-US" altLang="zh-CN" b="1">
                <a:solidFill>
                  <a:srgbClr val="FF0066"/>
                </a:solidFill>
                <a:latin typeface="黑体" pitchFamily="49" charset="-122"/>
                <a:ea typeface="黑体" pitchFamily="49" charset="-122"/>
              </a:rPr>
              <a:t>2</a:t>
            </a:r>
            <a:r>
              <a:rPr lang="zh-CN" altLang="en-US" b="1">
                <a:solidFill>
                  <a:srgbClr val="FF0066"/>
                </a:solidFill>
                <a:latin typeface="黑体" pitchFamily="49" charset="-122"/>
                <a:ea typeface="黑体" pitchFamily="49" charset="-122"/>
              </a:rPr>
              <a:t>、鱼，我所欲也，熊掌，亦我所欲也；二者不可得兼，舍鱼而取熊掌者也。</a:t>
            </a:r>
          </a:p>
          <a:p>
            <a:pPr>
              <a:buClr>
                <a:srgbClr val="66FFFF"/>
              </a:buClr>
              <a:buFont typeface="Wingdings" pitchFamily="2" charset="2"/>
              <a:buNone/>
            </a:pPr>
            <a:r>
              <a:rPr lang="en-US" altLang="zh-CN" b="1">
                <a:solidFill>
                  <a:srgbClr val="FF0066"/>
                </a:solidFill>
                <a:latin typeface="黑体" pitchFamily="49" charset="-122"/>
                <a:ea typeface="黑体" pitchFamily="49" charset="-122"/>
              </a:rPr>
              <a:t>3</a:t>
            </a:r>
            <a:r>
              <a:rPr lang="zh-CN" altLang="en-US" b="1">
                <a:solidFill>
                  <a:srgbClr val="FF0066"/>
                </a:solidFill>
                <a:latin typeface="黑体" pitchFamily="49" charset="-122"/>
                <a:ea typeface="黑体" pitchFamily="49" charset="-122"/>
              </a:rPr>
              <a:t>、此则岳阳楼之大观也。</a:t>
            </a:r>
          </a:p>
        </p:txBody>
      </p:sp>
      <p:sp>
        <p:nvSpPr>
          <p:cNvPr id="89096" name="Text Box 8"/>
          <p:cNvSpPr txBox="1">
            <a:spLocks noChangeArrowheads="1"/>
          </p:cNvSpPr>
          <p:nvPr/>
        </p:nvSpPr>
        <p:spPr bwMode="auto">
          <a:xfrm>
            <a:off x="381000" y="4114800"/>
            <a:ext cx="5410200" cy="2773363"/>
          </a:xfrm>
          <a:prstGeom prst="rect">
            <a:avLst/>
          </a:prstGeom>
          <a:noFill/>
          <a:ln w="9525">
            <a:solidFill>
              <a:srgbClr val="FF33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t"/>
            <a:r>
              <a:rPr lang="en-US" altLang="zh-CN" b="1">
                <a:solidFill>
                  <a:schemeClr val="accent2"/>
                </a:solidFill>
                <a:latin typeface="黑体" pitchFamily="49" charset="-122"/>
                <a:ea typeface="黑体" pitchFamily="49" charset="-122"/>
              </a:rPr>
              <a:t>4</a:t>
            </a:r>
            <a:r>
              <a:rPr lang="zh-CN" altLang="en-US" b="1">
                <a:solidFill>
                  <a:schemeClr val="accent2"/>
                </a:solidFill>
                <a:latin typeface="黑体" pitchFamily="49" charset="-122"/>
                <a:ea typeface="黑体" pitchFamily="49" charset="-122"/>
              </a:rPr>
              <a:t>、醉能同其乐，醒能述以文者，太守也。</a:t>
            </a:r>
            <a:br>
              <a:rPr lang="zh-CN" altLang="en-US" b="1">
                <a:solidFill>
                  <a:schemeClr val="accent2"/>
                </a:solidFill>
                <a:latin typeface="黑体" pitchFamily="49" charset="-122"/>
                <a:ea typeface="黑体" pitchFamily="49" charset="-122"/>
              </a:rPr>
            </a:br>
            <a:r>
              <a:rPr lang="en-US" altLang="zh-CN" b="1">
                <a:solidFill>
                  <a:schemeClr val="accent2"/>
                </a:solidFill>
                <a:latin typeface="黑体" pitchFamily="49" charset="-122"/>
                <a:ea typeface="黑体" pitchFamily="49" charset="-122"/>
              </a:rPr>
              <a:t>5</a:t>
            </a:r>
            <a:r>
              <a:rPr lang="zh-CN" altLang="en-US" b="1">
                <a:solidFill>
                  <a:schemeClr val="accent2"/>
                </a:solidFill>
                <a:latin typeface="黑体" pitchFamily="49" charset="-122"/>
                <a:ea typeface="黑体" pitchFamily="49" charset="-122"/>
              </a:rPr>
              <a:t>、子何恃而往？</a:t>
            </a:r>
          </a:p>
          <a:p>
            <a:pPr fontAlgn="t"/>
            <a:r>
              <a:rPr lang="en-US" altLang="zh-CN" b="1">
                <a:solidFill>
                  <a:schemeClr val="accent2"/>
                </a:solidFill>
                <a:latin typeface="黑体" pitchFamily="49" charset="-122"/>
                <a:ea typeface="黑体" pitchFamily="49" charset="-122"/>
              </a:rPr>
              <a:t>6</a:t>
            </a:r>
            <a:r>
              <a:rPr lang="zh-CN" altLang="en-US" b="1">
                <a:solidFill>
                  <a:schemeClr val="accent2"/>
                </a:solidFill>
                <a:latin typeface="黑体" pitchFamily="49" charset="-122"/>
                <a:ea typeface="黑体" pitchFamily="49" charset="-122"/>
              </a:rPr>
              <a:t>、无丝竹之乱耳，无案牍之劳形。 </a:t>
            </a:r>
          </a:p>
        </p:txBody>
      </p:sp>
      <p:sp>
        <p:nvSpPr>
          <p:cNvPr id="89097" name="Text Box 9"/>
          <p:cNvSpPr txBox="1">
            <a:spLocks noChangeArrowheads="1"/>
          </p:cNvSpPr>
          <p:nvPr/>
        </p:nvSpPr>
        <p:spPr bwMode="auto">
          <a:xfrm>
            <a:off x="6107113" y="1143000"/>
            <a:ext cx="2655887" cy="5410200"/>
          </a:xfrm>
          <a:prstGeom prst="rect">
            <a:avLst/>
          </a:prstGeom>
          <a:solidFill>
            <a:schemeClr val="accent2"/>
          </a:solidFill>
          <a:ln w="9525">
            <a:noFill/>
            <a:miter lim="800000"/>
          </a:ln>
          <a:effectLst>
            <a:outerShdw dist="35921" dir="2700000" algn="ctr" rotWithShape="0">
              <a:schemeClr val="bg2"/>
            </a:outerShdw>
          </a:effectLst>
        </p:spPr>
        <p:txBody>
          <a:bodyPr vert="eaVert">
            <a:spAutoFit/>
          </a:bodyPr>
          <a:lstStyle/>
          <a:p>
            <a:pPr>
              <a:buFontTx/>
              <a:buNone/>
              <a:defRPr/>
            </a:pPr>
            <a:r>
              <a:rPr kumimoji="1" lang="en-US" altLang="zh-CN" sz="3600" b="1">
                <a:solidFill>
                  <a:schemeClr val="bg1"/>
                </a:solidFill>
                <a:latin typeface="宋体" pitchFamily="2" charset="-122"/>
              </a:rPr>
              <a:t>7</a:t>
            </a:r>
            <a:r>
              <a:rPr kumimoji="1" lang="zh-CN" altLang="en-US" sz="3600" b="1">
                <a:solidFill>
                  <a:schemeClr val="bg1"/>
                </a:solidFill>
                <a:latin typeface="宋体" pitchFamily="2" charset="-122"/>
              </a:rPr>
              <a:t>、蒋氏大戚，汪然出涕曰。</a:t>
            </a:r>
          </a:p>
          <a:p>
            <a:pPr>
              <a:buFontTx/>
              <a:buNone/>
              <a:defRPr/>
            </a:pPr>
            <a:r>
              <a:rPr kumimoji="1" lang="en-US" altLang="zh-CN" sz="3600" b="1">
                <a:solidFill>
                  <a:schemeClr val="bg1"/>
                </a:solidFill>
                <a:latin typeface="Times New Roman" pitchFamily="18" charset="0"/>
              </a:rPr>
              <a:t>8</a:t>
            </a:r>
            <a:r>
              <a:rPr kumimoji="1" lang="zh-CN" altLang="en-US" sz="3600" b="1">
                <a:solidFill>
                  <a:schemeClr val="bg1"/>
                </a:solidFill>
                <a:latin typeface="Times New Roman" pitchFamily="18" charset="0"/>
              </a:rPr>
              <a:t>、</a:t>
            </a:r>
            <a:r>
              <a:rPr kumimoji="1" lang="zh-CN" altLang="en-US" sz="3600" b="1">
                <a:solidFill>
                  <a:schemeClr val="bg1"/>
                </a:solidFill>
                <a:latin typeface="宋体" pitchFamily="2" charset="-122"/>
              </a:rPr>
              <a:t>问今是何世，乃不知有汉，无论魏晋。</a:t>
            </a:r>
            <a:r>
              <a:rPr kumimoji="1" lang="zh-CN" altLang="en-US" sz="3600" b="1">
                <a:solidFill>
                  <a:schemeClr val="bg1"/>
                </a:solidFill>
                <a:latin typeface="Times New Roman" pitchFamily="18" charset="0"/>
              </a:rPr>
              <a:t> </a:t>
            </a:r>
          </a:p>
        </p:txBody>
      </p:sp>
      <p:grpSp>
        <p:nvGrpSpPr>
          <p:cNvPr id="4" name="Group 10"/>
          <p:cNvGrpSpPr>
            <a:grpSpLocks/>
          </p:cNvGrpSpPr>
          <p:nvPr/>
        </p:nvGrpSpPr>
        <p:grpSpPr bwMode="auto">
          <a:xfrm>
            <a:off x="838200" y="1143000"/>
            <a:ext cx="4114800" cy="2971800"/>
            <a:chOff x="528" y="720"/>
            <a:chExt cx="2592" cy="1872"/>
          </a:xfrm>
        </p:grpSpPr>
        <p:sp>
          <p:nvSpPr>
            <p:cNvPr id="36874" name="Oval 11"/>
            <p:cNvSpPr>
              <a:spLocks noChangeArrowheads="1"/>
            </p:cNvSpPr>
            <p:nvPr/>
          </p:nvSpPr>
          <p:spPr bwMode="auto">
            <a:xfrm>
              <a:off x="576" y="720"/>
              <a:ext cx="720" cy="384"/>
            </a:xfrm>
            <a:prstGeom prst="ellipse">
              <a:avLst/>
            </a:prstGeom>
            <a:noFill/>
            <a:ln w="38100">
              <a:solidFill>
                <a:srgbClr val="0099FF"/>
              </a:solidFill>
              <a:round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 anchor="ctr">
              <a:spAutoFit/>
            </a:bodyPr>
            <a:lstStyle/>
            <a:p>
              <a:pPr algn="ctr">
                <a:spcBef>
                  <a:spcPct val="0"/>
                </a:spcBef>
                <a:defRPr/>
              </a:pPr>
              <a:endParaRPr lang="zh-CN" altLang="en-US" sz="1800">
                <a:solidFill>
                  <a:schemeClr val="tx1"/>
                </a:solidFill>
                <a:ea typeface="书体坊米芾体" pitchFamily="2" charset="-122"/>
              </a:endParaRPr>
            </a:p>
          </p:txBody>
        </p:sp>
        <p:sp>
          <p:nvSpPr>
            <p:cNvPr id="36875" name="Oval 12"/>
            <p:cNvSpPr>
              <a:spLocks noChangeArrowheads="1"/>
            </p:cNvSpPr>
            <p:nvPr/>
          </p:nvSpPr>
          <p:spPr bwMode="auto">
            <a:xfrm>
              <a:off x="576" y="1152"/>
              <a:ext cx="528" cy="384"/>
            </a:xfrm>
            <a:prstGeom prst="ellipse">
              <a:avLst/>
            </a:prstGeom>
            <a:noFill/>
            <a:ln w="38100">
              <a:solidFill>
                <a:srgbClr val="0099FF"/>
              </a:solidFill>
              <a:round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 anchor="ctr">
              <a:spAutoFit/>
            </a:bodyPr>
            <a:lstStyle/>
            <a:p>
              <a:pPr algn="ctr">
                <a:spcBef>
                  <a:spcPct val="0"/>
                </a:spcBef>
                <a:defRPr/>
              </a:pPr>
              <a:endParaRPr lang="zh-CN" altLang="en-US" sz="1800">
                <a:solidFill>
                  <a:schemeClr val="tx1"/>
                </a:solidFill>
                <a:ea typeface="书体坊米芾体" pitchFamily="2" charset="-122"/>
              </a:endParaRPr>
            </a:p>
          </p:txBody>
        </p:sp>
        <p:sp>
          <p:nvSpPr>
            <p:cNvPr id="36876" name="Oval 13"/>
            <p:cNvSpPr>
              <a:spLocks noChangeArrowheads="1"/>
            </p:cNvSpPr>
            <p:nvPr/>
          </p:nvSpPr>
          <p:spPr bwMode="auto">
            <a:xfrm>
              <a:off x="2400" y="1200"/>
              <a:ext cx="720" cy="384"/>
            </a:xfrm>
            <a:prstGeom prst="ellipse">
              <a:avLst/>
            </a:prstGeom>
            <a:noFill/>
            <a:ln w="38100">
              <a:solidFill>
                <a:srgbClr val="0099FF"/>
              </a:solidFill>
              <a:round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 anchor="ctr">
              <a:spAutoFit/>
            </a:bodyPr>
            <a:lstStyle/>
            <a:p>
              <a:pPr algn="ctr">
                <a:spcBef>
                  <a:spcPct val="0"/>
                </a:spcBef>
                <a:defRPr/>
              </a:pPr>
              <a:endParaRPr lang="zh-CN" altLang="en-US" sz="1800">
                <a:solidFill>
                  <a:schemeClr val="tx1"/>
                </a:solidFill>
                <a:ea typeface="书体坊米芾体" pitchFamily="2" charset="-122"/>
              </a:endParaRPr>
            </a:p>
          </p:txBody>
        </p:sp>
        <p:sp>
          <p:nvSpPr>
            <p:cNvPr id="36877" name="Oval 14"/>
            <p:cNvSpPr>
              <a:spLocks noChangeArrowheads="1"/>
            </p:cNvSpPr>
            <p:nvPr/>
          </p:nvSpPr>
          <p:spPr bwMode="auto">
            <a:xfrm>
              <a:off x="528" y="1824"/>
              <a:ext cx="384" cy="384"/>
            </a:xfrm>
            <a:prstGeom prst="ellipse">
              <a:avLst/>
            </a:prstGeom>
            <a:noFill/>
            <a:ln w="38100">
              <a:solidFill>
                <a:srgbClr val="0099FF"/>
              </a:solidFill>
              <a:round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 anchor="ctr">
              <a:spAutoFit/>
            </a:bodyPr>
            <a:lstStyle/>
            <a:p>
              <a:pPr algn="ctr">
                <a:spcBef>
                  <a:spcPct val="0"/>
                </a:spcBef>
                <a:defRPr/>
              </a:pPr>
              <a:endParaRPr lang="zh-CN" altLang="en-US" sz="1800">
                <a:solidFill>
                  <a:schemeClr val="tx1"/>
                </a:solidFill>
                <a:ea typeface="书体坊米芾体" pitchFamily="2" charset="-122"/>
              </a:endParaRPr>
            </a:p>
          </p:txBody>
        </p:sp>
        <p:sp>
          <p:nvSpPr>
            <p:cNvPr id="36878" name="Oval 15"/>
            <p:cNvSpPr>
              <a:spLocks noChangeArrowheads="1"/>
            </p:cNvSpPr>
            <p:nvPr/>
          </p:nvSpPr>
          <p:spPr bwMode="auto">
            <a:xfrm>
              <a:off x="1200" y="1824"/>
              <a:ext cx="720" cy="384"/>
            </a:xfrm>
            <a:prstGeom prst="ellipse">
              <a:avLst/>
            </a:prstGeom>
            <a:noFill/>
            <a:ln w="38100">
              <a:solidFill>
                <a:srgbClr val="0099FF"/>
              </a:solidFill>
              <a:round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 anchor="ctr">
              <a:spAutoFit/>
            </a:bodyPr>
            <a:lstStyle/>
            <a:p>
              <a:pPr algn="ctr">
                <a:spcBef>
                  <a:spcPct val="0"/>
                </a:spcBef>
                <a:defRPr/>
              </a:pPr>
              <a:endParaRPr lang="zh-CN" altLang="en-US" sz="1800">
                <a:solidFill>
                  <a:schemeClr val="tx1"/>
                </a:solidFill>
                <a:ea typeface="书体坊米芾体" pitchFamily="2" charset="-122"/>
              </a:endParaRPr>
            </a:p>
          </p:txBody>
        </p:sp>
        <p:sp>
          <p:nvSpPr>
            <p:cNvPr id="36879" name="Oval 16"/>
            <p:cNvSpPr>
              <a:spLocks noChangeArrowheads="1"/>
            </p:cNvSpPr>
            <p:nvPr/>
          </p:nvSpPr>
          <p:spPr bwMode="auto">
            <a:xfrm>
              <a:off x="1200" y="2256"/>
              <a:ext cx="864" cy="336"/>
            </a:xfrm>
            <a:prstGeom prst="ellipse">
              <a:avLst/>
            </a:prstGeom>
            <a:noFill/>
            <a:ln w="38100">
              <a:solidFill>
                <a:srgbClr val="0099FF"/>
              </a:solidFill>
              <a:round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 anchor="ctr">
              <a:spAutoFit/>
            </a:bodyPr>
            <a:lstStyle/>
            <a:p>
              <a:pPr algn="ctr">
                <a:spcBef>
                  <a:spcPct val="0"/>
                </a:spcBef>
                <a:defRPr/>
              </a:pPr>
              <a:endParaRPr lang="zh-CN" altLang="en-US" sz="1800">
                <a:solidFill>
                  <a:schemeClr val="tx1"/>
                </a:solidFill>
                <a:ea typeface="书体坊米芾体" pitchFamily="2" charset="-122"/>
              </a:endParaRPr>
            </a:p>
          </p:txBody>
        </p:sp>
      </p:grpSp>
      <p:sp>
        <p:nvSpPr>
          <p:cNvPr id="89105" name="AutoShape 17"/>
          <p:cNvSpPr>
            <a:spLocks noChangeArrowheads="1"/>
          </p:cNvSpPr>
          <p:nvPr/>
        </p:nvSpPr>
        <p:spPr bwMode="auto">
          <a:xfrm>
            <a:off x="4114800" y="0"/>
            <a:ext cx="1143000" cy="990600"/>
          </a:xfrm>
          <a:prstGeom prst="cloudCallout">
            <a:avLst>
              <a:gd name="adj1" fmla="val -43750"/>
              <a:gd name="adj2" fmla="val 70000"/>
            </a:avLst>
          </a:prstGeom>
          <a:noFill/>
          <a:ln w="9525">
            <a:solidFill>
              <a:srgbClr val="0099FF"/>
            </a:solidFill>
            <a:round/>
          </a:ln>
          <a:effectLst>
            <a:outerShdw dist="35921" dir="2700000" algn="ctr" rotWithShape="0">
              <a:schemeClr val="bg2"/>
            </a:outerShdw>
          </a:effectLst>
        </p:spPr>
        <p:txBody>
          <a:bodyPr/>
          <a:lstStyle/>
          <a:p>
            <a:pPr algn="ctr">
              <a:buFontTx/>
              <a:buNone/>
              <a:defRPr/>
            </a:pPr>
            <a:r>
              <a:rPr kumimoji="1" lang="zh-CN" altLang="en-US" sz="4800" b="1">
                <a:solidFill>
                  <a:srgbClr val="FF0066"/>
                </a:solidFill>
                <a:latin typeface="Times New Roman" pitchFamily="18" charset="0"/>
              </a:rPr>
              <a:t>留</a:t>
            </a:r>
          </a:p>
        </p:txBody>
      </p:sp>
      <p:sp>
        <p:nvSpPr>
          <p:cNvPr id="89106" name="Rectangle 18"/>
          <p:cNvSpPr>
            <a:spLocks noChangeArrowheads="1"/>
          </p:cNvSpPr>
          <p:nvPr/>
        </p:nvSpPr>
        <p:spPr bwMode="auto">
          <a:xfrm>
            <a:off x="457200" y="4648200"/>
            <a:ext cx="533400" cy="533400"/>
          </a:xfrm>
          <a:prstGeom prst="rect">
            <a:avLst/>
          </a:prstGeom>
          <a:noFill/>
          <a:ln w="38100">
            <a:solidFill>
              <a:srgbClr val="FF3300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anchor="ctr">
            <a:spAutoFit/>
          </a:bodyPr>
          <a:lstStyle/>
          <a:p>
            <a:pPr algn="ctr">
              <a:spcBef>
                <a:spcPct val="0"/>
              </a:spcBef>
              <a:defRPr/>
            </a:pPr>
            <a:endParaRPr lang="zh-CN" altLang="en-US" sz="1800">
              <a:solidFill>
                <a:schemeClr val="tx1"/>
              </a:solidFill>
              <a:ea typeface="书体坊米芾体" pitchFamily="2" charset="-122"/>
            </a:endParaRPr>
          </a:p>
        </p:txBody>
      </p:sp>
      <p:sp>
        <p:nvSpPr>
          <p:cNvPr id="89107" name="Rectangle 19"/>
          <p:cNvSpPr>
            <a:spLocks noChangeArrowheads="1"/>
          </p:cNvSpPr>
          <p:nvPr/>
        </p:nvSpPr>
        <p:spPr bwMode="auto">
          <a:xfrm>
            <a:off x="2057400" y="4724400"/>
            <a:ext cx="533400" cy="457200"/>
          </a:xfrm>
          <a:prstGeom prst="rect">
            <a:avLst/>
          </a:prstGeom>
          <a:noFill/>
          <a:ln w="38100">
            <a:solidFill>
              <a:srgbClr val="FF3300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anchor="ctr">
            <a:spAutoFit/>
          </a:bodyPr>
          <a:lstStyle/>
          <a:p>
            <a:pPr algn="ctr">
              <a:spcBef>
                <a:spcPct val="0"/>
              </a:spcBef>
              <a:defRPr/>
            </a:pPr>
            <a:endParaRPr lang="zh-CN" altLang="en-US" sz="1800">
              <a:solidFill>
                <a:schemeClr val="tx1"/>
              </a:solidFill>
              <a:ea typeface="书体坊米芾体" pitchFamily="2" charset="-122"/>
            </a:endParaRPr>
          </a:p>
        </p:txBody>
      </p:sp>
      <p:sp>
        <p:nvSpPr>
          <p:cNvPr id="89108" name="Rectangle 20"/>
          <p:cNvSpPr>
            <a:spLocks noChangeArrowheads="1"/>
          </p:cNvSpPr>
          <p:nvPr/>
        </p:nvSpPr>
        <p:spPr bwMode="auto">
          <a:xfrm>
            <a:off x="2286000" y="5181600"/>
            <a:ext cx="533400" cy="533400"/>
          </a:xfrm>
          <a:prstGeom prst="rect">
            <a:avLst/>
          </a:prstGeom>
          <a:noFill/>
          <a:ln w="38100">
            <a:solidFill>
              <a:srgbClr val="FF3300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anchor="ctr">
            <a:spAutoFit/>
          </a:bodyPr>
          <a:lstStyle/>
          <a:p>
            <a:pPr algn="ctr">
              <a:spcBef>
                <a:spcPct val="0"/>
              </a:spcBef>
              <a:defRPr/>
            </a:pPr>
            <a:endParaRPr lang="zh-CN" altLang="en-US" sz="1800">
              <a:solidFill>
                <a:schemeClr val="tx1"/>
              </a:solidFill>
              <a:ea typeface="书体坊米芾体" pitchFamily="2" charset="-122"/>
            </a:endParaRPr>
          </a:p>
        </p:txBody>
      </p:sp>
      <p:sp>
        <p:nvSpPr>
          <p:cNvPr id="89109" name="Rectangle 21"/>
          <p:cNvSpPr>
            <a:spLocks noChangeArrowheads="1"/>
          </p:cNvSpPr>
          <p:nvPr/>
        </p:nvSpPr>
        <p:spPr bwMode="auto">
          <a:xfrm>
            <a:off x="2286000" y="5867400"/>
            <a:ext cx="533400" cy="533400"/>
          </a:xfrm>
          <a:prstGeom prst="rect">
            <a:avLst/>
          </a:prstGeom>
          <a:noFill/>
          <a:ln w="38100">
            <a:solidFill>
              <a:srgbClr val="FF3300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anchor="ctr">
            <a:spAutoFit/>
          </a:bodyPr>
          <a:lstStyle/>
          <a:p>
            <a:pPr algn="ctr">
              <a:spcBef>
                <a:spcPct val="0"/>
              </a:spcBef>
              <a:defRPr/>
            </a:pPr>
            <a:endParaRPr lang="zh-CN" altLang="en-US" sz="1800">
              <a:solidFill>
                <a:schemeClr val="tx1"/>
              </a:solidFill>
              <a:ea typeface="书体坊米芾体" pitchFamily="2" charset="-122"/>
            </a:endParaRPr>
          </a:p>
        </p:txBody>
      </p:sp>
      <p:sp>
        <p:nvSpPr>
          <p:cNvPr id="89110" name="Rectangle 22"/>
          <p:cNvSpPr>
            <a:spLocks noChangeArrowheads="1"/>
          </p:cNvSpPr>
          <p:nvPr/>
        </p:nvSpPr>
        <p:spPr bwMode="auto">
          <a:xfrm>
            <a:off x="5181600" y="5867400"/>
            <a:ext cx="533400" cy="533400"/>
          </a:xfrm>
          <a:prstGeom prst="rect">
            <a:avLst/>
          </a:prstGeom>
          <a:noFill/>
          <a:ln w="38100">
            <a:solidFill>
              <a:srgbClr val="FF3300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anchor="ctr">
            <a:spAutoFit/>
          </a:bodyPr>
          <a:lstStyle/>
          <a:p>
            <a:pPr algn="ctr">
              <a:spcBef>
                <a:spcPct val="0"/>
              </a:spcBef>
              <a:defRPr/>
            </a:pPr>
            <a:endParaRPr lang="zh-CN" altLang="en-US" sz="1800">
              <a:solidFill>
                <a:schemeClr val="tx1"/>
              </a:solidFill>
              <a:ea typeface="书体坊米芾体" pitchFamily="2" charset="-122"/>
            </a:endParaRPr>
          </a:p>
        </p:txBody>
      </p:sp>
      <p:sp>
        <p:nvSpPr>
          <p:cNvPr id="89111" name="AutoShape 23"/>
          <p:cNvSpPr>
            <a:spLocks noChangeArrowheads="1"/>
          </p:cNvSpPr>
          <p:nvPr/>
        </p:nvSpPr>
        <p:spPr bwMode="auto">
          <a:xfrm>
            <a:off x="6096000" y="0"/>
            <a:ext cx="1066800" cy="838200"/>
          </a:xfrm>
          <a:prstGeom prst="wedgeEllipseCallout">
            <a:avLst>
              <a:gd name="adj1" fmla="val -331398"/>
              <a:gd name="adj2" fmla="val 582574"/>
            </a:avLst>
          </a:prstGeom>
          <a:noFill/>
          <a:ln w="38100">
            <a:solidFill>
              <a:srgbClr val="FF3300"/>
            </a:solidFill>
            <a:miter lim="800000"/>
          </a:ln>
          <a:effectLst>
            <a:outerShdw dist="35921" dir="2700000" algn="ctr" rotWithShape="0">
              <a:schemeClr val="bg2"/>
            </a:outerShdw>
          </a:effectLst>
        </p:spPr>
        <p:txBody>
          <a:bodyPr/>
          <a:lstStyle/>
          <a:p>
            <a:pPr algn="ctr">
              <a:buFontTx/>
              <a:buNone/>
              <a:defRPr/>
            </a:pPr>
            <a:r>
              <a:rPr kumimoji="1" lang="zh-CN" altLang="en-US" sz="3600" b="1">
                <a:solidFill>
                  <a:srgbClr val="FF0066"/>
                </a:solidFill>
                <a:latin typeface="Times New Roman" pitchFamily="18" charset="0"/>
              </a:rPr>
              <a:t>删</a:t>
            </a:r>
          </a:p>
        </p:txBody>
      </p:sp>
      <p:sp>
        <p:nvSpPr>
          <p:cNvPr id="89112" name="Oval 24"/>
          <p:cNvSpPr>
            <a:spLocks noChangeArrowheads="1"/>
          </p:cNvSpPr>
          <p:nvPr/>
        </p:nvSpPr>
        <p:spPr bwMode="auto">
          <a:xfrm>
            <a:off x="6248400" y="2362200"/>
            <a:ext cx="533400" cy="1219200"/>
          </a:xfrm>
          <a:prstGeom prst="ellipse">
            <a:avLst/>
          </a:prstGeom>
          <a:noFill/>
          <a:ln w="57150">
            <a:solidFill>
              <a:srgbClr val="FF3300"/>
            </a:solidFill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anchor="ctr">
            <a:spAutoFit/>
          </a:bodyPr>
          <a:lstStyle/>
          <a:p>
            <a:pPr algn="ctr">
              <a:spcBef>
                <a:spcPct val="0"/>
              </a:spcBef>
              <a:defRPr/>
            </a:pPr>
            <a:endParaRPr lang="zh-CN" altLang="en-US" sz="1800">
              <a:solidFill>
                <a:schemeClr val="tx1"/>
              </a:solidFill>
              <a:ea typeface="书体坊米芾体" pitchFamily="2" charset="-122"/>
            </a:endParaRPr>
          </a:p>
        </p:txBody>
      </p:sp>
      <p:sp>
        <p:nvSpPr>
          <p:cNvPr id="89113" name="Oval 25"/>
          <p:cNvSpPr>
            <a:spLocks noChangeArrowheads="1"/>
          </p:cNvSpPr>
          <p:nvPr/>
        </p:nvSpPr>
        <p:spPr bwMode="auto">
          <a:xfrm>
            <a:off x="8077200" y="3352800"/>
            <a:ext cx="533400" cy="762000"/>
          </a:xfrm>
          <a:prstGeom prst="ellipse">
            <a:avLst/>
          </a:prstGeom>
          <a:noFill/>
          <a:ln w="57150">
            <a:solidFill>
              <a:srgbClr val="FF3300"/>
            </a:solidFill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anchor="ctr">
            <a:spAutoFit/>
          </a:bodyPr>
          <a:lstStyle/>
          <a:p>
            <a:pPr algn="ctr">
              <a:spcBef>
                <a:spcPct val="0"/>
              </a:spcBef>
              <a:defRPr/>
            </a:pPr>
            <a:endParaRPr lang="zh-CN" altLang="en-US" sz="1800">
              <a:solidFill>
                <a:schemeClr val="tx1"/>
              </a:solidFill>
              <a:ea typeface="书体坊米芾体" pitchFamily="2" charset="-122"/>
            </a:endParaRPr>
          </a:p>
        </p:txBody>
      </p:sp>
      <p:sp>
        <p:nvSpPr>
          <p:cNvPr id="89114" name="Oval 26"/>
          <p:cNvSpPr>
            <a:spLocks noChangeArrowheads="1"/>
          </p:cNvSpPr>
          <p:nvPr/>
        </p:nvSpPr>
        <p:spPr bwMode="auto">
          <a:xfrm>
            <a:off x="8001000" y="5638800"/>
            <a:ext cx="685800" cy="762000"/>
          </a:xfrm>
          <a:prstGeom prst="ellipse">
            <a:avLst/>
          </a:prstGeom>
          <a:noFill/>
          <a:ln w="57150">
            <a:solidFill>
              <a:srgbClr val="FF3300"/>
            </a:solidFill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anchor="ctr">
            <a:spAutoFit/>
          </a:bodyPr>
          <a:lstStyle/>
          <a:p>
            <a:pPr algn="ctr">
              <a:spcBef>
                <a:spcPct val="0"/>
              </a:spcBef>
              <a:defRPr/>
            </a:pPr>
            <a:endParaRPr lang="zh-CN" altLang="en-US" sz="1800">
              <a:solidFill>
                <a:schemeClr val="tx1"/>
              </a:solidFill>
              <a:ea typeface="书体坊米芾体" pitchFamily="2" charset="-122"/>
            </a:endParaRPr>
          </a:p>
        </p:txBody>
      </p:sp>
      <p:sp>
        <p:nvSpPr>
          <p:cNvPr id="89115" name="AutoShape 27"/>
          <p:cNvSpPr>
            <a:spLocks noChangeArrowheads="1"/>
          </p:cNvSpPr>
          <p:nvPr/>
        </p:nvSpPr>
        <p:spPr bwMode="auto">
          <a:xfrm>
            <a:off x="7924800" y="228600"/>
            <a:ext cx="685800" cy="685800"/>
          </a:xfrm>
          <a:prstGeom prst="wedgeRoundRectCallout">
            <a:avLst>
              <a:gd name="adj1" fmla="val -141667"/>
              <a:gd name="adj2" fmla="val 469907"/>
              <a:gd name="adj3" fmla="val 16667"/>
            </a:avLst>
          </a:prstGeom>
          <a:noFill/>
          <a:ln w="57150">
            <a:solidFill>
              <a:srgbClr val="FF3300"/>
            </a:solidFill>
            <a:miter lim="800000"/>
          </a:ln>
          <a:effectLst>
            <a:outerShdw dist="35921" dir="2700000" algn="ctr" rotWithShape="0">
              <a:schemeClr val="bg2"/>
            </a:outerShdw>
          </a:effectLst>
        </p:spPr>
        <p:txBody>
          <a:bodyPr/>
          <a:lstStyle/>
          <a:p>
            <a:pPr algn="ctr">
              <a:buFontTx/>
              <a:buNone/>
              <a:defRPr/>
            </a:pPr>
            <a:r>
              <a:rPr kumimoji="1" lang="zh-CN" altLang="en-US" sz="3600" b="1">
                <a:solidFill>
                  <a:srgbClr val="FF0066"/>
                </a:solidFill>
                <a:latin typeface="Times New Roman" pitchFamily="18" charset="0"/>
              </a:rPr>
              <a:t>换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890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9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8" dur="500"/>
                                        <p:tgtEl>
                                          <p:spTgt spid="890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89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89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89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89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89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89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89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89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89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89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3" dur="500"/>
                                        <p:tgtEl>
                                          <p:spTgt spid="89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8" dur="500"/>
                                        <p:tgtEl>
                                          <p:spTgt spid="890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3" dur="500"/>
                                        <p:tgtEl>
                                          <p:spTgt spid="89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8" dur="500"/>
                                        <p:tgtEl>
                                          <p:spTgt spid="89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3" dur="500"/>
                                        <p:tgtEl>
                                          <p:spTgt spid="89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7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89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89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891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891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rbrak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9095" grpId="0" animBg="1"/>
      <p:bldP spid="89096" grpId="0" bldLvl="0" animBg="1"/>
      <p:bldP spid="89097" grpId="0" animBg="1"/>
      <p:bldP spid="89105" grpId="0" animBg="1"/>
      <p:bldP spid="89106" grpId="0" animBg="1"/>
      <p:bldP spid="89107" grpId="0" animBg="1"/>
      <p:bldP spid="89108" grpId="0" animBg="1"/>
      <p:bldP spid="89109" grpId="0" animBg="1"/>
      <p:bldP spid="89110" grpId="0" animBg="1"/>
      <p:bldP spid="89111" grpId="0" animBg="1"/>
      <p:bldP spid="89112" grpId="0" animBg="1"/>
      <p:bldP spid="89113" grpId="0" animBg="1"/>
      <p:bldP spid="89114" grpId="0" animBg="1"/>
      <p:bldP spid="8911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WordArt 2"/>
          <p:cNvSpPr>
            <a:spLocks noChangeArrowheads="1" noChangeShapeType="1" noTextEdit="1"/>
          </p:cNvSpPr>
          <p:nvPr/>
        </p:nvSpPr>
        <p:spPr bwMode="auto">
          <a:xfrm>
            <a:off x="3779838" y="333375"/>
            <a:ext cx="2160587" cy="18716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/>
                  </a:outerShdw>
                </a:effectLst>
                <a:latin typeface="宋体"/>
                <a:ea typeface="宋体"/>
              </a:rPr>
              <a:t>补</a:t>
            </a:r>
          </a:p>
        </p:txBody>
      </p:sp>
      <p:sp>
        <p:nvSpPr>
          <p:cNvPr id="90115" name="Text Box 3"/>
          <p:cNvSpPr txBox="1">
            <a:spLocks noChangeArrowheads="1"/>
          </p:cNvSpPr>
          <p:nvPr/>
        </p:nvSpPr>
        <p:spPr bwMode="auto">
          <a:xfrm>
            <a:off x="468313" y="3068638"/>
            <a:ext cx="8675687" cy="2287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4800">
                <a:solidFill>
                  <a:srgbClr val="800000"/>
                </a:solidFill>
                <a:latin typeface="华文新魏" pitchFamily="2" charset="-122"/>
                <a:ea typeface="华文新魏" pitchFamily="2" charset="-122"/>
              </a:rPr>
              <a:t>即：补出文句中</a:t>
            </a:r>
            <a:r>
              <a:rPr lang="zh-CN" altLang="en-US" sz="4800">
                <a:solidFill>
                  <a:srgbClr val="FF0066"/>
                </a:solidFill>
                <a:latin typeface="华文新魏" pitchFamily="2" charset="-122"/>
                <a:ea typeface="华文新魏" pitchFamily="2" charset="-122"/>
              </a:rPr>
              <a:t>省略</a:t>
            </a:r>
            <a:r>
              <a:rPr lang="zh-CN" altLang="en-US" sz="4800">
                <a:solidFill>
                  <a:srgbClr val="800000"/>
                </a:solidFill>
                <a:latin typeface="华文新魏" pitchFamily="2" charset="-122"/>
                <a:ea typeface="华文新魏" pitchFamily="2" charset="-122"/>
              </a:rPr>
              <a:t>了的内容（</a:t>
            </a:r>
            <a:r>
              <a:rPr lang="zh-CN" altLang="en-US" sz="4800">
                <a:solidFill>
                  <a:srgbClr val="0000FF"/>
                </a:solidFill>
                <a:latin typeface="方正舒体" pitchFamily="2" charset="-122"/>
                <a:ea typeface="方正舒体" pitchFamily="2" charset="-122"/>
              </a:rPr>
              <a:t>主语、谓语、宾语、介词等</a:t>
            </a:r>
            <a:r>
              <a:rPr lang="zh-CN" altLang="en-US" sz="4800">
                <a:solidFill>
                  <a:srgbClr val="800000"/>
                </a:solidFill>
                <a:latin typeface="华文新魏" pitchFamily="2" charset="-122"/>
                <a:ea typeface="华文新魏" pitchFamily="2" charset="-122"/>
              </a:rPr>
              <a:t>）</a:t>
            </a:r>
            <a:r>
              <a:rPr lang="zh-CN" altLang="en-US" sz="4800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rPr>
              <a:t>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projcto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5" dur="500"/>
                                        <p:tgtEl>
                                          <p:spTgt spid="90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2" grpId="0" animBg="1"/>
      <p:bldP spid="9011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Text Box 2"/>
          <p:cNvSpPr txBox="1">
            <a:spLocks noChangeArrowheads="1"/>
          </p:cNvSpPr>
          <p:nvPr/>
        </p:nvSpPr>
        <p:spPr bwMode="auto">
          <a:xfrm>
            <a:off x="323850" y="2708275"/>
            <a:ext cx="8459788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b="1">
                <a:solidFill>
                  <a:schemeClr val="tx1"/>
                </a:solidFill>
                <a:latin typeface="Times New Roman" pitchFamily="18" charset="0"/>
                <a:ea typeface="隶书" pitchFamily="49" charset="-122"/>
              </a:rPr>
              <a:t>②</a:t>
            </a:r>
            <a:r>
              <a:rPr lang="zh-CN" altLang="en-US" sz="3600" b="1">
                <a:solidFill>
                  <a:schemeClr val="tx1"/>
                </a:solidFill>
                <a:latin typeface="Times New Roman" pitchFamily="18" charset="0"/>
                <a:ea typeface="隶书" pitchFamily="49" charset="-122"/>
              </a:rPr>
              <a:t>夫战，勇气也。一鼓作气，再       而衰，三       而竭 。</a:t>
            </a:r>
          </a:p>
        </p:txBody>
      </p:sp>
      <p:sp>
        <p:nvSpPr>
          <p:cNvPr id="91139" name="Text Box 3"/>
          <p:cNvSpPr txBox="1">
            <a:spLocks noChangeArrowheads="1"/>
          </p:cNvSpPr>
          <p:nvPr/>
        </p:nvSpPr>
        <p:spPr bwMode="auto">
          <a:xfrm>
            <a:off x="323850" y="0"/>
            <a:ext cx="7705725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4000" b="1">
                <a:solidFill>
                  <a:srgbClr val="FF6699"/>
                </a:solidFill>
                <a:latin typeface="Times New Roman" pitchFamily="18" charset="0"/>
                <a:ea typeface="隶书" pitchFamily="49" charset="-122"/>
              </a:rPr>
              <a:t>在省略句中，补出省略的成分：</a:t>
            </a:r>
          </a:p>
        </p:txBody>
      </p:sp>
      <p:sp>
        <p:nvSpPr>
          <p:cNvPr id="91140" name="Text Box 4"/>
          <p:cNvSpPr txBox="1">
            <a:spLocks noChangeArrowheads="1"/>
          </p:cNvSpPr>
          <p:nvPr/>
        </p:nvSpPr>
        <p:spPr bwMode="auto">
          <a:xfrm>
            <a:off x="179388" y="4437063"/>
            <a:ext cx="8675687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b="1">
                <a:solidFill>
                  <a:schemeClr val="tx1"/>
                </a:solidFill>
                <a:latin typeface="Times New Roman" pitchFamily="18" charset="0"/>
                <a:ea typeface="隶书" pitchFamily="49" charset="-122"/>
              </a:rPr>
              <a:t>③</a:t>
            </a:r>
            <a:r>
              <a:rPr lang="zh-CN" altLang="en-US" sz="3600" b="1">
                <a:solidFill>
                  <a:schemeClr val="tx1"/>
                </a:solidFill>
                <a:latin typeface="Times New Roman" pitchFamily="18" charset="0"/>
                <a:ea typeface="隶书" pitchFamily="49" charset="-122"/>
              </a:rPr>
              <a:t>竖子，不足与        谋。</a:t>
            </a:r>
          </a:p>
        </p:txBody>
      </p:sp>
      <p:sp>
        <p:nvSpPr>
          <p:cNvPr id="91141" name="Text Box 5"/>
          <p:cNvSpPr txBox="1">
            <a:spLocks noChangeArrowheads="1"/>
          </p:cNvSpPr>
          <p:nvPr/>
        </p:nvSpPr>
        <p:spPr bwMode="auto">
          <a:xfrm>
            <a:off x="250825" y="5805488"/>
            <a:ext cx="9288463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b="1">
                <a:solidFill>
                  <a:schemeClr val="tx1"/>
                </a:solidFill>
                <a:latin typeface="Times New Roman" pitchFamily="18" charset="0"/>
                <a:ea typeface="隶书" pitchFamily="49" charset="-122"/>
              </a:rPr>
              <a:t>④</a:t>
            </a:r>
            <a:r>
              <a:rPr lang="zh-CN" altLang="en-US" sz="3600" b="1">
                <a:solidFill>
                  <a:schemeClr val="tx1"/>
                </a:solidFill>
                <a:latin typeface="Times New Roman" pitchFamily="18" charset="0"/>
                <a:ea typeface="隶书" pitchFamily="49" charset="-122"/>
              </a:rPr>
              <a:t>今以钟磬置       水中。</a:t>
            </a:r>
          </a:p>
        </p:txBody>
      </p:sp>
      <p:sp>
        <p:nvSpPr>
          <p:cNvPr id="91142" name="Text Box 6"/>
          <p:cNvSpPr txBox="1">
            <a:spLocks noChangeArrowheads="1"/>
          </p:cNvSpPr>
          <p:nvPr/>
        </p:nvSpPr>
        <p:spPr bwMode="auto">
          <a:xfrm>
            <a:off x="323850" y="981075"/>
            <a:ext cx="7704138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b="1">
                <a:solidFill>
                  <a:schemeClr val="tx1"/>
                </a:solidFill>
                <a:latin typeface="Times New Roman" pitchFamily="18" charset="0"/>
                <a:ea typeface="隶书" pitchFamily="49" charset="-122"/>
              </a:rPr>
              <a:t>①</a:t>
            </a:r>
            <a:r>
              <a:rPr lang="zh-CN" altLang="en-US" sz="3600" b="1">
                <a:solidFill>
                  <a:schemeClr val="tx1"/>
                </a:solidFill>
                <a:latin typeface="Times New Roman" pitchFamily="18" charset="0"/>
                <a:ea typeface="隶书" pitchFamily="49" charset="-122"/>
              </a:rPr>
              <a:t>沛公谓张良曰：“</a:t>
            </a:r>
            <a:r>
              <a:rPr lang="en-US" altLang="zh-CN" sz="3600" b="1">
                <a:solidFill>
                  <a:schemeClr val="tx1"/>
                </a:solidFill>
                <a:latin typeface="Times New Roman" pitchFamily="18" charset="0"/>
                <a:ea typeface="隶书" pitchFamily="49" charset="-122"/>
              </a:rPr>
              <a:t>……        </a:t>
            </a:r>
            <a:r>
              <a:rPr lang="zh-CN" altLang="en-US" sz="3600" b="1">
                <a:solidFill>
                  <a:schemeClr val="tx1"/>
                </a:solidFill>
                <a:latin typeface="Times New Roman" pitchFamily="18" charset="0"/>
                <a:ea typeface="隶书" pitchFamily="49" charset="-122"/>
              </a:rPr>
              <a:t>度我至军中，公乃入。” </a:t>
            </a:r>
          </a:p>
        </p:txBody>
      </p:sp>
      <p:sp>
        <p:nvSpPr>
          <p:cNvPr id="91143" name="Text Box 7"/>
          <p:cNvSpPr txBox="1">
            <a:spLocks noChangeArrowheads="1"/>
          </p:cNvSpPr>
          <p:nvPr/>
        </p:nvSpPr>
        <p:spPr bwMode="auto">
          <a:xfrm>
            <a:off x="4859338" y="1628775"/>
            <a:ext cx="3313112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600" b="1">
                <a:solidFill>
                  <a:srgbClr val="99FF99"/>
                </a:solidFill>
                <a:latin typeface="Times New Roman" pitchFamily="18" charset="0"/>
                <a:ea typeface="隶书" pitchFamily="49" charset="-122"/>
              </a:rPr>
              <a:t>   </a:t>
            </a:r>
            <a:r>
              <a:rPr lang="zh-CN" altLang="en-US" sz="3600" b="1">
                <a:latin typeface="Times New Roman" pitchFamily="18" charset="0"/>
                <a:ea typeface="隶书" pitchFamily="49" charset="-122"/>
              </a:rPr>
              <a:t>（省略主语）</a:t>
            </a:r>
          </a:p>
        </p:txBody>
      </p:sp>
      <p:sp>
        <p:nvSpPr>
          <p:cNvPr id="91144" name="Text Box 8"/>
          <p:cNvSpPr txBox="1">
            <a:spLocks noChangeArrowheads="1"/>
          </p:cNvSpPr>
          <p:nvPr/>
        </p:nvSpPr>
        <p:spPr bwMode="auto">
          <a:xfrm>
            <a:off x="5219700" y="981075"/>
            <a:ext cx="180022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b="1">
                <a:solidFill>
                  <a:srgbClr val="FF9933"/>
                </a:solidFill>
                <a:latin typeface="Times New Roman" pitchFamily="18" charset="0"/>
                <a:ea typeface="隶书" pitchFamily="49" charset="-122"/>
              </a:rPr>
              <a:t>( </a:t>
            </a:r>
            <a:r>
              <a:rPr lang="zh-CN" altLang="en-US" b="1">
                <a:solidFill>
                  <a:srgbClr val="FF9933"/>
                </a:solidFill>
                <a:latin typeface="Times New Roman" pitchFamily="18" charset="0"/>
                <a:ea typeface="隶书" pitchFamily="49" charset="-122"/>
              </a:rPr>
              <a:t>你</a:t>
            </a:r>
            <a:r>
              <a:rPr lang="en-US" altLang="zh-CN" b="1">
                <a:solidFill>
                  <a:srgbClr val="FF9933"/>
                </a:solidFill>
                <a:latin typeface="Times New Roman" pitchFamily="18" charset="0"/>
                <a:ea typeface="隶书" pitchFamily="49" charset="-122"/>
              </a:rPr>
              <a:t>)</a:t>
            </a:r>
          </a:p>
        </p:txBody>
      </p:sp>
      <p:sp>
        <p:nvSpPr>
          <p:cNvPr id="91145" name="Text Box 9"/>
          <p:cNvSpPr txBox="1">
            <a:spLocks noChangeArrowheads="1"/>
          </p:cNvSpPr>
          <p:nvPr/>
        </p:nvSpPr>
        <p:spPr bwMode="auto">
          <a:xfrm>
            <a:off x="6516688" y="2781300"/>
            <a:ext cx="180022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b="1">
                <a:solidFill>
                  <a:srgbClr val="FF9933"/>
                </a:solidFill>
                <a:latin typeface="Times New Roman" pitchFamily="18" charset="0"/>
                <a:ea typeface="隶书" pitchFamily="49" charset="-122"/>
              </a:rPr>
              <a:t>（鼓） </a:t>
            </a:r>
          </a:p>
        </p:txBody>
      </p:sp>
      <p:sp>
        <p:nvSpPr>
          <p:cNvPr id="91146" name="Text Box 10"/>
          <p:cNvSpPr txBox="1">
            <a:spLocks noChangeArrowheads="1"/>
          </p:cNvSpPr>
          <p:nvPr/>
        </p:nvSpPr>
        <p:spPr bwMode="auto">
          <a:xfrm>
            <a:off x="1476375" y="3284538"/>
            <a:ext cx="180022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b="1">
                <a:solidFill>
                  <a:srgbClr val="FF9933"/>
                </a:solidFill>
                <a:latin typeface="Times New Roman" pitchFamily="18" charset="0"/>
                <a:ea typeface="隶书" pitchFamily="49" charset="-122"/>
              </a:rPr>
              <a:t>（鼓）</a:t>
            </a:r>
          </a:p>
        </p:txBody>
      </p:sp>
      <p:sp>
        <p:nvSpPr>
          <p:cNvPr id="91147" name="Rectangle 11"/>
          <p:cNvSpPr>
            <a:spLocks noChangeArrowheads="1"/>
          </p:cNvSpPr>
          <p:nvPr/>
        </p:nvSpPr>
        <p:spPr bwMode="auto">
          <a:xfrm>
            <a:off x="3203575" y="4437063"/>
            <a:ext cx="1408113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b="1">
                <a:solidFill>
                  <a:srgbClr val="FF9933"/>
                </a:solidFill>
                <a:latin typeface="Times New Roman" pitchFamily="18" charset="0"/>
                <a:ea typeface="隶书" pitchFamily="49" charset="-122"/>
              </a:rPr>
              <a:t>（之）</a:t>
            </a:r>
          </a:p>
        </p:txBody>
      </p:sp>
      <p:sp>
        <p:nvSpPr>
          <p:cNvPr id="91148" name="Rectangle 12"/>
          <p:cNvSpPr>
            <a:spLocks noChangeArrowheads="1"/>
          </p:cNvSpPr>
          <p:nvPr/>
        </p:nvSpPr>
        <p:spPr bwMode="auto">
          <a:xfrm>
            <a:off x="5181600" y="3352800"/>
            <a:ext cx="283527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b="1">
                <a:latin typeface="Times New Roman" pitchFamily="18" charset="0"/>
                <a:ea typeface="隶书" pitchFamily="49" charset="-122"/>
              </a:rPr>
              <a:t>  </a:t>
            </a:r>
            <a:r>
              <a:rPr lang="zh-CN" altLang="en-US" b="1">
                <a:latin typeface="Times New Roman" pitchFamily="18" charset="0"/>
                <a:ea typeface="隶书" pitchFamily="49" charset="-122"/>
              </a:rPr>
              <a:t>（省略谓语）</a:t>
            </a:r>
          </a:p>
        </p:txBody>
      </p:sp>
      <p:sp>
        <p:nvSpPr>
          <p:cNvPr id="91149" name="Rectangle 13"/>
          <p:cNvSpPr>
            <a:spLocks noChangeArrowheads="1"/>
          </p:cNvSpPr>
          <p:nvPr/>
        </p:nvSpPr>
        <p:spPr bwMode="auto">
          <a:xfrm>
            <a:off x="5364163" y="4437063"/>
            <a:ext cx="263207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b="1">
                <a:latin typeface="Times New Roman" pitchFamily="18" charset="0"/>
                <a:ea typeface="隶书" pitchFamily="49" charset="-122"/>
              </a:rPr>
              <a:t>（省略宾语）</a:t>
            </a:r>
          </a:p>
        </p:txBody>
      </p:sp>
      <p:sp>
        <p:nvSpPr>
          <p:cNvPr id="91150" name="Rectangle 14"/>
          <p:cNvSpPr>
            <a:spLocks noChangeArrowheads="1"/>
          </p:cNvSpPr>
          <p:nvPr/>
        </p:nvSpPr>
        <p:spPr bwMode="auto">
          <a:xfrm>
            <a:off x="5435600" y="5805488"/>
            <a:ext cx="263207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b="1">
                <a:latin typeface="Times New Roman" pitchFamily="18" charset="0"/>
                <a:ea typeface="隶书" pitchFamily="49" charset="-122"/>
              </a:rPr>
              <a:t>（省略介词）</a:t>
            </a:r>
          </a:p>
        </p:txBody>
      </p:sp>
      <p:sp>
        <p:nvSpPr>
          <p:cNvPr id="91151" name="Rectangle 15"/>
          <p:cNvSpPr>
            <a:spLocks noChangeArrowheads="1"/>
          </p:cNvSpPr>
          <p:nvPr/>
        </p:nvSpPr>
        <p:spPr bwMode="auto">
          <a:xfrm>
            <a:off x="2700338" y="5805488"/>
            <a:ext cx="1408112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b="1">
                <a:solidFill>
                  <a:srgbClr val="FF9933"/>
                </a:solidFill>
                <a:latin typeface="Times New Roman" pitchFamily="18" charset="0"/>
                <a:ea typeface="隶书" pitchFamily="49" charset="-122"/>
              </a:rPr>
              <a:t>（于）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11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11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11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11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11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11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11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11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11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11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11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11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11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911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91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91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911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911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91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91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91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91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91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91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91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91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911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91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1138" grpId="0"/>
      <p:bldP spid="91139" grpId="0"/>
      <p:bldP spid="91140" grpId="0"/>
      <p:bldP spid="91141" grpId="0"/>
      <p:bldP spid="91142" grpId="0"/>
      <p:bldP spid="91143" grpId="0"/>
      <p:bldP spid="91144" grpId="0"/>
      <p:bldP spid="91145" grpId="0"/>
      <p:bldP spid="91146" grpId="0"/>
      <p:bldP spid="91147" grpId="0"/>
      <p:bldP spid="91148" grpId="0"/>
      <p:bldP spid="91149" grpId="0"/>
      <p:bldP spid="91150" grpId="0"/>
      <p:bldP spid="9115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Text Box 2"/>
          <p:cNvSpPr txBox="1">
            <a:spLocks noChangeArrowheads="1"/>
          </p:cNvSpPr>
          <p:nvPr/>
        </p:nvSpPr>
        <p:spPr bwMode="auto">
          <a:xfrm>
            <a:off x="250825" y="620713"/>
            <a:ext cx="8534400" cy="192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4000" b="1">
                <a:solidFill>
                  <a:schemeClr val="accent2"/>
                </a:solidFill>
                <a:latin typeface="黑体" pitchFamily="49" charset="-122"/>
                <a:ea typeface="黑体" pitchFamily="49" charset="-122"/>
              </a:rPr>
              <a:t>1</a:t>
            </a:r>
            <a:r>
              <a:rPr lang="zh-CN" altLang="en-US" sz="4000" b="1">
                <a:solidFill>
                  <a:schemeClr val="accent2"/>
                </a:solidFill>
                <a:latin typeface="黑体" pitchFamily="49" charset="-122"/>
                <a:ea typeface="黑体" pitchFamily="49" charset="-122"/>
              </a:rPr>
              <a:t>、（）见渔人，（）乃大惊，（）问（）所从来。（）具答之，（）便要还家，（）设酒杀鸡作食。</a:t>
            </a:r>
            <a:r>
              <a:rPr lang="zh-CN" altLang="en-US" sz="3600" b="1">
                <a:solidFill>
                  <a:schemeClr val="accent2"/>
                </a:solidFill>
                <a:latin typeface="Times New Roman" pitchFamily="18" charset="0"/>
              </a:rPr>
              <a:t> </a:t>
            </a:r>
          </a:p>
        </p:txBody>
      </p:sp>
      <p:sp>
        <p:nvSpPr>
          <p:cNvPr id="92163" name="Text Box 3"/>
          <p:cNvSpPr txBox="1">
            <a:spLocks noChangeArrowheads="1"/>
          </p:cNvSpPr>
          <p:nvPr/>
        </p:nvSpPr>
        <p:spPr bwMode="auto">
          <a:xfrm>
            <a:off x="304800" y="3048000"/>
            <a:ext cx="8001000" cy="192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4000" b="1">
                <a:solidFill>
                  <a:srgbClr val="FF0066"/>
                </a:solidFill>
                <a:latin typeface="黑体" pitchFamily="49" charset="-122"/>
                <a:ea typeface="黑体" pitchFamily="49" charset="-122"/>
              </a:rPr>
              <a:t>2</a:t>
            </a:r>
            <a:r>
              <a:rPr lang="zh-CN" altLang="en-US" sz="4000" b="1">
                <a:solidFill>
                  <a:srgbClr val="FF0066"/>
                </a:solidFill>
                <a:latin typeface="黑体" pitchFamily="49" charset="-122"/>
                <a:ea typeface="黑体" pitchFamily="49" charset="-122"/>
              </a:rPr>
              <a:t>、口技人坐屏障中，一（）桌、一（）椅、一（）扇、一（）抚尺而已。</a:t>
            </a:r>
            <a:r>
              <a:rPr lang="zh-CN" altLang="en-US" sz="3600" b="1">
                <a:solidFill>
                  <a:srgbClr val="FF0066"/>
                </a:solidFill>
                <a:latin typeface="黑体" pitchFamily="49" charset="-122"/>
                <a:ea typeface="黑体" pitchFamily="49" charset="-122"/>
              </a:rPr>
              <a:t> </a:t>
            </a:r>
          </a:p>
        </p:txBody>
      </p:sp>
      <p:sp>
        <p:nvSpPr>
          <p:cNvPr id="92164" name="Text Box 4"/>
          <p:cNvSpPr txBox="1">
            <a:spLocks noChangeArrowheads="1"/>
          </p:cNvSpPr>
          <p:nvPr/>
        </p:nvSpPr>
        <p:spPr bwMode="auto">
          <a:xfrm>
            <a:off x="395288" y="5229225"/>
            <a:ext cx="5616575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4000" b="1">
                <a:solidFill>
                  <a:srgbClr val="00CC99"/>
                </a:solidFill>
                <a:latin typeface="黑体" pitchFamily="49" charset="-122"/>
                <a:ea typeface="黑体" pitchFamily="49" charset="-122"/>
              </a:rPr>
              <a:t>3</a:t>
            </a:r>
            <a:r>
              <a:rPr lang="zh-CN" altLang="en-US" sz="4000" b="1">
                <a:solidFill>
                  <a:srgbClr val="00CC99"/>
                </a:solidFill>
                <a:latin typeface="黑体" pitchFamily="49" charset="-122"/>
                <a:ea typeface="黑体" pitchFamily="49" charset="-122"/>
              </a:rPr>
              <a:t>、可以（      ）一战</a:t>
            </a:r>
          </a:p>
        </p:txBody>
      </p:sp>
      <p:sp>
        <p:nvSpPr>
          <p:cNvPr id="22534" name="Rectangle 6"/>
          <p:cNvSpPr>
            <a:spLocks noChangeArrowheads="1"/>
          </p:cNvSpPr>
          <p:nvPr/>
        </p:nvSpPr>
        <p:spPr bwMode="auto">
          <a:xfrm>
            <a:off x="1692275" y="6308725"/>
            <a:ext cx="935038" cy="549275"/>
          </a:xfrm>
          <a:prstGeom prst="rect">
            <a:avLst/>
          </a:prstGeom>
          <a:noFill/>
          <a:ln w="9525" algn="ctr">
            <a:noFill/>
            <a:miter lim="800000"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>
            <a:spAutoFit/>
          </a:bodyPr>
          <a:lstStyle/>
          <a:p>
            <a:pPr>
              <a:buFontTx/>
              <a:buNone/>
              <a:defRPr/>
            </a:pPr>
            <a:endParaRPr kumimoji="1" lang="zh-CN" altLang="en-US">
              <a:latin typeface="Times New Roman" pitchFamily="18" charset="0"/>
              <a:ea typeface="新宋体" pitchFamily="49" charset="-122"/>
            </a:endParaRPr>
          </a:p>
        </p:txBody>
      </p:sp>
      <p:sp>
        <p:nvSpPr>
          <p:cNvPr id="22535" name="Text Box 7"/>
          <p:cNvSpPr txBox="1">
            <a:spLocks noChangeArrowheads="1"/>
          </p:cNvSpPr>
          <p:nvPr/>
        </p:nvSpPr>
        <p:spPr bwMode="auto">
          <a:xfrm>
            <a:off x="3132138" y="5157788"/>
            <a:ext cx="719137" cy="701675"/>
          </a:xfrm>
          <a:prstGeom prst="rect">
            <a:avLst/>
          </a:prstGeom>
          <a:noFill/>
          <a:ln w="9525" algn="ctr">
            <a:noFill/>
            <a:miter lim="800000"/>
          </a:ln>
          <a:effectLst>
            <a:outerShdw dist="35921" dir="2700000" algn="ctr" rotWithShape="0">
              <a:schemeClr val="bg2"/>
            </a:outerShdw>
          </a:effectLst>
        </p:spPr>
        <p:txBody>
          <a:bodyPr>
            <a:spAutoFit/>
          </a:bodyPr>
          <a:lstStyle/>
          <a:p>
            <a:pPr>
              <a:buFontTx/>
              <a:buNone/>
              <a:defRPr/>
            </a:pPr>
            <a:r>
              <a:rPr kumimoji="1" lang="zh-CN" altLang="en-US" sz="4000" b="1">
                <a:latin typeface="Times New Roman" pitchFamily="18" charset="0"/>
                <a:ea typeface="黑体" pitchFamily="49" charset="-122"/>
              </a:rPr>
              <a:t>之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2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92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Abs val="3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92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62" grpId="0"/>
      <p:bldP spid="92163" grpId="0"/>
      <p:bldP spid="92164" grpId="0"/>
      <p:bldP spid="2253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ChangeArrowheads="1"/>
          </p:cNvSpPr>
          <p:nvPr/>
        </p:nvSpPr>
        <p:spPr bwMode="auto">
          <a:xfrm>
            <a:off x="1116013" y="0"/>
            <a:ext cx="8027987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>
              <a:spcBef>
                <a:spcPct val="0"/>
              </a:spcBef>
            </a:pPr>
            <a:endParaRPr lang="zh-CN" altLang="en-US" sz="1800">
              <a:solidFill>
                <a:schemeClr val="tx1"/>
              </a:solidFill>
              <a:ea typeface="书体坊米芾体" pitchFamily="2" charset="-122"/>
            </a:endParaRPr>
          </a:p>
        </p:txBody>
      </p:sp>
      <p:sp>
        <p:nvSpPr>
          <p:cNvPr id="93187" name="Text Box 3"/>
          <p:cNvSpPr txBox="1">
            <a:spLocks noChangeArrowheads="1"/>
          </p:cNvSpPr>
          <p:nvPr/>
        </p:nvSpPr>
        <p:spPr bwMode="auto">
          <a:xfrm>
            <a:off x="827088" y="692150"/>
            <a:ext cx="6624637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4000" b="1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4</a:t>
            </a:r>
            <a:r>
              <a:rPr lang="zh-CN" altLang="en-US" sz="4000" b="1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、公之视廉将军孰与秦王 。</a:t>
            </a:r>
          </a:p>
        </p:txBody>
      </p:sp>
      <p:sp>
        <p:nvSpPr>
          <p:cNvPr id="93188" name="Text Box 4"/>
          <p:cNvSpPr txBox="1">
            <a:spLocks noChangeArrowheads="1"/>
          </p:cNvSpPr>
          <p:nvPr/>
        </p:nvSpPr>
        <p:spPr bwMode="auto">
          <a:xfrm>
            <a:off x="0" y="1412875"/>
            <a:ext cx="954087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 b="1">
                <a:latin typeface="楷体_GB2312" pitchFamily="49" charset="-122"/>
                <a:ea typeface="楷体_GB2312" pitchFamily="49" charset="-122"/>
              </a:rPr>
              <a:t>诸位认为廉将军与秦王相比，谁更</a:t>
            </a:r>
            <a:r>
              <a:rPr lang="zh-CN" altLang="en-US" sz="3600" b="1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（厉害）</a:t>
            </a:r>
            <a:r>
              <a:rPr lang="zh-CN" altLang="en-US" sz="3600" b="1">
                <a:latin typeface="楷体_GB2312" pitchFamily="49" charset="-122"/>
                <a:ea typeface="楷体_GB2312" pitchFamily="49" charset="-122"/>
              </a:rPr>
              <a:t>？</a:t>
            </a:r>
          </a:p>
        </p:txBody>
      </p:sp>
      <p:sp>
        <p:nvSpPr>
          <p:cNvPr id="35845" name="Text Box 5"/>
          <p:cNvSpPr txBox="1">
            <a:spLocks noChangeArrowheads="1"/>
          </p:cNvSpPr>
          <p:nvPr/>
        </p:nvSpPr>
        <p:spPr bwMode="auto">
          <a:xfrm>
            <a:off x="0" y="1916113"/>
            <a:ext cx="8064500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600" b="1">
                <a:solidFill>
                  <a:schemeClr val="accent2"/>
                </a:solidFill>
                <a:latin typeface="黑体" pitchFamily="49" charset="-122"/>
                <a:ea typeface="黑体" pitchFamily="49" charset="-122"/>
              </a:rPr>
              <a:t>5</a:t>
            </a:r>
            <a:r>
              <a:rPr lang="zh-CN" altLang="en-US" sz="3600" b="1">
                <a:solidFill>
                  <a:schemeClr val="accent2"/>
                </a:solidFill>
                <a:latin typeface="黑体" pitchFamily="49" charset="-122"/>
                <a:ea typeface="黑体" pitchFamily="49" charset="-122"/>
              </a:rPr>
              <a:t>、曰：</a:t>
            </a:r>
            <a:r>
              <a:rPr lang="zh-CN" altLang="en-US" sz="3600" b="1">
                <a:solidFill>
                  <a:schemeClr val="accent2"/>
                </a:solidFill>
                <a:ea typeface="黑体" pitchFamily="49" charset="-122"/>
              </a:rPr>
              <a:t>“</a:t>
            </a:r>
            <a:r>
              <a:rPr lang="zh-CN" altLang="en-US" sz="3600" b="1">
                <a:solidFill>
                  <a:schemeClr val="accent2"/>
                </a:solidFill>
                <a:latin typeface="黑体" pitchFamily="49" charset="-122"/>
                <a:ea typeface="黑体" pitchFamily="49" charset="-122"/>
              </a:rPr>
              <a:t>独乐乐，与人乐乐，孰乐？</a:t>
            </a:r>
            <a:r>
              <a:rPr lang="zh-CN" altLang="en-US" sz="3600" b="1">
                <a:solidFill>
                  <a:schemeClr val="accent2"/>
                </a:solidFill>
                <a:ea typeface="黑体" pitchFamily="49" charset="-122"/>
              </a:rPr>
              <a:t>”</a:t>
            </a:r>
            <a:r>
              <a:rPr lang="zh-CN" altLang="en-US" sz="3600" b="1">
                <a:solidFill>
                  <a:schemeClr val="accent2"/>
                </a:solidFill>
                <a:latin typeface="黑体" pitchFamily="49" charset="-122"/>
                <a:ea typeface="黑体" pitchFamily="49" charset="-122"/>
              </a:rPr>
              <a:t>曰：</a:t>
            </a:r>
            <a:r>
              <a:rPr lang="zh-CN" altLang="en-US" sz="3600" b="1">
                <a:solidFill>
                  <a:schemeClr val="accent2"/>
                </a:solidFill>
                <a:ea typeface="黑体" pitchFamily="49" charset="-122"/>
              </a:rPr>
              <a:t>“</a:t>
            </a:r>
            <a:r>
              <a:rPr lang="zh-CN" altLang="en-US" sz="3600" b="1">
                <a:solidFill>
                  <a:schemeClr val="accent2"/>
                </a:solidFill>
                <a:latin typeface="黑体" pitchFamily="49" charset="-122"/>
                <a:ea typeface="黑体" pitchFamily="49" charset="-122"/>
              </a:rPr>
              <a:t>不若与人。</a:t>
            </a:r>
            <a:r>
              <a:rPr lang="zh-CN" altLang="en-US" sz="3600" b="1">
                <a:solidFill>
                  <a:schemeClr val="accent2"/>
                </a:solidFill>
                <a:ea typeface="黑体" pitchFamily="49" charset="-122"/>
              </a:rPr>
              <a:t>”</a:t>
            </a:r>
            <a:r>
              <a:rPr lang="en-US" altLang="zh-CN" sz="3600" b="1">
                <a:solidFill>
                  <a:schemeClr val="accent2"/>
                </a:solidFill>
                <a:ea typeface="黑体" pitchFamily="49" charset="-122"/>
              </a:rPr>
              <a:t>——</a:t>
            </a:r>
            <a:r>
              <a:rPr lang="en-US" altLang="zh-CN" sz="3600" b="1">
                <a:solidFill>
                  <a:schemeClr val="accent2"/>
                </a:solidFill>
                <a:latin typeface="黑体" pitchFamily="49" charset="-122"/>
                <a:ea typeface="黑体" pitchFamily="49" charset="-122"/>
              </a:rPr>
              <a:t>《</a:t>
            </a:r>
            <a:r>
              <a:rPr lang="zh-CN" altLang="en-US" sz="3600" b="1">
                <a:solidFill>
                  <a:schemeClr val="accent2"/>
                </a:solidFill>
                <a:latin typeface="黑体" pitchFamily="49" charset="-122"/>
                <a:ea typeface="黑体" pitchFamily="49" charset="-122"/>
              </a:rPr>
              <a:t>庄暴见孟子</a:t>
            </a:r>
            <a:r>
              <a:rPr lang="en-US" altLang="zh-CN" sz="3600" b="1">
                <a:solidFill>
                  <a:schemeClr val="accent2"/>
                </a:solidFill>
                <a:latin typeface="黑体" pitchFamily="49" charset="-122"/>
                <a:ea typeface="黑体" pitchFamily="49" charset="-122"/>
              </a:rPr>
              <a:t>》</a:t>
            </a:r>
          </a:p>
        </p:txBody>
      </p:sp>
      <p:sp>
        <p:nvSpPr>
          <p:cNvPr id="93190" name="Text Box 6"/>
          <p:cNvSpPr txBox="1">
            <a:spLocks noChangeArrowheads="1"/>
          </p:cNvSpPr>
          <p:nvPr/>
        </p:nvSpPr>
        <p:spPr bwMode="auto">
          <a:xfrm>
            <a:off x="0" y="3429000"/>
            <a:ext cx="8893175" cy="2530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600" b="1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sz="4000" b="1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（孟子）问：</a:t>
            </a:r>
            <a:r>
              <a:rPr lang="zh-CN" altLang="en-US" sz="4000" b="1">
                <a:solidFill>
                  <a:srgbClr val="0000FF"/>
                </a:solidFill>
                <a:ea typeface="楷体_GB2312" pitchFamily="49" charset="-122"/>
              </a:rPr>
              <a:t>“</a:t>
            </a:r>
            <a:r>
              <a:rPr lang="zh-CN" altLang="en-US" sz="4000" b="1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一个人欣赏音乐快乐，和别人一起欣赏音乐也快乐，哪一种更快乐呢？</a:t>
            </a:r>
            <a:r>
              <a:rPr lang="zh-CN" altLang="en-US" sz="4000" b="1">
                <a:solidFill>
                  <a:srgbClr val="0000FF"/>
                </a:solidFill>
                <a:ea typeface="楷体_GB2312" pitchFamily="49" charset="-122"/>
              </a:rPr>
              <a:t>”</a:t>
            </a:r>
            <a:r>
              <a:rPr lang="zh-CN" altLang="en-US" sz="4000" b="1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 （齐宣王）回答说：</a:t>
            </a:r>
            <a:r>
              <a:rPr lang="zh-CN" altLang="en-US" sz="4000" b="1">
                <a:solidFill>
                  <a:srgbClr val="0000FF"/>
                </a:solidFill>
                <a:ea typeface="楷体_GB2312" pitchFamily="49" charset="-122"/>
              </a:rPr>
              <a:t>“</a:t>
            </a:r>
            <a:r>
              <a:rPr lang="zh-CN" altLang="en-US" sz="4000" b="1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不如同别人（一起欣赏音乐快乐）。</a:t>
            </a:r>
            <a:r>
              <a:rPr lang="zh-CN" altLang="en-US" sz="4000" b="1">
                <a:solidFill>
                  <a:srgbClr val="0000FF"/>
                </a:solidFill>
                <a:ea typeface="楷体_GB2312" pitchFamily="49" charset="-122"/>
              </a:rPr>
              <a:t>”</a:t>
            </a:r>
            <a:endParaRPr lang="zh-CN" altLang="en-US" sz="4000" b="1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 spd="med"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9318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9318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9318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358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80"/>
                                        <p:tgtEl>
                                          <p:spTgt spid="9318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80"/>
                                        <p:tgtEl>
                                          <p:spTgt spid="9318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80"/>
                                        <p:tgtEl>
                                          <p:spTgt spid="9318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6" dur="80"/>
                                        <p:tgtEl>
                                          <p:spTgt spid="9319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7" dur="80"/>
                                        <p:tgtEl>
                                          <p:spTgt spid="9319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80"/>
                                        <p:tgtEl>
                                          <p:spTgt spid="9319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3187" grpId="0"/>
      <p:bldP spid="93188" grpId="0"/>
      <p:bldP spid="35845" grpId="0"/>
      <p:bldP spid="9319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Text Box 2"/>
          <p:cNvSpPr txBox="1">
            <a:spLocks noChangeArrowheads="1"/>
          </p:cNvSpPr>
          <p:nvPr/>
        </p:nvSpPr>
        <p:spPr bwMode="auto">
          <a:xfrm>
            <a:off x="0" y="2133600"/>
            <a:ext cx="3962400" cy="641350"/>
          </a:xfrm>
          <a:prstGeom prst="rect">
            <a:avLst/>
          </a:prstGeom>
          <a:solidFill>
            <a:srgbClr val="CCECFF"/>
          </a:solidFill>
          <a:ln w="9525">
            <a:noFill/>
            <a:miter lim="800000"/>
          </a:ln>
          <a:effectLst>
            <a:outerShdw dist="35921" dir="2700000" algn="ctr" rotWithShape="0">
              <a:schemeClr val="bg2"/>
            </a:outerShdw>
          </a:effectLst>
        </p:spPr>
        <p:txBody>
          <a:bodyPr>
            <a:spAutoFit/>
          </a:bodyPr>
          <a:lstStyle/>
          <a:p>
            <a:pPr>
              <a:buClr>
                <a:schemeClr val="hlink"/>
              </a:buClr>
              <a:buFont typeface="Wingdings" pitchFamily="2" charset="2"/>
              <a:buChar char="Ø"/>
              <a:defRPr/>
            </a:pPr>
            <a:r>
              <a:rPr kumimoji="1" lang="zh-CN" altLang="en-US" sz="3600" b="1" dirty="0">
                <a:solidFill>
                  <a:srgbClr val="FF0066"/>
                </a:solidFill>
                <a:latin typeface="黑体" pitchFamily="49" charset="-122"/>
                <a:ea typeface="黑体" pitchFamily="49" charset="-122"/>
              </a:rPr>
              <a:t>甚矣，汝之不惠。 </a:t>
            </a:r>
          </a:p>
        </p:txBody>
      </p:sp>
      <p:sp>
        <p:nvSpPr>
          <p:cNvPr id="96259" name="Text Box 3"/>
          <p:cNvSpPr txBox="1">
            <a:spLocks noChangeArrowheads="1"/>
          </p:cNvSpPr>
          <p:nvPr/>
        </p:nvSpPr>
        <p:spPr bwMode="auto">
          <a:xfrm>
            <a:off x="4787900" y="2133600"/>
            <a:ext cx="3581400" cy="641350"/>
          </a:xfrm>
          <a:prstGeom prst="rect">
            <a:avLst/>
          </a:prstGeom>
          <a:solidFill>
            <a:srgbClr val="CCECFF"/>
          </a:solidFill>
          <a:ln w="9525">
            <a:noFill/>
            <a:miter lim="800000"/>
          </a:ln>
          <a:effectLst>
            <a:outerShdw dist="35921" dir="2700000" algn="ctr" rotWithShape="0">
              <a:schemeClr val="bg2"/>
            </a:outerShdw>
          </a:effectLst>
        </p:spPr>
        <p:txBody>
          <a:bodyPr>
            <a:spAutoFit/>
          </a:bodyPr>
          <a:lstStyle/>
          <a:p>
            <a:pPr>
              <a:buFontTx/>
              <a:buNone/>
              <a:defRPr/>
            </a:pPr>
            <a:r>
              <a:rPr kumimoji="1" lang="zh-CN" altLang="en-US" sz="3600" b="1" dirty="0">
                <a:solidFill>
                  <a:schemeClr val="accent2"/>
                </a:solidFill>
                <a:latin typeface="黑体" pitchFamily="49" charset="-122"/>
                <a:ea typeface="黑体" pitchFamily="49" charset="-122"/>
              </a:rPr>
              <a:t>汝之不惠甚矣 </a:t>
            </a:r>
          </a:p>
        </p:txBody>
      </p:sp>
      <p:sp>
        <p:nvSpPr>
          <p:cNvPr id="96260" name="Text Box 4"/>
          <p:cNvSpPr txBox="1">
            <a:spLocks noChangeArrowheads="1"/>
          </p:cNvSpPr>
          <p:nvPr/>
        </p:nvSpPr>
        <p:spPr bwMode="auto">
          <a:xfrm>
            <a:off x="179388" y="3141663"/>
            <a:ext cx="3581400" cy="641350"/>
          </a:xfrm>
          <a:prstGeom prst="rect">
            <a:avLst/>
          </a:prstGeom>
          <a:solidFill>
            <a:srgbClr val="CCECFF"/>
          </a:solidFill>
          <a:ln w="9525">
            <a:noFill/>
            <a:miter lim="800000"/>
          </a:ln>
          <a:effectLst>
            <a:outerShdw dist="35921" dir="2700000" algn="ctr" rotWithShape="0">
              <a:schemeClr val="bg2"/>
            </a:outerShdw>
          </a:effectLst>
        </p:spPr>
        <p:txBody>
          <a:bodyPr>
            <a:spAutoFit/>
          </a:bodyPr>
          <a:lstStyle/>
          <a:p>
            <a:pPr>
              <a:buFontTx/>
              <a:buNone/>
              <a:defRPr/>
            </a:pPr>
            <a:r>
              <a:rPr kumimoji="1" lang="zh-CN" altLang="en-US" sz="3600" b="1" dirty="0">
                <a:solidFill>
                  <a:srgbClr val="FF0066"/>
                </a:solidFill>
                <a:latin typeface="黑体" pitchFamily="49" charset="-122"/>
                <a:ea typeface="黑体" pitchFamily="49" charset="-122"/>
              </a:rPr>
              <a:t>你太不聪明了。</a:t>
            </a:r>
            <a:r>
              <a:rPr kumimoji="1" lang="zh-CN" altLang="en-US" sz="2000" b="1" dirty="0">
                <a:solidFill>
                  <a:srgbClr val="FF0066"/>
                </a:solidFill>
                <a:latin typeface="Times New Roman" pitchFamily="18" charset="0"/>
              </a:rPr>
              <a:t> </a:t>
            </a:r>
          </a:p>
        </p:txBody>
      </p:sp>
      <p:sp>
        <p:nvSpPr>
          <p:cNvPr id="96261" name="Text Box 5"/>
          <p:cNvSpPr txBox="1">
            <a:spLocks noChangeArrowheads="1"/>
          </p:cNvSpPr>
          <p:nvPr/>
        </p:nvSpPr>
        <p:spPr bwMode="auto">
          <a:xfrm>
            <a:off x="0" y="4365625"/>
            <a:ext cx="3657600" cy="641350"/>
          </a:xfrm>
          <a:prstGeom prst="rect">
            <a:avLst/>
          </a:prstGeom>
          <a:solidFill>
            <a:srgbClr val="66FFFF"/>
          </a:solidFill>
          <a:ln w="9525">
            <a:noFill/>
            <a:miter lim="800000"/>
          </a:ln>
          <a:effectLst>
            <a:outerShdw dist="35921" dir="2700000" algn="ctr" rotWithShape="0">
              <a:schemeClr val="bg2"/>
            </a:outerShdw>
          </a:effectLst>
        </p:spPr>
        <p:txBody>
          <a:bodyPr>
            <a:spAutoFit/>
          </a:bodyPr>
          <a:lstStyle/>
          <a:p>
            <a:pPr>
              <a:buClr>
                <a:schemeClr val="hlink"/>
              </a:buClr>
              <a:buFont typeface="Wingdings" pitchFamily="2" charset="2"/>
              <a:buChar char="Ø"/>
              <a:defRPr/>
            </a:pPr>
            <a:r>
              <a:rPr kumimoji="1" lang="zh-CN" altLang="en-US" sz="3600" b="1" dirty="0">
                <a:solidFill>
                  <a:srgbClr val="FF0066"/>
                </a:solidFill>
                <a:latin typeface="Times New Roman" pitchFamily="18" charset="0"/>
                <a:ea typeface="黑体" pitchFamily="49" charset="-122"/>
              </a:rPr>
              <a:t>何陋之有？</a:t>
            </a:r>
            <a:r>
              <a:rPr kumimoji="1" lang="zh-CN" altLang="en-US" sz="2000" b="1" dirty="0">
                <a:solidFill>
                  <a:srgbClr val="FF0066"/>
                </a:solidFill>
                <a:latin typeface="Times New Roman" pitchFamily="18" charset="0"/>
              </a:rPr>
              <a:t> </a:t>
            </a:r>
          </a:p>
        </p:txBody>
      </p:sp>
      <p:sp>
        <p:nvSpPr>
          <p:cNvPr id="96262" name="Text Box 6"/>
          <p:cNvSpPr txBox="1">
            <a:spLocks noChangeArrowheads="1"/>
          </p:cNvSpPr>
          <p:nvPr/>
        </p:nvSpPr>
        <p:spPr bwMode="auto">
          <a:xfrm>
            <a:off x="4859338" y="4365625"/>
            <a:ext cx="2590800" cy="641350"/>
          </a:xfrm>
          <a:prstGeom prst="rect">
            <a:avLst/>
          </a:prstGeom>
          <a:solidFill>
            <a:srgbClr val="66FFFF"/>
          </a:solidFill>
          <a:ln w="9525">
            <a:noFill/>
            <a:miter lim="800000"/>
          </a:ln>
          <a:effectLst>
            <a:outerShdw dist="35921" dir="2700000" algn="ctr" rotWithShape="0">
              <a:schemeClr val="bg2"/>
            </a:outerShdw>
          </a:effectLst>
        </p:spPr>
        <p:txBody>
          <a:bodyPr>
            <a:spAutoFit/>
          </a:bodyPr>
          <a:lstStyle/>
          <a:p>
            <a:pPr>
              <a:buFontTx/>
              <a:buNone/>
              <a:defRPr/>
            </a:pPr>
            <a:r>
              <a:rPr kumimoji="1" lang="zh-CN" altLang="en-US" sz="3600" b="1" dirty="0">
                <a:solidFill>
                  <a:srgbClr val="FF0066"/>
                </a:solidFill>
                <a:latin typeface="黑体" pitchFamily="49" charset="-122"/>
                <a:ea typeface="黑体" pitchFamily="49" charset="-122"/>
              </a:rPr>
              <a:t>有何陋 ？</a:t>
            </a:r>
          </a:p>
        </p:txBody>
      </p:sp>
      <p:sp>
        <p:nvSpPr>
          <p:cNvPr id="96263" name="Text Box 7"/>
          <p:cNvSpPr txBox="1">
            <a:spLocks noChangeArrowheads="1"/>
          </p:cNvSpPr>
          <p:nvPr/>
        </p:nvSpPr>
        <p:spPr bwMode="auto">
          <a:xfrm>
            <a:off x="0" y="5734050"/>
            <a:ext cx="3995738" cy="641350"/>
          </a:xfrm>
          <a:prstGeom prst="rect">
            <a:avLst/>
          </a:prstGeom>
          <a:solidFill>
            <a:srgbClr val="66FFFF"/>
          </a:solidFill>
          <a:ln w="9525">
            <a:noFill/>
            <a:miter lim="800000"/>
          </a:ln>
          <a:effectLst>
            <a:outerShdw dist="35921" dir="2700000" algn="ctr" rotWithShape="0">
              <a:schemeClr val="bg2"/>
            </a:outerShdw>
          </a:effectLst>
        </p:spPr>
        <p:txBody>
          <a:bodyPr>
            <a:spAutoFit/>
          </a:bodyPr>
          <a:lstStyle/>
          <a:p>
            <a:pPr>
              <a:buFontTx/>
              <a:buNone/>
              <a:defRPr/>
            </a:pPr>
            <a:r>
              <a:rPr kumimoji="1" lang="zh-CN" altLang="en-US" sz="3600" b="1" dirty="0">
                <a:solidFill>
                  <a:srgbClr val="FF0066"/>
                </a:solidFill>
                <a:latin typeface="黑体" pitchFamily="49" charset="-122"/>
                <a:ea typeface="黑体" pitchFamily="49" charset="-122"/>
              </a:rPr>
              <a:t>有什么简陋呢？</a:t>
            </a:r>
            <a:r>
              <a:rPr kumimoji="1" lang="zh-CN" altLang="en-US" sz="2000" b="1" dirty="0">
                <a:solidFill>
                  <a:srgbClr val="FF0066"/>
                </a:solidFill>
                <a:latin typeface="Times New Roman" pitchFamily="18" charset="0"/>
              </a:rPr>
              <a:t> </a:t>
            </a:r>
          </a:p>
        </p:txBody>
      </p:sp>
      <p:sp>
        <p:nvSpPr>
          <p:cNvPr id="96270" name="Text Box 14"/>
          <p:cNvSpPr txBox="1">
            <a:spLocks noChangeArrowheads="1"/>
          </p:cNvSpPr>
          <p:nvPr/>
        </p:nvSpPr>
        <p:spPr bwMode="auto">
          <a:xfrm>
            <a:off x="8001000" y="838200"/>
            <a:ext cx="838200" cy="396875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dist="35921" dir="2700000" algn="ctr" rotWithShape="0">
              <a:schemeClr val="bg2"/>
            </a:outerShdw>
          </a:effectLst>
        </p:spPr>
        <p:txBody>
          <a:bodyPr>
            <a:spAutoFit/>
          </a:bodyPr>
          <a:lstStyle/>
          <a:p>
            <a:pPr>
              <a:buFontTx/>
              <a:buNone/>
              <a:defRPr/>
            </a:pPr>
            <a:endParaRPr kumimoji="1" lang="zh-CN" altLang="zh-CN" sz="2000" b="1">
              <a:solidFill>
                <a:srgbClr val="FF0066"/>
              </a:solidFill>
              <a:latin typeface="Times New Roman" pitchFamily="18" charset="0"/>
            </a:endParaRPr>
          </a:p>
        </p:txBody>
      </p:sp>
      <p:sp>
        <p:nvSpPr>
          <p:cNvPr id="96271" name="Text Box 15"/>
          <p:cNvSpPr txBox="1">
            <a:spLocks noChangeArrowheads="1"/>
          </p:cNvSpPr>
          <p:nvPr/>
        </p:nvSpPr>
        <p:spPr bwMode="auto">
          <a:xfrm>
            <a:off x="5003800" y="3141663"/>
            <a:ext cx="2519363" cy="641350"/>
          </a:xfrm>
          <a:prstGeom prst="rect">
            <a:avLst/>
          </a:prstGeom>
          <a:solidFill>
            <a:srgbClr val="CCECFF"/>
          </a:solidFill>
          <a:ln w="9525">
            <a:noFill/>
            <a:miter lim="800000"/>
          </a:ln>
          <a:effectLst>
            <a:outerShdw dist="35921" dir="2700000" algn="ctr" rotWithShape="0">
              <a:schemeClr val="bg2"/>
            </a:outerShdw>
          </a:effectLst>
        </p:spPr>
        <p:txBody>
          <a:bodyPr>
            <a:spAutoFit/>
          </a:bodyPr>
          <a:lstStyle/>
          <a:p>
            <a:pPr>
              <a:buFontTx/>
              <a:buNone/>
              <a:defRPr/>
            </a:pPr>
            <a:r>
              <a:rPr kumimoji="1" lang="zh-CN" altLang="en-US" sz="3600" b="1" dirty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主谓倒装</a:t>
            </a:r>
          </a:p>
        </p:txBody>
      </p:sp>
      <p:sp>
        <p:nvSpPr>
          <p:cNvPr id="96272" name="Text Box 16"/>
          <p:cNvSpPr txBox="1">
            <a:spLocks noChangeArrowheads="1"/>
          </p:cNvSpPr>
          <p:nvPr/>
        </p:nvSpPr>
        <p:spPr bwMode="auto">
          <a:xfrm>
            <a:off x="5148263" y="5805488"/>
            <a:ext cx="2160587" cy="641350"/>
          </a:xfrm>
          <a:prstGeom prst="rect">
            <a:avLst/>
          </a:prstGeom>
          <a:solidFill>
            <a:srgbClr val="66FFFF"/>
          </a:solidFill>
          <a:ln w="9525">
            <a:noFill/>
            <a:miter lim="800000"/>
          </a:ln>
          <a:effectLst>
            <a:outerShdw dist="35921" dir="2700000" algn="ctr" rotWithShape="0">
              <a:schemeClr val="bg2"/>
            </a:outerShdw>
          </a:effectLst>
        </p:spPr>
        <p:txBody>
          <a:bodyPr>
            <a:spAutoFit/>
          </a:bodyPr>
          <a:lstStyle/>
          <a:p>
            <a:pPr>
              <a:buFontTx/>
              <a:buNone/>
              <a:defRPr/>
            </a:pPr>
            <a:r>
              <a:rPr kumimoji="1" lang="zh-CN" altLang="en-US" sz="3600" b="1" dirty="0">
                <a:solidFill>
                  <a:srgbClr val="FF0066"/>
                </a:solidFill>
                <a:latin typeface="Times New Roman" pitchFamily="18" charset="0"/>
                <a:ea typeface="黑体" pitchFamily="49" charset="-122"/>
              </a:rPr>
              <a:t>宾语前置</a:t>
            </a:r>
          </a:p>
        </p:txBody>
      </p:sp>
      <p:sp>
        <p:nvSpPr>
          <p:cNvPr id="96275" name="Text Box 19"/>
          <p:cNvSpPr txBox="1">
            <a:spLocks noChangeArrowheads="1"/>
          </p:cNvSpPr>
          <p:nvPr/>
        </p:nvSpPr>
        <p:spPr bwMode="auto">
          <a:xfrm>
            <a:off x="2122488" y="333375"/>
            <a:ext cx="7021512" cy="1579563"/>
          </a:xfrm>
          <a:prstGeom prst="rect">
            <a:avLst/>
          </a:prstGeom>
          <a:noFill/>
          <a:ln w="25400">
            <a:solidFill>
              <a:srgbClr val="FF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000">
                <a:solidFill>
                  <a:srgbClr val="C11577"/>
                </a:solidFill>
              </a:rPr>
              <a:t>　</a:t>
            </a:r>
            <a:r>
              <a:rPr lang="zh-CN" altLang="en-US" sz="2000">
                <a:solidFill>
                  <a:schemeClr val="tx1"/>
                </a:solidFill>
              </a:rPr>
              <a:t>　</a:t>
            </a:r>
            <a:r>
              <a:rPr lang="zh-CN" altLang="en-US" b="1">
                <a:solidFill>
                  <a:schemeClr val="tx1"/>
                </a:solidFill>
                <a:ea typeface="黑体" pitchFamily="49" charset="-122"/>
              </a:rPr>
              <a:t>把文言句中特殊句式（判断句、被动句、宾语前置、定语后置和状语后置）按现代汉语要求调整过来。</a:t>
            </a:r>
          </a:p>
        </p:txBody>
      </p:sp>
      <p:sp>
        <p:nvSpPr>
          <p:cNvPr id="24588" name="WordArt 20"/>
          <p:cNvSpPr>
            <a:spLocks noChangeArrowheads="1" noChangeShapeType="1" noTextEdit="1"/>
          </p:cNvSpPr>
          <p:nvPr/>
        </p:nvSpPr>
        <p:spPr bwMode="auto">
          <a:xfrm>
            <a:off x="0" y="0"/>
            <a:ext cx="1873250" cy="15843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/>
                  </a:outerShdw>
                </a:effectLst>
                <a:latin typeface="宋体"/>
                <a:ea typeface="宋体"/>
              </a:rPr>
              <a:t>调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2458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62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62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6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62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962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62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6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7" dur="80"/>
                                        <p:tgtEl>
                                          <p:spTgt spid="9627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8" dur="80"/>
                                        <p:tgtEl>
                                          <p:spTgt spid="9627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9" dur="80"/>
                                        <p:tgtEl>
                                          <p:spTgt spid="9627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6259" grpId="0" animBg="1"/>
      <p:bldP spid="96260" grpId="0" animBg="1"/>
      <p:bldP spid="96261" grpId="0" animBg="1"/>
      <p:bldP spid="96262" grpId="0" animBg="1"/>
      <p:bldP spid="96263" grpId="0" animBg="1"/>
      <p:bldP spid="96271" grpId="0" animBg="1"/>
      <p:bldP spid="96272" grpId="0" animBg="1"/>
      <p:bldP spid="96275" grpId="0" animBg="1"/>
      <p:bldP spid="2458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ext Box 2"/>
          <p:cNvSpPr txBox="1">
            <a:spLocks noChangeArrowheads="1"/>
          </p:cNvSpPr>
          <p:nvPr/>
        </p:nvSpPr>
        <p:spPr bwMode="auto">
          <a:xfrm>
            <a:off x="533400" y="381000"/>
            <a:ext cx="6400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zh-CN" altLang="zh-CN" sz="2400">
              <a:solidFill>
                <a:schemeClr val="tx1"/>
              </a:solidFill>
              <a:latin typeface="Times New Roman" pitchFamily="18" charset="0"/>
            </a:endParaRPr>
          </a:p>
        </p:txBody>
      </p:sp>
      <p:sp>
        <p:nvSpPr>
          <p:cNvPr id="76803" name="Text Box 3"/>
          <p:cNvSpPr txBox="1">
            <a:spLocks noChangeArrowheads="1"/>
          </p:cNvSpPr>
          <p:nvPr/>
        </p:nvSpPr>
        <p:spPr bwMode="auto">
          <a:xfrm>
            <a:off x="2209800" y="381000"/>
            <a:ext cx="4419600" cy="701675"/>
          </a:xfrm>
          <a:prstGeom prst="rect">
            <a:avLst/>
          </a:prstGeom>
          <a:solidFill>
            <a:schemeClr val="hlink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4000" b="1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文言文的翻译方法</a:t>
            </a:r>
          </a:p>
        </p:txBody>
      </p:sp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533400" y="1143000"/>
            <a:ext cx="1371600" cy="1066800"/>
            <a:chOff x="336" y="720"/>
            <a:chExt cx="864" cy="672"/>
          </a:xfrm>
        </p:grpSpPr>
        <p:sp>
          <p:nvSpPr>
            <p:cNvPr id="20512" name="Oval 5"/>
            <p:cNvSpPr>
              <a:spLocks noChangeArrowheads="1"/>
            </p:cNvSpPr>
            <p:nvPr/>
          </p:nvSpPr>
          <p:spPr bwMode="auto">
            <a:xfrm>
              <a:off x="336" y="720"/>
              <a:ext cx="864" cy="672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0"/>
                </a:spcBef>
              </a:pPr>
              <a:endParaRPr lang="zh-CN" altLang="en-US" sz="1800">
                <a:solidFill>
                  <a:schemeClr val="tx1"/>
                </a:solidFill>
                <a:ea typeface="书体坊米芾体" pitchFamily="2" charset="-122"/>
              </a:endParaRPr>
            </a:p>
          </p:txBody>
        </p:sp>
        <p:sp>
          <p:nvSpPr>
            <p:cNvPr id="20513" name="Text Box 6"/>
            <p:cNvSpPr txBox="1">
              <a:spLocks noChangeArrowheads="1"/>
            </p:cNvSpPr>
            <p:nvPr/>
          </p:nvSpPr>
          <p:spPr bwMode="auto">
            <a:xfrm>
              <a:off x="532" y="768"/>
              <a:ext cx="511" cy="51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 sz="4800" b="1">
                  <a:solidFill>
                    <a:srgbClr val="FF3300"/>
                  </a:solidFill>
                  <a:latin typeface="Times New Roman" pitchFamily="18" charset="0"/>
                </a:rPr>
                <a:t>留</a:t>
              </a:r>
            </a:p>
          </p:txBody>
        </p:sp>
      </p:grpSp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4648200" y="3429000"/>
            <a:ext cx="1371600" cy="1066800"/>
            <a:chOff x="336" y="720"/>
            <a:chExt cx="864" cy="672"/>
          </a:xfrm>
        </p:grpSpPr>
        <p:sp>
          <p:nvSpPr>
            <p:cNvPr id="20510" name="Oval 8"/>
            <p:cNvSpPr>
              <a:spLocks noChangeArrowheads="1"/>
            </p:cNvSpPr>
            <p:nvPr/>
          </p:nvSpPr>
          <p:spPr bwMode="auto">
            <a:xfrm>
              <a:off x="336" y="720"/>
              <a:ext cx="864" cy="672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0"/>
                </a:spcBef>
              </a:pPr>
              <a:endParaRPr lang="zh-CN" altLang="en-US" sz="1800">
                <a:solidFill>
                  <a:schemeClr val="tx1"/>
                </a:solidFill>
                <a:ea typeface="书体坊米芾体" pitchFamily="2" charset="-122"/>
              </a:endParaRPr>
            </a:p>
          </p:txBody>
        </p:sp>
        <p:sp>
          <p:nvSpPr>
            <p:cNvPr id="20511" name="Text Box 9"/>
            <p:cNvSpPr txBox="1">
              <a:spLocks noChangeArrowheads="1"/>
            </p:cNvSpPr>
            <p:nvPr/>
          </p:nvSpPr>
          <p:spPr bwMode="auto">
            <a:xfrm>
              <a:off x="532" y="768"/>
              <a:ext cx="511" cy="51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 sz="4800" b="1">
                  <a:solidFill>
                    <a:schemeClr val="accent2"/>
                  </a:solidFill>
                  <a:latin typeface="Times New Roman" pitchFamily="18" charset="0"/>
                </a:rPr>
                <a:t>调</a:t>
              </a:r>
            </a:p>
          </p:txBody>
        </p:sp>
      </p:grpSp>
      <p:grpSp>
        <p:nvGrpSpPr>
          <p:cNvPr id="4" name="Group 10"/>
          <p:cNvGrpSpPr>
            <a:grpSpLocks/>
          </p:cNvGrpSpPr>
          <p:nvPr/>
        </p:nvGrpSpPr>
        <p:grpSpPr bwMode="auto">
          <a:xfrm>
            <a:off x="5943600" y="4191000"/>
            <a:ext cx="1371600" cy="1066800"/>
            <a:chOff x="336" y="720"/>
            <a:chExt cx="864" cy="672"/>
          </a:xfrm>
        </p:grpSpPr>
        <p:sp>
          <p:nvSpPr>
            <p:cNvPr id="20508" name="Oval 11"/>
            <p:cNvSpPr>
              <a:spLocks noChangeArrowheads="1"/>
            </p:cNvSpPr>
            <p:nvPr/>
          </p:nvSpPr>
          <p:spPr bwMode="auto">
            <a:xfrm>
              <a:off x="336" y="720"/>
              <a:ext cx="864" cy="672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0"/>
                </a:spcBef>
              </a:pPr>
              <a:endParaRPr lang="zh-CN" altLang="en-US" sz="1800">
                <a:solidFill>
                  <a:schemeClr val="tx1"/>
                </a:solidFill>
                <a:ea typeface="书体坊米芾体" pitchFamily="2" charset="-122"/>
              </a:endParaRPr>
            </a:p>
          </p:txBody>
        </p:sp>
        <p:sp>
          <p:nvSpPr>
            <p:cNvPr id="20509" name="Text Box 12"/>
            <p:cNvSpPr txBox="1">
              <a:spLocks noChangeArrowheads="1"/>
            </p:cNvSpPr>
            <p:nvPr/>
          </p:nvSpPr>
          <p:spPr bwMode="auto">
            <a:xfrm>
              <a:off x="532" y="768"/>
              <a:ext cx="511" cy="51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 sz="4800" b="1">
                  <a:solidFill>
                    <a:schemeClr val="accent2"/>
                  </a:solidFill>
                  <a:latin typeface="Times New Roman" pitchFamily="18" charset="0"/>
                </a:rPr>
                <a:t>补</a:t>
              </a:r>
            </a:p>
          </p:txBody>
        </p:sp>
      </p:grpSp>
      <p:grpSp>
        <p:nvGrpSpPr>
          <p:cNvPr id="5" name="Group 13"/>
          <p:cNvGrpSpPr>
            <a:grpSpLocks/>
          </p:cNvGrpSpPr>
          <p:nvPr/>
        </p:nvGrpSpPr>
        <p:grpSpPr bwMode="auto">
          <a:xfrm>
            <a:off x="7162800" y="5029200"/>
            <a:ext cx="1371600" cy="1066800"/>
            <a:chOff x="336" y="720"/>
            <a:chExt cx="864" cy="672"/>
          </a:xfrm>
        </p:grpSpPr>
        <p:sp>
          <p:nvSpPr>
            <p:cNvPr id="20506" name="Oval 14"/>
            <p:cNvSpPr>
              <a:spLocks noChangeArrowheads="1"/>
            </p:cNvSpPr>
            <p:nvPr/>
          </p:nvSpPr>
          <p:spPr bwMode="auto">
            <a:xfrm>
              <a:off x="336" y="720"/>
              <a:ext cx="864" cy="672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0"/>
                </a:spcBef>
              </a:pPr>
              <a:endParaRPr lang="zh-CN" altLang="en-US" sz="1800">
                <a:solidFill>
                  <a:schemeClr val="tx1"/>
                </a:solidFill>
                <a:ea typeface="书体坊米芾体" pitchFamily="2" charset="-122"/>
              </a:endParaRPr>
            </a:p>
          </p:txBody>
        </p:sp>
        <p:sp>
          <p:nvSpPr>
            <p:cNvPr id="20507" name="Text Box 15"/>
            <p:cNvSpPr txBox="1">
              <a:spLocks noChangeArrowheads="1"/>
            </p:cNvSpPr>
            <p:nvPr/>
          </p:nvSpPr>
          <p:spPr bwMode="auto">
            <a:xfrm>
              <a:off x="532" y="768"/>
              <a:ext cx="511" cy="51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 sz="4800" b="1">
                  <a:solidFill>
                    <a:schemeClr val="accent2"/>
                  </a:solidFill>
                  <a:latin typeface="Times New Roman" pitchFamily="18" charset="0"/>
                </a:rPr>
                <a:t>贯</a:t>
              </a:r>
            </a:p>
          </p:txBody>
        </p:sp>
      </p:grpSp>
      <p:grpSp>
        <p:nvGrpSpPr>
          <p:cNvPr id="6" name="Group 16"/>
          <p:cNvGrpSpPr>
            <a:grpSpLocks/>
          </p:cNvGrpSpPr>
          <p:nvPr/>
        </p:nvGrpSpPr>
        <p:grpSpPr bwMode="auto">
          <a:xfrm>
            <a:off x="1828800" y="1905000"/>
            <a:ext cx="1371600" cy="1066800"/>
            <a:chOff x="336" y="720"/>
            <a:chExt cx="864" cy="672"/>
          </a:xfrm>
        </p:grpSpPr>
        <p:sp>
          <p:nvSpPr>
            <p:cNvPr id="20504" name="Oval 17"/>
            <p:cNvSpPr>
              <a:spLocks noChangeArrowheads="1"/>
            </p:cNvSpPr>
            <p:nvPr/>
          </p:nvSpPr>
          <p:spPr bwMode="auto">
            <a:xfrm>
              <a:off x="336" y="720"/>
              <a:ext cx="864" cy="672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0"/>
                </a:spcBef>
              </a:pPr>
              <a:endParaRPr lang="zh-CN" altLang="en-US" sz="1800">
                <a:solidFill>
                  <a:schemeClr val="tx1"/>
                </a:solidFill>
                <a:ea typeface="书体坊米芾体" pitchFamily="2" charset="-122"/>
              </a:endParaRPr>
            </a:p>
          </p:txBody>
        </p:sp>
        <p:sp>
          <p:nvSpPr>
            <p:cNvPr id="20505" name="Text Box 18"/>
            <p:cNvSpPr txBox="1">
              <a:spLocks noChangeArrowheads="1"/>
            </p:cNvSpPr>
            <p:nvPr/>
          </p:nvSpPr>
          <p:spPr bwMode="auto">
            <a:xfrm>
              <a:off x="532" y="768"/>
              <a:ext cx="511" cy="51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 sz="4800" b="1">
                  <a:solidFill>
                    <a:srgbClr val="FF3300"/>
                  </a:solidFill>
                  <a:latin typeface="Times New Roman" pitchFamily="18" charset="0"/>
                </a:rPr>
                <a:t>删</a:t>
              </a:r>
            </a:p>
          </p:txBody>
        </p:sp>
      </p:grpSp>
      <p:grpSp>
        <p:nvGrpSpPr>
          <p:cNvPr id="7" name="Group 19"/>
          <p:cNvGrpSpPr>
            <a:grpSpLocks/>
          </p:cNvGrpSpPr>
          <p:nvPr/>
        </p:nvGrpSpPr>
        <p:grpSpPr bwMode="auto">
          <a:xfrm>
            <a:off x="3200400" y="2667000"/>
            <a:ext cx="1371600" cy="1066800"/>
            <a:chOff x="336" y="720"/>
            <a:chExt cx="864" cy="672"/>
          </a:xfrm>
        </p:grpSpPr>
        <p:sp>
          <p:nvSpPr>
            <p:cNvPr id="20502" name="Oval 20"/>
            <p:cNvSpPr>
              <a:spLocks noChangeArrowheads="1"/>
            </p:cNvSpPr>
            <p:nvPr/>
          </p:nvSpPr>
          <p:spPr bwMode="auto">
            <a:xfrm>
              <a:off x="336" y="720"/>
              <a:ext cx="864" cy="672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0"/>
                </a:spcBef>
              </a:pPr>
              <a:endParaRPr lang="zh-CN" altLang="en-US" sz="1800">
                <a:solidFill>
                  <a:schemeClr val="tx1"/>
                </a:solidFill>
                <a:ea typeface="书体坊米芾体" pitchFamily="2" charset="-122"/>
              </a:endParaRPr>
            </a:p>
          </p:txBody>
        </p:sp>
        <p:sp>
          <p:nvSpPr>
            <p:cNvPr id="20503" name="Text Box 21"/>
            <p:cNvSpPr txBox="1">
              <a:spLocks noChangeArrowheads="1"/>
            </p:cNvSpPr>
            <p:nvPr/>
          </p:nvSpPr>
          <p:spPr bwMode="auto">
            <a:xfrm>
              <a:off x="532" y="768"/>
              <a:ext cx="511" cy="51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 sz="4800" b="1">
                  <a:solidFill>
                    <a:srgbClr val="FF3300"/>
                  </a:solidFill>
                  <a:latin typeface="Times New Roman" pitchFamily="18" charset="0"/>
                </a:rPr>
                <a:t>换</a:t>
              </a:r>
            </a:p>
          </p:txBody>
        </p:sp>
      </p:grpSp>
      <p:grpSp>
        <p:nvGrpSpPr>
          <p:cNvPr id="8" name="Group 22"/>
          <p:cNvGrpSpPr>
            <a:grpSpLocks/>
          </p:cNvGrpSpPr>
          <p:nvPr/>
        </p:nvGrpSpPr>
        <p:grpSpPr bwMode="auto">
          <a:xfrm>
            <a:off x="368300" y="4643438"/>
            <a:ext cx="1841500" cy="1223962"/>
            <a:chOff x="232" y="2925"/>
            <a:chExt cx="1160" cy="771"/>
          </a:xfrm>
        </p:grpSpPr>
        <p:grpSp>
          <p:nvGrpSpPr>
            <p:cNvPr id="9" name="Group 23"/>
            <p:cNvGrpSpPr>
              <a:grpSpLocks/>
            </p:cNvGrpSpPr>
            <p:nvPr/>
          </p:nvGrpSpPr>
          <p:grpSpPr bwMode="auto">
            <a:xfrm>
              <a:off x="232" y="2925"/>
              <a:ext cx="1160" cy="771"/>
              <a:chOff x="184" y="2829"/>
              <a:chExt cx="1160" cy="771"/>
            </a:xfrm>
          </p:grpSpPr>
          <p:sp>
            <p:nvSpPr>
              <p:cNvPr id="20499" name="AutoShape 24"/>
              <p:cNvSpPr>
                <a:spLocks noChangeArrowheads="1"/>
              </p:cNvSpPr>
              <p:nvPr/>
            </p:nvSpPr>
            <p:spPr bwMode="auto">
              <a:xfrm rot="7959832">
                <a:off x="376" y="2637"/>
                <a:ext cx="768" cy="1152"/>
              </a:xfrm>
              <a:prstGeom prst="wedgeRoundRectCallout">
                <a:avLst>
                  <a:gd name="adj1" fmla="val -165755"/>
                  <a:gd name="adj2" fmla="val 110847"/>
                  <a:gd name="adj3" fmla="val 16667"/>
                </a:avLst>
              </a:prstGeom>
              <a:solidFill>
                <a:srgbClr val="FF99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rot="10800000" vert="eaVert"/>
              <a:lstStyle/>
              <a:p>
                <a:pPr algn="ctr">
                  <a:spcBef>
                    <a:spcPct val="0"/>
                  </a:spcBef>
                </a:pPr>
                <a:endParaRPr lang="zh-CN" altLang="zh-CN" sz="2400">
                  <a:solidFill>
                    <a:schemeClr val="tx1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20500" name="AutoShape 25"/>
              <p:cNvSpPr>
                <a:spLocks noChangeArrowheads="1"/>
              </p:cNvSpPr>
              <p:nvPr/>
            </p:nvSpPr>
            <p:spPr bwMode="auto">
              <a:xfrm rot="7959832">
                <a:off x="384" y="2640"/>
                <a:ext cx="768" cy="1152"/>
              </a:xfrm>
              <a:prstGeom prst="wedgeRoundRectCallout">
                <a:avLst>
                  <a:gd name="adj1" fmla="val -182454"/>
                  <a:gd name="adj2" fmla="val 60250"/>
                  <a:gd name="adj3" fmla="val 16667"/>
                </a:avLst>
              </a:prstGeom>
              <a:solidFill>
                <a:srgbClr val="FF99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rot="10800000" vert="eaVert"/>
              <a:lstStyle/>
              <a:p>
                <a:pPr algn="ctr">
                  <a:spcBef>
                    <a:spcPct val="0"/>
                  </a:spcBef>
                </a:pPr>
                <a:endParaRPr lang="zh-CN" altLang="zh-CN" sz="2400">
                  <a:solidFill>
                    <a:schemeClr val="tx1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20501" name="AutoShape 26"/>
              <p:cNvSpPr>
                <a:spLocks noChangeArrowheads="1"/>
              </p:cNvSpPr>
              <p:nvPr/>
            </p:nvSpPr>
            <p:spPr bwMode="auto">
              <a:xfrm rot="7959832">
                <a:off x="384" y="2640"/>
                <a:ext cx="768" cy="1152"/>
              </a:xfrm>
              <a:prstGeom prst="wedgeRoundRectCallout">
                <a:avLst>
                  <a:gd name="adj1" fmla="val -209773"/>
                  <a:gd name="adj2" fmla="val 2560"/>
                  <a:gd name="adj3" fmla="val 16667"/>
                </a:avLst>
              </a:prstGeom>
              <a:solidFill>
                <a:srgbClr val="FF99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rot="10800000" vert="eaVert"/>
              <a:lstStyle/>
              <a:p>
                <a:pPr algn="ctr">
                  <a:spcBef>
                    <a:spcPct val="0"/>
                  </a:spcBef>
                </a:pPr>
                <a:endParaRPr lang="zh-CN" altLang="zh-CN" sz="2400">
                  <a:solidFill>
                    <a:schemeClr val="tx1"/>
                  </a:solidFill>
                  <a:latin typeface="Times New Roman" pitchFamily="18" charset="0"/>
                </a:endParaRPr>
              </a:p>
            </p:txBody>
          </p:sp>
        </p:grpSp>
        <p:sp>
          <p:nvSpPr>
            <p:cNvPr id="20498" name="Text Box 27"/>
            <p:cNvSpPr txBox="1">
              <a:spLocks noChangeArrowheads="1"/>
            </p:cNvSpPr>
            <p:nvPr/>
          </p:nvSpPr>
          <p:spPr bwMode="auto">
            <a:xfrm>
              <a:off x="480" y="2976"/>
              <a:ext cx="528" cy="576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5400" b="1">
                  <a:solidFill>
                    <a:schemeClr val="accent1"/>
                  </a:solidFill>
                  <a:latin typeface="Times New Roman" pitchFamily="18" charset="0"/>
                </a:rPr>
                <a:t>字</a:t>
              </a:r>
            </a:p>
          </p:txBody>
        </p:sp>
      </p:grpSp>
      <p:grpSp>
        <p:nvGrpSpPr>
          <p:cNvPr id="10" name="Group 28"/>
          <p:cNvGrpSpPr>
            <a:grpSpLocks/>
          </p:cNvGrpSpPr>
          <p:nvPr/>
        </p:nvGrpSpPr>
        <p:grpSpPr bwMode="auto">
          <a:xfrm>
            <a:off x="6997700" y="1371600"/>
            <a:ext cx="1841500" cy="1223963"/>
            <a:chOff x="4408" y="864"/>
            <a:chExt cx="1160" cy="771"/>
          </a:xfrm>
        </p:grpSpPr>
        <p:grpSp>
          <p:nvGrpSpPr>
            <p:cNvPr id="11" name="Group 29"/>
            <p:cNvGrpSpPr>
              <a:grpSpLocks/>
            </p:cNvGrpSpPr>
            <p:nvPr/>
          </p:nvGrpSpPr>
          <p:grpSpPr bwMode="auto">
            <a:xfrm rot="-10705661">
              <a:off x="4408" y="864"/>
              <a:ext cx="1160" cy="771"/>
              <a:chOff x="184" y="2829"/>
              <a:chExt cx="1160" cy="771"/>
            </a:xfrm>
          </p:grpSpPr>
          <p:sp>
            <p:nvSpPr>
              <p:cNvPr id="20494" name="AutoShape 30"/>
              <p:cNvSpPr>
                <a:spLocks noChangeArrowheads="1"/>
              </p:cNvSpPr>
              <p:nvPr/>
            </p:nvSpPr>
            <p:spPr bwMode="auto">
              <a:xfrm rot="7959832">
                <a:off x="376" y="2637"/>
                <a:ext cx="768" cy="1152"/>
              </a:xfrm>
              <a:prstGeom prst="wedgeRoundRectCallout">
                <a:avLst>
                  <a:gd name="adj1" fmla="val -165755"/>
                  <a:gd name="adj2" fmla="val 110847"/>
                  <a:gd name="adj3" fmla="val 16667"/>
                </a:avLst>
              </a:prstGeom>
              <a:solidFill>
                <a:srgbClr val="FF99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vert="eaVert"/>
              <a:lstStyle/>
              <a:p>
                <a:pPr algn="ctr">
                  <a:spcBef>
                    <a:spcPct val="0"/>
                  </a:spcBef>
                </a:pPr>
                <a:endParaRPr lang="zh-CN" altLang="zh-CN" sz="2400">
                  <a:solidFill>
                    <a:schemeClr val="tx1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20495" name="AutoShape 31"/>
              <p:cNvSpPr>
                <a:spLocks noChangeArrowheads="1"/>
              </p:cNvSpPr>
              <p:nvPr/>
            </p:nvSpPr>
            <p:spPr bwMode="auto">
              <a:xfrm rot="7959832">
                <a:off x="384" y="2640"/>
                <a:ext cx="768" cy="1152"/>
              </a:xfrm>
              <a:prstGeom prst="wedgeRoundRectCallout">
                <a:avLst>
                  <a:gd name="adj1" fmla="val -182454"/>
                  <a:gd name="adj2" fmla="val 60250"/>
                  <a:gd name="adj3" fmla="val 16667"/>
                </a:avLst>
              </a:prstGeom>
              <a:solidFill>
                <a:srgbClr val="FF99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vert="eaVert"/>
              <a:lstStyle/>
              <a:p>
                <a:pPr algn="ctr">
                  <a:spcBef>
                    <a:spcPct val="0"/>
                  </a:spcBef>
                </a:pPr>
                <a:endParaRPr lang="zh-CN" altLang="zh-CN" sz="2400">
                  <a:solidFill>
                    <a:schemeClr val="tx1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20496" name="AutoShape 32"/>
              <p:cNvSpPr>
                <a:spLocks noChangeArrowheads="1"/>
              </p:cNvSpPr>
              <p:nvPr/>
            </p:nvSpPr>
            <p:spPr bwMode="auto">
              <a:xfrm rot="7959832">
                <a:off x="384" y="2640"/>
                <a:ext cx="768" cy="1152"/>
              </a:xfrm>
              <a:prstGeom prst="wedgeRoundRectCallout">
                <a:avLst>
                  <a:gd name="adj1" fmla="val -209773"/>
                  <a:gd name="adj2" fmla="val 2560"/>
                  <a:gd name="adj3" fmla="val 16667"/>
                </a:avLst>
              </a:prstGeom>
              <a:solidFill>
                <a:srgbClr val="FF99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vert="eaVert"/>
              <a:lstStyle/>
              <a:p>
                <a:pPr algn="ctr">
                  <a:spcBef>
                    <a:spcPct val="0"/>
                  </a:spcBef>
                </a:pPr>
                <a:endParaRPr lang="zh-CN" altLang="zh-CN" sz="2400">
                  <a:solidFill>
                    <a:schemeClr val="tx1"/>
                  </a:solidFill>
                  <a:latin typeface="Times New Roman" pitchFamily="18" charset="0"/>
                </a:endParaRPr>
              </a:p>
            </p:txBody>
          </p:sp>
        </p:grpSp>
        <p:sp>
          <p:nvSpPr>
            <p:cNvPr id="20493" name="Text Box 33"/>
            <p:cNvSpPr txBox="1">
              <a:spLocks noChangeArrowheads="1"/>
            </p:cNvSpPr>
            <p:nvPr/>
          </p:nvSpPr>
          <p:spPr bwMode="auto">
            <a:xfrm rot="167600">
              <a:off x="4789" y="1012"/>
              <a:ext cx="528" cy="576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5400" b="1">
                  <a:solidFill>
                    <a:schemeClr val="accent1"/>
                  </a:solidFill>
                  <a:latin typeface="Times New Roman" pitchFamily="18" charset="0"/>
                </a:rPr>
                <a:t>句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68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68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68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68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" presetClass="entr" presetSubtype="4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500"/>
                            </p:stCondLst>
                            <p:childTnLst>
                              <p:par>
                                <p:cTn id="2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000"/>
                            </p:stCondLst>
                            <p:childTnLst>
                              <p:par>
                                <p:cTn id="2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500"/>
                            </p:stCondLst>
                            <p:childTnLst>
                              <p:par>
                                <p:cTn id="3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0"/>
                            </p:stCondLst>
                            <p:childTnLst>
                              <p:par>
                                <p:cTn id="3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80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64" name="Text Box 8"/>
          <p:cNvSpPr txBox="1">
            <a:spLocks noGrp="1" noChangeArrowheads="1"/>
          </p:cNvSpPr>
          <p:nvPr>
            <p:ph idx="1"/>
          </p:nvPr>
        </p:nvSpPr>
        <p:spPr>
          <a:xfrm>
            <a:off x="0" y="333375"/>
            <a:ext cx="5616575" cy="576263"/>
          </a:xfrm>
          <a:solidFill>
            <a:schemeClr val="bg1"/>
          </a:solidFill>
          <a:ln>
            <a:solidFill>
              <a:schemeClr val="bg1"/>
            </a:solidFill>
          </a:ln>
          <a:effectLst>
            <a:outerShdw dist="35921" dir="2700000" algn="ctr" rotWithShape="0">
              <a:schemeClr val="bg2"/>
            </a:outerShdw>
          </a:effectLst>
        </p:spPr>
        <p:txBody>
          <a:bodyPr>
            <a:normAutofit lnSpcReduction="10000"/>
          </a:bodyPr>
          <a:lstStyle/>
          <a:p>
            <a:pPr eaLnBrk="1" hangingPunct="1">
              <a:lnSpc>
                <a:spcPct val="90000"/>
              </a:lnSpc>
              <a:spcBef>
                <a:spcPct val="50000"/>
              </a:spcBef>
              <a:buClr>
                <a:srgbClr val="99CCFF"/>
              </a:buClr>
              <a:buFont typeface="Wingdings" pitchFamily="2" charset="2"/>
              <a:buChar char="Ø"/>
              <a:defRPr/>
            </a:pPr>
            <a:r>
              <a:rPr kumimoji="1" lang="zh-CN" altLang="en-US" sz="3600" b="1" dirty="0" smtClean="0">
                <a:ea typeface="黑体" pitchFamily="49" charset="-122"/>
              </a:rPr>
              <a:t>盖简桃核修狭者为之。</a:t>
            </a:r>
          </a:p>
        </p:txBody>
      </p:sp>
      <p:sp>
        <p:nvSpPr>
          <p:cNvPr id="96273" name="Text Box 17"/>
          <p:cNvSpPr txBox="1">
            <a:spLocks noChangeArrowheads="1"/>
          </p:cNvSpPr>
          <p:nvPr/>
        </p:nvSpPr>
        <p:spPr bwMode="auto">
          <a:xfrm>
            <a:off x="0" y="1484313"/>
            <a:ext cx="4716463" cy="641350"/>
          </a:xfrm>
          <a:prstGeom prst="rect">
            <a:avLst/>
          </a:prstGeom>
          <a:solidFill>
            <a:srgbClr val="0099FF"/>
          </a:solidFill>
          <a:ln w="9525">
            <a:noFill/>
            <a:miter lim="800000"/>
          </a:ln>
          <a:effectLst>
            <a:outerShdw dist="35921" dir="2700000" algn="ctr" rotWithShape="0">
              <a:schemeClr val="bg2"/>
            </a:outerShdw>
          </a:effectLst>
        </p:spPr>
        <p:txBody>
          <a:bodyPr>
            <a:spAutoFit/>
          </a:bodyPr>
          <a:lstStyle/>
          <a:p>
            <a:pPr>
              <a:buClr>
                <a:srgbClr val="99CCFF"/>
              </a:buClr>
              <a:buFont typeface="Wingdings" pitchFamily="2" charset="2"/>
              <a:buNone/>
              <a:defRPr/>
            </a:pPr>
            <a:r>
              <a:rPr kumimoji="1" lang="zh-CN" altLang="en-US" sz="3600" b="1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盖简修狭者桃核为之。</a:t>
            </a:r>
          </a:p>
        </p:txBody>
      </p:sp>
      <p:sp>
        <p:nvSpPr>
          <p:cNvPr id="96274" name="Text Box 18"/>
          <p:cNvSpPr txBox="1">
            <a:spLocks noChangeArrowheads="1"/>
          </p:cNvSpPr>
          <p:nvPr/>
        </p:nvSpPr>
        <p:spPr bwMode="auto">
          <a:xfrm>
            <a:off x="0" y="2708275"/>
            <a:ext cx="8964613" cy="641350"/>
          </a:xfrm>
          <a:prstGeom prst="rect">
            <a:avLst/>
          </a:prstGeom>
          <a:solidFill>
            <a:srgbClr val="0099FF"/>
          </a:solidFill>
          <a:ln w="9525">
            <a:noFill/>
            <a:miter lim="800000"/>
          </a:ln>
          <a:effectLst>
            <a:outerShdw dist="35921" dir="2700000" algn="ctr" rotWithShape="0">
              <a:schemeClr val="bg2"/>
            </a:outerShdw>
          </a:effectLst>
        </p:spPr>
        <p:txBody>
          <a:bodyPr>
            <a:spAutoFit/>
          </a:bodyPr>
          <a:lstStyle/>
          <a:p>
            <a:pPr>
              <a:buFontTx/>
              <a:buNone/>
              <a:defRPr/>
            </a:pPr>
            <a:r>
              <a:rPr kumimoji="1" lang="zh-CN" altLang="en-US" sz="3600" b="1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原来是挑选又长又窄的桃核雕刻成的。</a:t>
            </a:r>
          </a:p>
        </p:txBody>
      </p:sp>
      <p:sp>
        <p:nvSpPr>
          <p:cNvPr id="96266" name="Text Box 10"/>
          <p:cNvSpPr txBox="1">
            <a:spLocks noChangeArrowheads="1"/>
          </p:cNvSpPr>
          <p:nvPr/>
        </p:nvSpPr>
        <p:spPr bwMode="auto">
          <a:xfrm>
            <a:off x="6732588" y="1196975"/>
            <a:ext cx="1143000" cy="1190625"/>
          </a:xfrm>
          <a:prstGeom prst="rect">
            <a:avLst/>
          </a:prstGeom>
          <a:solidFill>
            <a:srgbClr val="0099FF"/>
          </a:solidFill>
          <a:ln w="9525">
            <a:noFill/>
            <a:miter lim="800000"/>
          </a:ln>
          <a:effectLst>
            <a:outerShdw dist="35921" dir="2700000" algn="ctr" rotWithShape="0">
              <a:schemeClr val="bg2"/>
            </a:outerShdw>
          </a:effectLst>
        </p:spPr>
        <p:txBody>
          <a:bodyPr>
            <a:spAutoFit/>
          </a:bodyPr>
          <a:lstStyle/>
          <a:p>
            <a:pPr>
              <a:buFontTx/>
              <a:buNone/>
              <a:defRPr/>
            </a:pPr>
            <a:r>
              <a:rPr kumimoji="1" lang="zh-CN" altLang="en-US" sz="3600" b="1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定语后置 </a:t>
            </a:r>
          </a:p>
        </p:txBody>
      </p:sp>
      <p:sp>
        <p:nvSpPr>
          <p:cNvPr id="96265" name="Text Box 9"/>
          <p:cNvSpPr txBox="1">
            <a:spLocks noChangeArrowheads="1"/>
          </p:cNvSpPr>
          <p:nvPr/>
        </p:nvSpPr>
        <p:spPr bwMode="auto">
          <a:xfrm>
            <a:off x="0" y="4076700"/>
            <a:ext cx="5219700" cy="641350"/>
          </a:xfrm>
          <a:prstGeom prst="rect">
            <a:avLst/>
          </a:prstGeom>
          <a:solidFill>
            <a:srgbClr val="CCECFF"/>
          </a:solidFill>
          <a:ln w="9525">
            <a:noFill/>
            <a:miter lim="800000"/>
          </a:ln>
          <a:effectLst>
            <a:outerShdw dist="35921" dir="2700000" algn="ctr" rotWithShape="0">
              <a:schemeClr val="bg2"/>
            </a:outerShdw>
          </a:effectLst>
        </p:spPr>
        <p:txBody>
          <a:bodyPr>
            <a:spAutoFit/>
          </a:bodyPr>
          <a:lstStyle/>
          <a:p>
            <a:pPr>
              <a:buClr>
                <a:srgbClr val="99CCFF"/>
              </a:buClr>
              <a:buFont typeface="Wingdings" pitchFamily="2" charset="2"/>
              <a:buChar char="Ø"/>
              <a:defRPr/>
            </a:pPr>
            <a:r>
              <a:rPr kumimoji="1" lang="zh-CN" altLang="en-US" sz="3600" b="1">
                <a:solidFill>
                  <a:srgbClr val="FF9900"/>
                </a:solidFill>
                <a:latin typeface="宋体" pitchFamily="2" charset="-122"/>
                <a:ea typeface="黑体" pitchFamily="49" charset="-122"/>
              </a:rPr>
              <a:t>还自扬州。</a:t>
            </a:r>
            <a:r>
              <a:rPr kumimoji="1" lang="en-US" altLang="zh-CN" sz="3600" b="1">
                <a:solidFill>
                  <a:srgbClr val="FF9900"/>
                </a:solidFill>
                <a:latin typeface="宋体" pitchFamily="2" charset="-122"/>
                <a:ea typeface="黑体" pitchFamily="49" charset="-122"/>
              </a:rPr>
              <a:t>《</a:t>
            </a:r>
            <a:r>
              <a:rPr kumimoji="1" lang="zh-CN" altLang="en-US" sz="3600" b="1">
                <a:solidFill>
                  <a:srgbClr val="FF9900"/>
                </a:solidFill>
                <a:latin typeface="宋体" pitchFamily="2" charset="-122"/>
                <a:ea typeface="黑体" pitchFamily="49" charset="-122"/>
              </a:rPr>
              <a:t>伤仲永</a:t>
            </a:r>
            <a:r>
              <a:rPr kumimoji="1" lang="en-US" altLang="zh-CN" sz="3600" b="1">
                <a:solidFill>
                  <a:srgbClr val="FF9900"/>
                </a:solidFill>
                <a:latin typeface="宋体" pitchFamily="2" charset="-122"/>
                <a:ea typeface="黑体" pitchFamily="49" charset="-122"/>
              </a:rPr>
              <a:t>》</a:t>
            </a:r>
            <a:endParaRPr kumimoji="1" lang="en-US" altLang="zh-CN" sz="3600" b="1">
              <a:solidFill>
                <a:srgbClr val="FF9900"/>
              </a:solidFill>
              <a:latin typeface="Times New Roman" pitchFamily="18" charset="0"/>
              <a:ea typeface="黑体" pitchFamily="49" charset="-122"/>
            </a:endParaRPr>
          </a:p>
        </p:txBody>
      </p:sp>
      <p:sp>
        <p:nvSpPr>
          <p:cNvPr id="96268" name="Text Box 12"/>
          <p:cNvSpPr txBox="1">
            <a:spLocks noChangeArrowheads="1"/>
          </p:cNvSpPr>
          <p:nvPr/>
        </p:nvSpPr>
        <p:spPr bwMode="auto">
          <a:xfrm>
            <a:off x="6172200" y="4076700"/>
            <a:ext cx="2971800" cy="641350"/>
          </a:xfrm>
          <a:prstGeom prst="rect">
            <a:avLst/>
          </a:prstGeom>
          <a:solidFill>
            <a:srgbClr val="CCECFF"/>
          </a:solidFill>
          <a:ln w="9525">
            <a:noFill/>
            <a:miter lim="800000"/>
          </a:ln>
          <a:effectLst>
            <a:outerShdw dist="35921" dir="2700000" algn="ctr" rotWithShape="0">
              <a:schemeClr val="bg2"/>
            </a:outerShdw>
          </a:effectLst>
        </p:spPr>
        <p:txBody>
          <a:bodyPr>
            <a:spAutoFit/>
          </a:bodyPr>
          <a:lstStyle/>
          <a:p>
            <a:pPr>
              <a:buFontTx/>
              <a:buNone/>
              <a:defRPr/>
            </a:pPr>
            <a:r>
              <a:rPr kumimoji="1" lang="zh-CN" altLang="en-US" sz="3600" b="1">
                <a:solidFill>
                  <a:srgbClr val="FF9900"/>
                </a:solidFill>
                <a:latin typeface="黑体" pitchFamily="49" charset="-122"/>
                <a:ea typeface="黑体" pitchFamily="49" charset="-122"/>
              </a:rPr>
              <a:t>自扬州还。</a:t>
            </a:r>
          </a:p>
        </p:txBody>
      </p:sp>
      <p:sp>
        <p:nvSpPr>
          <p:cNvPr id="96269" name="Text Box 13"/>
          <p:cNvSpPr txBox="1">
            <a:spLocks noChangeArrowheads="1"/>
          </p:cNvSpPr>
          <p:nvPr/>
        </p:nvSpPr>
        <p:spPr bwMode="auto">
          <a:xfrm>
            <a:off x="0" y="5445125"/>
            <a:ext cx="3048000" cy="641350"/>
          </a:xfrm>
          <a:prstGeom prst="rect">
            <a:avLst/>
          </a:prstGeom>
          <a:solidFill>
            <a:srgbClr val="CCECFF"/>
          </a:solidFill>
          <a:ln w="9525">
            <a:noFill/>
            <a:miter lim="800000"/>
          </a:ln>
          <a:effectLst>
            <a:outerShdw dist="35921" dir="2700000" algn="ctr" rotWithShape="0">
              <a:schemeClr val="bg2"/>
            </a:outerShdw>
          </a:effectLst>
        </p:spPr>
        <p:txBody>
          <a:bodyPr>
            <a:spAutoFit/>
          </a:bodyPr>
          <a:lstStyle/>
          <a:p>
            <a:pPr>
              <a:buFontTx/>
              <a:buNone/>
              <a:defRPr/>
            </a:pPr>
            <a:r>
              <a:rPr kumimoji="1" lang="zh-CN" altLang="en-US" sz="3600" b="1">
                <a:solidFill>
                  <a:srgbClr val="FF9900"/>
                </a:solidFill>
                <a:latin typeface="黑体" pitchFamily="49" charset="-122"/>
                <a:ea typeface="黑体" pitchFamily="49" charset="-122"/>
              </a:rPr>
              <a:t>我从扬州回来</a:t>
            </a:r>
          </a:p>
        </p:txBody>
      </p:sp>
      <p:sp>
        <p:nvSpPr>
          <p:cNvPr id="96267" name="Text Box 11"/>
          <p:cNvSpPr txBox="1">
            <a:spLocks noChangeArrowheads="1"/>
          </p:cNvSpPr>
          <p:nvPr/>
        </p:nvSpPr>
        <p:spPr bwMode="auto">
          <a:xfrm>
            <a:off x="4787900" y="5516563"/>
            <a:ext cx="2374900" cy="641350"/>
          </a:xfrm>
          <a:prstGeom prst="rect">
            <a:avLst/>
          </a:prstGeom>
          <a:solidFill>
            <a:srgbClr val="CCECFF"/>
          </a:solidFill>
          <a:ln w="9525">
            <a:noFill/>
            <a:miter lim="800000"/>
          </a:ln>
          <a:effectLst>
            <a:outerShdw dist="35921" dir="2700000" algn="ctr" rotWithShape="0">
              <a:schemeClr val="bg2"/>
            </a:outerShdw>
          </a:effectLst>
        </p:spPr>
        <p:txBody>
          <a:bodyPr>
            <a:spAutoFit/>
          </a:bodyPr>
          <a:lstStyle/>
          <a:p>
            <a:pPr>
              <a:buFontTx/>
              <a:buNone/>
              <a:defRPr/>
            </a:pPr>
            <a:r>
              <a:rPr kumimoji="1" lang="zh-CN" altLang="en-US" sz="3600" b="1">
                <a:solidFill>
                  <a:srgbClr val="FF9900"/>
                </a:solidFill>
                <a:latin typeface="黑体" pitchFamily="49" charset="-122"/>
                <a:ea typeface="黑体" pitchFamily="49" charset="-122"/>
              </a:rPr>
              <a:t>状语后置</a:t>
            </a:r>
            <a:r>
              <a:rPr kumimoji="1" lang="zh-CN" altLang="en-US" sz="2000" b="1">
                <a:solidFill>
                  <a:srgbClr val="FF9900"/>
                </a:solidFill>
                <a:latin typeface="Times New Roman" pitchFamily="18" charset="0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6273" grpId="0" animBg="1"/>
      <p:bldP spid="96274" grpId="0" animBg="1"/>
      <p:bldP spid="96266" grpId="0" animBg="1"/>
      <p:bldP spid="96268" grpId="0" animBg="1"/>
      <p:bldP spid="96269" grpId="0" animBg="1"/>
      <p:bldP spid="9626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Text Box 2"/>
          <p:cNvSpPr txBox="1">
            <a:spLocks noChangeArrowheads="1"/>
          </p:cNvSpPr>
          <p:nvPr/>
        </p:nvSpPr>
        <p:spPr bwMode="auto">
          <a:xfrm>
            <a:off x="1476375" y="1268413"/>
            <a:ext cx="5616575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zh-CN" altLang="zh-CN" sz="6000" b="1">
              <a:solidFill>
                <a:schemeClr val="bg1"/>
              </a:solidFill>
              <a:latin typeface="Times New Roman" pitchFamily="18" charset="0"/>
              <a:ea typeface="隶书" pitchFamily="49" charset="-122"/>
            </a:endParaRPr>
          </a:p>
        </p:txBody>
      </p:sp>
      <p:sp>
        <p:nvSpPr>
          <p:cNvPr id="39939" name="Text Box 3"/>
          <p:cNvSpPr txBox="1">
            <a:spLocks noChangeArrowheads="1"/>
          </p:cNvSpPr>
          <p:nvPr/>
        </p:nvSpPr>
        <p:spPr bwMode="auto">
          <a:xfrm>
            <a:off x="179388" y="981075"/>
            <a:ext cx="9145587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b="1">
                <a:solidFill>
                  <a:schemeClr val="tx2"/>
                </a:solidFill>
                <a:latin typeface="Times New Roman" pitchFamily="18" charset="0"/>
                <a:ea typeface="隶书" pitchFamily="49" charset="-122"/>
              </a:rPr>
              <a:t>①</a:t>
            </a:r>
            <a:r>
              <a:rPr lang="zh-CN" altLang="en-US" b="1">
                <a:solidFill>
                  <a:schemeClr val="tx2"/>
                </a:solidFill>
                <a:latin typeface="Times New Roman" pitchFamily="18" charset="0"/>
                <a:ea typeface="隶书" pitchFamily="49" charset="-122"/>
              </a:rPr>
              <a:t>蚓无</a:t>
            </a:r>
            <a:r>
              <a:rPr lang="zh-CN" altLang="en-US" b="1" u="sng">
                <a:solidFill>
                  <a:schemeClr val="tx2"/>
                </a:solidFill>
                <a:latin typeface="Times New Roman" pitchFamily="18" charset="0"/>
                <a:ea typeface="隶书" pitchFamily="49" charset="-122"/>
              </a:rPr>
              <a:t>爪牙之利，筋骨之强</a:t>
            </a:r>
            <a:r>
              <a:rPr lang="zh-CN" altLang="en-US" b="1">
                <a:solidFill>
                  <a:schemeClr val="tx2"/>
                </a:solidFill>
                <a:latin typeface="Times New Roman" pitchFamily="18" charset="0"/>
                <a:ea typeface="隶书" pitchFamily="49" charset="-122"/>
              </a:rPr>
              <a:t>。</a:t>
            </a:r>
          </a:p>
        </p:txBody>
      </p:sp>
      <p:sp>
        <p:nvSpPr>
          <p:cNvPr id="97284" name="Text Box 4"/>
          <p:cNvSpPr txBox="1">
            <a:spLocks noChangeArrowheads="1"/>
          </p:cNvSpPr>
          <p:nvPr/>
        </p:nvSpPr>
        <p:spPr bwMode="auto">
          <a:xfrm>
            <a:off x="539750" y="1628775"/>
            <a:ext cx="684212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b="1">
                <a:solidFill>
                  <a:srgbClr val="FF00FF"/>
                </a:solidFill>
                <a:latin typeface="Times New Roman" pitchFamily="18" charset="0"/>
                <a:ea typeface="黑体" pitchFamily="49" charset="-122"/>
              </a:rPr>
              <a:t>译：尖利的爪牙，强健的筋骨。</a:t>
            </a:r>
          </a:p>
        </p:txBody>
      </p:sp>
      <p:sp>
        <p:nvSpPr>
          <p:cNvPr id="39941" name="Text Box 5"/>
          <p:cNvSpPr txBox="1">
            <a:spLocks noChangeArrowheads="1"/>
          </p:cNvSpPr>
          <p:nvPr/>
        </p:nvSpPr>
        <p:spPr bwMode="auto">
          <a:xfrm>
            <a:off x="323850" y="2420938"/>
            <a:ext cx="950595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4000" b="1">
                <a:solidFill>
                  <a:schemeClr val="tx1"/>
                </a:solidFill>
                <a:latin typeface="Times New Roman" pitchFamily="18" charset="0"/>
                <a:ea typeface="隶书" pitchFamily="49" charset="-122"/>
              </a:rPr>
              <a:t>②</a:t>
            </a:r>
            <a:r>
              <a:rPr lang="zh-CN" altLang="en-US" sz="4000" b="1">
                <a:solidFill>
                  <a:schemeClr val="tx1"/>
                </a:solidFill>
                <a:latin typeface="Times New Roman" pitchFamily="18" charset="0"/>
                <a:ea typeface="隶书" pitchFamily="49" charset="-122"/>
              </a:rPr>
              <a:t>夫晋，</a:t>
            </a:r>
            <a:r>
              <a:rPr lang="zh-CN" altLang="en-US" sz="4000" b="1" u="sng">
                <a:solidFill>
                  <a:schemeClr val="tx1"/>
                </a:solidFill>
                <a:latin typeface="Times New Roman" pitchFamily="18" charset="0"/>
                <a:ea typeface="隶书" pitchFamily="49" charset="-122"/>
              </a:rPr>
              <a:t>何厌之有</a:t>
            </a:r>
            <a:r>
              <a:rPr lang="zh-CN" altLang="en-US" sz="4000" b="1">
                <a:solidFill>
                  <a:schemeClr val="tx1"/>
                </a:solidFill>
                <a:latin typeface="Times New Roman" pitchFamily="18" charset="0"/>
                <a:ea typeface="隶书" pitchFamily="49" charset="-122"/>
              </a:rPr>
              <a:t>？</a:t>
            </a:r>
          </a:p>
        </p:txBody>
      </p:sp>
      <p:sp>
        <p:nvSpPr>
          <p:cNvPr id="97286" name="Text Box 6"/>
          <p:cNvSpPr txBox="1">
            <a:spLocks noChangeArrowheads="1"/>
          </p:cNvSpPr>
          <p:nvPr/>
        </p:nvSpPr>
        <p:spPr bwMode="auto">
          <a:xfrm>
            <a:off x="539750" y="3213100"/>
            <a:ext cx="6192838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FF00FF"/>
                </a:solidFill>
                <a:latin typeface="Times New Roman" pitchFamily="18" charset="0"/>
              </a:rPr>
              <a:t>译：有什么满足的？</a:t>
            </a:r>
          </a:p>
        </p:txBody>
      </p:sp>
      <p:sp>
        <p:nvSpPr>
          <p:cNvPr id="39943" name="Text Box 7"/>
          <p:cNvSpPr txBox="1">
            <a:spLocks noChangeArrowheads="1"/>
          </p:cNvSpPr>
          <p:nvPr/>
        </p:nvSpPr>
        <p:spPr bwMode="auto">
          <a:xfrm>
            <a:off x="179388" y="4076700"/>
            <a:ext cx="8964612" cy="2530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600" b="1">
                <a:solidFill>
                  <a:schemeClr val="tx1"/>
                </a:solidFill>
                <a:latin typeface="Times New Roman" pitchFamily="18" charset="0"/>
                <a:ea typeface="隶书" pitchFamily="49" charset="-122"/>
              </a:rPr>
              <a:t>③</a:t>
            </a:r>
            <a:r>
              <a:rPr lang="zh-CN" altLang="en-US" sz="4000" b="1">
                <a:solidFill>
                  <a:schemeClr val="tx1"/>
                </a:solidFill>
                <a:latin typeface="Times New Roman" pitchFamily="18" charset="0"/>
                <a:ea typeface="隶书" pitchFamily="49" charset="-122"/>
              </a:rPr>
              <a:t>月出于东山之上，徘徊于斗牛之间。</a:t>
            </a:r>
          </a:p>
          <a:p>
            <a:r>
              <a:rPr lang="zh-CN" altLang="en-US" sz="4000" b="1">
                <a:solidFill>
                  <a:srgbClr val="99CC00"/>
                </a:solidFill>
                <a:latin typeface="Times New Roman" pitchFamily="18" charset="0"/>
                <a:ea typeface="隶书" pitchFamily="49" charset="-122"/>
              </a:rPr>
              <a:t>                                        </a:t>
            </a:r>
          </a:p>
          <a:p>
            <a:endParaRPr lang="en-US" altLang="zh-CN" sz="4000" b="1" u="sng">
              <a:solidFill>
                <a:srgbClr val="99CC00"/>
              </a:solidFill>
              <a:latin typeface="Times New Roman" pitchFamily="18" charset="0"/>
              <a:ea typeface="隶书" pitchFamily="49" charset="-122"/>
            </a:endParaRPr>
          </a:p>
        </p:txBody>
      </p:sp>
      <p:sp>
        <p:nvSpPr>
          <p:cNvPr id="97290" name="Rectangle 10"/>
          <p:cNvSpPr>
            <a:spLocks noChangeArrowheads="1"/>
          </p:cNvSpPr>
          <p:nvPr/>
        </p:nvSpPr>
        <p:spPr bwMode="auto">
          <a:xfrm>
            <a:off x="6084888" y="1268413"/>
            <a:ext cx="3241675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4000" b="1">
                <a:solidFill>
                  <a:srgbClr val="0033CC"/>
                </a:solidFill>
                <a:latin typeface="Times New Roman" pitchFamily="18" charset="0"/>
                <a:ea typeface="隶书" pitchFamily="49" charset="-122"/>
              </a:rPr>
              <a:t>（定语后置）</a:t>
            </a:r>
          </a:p>
        </p:txBody>
      </p:sp>
      <p:sp>
        <p:nvSpPr>
          <p:cNvPr id="97291" name="Rectangle 11"/>
          <p:cNvSpPr>
            <a:spLocks noChangeArrowheads="1"/>
          </p:cNvSpPr>
          <p:nvPr/>
        </p:nvSpPr>
        <p:spPr bwMode="auto">
          <a:xfrm>
            <a:off x="5902325" y="3213100"/>
            <a:ext cx="3241675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4000" b="1">
                <a:solidFill>
                  <a:srgbClr val="0033CC"/>
                </a:solidFill>
                <a:latin typeface="Times New Roman" pitchFamily="18" charset="0"/>
                <a:ea typeface="隶书" pitchFamily="49" charset="-122"/>
              </a:rPr>
              <a:t>（宾语前置）</a:t>
            </a:r>
          </a:p>
        </p:txBody>
      </p:sp>
      <p:sp>
        <p:nvSpPr>
          <p:cNvPr id="97292" name="Rectangle 12"/>
          <p:cNvSpPr>
            <a:spLocks noChangeArrowheads="1"/>
          </p:cNvSpPr>
          <p:nvPr/>
        </p:nvSpPr>
        <p:spPr bwMode="auto">
          <a:xfrm>
            <a:off x="5394325" y="4005263"/>
            <a:ext cx="374015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sz="4000" b="1">
                <a:solidFill>
                  <a:schemeClr val="accent2"/>
                </a:solidFill>
                <a:latin typeface="Times New Roman" pitchFamily="18" charset="0"/>
                <a:ea typeface="隶书" pitchFamily="49" charset="-122"/>
              </a:rPr>
              <a:t>    </a:t>
            </a:r>
            <a:r>
              <a:rPr lang="zh-CN" altLang="en-US" sz="4000" b="1">
                <a:solidFill>
                  <a:schemeClr val="accent2"/>
                </a:solidFill>
                <a:latin typeface="Times New Roman" pitchFamily="18" charset="0"/>
                <a:ea typeface="隶书" pitchFamily="49" charset="-122"/>
              </a:rPr>
              <a:t>（状语后置）</a:t>
            </a:r>
          </a:p>
        </p:txBody>
      </p:sp>
      <p:sp>
        <p:nvSpPr>
          <p:cNvPr id="39947" name="Text Box 14"/>
          <p:cNvSpPr txBox="1">
            <a:spLocks noChangeArrowheads="1"/>
          </p:cNvSpPr>
          <p:nvPr/>
        </p:nvSpPr>
        <p:spPr bwMode="auto">
          <a:xfrm>
            <a:off x="3995738" y="4076700"/>
            <a:ext cx="18415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</a:pPr>
            <a:endParaRPr lang="zh-CN" altLang="zh-CN" b="1">
              <a:solidFill>
                <a:schemeClr val="bg1"/>
              </a:solidFill>
              <a:latin typeface="Times New Roman" pitchFamily="18" charset="0"/>
              <a:ea typeface="隶书" pitchFamily="49" charset="-122"/>
            </a:endParaRPr>
          </a:p>
        </p:txBody>
      </p:sp>
      <p:sp>
        <p:nvSpPr>
          <p:cNvPr id="97295" name="Text Box 15"/>
          <p:cNvSpPr txBox="1">
            <a:spLocks noChangeArrowheads="1"/>
          </p:cNvSpPr>
          <p:nvPr/>
        </p:nvSpPr>
        <p:spPr bwMode="auto">
          <a:xfrm>
            <a:off x="611188" y="5013325"/>
            <a:ext cx="6119812" cy="1076325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b="1">
                <a:solidFill>
                  <a:srgbClr val="FF00FF"/>
                </a:solidFill>
                <a:latin typeface="Times New Roman" pitchFamily="18" charset="0"/>
                <a:ea typeface="隶书" pitchFamily="49" charset="-122"/>
              </a:rPr>
              <a:t>译：月亮从东山上升起，在              北斗星和牵牛星之间徘徊。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72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7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72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72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72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72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72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72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72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72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72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72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7284" grpId="0"/>
      <p:bldP spid="97286" grpId="0"/>
      <p:bldP spid="97290" grpId="0"/>
      <p:bldP spid="97291" grpId="0"/>
      <p:bldP spid="97292" grpId="0"/>
      <p:bldP spid="9729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WordArt 2"/>
          <p:cNvSpPr>
            <a:spLocks noChangeArrowheads="1" noChangeShapeType="1" noTextEdit="1"/>
          </p:cNvSpPr>
          <p:nvPr/>
        </p:nvSpPr>
        <p:spPr bwMode="auto">
          <a:xfrm>
            <a:off x="6227763" y="260350"/>
            <a:ext cx="2592387" cy="16573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/>
                  </a:outerShdw>
                </a:effectLst>
                <a:latin typeface="宋体"/>
                <a:ea typeface="宋体"/>
              </a:rPr>
              <a:t>贯</a:t>
            </a:r>
          </a:p>
        </p:txBody>
      </p:sp>
      <p:sp>
        <p:nvSpPr>
          <p:cNvPr id="94211" name="Text Box 3"/>
          <p:cNvSpPr txBox="1">
            <a:spLocks noChangeArrowheads="1"/>
          </p:cNvSpPr>
          <p:nvPr/>
        </p:nvSpPr>
        <p:spPr bwMode="auto">
          <a:xfrm>
            <a:off x="323850" y="765175"/>
            <a:ext cx="5943600" cy="15684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buFontTx/>
              <a:buNone/>
              <a:defRPr/>
            </a:pPr>
            <a:r>
              <a:rPr kumimoji="1" lang="zh-CN" altLang="en-US" b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黑体" pitchFamily="49" charset="-122"/>
              </a:rPr>
              <a:t>指要根据上下文语境，灵活贯通地翻译。这往往指前五种方法都用上了还不能解决问题时。</a:t>
            </a:r>
          </a:p>
        </p:txBody>
      </p:sp>
      <p:sp>
        <p:nvSpPr>
          <p:cNvPr id="94212" name="Text Box 4"/>
          <p:cNvSpPr txBox="1">
            <a:spLocks noChangeArrowheads="1"/>
          </p:cNvSpPr>
          <p:nvPr/>
        </p:nvSpPr>
        <p:spPr bwMode="auto">
          <a:xfrm>
            <a:off x="250825" y="2420938"/>
            <a:ext cx="8131175" cy="439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zh-CN" altLang="en-US" sz="3600" b="1">
                <a:latin typeface="Times New Roman" pitchFamily="18" charset="0"/>
                <a:ea typeface="黑体" pitchFamily="49" charset="-122"/>
              </a:rPr>
              <a:t>因为对文言文翻译而言，</a:t>
            </a:r>
            <a:r>
              <a:rPr lang="zh-CN" altLang="en-US" sz="3600" b="1">
                <a:solidFill>
                  <a:schemeClr val="tx1"/>
                </a:solidFill>
                <a:latin typeface="Times New Roman" pitchFamily="18" charset="0"/>
                <a:ea typeface="黑体" pitchFamily="49" charset="-122"/>
              </a:rPr>
              <a:t>我们首先要“直译”（留删换调补），在“直译”不能完成时，不得已才用“意译”</a:t>
            </a:r>
            <a:r>
              <a:rPr lang="zh-CN" altLang="en-US" sz="3600" b="1">
                <a:latin typeface="Times New Roman" pitchFamily="18" charset="0"/>
                <a:ea typeface="黑体" pitchFamily="49" charset="-122"/>
              </a:rPr>
              <a:t>，这个“贯”就是所谓的“意译”。</a:t>
            </a:r>
          </a:p>
          <a:p>
            <a:pPr algn="just"/>
            <a:r>
              <a:rPr lang="zh-CN" altLang="en-US" sz="3600" b="1">
                <a:latin typeface="Times New Roman" pitchFamily="18" charset="0"/>
                <a:ea typeface="黑体" pitchFamily="49" charset="-122"/>
              </a:rPr>
              <a:t>不过，这种情况在考试时，遇到的可能性不大，所以大家不必太过担心。</a:t>
            </a:r>
          </a:p>
          <a:p>
            <a:endParaRPr lang="en-US" altLang="zh-CN" b="1">
              <a:solidFill>
                <a:schemeClr val="accent1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942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0" dur="500"/>
                                        <p:tgtEl>
                                          <p:spTgt spid="94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0" grpId="0" animBg="1"/>
      <p:bldP spid="94211" grpId="0"/>
      <p:bldP spid="9421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Text Box 2"/>
          <p:cNvSpPr txBox="1">
            <a:spLocks noChangeArrowheads="1"/>
          </p:cNvSpPr>
          <p:nvPr/>
        </p:nvSpPr>
        <p:spPr bwMode="auto">
          <a:xfrm>
            <a:off x="900113" y="0"/>
            <a:ext cx="6694487" cy="4678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 altLang="zh-CN" b="1">
              <a:solidFill>
                <a:srgbClr val="000000"/>
              </a:solidFill>
              <a:latin typeface="宋体" pitchFamily="2" charset="-122"/>
            </a:endParaRPr>
          </a:p>
          <a:p>
            <a:endParaRPr lang="en-US" altLang="zh-CN" b="1">
              <a:solidFill>
                <a:srgbClr val="000000"/>
              </a:solidFill>
              <a:ea typeface="楷体_GB2312" pitchFamily="49" charset="-122"/>
            </a:endParaRPr>
          </a:p>
          <a:p>
            <a:endParaRPr lang="en-US" altLang="zh-CN" b="1">
              <a:solidFill>
                <a:srgbClr val="000000"/>
              </a:solidFill>
              <a:ea typeface="楷体_GB2312" pitchFamily="49" charset="-122"/>
            </a:endParaRPr>
          </a:p>
          <a:p>
            <a:endParaRPr lang="en-US" altLang="zh-CN" b="1">
              <a:solidFill>
                <a:srgbClr val="000000"/>
              </a:solidFill>
              <a:ea typeface="楷体_GB2312" pitchFamily="49" charset="-122"/>
            </a:endParaRPr>
          </a:p>
          <a:p>
            <a:endParaRPr lang="en-US" altLang="zh-CN" sz="2800" b="1">
              <a:solidFill>
                <a:srgbClr val="000000"/>
              </a:solidFill>
              <a:ea typeface="楷体_GB2312" pitchFamily="49" charset="-122"/>
            </a:endParaRPr>
          </a:p>
          <a:p>
            <a:r>
              <a:rPr lang="en-US" altLang="zh-CN" b="1">
                <a:solidFill>
                  <a:srgbClr val="000000"/>
                </a:solidFill>
                <a:ea typeface="楷体_GB2312" pitchFamily="49" charset="-122"/>
              </a:rPr>
              <a:t>②</a:t>
            </a:r>
            <a:r>
              <a:rPr lang="zh-CN" altLang="en-US" b="1">
                <a:solidFill>
                  <a:srgbClr val="000000"/>
                </a:solidFill>
                <a:ea typeface="黑体" pitchFamily="49" charset="-122"/>
              </a:rPr>
              <a:t>有席卷天下，包举宇内，囊括四海之意，并吞八荒之心。</a:t>
            </a:r>
            <a:endParaRPr lang="zh-CN" altLang="en-US" b="1">
              <a:solidFill>
                <a:srgbClr val="000000"/>
              </a:solidFill>
              <a:latin typeface="" charset="0"/>
              <a:ea typeface="黑体" pitchFamily="49" charset="-122"/>
            </a:endParaRPr>
          </a:p>
        </p:txBody>
      </p:sp>
      <p:sp>
        <p:nvSpPr>
          <p:cNvPr id="95236" name="Text Box 4"/>
          <p:cNvSpPr txBox="1">
            <a:spLocks noChangeArrowheads="1"/>
          </p:cNvSpPr>
          <p:nvPr/>
        </p:nvSpPr>
        <p:spPr bwMode="auto">
          <a:xfrm>
            <a:off x="228600" y="5791200"/>
            <a:ext cx="8915400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FF3399"/>
                </a:solidFill>
                <a:ea typeface="隶书" pitchFamily="49" charset="-122"/>
              </a:rPr>
              <a:t>译：（秦）有并吞天下，统一四海的雄心。</a:t>
            </a:r>
            <a:r>
              <a:rPr lang="zh-CN" altLang="en-US" sz="3600">
                <a:solidFill>
                  <a:srgbClr val="000000"/>
                </a:solidFill>
                <a:latin typeface="" charset="0"/>
                <a:ea typeface="隶书" pitchFamily="49" charset="-122"/>
              </a:rPr>
              <a:t/>
            </a:r>
            <a:br>
              <a:rPr lang="zh-CN" altLang="en-US" sz="3600">
                <a:solidFill>
                  <a:srgbClr val="000000"/>
                </a:solidFill>
                <a:latin typeface="" charset="0"/>
                <a:ea typeface="隶书" pitchFamily="49" charset="-122"/>
              </a:rPr>
            </a:br>
            <a:endParaRPr lang="zh-CN" altLang="en-US" sz="3600">
              <a:solidFill>
                <a:srgbClr val="000000"/>
              </a:solidFill>
              <a:latin typeface="" charset="0"/>
              <a:ea typeface="隶书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52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52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52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5234" grpId="0"/>
      <p:bldP spid="95236" grpId="0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标题 8194"/>
          <p:cNvSpPr>
            <a:spLocks noGrp="1" noRot="1" noChangeArrowheads="1"/>
          </p:cNvSpPr>
          <p:nvPr>
            <p:ph type="title"/>
          </p:nvPr>
        </p:nvSpPr>
        <p:spPr>
          <a:xfrm>
            <a:off x="228600" y="685800"/>
            <a:ext cx="8458200" cy="762000"/>
          </a:xfrm>
          <a:ln>
            <a:solidFill>
              <a:schemeClr val="tx1"/>
            </a:solidFill>
          </a:ln>
        </p:spPr>
        <p:txBody>
          <a:bodyPr/>
          <a:lstStyle/>
          <a:p>
            <a:pPr algn="l" eaLnBrk="1" fontAlgn="ctr" hangingPunct="1"/>
            <a:r>
              <a:rPr lang="zh-CN" altLang="en-US" sz="280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翻译下面的文言文句子，找出翻译的踩分点。</a:t>
            </a:r>
            <a:r>
              <a:rPr lang="zh-CN" altLang="en-US" b="1" smtClean="0">
                <a:solidFill>
                  <a:srgbClr val="001414"/>
                </a:solidFill>
                <a:latin typeface="黑体" pitchFamily="49" charset="-122"/>
                <a:ea typeface="黑体" pitchFamily="49" charset="-122"/>
              </a:rPr>
              <a:t> </a:t>
            </a:r>
          </a:p>
        </p:txBody>
      </p:sp>
      <p:sp>
        <p:nvSpPr>
          <p:cNvPr id="43011" name="文本占位符 8195"/>
          <p:cNvSpPr>
            <a:spLocks noGrp="1" noChangeArrowheads="1"/>
          </p:cNvSpPr>
          <p:nvPr>
            <p:ph idx="1"/>
          </p:nvPr>
        </p:nvSpPr>
        <p:spPr>
          <a:xfrm>
            <a:off x="0" y="1447800"/>
            <a:ext cx="9144000" cy="5181600"/>
          </a:xfrm>
          <a:ln w="12700">
            <a:solidFill>
              <a:srgbClr val="FF0000"/>
            </a:solidFill>
          </a:ln>
        </p:spPr>
        <p:txBody>
          <a:bodyPr>
            <a:normAutofit fontScale="92500" lnSpcReduction="10000"/>
          </a:bodyPr>
          <a:lstStyle/>
          <a:p>
            <a:pPr eaLnBrk="1" hangingPunct="1">
              <a:lnSpc>
                <a:spcPct val="80000"/>
              </a:lnSpc>
              <a:buClr>
                <a:schemeClr val="tx1"/>
              </a:buClr>
              <a:buFontTx/>
              <a:buNone/>
            </a:pPr>
            <a:r>
              <a:rPr lang="zh-CN" altLang="en-US" sz="2800" b="1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①</a:t>
            </a:r>
            <a:r>
              <a:rPr lang="zh-CN" altLang="en-US" sz="2800" b="1" smtClean="0">
                <a:solidFill>
                  <a:srgbClr val="0000FF"/>
                </a:solidFill>
              </a:rPr>
              <a:t>涂有饿莩而不知发。</a:t>
            </a:r>
          </a:p>
          <a:p>
            <a:pPr eaLnBrk="1" hangingPunct="1">
              <a:lnSpc>
                <a:spcPct val="80000"/>
              </a:lnSpc>
              <a:buClr>
                <a:schemeClr val="tx1"/>
              </a:buClr>
              <a:buFontTx/>
              <a:buNone/>
            </a:pPr>
            <a:r>
              <a:rPr lang="zh-CN" altLang="en-US" sz="2800" b="1" smtClean="0"/>
              <a:t>    </a:t>
            </a:r>
            <a:r>
              <a:rPr lang="zh-CN" altLang="en-US" sz="2800" b="1" smtClean="0">
                <a:solidFill>
                  <a:srgbClr val="0000CC"/>
                </a:solidFill>
              </a:rPr>
              <a:t>旦日不可不蚤自来谢项王。</a:t>
            </a:r>
            <a:r>
              <a:rPr lang="zh-CN" altLang="en-US" sz="2800" b="1" smtClean="0"/>
              <a:t> </a:t>
            </a:r>
          </a:p>
          <a:p>
            <a:pPr eaLnBrk="1" hangingPunct="1">
              <a:lnSpc>
                <a:spcPct val="80000"/>
              </a:lnSpc>
              <a:buClr>
                <a:schemeClr val="tx1"/>
              </a:buClr>
              <a:buFontTx/>
              <a:buNone/>
            </a:pPr>
            <a:r>
              <a:rPr lang="zh-CN" altLang="en-US" sz="2800" b="1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②</a:t>
            </a:r>
            <a:r>
              <a:rPr lang="zh-CN" altLang="en-US" sz="2800" b="1" smtClean="0">
                <a:solidFill>
                  <a:schemeClr val="hlink"/>
                </a:solidFill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zh-CN" altLang="en-US" sz="2800" b="1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师道之不传也久矣。 </a:t>
            </a:r>
          </a:p>
          <a:p>
            <a:pPr eaLnBrk="1" hangingPunct="1">
              <a:lnSpc>
                <a:spcPct val="80000"/>
              </a:lnSpc>
              <a:buClr>
                <a:schemeClr val="tx1"/>
              </a:buClr>
              <a:buFontTx/>
              <a:buNone/>
            </a:pPr>
            <a:r>
              <a:rPr lang="zh-CN" altLang="en-US" sz="2800" b="1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   以相如功大，拜为上卿。</a:t>
            </a:r>
            <a:endParaRPr lang="en-US" sz="2800" b="1" smtClean="0">
              <a:solidFill>
                <a:srgbClr val="001414"/>
              </a:solidFill>
              <a:latin typeface="黑体" pitchFamily="49" charset="-122"/>
              <a:ea typeface="黑体" pitchFamily="49" charset="-122"/>
            </a:endParaRPr>
          </a:p>
          <a:p>
            <a:pPr eaLnBrk="1" fontAlgn="ctr" hangingPunct="1">
              <a:lnSpc>
                <a:spcPct val="80000"/>
              </a:lnSpc>
              <a:buClr>
                <a:schemeClr val="tx1"/>
              </a:buClr>
              <a:buFontTx/>
              <a:buNone/>
            </a:pPr>
            <a:r>
              <a:rPr lang="zh-CN" altLang="en-US" sz="2800" b="1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③ 我有亲父兄  便可白公姥</a:t>
            </a:r>
            <a:endParaRPr lang="en-US" sz="2800" b="1" smtClean="0">
              <a:solidFill>
                <a:srgbClr val="001414"/>
              </a:solidFill>
              <a:latin typeface="黑体" pitchFamily="49" charset="-122"/>
              <a:ea typeface="黑体" pitchFamily="49" charset="-122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zh-CN" altLang="en-US" sz="2800" b="1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④ 行李之往来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zh-CN" altLang="en-US" sz="2800" b="1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⑤</a:t>
            </a:r>
            <a:r>
              <a:rPr lang="zh-CN" altLang="en-US" sz="2800" b="1" smtClean="0">
                <a:ea typeface="黑体" pitchFamily="49" charset="-122"/>
              </a:rPr>
              <a:t>沛公欲王关中     </a:t>
            </a:r>
            <a:r>
              <a:rPr lang="zh-CN" altLang="en-US" smtClean="0"/>
              <a:t> </a:t>
            </a:r>
            <a:r>
              <a:rPr lang="zh-CN" altLang="en-US" sz="2800" smtClean="0">
                <a:ea typeface="黑体" pitchFamily="49" charset="-122"/>
              </a:rPr>
              <a:t>沛公军霸上</a:t>
            </a:r>
            <a:endParaRPr lang="zh-CN" altLang="en-US" sz="2400" b="1" smtClean="0">
              <a:solidFill>
                <a:srgbClr val="0000FF"/>
              </a:solidFill>
              <a:latin typeface="楷体_GB2312" pitchFamily="49" charset="-122"/>
              <a:ea typeface="黑体" pitchFamily="49" charset="-122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altLang="en-US" sz="2800" b="1" smtClean="0">
                <a:ea typeface="宋体" pitchFamily="2" charset="-122"/>
              </a:rPr>
              <a:t>⑥ </a:t>
            </a:r>
            <a:r>
              <a:rPr lang="en-US" sz="2800" b="1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晋侯、秦伯围郑，以其无礼于晋</a:t>
            </a:r>
            <a:r>
              <a:rPr lang="zh-CN" altLang="en-US" sz="2800" b="1" u="sng" smtClean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 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zh-CN" altLang="en-US" sz="2800" b="1" smtClean="0"/>
              <a:t>     </a:t>
            </a:r>
            <a:r>
              <a:rPr lang="zh-CN" altLang="en-US" sz="2800" b="1" smtClean="0">
                <a:ea typeface="黑体" pitchFamily="49" charset="-122"/>
              </a:rPr>
              <a:t>太子及宾客知其事者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zh-CN" altLang="en-US" sz="2800" b="1" smtClean="0"/>
              <a:t>    </a:t>
            </a:r>
            <a:r>
              <a:rPr lang="zh-CN" altLang="en-US" sz="2800" b="1" smtClean="0">
                <a:ea typeface="黑体" pitchFamily="49" charset="-122"/>
              </a:rPr>
              <a:t>我孰与城北徐公美？</a:t>
            </a:r>
            <a:r>
              <a:rPr lang="en-US" altLang="zh-CN" sz="2800" b="1" smtClean="0">
                <a:latin typeface="黑体" pitchFamily="49" charset="-122"/>
                <a:ea typeface="黑体" pitchFamily="49" charset="-122"/>
              </a:rPr>
              <a:t> </a:t>
            </a:r>
            <a:r>
              <a:rPr lang="en-US" altLang="zh-CN" sz="2800" b="1" smtClean="0">
                <a:ea typeface="黑体" pitchFamily="49" charset="-122"/>
              </a:rPr>
              <a:t/>
            </a:r>
            <a:br>
              <a:rPr lang="en-US" altLang="zh-CN" sz="2800" b="1" smtClean="0">
                <a:ea typeface="黑体" pitchFamily="49" charset="-122"/>
              </a:rPr>
            </a:br>
            <a:endParaRPr lang="en-US" altLang="zh-CN" sz="2800" b="1" smtClean="0">
              <a:ea typeface="黑体" pitchFamily="49" charset="-122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US" altLang="zh-CN" sz="2800" b="1" smtClean="0">
              <a:ea typeface="黑体" pitchFamily="49" charset="-122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zh-CN" sz="2800" b="1" smtClean="0">
              <a:latin typeface="黑体" pitchFamily="49" charset="-122"/>
              <a:ea typeface="黑体" pitchFamily="49" charset="-122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zh-CN" altLang="en-US" sz="2800" b="1" smtClean="0">
                <a:solidFill>
                  <a:srgbClr val="001414"/>
                </a:solidFill>
                <a:latin typeface="黑体" pitchFamily="49" charset="-122"/>
                <a:ea typeface="黑体" pitchFamily="49" charset="-122"/>
              </a:rPr>
              <a:t> </a:t>
            </a:r>
          </a:p>
        </p:txBody>
      </p:sp>
      <p:sp>
        <p:nvSpPr>
          <p:cNvPr id="8204" name="文本框 8203"/>
          <p:cNvSpPr txBox="1"/>
          <p:nvPr/>
        </p:nvSpPr>
        <p:spPr>
          <a:xfrm>
            <a:off x="7086600" y="639763"/>
            <a:ext cx="611188" cy="92075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eaVert" wrap="none">
            <a:spAutoFit/>
          </a:bodyPr>
          <a:lstStyle/>
          <a:p>
            <a:pPr>
              <a:defRPr/>
            </a:pPr>
            <a:endParaRPr sz="2800" b="1" u="sng" noProof="1">
              <a:effectLst>
                <a:outerShdw blurRad="38100" dist="38100" dir="2700000">
                  <a:srgbClr val="C0C0C0"/>
                </a:outerShdw>
              </a:effectLst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8211" name="直接连接符 8210"/>
          <p:cNvSpPr>
            <a:spLocks noChangeShapeType="1"/>
          </p:cNvSpPr>
          <p:nvPr/>
        </p:nvSpPr>
        <p:spPr bwMode="auto">
          <a:xfrm>
            <a:off x="457200" y="1752600"/>
            <a:ext cx="381000" cy="0"/>
          </a:xfrm>
          <a:prstGeom prst="line">
            <a:avLst/>
          </a:prstGeom>
          <a:noFill/>
          <a:ln w="38100">
            <a:solidFill>
              <a:srgbClr val="FF0066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214" name="直接连接符 8213"/>
          <p:cNvSpPr>
            <a:spLocks noChangeShapeType="1"/>
          </p:cNvSpPr>
          <p:nvPr/>
        </p:nvSpPr>
        <p:spPr bwMode="auto">
          <a:xfrm>
            <a:off x="2057400" y="2133600"/>
            <a:ext cx="381000" cy="0"/>
          </a:xfrm>
          <a:prstGeom prst="line">
            <a:avLst/>
          </a:prstGeom>
          <a:noFill/>
          <a:ln w="38100">
            <a:solidFill>
              <a:srgbClr val="FF0066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215" name="直接连接符 8214"/>
          <p:cNvSpPr>
            <a:spLocks noChangeShapeType="1"/>
          </p:cNvSpPr>
          <p:nvPr/>
        </p:nvSpPr>
        <p:spPr bwMode="auto">
          <a:xfrm>
            <a:off x="990600" y="2438400"/>
            <a:ext cx="381000" cy="0"/>
          </a:xfrm>
          <a:prstGeom prst="line">
            <a:avLst/>
          </a:prstGeom>
          <a:noFill/>
          <a:ln w="38100">
            <a:solidFill>
              <a:srgbClr val="FF0066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216" name="直接连接符 8215"/>
          <p:cNvSpPr>
            <a:spLocks noChangeShapeType="1"/>
          </p:cNvSpPr>
          <p:nvPr/>
        </p:nvSpPr>
        <p:spPr bwMode="auto">
          <a:xfrm>
            <a:off x="685800" y="2819400"/>
            <a:ext cx="381000" cy="0"/>
          </a:xfrm>
          <a:prstGeom prst="line">
            <a:avLst/>
          </a:prstGeom>
          <a:noFill/>
          <a:ln w="38100">
            <a:solidFill>
              <a:srgbClr val="FF0066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220" name="直接连接符 8219"/>
          <p:cNvSpPr>
            <a:spLocks noChangeShapeType="1"/>
          </p:cNvSpPr>
          <p:nvPr/>
        </p:nvSpPr>
        <p:spPr bwMode="auto">
          <a:xfrm>
            <a:off x="609600" y="3505200"/>
            <a:ext cx="381000" cy="0"/>
          </a:xfrm>
          <a:prstGeom prst="line">
            <a:avLst/>
          </a:prstGeom>
          <a:noFill/>
          <a:ln w="38100">
            <a:solidFill>
              <a:srgbClr val="FF0066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221" name="直接连接符 8220"/>
          <p:cNvSpPr>
            <a:spLocks noChangeShapeType="1"/>
          </p:cNvSpPr>
          <p:nvPr/>
        </p:nvSpPr>
        <p:spPr bwMode="auto">
          <a:xfrm>
            <a:off x="3581400" y="3200400"/>
            <a:ext cx="685800" cy="0"/>
          </a:xfrm>
          <a:prstGeom prst="line">
            <a:avLst/>
          </a:prstGeom>
          <a:noFill/>
          <a:ln w="38100">
            <a:solidFill>
              <a:srgbClr val="FF0066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222" name="直接连接符 8221"/>
          <p:cNvSpPr>
            <a:spLocks noChangeShapeType="1"/>
          </p:cNvSpPr>
          <p:nvPr/>
        </p:nvSpPr>
        <p:spPr bwMode="auto">
          <a:xfrm>
            <a:off x="1600200" y="3200400"/>
            <a:ext cx="762000" cy="0"/>
          </a:xfrm>
          <a:prstGeom prst="line">
            <a:avLst/>
          </a:prstGeom>
          <a:noFill/>
          <a:ln w="38100">
            <a:solidFill>
              <a:srgbClr val="FF0066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224" name="直接连接符 8223"/>
          <p:cNvSpPr>
            <a:spLocks noChangeShapeType="1"/>
          </p:cNvSpPr>
          <p:nvPr/>
        </p:nvSpPr>
        <p:spPr bwMode="auto">
          <a:xfrm>
            <a:off x="1524000" y="3962400"/>
            <a:ext cx="381000" cy="0"/>
          </a:xfrm>
          <a:prstGeom prst="line">
            <a:avLst/>
          </a:prstGeom>
          <a:noFill/>
          <a:ln w="38100">
            <a:solidFill>
              <a:srgbClr val="FF0066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225" name="直接连接符 8224"/>
          <p:cNvSpPr>
            <a:spLocks noChangeShapeType="1"/>
          </p:cNvSpPr>
          <p:nvPr/>
        </p:nvSpPr>
        <p:spPr bwMode="auto">
          <a:xfrm>
            <a:off x="3505200" y="3886200"/>
            <a:ext cx="381000" cy="0"/>
          </a:xfrm>
          <a:prstGeom prst="line">
            <a:avLst/>
          </a:prstGeom>
          <a:noFill/>
          <a:ln w="38100">
            <a:solidFill>
              <a:srgbClr val="FF0066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244" name="文本框 8243"/>
          <p:cNvSpPr txBox="1">
            <a:spLocks noChangeArrowheads="1"/>
          </p:cNvSpPr>
          <p:nvPr/>
        </p:nvSpPr>
        <p:spPr bwMode="auto">
          <a:xfrm>
            <a:off x="5638800" y="1447800"/>
            <a:ext cx="1295400" cy="1003300"/>
          </a:xfrm>
          <a:prstGeom prst="rect">
            <a:avLst/>
          </a:prstGeom>
          <a:solidFill>
            <a:schemeClr val="bg1"/>
          </a:solidFill>
          <a:ln w="5715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ea typeface="黑体" pitchFamily="49" charset="-122"/>
              </a:rPr>
              <a:t>通假字</a:t>
            </a:r>
          </a:p>
        </p:txBody>
      </p:sp>
      <p:sp>
        <p:nvSpPr>
          <p:cNvPr id="8246" name="文本框 8245"/>
          <p:cNvSpPr txBox="1">
            <a:spLocks noChangeArrowheads="1"/>
          </p:cNvSpPr>
          <p:nvPr/>
        </p:nvSpPr>
        <p:spPr bwMode="auto">
          <a:xfrm>
            <a:off x="5257800" y="2362200"/>
            <a:ext cx="2743200" cy="576263"/>
          </a:xfrm>
          <a:prstGeom prst="rect">
            <a:avLst/>
          </a:prstGeom>
          <a:solidFill>
            <a:schemeClr val="bg1"/>
          </a:solidFill>
          <a:ln w="5715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ea typeface="黑体" pitchFamily="49" charset="-122"/>
              </a:rPr>
              <a:t>实词 虚词</a:t>
            </a:r>
          </a:p>
        </p:txBody>
      </p:sp>
      <p:sp>
        <p:nvSpPr>
          <p:cNvPr id="8247" name="文本框 8246"/>
          <p:cNvSpPr txBox="1">
            <a:spLocks noChangeArrowheads="1"/>
          </p:cNvSpPr>
          <p:nvPr/>
        </p:nvSpPr>
        <p:spPr bwMode="auto">
          <a:xfrm>
            <a:off x="5562600" y="3048000"/>
            <a:ext cx="1752600" cy="576263"/>
          </a:xfrm>
          <a:prstGeom prst="rect">
            <a:avLst/>
          </a:prstGeom>
          <a:solidFill>
            <a:schemeClr val="bg1"/>
          </a:solidFill>
          <a:ln w="5715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ea typeface="黑体" pitchFamily="49" charset="-122"/>
              </a:rPr>
              <a:t>偏义复词</a:t>
            </a:r>
          </a:p>
        </p:txBody>
      </p:sp>
      <p:sp>
        <p:nvSpPr>
          <p:cNvPr id="8248" name="文本框 8247"/>
          <p:cNvSpPr txBox="1">
            <a:spLocks noChangeArrowheads="1"/>
          </p:cNvSpPr>
          <p:nvPr/>
        </p:nvSpPr>
        <p:spPr bwMode="auto">
          <a:xfrm>
            <a:off x="5715000" y="3733800"/>
            <a:ext cx="1752600" cy="576263"/>
          </a:xfrm>
          <a:prstGeom prst="rect">
            <a:avLst/>
          </a:prstGeom>
          <a:solidFill>
            <a:schemeClr val="bg1"/>
          </a:solidFill>
          <a:ln w="5715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ea typeface="黑体" pitchFamily="49" charset="-122"/>
              </a:rPr>
              <a:t>古今异义</a:t>
            </a:r>
          </a:p>
        </p:txBody>
      </p:sp>
      <p:sp>
        <p:nvSpPr>
          <p:cNvPr id="8249" name="文本框 8248"/>
          <p:cNvSpPr txBox="1">
            <a:spLocks noChangeArrowheads="1"/>
          </p:cNvSpPr>
          <p:nvPr/>
        </p:nvSpPr>
        <p:spPr bwMode="auto">
          <a:xfrm>
            <a:off x="5715000" y="4419600"/>
            <a:ext cx="1752600" cy="576263"/>
          </a:xfrm>
          <a:prstGeom prst="rect">
            <a:avLst/>
          </a:prstGeom>
          <a:solidFill>
            <a:schemeClr val="bg1"/>
          </a:solidFill>
          <a:ln w="5715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ea typeface="黑体" pitchFamily="49" charset="-122"/>
              </a:rPr>
              <a:t>词类活用</a:t>
            </a:r>
          </a:p>
        </p:txBody>
      </p:sp>
      <p:sp>
        <p:nvSpPr>
          <p:cNvPr id="8250" name="文本框 8249"/>
          <p:cNvSpPr txBox="1">
            <a:spLocks noChangeArrowheads="1"/>
          </p:cNvSpPr>
          <p:nvPr/>
        </p:nvSpPr>
        <p:spPr bwMode="auto">
          <a:xfrm>
            <a:off x="5638800" y="5105400"/>
            <a:ext cx="2057400" cy="1003300"/>
          </a:xfrm>
          <a:prstGeom prst="rect">
            <a:avLst/>
          </a:prstGeom>
          <a:solidFill>
            <a:schemeClr val="bg1"/>
          </a:solidFill>
          <a:ln w="5715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ea typeface="黑体" pitchFamily="49" charset="-122"/>
              </a:rPr>
              <a:t>特殊句式（固定句式）</a:t>
            </a:r>
          </a:p>
        </p:txBody>
      </p:sp>
      <p:sp>
        <p:nvSpPr>
          <p:cNvPr id="8251" name="直接连接符 8250"/>
          <p:cNvSpPr>
            <a:spLocks noChangeShapeType="1"/>
          </p:cNvSpPr>
          <p:nvPr/>
        </p:nvSpPr>
        <p:spPr bwMode="auto">
          <a:xfrm>
            <a:off x="3200400" y="4343400"/>
            <a:ext cx="1981200" cy="0"/>
          </a:xfrm>
          <a:prstGeom prst="line">
            <a:avLst/>
          </a:prstGeom>
          <a:noFill/>
          <a:ln w="38100">
            <a:solidFill>
              <a:srgbClr val="FF0066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252" name="直接连接符 8251"/>
          <p:cNvSpPr>
            <a:spLocks noChangeShapeType="1"/>
          </p:cNvSpPr>
          <p:nvPr/>
        </p:nvSpPr>
        <p:spPr bwMode="auto">
          <a:xfrm>
            <a:off x="457200" y="4648200"/>
            <a:ext cx="2209800" cy="0"/>
          </a:xfrm>
          <a:prstGeom prst="line">
            <a:avLst/>
          </a:prstGeom>
          <a:noFill/>
          <a:ln w="38100">
            <a:solidFill>
              <a:srgbClr val="FF0066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253" name="直接连接符 8252"/>
          <p:cNvSpPr>
            <a:spLocks noChangeShapeType="1"/>
          </p:cNvSpPr>
          <p:nvPr/>
        </p:nvSpPr>
        <p:spPr bwMode="auto">
          <a:xfrm>
            <a:off x="685800" y="5029200"/>
            <a:ext cx="838200" cy="0"/>
          </a:xfrm>
          <a:prstGeom prst="line">
            <a:avLst/>
          </a:prstGeom>
          <a:noFill/>
          <a:ln w="38100">
            <a:solidFill>
              <a:srgbClr val="FF0066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2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2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2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2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2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2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2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2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2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2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82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82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8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8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2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82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82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82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82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82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82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82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82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82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82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82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82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82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82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82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82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82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82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82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82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82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11" grpId="0" animBg="1"/>
      <p:bldP spid="8214" grpId="0" animBg="1"/>
      <p:bldP spid="8215" grpId="0" animBg="1"/>
      <p:bldP spid="8216" grpId="0" animBg="1"/>
      <p:bldP spid="8220" grpId="0" animBg="1"/>
      <p:bldP spid="8221" grpId="0" animBg="1"/>
      <p:bldP spid="8222" grpId="0" animBg="1"/>
      <p:bldP spid="8224" grpId="0" animBg="1"/>
      <p:bldP spid="8225" grpId="0" animBg="1"/>
      <p:bldP spid="8244" grpId="0" animBg="1"/>
      <p:bldP spid="8246" grpId="0" animBg="1"/>
      <p:bldP spid="8247" grpId="0" animBg="1"/>
      <p:bldP spid="8248" grpId="0" animBg="1"/>
      <p:bldP spid="8249" grpId="0" animBg="1"/>
      <p:bldP spid="8250" grpId="0" animBg="1"/>
      <p:bldP spid="8251" grpId="0" animBg="1"/>
      <p:bldP spid="8252" grpId="0" animBg="1"/>
      <p:bldP spid="825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571" name="Object 115"/>
          <p:cNvGraphicFramePr>
            <a:graphicFrameLocks noChangeAspect="1"/>
          </p:cNvGraphicFramePr>
          <p:nvPr/>
        </p:nvGraphicFramePr>
        <p:xfrm>
          <a:off x="395288" y="764998"/>
          <a:ext cx="8394700" cy="5716851"/>
        </p:xfrm>
        <a:graphic>
          <a:graphicData uri="http://schemas.openxmlformats.org/presentationml/2006/ole">
            <p:oleObj spid="_x0000_s5122" name="文档" r:id="rId3" imgW="8408194" imgH="5717858" progId="Word.Document.8">
              <p:embed/>
            </p:oleObj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6852" name="Object 4"/>
          <p:cNvGraphicFramePr>
            <a:graphicFrameLocks noChangeAspect="1"/>
          </p:cNvGraphicFramePr>
          <p:nvPr/>
        </p:nvGraphicFramePr>
        <p:xfrm>
          <a:off x="395289" y="764998"/>
          <a:ext cx="8251825" cy="5334353"/>
        </p:xfrm>
        <a:graphic>
          <a:graphicData uri="http://schemas.openxmlformats.org/presentationml/2006/ole">
            <p:oleObj spid="_x0000_s3074" name="文档" r:id="rId3" imgW="8251984" imgH="5335905" progId="Word.Document.8">
              <p:embed/>
            </p:oleObj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7875" name="Object 3"/>
          <p:cNvGraphicFramePr>
            <a:graphicFrameLocks noChangeAspect="1"/>
          </p:cNvGraphicFramePr>
          <p:nvPr/>
        </p:nvGraphicFramePr>
        <p:xfrm>
          <a:off x="446089" y="1057030"/>
          <a:ext cx="8251825" cy="4742352"/>
        </p:xfrm>
        <a:graphic>
          <a:graphicData uri="http://schemas.openxmlformats.org/presentationml/2006/ole">
            <p:oleObj spid="_x0000_s4098" name="文档" r:id="rId3" imgW="8251984" imgH="4742974" progId="Word.Document.8">
              <p:embed/>
            </p:oleObj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7636" name="Object 4"/>
          <p:cNvGraphicFramePr>
            <a:graphicFrameLocks noChangeAspect="1"/>
          </p:cNvGraphicFramePr>
          <p:nvPr/>
        </p:nvGraphicFramePr>
        <p:xfrm>
          <a:off x="446089" y="1044333"/>
          <a:ext cx="8251825" cy="4769334"/>
        </p:xfrm>
        <a:graphic>
          <a:graphicData uri="http://schemas.openxmlformats.org/presentationml/2006/ole">
            <p:oleObj spid="_x0000_s6146" name="文档" r:id="rId3" imgW="8251984" imgH="4770120" progId="Word.Document.8">
              <p:embed/>
            </p:oleObj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4804" name="Object 4"/>
          <p:cNvGraphicFramePr>
            <a:graphicFrameLocks noChangeAspect="1"/>
          </p:cNvGraphicFramePr>
          <p:nvPr/>
        </p:nvGraphicFramePr>
        <p:xfrm>
          <a:off x="446089" y="2242619"/>
          <a:ext cx="8251825" cy="2371176"/>
        </p:xfrm>
        <a:graphic>
          <a:graphicData uri="http://schemas.openxmlformats.org/presentationml/2006/ole">
            <p:oleObj spid="_x0000_s7170" name="文档" r:id="rId3" imgW="8251984" imgH="2371249" progId="Word.Document.8">
              <p:embed/>
            </p:oleObj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Text Box 2"/>
          <p:cNvSpPr txBox="1">
            <a:spLocks noChangeArrowheads="1"/>
          </p:cNvSpPr>
          <p:nvPr/>
        </p:nvSpPr>
        <p:spPr bwMode="auto">
          <a:xfrm>
            <a:off x="762000" y="2286000"/>
            <a:ext cx="1066800" cy="457200"/>
          </a:xfrm>
          <a:prstGeom prst="rect">
            <a:avLst/>
          </a:prstGeom>
          <a:solidFill>
            <a:srgbClr val="FF3399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zh-CN" altLang="zh-CN" sz="2400">
              <a:solidFill>
                <a:srgbClr val="FF3399"/>
              </a:solidFill>
              <a:latin typeface="Times New Roman" pitchFamily="18" charset="0"/>
            </a:endParaRPr>
          </a:p>
        </p:txBody>
      </p:sp>
      <p:sp>
        <p:nvSpPr>
          <p:cNvPr id="77827" name="Rectangle 3"/>
          <p:cNvSpPr>
            <a:spLocks noChangeArrowheads="1"/>
          </p:cNvSpPr>
          <p:nvPr/>
        </p:nvSpPr>
        <p:spPr bwMode="auto">
          <a:xfrm>
            <a:off x="304800" y="2190750"/>
            <a:ext cx="8305800" cy="283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600" b="1">
                <a:solidFill>
                  <a:schemeClr val="accent2"/>
                </a:solidFill>
                <a:latin typeface="宋体" pitchFamily="2" charset="-122"/>
              </a:rPr>
              <a:t>A.</a:t>
            </a:r>
            <a:r>
              <a:rPr lang="zh-CN" altLang="en-US" sz="3600" b="1">
                <a:solidFill>
                  <a:schemeClr val="accent2"/>
                </a:solidFill>
                <a:latin typeface="宋体" pitchFamily="2" charset="-122"/>
              </a:rPr>
              <a:t>庆历</a:t>
            </a:r>
            <a:r>
              <a:rPr lang="zh-CN" altLang="en-US" sz="3600" b="1">
                <a:solidFill>
                  <a:schemeClr val="tx1"/>
                </a:solidFill>
                <a:latin typeface="宋体" pitchFamily="2" charset="-122"/>
              </a:rPr>
              <a:t>四年春，</a:t>
            </a:r>
            <a:r>
              <a:rPr lang="zh-CN" altLang="en-US" sz="3600" b="1">
                <a:solidFill>
                  <a:schemeClr val="accent2"/>
                </a:solidFill>
                <a:latin typeface="宋体" pitchFamily="2" charset="-122"/>
              </a:rPr>
              <a:t>藤子京</a:t>
            </a:r>
            <a:r>
              <a:rPr lang="zh-CN" altLang="en-US" sz="3600" b="1">
                <a:solidFill>
                  <a:schemeClr val="tx1"/>
                </a:solidFill>
                <a:latin typeface="宋体" pitchFamily="2" charset="-122"/>
              </a:rPr>
              <a:t>谪守</a:t>
            </a:r>
            <a:r>
              <a:rPr lang="zh-CN" altLang="en-US" sz="3600" b="1">
                <a:solidFill>
                  <a:schemeClr val="accent2"/>
                </a:solidFill>
                <a:latin typeface="宋体" pitchFamily="2" charset="-122"/>
              </a:rPr>
              <a:t>巴陵郡</a:t>
            </a:r>
            <a:r>
              <a:rPr lang="zh-CN" altLang="en-US" sz="3600" b="1">
                <a:solidFill>
                  <a:schemeClr val="tx1"/>
                </a:solidFill>
                <a:latin typeface="宋体" pitchFamily="2" charset="-122"/>
              </a:rPr>
              <a:t>。</a:t>
            </a:r>
            <a:r>
              <a:rPr lang="zh-CN" altLang="en-US" sz="3600" b="1">
                <a:solidFill>
                  <a:schemeClr val="tx1"/>
                </a:solidFill>
                <a:latin typeface="Times New Roman" pitchFamily="18" charset="0"/>
              </a:rPr>
              <a:t>”</a:t>
            </a:r>
            <a:r>
              <a:rPr lang="zh-CN" altLang="en-US" sz="3600" b="1">
                <a:solidFill>
                  <a:schemeClr val="tx1"/>
                </a:solidFill>
                <a:latin typeface="宋体" pitchFamily="2" charset="-122"/>
              </a:rPr>
              <a:t>（</a:t>
            </a:r>
            <a:r>
              <a:rPr lang="en-US" altLang="zh-CN" sz="3600" b="1">
                <a:solidFill>
                  <a:schemeClr val="tx1"/>
                </a:solidFill>
                <a:latin typeface="宋体" pitchFamily="2" charset="-122"/>
              </a:rPr>
              <a:t>《</a:t>
            </a:r>
            <a:r>
              <a:rPr lang="zh-CN" altLang="en-US" sz="3600" b="1">
                <a:solidFill>
                  <a:schemeClr val="tx1"/>
                </a:solidFill>
                <a:latin typeface="宋体" pitchFamily="2" charset="-122"/>
              </a:rPr>
              <a:t>岳阳楼记</a:t>
            </a:r>
            <a:r>
              <a:rPr lang="en-US" altLang="zh-CN" sz="3600" b="1">
                <a:solidFill>
                  <a:schemeClr val="tx1"/>
                </a:solidFill>
                <a:latin typeface="宋体" pitchFamily="2" charset="-122"/>
              </a:rPr>
              <a:t>》</a:t>
            </a:r>
            <a:r>
              <a:rPr lang="zh-CN" altLang="en-US" sz="3600" b="1">
                <a:solidFill>
                  <a:schemeClr val="tx1"/>
                </a:solidFill>
                <a:latin typeface="宋体" pitchFamily="2" charset="-122"/>
              </a:rPr>
              <a:t>） </a:t>
            </a:r>
          </a:p>
          <a:p>
            <a:r>
              <a:rPr lang="en-US" altLang="zh-CN" sz="3600" b="1">
                <a:solidFill>
                  <a:schemeClr val="tx1"/>
                </a:solidFill>
                <a:latin typeface="宋体" pitchFamily="2" charset="-122"/>
              </a:rPr>
              <a:t>B.</a:t>
            </a:r>
            <a:r>
              <a:rPr lang="zh-CN" altLang="en-US" sz="3600" b="1">
                <a:solidFill>
                  <a:schemeClr val="accent2"/>
                </a:solidFill>
                <a:latin typeface="宋体" pitchFamily="2" charset="-122"/>
              </a:rPr>
              <a:t>陈胜</a:t>
            </a:r>
            <a:r>
              <a:rPr lang="zh-CN" altLang="en-US" sz="3600" b="1">
                <a:solidFill>
                  <a:schemeClr val="tx1"/>
                </a:solidFill>
                <a:latin typeface="宋体" pitchFamily="2" charset="-122"/>
              </a:rPr>
              <a:t>者，</a:t>
            </a:r>
            <a:r>
              <a:rPr lang="zh-CN" altLang="en-US" sz="3600" b="1">
                <a:solidFill>
                  <a:schemeClr val="accent2"/>
                </a:solidFill>
                <a:latin typeface="宋体" pitchFamily="2" charset="-122"/>
              </a:rPr>
              <a:t>阳城人</a:t>
            </a:r>
            <a:r>
              <a:rPr lang="zh-CN" altLang="en-US" sz="3600" b="1">
                <a:solidFill>
                  <a:schemeClr val="tx1"/>
                </a:solidFill>
                <a:latin typeface="宋体" pitchFamily="2" charset="-122"/>
              </a:rPr>
              <a:t>也，字</a:t>
            </a:r>
            <a:r>
              <a:rPr lang="zh-CN" altLang="en-US" sz="3600" b="1">
                <a:solidFill>
                  <a:schemeClr val="accent2"/>
                </a:solidFill>
                <a:latin typeface="宋体" pitchFamily="2" charset="-122"/>
              </a:rPr>
              <a:t>涉</a:t>
            </a:r>
            <a:r>
              <a:rPr lang="zh-CN" altLang="en-US" sz="3600" b="1">
                <a:solidFill>
                  <a:schemeClr val="tx1"/>
                </a:solidFill>
                <a:latin typeface="宋体" pitchFamily="2" charset="-122"/>
              </a:rPr>
              <a:t>。</a:t>
            </a:r>
          </a:p>
          <a:p>
            <a:endParaRPr lang="en-US" altLang="zh-CN" sz="3600" b="1">
              <a:solidFill>
                <a:schemeClr val="tx1"/>
              </a:solidFill>
              <a:latin typeface="宋体" pitchFamily="2" charset="-122"/>
            </a:endParaRPr>
          </a:p>
        </p:txBody>
      </p:sp>
      <p:sp>
        <p:nvSpPr>
          <p:cNvPr id="77828" name="Text Box 4"/>
          <p:cNvSpPr txBox="1">
            <a:spLocks noChangeArrowheads="1"/>
          </p:cNvSpPr>
          <p:nvPr/>
        </p:nvSpPr>
        <p:spPr bwMode="auto">
          <a:xfrm>
            <a:off x="304800" y="0"/>
            <a:ext cx="2514600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6000" b="1">
                <a:solidFill>
                  <a:schemeClr val="tx1"/>
                </a:solidFill>
                <a:latin typeface="Times New Roman" pitchFamily="18" charset="0"/>
              </a:rPr>
              <a:t>留</a:t>
            </a:r>
          </a:p>
        </p:txBody>
      </p:sp>
      <p:grpSp>
        <p:nvGrpSpPr>
          <p:cNvPr id="2" name="Group 5"/>
          <p:cNvGrpSpPr>
            <a:grpSpLocks/>
          </p:cNvGrpSpPr>
          <p:nvPr/>
        </p:nvGrpSpPr>
        <p:grpSpPr bwMode="auto">
          <a:xfrm>
            <a:off x="1447800" y="457200"/>
            <a:ext cx="2514600" cy="2971800"/>
            <a:chOff x="912" y="288"/>
            <a:chExt cx="1584" cy="1872"/>
          </a:xfrm>
        </p:grpSpPr>
        <p:sp>
          <p:nvSpPr>
            <p:cNvPr id="21527" name="Line 6"/>
            <p:cNvSpPr>
              <a:spLocks noChangeShapeType="1"/>
            </p:cNvSpPr>
            <p:nvPr/>
          </p:nvSpPr>
          <p:spPr bwMode="auto">
            <a:xfrm flipH="1">
              <a:off x="912" y="1008"/>
              <a:ext cx="528" cy="1152"/>
            </a:xfrm>
            <a:prstGeom prst="line">
              <a:avLst/>
            </a:prstGeom>
            <a:noFill/>
            <a:ln w="28575">
              <a:solidFill>
                <a:srgbClr val="FF3399"/>
              </a:solidFill>
              <a:round/>
              <a:headEnd/>
              <a:tailEnd type="triangle" w="lg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28" name="Line 7"/>
            <p:cNvSpPr>
              <a:spLocks noChangeShapeType="1"/>
            </p:cNvSpPr>
            <p:nvPr/>
          </p:nvSpPr>
          <p:spPr bwMode="auto">
            <a:xfrm>
              <a:off x="1632" y="1008"/>
              <a:ext cx="576" cy="336"/>
            </a:xfrm>
            <a:prstGeom prst="line">
              <a:avLst/>
            </a:prstGeom>
            <a:noFill/>
            <a:ln w="28575">
              <a:solidFill>
                <a:srgbClr val="FF3399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29" name="Oval 8"/>
            <p:cNvSpPr>
              <a:spLocks noChangeArrowheads="1"/>
            </p:cNvSpPr>
            <p:nvPr/>
          </p:nvSpPr>
          <p:spPr bwMode="auto">
            <a:xfrm>
              <a:off x="912" y="288"/>
              <a:ext cx="1584" cy="72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0"/>
                </a:spcBef>
              </a:pPr>
              <a:endParaRPr lang="zh-CN" altLang="en-US" sz="1800">
                <a:solidFill>
                  <a:schemeClr val="tx1"/>
                </a:solidFill>
                <a:ea typeface="书体坊米芾体" pitchFamily="2" charset="-122"/>
              </a:endParaRPr>
            </a:p>
          </p:txBody>
        </p:sp>
        <p:sp>
          <p:nvSpPr>
            <p:cNvPr id="21530" name="Text Box 9"/>
            <p:cNvSpPr txBox="1">
              <a:spLocks noChangeArrowheads="1"/>
            </p:cNvSpPr>
            <p:nvPr/>
          </p:nvSpPr>
          <p:spPr bwMode="auto">
            <a:xfrm>
              <a:off x="1248" y="384"/>
              <a:ext cx="960" cy="480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4400" b="1">
                  <a:solidFill>
                    <a:srgbClr val="FF3399"/>
                  </a:solidFill>
                  <a:latin typeface="Times New Roman" pitchFamily="18" charset="0"/>
                </a:rPr>
                <a:t>人名</a:t>
              </a:r>
            </a:p>
          </p:txBody>
        </p:sp>
      </p:grpSp>
      <p:grpSp>
        <p:nvGrpSpPr>
          <p:cNvPr id="3" name="Group 10"/>
          <p:cNvGrpSpPr>
            <a:grpSpLocks/>
          </p:cNvGrpSpPr>
          <p:nvPr/>
        </p:nvGrpSpPr>
        <p:grpSpPr bwMode="auto">
          <a:xfrm>
            <a:off x="2667000" y="2209800"/>
            <a:ext cx="4648200" cy="1962150"/>
            <a:chOff x="1680" y="1392"/>
            <a:chExt cx="2928" cy="1236"/>
          </a:xfrm>
        </p:grpSpPr>
        <p:sp>
          <p:nvSpPr>
            <p:cNvPr id="21525" name="Text Box 11"/>
            <p:cNvSpPr txBox="1">
              <a:spLocks noChangeArrowheads="1"/>
            </p:cNvSpPr>
            <p:nvPr/>
          </p:nvSpPr>
          <p:spPr bwMode="auto">
            <a:xfrm>
              <a:off x="3696" y="1392"/>
              <a:ext cx="912" cy="324"/>
            </a:xfrm>
            <a:prstGeom prst="rect">
              <a:avLst/>
            </a:prstGeom>
            <a:noFill/>
            <a:ln w="57150">
              <a:solidFill>
                <a:srgbClr val="FF3399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endParaRPr lang="zh-CN" altLang="zh-CN" sz="2400">
                <a:solidFill>
                  <a:schemeClr val="tx1"/>
                </a:solidFill>
                <a:latin typeface="Times New Roman" pitchFamily="18" charset="0"/>
              </a:endParaRPr>
            </a:p>
          </p:txBody>
        </p:sp>
        <p:sp>
          <p:nvSpPr>
            <p:cNvPr id="21526" name="Text Box 12"/>
            <p:cNvSpPr txBox="1">
              <a:spLocks noChangeArrowheads="1"/>
            </p:cNvSpPr>
            <p:nvPr/>
          </p:nvSpPr>
          <p:spPr bwMode="auto">
            <a:xfrm>
              <a:off x="1680" y="2304"/>
              <a:ext cx="912" cy="324"/>
            </a:xfrm>
            <a:prstGeom prst="rect">
              <a:avLst/>
            </a:prstGeom>
            <a:noFill/>
            <a:ln w="57150">
              <a:solidFill>
                <a:srgbClr val="FF3399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endParaRPr lang="zh-CN" altLang="zh-CN" sz="2400">
                <a:solidFill>
                  <a:schemeClr val="tx1"/>
                </a:solidFill>
                <a:latin typeface="Times New Roman" pitchFamily="18" charset="0"/>
              </a:endParaRPr>
            </a:p>
          </p:txBody>
        </p:sp>
      </p:grpSp>
      <p:grpSp>
        <p:nvGrpSpPr>
          <p:cNvPr id="4" name="Group 13"/>
          <p:cNvGrpSpPr>
            <a:grpSpLocks/>
          </p:cNvGrpSpPr>
          <p:nvPr/>
        </p:nvGrpSpPr>
        <p:grpSpPr bwMode="auto">
          <a:xfrm>
            <a:off x="3962400" y="2819400"/>
            <a:ext cx="2743200" cy="3352800"/>
            <a:chOff x="2496" y="1776"/>
            <a:chExt cx="1728" cy="2112"/>
          </a:xfrm>
        </p:grpSpPr>
        <p:sp>
          <p:nvSpPr>
            <p:cNvPr id="21521" name="Line 14"/>
            <p:cNvSpPr>
              <a:spLocks noChangeShapeType="1"/>
            </p:cNvSpPr>
            <p:nvPr/>
          </p:nvSpPr>
          <p:spPr bwMode="auto">
            <a:xfrm flipV="1">
              <a:off x="3312" y="1776"/>
              <a:ext cx="720" cy="1296"/>
            </a:xfrm>
            <a:prstGeom prst="line">
              <a:avLst/>
            </a:prstGeom>
            <a:noFill/>
            <a:ln w="38100">
              <a:solidFill>
                <a:srgbClr val="FFFF00"/>
              </a:solidFill>
              <a:round/>
              <a:headEnd/>
              <a:tailEnd type="triangle" w="lg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22" name="Line 15"/>
            <p:cNvSpPr>
              <a:spLocks noChangeShapeType="1"/>
            </p:cNvSpPr>
            <p:nvPr/>
          </p:nvSpPr>
          <p:spPr bwMode="auto">
            <a:xfrm flipH="1" flipV="1">
              <a:off x="2496" y="2688"/>
              <a:ext cx="720" cy="384"/>
            </a:xfrm>
            <a:prstGeom prst="line">
              <a:avLst/>
            </a:prstGeom>
            <a:noFill/>
            <a:ln w="38100">
              <a:solidFill>
                <a:srgbClr val="FFFF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23" name="Oval 16"/>
            <p:cNvSpPr>
              <a:spLocks noChangeArrowheads="1"/>
            </p:cNvSpPr>
            <p:nvPr/>
          </p:nvSpPr>
          <p:spPr bwMode="auto">
            <a:xfrm>
              <a:off x="2736" y="3024"/>
              <a:ext cx="1488" cy="864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0"/>
                </a:spcBef>
              </a:pPr>
              <a:endParaRPr lang="zh-CN" altLang="en-US" sz="1800">
                <a:solidFill>
                  <a:schemeClr val="tx1"/>
                </a:solidFill>
                <a:ea typeface="书体坊米芾体" pitchFamily="2" charset="-122"/>
              </a:endParaRPr>
            </a:p>
          </p:txBody>
        </p:sp>
        <p:sp>
          <p:nvSpPr>
            <p:cNvPr id="21524" name="Text Box 17"/>
            <p:cNvSpPr txBox="1">
              <a:spLocks noChangeArrowheads="1"/>
            </p:cNvSpPr>
            <p:nvPr/>
          </p:nvSpPr>
          <p:spPr bwMode="auto">
            <a:xfrm>
              <a:off x="3072" y="3216"/>
              <a:ext cx="912" cy="480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 sz="4400" b="1">
                  <a:solidFill>
                    <a:srgbClr val="FF3399"/>
                  </a:solidFill>
                  <a:latin typeface="Times New Roman" pitchFamily="18" charset="0"/>
                </a:rPr>
                <a:t>地名</a:t>
              </a:r>
            </a:p>
          </p:txBody>
        </p:sp>
      </p:grpSp>
      <p:grpSp>
        <p:nvGrpSpPr>
          <p:cNvPr id="5" name="Group 18"/>
          <p:cNvGrpSpPr>
            <a:grpSpLocks/>
          </p:cNvGrpSpPr>
          <p:nvPr/>
        </p:nvGrpSpPr>
        <p:grpSpPr bwMode="auto">
          <a:xfrm>
            <a:off x="76200" y="2971800"/>
            <a:ext cx="2362200" cy="3200400"/>
            <a:chOff x="48" y="1872"/>
            <a:chExt cx="1488" cy="2016"/>
          </a:xfrm>
        </p:grpSpPr>
        <p:sp>
          <p:nvSpPr>
            <p:cNvPr id="21517" name="Oval 19"/>
            <p:cNvSpPr>
              <a:spLocks noChangeArrowheads="1"/>
            </p:cNvSpPr>
            <p:nvPr/>
          </p:nvSpPr>
          <p:spPr bwMode="auto">
            <a:xfrm>
              <a:off x="48" y="3120"/>
              <a:ext cx="1488" cy="768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0"/>
                </a:spcBef>
              </a:pPr>
              <a:endParaRPr lang="zh-CN" altLang="en-US" sz="1800">
                <a:solidFill>
                  <a:schemeClr val="tx1"/>
                </a:solidFill>
                <a:ea typeface="书体坊米芾体" pitchFamily="2" charset="-122"/>
              </a:endParaRPr>
            </a:p>
          </p:txBody>
        </p:sp>
        <p:grpSp>
          <p:nvGrpSpPr>
            <p:cNvPr id="6" name="Group 20"/>
            <p:cNvGrpSpPr>
              <a:grpSpLocks/>
            </p:cNvGrpSpPr>
            <p:nvPr/>
          </p:nvGrpSpPr>
          <p:grpSpPr bwMode="auto">
            <a:xfrm>
              <a:off x="336" y="1872"/>
              <a:ext cx="912" cy="1872"/>
              <a:chOff x="336" y="1872"/>
              <a:chExt cx="912" cy="1872"/>
            </a:xfrm>
          </p:grpSpPr>
          <p:sp>
            <p:nvSpPr>
              <p:cNvPr id="21519" name="Line 21"/>
              <p:cNvSpPr>
                <a:spLocks noChangeShapeType="1"/>
              </p:cNvSpPr>
              <p:nvPr/>
            </p:nvSpPr>
            <p:spPr bwMode="auto">
              <a:xfrm flipV="1">
                <a:off x="768" y="1872"/>
                <a:ext cx="48" cy="1248"/>
              </a:xfrm>
              <a:prstGeom prst="line">
                <a:avLst/>
              </a:prstGeom>
              <a:noFill/>
              <a:ln w="57150">
                <a:solidFill>
                  <a:srgbClr val="FFFFFF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520" name="Text Box 22"/>
              <p:cNvSpPr txBox="1">
                <a:spLocks noChangeArrowheads="1"/>
              </p:cNvSpPr>
              <p:nvPr/>
            </p:nvSpPr>
            <p:spPr bwMode="auto">
              <a:xfrm>
                <a:off x="336" y="3264"/>
                <a:ext cx="912" cy="480"/>
              </a:xfrm>
              <a:prstGeom prst="rect">
                <a:avLst/>
              </a:prstGeom>
              <a:solidFill>
                <a:srgbClr val="99CCF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r>
                  <a:rPr lang="zh-CN" altLang="en-US" sz="4400" b="1">
                    <a:solidFill>
                      <a:srgbClr val="FFFFFF"/>
                    </a:solidFill>
                    <a:latin typeface="Times New Roman" pitchFamily="18" charset="0"/>
                  </a:rPr>
                  <a:t>年号</a:t>
                </a:r>
              </a:p>
            </p:txBody>
          </p:sp>
        </p:grpSp>
      </p:grpSp>
      <p:grpSp>
        <p:nvGrpSpPr>
          <p:cNvPr id="7" name="Group 23"/>
          <p:cNvGrpSpPr>
            <a:grpSpLocks/>
          </p:cNvGrpSpPr>
          <p:nvPr/>
        </p:nvGrpSpPr>
        <p:grpSpPr bwMode="auto">
          <a:xfrm>
            <a:off x="762000" y="2209800"/>
            <a:ext cx="5181600" cy="1962150"/>
            <a:chOff x="480" y="1392"/>
            <a:chExt cx="3264" cy="1236"/>
          </a:xfrm>
        </p:grpSpPr>
        <p:sp>
          <p:nvSpPr>
            <p:cNvPr id="21514" name="Text Box 24"/>
            <p:cNvSpPr txBox="1">
              <a:spLocks noChangeArrowheads="1"/>
            </p:cNvSpPr>
            <p:nvPr/>
          </p:nvSpPr>
          <p:spPr bwMode="auto">
            <a:xfrm>
              <a:off x="2112" y="1392"/>
              <a:ext cx="986" cy="324"/>
            </a:xfrm>
            <a:prstGeom prst="rect">
              <a:avLst/>
            </a:prstGeom>
            <a:noFill/>
            <a:ln w="57150">
              <a:solidFill>
                <a:srgbClr val="FFFF00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endParaRPr lang="zh-CN" altLang="zh-CN" sz="2400">
                <a:solidFill>
                  <a:schemeClr val="tx1"/>
                </a:solidFill>
                <a:latin typeface="Times New Roman" pitchFamily="18" charset="0"/>
              </a:endParaRPr>
            </a:p>
          </p:txBody>
        </p:sp>
        <p:sp>
          <p:nvSpPr>
            <p:cNvPr id="21515" name="Text Box 25"/>
            <p:cNvSpPr txBox="1">
              <a:spLocks noChangeArrowheads="1"/>
            </p:cNvSpPr>
            <p:nvPr/>
          </p:nvSpPr>
          <p:spPr bwMode="auto">
            <a:xfrm>
              <a:off x="480" y="2304"/>
              <a:ext cx="672" cy="324"/>
            </a:xfrm>
            <a:prstGeom prst="rect">
              <a:avLst/>
            </a:prstGeom>
            <a:noFill/>
            <a:ln w="57150">
              <a:solidFill>
                <a:srgbClr val="FFFF00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endParaRPr lang="zh-CN" altLang="zh-CN" sz="2400">
                <a:solidFill>
                  <a:schemeClr val="tx1"/>
                </a:solidFill>
                <a:latin typeface="Times New Roman" pitchFamily="18" charset="0"/>
              </a:endParaRPr>
            </a:p>
          </p:txBody>
        </p:sp>
        <p:sp>
          <p:nvSpPr>
            <p:cNvPr id="21516" name="Text Box 26"/>
            <p:cNvSpPr txBox="1">
              <a:spLocks noChangeArrowheads="1"/>
            </p:cNvSpPr>
            <p:nvPr/>
          </p:nvSpPr>
          <p:spPr bwMode="auto">
            <a:xfrm>
              <a:off x="3360" y="2304"/>
              <a:ext cx="384" cy="324"/>
            </a:xfrm>
            <a:prstGeom prst="rect">
              <a:avLst/>
            </a:prstGeom>
            <a:noFill/>
            <a:ln w="57150">
              <a:solidFill>
                <a:srgbClr val="FFFF00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endParaRPr lang="zh-CN" altLang="zh-CN" sz="2400">
                <a:solidFill>
                  <a:schemeClr val="tx1"/>
                </a:solidFill>
                <a:latin typeface="Times New Roman" pitchFamily="18" charset="0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78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78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778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0" dur="500"/>
                                        <p:tgtEl>
                                          <p:spTgt spid="778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4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826" grpId="0" animBg="1"/>
      <p:bldP spid="77827" grpId="0"/>
      <p:bldP spid="77828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7746" name="Object 2"/>
          <p:cNvGraphicFramePr>
            <a:graphicFrameLocks noChangeAspect="1"/>
          </p:cNvGraphicFramePr>
          <p:nvPr/>
        </p:nvGraphicFramePr>
        <p:xfrm>
          <a:off x="446089" y="1057030"/>
          <a:ext cx="8251825" cy="4742352"/>
        </p:xfrm>
        <a:graphic>
          <a:graphicData uri="http://schemas.openxmlformats.org/presentationml/2006/ole">
            <p:oleObj spid="_x0000_s8194" name="文档" r:id="rId3" imgW="8251984" imgH="4742974" progId="Word.Document.8">
              <p:embed/>
            </p:oleObj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1907" name="Object 3"/>
          <p:cNvGraphicFramePr>
            <a:graphicFrameLocks noChangeAspect="1"/>
          </p:cNvGraphicFramePr>
          <p:nvPr/>
        </p:nvGraphicFramePr>
        <p:xfrm>
          <a:off x="468314" y="980849"/>
          <a:ext cx="8251825" cy="4148764"/>
        </p:xfrm>
        <a:graphic>
          <a:graphicData uri="http://schemas.openxmlformats.org/presentationml/2006/ole">
            <p:oleObj spid="_x0000_s10242" name="文档" r:id="rId3" imgW="8251984" imgH="4150043" progId="Word.Document.8">
              <p:embed/>
            </p:oleObj>
          </a:graphicData>
        </a:graphic>
      </p:graphicFrame>
      <p:graphicFrame>
        <p:nvGraphicFramePr>
          <p:cNvPr id="251908" name="Object 4"/>
          <p:cNvGraphicFramePr>
            <a:graphicFrameLocks noChangeAspect="1"/>
          </p:cNvGraphicFramePr>
          <p:nvPr/>
        </p:nvGraphicFramePr>
        <p:xfrm>
          <a:off x="395289" y="5012165"/>
          <a:ext cx="8251825" cy="1185588"/>
        </p:xfrm>
        <a:graphic>
          <a:graphicData uri="http://schemas.openxmlformats.org/presentationml/2006/ole">
            <p:oleObj spid="_x0000_s10243" name="Microsoft Word 97-2003" r:id="rId4" imgW="8251592" imgH="1377213" progId="Word.Document.8">
              <p:embed/>
            </p:oleObj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9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519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8356" name="Object 4"/>
          <p:cNvGraphicFramePr>
            <a:graphicFrameLocks noChangeAspect="1"/>
          </p:cNvGraphicFramePr>
          <p:nvPr/>
        </p:nvGraphicFramePr>
        <p:xfrm>
          <a:off x="641350" y="368300"/>
          <a:ext cx="8134350" cy="6400800"/>
        </p:xfrm>
        <a:graphic>
          <a:graphicData uri="http://schemas.openxmlformats.org/presentationml/2006/ole">
            <p:oleObj spid="_x0000_s12290" name="Microsoft Word 97-2003" r:id="rId3" imgW="8200119" imgH="4760492" progId="Word.Document.8">
              <p:embed/>
            </p:oleObj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ext Box 2"/>
          <p:cNvSpPr txBox="1">
            <a:spLocks noChangeArrowheads="1"/>
          </p:cNvSpPr>
          <p:nvPr/>
        </p:nvSpPr>
        <p:spPr bwMode="auto">
          <a:xfrm>
            <a:off x="838200" y="1905000"/>
            <a:ext cx="7702550" cy="2651125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24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黑体" pitchFamily="49" charset="-122"/>
                <a:cs typeface="宋体" pitchFamily="2" charset="-122"/>
              </a:rPr>
              <a:t>误译之处：</a:t>
            </a:r>
            <a:r>
              <a:rPr kumimoji="0" lang="zh-CN" altLang="en-US" sz="24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/>
                <a:ea typeface="宋体" pitchFamily="2" charset="-122"/>
                <a:cs typeface="宋体" pitchFamily="2" charset="-122"/>
              </a:rPr>
              <a:t>“</a:t>
            </a:r>
            <a:r>
              <a:rPr kumimoji="0" lang="zh-CN" altLang="en-US" sz="24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楷体_GB2312" pitchFamily="49" charset="-122"/>
                <a:cs typeface="宋体" pitchFamily="2" charset="-122"/>
              </a:rPr>
              <a:t>锡</a:t>
            </a:r>
            <a:r>
              <a:rPr kumimoji="0" lang="zh-CN" altLang="en-US" sz="24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/>
                <a:ea typeface="宋体" pitchFamily="2" charset="-122"/>
                <a:cs typeface="宋体" pitchFamily="2" charset="-122"/>
              </a:rPr>
              <a:t>”</a:t>
            </a:r>
            <a:r>
              <a:rPr kumimoji="0" lang="zh-CN" altLang="en-US" sz="24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楷体_GB2312" pitchFamily="49" charset="-122"/>
                <a:cs typeface="宋体" pitchFamily="2" charset="-122"/>
              </a:rPr>
              <a:t>是通假字，通</a:t>
            </a:r>
            <a:r>
              <a:rPr kumimoji="0" lang="zh-CN" altLang="en-US" sz="24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/>
                <a:ea typeface="宋体" pitchFamily="2" charset="-122"/>
                <a:cs typeface="宋体" pitchFamily="2" charset="-122"/>
              </a:rPr>
              <a:t>“</a:t>
            </a:r>
            <a:r>
              <a:rPr kumimoji="0" lang="zh-CN" altLang="en-US" sz="24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楷体_GB2312" pitchFamily="49" charset="-122"/>
                <a:cs typeface="宋体" pitchFamily="2" charset="-122"/>
              </a:rPr>
              <a:t>赐</a:t>
            </a:r>
            <a:r>
              <a:rPr kumimoji="0" lang="zh-CN" altLang="en-US" sz="24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/>
                <a:ea typeface="宋体" pitchFamily="2" charset="-122"/>
                <a:cs typeface="宋体" pitchFamily="2" charset="-122"/>
              </a:rPr>
              <a:t>”</a:t>
            </a:r>
            <a:r>
              <a:rPr kumimoji="0" lang="zh-CN" altLang="en-US" sz="24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楷体_GB2312" pitchFamily="49" charset="-122"/>
                <a:cs typeface="宋体" pitchFamily="2" charset="-122"/>
              </a:rPr>
              <a:t>不通</a:t>
            </a:r>
            <a:r>
              <a:rPr kumimoji="0" lang="zh-CN" altLang="en-US" sz="24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/>
                <a:ea typeface="宋体" pitchFamily="2" charset="-122"/>
                <a:cs typeface="宋体" pitchFamily="2" charset="-122"/>
              </a:rPr>
              <a:t>“</a:t>
            </a:r>
            <a:r>
              <a:rPr kumimoji="0" lang="zh-CN" altLang="en-US" sz="24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楷体_GB2312" pitchFamily="49" charset="-122"/>
                <a:cs typeface="宋体" pitchFamily="2" charset="-122"/>
              </a:rPr>
              <a:t>稀</a:t>
            </a:r>
            <a:r>
              <a:rPr kumimoji="0" lang="zh-CN" altLang="en-US" sz="24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/>
                <a:ea typeface="宋体" pitchFamily="2" charset="-122"/>
                <a:cs typeface="宋体" pitchFamily="2" charset="-122"/>
              </a:rPr>
              <a:t>”</a:t>
            </a:r>
            <a:r>
              <a:rPr kumimoji="0" lang="zh-CN" altLang="en-US" sz="24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楷体_GB2312" pitchFamily="49" charset="-122"/>
                <a:cs typeface="宋体" pitchFamily="2" charset="-122"/>
              </a:rPr>
              <a:t>。</a:t>
            </a:r>
            <a:endParaRPr kumimoji="0" lang="zh-CN" altLang="en-US" sz="24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24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黑体" pitchFamily="49" charset="-122"/>
                <a:cs typeface="宋体" pitchFamily="2" charset="-122"/>
              </a:rPr>
              <a:t>正译：</a:t>
            </a:r>
            <a:r>
              <a:rPr kumimoji="0" lang="zh-CN" altLang="en-US" sz="24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楷体_GB2312" pitchFamily="49" charset="-122"/>
                <a:cs typeface="宋体" pitchFamily="2" charset="-122"/>
              </a:rPr>
              <a:t>皇帝赐宴不来，这是对皇帝的命令不敬。君主有病，却一定要他亲自接见你，你觉得心安吗？</a:t>
            </a:r>
            <a:endParaRPr kumimoji="0" lang="zh-CN" altLang="en-US" sz="24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8379" name="Object 11"/>
          <p:cNvGraphicFramePr>
            <a:graphicFrameLocks noChangeAspect="1"/>
          </p:cNvGraphicFramePr>
          <p:nvPr/>
        </p:nvGraphicFramePr>
        <p:xfrm>
          <a:off x="446089" y="1650618"/>
          <a:ext cx="8251825" cy="3556764"/>
        </p:xfrm>
        <a:graphic>
          <a:graphicData uri="http://schemas.openxmlformats.org/presentationml/2006/ole">
            <p:oleObj spid="_x0000_s11266" name="文档" r:id="rId3" imgW="8251984" imgH="3557111" progId="Word.Document.8">
              <p:embed/>
            </p:oleObj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9379" name="Object 3"/>
          <p:cNvGraphicFramePr>
            <a:graphicFrameLocks noChangeAspect="1"/>
          </p:cNvGraphicFramePr>
          <p:nvPr/>
        </p:nvGraphicFramePr>
        <p:xfrm>
          <a:off x="446089" y="1091947"/>
          <a:ext cx="8251825" cy="4674106"/>
        </p:xfrm>
        <a:graphic>
          <a:graphicData uri="http://schemas.openxmlformats.org/presentationml/2006/ole">
            <p:oleObj spid="_x0000_s14338" name="文档" r:id="rId3" imgW="8251984" imgH="4675822" progId="Word.Document.8">
              <p:embed/>
            </p:oleObj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矩形 5"/>
          <p:cNvSpPr>
            <a:spLocks noChangeArrowheads="1"/>
          </p:cNvSpPr>
          <p:nvPr/>
        </p:nvSpPr>
        <p:spPr bwMode="auto">
          <a:xfrm>
            <a:off x="395288" y="1427163"/>
            <a:ext cx="8305800" cy="416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1588" algn="just">
              <a:lnSpc>
                <a:spcPct val="140000"/>
              </a:lnSpc>
            </a:pPr>
            <a:r>
              <a:rPr lang="en-US" altLang="zh-CN" sz="2600">
                <a:latin typeface="Times New Roman" pitchFamily="18" charset="0"/>
                <a:ea typeface="华文细黑"/>
                <a:cs typeface="华文细黑"/>
              </a:rPr>
              <a:t>4.</a:t>
            </a:r>
            <a:r>
              <a:rPr lang="zh-CN" altLang="zh-CN" sz="2600">
                <a:latin typeface="Times New Roman" pitchFamily="18" charset="0"/>
                <a:ea typeface="华文细黑"/>
                <a:cs typeface="华文细黑"/>
              </a:rPr>
              <a:t>碰到古今异义词</a:t>
            </a:r>
            <a:r>
              <a:rPr lang="en-US" altLang="zh-CN" sz="2600">
                <a:latin typeface="Times New Roman" pitchFamily="18" charset="0"/>
                <a:ea typeface="华文细黑"/>
                <a:cs typeface="华文细黑"/>
              </a:rPr>
              <a:t>——</a:t>
            </a:r>
            <a:r>
              <a:rPr lang="zh-CN" altLang="zh-CN" sz="2600">
                <a:latin typeface="Times New Roman" pitchFamily="18" charset="0"/>
                <a:ea typeface="华文细黑"/>
                <a:cs typeface="华文细黑"/>
              </a:rPr>
              <a:t>区别、拆分</a:t>
            </a:r>
            <a:endParaRPr lang="zh-CN" altLang="zh-CN" sz="1000">
              <a:latin typeface="宋体" pitchFamily="2" charset="-122"/>
            </a:endParaRPr>
          </a:p>
          <a:p>
            <a:pPr indent="1588" algn="just">
              <a:lnSpc>
                <a:spcPct val="140000"/>
              </a:lnSpc>
            </a:pPr>
            <a:r>
              <a:rPr lang="zh-CN" altLang="zh-CN" sz="2600">
                <a:latin typeface="Times New Roman" pitchFamily="18" charset="0"/>
                <a:ea typeface="华文细黑"/>
                <a:cs typeface="华文细黑"/>
              </a:rPr>
              <a:t>古今异义词是十分重要的得分点，考试中将其设为采分点的频率相当高。它有两种情况：一是单音节的同形异义词，如</a:t>
            </a:r>
            <a:r>
              <a:rPr lang="en-US" altLang="zh-CN" sz="2600">
                <a:latin typeface="宋体" pitchFamily="2" charset="-122"/>
                <a:ea typeface="华文细黑"/>
                <a:cs typeface="华文细黑"/>
              </a:rPr>
              <a:t>“</a:t>
            </a:r>
            <a:r>
              <a:rPr lang="zh-CN" altLang="zh-CN" sz="2600">
                <a:latin typeface="Times New Roman" pitchFamily="18" charset="0"/>
                <a:ea typeface="华文细黑"/>
                <a:cs typeface="华文细黑"/>
              </a:rPr>
              <a:t>走</a:t>
            </a:r>
            <a:r>
              <a:rPr lang="en-US" altLang="zh-CN" sz="2600">
                <a:latin typeface="宋体" pitchFamily="2" charset="-122"/>
                <a:ea typeface="华文细黑"/>
                <a:cs typeface="华文细黑"/>
              </a:rPr>
              <a:t>”“</a:t>
            </a:r>
            <a:r>
              <a:rPr lang="zh-CN" altLang="zh-CN" sz="2600">
                <a:latin typeface="Times New Roman" pitchFamily="18" charset="0"/>
                <a:ea typeface="华文细黑"/>
                <a:cs typeface="华文细黑"/>
              </a:rPr>
              <a:t>谷</a:t>
            </a:r>
            <a:r>
              <a:rPr lang="en-US" altLang="zh-CN" sz="2600">
                <a:latin typeface="宋体" pitchFamily="2" charset="-122"/>
                <a:ea typeface="华文细黑"/>
                <a:cs typeface="华文细黑"/>
              </a:rPr>
              <a:t>”“</a:t>
            </a:r>
            <a:r>
              <a:rPr lang="zh-CN" altLang="zh-CN" sz="2600">
                <a:latin typeface="Times New Roman" pitchFamily="18" charset="0"/>
                <a:ea typeface="华文细黑"/>
                <a:cs typeface="华文细黑"/>
              </a:rPr>
              <a:t>金</a:t>
            </a:r>
            <a:r>
              <a:rPr lang="en-US" altLang="zh-CN" sz="2600">
                <a:latin typeface="宋体" pitchFamily="2" charset="-122"/>
                <a:ea typeface="华文细黑"/>
                <a:cs typeface="华文细黑"/>
              </a:rPr>
              <a:t>”</a:t>
            </a:r>
            <a:r>
              <a:rPr lang="zh-CN" altLang="zh-CN" sz="2600">
                <a:latin typeface="Times New Roman" pitchFamily="18" charset="0"/>
                <a:ea typeface="华文细黑"/>
                <a:cs typeface="华文细黑"/>
              </a:rPr>
              <a:t>等，译时要特别把其古今义区别开来，千万不要以今释古；二是类似今天双音节词的同形异义词，如</a:t>
            </a:r>
            <a:r>
              <a:rPr lang="en-US" altLang="zh-CN" sz="2600">
                <a:latin typeface="宋体" pitchFamily="2" charset="-122"/>
                <a:ea typeface="华文细黑"/>
                <a:cs typeface="华文细黑"/>
              </a:rPr>
              <a:t>“</a:t>
            </a:r>
            <a:r>
              <a:rPr lang="zh-CN" altLang="zh-CN" sz="2600">
                <a:latin typeface="Times New Roman" pitchFamily="18" charset="0"/>
                <a:ea typeface="华文细黑"/>
                <a:cs typeface="华文细黑"/>
              </a:rPr>
              <a:t>祖父</a:t>
            </a:r>
            <a:r>
              <a:rPr lang="en-US" altLang="zh-CN" sz="2600">
                <a:latin typeface="宋体" pitchFamily="2" charset="-122"/>
                <a:ea typeface="华文细黑"/>
                <a:cs typeface="华文细黑"/>
              </a:rPr>
              <a:t>”“</a:t>
            </a:r>
            <a:r>
              <a:rPr lang="zh-CN" altLang="zh-CN" sz="2600">
                <a:latin typeface="Times New Roman" pitchFamily="18" charset="0"/>
                <a:ea typeface="华文细黑"/>
                <a:cs typeface="华文细黑"/>
              </a:rPr>
              <a:t>妻子</a:t>
            </a:r>
            <a:r>
              <a:rPr lang="en-US" altLang="zh-CN" sz="2600">
                <a:latin typeface="宋体" pitchFamily="2" charset="-122"/>
                <a:ea typeface="华文细黑"/>
                <a:cs typeface="华文细黑"/>
              </a:rPr>
              <a:t>”“</a:t>
            </a:r>
            <a:r>
              <a:rPr lang="zh-CN" altLang="zh-CN" sz="2600">
                <a:latin typeface="Times New Roman" pitchFamily="18" charset="0"/>
                <a:ea typeface="华文细黑"/>
                <a:cs typeface="华文细黑"/>
              </a:rPr>
              <a:t>其实</a:t>
            </a:r>
            <a:r>
              <a:rPr lang="en-US" altLang="zh-CN" sz="2600">
                <a:latin typeface="宋体" pitchFamily="2" charset="-122"/>
                <a:ea typeface="华文细黑"/>
                <a:cs typeface="华文细黑"/>
              </a:rPr>
              <a:t>”</a:t>
            </a:r>
            <a:r>
              <a:rPr lang="zh-CN" altLang="zh-CN" sz="2600">
                <a:latin typeface="Times New Roman" pitchFamily="18" charset="0"/>
                <a:ea typeface="华文细黑"/>
                <a:cs typeface="华文细黑"/>
              </a:rPr>
              <a:t>等，一般情况下要把它当成两个词拆分开来翻译。</a:t>
            </a:r>
            <a:endParaRPr lang="zh-CN" altLang="zh-CN" sz="1000">
              <a:latin typeface="宋体" pitchFamily="2" charset="-122"/>
            </a:endParaRPr>
          </a:p>
        </p:txBody>
      </p:sp>
    </p:spTree>
  </p:cSld>
  <p:clrMapOvr>
    <a:masterClrMapping/>
  </p:clrMapOvr>
  <p:transition/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矩形 5"/>
          <p:cNvSpPr>
            <a:spLocks noChangeArrowheads="1"/>
          </p:cNvSpPr>
          <p:nvPr/>
        </p:nvSpPr>
        <p:spPr bwMode="auto">
          <a:xfrm>
            <a:off x="452438" y="1160463"/>
            <a:ext cx="8223250" cy="4367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1588" algn="just">
              <a:lnSpc>
                <a:spcPct val="140000"/>
              </a:lnSpc>
            </a:pPr>
            <a:r>
              <a:rPr lang="zh-CN" altLang="zh-CN" sz="2600" b="1">
                <a:solidFill>
                  <a:srgbClr val="E36C0A"/>
                </a:solidFill>
                <a:latin typeface="Times New Roman" pitchFamily="18" charset="0"/>
                <a:ea typeface="微软雅黑" pitchFamily="34" charset="-122"/>
              </a:rPr>
              <a:t>边练边悟</a:t>
            </a:r>
            <a:r>
              <a:rPr lang="en-US" altLang="zh-CN" sz="2600" b="1">
                <a:solidFill>
                  <a:srgbClr val="E36C0A"/>
                </a:solidFill>
                <a:latin typeface="Times New Roman" pitchFamily="18" charset="0"/>
                <a:ea typeface="华文细黑"/>
                <a:cs typeface="华文细黑"/>
              </a:rPr>
              <a:t>5</a:t>
            </a:r>
            <a:endParaRPr lang="zh-CN" altLang="zh-CN" sz="1000">
              <a:latin typeface="宋体" pitchFamily="2" charset="-122"/>
            </a:endParaRPr>
          </a:p>
          <a:p>
            <a:pPr indent="1588" algn="just">
              <a:lnSpc>
                <a:spcPct val="140000"/>
              </a:lnSpc>
            </a:pPr>
            <a:r>
              <a:rPr lang="zh-CN" altLang="zh-CN" sz="2600">
                <a:latin typeface="Times New Roman" pitchFamily="18" charset="0"/>
                <a:ea typeface="华文细黑"/>
                <a:cs typeface="华文细黑"/>
              </a:rPr>
              <a:t>阅读下面的文段，翻译文中画线的句子。</a:t>
            </a:r>
            <a:endParaRPr lang="zh-CN" altLang="zh-CN" sz="1000">
              <a:latin typeface="宋体" pitchFamily="2" charset="-122"/>
            </a:endParaRPr>
          </a:p>
          <a:p>
            <a:pPr indent="1588" algn="just">
              <a:lnSpc>
                <a:spcPct val="140000"/>
              </a:lnSpc>
            </a:pPr>
            <a:r>
              <a:rPr lang="en-US" altLang="zh-CN" sz="2600">
                <a:latin typeface="Times New Roman" pitchFamily="18" charset="0"/>
                <a:ea typeface="华文细黑"/>
                <a:cs typeface="华文细黑"/>
              </a:rPr>
              <a:t>  </a:t>
            </a:r>
            <a:r>
              <a:rPr lang="zh-CN" altLang="zh-CN" sz="2600">
                <a:latin typeface="Times New Roman" pitchFamily="18" charset="0"/>
                <a:ea typeface="华文细黑"/>
                <a:cs typeface="华文细黑"/>
              </a:rPr>
              <a:t>千山在辽阳城南六十里，秀峰叠嶂，绵亘数百里。</a:t>
            </a:r>
            <a:r>
              <a:rPr lang="zh-CN" altLang="zh-CN" sz="2600" u="sng">
                <a:latin typeface="Times New Roman" pitchFamily="18" charset="0"/>
                <a:ea typeface="华文细黑"/>
                <a:cs typeface="华文细黑"/>
              </a:rPr>
              <a:t>嘉</a:t>
            </a:r>
            <a:r>
              <a:rPr lang="zh-CN" altLang="zh-CN" sz="2600" u="sng">
                <a:solidFill>
                  <a:schemeClr val="tx1"/>
                </a:solidFill>
                <a:latin typeface="Times New Roman" pitchFamily="18" charset="0"/>
                <a:ea typeface="华文细黑"/>
                <a:cs typeface="华文细黑"/>
              </a:rPr>
              <a:t>靖丁亥，予戍抚顺，丙申迁盖州，道出辽阳，乃与同志徐、刘二子游焉。</a:t>
            </a:r>
            <a:r>
              <a:rPr lang="en-US" altLang="zh-CN" sz="2600">
                <a:solidFill>
                  <a:schemeClr val="tx1"/>
                </a:solidFill>
                <a:latin typeface="Times New Roman" pitchFamily="18" charset="0"/>
                <a:ea typeface="华文细黑"/>
                <a:cs typeface="华文细黑"/>
              </a:rPr>
              <a:t> </a:t>
            </a:r>
            <a:r>
              <a:rPr lang="zh-CN" altLang="zh-CN" sz="2600" u="sng">
                <a:solidFill>
                  <a:schemeClr val="tx1"/>
                </a:solidFill>
                <a:latin typeface="Times New Roman" pitchFamily="18" charset="0"/>
                <a:ea typeface="华文细黑"/>
                <a:cs typeface="华文细黑"/>
              </a:rPr>
              <a:t>东峰危险，徐、刘二子浮白引满</a:t>
            </a:r>
            <a:r>
              <a:rPr lang="en-US" altLang="zh-CN" sz="2600" u="sng">
                <a:solidFill>
                  <a:schemeClr val="tx1"/>
                </a:solidFill>
                <a:latin typeface="Times New Roman" pitchFamily="18" charset="0"/>
                <a:ea typeface="华文细黑"/>
                <a:cs typeface="华文细黑"/>
              </a:rPr>
              <a:t>(</a:t>
            </a:r>
            <a:r>
              <a:rPr lang="zh-CN" altLang="zh-CN" sz="2600" u="sng">
                <a:solidFill>
                  <a:schemeClr val="tx1"/>
                </a:solidFill>
                <a:latin typeface="Times New Roman" pitchFamily="18" charset="0"/>
                <a:ea typeface="华文细黑"/>
                <a:cs typeface="华文细黑"/>
              </a:rPr>
              <a:t>意斟满酒一口气喝完</a:t>
            </a:r>
            <a:r>
              <a:rPr lang="en-US" altLang="zh-CN" sz="2600" u="sng">
                <a:solidFill>
                  <a:schemeClr val="tx1"/>
                </a:solidFill>
                <a:latin typeface="Times New Roman" pitchFamily="18" charset="0"/>
                <a:ea typeface="华文细黑"/>
                <a:cs typeface="华文细黑"/>
              </a:rPr>
              <a:t>)</a:t>
            </a:r>
            <a:r>
              <a:rPr lang="zh-CN" altLang="zh-CN" sz="2600" u="sng">
                <a:solidFill>
                  <a:schemeClr val="tx1"/>
                </a:solidFill>
                <a:latin typeface="Times New Roman" pitchFamily="18" charset="0"/>
                <a:ea typeface="华文细黑"/>
                <a:cs typeface="华文细黑"/>
              </a:rPr>
              <a:t>，其间适有吹笳者，声振林樾，闻之愀然。</a:t>
            </a:r>
            <a:r>
              <a:rPr lang="en-US" altLang="zh-CN" sz="2600">
                <a:solidFill>
                  <a:schemeClr val="tx1"/>
                </a:solidFill>
                <a:latin typeface="Times New Roman" pitchFamily="18" charset="0"/>
                <a:ea typeface="华文细黑"/>
                <a:cs typeface="华文细黑"/>
              </a:rPr>
              <a:t>                        (</a:t>
            </a:r>
            <a:r>
              <a:rPr lang="zh-CN" altLang="zh-CN" sz="2600">
                <a:solidFill>
                  <a:schemeClr val="tx1"/>
                </a:solidFill>
                <a:latin typeface="Times New Roman" pitchFamily="18" charset="0"/>
                <a:ea typeface="华文细黑"/>
                <a:cs typeface="华文细黑"/>
              </a:rPr>
              <a:t>选自明代程启充《游千山记》</a:t>
            </a:r>
            <a:r>
              <a:rPr lang="en-US" altLang="zh-CN" sz="2600">
                <a:solidFill>
                  <a:schemeClr val="tx1"/>
                </a:solidFill>
                <a:latin typeface="Times New Roman" pitchFamily="18" charset="0"/>
                <a:ea typeface="华文细黑"/>
                <a:cs typeface="华文细黑"/>
              </a:rPr>
              <a:t>)</a:t>
            </a:r>
            <a:endParaRPr lang="zh-CN" altLang="zh-CN" sz="1000">
              <a:solidFill>
                <a:schemeClr val="tx1"/>
              </a:solidFill>
              <a:latin typeface="宋体" pitchFamily="2" charset="-122"/>
            </a:endParaRPr>
          </a:p>
        </p:txBody>
      </p:sp>
    </p:spTree>
  </p:cSld>
  <p:clrMapOvr>
    <a:masterClrMapping/>
  </p:clrMapOvr>
  <p:transition/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468313" y="1354138"/>
            <a:ext cx="8061325" cy="4764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1588" algn="just">
              <a:lnSpc>
                <a:spcPct val="140000"/>
              </a:lnSpc>
            </a:pPr>
            <a:r>
              <a:rPr lang="en-US" altLang="zh-CN" sz="2600">
                <a:latin typeface="Times New Roman" pitchFamily="18" charset="0"/>
                <a:ea typeface="华文细黑"/>
                <a:cs typeface="华文细黑"/>
              </a:rPr>
              <a:t>(1)</a:t>
            </a:r>
            <a:r>
              <a:rPr lang="zh-CN" altLang="zh-CN" sz="2600">
                <a:latin typeface="Times New Roman" pitchFamily="18" charset="0"/>
                <a:ea typeface="华文细黑"/>
                <a:cs typeface="华文细黑"/>
              </a:rPr>
              <a:t>嘉靖丁亥，予戍抚顺，丙申迁盖州，道出辽阳，乃与同志徐、刘二子游焉。</a:t>
            </a:r>
            <a:endParaRPr lang="zh-CN" altLang="zh-CN" sz="2600">
              <a:latin typeface="宋体" pitchFamily="2" charset="-122"/>
            </a:endParaRPr>
          </a:p>
          <a:p>
            <a:pPr indent="1588" algn="just">
              <a:lnSpc>
                <a:spcPct val="140000"/>
              </a:lnSpc>
            </a:pPr>
            <a:r>
              <a:rPr lang="zh-CN" altLang="zh-CN" sz="2600">
                <a:solidFill>
                  <a:srgbClr val="00B0F0"/>
                </a:solidFill>
                <a:latin typeface="Times New Roman" pitchFamily="18" charset="0"/>
                <a:ea typeface="微软雅黑" pitchFamily="34" charset="-122"/>
              </a:rPr>
              <a:t>译文：</a:t>
            </a:r>
            <a:endParaRPr lang="zh-CN" altLang="zh-CN" sz="2600">
              <a:latin typeface="宋体" pitchFamily="2" charset="-122"/>
            </a:endParaRPr>
          </a:p>
          <a:p>
            <a:pPr indent="1588" algn="just">
              <a:lnSpc>
                <a:spcPct val="140000"/>
              </a:lnSpc>
            </a:pPr>
            <a:endParaRPr lang="en-US" altLang="zh-CN" sz="2600">
              <a:solidFill>
                <a:srgbClr val="00B0F0"/>
              </a:solidFill>
              <a:latin typeface="Times New Roman" pitchFamily="18" charset="0"/>
              <a:ea typeface="微软雅黑" pitchFamily="34" charset="-122"/>
            </a:endParaRPr>
          </a:p>
          <a:p>
            <a:pPr indent="1588" algn="just">
              <a:lnSpc>
                <a:spcPct val="140000"/>
              </a:lnSpc>
            </a:pPr>
            <a:endParaRPr lang="en-US" altLang="zh-CN" sz="2600">
              <a:solidFill>
                <a:srgbClr val="00B0F0"/>
              </a:solidFill>
              <a:latin typeface="Times New Roman" pitchFamily="18" charset="0"/>
              <a:ea typeface="微软雅黑" pitchFamily="34" charset="-122"/>
            </a:endParaRPr>
          </a:p>
          <a:p>
            <a:pPr indent="1588" algn="just">
              <a:lnSpc>
                <a:spcPct val="140000"/>
              </a:lnSpc>
            </a:pPr>
            <a:r>
              <a:rPr lang="zh-CN" altLang="zh-CN" sz="2600">
                <a:solidFill>
                  <a:srgbClr val="00B0F0"/>
                </a:solidFill>
                <a:latin typeface="Times New Roman" pitchFamily="18" charset="0"/>
                <a:ea typeface="微软雅黑" pitchFamily="34" charset="-122"/>
              </a:rPr>
              <a:t>要点　</a:t>
            </a:r>
            <a:r>
              <a:rPr lang="en-US" altLang="zh-CN" sz="2600">
                <a:latin typeface="宋体" pitchFamily="2" charset="-122"/>
                <a:ea typeface="华文细黑"/>
                <a:cs typeface="华文细黑"/>
              </a:rPr>
              <a:t>“</a:t>
            </a:r>
            <a:r>
              <a:rPr lang="zh-CN" altLang="zh-CN" sz="2600">
                <a:latin typeface="Times New Roman" pitchFamily="18" charset="0"/>
                <a:ea typeface="华文细黑"/>
                <a:cs typeface="华文细黑"/>
              </a:rPr>
              <a:t>道</a:t>
            </a:r>
            <a:r>
              <a:rPr lang="en-US" altLang="zh-CN" sz="2600">
                <a:latin typeface="宋体" pitchFamily="2" charset="-122"/>
                <a:ea typeface="华文细黑"/>
                <a:cs typeface="华文细黑"/>
              </a:rPr>
              <a:t>”</a:t>
            </a:r>
            <a:r>
              <a:rPr lang="zh-CN" altLang="zh-CN" sz="2600">
                <a:latin typeface="Times New Roman" pitchFamily="18" charset="0"/>
                <a:ea typeface="华文细黑"/>
                <a:cs typeface="华文细黑"/>
              </a:rPr>
              <a:t>，名词活用为动词，取道；</a:t>
            </a:r>
            <a:r>
              <a:rPr lang="en-US" altLang="zh-CN" sz="2600">
                <a:latin typeface="宋体" pitchFamily="2" charset="-122"/>
                <a:ea typeface="华文细黑"/>
                <a:cs typeface="华文细黑"/>
              </a:rPr>
              <a:t>“</a:t>
            </a:r>
            <a:r>
              <a:rPr lang="zh-CN" altLang="zh-CN" sz="2600">
                <a:latin typeface="Times New Roman" pitchFamily="18" charset="0"/>
                <a:ea typeface="华文细黑"/>
                <a:cs typeface="华文细黑"/>
              </a:rPr>
              <a:t>同志</a:t>
            </a:r>
            <a:r>
              <a:rPr lang="en-US" altLang="zh-CN" sz="2600">
                <a:latin typeface="宋体" pitchFamily="2" charset="-122"/>
                <a:ea typeface="华文细黑"/>
                <a:cs typeface="华文细黑"/>
              </a:rPr>
              <a:t>”</a:t>
            </a:r>
            <a:r>
              <a:rPr lang="zh-CN" altLang="zh-CN" sz="2600">
                <a:latin typeface="Times New Roman" pitchFamily="18" charset="0"/>
                <a:ea typeface="华文细黑"/>
                <a:cs typeface="华文细黑"/>
              </a:rPr>
              <a:t>，古今异义词，志同道合；</a:t>
            </a:r>
            <a:r>
              <a:rPr lang="en-US" altLang="zh-CN" sz="2600">
                <a:latin typeface="宋体" pitchFamily="2" charset="-122"/>
                <a:ea typeface="华文细黑"/>
                <a:cs typeface="华文细黑"/>
              </a:rPr>
              <a:t>“</a:t>
            </a:r>
            <a:r>
              <a:rPr lang="zh-CN" altLang="zh-CN" sz="2600">
                <a:latin typeface="Times New Roman" pitchFamily="18" charset="0"/>
                <a:ea typeface="华文细黑"/>
                <a:cs typeface="华文细黑"/>
              </a:rPr>
              <a:t>焉</a:t>
            </a:r>
            <a:r>
              <a:rPr lang="en-US" altLang="zh-CN" sz="2600">
                <a:latin typeface="宋体" pitchFamily="2" charset="-122"/>
                <a:ea typeface="华文细黑"/>
                <a:cs typeface="华文细黑"/>
              </a:rPr>
              <a:t>”</a:t>
            </a:r>
            <a:r>
              <a:rPr lang="zh-CN" altLang="zh-CN" sz="2600">
                <a:latin typeface="Times New Roman" pitchFamily="18" charset="0"/>
                <a:ea typeface="华文细黑"/>
                <a:cs typeface="华文细黑"/>
              </a:rPr>
              <a:t>，之。</a:t>
            </a:r>
            <a:endParaRPr lang="zh-CN" altLang="zh-CN" sz="2600">
              <a:latin typeface="宋体" pitchFamily="2" charset="-122"/>
            </a:endParaRP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539750" y="2443163"/>
            <a:ext cx="8061325" cy="1754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1588" algn="just">
              <a:lnSpc>
                <a:spcPct val="140000"/>
              </a:lnSpc>
            </a:pPr>
            <a:r>
              <a:rPr lang="en-US" altLang="zh-CN" sz="2600">
                <a:solidFill>
                  <a:srgbClr val="E36C0A"/>
                </a:solidFill>
                <a:latin typeface="Times New Roman" pitchFamily="18" charset="0"/>
                <a:ea typeface="华文细黑"/>
                <a:cs typeface="华文细黑"/>
              </a:rPr>
              <a:t>           </a:t>
            </a:r>
            <a:r>
              <a:rPr lang="zh-CN" altLang="zh-CN" sz="2600">
                <a:solidFill>
                  <a:srgbClr val="E36C0A"/>
                </a:solidFill>
                <a:latin typeface="Times New Roman" pitchFamily="18" charset="0"/>
                <a:ea typeface="华文细黑"/>
                <a:cs typeface="华文细黑"/>
              </a:rPr>
              <a:t>嘉靖丁亥年，我在抚顺戍守，丙申年又调到盖州，来到了辽阳，才得以与志同道合的徐、刘两位先生到那里游玩。</a:t>
            </a:r>
            <a:endParaRPr lang="zh-CN" altLang="zh-CN" sz="2600">
              <a:latin typeface="宋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468313" y="1341438"/>
            <a:ext cx="8061325" cy="4764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1588" algn="just">
              <a:lnSpc>
                <a:spcPct val="140000"/>
              </a:lnSpc>
            </a:pPr>
            <a:r>
              <a:rPr lang="en-US" altLang="zh-CN" sz="2600">
                <a:latin typeface="Times New Roman" pitchFamily="18" charset="0"/>
                <a:ea typeface="华文细黑"/>
                <a:cs typeface="华文细黑"/>
              </a:rPr>
              <a:t>(2)</a:t>
            </a:r>
            <a:r>
              <a:rPr lang="zh-CN" altLang="zh-CN" sz="2600">
                <a:latin typeface="Times New Roman" pitchFamily="18" charset="0"/>
                <a:ea typeface="华文细黑"/>
                <a:cs typeface="华文细黑"/>
              </a:rPr>
              <a:t>东峰危险，徐、刘二子浮白引满，其间适有吹笳者，声振林樾，闻之愀然。</a:t>
            </a:r>
            <a:endParaRPr lang="zh-CN" altLang="zh-CN" sz="1000">
              <a:latin typeface="宋体" pitchFamily="2" charset="-122"/>
            </a:endParaRPr>
          </a:p>
          <a:p>
            <a:pPr indent="1588" algn="just">
              <a:lnSpc>
                <a:spcPct val="140000"/>
              </a:lnSpc>
            </a:pPr>
            <a:r>
              <a:rPr lang="zh-CN" altLang="zh-CN" sz="2600">
                <a:solidFill>
                  <a:srgbClr val="00B0F0"/>
                </a:solidFill>
                <a:latin typeface="Times New Roman" pitchFamily="18" charset="0"/>
                <a:ea typeface="微软雅黑" pitchFamily="34" charset="-122"/>
              </a:rPr>
              <a:t>译文：</a:t>
            </a:r>
            <a:endParaRPr lang="zh-CN" altLang="zh-CN" sz="1000">
              <a:solidFill>
                <a:srgbClr val="E46C0A"/>
              </a:solidFill>
              <a:latin typeface="宋体" pitchFamily="2" charset="-122"/>
            </a:endParaRPr>
          </a:p>
          <a:p>
            <a:pPr indent="1588" algn="just">
              <a:lnSpc>
                <a:spcPct val="140000"/>
              </a:lnSpc>
            </a:pPr>
            <a:endParaRPr lang="en-US" altLang="zh-CN" sz="2600">
              <a:solidFill>
                <a:srgbClr val="00B0F0"/>
              </a:solidFill>
              <a:latin typeface="Times New Roman" pitchFamily="18" charset="0"/>
              <a:ea typeface="微软雅黑" pitchFamily="34" charset="-122"/>
            </a:endParaRPr>
          </a:p>
          <a:p>
            <a:pPr indent="1588" algn="just">
              <a:lnSpc>
                <a:spcPct val="140000"/>
              </a:lnSpc>
            </a:pPr>
            <a:endParaRPr lang="en-US" altLang="zh-CN" sz="2600">
              <a:solidFill>
                <a:srgbClr val="00B0F0"/>
              </a:solidFill>
              <a:latin typeface="Times New Roman" pitchFamily="18" charset="0"/>
              <a:ea typeface="微软雅黑" pitchFamily="34" charset="-122"/>
            </a:endParaRPr>
          </a:p>
          <a:p>
            <a:pPr indent="1588" algn="just">
              <a:lnSpc>
                <a:spcPct val="140000"/>
              </a:lnSpc>
            </a:pPr>
            <a:r>
              <a:rPr lang="zh-CN" altLang="zh-CN" sz="2600">
                <a:solidFill>
                  <a:srgbClr val="00B0F0"/>
                </a:solidFill>
                <a:latin typeface="Times New Roman" pitchFamily="18" charset="0"/>
                <a:ea typeface="微软雅黑" pitchFamily="34" charset="-122"/>
              </a:rPr>
              <a:t>要点　</a:t>
            </a:r>
            <a:r>
              <a:rPr lang="en-US" altLang="zh-CN" sz="2600">
                <a:latin typeface="宋体" pitchFamily="2" charset="-122"/>
                <a:ea typeface="华文细黑"/>
                <a:cs typeface="华文细黑"/>
              </a:rPr>
              <a:t>“</a:t>
            </a:r>
            <a:r>
              <a:rPr lang="zh-CN" altLang="zh-CN" sz="2600">
                <a:latin typeface="Times New Roman" pitchFamily="18" charset="0"/>
                <a:ea typeface="华文细黑"/>
                <a:cs typeface="华文细黑"/>
              </a:rPr>
              <a:t>危险</a:t>
            </a:r>
            <a:r>
              <a:rPr lang="en-US" altLang="zh-CN" sz="2600">
                <a:latin typeface="宋体" pitchFamily="2" charset="-122"/>
                <a:ea typeface="华文细黑"/>
                <a:cs typeface="华文细黑"/>
              </a:rPr>
              <a:t>”</a:t>
            </a:r>
            <a:r>
              <a:rPr lang="zh-CN" altLang="zh-CN" sz="2600">
                <a:latin typeface="Times New Roman" pitchFamily="18" charset="0"/>
                <a:ea typeface="华文细黑"/>
                <a:cs typeface="华文细黑"/>
              </a:rPr>
              <a:t>，古今异义词，高耸险峻；</a:t>
            </a:r>
            <a:r>
              <a:rPr lang="en-US" altLang="zh-CN" sz="2600">
                <a:latin typeface="宋体" pitchFamily="2" charset="-122"/>
                <a:ea typeface="华文细黑"/>
                <a:cs typeface="华文细黑"/>
              </a:rPr>
              <a:t>“</a:t>
            </a:r>
            <a:r>
              <a:rPr lang="zh-CN" altLang="zh-CN" sz="2600">
                <a:latin typeface="Times New Roman" pitchFamily="18" charset="0"/>
                <a:ea typeface="华文细黑"/>
                <a:cs typeface="华文细黑"/>
              </a:rPr>
              <a:t>适</a:t>
            </a:r>
            <a:r>
              <a:rPr lang="en-US" altLang="zh-CN" sz="2600">
                <a:latin typeface="宋体" pitchFamily="2" charset="-122"/>
                <a:ea typeface="华文细黑"/>
                <a:cs typeface="华文细黑"/>
              </a:rPr>
              <a:t>”</a:t>
            </a:r>
            <a:r>
              <a:rPr lang="zh-CN" altLang="zh-CN" sz="2600">
                <a:latin typeface="Times New Roman" pitchFamily="18" charset="0"/>
                <a:ea typeface="华文细黑"/>
                <a:cs typeface="华文细黑"/>
              </a:rPr>
              <a:t>，恰好；</a:t>
            </a:r>
            <a:r>
              <a:rPr lang="en-US" altLang="zh-CN" sz="2600">
                <a:latin typeface="宋体" pitchFamily="2" charset="-122"/>
                <a:ea typeface="华文细黑"/>
                <a:cs typeface="华文细黑"/>
              </a:rPr>
              <a:t>“</a:t>
            </a:r>
            <a:r>
              <a:rPr lang="zh-CN" altLang="zh-CN" sz="2600">
                <a:latin typeface="Times New Roman" pitchFamily="18" charset="0"/>
                <a:ea typeface="华文细黑"/>
                <a:cs typeface="华文细黑"/>
              </a:rPr>
              <a:t>愀然</a:t>
            </a:r>
            <a:r>
              <a:rPr lang="en-US" altLang="zh-CN" sz="2600">
                <a:latin typeface="宋体" pitchFamily="2" charset="-122"/>
                <a:ea typeface="华文细黑"/>
                <a:cs typeface="华文细黑"/>
              </a:rPr>
              <a:t>”</a:t>
            </a:r>
            <a:r>
              <a:rPr lang="zh-CN" altLang="zh-CN" sz="2600">
                <a:latin typeface="Times New Roman" pitchFamily="18" charset="0"/>
                <a:ea typeface="华文细黑"/>
                <a:cs typeface="华文细黑"/>
              </a:rPr>
              <a:t>，悲伤的样子。</a:t>
            </a:r>
            <a:endParaRPr lang="zh-CN" altLang="zh-CN" sz="1000">
              <a:latin typeface="宋体" pitchFamily="2" charset="-122"/>
            </a:endParaRP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539750" y="2443163"/>
            <a:ext cx="8061325" cy="1754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1588" algn="just">
              <a:lnSpc>
                <a:spcPct val="140000"/>
              </a:lnSpc>
            </a:pPr>
            <a:r>
              <a:rPr lang="en-US" altLang="zh-CN" sz="2600">
                <a:solidFill>
                  <a:srgbClr val="F79646"/>
                </a:solidFill>
                <a:latin typeface="Times New Roman" pitchFamily="18" charset="0"/>
                <a:ea typeface="华文细黑"/>
                <a:cs typeface="华文细黑"/>
              </a:rPr>
              <a:t>           </a:t>
            </a:r>
            <a:r>
              <a:rPr lang="zh-CN" altLang="zh-CN" sz="2600">
                <a:solidFill>
                  <a:srgbClr val="F79646"/>
                </a:solidFill>
                <a:latin typeface="Times New Roman" pitchFamily="18" charset="0"/>
                <a:ea typeface="华文细黑"/>
                <a:cs typeface="华文细黑"/>
              </a:rPr>
              <a:t>东面的山峰高耸险峻，徐、刘两位先生斟满酒一口气喝完，在此期间正好有一个吹奏胡笳的人，乐声振动树林，听到这种乐声让人感到凄楚神伤。</a:t>
            </a:r>
            <a:endParaRPr lang="zh-CN" altLang="zh-CN" sz="1000">
              <a:latin typeface="宋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WordArt 2"/>
          <p:cNvSpPr>
            <a:spLocks noChangeArrowheads="1" noChangeShapeType="1" noTextEdit="1"/>
          </p:cNvSpPr>
          <p:nvPr/>
        </p:nvSpPr>
        <p:spPr bwMode="auto">
          <a:xfrm>
            <a:off x="4572000" y="692150"/>
            <a:ext cx="1524000" cy="1295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/>
                  </a:outerShdw>
                </a:effectLst>
                <a:latin typeface="宋体"/>
                <a:ea typeface="宋体"/>
              </a:rPr>
              <a:t>留</a:t>
            </a:r>
          </a:p>
        </p:txBody>
      </p:sp>
      <p:sp>
        <p:nvSpPr>
          <p:cNvPr id="78851" name="Text Box 3"/>
          <p:cNvSpPr txBox="1">
            <a:spLocks noChangeArrowheads="1"/>
          </p:cNvSpPr>
          <p:nvPr/>
        </p:nvSpPr>
        <p:spPr bwMode="auto">
          <a:xfrm>
            <a:off x="395288" y="1989138"/>
            <a:ext cx="7810500" cy="186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000000"/>
                </a:solidFill>
                <a:latin typeface="" charset="0"/>
              </a:rPr>
              <a:t>如：</a:t>
            </a:r>
          </a:p>
          <a:p>
            <a:r>
              <a:rPr lang="zh-CN" altLang="en-US" b="1">
                <a:solidFill>
                  <a:srgbClr val="000000"/>
                </a:solidFill>
                <a:latin typeface="Times New Roman" pitchFamily="18" charset="0"/>
              </a:rPr>
              <a:t>“</a:t>
            </a:r>
            <a:r>
              <a:rPr lang="en-US" altLang="zh-CN" b="1">
                <a:solidFill>
                  <a:srgbClr val="000000"/>
                </a:solidFill>
                <a:latin typeface="" charset="0"/>
              </a:rPr>
              <a:t>《</a:t>
            </a:r>
            <a:r>
              <a:rPr lang="zh-CN" altLang="en-US" b="1">
                <a:solidFill>
                  <a:srgbClr val="000000"/>
                </a:solidFill>
                <a:latin typeface="" charset="0"/>
              </a:rPr>
              <a:t>水经</a:t>
            </a:r>
            <a:r>
              <a:rPr lang="en-US" altLang="zh-CN" b="1">
                <a:solidFill>
                  <a:srgbClr val="000000"/>
                </a:solidFill>
                <a:latin typeface="" charset="0"/>
              </a:rPr>
              <a:t>》</a:t>
            </a:r>
            <a:r>
              <a:rPr lang="zh-CN" altLang="en-US" b="1">
                <a:solidFill>
                  <a:srgbClr val="000000"/>
                </a:solidFill>
                <a:latin typeface="" charset="0"/>
              </a:rPr>
              <a:t>云：彭蠡之口有石钟山焉。郦元以为下临</a:t>
            </a:r>
            <a:r>
              <a:rPr lang="zh-CN" altLang="en-US" b="1">
                <a:solidFill>
                  <a:schemeClr val="tx1"/>
                </a:solidFill>
                <a:latin typeface="" charset="0"/>
              </a:rPr>
              <a:t>深潭</a:t>
            </a:r>
            <a:r>
              <a:rPr lang="en-US" altLang="zh-CN" b="1">
                <a:solidFill>
                  <a:schemeClr val="tx1"/>
                </a:solidFill>
                <a:latin typeface="Times New Roman" pitchFamily="18" charset="0"/>
                <a:ea typeface="隶书" pitchFamily="49" charset="-122"/>
              </a:rPr>
              <a:t>……”</a:t>
            </a:r>
          </a:p>
        </p:txBody>
      </p:sp>
      <p:sp>
        <p:nvSpPr>
          <p:cNvPr id="78852" name="Text Box 4"/>
          <p:cNvSpPr txBox="1">
            <a:spLocks noChangeArrowheads="1"/>
          </p:cNvSpPr>
          <p:nvPr/>
        </p:nvSpPr>
        <p:spPr bwMode="auto">
          <a:xfrm>
            <a:off x="466725" y="4064000"/>
            <a:ext cx="80645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b="1">
                <a:solidFill>
                  <a:schemeClr val="tx1"/>
                </a:solidFill>
                <a:latin typeface="宋体" pitchFamily="2" charset="-122"/>
              </a:rPr>
              <a:t>“</a:t>
            </a:r>
            <a:r>
              <a:rPr lang="zh-CN" altLang="en-US" b="1">
                <a:solidFill>
                  <a:schemeClr val="tx1"/>
                </a:solidFill>
                <a:latin typeface="Times New Roman" pitchFamily="18" charset="0"/>
              </a:rPr>
              <a:t>元封七年六月丁丑，余自齐安舟行适临汝。</a:t>
            </a:r>
            <a:r>
              <a:rPr lang="zh-CN" altLang="en-US" b="1">
                <a:solidFill>
                  <a:schemeClr val="tx1"/>
                </a:solidFill>
                <a:latin typeface="宋体" pitchFamily="2" charset="-122"/>
              </a:rPr>
              <a:t>”</a:t>
            </a:r>
            <a:endParaRPr lang="zh-CN" altLang="en-US" b="1">
              <a:solidFill>
                <a:schemeClr val="tx1"/>
              </a:solidFill>
              <a:latin typeface="Times New Roman" pitchFamily="18" charset="0"/>
            </a:endParaRPr>
          </a:p>
        </p:txBody>
      </p:sp>
      <p:sp>
        <p:nvSpPr>
          <p:cNvPr id="78853" name="Text Box 5"/>
          <p:cNvSpPr txBox="1">
            <a:spLocks noChangeArrowheads="1"/>
          </p:cNvSpPr>
          <p:nvPr/>
        </p:nvSpPr>
        <p:spPr bwMode="auto">
          <a:xfrm>
            <a:off x="395288" y="1989138"/>
            <a:ext cx="7810500" cy="186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000000"/>
                </a:solidFill>
                <a:latin typeface="" charset="0"/>
              </a:rPr>
              <a:t>如：</a:t>
            </a:r>
          </a:p>
          <a:p>
            <a:r>
              <a:rPr lang="zh-CN" altLang="en-US" b="1">
                <a:solidFill>
                  <a:srgbClr val="000000"/>
                </a:solidFill>
                <a:latin typeface="Times New Roman" pitchFamily="18" charset="0"/>
              </a:rPr>
              <a:t>“</a:t>
            </a:r>
            <a:r>
              <a:rPr lang="en-US" altLang="zh-CN" b="1">
                <a:solidFill>
                  <a:srgbClr val="FF6699"/>
                </a:solidFill>
                <a:latin typeface="" charset="0"/>
              </a:rPr>
              <a:t>《</a:t>
            </a:r>
            <a:r>
              <a:rPr lang="zh-CN" altLang="en-US" b="1">
                <a:solidFill>
                  <a:srgbClr val="FF6699"/>
                </a:solidFill>
                <a:latin typeface="" charset="0"/>
              </a:rPr>
              <a:t>水经</a:t>
            </a:r>
            <a:r>
              <a:rPr lang="en-US" altLang="zh-CN" b="1">
                <a:solidFill>
                  <a:srgbClr val="FF6699"/>
                </a:solidFill>
                <a:latin typeface="" charset="0"/>
              </a:rPr>
              <a:t>》</a:t>
            </a:r>
            <a:r>
              <a:rPr lang="zh-CN" altLang="en-US" b="1">
                <a:solidFill>
                  <a:srgbClr val="000000"/>
                </a:solidFill>
                <a:latin typeface="" charset="0"/>
              </a:rPr>
              <a:t>云：</a:t>
            </a:r>
            <a:r>
              <a:rPr lang="zh-CN" altLang="en-US" b="1">
                <a:solidFill>
                  <a:srgbClr val="FF6699"/>
                </a:solidFill>
                <a:latin typeface="" charset="0"/>
              </a:rPr>
              <a:t>彭蠡</a:t>
            </a:r>
            <a:r>
              <a:rPr lang="zh-CN" altLang="en-US" b="1">
                <a:solidFill>
                  <a:srgbClr val="000000"/>
                </a:solidFill>
                <a:latin typeface="" charset="0"/>
              </a:rPr>
              <a:t>之口有</a:t>
            </a:r>
            <a:r>
              <a:rPr lang="zh-CN" altLang="en-US" b="1">
                <a:solidFill>
                  <a:srgbClr val="FF6699"/>
                </a:solidFill>
                <a:latin typeface="" charset="0"/>
              </a:rPr>
              <a:t>石钟山</a:t>
            </a:r>
            <a:r>
              <a:rPr lang="zh-CN" altLang="en-US" b="1">
                <a:solidFill>
                  <a:srgbClr val="000000"/>
                </a:solidFill>
                <a:latin typeface="" charset="0"/>
              </a:rPr>
              <a:t>焉。</a:t>
            </a:r>
            <a:r>
              <a:rPr lang="zh-CN" altLang="en-US" b="1">
                <a:solidFill>
                  <a:srgbClr val="FF6699"/>
                </a:solidFill>
                <a:latin typeface="" charset="0"/>
              </a:rPr>
              <a:t>郦元</a:t>
            </a:r>
            <a:r>
              <a:rPr lang="zh-CN" altLang="en-US" b="1">
                <a:solidFill>
                  <a:srgbClr val="000000"/>
                </a:solidFill>
                <a:latin typeface="" charset="0"/>
              </a:rPr>
              <a:t>以为下临</a:t>
            </a:r>
            <a:r>
              <a:rPr lang="zh-CN" altLang="en-US" b="1">
                <a:solidFill>
                  <a:schemeClr val="tx1"/>
                </a:solidFill>
                <a:latin typeface="" charset="0"/>
              </a:rPr>
              <a:t>深潭</a:t>
            </a:r>
            <a:r>
              <a:rPr lang="en-US" altLang="zh-CN" b="1">
                <a:solidFill>
                  <a:schemeClr val="tx1"/>
                </a:solidFill>
                <a:latin typeface="Times New Roman" pitchFamily="18" charset="0"/>
                <a:ea typeface="隶书" pitchFamily="49" charset="-122"/>
              </a:rPr>
              <a:t>……”</a:t>
            </a:r>
          </a:p>
        </p:txBody>
      </p:sp>
      <p:sp>
        <p:nvSpPr>
          <p:cNvPr id="78854" name="Text Box 6"/>
          <p:cNvSpPr txBox="1">
            <a:spLocks noChangeArrowheads="1"/>
          </p:cNvSpPr>
          <p:nvPr/>
        </p:nvSpPr>
        <p:spPr bwMode="auto">
          <a:xfrm>
            <a:off x="466725" y="4064000"/>
            <a:ext cx="80645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b="1">
                <a:solidFill>
                  <a:schemeClr val="tx1"/>
                </a:solidFill>
                <a:latin typeface="宋体" pitchFamily="2" charset="-122"/>
              </a:rPr>
              <a:t>“</a:t>
            </a:r>
            <a:r>
              <a:rPr lang="zh-CN" altLang="en-US" b="1">
                <a:solidFill>
                  <a:srgbClr val="FF6699"/>
                </a:solidFill>
                <a:latin typeface="Times New Roman" pitchFamily="18" charset="0"/>
              </a:rPr>
              <a:t>元封七年六月丁丑</a:t>
            </a:r>
            <a:r>
              <a:rPr lang="zh-CN" altLang="en-US" b="1">
                <a:solidFill>
                  <a:schemeClr val="tx1"/>
                </a:solidFill>
                <a:latin typeface="Times New Roman" pitchFamily="18" charset="0"/>
              </a:rPr>
              <a:t>，余自</a:t>
            </a:r>
            <a:r>
              <a:rPr lang="zh-CN" altLang="en-US" b="1">
                <a:solidFill>
                  <a:srgbClr val="FF6699"/>
                </a:solidFill>
                <a:latin typeface="Times New Roman" pitchFamily="18" charset="0"/>
              </a:rPr>
              <a:t>齐安</a:t>
            </a:r>
            <a:r>
              <a:rPr lang="zh-CN" altLang="en-US" b="1">
                <a:solidFill>
                  <a:schemeClr val="tx1"/>
                </a:solidFill>
                <a:latin typeface="Times New Roman" pitchFamily="18" charset="0"/>
              </a:rPr>
              <a:t>舟行适</a:t>
            </a:r>
            <a:r>
              <a:rPr lang="zh-CN" altLang="en-US" b="1">
                <a:solidFill>
                  <a:srgbClr val="FF6699"/>
                </a:solidFill>
                <a:latin typeface="Times New Roman" pitchFamily="18" charset="0"/>
              </a:rPr>
              <a:t>临汝</a:t>
            </a:r>
            <a:r>
              <a:rPr lang="zh-CN" altLang="en-US" b="1">
                <a:solidFill>
                  <a:schemeClr val="tx1"/>
                </a:solidFill>
                <a:latin typeface="Times New Roman" pitchFamily="18" charset="0"/>
              </a:rPr>
              <a:t>。</a:t>
            </a:r>
            <a:r>
              <a:rPr lang="zh-CN" altLang="en-US" b="1">
                <a:solidFill>
                  <a:schemeClr val="tx1"/>
                </a:solidFill>
                <a:latin typeface="宋体" pitchFamily="2" charset="-122"/>
              </a:rPr>
              <a:t>”</a:t>
            </a:r>
            <a:endParaRPr lang="zh-CN" altLang="en-US" b="1">
              <a:solidFill>
                <a:schemeClr val="tx1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788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88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88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88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88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88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788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 animBg="1"/>
      <p:bldP spid="78851" grpId="0"/>
      <p:bldP spid="78852" grpId="0"/>
      <p:bldP spid="78853" grpId="0"/>
      <p:bldP spid="78854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90819" name="Object 3"/>
          <p:cNvGraphicFramePr>
            <a:graphicFrameLocks noChangeAspect="1"/>
          </p:cNvGraphicFramePr>
          <p:nvPr/>
        </p:nvGraphicFramePr>
        <p:xfrm>
          <a:off x="446089" y="847529"/>
          <a:ext cx="8251825" cy="5162942"/>
        </p:xfrm>
        <a:graphic>
          <a:graphicData uri="http://schemas.openxmlformats.org/presentationml/2006/ole">
            <p:oleObj spid="_x0000_s20482" name="文档" r:id="rId3" imgW="8251984" imgH="5164931" progId="Word.Document.8">
              <p:embed/>
            </p:oleObj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矩形 3"/>
          <p:cNvSpPr>
            <a:spLocks noChangeArrowheads="1"/>
          </p:cNvSpPr>
          <p:nvPr/>
        </p:nvSpPr>
        <p:spPr bwMode="auto">
          <a:xfrm>
            <a:off x="250825" y="331788"/>
            <a:ext cx="8389938" cy="4352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1588" algn="just">
              <a:lnSpc>
                <a:spcPct val="140000"/>
              </a:lnSpc>
            </a:pPr>
            <a:r>
              <a:rPr lang="en-US" altLang="zh-CN" sz="2600" dirty="0">
                <a:solidFill>
                  <a:schemeClr val="tx1"/>
                </a:solidFill>
                <a:latin typeface="Times New Roman" pitchFamily="18" charset="0"/>
                <a:ea typeface="华文细黑"/>
                <a:cs typeface="华文细黑"/>
              </a:rPr>
              <a:t>3.</a:t>
            </a:r>
            <a:r>
              <a:rPr lang="zh-CN" altLang="zh-CN" sz="2600" dirty="0">
                <a:solidFill>
                  <a:schemeClr val="tx1"/>
                </a:solidFill>
                <a:latin typeface="Times New Roman" pitchFamily="18" charset="0"/>
                <a:ea typeface="华文细黑"/>
                <a:cs typeface="华文细黑"/>
              </a:rPr>
              <a:t>碰到活用词</a:t>
            </a:r>
            <a:r>
              <a:rPr lang="en-US" altLang="zh-CN" sz="2600" dirty="0">
                <a:solidFill>
                  <a:schemeClr val="tx1"/>
                </a:solidFill>
                <a:latin typeface="Times New Roman" pitchFamily="18" charset="0"/>
                <a:ea typeface="华文细黑"/>
                <a:cs typeface="华文细黑"/>
              </a:rPr>
              <a:t>——</a:t>
            </a:r>
            <a:r>
              <a:rPr lang="zh-CN" altLang="zh-CN" sz="2600" dirty="0">
                <a:solidFill>
                  <a:schemeClr val="tx1"/>
                </a:solidFill>
                <a:latin typeface="Times New Roman" pitchFamily="18" charset="0"/>
                <a:ea typeface="华文细黑"/>
                <a:cs typeface="华文细黑"/>
              </a:rPr>
              <a:t>语法判断</a:t>
            </a:r>
          </a:p>
          <a:p>
            <a:pPr indent="1588" algn="just">
              <a:lnSpc>
                <a:spcPct val="140000"/>
              </a:lnSpc>
            </a:pPr>
            <a:r>
              <a:rPr lang="zh-CN" altLang="zh-CN" sz="2600" dirty="0">
                <a:solidFill>
                  <a:schemeClr val="tx1"/>
                </a:solidFill>
                <a:latin typeface="Times New Roman" pitchFamily="18" charset="0"/>
                <a:ea typeface="华文细黑"/>
                <a:cs typeface="华文细黑"/>
              </a:rPr>
              <a:t>翻译含有词类活用的句子也是命题者特别关注的一项内容。碰到活用词，其法有二：</a:t>
            </a:r>
          </a:p>
          <a:p>
            <a:pPr indent="1588" algn="just">
              <a:lnSpc>
                <a:spcPct val="140000"/>
              </a:lnSpc>
            </a:pPr>
            <a:r>
              <a:rPr lang="zh-CN" altLang="zh-CN" sz="2600" dirty="0">
                <a:solidFill>
                  <a:schemeClr val="tx1"/>
                </a:solidFill>
                <a:latin typeface="Times New Roman" pitchFamily="18" charset="0"/>
                <a:ea typeface="华文细黑"/>
                <a:cs typeface="华文细黑"/>
              </a:rPr>
              <a:t>一是根据语法准确判断。首先要学会语法分析。如名词活用为动词，有多种语法特征：</a:t>
            </a:r>
            <a:r>
              <a:rPr lang="zh-CN" altLang="zh-CN" sz="2600" dirty="0">
                <a:solidFill>
                  <a:srgbClr val="C00000"/>
                </a:solidFill>
                <a:latin typeface="Times New Roman" pitchFamily="18" charset="0"/>
                <a:ea typeface="华文细黑"/>
                <a:cs typeface="华文细黑"/>
              </a:rPr>
              <a:t>两个名词连用，其一必活用为动词；（范增数目项王</a:t>
            </a:r>
            <a:r>
              <a:rPr lang="zh-CN" altLang="zh-CN" sz="2600" dirty="0" smtClean="0">
                <a:solidFill>
                  <a:srgbClr val="C00000"/>
                </a:solidFill>
                <a:latin typeface="Times New Roman" pitchFamily="18" charset="0"/>
                <a:ea typeface="华文细黑"/>
                <a:cs typeface="华文细黑"/>
              </a:rPr>
              <a:t>）</a:t>
            </a:r>
            <a:r>
              <a:rPr lang="zh-CN" altLang="zh-CN" sz="2600" dirty="0" smtClean="0">
                <a:solidFill>
                  <a:schemeClr val="tx1"/>
                </a:solidFill>
                <a:latin typeface="Times New Roman" pitchFamily="18" charset="0"/>
                <a:ea typeface="华文细黑"/>
                <a:cs typeface="华文细黑"/>
              </a:rPr>
              <a:t>然</a:t>
            </a:r>
            <a:r>
              <a:rPr lang="zh-CN" altLang="zh-CN" sz="2600" dirty="0">
                <a:solidFill>
                  <a:schemeClr val="tx1"/>
                </a:solidFill>
                <a:latin typeface="Times New Roman" pitchFamily="18" charset="0"/>
                <a:ea typeface="华文细黑"/>
                <a:cs typeface="华文细黑"/>
              </a:rPr>
              <a:t>后再联系具体语境进行分析，确定其词类活用的类型，并据此推断其意义。</a:t>
            </a:r>
          </a:p>
        </p:txBody>
      </p:sp>
    </p:spTree>
  </p:cSld>
  <p:clrMapOvr>
    <a:masterClrMapping/>
  </p:clrMapOvr>
  <p:transition/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矩形 6"/>
          <p:cNvSpPr>
            <a:spLocks noChangeArrowheads="1"/>
          </p:cNvSpPr>
          <p:nvPr/>
        </p:nvSpPr>
        <p:spPr bwMode="auto">
          <a:xfrm>
            <a:off x="250825" y="404813"/>
            <a:ext cx="8389938" cy="5864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1588" algn="just">
              <a:lnSpc>
                <a:spcPct val="130000"/>
              </a:lnSpc>
            </a:pPr>
            <a:r>
              <a:rPr lang="zh-CN" altLang="zh-CN" sz="2400" dirty="0">
                <a:solidFill>
                  <a:schemeClr val="tx1"/>
                </a:solidFill>
                <a:latin typeface="Times New Roman" pitchFamily="18" charset="0"/>
                <a:ea typeface="华文细黑"/>
                <a:cs typeface="华文细黑"/>
              </a:rPr>
              <a:t>二是译到位。何谓译到位？即必须用一套用语把它在语境中的词性连同词义译出来。例如，</a:t>
            </a:r>
            <a:r>
              <a:rPr lang="en-US" altLang="zh-CN" sz="2400" dirty="0">
                <a:solidFill>
                  <a:schemeClr val="tx1"/>
                </a:solidFill>
                <a:latin typeface="Times New Roman" pitchFamily="18" charset="0"/>
                <a:ea typeface="华文细黑"/>
                <a:cs typeface="华文细黑"/>
              </a:rPr>
              <a:t>(1)</a:t>
            </a:r>
            <a:r>
              <a:rPr lang="zh-CN" altLang="zh-CN" sz="2400" dirty="0">
                <a:solidFill>
                  <a:schemeClr val="tx1"/>
                </a:solidFill>
                <a:latin typeface="Times New Roman" pitchFamily="18" charset="0"/>
                <a:ea typeface="华文细黑"/>
                <a:cs typeface="华文细黑"/>
              </a:rPr>
              <a:t>名词活用为动词，有两种译法。一是换词法，用现代汉语的动词去换古汉语的名词。如</a:t>
            </a:r>
            <a:r>
              <a:rPr lang="en-US" altLang="zh-CN" sz="2400" dirty="0">
                <a:solidFill>
                  <a:schemeClr val="tx1"/>
                </a:solidFill>
                <a:latin typeface="宋体" pitchFamily="2" charset="-122"/>
                <a:ea typeface="华文细黑"/>
                <a:cs typeface="华文细黑"/>
              </a:rPr>
              <a:t>“</a:t>
            </a:r>
            <a:r>
              <a:rPr lang="zh-CN" altLang="zh-CN" sz="2400" dirty="0">
                <a:solidFill>
                  <a:schemeClr val="tx1"/>
                </a:solidFill>
                <a:latin typeface="Times New Roman" pitchFamily="18" charset="0"/>
                <a:ea typeface="华文细黑"/>
                <a:cs typeface="华文细黑"/>
              </a:rPr>
              <a:t>左右欲刃相如</a:t>
            </a:r>
            <a:r>
              <a:rPr lang="en-US" altLang="zh-CN" sz="2400" dirty="0">
                <a:solidFill>
                  <a:schemeClr val="tx1"/>
                </a:solidFill>
                <a:latin typeface="宋体" pitchFamily="2" charset="-122"/>
                <a:ea typeface="华文细黑"/>
                <a:cs typeface="华文细黑"/>
              </a:rPr>
              <a:t>”</a:t>
            </a:r>
            <a:r>
              <a:rPr lang="zh-CN" altLang="zh-CN" sz="2400" dirty="0">
                <a:solidFill>
                  <a:schemeClr val="tx1"/>
                </a:solidFill>
                <a:latin typeface="Times New Roman" pitchFamily="18" charset="0"/>
                <a:ea typeface="华文细黑"/>
                <a:cs typeface="华文细黑"/>
              </a:rPr>
              <a:t>，</a:t>
            </a:r>
            <a:r>
              <a:rPr lang="en-US" altLang="zh-CN" sz="2400" dirty="0">
                <a:solidFill>
                  <a:schemeClr val="tx1"/>
                </a:solidFill>
                <a:latin typeface="宋体" pitchFamily="2" charset="-122"/>
                <a:ea typeface="华文细黑"/>
                <a:cs typeface="华文细黑"/>
              </a:rPr>
              <a:t>“</a:t>
            </a:r>
            <a:r>
              <a:rPr lang="zh-CN" altLang="zh-CN" sz="2400" dirty="0">
                <a:solidFill>
                  <a:schemeClr val="tx1"/>
                </a:solidFill>
                <a:latin typeface="Times New Roman" pitchFamily="18" charset="0"/>
                <a:ea typeface="华文细黑"/>
                <a:cs typeface="华文细黑"/>
              </a:rPr>
              <a:t>刃</a:t>
            </a:r>
            <a:r>
              <a:rPr lang="en-US" altLang="zh-CN" sz="2400" dirty="0">
                <a:solidFill>
                  <a:schemeClr val="tx1"/>
                </a:solidFill>
                <a:latin typeface="宋体" pitchFamily="2" charset="-122"/>
                <a:ea typeface="华文细黑"/>
                <a:cs typeface="华文细黑"/>
              </a:rPr>
              <a:t>”</a:t>
            </a:r>
            <a:r>
              <a:rPr lang="zh-CN" altLang="zh-CN" sz="2400" dirty="0">
                <a:solidFill>
                  <a:schemeClr val="tx1"/>
                </a:solidFill>
                <a:latin typeface="Times New Roman" pitchFamily="18" charset="0"/>
                <a:ea typeface="华文细黑"/>
                <a:cs typeface="华文细黑"/>
              </a:rPr>
              <a:t>译为</a:t>
            </a:r>
            <a:r>
              <a:rPr lang="en-US" altLang="zh-CN" sz="2400" dirty="0">
                <a:solidFill>
                  <a:schemeClr val="tx1"/>
                </a:solidFill>
                <a:latin typeface="宋体" pitchFamily="2" charset="-122"/>
                <a:ea typeface="华文细黑"/>
                <a:cs typeface="华文细黑"/>
              </a:rPr>
              <a:t>“</a:t>
            </a:r>
            <a:r>
              <a:rPr lang="zh-CN" altLang="zh-CN" sz="2400" dirty="0">
                <a:solidFill>
                  <a:schemeClr val="tx1"/>
                </a:solidFill>
                <a:latin typeface="Times New Roman" pitchFamily="18" charset="0"/>
                <a:ea typeface="华文细黑"/>
                <a:cs typeface="华文细黑"/>
              </a:rPr>
              <a:t>杀</a:t>
            </a:r>
            <a:r>
              <a:rPr lang="en-US" altLang="zh-CN" sz="2400" dirty="0">
                <a:solidFill>
                  <a:schemeClr val="tx1"/>
                </a:solidFill>
                <a:latin typeface="宋体" pitchFamily="2" charset="-122"/>
                <a:ea typeface="华文细黑"/>
                <a:cs typeface="华文细黑"/>
              </a:rPr>
              <a:t>”</a:t>
            </a:r>
            <a:r>
              <a:rPr lang="zh-CN" altLang="zh-CN" sz="2400" dirty="0">
                <a:solidFill>
                  <a:schemeClr val="tx1"/>
                </a:solidFill>
                <a:latin typeface="Times New Roman" pitchFamily="18" charset="0"/>
                <a:ea typeface="华文细黑"/>
                <a:cs typeface="华文细黑"/>
              </a:rPr>
              <a:t>。</a:t>
            </a:r>
          </a:p>
          <a:p>
            <a:pPr indent="1588" algn="just">
              <a:lnSpc>
                <a:spcPct val="130000"/>
              </a:lnSpc>
            </a:pPr>
            <a:r>
              <a:rPr lang="zh-CN" altLang="zh-CN" sz="2400" dirty="0">
                <a:solidFill>
                  <a:schemeClr val="tx1"/>
                </a:solidFill>
                <a:latin typeface="Times New Roman" pitchFamily="18" charset="0"/>
                <a:ea typeface="华文细黑"/>
                <a:cs typeface="华文细黑"/>
              </a:rPr>
              <a:t>二是扩充法，将原单音节名词扩充为一个现代汉语双音节动词。如</a:t>
            </a:r>
            <a:r>
              <a:rPr lang="en-US" altLang="zh-CN" sz="2400" dirty="0">
                <a:solidFill>
                  <a:schemeClr val="tx1"/>
                </a:solidFill>
                <a:latin typeface="宋体" pitchFamily="2" charset="-122"/>
                <a:ea typeface="华文细黑"/>
                <a:cs typeface="华文细黑"/>
              </a:rPr>
              <a:t>“</a:t>
            </a:r>
            <a:r>
              <a:rPr lang="zh-CN" altLang="zh-CN" sz="2400" dirty="0">
                <a:solidFill>
                  <a:schemeClr val="tx1"/>
                </a:solidFill>
                <a:latin typeface="Times New Roman" pitchFamily="18" charset="0"/>
                <a:ea typeface="华文细黑"/>
                <a:cs typeface="华文细黑"/>
              </a:rPr>
              <a:t>沛公军霸上</a:t>
            </a:r>
            <a:r>
              <a:rPr lang="en-US" altLang="zh-CN" sz="2400" dirty="0">
                <a:solidFill>
                  <a:schemeClr val="tx1"/>
                </a:solidFill>
                <a:latin typeface="宋体" pitchFamily="2" charset="-122"/>
                <a:ea typeface="华文细黑"/>
                <a:cs typeface="华文细黑"/>
              </a:rPr>
              <a:t>”</a:t>
            </a:r>
            <a:r>
              <a:rPr lang="zh-CN" altLang="zh-CN" sz="2400" dirty="0">
                <a:solidFill>
                  <a:schemeClr val="tx1"/>
                </a:solidFill>
                <a:latin typeface="Times New Roman" pitchFamily="18" charset="0"/>
                <a:ea typeface="华文细黑"/>
                <a:cs typeface="华文细黑"/>
              </a:rPr>
              <a:t>，</a:t>
            </a:r>
            <a:r>
              <a:rPr lang="en-US" altLang="zh-CN" sz="2400" dirty="0">
                <a:solidFill>
                  <a:schemeClr val="tx1"/>
                </a:solidFill>
                <a:latin typeface="宋体" pitchFamily="2" charset="-122"/>
                <a:ea typeface="华文细黑"/>
                <a:cs typeface="华文细黑"/>
              </a:rPr>
              <a:t>“</a:t>
            </a:r>
            <a:r>
              <a:rPr lang="zh-CN" altLang="zh-CN" sz="2400" dirty="0">
                <a:solidFill>
                  <a:schemeClr val="tx1"/>
                </a:solidFill>
                <a:latin typeface="Times New Roman" pitchFamily="18" charset="0"/>
                <a:ea typeface="华文细黑"/>
                <a:cs typeface="华文细黑"/>
              </a:rPr>
              <a:t>军</a:t>
            </a:r>
            <a:r>
              <a:rPr lang="en-US" altLang="zh-CN" sz="2400" dirty="0">
                <a:solidFill>
                  <a:schemeClr val="tx1"/>
                </a:solidFill>
                <a:latin typeface="宋体" pitchFamily="2" charset="-122"/>
                <a:ea typeface="华文细黑"/>
                <a:cs typeface="华文细黑"/>
              </a:rPr>
              <a:t>”</a:t>
            </a:r>
            <a:r>
              <a:rPr lang="zh-CN" altLang="zh-CN" sz="2400" dirty="0">
                <a:solidFill>
                  <a:schemeClr val="tx1"/>
                </a:solidFill>
                <a:latin typeface="Times New Roman" pitchFamily="18" charset="0"/>
                <a:ea typeface="华文细黑"/>
                <a:cs typeface="华文细黑"/>
              </a:rPr>
              <a:t>译为</a:t>
            </a:r>
            <a:r>
              <a:rPr lang="en-US" altLang="zh-CN" sz="2400" dirty="0">
                <a:solidFill>
                  <a:schemeClr val="tx1"/>
                </a:solidFill>
                <a:latin typeface="宋体" pitchFamily="2" charset="-122"/>
                <a:ea typeface="华文细黑"/>
                <a:cs typeface="华文细黑"/>
              </a:rPr>
              <a:t>“</a:t>
            </a:r>
            <a:r>
              <a:rPr lang="zh-CN" altLang="zh-CN" sz="2400" dirty="0">
                <a:solidFill>
                  <a:schemeClr val="tx1"/>
                </a:solidFill>
                <a:latin typeface="Times New Roman" pitchFamily="18" charset="0"/>
                <a:ea typeface="华文细黑"/>
                <a:cs typeface="华文细黑"/>
              </a:rPr>
              <a:t>驻军</a:t>
            </a:r>
            <a:r>
              <a:rPr lang="en-US" altLang="zh-CN" sz="2400" dirty="0">
                <a:solidFill>
                  <a:schemeClr val="tx1"/>
                </a:solidFill>
                <a:latin typeface="宋体" pitchFamily="2" charset="-122"/>
                <a:ea typeface="华文细黑"/>
                <a:cs typeface="华文细黑"/>
              </a:rPr>
              <a:t>”</a:t>
            </a:r>
            <a:r>
              <a:rPr lang="zh-CN" altLang="zh-CN" sz="2400" dirty="0">
                <a:solidFill>
                  <a:schemeClr val="tx1"/>
                </a:solidFill>
                <a:latin typeface="Times New Roman" pitchFamily="18" charset="0"/>
                <a:ea typeface="华文细黑"/>
                <a:cs typeface="华文细黑"/>
              </a:rPr>
              <a:t>。</a:t>
            </a:r>
          </a:p>
          <a:p>
            <a:pPr indent="1588" algn="just">
              <a:lnSpc>
                <a:spcPct val="130000"/>
              </a:lnSpc>
            </a:pPr>
            <a:r>
              <a:rPr lang="en-US" altLang="zh-CN" sz="2400" dirty="0">
                <a:solidFill>
                  <a:schemeClr val="tx1"/>
                </a:solidFill>
                <a:latin typeface="Times New Roman" pitchFamily="18" charset="0"/>
                <a:ea typeface="华文细黑"/>
                <a:cs typeface="华文细黑"/>
              </a:rPr>
              <a:t>(2)</a:t>
            </a:r>
            <a:r>
              <a:rPr lang="zh-CN" altLang="zh-CN" sz="2400" dirty="0">
                <a:solidFill>
                  <a:schemeClr val="tx1"/>
                </a:solidFill>
                <a:latin typeface="Times New Roman" pitchFamily="18" charset="0"/>
                <a:ea typeface="华文细黑"/>
                <a:cs typeface="华文细黑"/>
              </a:rPr>
              <a:t>名词作状语，一般要带</a:t>
            </a:r>
            <a:r>
              <a:rPr lang="en-US" altLang="zh-CN" sz="2400" dirty="0">
                <a:solidFill>
                  <a:schemeClr val="tx1"/>
                </a:solidFill>
                <a:latin typeface="宋体" pitchFamily="2" charset="-122"/>
                <a:ea typeface="华文细黑"/>
                <a:cs typeface="华文细黑"/>
              </a:rPr>
              <a:t>“</a:t>
            </a:r>
            <a:r>
              <a:rPr lang="zh-CN" altLang="zh-CN" sz="2400" dirty="0">
                <a:solidFill>
                  <a:schemeClr val="tx1"/>
                </a:solidFill>
                <a:latin typeface="Times New Roman" pitchFamily="18" charset="0"/>
                <a:ea typeface="华文细黑"/>
                <a:cs typeface="华文细黑"/>
              </a:rPr>
              <a:t>用</a:t>
            </a:r>
            <a:r>
              <a:rPr lang="en-US" altLang="zh-CN" sz="2400" dirty="0">
                <a:solidFill>
                  <a:schemeClr val="tx1"/>
                </a:solidFill>
                <a:latin typeface="宋体" pitchFamily="2" charset="-122"/>
                <a:ea typeface="华文细黑"/>
                <a:cs typeface="华文细黑"/>
              </a:rPr>
              <a:t>……”“</a:t>
            </a:r>
            <a:r>
              <a:rPr lang="zh-CN" altLang="zh-CN" sz="2400" dirty="0">
                <a:solidFill>
                  <a:schemeClr val="tx1"/>
                </a:solidFill>
                <a:latin typeface="Times New Roman" pitchFamily="18" charset="0"/>
                <a:ea typeface="华文细黑"/>
                <a:cs typeface="华文细黑"/>
              </a:rPr>
              <a:t>在</a:t>
            </a:r>
            <a:r>
              <a:rPr lang="en-US" altLang="zh-CN" sz="2400" dirty="0">
                <a:solidFill>
                  <a:schemeClr val="tx1"/>
                </a:solidFill>
                <a:latin typeface="宋体" pitchFamily="2" charset="-122"/>
                <a:ea typeface="华文细黑"/>
                <a:cs typeface="华文细黑"/>
              </a:rPr>
              <a:t>……”“</a:t>
            </a:r>
            <a:r>
              <a:rPr lang="zh-CN" altLang="zh-CN" sz="2400" dirty="0">
                <a:solidFill>
                  <a:schemeClr val="tx1"/>
                </a:solidFill>
                <a:latin typeface="Times New Roman" pitchFamily="18" charset="0"/>
                <a:ea typeface="华文细黑"/>
                <a:cs typeface="华文细黑"/>
              </a:rPr>
              <a:t>像</a:t>
            </a:r>
            <a:r>
              <a:rPr lang="en-US" altLang="zh-CN" sz="2400" dirty="0">
                <a:solidFill>
                  <a:schemeClr val="tx1"/>
                </a:solidFill>
                <a:latin typeface="宋体" pitchFamily="2" charset="-122"/>
                <a:ea typeface="华文细黑"/>
                <a:cs typeface="华文细黑"/>
              </a:rPr>
              <a:t>……”</a:t>
            </a:r>
            <a:r>
              <a:rPr lang="zh-CN" altLang="zh-CN" sz="2400" dirty="0">
                <a:solidFill>
                  <a:schemeClr val="tx1"/>
                </a:solidFill>
                <a:latin typeface="Times New Roman" pitchFamily="18" charset="0"/>
                <a:ea typeface="华文细黑"/>
                <a:cs typeface="华文细黑"/>
              </a:rPr>
              <a:t>的词语。</a:t>
            </a:r>
          </a:p>
          <a:p>
            <a:pPr indent="1588" algn="just">
              <a:lnSpc>
                <a:spcPct val="130000"/>
              </a:lnSpc>
            </a:pPr>
            <a:r>
              <a:rPr lang="en-US" altLang="zh-CN" sz="2400" dirty="0">
                <a:solidFill>
                  <a:schemeClr val="tx1"/>
                </a:solidFill>
                <a:latin typeface="Times New Roman" pitchFamily="18" charset="0"/>
                <a:ea typeface="华文细黑"/>
                <a:cs typeface="华文细黑"/>
              </a:rPr>
              <a:t>(3)</a:t>
            </a:r>
            <a:r>
              <a:rPr lang="zh-CN" altLang="zh-CN" sz="2400" dirty="0">
                <a:solidFill>
                  <a:schemeClr val="tx1"/>
                </a:solidFill>
                <a:latin typeface="Times New Roman" pitchFamily="18" charset="0"/>
                <a:ea typeface="华文细黑"/>
                <a:cs typeface="华文细黑"/>
              </a:rPr>
              <a:t>名词、动词和形容词的使动、意动用法，可译为</a:t>
            </a:r>
            <a:r>
              <a:rPr lang="en-US" altLang="zh-CN" sz="2400" dirty="0">
                <a:solidFill>
                  <a:schemeClr val="tx1"/>
                </a:solidFill>
                <a:latin typeface="宋体" pitchFamily="2" charset="-122"/>
                <a:ea typeface="华文细黑"/>
                <a:cs typeface="华文细黑"/>
              </a:rPr>
              <a:t>“</a:t>
            </a:r>
            <a:r>
              <a:rPr lang="zh-CN" altLang="zh-CN" sz="2400" dirty="0">
                <a:solidFill>
                  <a:schemeClr val="tx1"/>
                </a:solidFill>
                <a:latin typeface="Times New Roman" pitchFamily="18" charset="0"/>
                <a:ea typeface="华文细黑"/>
                <a:cs typeface="华文细黑"/>
              </a:rPr>
              <a:t>使</a:t>
            </a:r>
            <a:r>
              <a:rPr lang="en-US" altLang="zh-CN" sz="2400" dirty="0">
                <a:solidFill>
                  <a:schemeClr val="tx1"/>
                </a:solidFill>
                <a:latin typeface="宋体" pitchFamily="2" charset="-122"/>
                <a:ea typeface="华文细黑"/>
                <a:cs typeface="华文细黑"/>
              </a:rPr>
              <a:t>……</a:t>
            </a:r>
            <a:r>
              <a:rPr lang="en-US" altLang="zh-CN" sz="2400" dirty="0">
                <a:solidFill>
                  <a:schemeClr val="tx1"/>
                </a:solidFill>
                <a:latin typeface="Times New Roman" pitchFamily="18" charset="0"/>
                <a:ea typeface="华文细黑"/>
                <a:cs typeface="华文细黑"/>
              </a:rPr>
              <a:t>(</a:t>
            </a:r>
            <a:r>
              <a:rPr lang="zh-CN" altLang="zh-CN" sz="2400" dirty="0">
                <a:solidFill>
                  <a:schemeClr val="tx1"/>
                </a:solidFill>
                <a:latin typeface="Times New Roman" pitchFamily="18" charset="0"/>
                <a:ea typeface="华文细黑"/>
                <a:cs typeface="华文细黑"/>
              </a:rPr>
              <a:t>动词</a:t>
            </a:r>
            <a:r>
              <a:rPr lang="en-US" altLang="zh-CN" sz="2400" dirty="0">
                <a:solidFill>
                  <a:schemeClr val="tx1"/>
                </a:solidFill>
                <a:latin typeface="Times New Roman" pitchFamily="18" charset="0"/>
                <a:ea typeface="华文细黑"/>
                <a:cs typeface="华文细黑"/>
              </a:rPr>
              <a:t>)</a:t>
            </a:r>
            <a:r>
              <a:rPr lang="en-US" altLang="zh-CN" sz="2400" dirty="0">
                <a:solidFill>
                  <a:schemeClr val="tx1"/>
                </a:solidFill>
                <a:latin typeface="宋体" pitchFamily="2" charset="-122"/>
                <a:ea typeface="华文细黑"/>
                <a:cs typeface="华文细黑"/>
              </a:rPr>
              <a:t>”</a:t>
            </a:r>
            <a:r>
              <a:rPr lang="zh-CN" altLang="zh-CN" sz="2400" dirty="0">
                <a:solidFill>
                  <a:schemeClr val="tx1"/>
                </a:solidFill>
                <a:latin typeface="Times New Roman" pitchFamily="18" charset="0"/>
                <a:ea typeface="华文细黑"/>
                <a:cs typeface="华文细黑"/>
              </a:rPr>
              <a:t>或</a:t>
            </a:r>
            <a:r>
              <a:rPr lang="en-US" altLang="zh-CN" sz="2400" dirty="0">
                <a:solidFill>
                  <a:schemeClr val="tx1"/>
                </a:solidFill>
                <a:latin typeface="宋体" pitchFamily="2" charset="-122"/>
                <a:ea typeface="华文细黑"/>
                <a:cs typeface="华文细黑"/>
              </a:rPr>
              <a:t>“</a:t>
            </a:r>
            <a:r>
              <a:rPr lang="zh-CN" altLang="zh-CN" sz="2400" dirty="0">
                <a:solidFill>
                  <a:schemeClr val="tx1"/>
                </a:solidFill>
                <a:latin typeface="Times New Roman" pitchFamily="18" charset="0"/>
                <a:ea typeface="华文细黑"/>
                <a:cs typeface="华文细黑"/>
              </a:rPr>
              <a:t>以</a:t>
            </a:r>
            <a:r>
              <a:rPr lang="en-US" altLang="zh-CN" sz="2400" dirty="0">
                <a:solidFill>
                  <a:schemeClr val="tx1"/>
                </a:solidFill>
                <a:latin typeface="宋体" pitchFamily="2" charset="-122"/>
                <a:ea typeface="华文细黑"/>
                <a:cs typeface="华文细黑"/>
              </a:rPr>
              <a:t>……</a:t>
            </a:r>
            <a:r>
              <a:rPr lang="zh-CN" altLang="zh-CN" sz="2400" dirty="0">
                <a:solidFill>
                  <a:schemeClr val="tx1"/>
                </a:solidFill>
                <a:latin typeface="Times New Roman" pitchFamily="18" charset="0"/>
                <a:ea typeface="华文细黑"/>
                <a:cs typeface="华文细黑"/>
              </a:rPr>
              <a:t>为</a:t>
            </a:r>
            <a:r>
              <a:rPr lang="en-US" altLang="zh-CN" sz="2400" dirty="0">
                <a:solidFill>
                  <a:schemeClr val="tx1"/>
                </a:solidFill>
                <a:latin typeface="宋体" pitchFamily="2" charset="-122"/>
                <a:ea typeface="华文细黑"/>
                <a:cs typeface="华文细黑"/>
              </a:rPr>
              <a:t>”</a:t>
            </a:r>
            <a:r>
              <a:rPr lang="en-US" altLang="zh-CN" sz="2400" dirty="0">
                <a:solidFill>
                  <a:schemeClr val="tx1"/>
                </a:solidFill>
                <a:latin typeface="Times New Roman" pitchFamily="18" charset="0"/>
                <a:ea typeface="华文细黑"/>
                <a:cs typeface="华文细黑"/>
              </a:rPr>
              <a:t>(</a:t>
            </a:r>
            <a:r>
              <a:rPr lang="zh-CN" altLang="zh-CN" sz="2400" dirty="0">
                <a:solidFill>
                  <a:schemeClr val="tx1"/>
                </a:solidFill>
                <a:latin typeface="Times New Roman" pitchFamily="18" charset="0"/>
                <a:ea typeface="华文细黑"/>
                <a:cs typeface="华文细黑"/>
              </a:rPr>
              <a:t>或</a:t>
            </a:r>
            <a:r>
              <a:rPr lang="en-US" altLang="zh-CN" sz="2400" dirty="0">
                <a:solidFill>
                  <a:schemeClr val="tx1"/>
                </a:solidFill>
                <a:latin typeface="宋体" pitchFamily="2" charset="-122"/>
                <a:ea typeface="华文细黑"/>
                <a:cs typeface="华文细黑"/>
              </a:rPr>
              <a:t>“</a:t>
            </a:r>
            <a:r>
              <a:rPr lang="zh-CN" altLang="zh-CN" sz="2400" dirty="0">
                <a:solidFill>
                  <a:schemeClr val="tx1"/>
                </a:solidFill>
                <a:latin typeface="Times New Roman" pitchFamily="18" charset="0"/>
                <a:ea typeface="华文细黑"/>
                <a:cs typeface="华文细黑"/>
              </a:rPr>
              <a:t>认为</a:t>
            </a:r>
            <a:r>
              <a:rPr lang="en-US" altLang="zh-CN" sz="2400" dirty="0">
                <a:solidFill>
                  <a:schemeClr val="tx1"/>
                </a:solidFill>
                <a:latin typeface="宋体" pitchFamily="2" charset="-122"/>
                <a:ea typeface="华文细黑"/>
                <a:cs typeface="华文细黑"/>
              </a:rPr>
              <a:t>……</a:t>
            </a:r>
            <a:r>
              <a:rPr lang="zh-CN" altLang="zh-CN" sz="2400" dirty="0">
                <a:solidFill>
                  <a:schemeClr val="tx1"/>
                </a:solidFill>
                <a:latin typeface="Times New Roman" pitchFamily="18" charset="0"/>
                <a:ea typeface="华文细黑"/>
                <a:cs typeface="华文细黑"/>
              </a:rPr>
              <a:t>是</a:t>
            </a:r>
            <a:r>
              <a:rPr lang="en-US" altLang="zh-CN" sz="2400" dirty="0">
                <a:solidFill>
                  <a:schemeClr val="tx1"/>
                </a:solidFill>
                <a:latin typeface="宋体" pitchFamily="2" charset="-122"/>
                <a:ea typeface="华文细黑"/>
                <a:cs typeface="华文细黑"/>
              </a:rPr>
              <a:t>”</a:t>
            </a:r>
            <a:r>
              <a:rPr lang="en-US" altLang="zh-CN" sz="2400" dirty="0">
                <a:solidFill>
                  <a:schemeClr val="tx1"/>
                </a:solidFill>
                <a:latin typeface="Times New Roman" pitchFamily="18" charset="0"/>
                <a:ea typeface="华文细黑"/>
                <a:cs typeface="华文细黑"/>
              </a:rPr>
              <a:t>)</a:t>
            </a:r>
            <a:r>
              <a:rPr lang="zh-CN" altLang="zh-CN" sz="2400" dirty="0">
                <a:solidFill>
                  <a:schemeClr val="tx1"/>
                </a:solidFill>
                <a:latin typeface="Times New Roman" pitchFamily="18" charset="0"/>
                <a:ea typeface="华文细黑"/>
                <a:cs typeface="华文细黑"/>
              </a:rPr>
              <a:t>。</a:t>
            </a:r>
            <a:r>
              <a:rPr lang="en-US" altLang="zh-CN" sz="2400" dirty="0">
                <a:solidFill>
                  <a:schemeClr val="tx1"/>
                </a:solidFill>
                <a:latin typeface="Times New Roman" pitchFamily="18" charset="0"/>
                <a:ea typeface="华文细黑"/>
                <a:cs typeface="华文细黑"/>
              </a:rPr>
              <a:t>(4)</a:t>
            </a:r>
            <a:r>
              <a:rPr lang="zh-CN" altLang="zh-CN" sz="2400" dirty="0">
                <a:solidFill>
                  <a:schemeClr val="tx1"/>
                </a:solidFill>
                <a:latin typeface="Times New Roman" pitchFamily="18" charset="0"/>
                <a:ea typeface="华文细黑"/>
                <a:cs typeface="华文细黑"/>
              </a:rPr>
              <a:t>动词、形容词活用为名词，必须在其后加上相应的名词</a:t>
            </a:r>
            <a:r>
              <a:rPr lang="en-US" altLang="zh-CN" sz="2400" dirty="0">
                <a:solidFill>
                  <a:schemeClr val="tx1"/>
                </a:solidFill>
                <a:latin typeface="Times New Roman" pitchFamily="18" charset="0"/>
                <a:ea typeface="华文细黑"/>
                <a:cs typeface="华文细黑"/>
              </a:rPr>
              <a:t>(</a:t>
            </a:r>
            <a:r>
              <a:rPr lang="zh-CN" altLang="zh-CN" sz="2400" dirty="0">
                <a:solidFill>
                  <a:schemeClr val="tx1"/>
                </a:solidFill>
                <a:latin typeface="Times New Roman" pitchFamily="18" charset="0"/>
                <a:ea typeface="华文细黑"/>
                <a:cs typeface="华文细黑"/>
              </a:rPr>
              <a:t>人或物</a:t>
            </a:r>
            <a:r>
              <a:rPr lang="en-US" altLang="zh-CN" sz="2400" dirty="0">
                <a:solidFill>
                  <a:schemeClr val="tx1"/>
                </a:solidFill>
                <a:latin typeface="Times New Roman" pitchFamily="18" charset="0"/>
                <a:ea typeface="华文细黑"/>
                <a:cs typeface="华文细黑"/>
              </a:rPr>
              <a:t>)</a:t>
            </a:r>
            <a:r>
              <a:rPr lang="zh-CN" altLang="zh-CN" sz="2400" dirty="0">
                <a:solidFill>
                  <a:schemeClr val="tx1"/>
                </a:solidFill>
                <a:latin typeface="Times New Roman" pitchFamily="18" charset="0"/>
                <a:ea typeface="华文细黑"/>
                <a:cs typeface="华文细黑"/>
              </a:rPr>
              <a:t>。</a:t>
            </a:r>
          </a:p>
        </p:txBody>
      </p:sp>
    </p:spTree>
  </p:cSld>
  <p:clrMapOvr>
    <a:masterClrMapping/>
  </p:clrMapOvr>
  <p:transition/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94915" name="Object 3"/>
          <p:cNvGraphicFramePr>
            <a:graphicFrameLocks noChangeAspect="1"/>
          </p:cNvGraphicFramePr>
          <p:nvPr/>
        </p:nvGraphicFramePr>
        <p:xfrm>
          <a:off x="468314" y="909428"/>
          <a:ext cx="8251825" cy="5361334"/>
        </p:xfrm>
        <a:graphic>
          <a:graphicData uri="http://schemas.openxmlformats.org/presentationml/2006/ole">
            <p:oleObj spid="_x0000_s17410" name="文档" r:id="rId3" imgW="8251984" imgH="5362575" progId="Word.Document.8">
              <p:embed/>
            </p:oleObj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96962" name="Object 2"/>
          <p:cNvGraphicFramePr>
            <a:graphicFrameLocks noChangeAspect="1"/>
          </p:cNvGraphicFramePr>
          <p:nvPr/>
        </p:nvGraphicFramePr>
        <p:xfrm>
          <a:off x="446089" y="596762"/>
          <a:ext cx="8251825" cy="5927940"/>
        </p:xfrm>
        <a:graphic>
          <a:graphicData uri="http://schemas.openxmlformats.org/presentationml/2006/ole">
            <p:oleObj spid="_x0000_s18434" name="文档" r:id="rId3" imgW="8251984" imgH="5928836" progId="Word.Document.8">
              <p:embed/>
            </p:oleObj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395288" y="1287463"/>
            <a:ext cx="8305800" cy="4567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1588" algn="just">
              <a:lnSpc>
                <a:spcPct val="140000"/>
              </a:lnSpc>
            </a:pPr>
            <a:r>
              <a:rPr lang="en-US" altLang="zh-CN" sz="2600">
                <a:solidFill>
                  <a:schemeClr val="tx1"/>
                </a:solidFill>
                <a:latin typeface="Times New Roman" pitchFamily="18" charset="0"/>
                <a:ea typeface="华文细黑"/>
                <a:cs typeface="华文细黑"/>
              </a:rPr>
              <a:t>4.</a:t>
            </a:r>
            <a:r>
              <a:rPr lang="zh-CN" altLang="zh-CN" sz="2600">
                <a:solidFill>
                  <a:schemeClr val="tx1"/>
                </a:solidFill>
                <a:latin typeface="Times New Roman" pitchFamily="18" charset="0"/>
                <a:ea typeface="华文细黑"/>
                <a:cs typeface="华文细黑"/>
              </a:rPr>
              <a:t>孟祥尝结庐数椽，覆以白茅，不事华饰，惟粉垩其中，宛然雪屋也</a:t>
            </a:r>
            <a:r>
              <a:rPr lang="zh-CN" altLang="zh-CN" sz="2600">
                <a:latin typeface="Times New Roman" pitchFamily="18" charset="0"/>
                <a:ea typeface="华文细黑"/>
                <a:cs typeface="华文细黑"/>
              </a:rPr>
              <a:t>。</a:t>
            </a:r>
            <a:r>
              <a:rPr lang="zh-CN" altLang="zh-CN" sz="2600" u="sng">
                <a:latin typeface="Times New Roman" pitchFamily="18" charset="0"/>
                <a:ea typeface="华文细黑"/>
                <a:cs typeface="华文细黑"/>
              </a:rPr>
              <a:t>既落成，而天适雨雪，遂以</a:t>
            </a:r>
            <a:r>
              <a:rPr lang="en-US" altLang="zh-CN" sz="2600" u="sng">
                <a:latin typeface="宋体" pitchFamily="2" charset="-122"/>
                <a:ea typeface="华文细黑"/>
                <a:cs typeface="华文细黑"/>
              </a:rPr>
              <a:t>“</a:t>
            </a:r>
            <a:r>
              <a:rPr lang="zh-CN" altLang="zh-CN" sz="2600" u="sng">
                <a:latin typeface="Times New Roman" pitchFamily="18" charset="0"/>
                <a:ea typeface="华文细黑"/>
                <a:cs typeface="华文细黑"/>
              </a:rPr>
              <a:t>雪屋</a:t>
            </a:r>
            <a:r>
              <a:rPr lang="en-US" altLang="zh-CN" sz="2600" u="sng">
                <a:latin typeface="宋体" pitchFamily="2" charset="-122"/>
                <a:ea typeface="华文细黑"/>
                <a:cs typeface="华文细黑"/>
              </a:rPr>
              <a:t>”</a:t>
            </a:r>
            <a:r>
              <a:rPr lang="zh-CN" altLang="zh-CN" sz="2600" u="sng">
                <a:latin typeface="Times New Roman" pitchFamily="18" charset="0"/>
                <a:ea typeface="华文细黑"/>
                <a:cs typeface="华文细黑"/>
              </a:rPr>
              <a:t>名之</a:t>
            </a:r>
            <a:r>
              <a:rPr lang="zh-CN" altLang="zh-CN" sz="2600" u="sng">
                <a:solidFill>
                  <a:schemeClr val="tx1"/>
                </a:solidFill>
                <a:latin typeface="Times New Roman" pitchFamily="18" charset="0"/>
                <a:ea typeface="华文细黑"/>
                <a:cs typeface="华文细黑"/>
              </a:rPr>
              <a:t>。</a:t>
            </a:r>
            <a:r>
              <a:rPr lang="en-US" altLang="zh-CN" sz="2600">
                <a:solidFill>
                  <a:schemeClr val="tx1"/>
                </a:solidFill>
                <a:latin typeface="Times New Roman" pitchFamily="18" charset="0"/>
                <a:ea typeface="华文细黑"/>
                <a:cs typeface="华文细黑"/>
              </a:rPr>
              <a:t>                         (</a:t>
            </a:r>
            <a:r>
              <a:rPr lang="zh-CN" altLang="zh-CN" sz="2600">
                <a:solidFill>
                  <a:schemeClr val="tx1"/>
                </a:solidFill>
                <a:latin typeface="Times New Roman" pitchFamily="18" charset="0"/>
                <a:ea typeface="华文细黑"/>
                <a:cs typeface="华文细黑"/>
              </a:rPr>
              <a:t>选自明代杜琼《雪屋记》</a:t>
            </a:r>
            <a:r>
              <a:rPr lang="en-US" altLang="zh-CN" sz="2600">
                <a:solidFill>
                  <a:schemeClr val="tx1"/>
                </a:solidFill>
                <a:latin typeface="Times New Roman" pitchFamily="18" charset="0"/>
                <a:ea typeface="华文细黑"/>
                <a:cs typeface="华文细黑"/>
              </a:rPr>
              <a:t>)</a:t>
            </a:r>
            <a:endParaRPr lang="zh-CN" altLang="zh-CN" sz="1000">
              <a:solidFill>
                <a:schemeClr val="tx1"/>
              </a:solidFill>
              <a:latin typeface="宋体" pitchFamily="2" charset="-122"/>
            </a:endParaRPr>
          </a:p>
          <a:p>
            <a:pPr indent="1588" algn="just">
              <a:lnSpc>
                <a:spcPct val="140000"/>
              </a:lnSpc>
            </a:pPr>
            <a:r>
              <a:rPr lang="zh-CN" altLang="zh-CN" sz="2600">
                <a:solidFill>
                  <a:srgbClr val="00B0F0"/>
                </a:solidFill>
                <a:latin typeface="Times New Roman" pitchFamily="18" charset="0"/>
                <a:ea typeface="微软雅黑" pitchFamily="34" charset="-122"/>
              </a:rPr>
              <a:t>译文：</a:t>
            </a:r>
            <a:endParaRPr lang="zh-CN" altLang="zh-CN" sz="1000">
              <a:solidFill>
                <a:srgbClr val="E46C0A"/>
              </a:solidFill>
              <a:latin typeface="宋体" pitchFamily="2" charset="-122"/>
            </a:endParaRPr>
          </a:p>
          <a:p>
            <a:pPr indent="1588" algn="just">
              <a:lnSpc>
                <a:spcPct val="140000"/>
              </a:lnSpc>
            </a:pPr>
            <a:endParaRPr lang="en-US" altLang="zh-CN" sz="2600">
              <a:solidFill>
                <a:srgbClr val="00B0F0"/>
              </a:solidFill>
              <a:latin typeface="Times New Roman" pitchFamily="18" charset="0"/>
              <a:ea typeface="微软雅黑" pitchFamily="34" charset="-122"/>
            </a:endParaRPr>
          </a:p>
          <a:p>
            <a:pPr indent="1588" algn="just">
              <a:lnSpc>
                <a:spcPct val="140000"/>
              </a:lnSpc>
            </a:pPr>
            <a:r>
              <a:rPr lang="zh-CN" altLang="zh-CN" sz="2600">
                <a:solidFill>
                  <a:srgbClr val="00B0F0"/>
                </a:solidFill>
                <a:latin typeface="Times New Roman" pitchFamily="18" charset="0"/>
                <a:ea typeface="微软雅黑" pitchFamily="34" charset="-122"/>
              </a:rPr>
              <a:t>要点　</a:t>
            </a:r>
            <a:r>
              <a:rPr lang="en-US" altLang="zh-CN" sz="2600">
                <a:latin typeface="宋体" pitchFamily="2" charset="-122"/>
                <a:ea typeface="华文细黑"/>
                <a:cs typeface="华文细黑"/>
              </a:rPr>
              <a:t>“</a:t>
            </a:r>
            <a:r>
              <a:rPr lang="zh-CN" altLang="zh-CN" sz="2600">
                <a:latin typeface="Times New Roman" pitchFamily="18" charset="0"/>
                <a:ea typeface="华文细黑"/>
                <a:cs typeface="华文细黑"/>
              </a:rPr>
              <a:t>适</a:t>
            </a:r>
            <a:r>
              <a:rPr lang="en-US" altLang="zh-CN" sz="2600">
                <a:latin typeface="宋体" pitchFamily="2" charset="-122"/>
                <a:ea typeface="华文细黑"/>
                <a:cs typeface="华文细黑"/>
              </a:rPr>
              <a:t>”</a:t>
            </a:r>
            <a:r>
              <a:rPr lang="zh-CN" altLang="zh-CN" sz="2600">
                <a:latin typeface="Times New Roman" pitchFamily="18" charset="0"/>
                <a:ea typeface="华文细黑"/>
                <a:cs typeface="华文细黑"/>
              </a:rPr>
              <a:t>，恰好；</a:t>
            </a:r>
            <a:r>
              <a:rPr lang="en-US" altLang="zh-CN" sz="2600">
                <a:latin typeface="宋体" pitchFamily="2" charset="-122"/>
                <a:ea typeface="华文细黑"/>
                <a:cs typeface="华文细黑"/>
              </a:rPr>
              <a:t>“</a:t>
            </a:r>
            <a:r>
              <a:rPr lang="zh-CN" altLang="zh-CN" sz="2600">
                <a:latin typeface="Times New Roman" pitchFamily="18" charset="0"/>
                <a:ea typeface="华文细黑"/>
                <a:cs typeface="华文细黑"/>
              </a:rPr>
              <a:t>雨</a:t>
            </a:r>
            <a:r>
              <a:rPr lang="en-US" altLang="zh-CN" sz="2600">
                <a:latin typeface="宋体" pitchFamily="2" charset="-122"/>
                <a:ea typeface="华文细黑"/>
                <a:cs typeface="华文细黑"/>
              </a:rPr>
              <a:t>”</a:t>
            </a:r>
            <a:r>
              <a:rPr lang="zh-CN" altLang="zh-CN" sz="2600">
                <a:latin typeface="Times New Roman" pitchFamily="18" charset="0"/>
                <a:ea typeface="华文细黑"/>
                <a:cs typeface="华文细黑"/>
              </a:rPr>
              <a:t>，名词活用为动词，下雨；</a:t>
            </a:r>
            <a:r>
              <a:rPr lang="en-US" altLang="zh-CN" sz="2600">
                <a:latin typeface="宋体" pitchFamily="2" charset="-122"/>
                <a:ea typeface="华文细黑"/>
                <a:cs typeface="华文细黑"/>
              </a:rPr>
              <a:t>“</a:t>
            </a:r>
            <a:r>
              <a:rPr lang="zh-CN" altLang="zh-CN" sz="2600">
                <a:latin typeface="Times New Roman" pitchFamily="18" charset="0"/>
                <a:ea typeface="华文细黑"/>
                <a:cs typeface="华文细黑"/>
              </a:rPr>
              <a:t>名</a:t>
            </a:r>
            <a:r>
              <a:rPr lang="en-US" altLang="zh-CN" sz="2600">
                <a:latin typeface="宋体" pitchFamily="2" charset="-122"/>
                <a:ea typeface="华文细黑"/>
                <a:cs typeface="华文细黑"/>
              </a:rPr>
              <a:t>”</a:t>
            </a:r>
            <a:r>
              <a:rPr lang="zh-CN" altLang="zh-CN" sz="2600">
                <a:latin typeface="Times New Roman" pitchFamily="18" charset="0"/>
                <a:ea typeface="华文细黑"/>
                <a:cs typeface="华文细黑"/>
              </a:rPr>
              <a:t>，名词活用为动词，给</a:t>
            </a:r>
            <a:r>
              <a:rPr lang="en-US" altLang="zh-CN" sz="2600">
                <a:latin typeface="宋体" pitchFamily="2" charset="-122"/>
                <a:ea typeface="华文细黑"/>
                <a:cs typeface="华文细黑"/>
              </a:rPr>
              <a:t>……</a:t>
            </a:r>
            <a:r>
              <a:rPr lang="zh-CN" altLang="zh-CN" sz="2600">
                <a:latin typeface="Times New Roman" pitchFamily="18" charset="0"/>
                <a:ea typeface="华文细黑"/>
                <a:cs typeface="华文细黑"/>
              </a:rPr>
              <a:t>命名。</a:t>
            </a:r>
            <a:endParaRPr lang="zh-CN" altLang="zh-CN" sz="1000">
              <a:latin typeface="宋体" pitchFamily="2" charset="-122"/>
            </a:endParaRP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434975" y="2901950"/>
            <a:ext cx="8305800" cy="1281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600">
                <a:solidFill>
                  <a:srgbClr val="F79646"/>
                </a:solidFill>
                <a:latin typeface="Times New Roman" pitchFamily="18" charset="0"/>
                <a:ea typeface="华文细黑"/>
                <a:cs typeface="华文细黑"/>
              </a:rPr>
              <a:t>            (</a:t>
            </a:r>
            <a:r>
              <a:rPr lang="zh-CN" altLang="zh-CN" sz="2600">
                <a:solidFill>
                  <a:srgbClr val="F79646"/>
                </a:solidFill>
                <a:latin typeface="Times New Roman" pitchFamily="18" charset="0"/>
                <a:ea typeface="华文细黑"/>
                <a:cs typeface="华文细黑"/>
              </a:rPr>
              <a:t>房屋</a:t>
            </a:r>
            <a:r>
              <a:rPr lang="en-US" altLang="zh-CN" sz="2600">
                <a:solidFill>
                  <a:srgbClr val="F79646"/>
                </a:solidFill>
                <a:latin typeface="Times New Roman" pitchFamily="18" charset="0"/>
                <a:ea typeface="华文细黑"/>
                <a:cs typeface="华文细黑"/>
              </a:rPr>
              <a:t>)</a:t>
            </a:r>
            <a:r>
              <a:rPr lang="zh-CN" altLang="zh-CN" sz="2600">
                <a:solidFill>
                  <a:srgbClr val="F79646"/>
                </a:solidFill>
                <a:latin typeface="Times New Roman" pitchFamily="18" charset="0"/>
                <a:ea typeface="华文细黑"/>
                <a:cs typeface="华文细黑"/>
              </a:rPr>
              <a:t>已经建成，天上正好下起了雪，于是用</a:t>
            </a:r>
            <a:r>
              <a:rPr lang="en-US" altLang="zh-CN" sz="2600">
                <a:solidFill>
                  <a:srgbClr val="F79646"/>
                </a:solidFill>
                <a:latin typeface="宋体" pitchFamily="2" charset="-122"/>
                <a:ea typeface="华文细黑"/>
                <a:cs typeface="华文细黑"/>
              </a:rPr>
              <a:t>“</a:t>
            </a:r>
            <a:r>
              <a:rPr lang="zh-CN" altLang="zh-CN" sz="2600">
                <a:solidFill>
                  <a:srgbClr val="F79646"/>
                </a:solidFill>
                <a:latin typeface="Times New Roman" pitchFamily="18" charset="0"/>
                <a:ea typeface="华文细黑"/>
                <a:cs typeface="华文细黑"/>
              </a:rPr>
              <a:t>雪屋</a:t>
            </a:r>
            <a:r>
              <a:rPr lang="en-US" altLang="zh-CN" sz="2600">
                <a:solidFill>
                  <a:srgbClr val="F79646"/>
                </a:solidFill>
                <a:latin typeface="宋体" pitchFamily="2" charset="-122"/>
                <a:ea typeface="华文细黑"/>
                <a:cs typeface="华文细黑"/>
              </a:rPr>
              <a:t>”</a:t>
            </a:r>
            <a:r>
              <a:rPr lang="zh-CN" altLang="zh-CN" sz="2600">
                <a:solidFill>
                  <a:srgbClr val="F79646"/>
                </a:solidFill>
                <a:latin typeface="Times New Roman" pitchFamily="18" charset="0"/>
                <a:ea typeface="华文细黑"/>
                <a:cs typeface="华文细黑"/>
              </a:rPr>
              <a:t>给它命名。</a:t>
            </a:r>
            <a:endParaRPr lang="zh-CN" altLang="en-US">
              <a:latin typeface="Calibri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25635" name="Object 3"/>
          <p:cNvGraphicFramePr>
            <a:graphicFrameLocks noChangeAspect="1"/>
          </p:cNvGraphicFramePr>
          <p:nvPr/>
        </p:nvGraphicFramePr>
        <p:xfrm>
          <a:off x="446089" y="882446"/>
          <a:ext cx="8251825" cy="5137548"/>
        </p:xfrm>
        <a:graphic>
          <a:graphicData uri="http://schemas.openxmlformats.org/presentationml/2006/ole">
            <p:oleObj spid="_x0000_s21506" name="文档" r:id="rId3" imgW="8251984" imgH="5138261" progId="Word.Document.8">
              <p:embed/>
            </p:oleObj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矩形 6"/>
          <p:cNvSpPr>
            <a:spLocks noChangeArrowheads="1"/>
          </p:cNvSpPr>
          <p:nvPr/>
        </p:nvSpPr>
        <p:spPr bwMode="auto">
          <a:xfrm>
            <a:off x="365125" y="944563"/>
            <a:ext cx="8389938" cy="41688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1588" algn="just">
              <a:lnSpc>
                <a:spcPct val="140000"/>
              </a:lnSpc>
            </a:pPr>
            <a:r>
              <a:rPr lang="en-US" altLang="zh-CN" sz="2400" dirty="0" smtClean="0">
                <a:latin typeface="Times New Roman" pitchFamily="18" charset="0"/>
                <a:ea typeface="华文细黑"/>
                <a:cs typeface="华文细黑"/>
              </a:rPr>
              <a:t>(</a:t>
            </a:r>
            <a:r>
              <a:rPr lang="zh-CN" altLang="zh-CN" sz="2400" dirty="0">
                <a:latin typeface="Times New Roman" pitchFamily="18" charset="0"/>
                <a:ea typeface="华文细黑"/>
                <a:cs typeface="华文细黑"/>
              </a:rPr>
              <a:t>一</a:t>
            </a:r>
            <a:r>
              <a:rPr lang="en-US" altLang="zh-CN" sz="2400" dirty="0">
                <a:latin typeface="Times New Roman" pitchFamily="18" charset="0"/>
                <a:ea typeface="华文细黑"/>
                <a:cs typeface="华文细黑"/>
              </a:rPr>
              <a:t>)</a:t>
            </a:r>
            <a:r>
              <a:rPr lang="zh-CN" altLang="zh-CN" sz="2400" dirty="0">
                <a:latin typeface="Times New Roman" pitchFamily="18" charset="0"/>
                <a:ea typeface="华文细黑"/>
                <a:cs typeface="华文细黑"/>
              </a:rPr>
              <a:t>善于根据语言标志辨识特殊句式</a:t>
            </a:r>
            <a:endParaRPr lang="zh-CN" altLang="zh-CN" sz="1000" dirty="0">
              <a:latin typeface="宋体" pitchFamily="2" charset="-122"/>
            </a:endParaRPr>
          </a:p>
          <a:p>
            <a:pPr indent="1588" algn="just">
              <a:lnSpc>
                <a:spcPct val="140000"/>
              </a:lnSpc>
            </a:pPr>
            <a:r>
              <a:rPr lang="zh-CN" altLang="zh-CN" sz="2400" dirty="0">
                <a:latin typeface="Times New Roman" pitchFamily="18" charset="0"/>
                <a:ea typeface="华文细黑"/>
                <a:cs typeface="华文细黑"/>
              </a:rPr>
              <a:t>特殊句式这个小考点在平时考试中涉及不多，考生能把特别明显的句式译出，但对其他稍复杂的句式往往会因忽略而丢分。原因多样，但一个主要原因是句式意识不强，尤其是不会通过语言标志词译准特殊句式。事实上，只要能辨识出特殊句式，译准不成问题。辨识特殊句式，除结合文意外，强化根据语言标志词辨识特殊句式这一方法意识也十分重要。</a:t>
            </a:r>
            <a:endParaRPr lang="zh-CN" altLang="zh-CN" sz="1000" dirty="0">
              <a:latin typeface="宋体" pitchFamily="2" charset="-122"/>
            </a:endParaRPr>
          </a:p>
          <a:p>
            <a:pPr indent="1588" algn="just">
              <a:lnSpc>
                <a:spcPct val="140000"/>
              </a:lnSpc>
            </a:pPr>
            <a:r>
              <a:rPr lang="zh-CN" altLang="zh-CN" sz="2400" dirty="0">
                <a:latin typeface="Times New Roman" pitchFamily="18" charset="0"/>
                <a:ea typeface="华文细黑"/>
                <a:cs typeface="华文细黑"/>
              </a:rPr>
              <a:t>译出特殊句式，是以快速、准确地识别特殊句式为前提的。</a:t>
            </a:r>
            <a:endParaRPr lang="zh-CN" altLang="zh-CN" sz="1000" dirty="0">
              <a:latin typeface="宋体" pitchFamily="2" charset="-122"/>
            </a:endParaRPr>
          </a:p>
        </p:txBody>
      </p:sp>
    </p:spTree>
  </p:cSld>
  <p:clrMapOvr>
    <a:masterClrMapping/>
  </p:clrMapOvr>
  <p:transition/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矩形 1"/>
          <p:cNvSpPr>
            <a:spLocks noChangeArrowheads="1"/>
          </p:cNvSpPr>
          <p:nvPr/>
        </p:nvSpPr>
        <p:spPr bwMode="auto">
          <a:xfrm>
            <a:off x="358775" y="1268413"/>
            <a:ext cx="8389938" cy="4735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1588" algn="just">
              <a:lnSpc>
                <a:spcPct val="140000"/>
              </a:lnSpc>
            </a:pPr>
            <a:r>
              <a:rPr lang="en-US" altLang="zh-CN" sz="2400">
                <a:latin typeface="Times New Roman" pitchFamily="18" charset="0"/>
                <a:ea typeface="华文细黑"/>
                <a:cs typeface="华文细黑"/>
              </a:rPr>
              <a:t>1.</a:t>
            </a:r>
            <a:r>
              <a:rPr lang="zh-CN" altLang="zh-CN" sz="2400">
                <a:latin typeface="Times New Roman" pitchFamily="18" charset="0"/>
                <a:ea typeface="华文细黑"/>
                <a:cs typeface="华文细黑"/>
              </a:rPr>
              <a:t>审题时要具备</a:t>
            </a:r>
            <a:r>
              <a:rPr lang="en-US" altLang="zh-CN" sz="2400">
                <a:latin typeface="宋体" pitchFamily="2" charset="-122"/>
                <a:ea typeface="华文细黑"/>
                <a:cs typeface="华文细黑"/>
              </a:rPr>
              <a:t>“</a:t>
            </a:r>
            <a:r>
              <a:rPr lang="zh-CN" altLang="zh-CN" sz="2400">
                <a:latin typeface="Times New Roman" pitchFamily="18" charset="0"/>
                <a:ea typeface="华文细黑"/>
                <a:cs typeface="华文细黑"/>
              </a:rPr>
              <a:t>语言标志意识</a:t>
            </a:r>
            <a:r>
              <a:rPr lang="en-US" altLang="zh-CN" sz="2400">
                <a:latin typeface="宋体" pitchFamily="2" charset="-122"/>
                <a:ea typeface="华文细黑"/>
                <a:cs typeface="华文细黑"/>
              </a:rPr>
              <a:t>”</a:t>
            </a:r>
            <a:r>
              <a:rPr lang="zh-CN" altLang="zh-CN" sz="2400">
                <a:latin typeface="Times New Roman" pitchFamily="18" charset="0"/>
                <a:ea typeface="华文细黑"/>
                <a:cs typeface="华文细黑"/>
              </a:rPr>
              <a:t>。</a:t>
            </a:r>
            <a:endParaRPr lang="zh-CN" altLang="zh-CN" sz="1000">
              <a:latin typeface="宋体" pitchFamily="2" charset="-122"/>
            </a:endParaRPr>
          </a:p>
          <a:p>
            <a:pPr indent="1588" algn="just">
              <a:lnSpc>
                <a:spcPct val="140000"/>
              </a:lnSpc>
            </a:pPr>
            <a:r>
              <a:rPr lang="zh-CN" altLang="zh-CN" sz="2400">
                <a:latin typeface="Times New Roman" pitchFamily="18" charset="0"/>
                <a:ea typeface="华文细黑"/>
                <a:cs typeface="华文细黑"/>
              </a:rPr>
              <a:t>特殊句式一般都有语言标志，如判断句多以</a:t>
            </a:r>
            <a:r>
              <a:rPr lang="en-US" altLang="zh-CN" sz="2400">
                <a:latin typeface="宋体" pitchFamily="2" charset="-122"/>
                <a:ea typeface="华文细黑"/>
                <a:cs typeface="华文细黑"/>
              </a:rPr>
              <a:t>“</a:t>
            </a:r>
            <a:r>
              <a:rPr lang="zh-CN" altLang="zh-CN" sz="2400">
                <a:latin typeface="Times New Roman" pitchFamily="18" charset="0"/>
                <a:ea typeface="华文细黑"/>
                <a:cs typeface="华文细黑"/>
              </a:rPr>
              <a:t>者</a:t>
            </a:r>
            <a:r>
              <a:rPr lang="en-US" altLang="zh-CN" sz="2400">
                <a:latin typeface="宋体" pitchFamily="2" charset="-122"/>
                <a:ea typeface="华文细黑"/>
                <a:cs typeface="华文细黑"/>
              </a:rPr>
              <a:t>……</a:t>
            </a:r>
            <a:r>
              <a:rPr lang="zh-CN" altLang="zh-CN" sz="2400">
                <a:latin typeface="Times New Roman" pitchFamily="18" charset="0"/>
                <a:ea typeface="华文细黑"/>
                <a:cs typeface="华文细黑"/>
              </a:rPr>
              <a:t>也</a:t>
            </a:r>
            <a:r>
              <a:rPr lang="en-US" altLang="zh-CN" sz="2400">
                <a:latin typeface="宋体" pitchFamily="2" charset="-122"/>
                <a:ea typeface="华文细黑"/>
                <a:cs typeface="华文细黑"/>
              </a:rPr>
              <a:t>”</a:t>
            </a:r>
            <a:r>
              <a:rPr lang="zh-CN" altLang="zh-CN" sz="2400">
                <a:latin typeface="Times New Roman" pitchFamily="18" charset="0"/>
                <a:ea typeface="华文细黑"/>
                <a:cs typeface="华文细黑"/>
              </a:rPr>
              <a:t>或</a:t>
            </a:r>
            <a:r>
              <a:rPr lang="en-US" altLang="zh-CN" sz="2400">
                <a:latin typeface="宋体" pitchFamily="2" charset="-122"/>
                <a:ea typeface="华文细黑"/>
                <a:cs typeface="华文细黑"/>
              </a:rPr>
              <a:t>“</a:t>
            </a:r>
            <a:r>
              <a:rPr lang="zh-CN" altLang="zh-CN" sz="2400">
                <a:latin typeface="Times New Roman" pitchFamily="18" charset="0"/>
                <a:ea typeface="华文细黑"/>
                <a:cs typeface="华文细黑"/>
              </a:rPr>
              <a:t>乃</a:t>
            </a:r>
            <a:r>
              <a:rPr lang="en-US" altLang="zh-CN" sz="2400">
                <a:latin typeface="宋体" pitchFamily="2" charset="-122"/>
                <a:ea typeface="华文细黑"/>
                <a:cs typeface="华文细黑"/>
              </a:rPr>
              <a:t>”“</a:t>
            </a:r>
            <a:r>
              <a:rPr lang="zh-CN" altLang="zh-CN" sz="2400">
                <a:latin typeface="Times New Roman" pitchFamily="18" charset="0"/>
                <a:ea typeface="华文细黑"/>
                <a:cs typeface="华文细黑"/>
              </a:rPr>
              <a:t>即</a:t>
            </a:r>
            <a:r>
              <a:rPr lang="en-US" altLang="zh-CN" sz="2400">
                <a:latin typeface="宋体" pitchFamily="2" charset="-122"/>
                <a:ea typeface="华文细黑"/>
                <a:cs typeface="华文细黑"/>
              </a:rPr>
              <a:t>”“</a:t>
            </a:r>
            <a:r>
              <a:rPr lang="zh-CN" altLang="zh-CN" sz="2400">
                <a:latin typeface="Times New Roman" pitchFamily="18" charset="0"/>
                <a:ea typeface="华文细黑"/>
                <a:cs typeface="华文细黑"/>
              </a:rPr>
              <a:t>皆</a:t>
            </a:r>
            <a:r>
              <a:rPr lang="en-US" altLang="zh-CN" sz="2400">
                <a:latin typeface="宋体" pitchFamily="2" charset="-122"/>
                <a:ea typeface="华文细黑"/>
                <a:cs typeface="华文细黑"/>
              </a:rPr>
              <a:t>”“</a:t>
            </a:r>
            <a:r>
              <a:rPr lang="zh-CN" altLang="zh-CN" sz="2400">
                <a:latin typeface="Times New Roman" pitchFamily="18" charset="0"/>
                <a:ea typeface="华文细黑"/>
                <a:cs typeface="华文细黑"/>
              </a:rPr>
              <a:t>则</a:t>
            </a:r>
            <a:r>
              <a:rPr lang="en-US" altLang="zh-CN" sz="2400">
                <a:latin typeface="宋体" pitchFamily="2" charset="-122"/>
                <a:ea typeface="华文细黑"/>
                <a:cs typeface="华文细黑"/>
              </a:rPr>
              <a:t>”</a:t>
            </a:r>
            <a:r>
              <a:rPr lang="zh-CN" altLang="zh-CN" sz="2400">
                <a:latin typeface="Times New Roman" pitchFamily="18" charset="0"/>
                <a:ea typeface="华文细黑"/>
                <a:cs typeface="华文细黑"/>
              </a:rPr>
              <a:t>等作标志，被动句多以</a:t>
            </a:r>
            <a:r>
              <a:rPr lang="en-US" altLang="zh-CN" sz="2400">
                <a:latin typeface="宋体" pitchFamily="2" charset="-122"/>
                <a:ea typeface="华文细黑"/>
                <a:cs typeface="华文细黑"/>
              </a:rPr>
              <a:t>“</a:t>
            </a:r>
            <a:r>
              <a:rPr lang="zh-CN" altLang="zh-CN" sz="2400">
                <a:latin typeface="Times New Roman" pitchFamily="18" charset="0"/>
                <a:ea typeface="华文细黑"/>
                <a:cs typeface="华文细黑"/>
              </a:rPr>
              <a:t>为</a:t>
            </a:r>
            <a:r>
              <a:rPr lang="en-US" altLang="zh-CN" sz="2400">
                <a:latin typeface="宋体" pitchFamily="2" charset="-122"/>
                <a:ea typeface="华文细黑"/>
                <a:cs typeface="华文细黑"/>
              </a:rPr>
              <a:t>”“</a:t>
            </a:r>
            <a:r>
              <a:rPr lang="zh-CN" altLang="zh-CN" sz="2400">
                <a:latin typeface="Times New Roman" pitchFamily="18" charset="0"/>
                <a:ea typeface="华文细黑"/>
                <a:cs typeface="华文细黑"/>
              </a:rPr>
              <a:t>见</a:t>
            </a:r>
            <a:r>
              <a:rPr lang="en-US" altLang="zh-CN" sz="2400">
                <a:latin typeface="宋体" pitchFamily="2" charset="-122"/>
                <a:ea typeface="华文细黑"/>
                <a:cs typeface="华文细黑"/>
              </a:rPr>
              <a:t>”“</a:t>
            </a:r>
            <a:r>
              <a:rPr lang="zh-CN" altLang="zh-CN" sz="2400">
                <a:latin typeface="Times New Roman" pitchFamily="18" charset="0"/>
                <a:ea typeface="华文细黑"/>
                <a:cs typeface="华文细黑"/>
              </a:rPr>
              <a:t>于</a:t>
            </a:r>
            <a:r>
              <a:rPr lang="en-US" altLang="zh-CN" sz="2400">
                <a:latin typeface="宋体" pitchFamily="2" charset="-122"/>
                <a:ea typeface="华文细黑"/>
                <a:cs typeface="华文细黑"/>
              </a:rPr>
              <a:t>”</a:t>
            </a:r>
            <a:r>
              <a:rPr lang="zh-CN" altLang="zh-CN" sz="2400">
                <a:latin typeface="Times New Roman" pitchFamily="18" charset="0"/>
                <a:ea typeface="华文细黑"/>
                <a:cs typeface="华文细黑"/>
              </a:rPr>
              <a:t>等作标志。考生应特别注意这些标志词。</a:t>
            </a:r>
            <a:endParaRPr lang="zh-CN" altLang="zh-CN" sz="1000">
              <a:latin typeface="宋体" pitchFamily="2" charset="-122"/>
            </a:endParaRPr>
          </a:p>
          <a:p>
            <a:pPr indent="1588" algn="just">
              <a:lnSpc>
                <a:spcPct val="140000"/>
              </a:lnSpc>
            </a:pPr>
            <a:r>
              <a:rPr lang="en-US" altLang="zh-CN" sz="2400">
                <a:latin typeface="Times New Roman" pitchFamily="18" charset="0"/>
                <a:ea typeface="华文细黑"/>
                <a:cs typeface="华文细黑"/>
              </a:rPr>
              <a:t>2.</a:t>
            </a:r>
            <a:r>
              <a:rPr lang="zh-CN" altLang="zh-CN" sz="2400">
                <a:latin typeface="Times New Roman" pitchFamily="18" charset="0"/>
                <a:ea typeface="华文细黑"/>
                <a:cs typeface="华文细黑"/>
              </a:rPr>
              <a:t>注意容易被忽略的定语后置句、宾语前置句、无被动标志的被动句、无判断标志的判断句、表反问的固定句式和省略句。</a:t>
            </a:r>
            <a:endParaRPr lang="zh-CN" altLang="zh-CN" sz="1000">
              <a:latin typeface="宋体" pitchFamily="2" charset="-122"/>
            </a:endParaRPr>
          </a:p>
          <a:p>
            <a:pPr indent="1588" algn="just">
              <a:lnSpc>
                <a:spcPct val="140000"/>
              </a:lnSpc>
            </a:pPr>
            <a:r>
              <a:rPr lang="zh-CN" altLang="zh-CN" sz="2400">
                <a:latin typeface="Times New Roman" pitchFamily="18" charset="0"/>
                <a:ea typeface="华文细黑"/>
                <a:cs typeface="华文细黑"/>
              </a:rPr>
              <a:t>总之，平时要多积累，在审题时方能激活原有记忆，借助上下文语境进行辨识。</a:t>
            </a:r>
            <a:endParaRPr lang="en-US" altLang="zh-CN" sz="2400">
              <a:latin typeface="Times New Roman" pitchFamily="18" charset="0"/>
              <a:ea typeface="华文细黑"/>
              <a:cs typeface="华文细黑"/>
            </a:endParaRPr>
          </a:p>
        </p:txBody>
      </p:sp>
    </p:spTree>
  </p:cSld>
  <p:clrMapOvr>
    <a:masterClrMapping/>
  </p:clrMapOvr>
  <p:transition/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矩形 1"/>
          <p:cNvSpPr>
            <a:spLocks noChangeArrowheads="1"/>
          </p:cNvSpPr>
          <p:nvPr/>
        </p:nvSpPr>
        <p:spPr bwMode="auto">
          <a:xfrm>
            <a:off x="212725" y="1016000"/>
            <a:ext cx="8607425" cy="4922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1588" algn="just">
              <a:lnSpc>
                <a:spcPct val="140000"/>
              </a:lnSpc>
            </a:pPr>
            <a:r>
              <a:rPr lang="en-US" altLang="zh-CN" sz="2600">
                <a:latin typeface="宋体" pitchFamily="2" charset="-122"/>
                <a:ea typeface="新宋体" pitchFamily="49" charset="-122"/>
                <a:cs typeface="Times New Roman" pitchFamily="18" charset="0"/>
              </a:rPr>
              <a:t>(</a:t>
            </a:r>
            <a:r>
              <a:rPr lang="zh-CN" altLang="zh-CN" sz="2600">
                <a:latin typeface="Times New Roman" pitchFamily="18" charset="0"/>
                <a:ea typeface="新宋体" pitchFamily="49" charset="-122"/>
                <a:cs typeface="Times New Roman" pitchFamily="18" charset="0"/>
              </a:rPr>
              <a:t>二</a:t>
            </a:r>
            <a:r>
              <a:rPr lang="en-US" altLang="zh-CN" sz="2600">
                <a:latin typeface="Times New Roman" pitchFamily="18" charset="0"/>
                <a:ea typeface="新宋体" pitchFamily="49" charset="-122"/>
                <a:cs typeface="Times New Roman" pitchFamily="18" charset="0"/>
              </a:rPr>
              <a:t>)</a:t>
            </a:r>
            <a:r>
              <a:rPr lang="zh-CN" altLang="zh-CN" sz="2600">
                <a:latin typeface="Times New Roman" pitchFamily="18" charset="0"/>
                <a:ea typeface="新宋体" pitchFamily="49" charset="-122"/>
                <a:cs typeface="Times New Roman" pitchFamily="18" charset="0"/>
              </a:rPr>
              <a:t>临场翻译，关注</a:t>
            </a:r>
            <a:r>
              <a:rPr lang="en-US" altLang="zh-CN" sz="2600">
                <a:latin typeface="宋体" pitchFamily="2" charset="-122"/>
                <a:ea typeface="新宋体" pitchFamily="49" charset="-122"/>
                <a:cs typeface="Times New Roman" pitchFamily="18" charset="0"/>
              </a:rPr>
              <a:t>“</a:t>
            </a:r>
            <a:r>
              <a:rPr lang="zh-CN" altLang="zh-CN" sz="2600">
                <a:latin typeface="Times New Roman" pitchFamily="18" charset="0"/>
                <a:ea typeface="新宋体" pitchFamily="49" charset="-122"/>
                <a:cs typeface="Times New Roman" pitchFamily="18" charset="0"/>
              </a:rPr>
              <a:t>特殊句式</a:t>
            </a:r>
            <a:r>
              <a:rPr lang="en-US" altLang="zh-CN" sz="2600">
                <a:latin typeface="宋体" pitchFamily="2" charset="-122"/>
                <a:ea typeface="新宋体" pitchFamily="49" charset="-122"/>
                <a:cs typeface="Times New Roman" pitchFamily="18" charset="0"/>
              </a:rPr>
              <a:t>”</a:t>
            </a:r>
            <a:endParaRPr lang="zh-CN" altLang="zh-CN" sz="2600">
              <a:latin typeface="宋体" pitchFamily="2" charset="-122"/>
              <a:ea typeface="新宋体" pitchFamily="49" charset="-122"/>
              <a:cs typeface="Times New Roman" pitchFamily="18" charset="0"/>
            </a:endParaRPr>
          </a:p>
          <a:p>
            <a:pPr indent="1588" algn="just">
              <a:lnSpc>
                <a:spcPct val="140000"/>
              </a:lnSpc>
            </a:pPr>
            <a:r>
              <a:rPr lang="en-US" altLang="zh-CN" sz="2600">
                <a:latin typeface="Times New Roman" pitchFamily="18" charset="0"/>
                <a:ea typeface="新宋体" pitchFamily="49" charset="-122"/>
                <a:cs typeface="Times New Roman" pitchFamily="18" charset="0"/>
              </a:rPr>
              <a:t>1.</a:t>
            </a:r>
            <a:r>
              <a:rPr lang="zh-CN" altLang="zh-CN" sz="2600">
                <a:latin typeface="Times New Roman" pitchFamily="18" charset="0"/>
                <a:ea typeface="新宋体" pitchFamily="49" charset="-122"/>
                <a:cs typeface="Times New Roman" pitchFamily="18" charset="0"/>
              </a:rPr>
              <a:t>无标志的两种特殊句式：判断句和被动句</a:t>
            </a:r>
            <a:endParaRPr lang="zh-CN" altLang="zh-CN" sz="2600">
              <a:latin typeface="宋体" pitchFamily="2" charset="-122"/>
              <a:ea typeface="新宋体" pitchFamily="49" charset="-122"/>
              <a:cs typeface="Times New Roman" pitchFamily="18" charset="0"/>
            </a:endParaRPr>
          </a:p>
          <a:p>
            <a:pPr indent="1588" algn="just">
              <a:lnSpc>
                <a:spcPct val="140000"/>
              </a:lnSpc>
            </a:pPr>
            <a:r>
              <a:rPr lang="zh-CN" altLang="zh-CN" sz="2600">
                <a:latin typeface="Times New Roman" pitchFamily="18" charset="0"/>
                <a:ea typeface="新宋体" pitchFamily="49" charset="-122"/>
                <a:cs typeface="Times New Roman" pitchFamily="18" charset="0"/>
              </a:rPr>
              <a:t>一般而言，特殊句式总有语言标志，这些标志就是我们判断句式的主要依据，包括判断句和被动句。但也有例外，就是不带任何标志的意念判断句和被动句。因为无标志，所以较隐蔽。要想译到位，全凭对文意的把握。当然，也有小技巧可以辅助。如无标志判断句，译时可加</a:t>
            </a:r>
            <a:r>
              <a:rPr lang="en-US" altLang="zh-CN" sz="2600">
                <a:latin typeface="宋体" pitchFamily="2" charset="-122"/>
                <a:ea typeface="新宋体" pitchFamily="49" charset="-122"/>
                <a:cs typeface="Times New Roman" pitchFamily="18" charset="0"/>
              </a:rPr>
              <a:t>“</a:t>
            </a:r>
            <a:r>
              <a:rPr lang="zh-CN" altLang="zh-CN" sz="2600">
                <a:latin typeface="Times New Roman" pitchFamily="18" charset="0"/>
                <a:ea typeface="新宋体" pitchFamily="49" charset="-122"/>
                <a:cs typeface="Times New Roman" pitchFamily="18" charset="0"/>
              </a:rPr>
              <a:t>是</a:t>
            </a:r>
            <a:r>
              <a:rPr lang="en-US" altLang="zh-CN" sz="2600">
                <a:latin typeface="宋体" pitchFamily="2" charset="-122"/>
                <a:ea typeface="新宋体" pitchFamily="49" charset="-122"/>
                <a:cs typeface="Times New Roman" pitchFamily="18" charset="0"/>
              </a:rPr>
              <a:t>”</a:t>
            </a:r>
            <a:r>
              <a:rPr lang="zh-CN" altLang="zh-CN" sz="2600">
                <a:latin typeface="Times New Roman" pitchFamily="18" charset="0"/>
                <a:ea typeface="新宋体" pitchFamily="49" charset="-122"/>
                <a:cs typeface="Times New Roman" pitchFamily="18" charset="0"/>
              </a:rPr>
              <a:t>字而意思不变。句中出现了</a:t>
            </a:r>
            <a:r>
              <a:rPr lang="en-US" altLang="zh-CN" sz="2600">
                <a:latin typeface="宋体" pitchFamily="2" charset="-122"/>
                <a:ea typeface="新宋体" pitchFamily="49" charset="-122"/>
                <a:cs typeface="Times New Roman" pitchFamily="18" charset="0"/>
              </a:rPr>
              <a:t>“</a:t>
            </a:r>
            <a:r>
              <a:rPr lang="zh-CN" altLang="zh-CN" sz="2600">
                <a:latin typeface="Times New Roman" pitchFamily="18" charset="0"/>
                <a:ea typeface="新宋体" pitchFamily="49" charset="-122"/>
                <a:cs typeface="Times New Roman" pitchFamily="18" charset="0"/>
              </a:rPr>
              <a:t>是</a:t>
            </a:r>
            <a:r>
              <a:rPr lang="en-US" altLang="zh-CN" sz="2600">
                <a:latin typeface="宋体" pitchFamily="2" charset="-122"/>
                <a:ea typeface="新宋体" pitchFamily="49" charset="-122"/>
                <a:cs typeface="Times New Roman" pitchFamily="18" charset="0"/>
              </a:rPr>
              <a:t>”</a:t>
            </a:r>
            <a:r>
              <a:rPr lang="zh-CN" altLang="zh-CN" sz="2600">
                <a:latin typeface="Times New Roman" pitchFamily="18" charset="0"/>
                <a:ea typeface="新宋体" pitchFamily="49" charset="-122"/>
                <a:cs typeface="Times New Roman" pitchFamily="18" charset="0"/>
              </a:rPr>
              <a:t>字，当它处在主语位置时，</a:t>
            </a:r>
            <a:endParaRPr lang="zh-CN" altLang="zh-CN" sz="2600">
              <a:latin typeface="宋体" pitchFamily="2" charset="-122"/>
              <a:ea typeface="新宋体" pitchFamily="49" charset="-122"/>
              <a:cs typeface="Times New Roman" pitchFamily="18" charset="0"/>
            </a:endParaRPr>
          </a:p>
        </p:txBody>
      </p:sp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Text Box 2"/>
          <p:cNvSpPr txBox="1">
            <a:spLocks noChangeArrowheads="1"/>
          </p:cNvSpPr>
          <p:nvPr/>
        </p:nvSpPr>
        <p:spPr bwMode="auto">
          <a:xfrm>
            <a:off x="250825" y="549275"/>
            <a:ext cx="8534400" cy="192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en-US" altLang="zh-CN" sz="4000" b="1">
                <a:solidFill>
                  <a:schemeClr val="accent2"/>
                </a:solidFill>
                <a:latin typeface="Times New Roman" pitchFamily="18" charset="0"/>
              </a:rPr>
              <a:t>        </a:t>
            </a:r>
            <a:r>
              <a:rPr lang="zh-CN" altLang="en-US" sz="4000" b="1">
                <a:solidFill>
                  <a:schemeClr val="accent2"/>
                </a:solidFill>
                <a:latin typeface="Times New Roman" pitchFamily="18" charset="0"/>
              </a:rPr>
              <a:t>总结一：凡</a:t>
            </a:r>
            <a:r>
              <a:rPr lang="zh-CN" altLang="en-US" sz="4000" b="1" u="sng">
                <a:solidFill>
                  <a:schemeClr val="accent2"/>
                </a:solidFill>
                <a:latin typeface="Times New Roman" pitchFamily="18" charset="0"/>
              </a:rPr>
              <a:t>朝代</a:t>
            </a:r>
            <a:r>
              <a:rPr lang="zh-CN" altLang="en-US" sz="4000" b="1">
                <a:solidFill>
                  <a:schemeClr val="accent2"/>
                </a:solidFill>
                <a:latin typeface="Times New Roman" pitchFamily="18" charset="0"/>
              </a:rPr>
              <a:t>、</a:t>
            </a:r>
            <a:r>
              <a:rPr lang="zh-CN" altLang="en-US" sz="4000" b="1" u="sng">
                <a:solidFill>
                  <a:schemeClr val="accent2"/>
                </a:solidFill>
                <a:latin typeface="Times New Roman" pitchFamily="18" charset="0"/>
              </a:rPr>
              <a:t>年号</a:t>
            </a:r>
            <a:r>
              <a:rPr lang="zh-CN" altLang="en-US" sz="4000" b="1">
                <a:solidFill>
                  <a:schemeClr val="accent2"/>
                </a:solidFill>
                <a:latin typeface="Times New Roman" pitchFamily="18" charset="0"/>
              </a:rPr>
              <a:t>、</a:t>
            </a:r>
            <a:r>
              <a:rPr lang="zh-CN" altLang="en-US" sz="4000" b="1" u="sng">
                <a:solidFill>
                  <a:schemeClr val="accent2"/>
                </a:solidFill>
                <a:latin typeface="Times New Roman" pitchFamily="18" charset="0"/>
              </a:rPr>
              <a:t>人名</a:t>
            </a:r>
            <a:r>
              <a:rPr lang="zh-CN" altLang="en-US" sz="4000" b="1">
                <a:solidFill>
                  <a:schemeClr val="accent2"/>
                </a:solidFill>
                <a:latin typeface="Times New Roman" pitchFamily="18" charset="0"/>
              </a:rPr>
              <a:t>、</a:t>
            </a:r>
            <a:r>
              <a:rPr lang="zh-CN" altLang="en-US" sz="4000" b="1" u="sng">
                <a:solidFill>
                  <a:schemeClr val="accent2"/>
                </a:solidFill>
                <a:latin typeface="Times New Roman" pitchFamily="18" charset="0"/>
              </a:rPr>
              <a:t>地名</a:t>
            </a:r>
            <a:r>
              <a:rPr lang="zh-CN" altLang="en-US" sz="4000" b="1">
                <a:solidFill>
                  <a:schemeClr val="accent2"/>
                </a:solidFill>
                <a:latin typeface="Times New Roman" pitchFamily="18" charset="0"/>
              </a:rPr>
              <a:t>、</a:t>
            </a:r>
            <a:r>
              <a:rPr lang="zh-CN" altLang="en-US" sz="4000" b="1" u="sng">
                <a:solidFill>
                  <a:schemeClr val="accent2"/>
                </a:solidFill>
                <a:latin typeface="Times New Roman" pitchFamily="18" charset="0"/>
              </a:rPr>
              <a:t>官职</a:t>
            </a:r>
            <a:r>
              <a:rPr lang="zh-CN" altLang="en-US" sz="4000" b="1">
                <a:solidFill>
                  <a:schemeClr val="accent2"/>
                </a:solidFill>
                <a:latin typeface="Times New Roman" pitchFamily="18" charset="0"/>
              </a:rPr>
              <a:t>等专有名词或</a:t>
            </a:r>
            <a:r>
              <a:rPr lang="zh-CN" altLang="en-US" sz="4000" b="1" u="sng">
                <a:solidFill>
                  <a:schemeClr val="accent2"/>
                </a:solidFill>
                <a:latin typeface="Times New Roman" pitchFamily="18" charset="0"/>
              </a:rPr>
              <a:t>现代汉语也通用的词</a:t>
            </a:r>
            <a:r>
              <a:rPr lang="zh-CN" altLang="en-US" sz="4000" b="1">
                <a:solidFill>
                  <a:schemeClr val="accent2"/>
                </a:solidFill>
                <a:latin typeface="Times New Roman" pitchFamily="18" charset="0"/>
              </a:rPr>
              <a:t>，皆保留不动。</a:t>
            </a:r>
          </a:p>
        </p:txBody>
      </p:sp>
      <p:sp>
        <p:nvSpPr>
          <p:cNvPr id="79875" name="Text Box 3"/>
          <p:cNvSpPr txBox="1">
            <a:spLocks noChangeArrowheads="1"/>
          </p:cNvSpPr>
          <p:nvPr/>
        </p:nvSpPr>
        <p:spPr bwMode="auto">
          <a:xfrm>
            <a:off x="395288" y="2565400"/>
            <a:ext cx="7489825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6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1</a:t>
            </a:r>
            <a:r>
              <a:rPr lang="zh-CN" altLang="en-US" sz="36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、德祜二年二月十九日，予除右丞相兼枢密使，都督诸路军马。 </a:t>
            </a:r>
          </a:p>
        </p:txBody>
      </p:sp>
      <p:sp>
        <p:nvSpPr>
          <p:cNvPr id="79876" name="Text Box 4"/>
          <p:cNvSpPr txBox="1">
            <a:spLocks noChangeArrowheads="1"/>
          </p:cNvSpPr>
          <p:nvPr/>
        </p:nvSpPr>
        <p:spPr bwMode="auto">
          <a:xfrm>
            <a:off x="468313" y="3860800"/>
            <a:ext cx="6408737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6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2</a:t>
            </a:r>
            <a:r>
              <a:rPr lang="zh-CN" altLang="en-US" sz="36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、和氏璧，天下所传宝也。 </a:t>
            </a:r>
          </a:p>
        </p:txBody>
      </p:sp>
      <p:sp>
        <p:nvSpPr>
          <p:cNvPr id="79877" name="Text Box 5"/>
          <p:cNvSpPr txBox="1">
            <a:spLocks noChangeArrowheads="1"/>
          </p:cNvSpPr>
          <p:nvPr/>
        </p:nvSpPr>
        <p:spPr bwMode="auto">
          <a:xfrm>
            <a:off x="468313" y="4652963"/>
            <a:ext cx="626427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6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3</a:t>
            </a:r>
            <a:r>
              <a:rPr lang="zh-CN" altLang="en-US" sz="36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、卢陵文天祥自序其诗。 </a:t>
            </a:r>
          </a:p>
        </p:txBody>
      </p:sp>
      <p:sp>
        <p:nvSpPr>
          <p:cNvPr id="79878" name="Text Box 6"/>
          <p:cNvSpPr txBox="1">
            <a:spLocks noChangeArrowheads="1"/>
          </p:cNvSpPr>
          <p:nvPr/>
        </p:nvSpPr>
        <p:spPr bwMode="auto">
          <a:xfrm>
            <a:off x="468313" y="5516563"/>
            <a:ext cx="712787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6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4</a:t>
            </a:r>
            <a:r>
              <a:rPr lang="zh-CN" altLang="en-US" sz="36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、督相史忠烈公知势不可为。 </a:t>
            </a:r>
          </a:p>
        </p:txBody>
      </p:sp>
      <p:sp>
        <p:nvSpPr>
          <p:cNvPr id="79879" name="Line 7"/>
          <p:cNvSpPr>
            <a:spLocks noChangeShapeType="1"/>
          </p:cNvSpPr>
          <p:nvPr/>
        </p:nvSpPr>
        <p:spPr bwMode="auto">
          <a:xfrm>
            <a:off x="1331913" y="3141663"/>
            <a:ext cx="3887787" cy="0"/>
          </a:xfrm>
          <a:prstGeom prst="line">
            <a:avLst/>
          </a:prstGeom>
          <a:noFill/>
          <a:ln w="3175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9880" name="Line 8"/>
          <p:cNvSpPr>
            <a:spLocks noChangeShapeType="1"/>
          </p:cNvSpPr>
          <p:nvPr/>
        </p:nvSpPr>
        <p:spPr bwMode="auto">
          <a:xfrm>
            <a:off x="1403350" y="6165850"/>
            <a:ext cx="2447925" cy="0"/>
          </a:xfrm>
          <a:prstGeom prst="line">
            <a:avLst/>
          </a:prstGeom>
          <a:noFill/>
          <a:ln w="3175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2" name="Group 9"/>
          <p:cNvGrpSpPr>
            <a:grpSpLocks/>
          </p:cNvGrpSpPr>
          <p:nvPr/>
        </p:nvGrpSpPr>
        <p:grpSpPr bwMode="auto">
          <a:xfrm>
            <a:off x="539750" y="3213100"/>
            <a:ext cx="7200900" cy="576263"/>
            <a:chOff x="0" y="0"/>
            <a:chExt cx="4536" cy="363"/>
          </a:xfrm>
        </p:grpSpPr>
        <p:sp>
          <p:nvSpPr>
            <p:cNvPr id="23564" name="Line 10"/>
            <p:cNvSpPr>
              <a:spLocks noChangeShapeType="1"/>
            </p:cNvSpPr>
            <p:nvPr/>
          </p:nvSpPr>
          <p:spPr bwMode="auto">
            <a:xfrm>
              <a:off x="3946" y="0"/>
              <a:ext cx="590" cy="0"/>
            </a:xfrm>
            <a:prstGeom prst="line">
              <a:avLst/>
            </a:prstGeom>
            <a:noFill/>
            <a:ln w="3175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565" name="Line 11"/>
            <p:cNvSpPr>
              <a:spLocks noChangeShapeType="1"/>
            </p:cNvSpPr>
            <p:nvPr/>
          </p:nvSpPr>
          <p:spPr bwMode="auto">
            <a:xfrm>
              <a:off x="0" y="363"/>
              <a:ext cx="1315" cy="0"/>
            </a:xfrm>
            <a:prstGeom prst="line">
              <a:avLst/>
            </a:prstGeom>
            <a:noFill/>
            <a:ln w="3175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79884" name="Line 12"/>
          <p:cNvSpPr>
            <a:spLocks noChangeShapeType="1"/>
          </p:cNvSpPr>
          <p:nvPr/>
        </p:nvSpPr>
        <p:spPr bwMode="auto">
          <a:xfrm>
            <a:off x="1331913" y="4508500"/>
            <a:ext cx="1079500" cy="0"/>
          </a:xfrm>
          <a:prstGeom prst="line">
            <a:avLst/>
          </a:prstGeom>
          <a:noFill/>
          <a:ln w="3175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9885" name="Line 13"/>
          <p:cNvSpPr>
            <a:spLocks noChangeShapeType="1"/>
          </p:cNvSpPr>
          <p:nvPr/>
        </p:nvSpPr>
        <p:spPr bwMode="auto">
          <a:xfrm>
            <a:off x="1331913" y="5300663"/>
            <a:ext cx="2087562" cy="0"/>
          </a:xfrm>
          <a:prstGeom prst="line">
            <a:avLst/>
          </a:prstGeom>
          <a:noFill/>
          <a:ln w="3175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98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98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80"/>
                                        <p:tgtEl>
                                          <p:spTgt spid="7987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7987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80"/>
                                        <p:tgtEl>
                                          <p:spTgt spid="7987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0" dur="500"/>
                                        <p:tgtEl>
                                          <p:spTgt spid="798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0" dur="80"/>
                                        <p:tgtEl>
                                          <p:spTgt spid="7987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1" dur="80"/>
                                        <p:tgtEl>
                                          <p:spTgt spid="7987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80"/>
                                        <p:tgtEl>
                                          <p:spTgt spid="7987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7" dur="500"/>
                                        <p:tgtEl>
                                          <p:spTgt spid="798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2" dur="80"/>
                                        <p:tgtEl>
                                          <p:spTgt spid="7987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3" dur="80"/>
                                        <p:tgtEl>
                                          <p:spTgt spid="7987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80"/>
                                        <p:tgtEl>
                                          <p:spTgt spid="7987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9" dur="500"/>
                                        <p:tgtEl>
                                          <p:spTgt spid="798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4" dur="80"/>
                                        <p:tgtEl>
                                          <p:spTgt spid="7987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5" dur="80"/>
                                        <p:tgtEl>
                                          <p:spTgt spid="7987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6" dur="80"/>
                                        <p:tgtEl>
                                          <p:spTgt spid="7987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1" dur="500"/>
                                        <p:tgtEl>
                                          <p:spTgt spid="798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9874" grpId="0"/>
      <p:bldP spid="79875" grpId="0"/>
      <p:bldP spid="79876" grpId="0"/>
      <p:bldP spid="79877" grpId="0"/>
      <p:bldP spid="79878" grpId="0"/>
      <p:bldP spid="79879" grpId="0" animBg="1"/>
      <p:bldP spid="79880" grpId="0" animBg="1"/>
      <p:bldP spid="79884" grpId="0" animBg="1"/>
      <p:bldP spid="79885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矩形 2"/>
          <p:cNvSpPr>
            <a:spLocks noChangeArrowheads="1"/>
          </p:cNvSpPr>
          <p:nvPr/>
        </p:nvSpPr>
        <p:spPr bwMode="auto">
          <a:xfrm>
            <a:off x="539750" y="1196975"/>
            <a:ext cx="8015288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1588" algn="just">
              <a:lnSpc>
                <a:spcPct val="140000"/>
              </a:lnSpc>
            </a:pPr>
            <a:r>
              <a:rPr lang="en-US" altLang="zh-CN" sz="2600">
                <a:latin typeface="宋体" pitchFamily="2" charset="-122"/>
                <a:ea typeface="华文细黑"/>
                <a:cs typeface="华文细黑"/>
              </a:rPr>
              <a:t>“</a:t>
            </a:r>
            <a:r>
              <a:rPr lang="zh-CN" altLang="zh-CN" sz="2600">
                <a:latin typeface="Times New Roman" pitchFamily="18" charset="0"/>
                <a:ea typeface="华文细黑"/>
                <a:cs typeface="华文细黑"/>
              </a:rPr>
              <a:t>是</a:t>
            </a:r>
            <a:r>
              <a:rPr lang="en-US" altLang="zh-CN" sz="2600">
                <a:latin typeface="宋体" pitchFamily="2" charset="-122"/>
                <a:ea typeface="华文细黑"/>
                <a:cs typeface="华文细黑"/>
              </a:rPr>
              <a:t>”</a:t>
            </a:r>
            <a:r>
              <a:rPr lang="zh-CN" altLang="zh-CN" sz="2600">
                <a:latin typeface="Times New Roman" pitchFamily="18" charset="0"/>
                <a:ea typeface="华文细黑"/>
                <a:cs typeface="华文细黑"/>
              </a:rPr>
              <a:t>是</a:t>
            </a:r>
            <a:r>
              <a:rPr lang="en-US" altLang="zh-CN" sz="2600">
                <a:latin typeface="宋体" pitchFamily="2" charset="-122"/>
                <a:ea typeface="华文细黑"/>
                <a:cs typeface="华文细黑"/>
              </a:rPr>
              <a:t>“</a:t>
            </a:r>
            <a:r>
              <a:rPr lang="zh-CN" altLang="zh-CN" sz="2600">
                <a:latin typeface="Times New Roman" pitchFamily="18" charset="0"/>
                <a:ea typeface="华文细黑"/>
                <a:cs typeface="华文细黑"/>
              </a:rPr>
              <a:t>这</a:t>
            </a:r>
            <a:r>
              <a:rPr lang="en-US" altLang="zh-CN" sz="2600">
                <a:latin typeface="宋体" pitchFamily="2" charset="-122"/>
                <a:ea typeface="华文细黑"/>
                <a:cs typeface="华文细黑"/>
              </a:rPr>
              <a:t>”</a:t>
            </a:r>
            <a:r>
              <a:rPr lang="zh-CN" altLang="zh-CN" sz="2600">
                <a:latin typeface="Times New Roman" pitchFamily="18" charset="0"/>
                <a:ea typeface="华文细黑"/>
                <a:cs typeface="华文细黑"/>
              </a:rPr>
              <a:t>的意思，</a:t>
            </a:r>
            <a:r>
              <a:rPr lang="zh-CN" altLang="zh-CN" sz="2600">
                <a:solidFill>
                  <a:srgbClr val="000000"/>
                </a:solidFill>
                <a:latin typeface="Times New Roman" pitchFamily="18" charset="0"/>
                <a:ea typeface="华文细黑"/>
                <a:cs typeface="华文细黑"/>
              </a:rPr>
              <a:t>该句一般为判断句，如</a:t>
            </a:r>
            <a:r>
              <a:rPr lang="en-US" altLang="zh-CN" sz="2600">
                <a:solidFill>
                  <a:srgbClr val="000000"/>
                </a:solidFill>
                <a:latin typeface="宋体" pitchFamily="2" charset="-122"/>
                <a:ea typeface="华文细黑"/>
                <a:cs typeface="华文细黑"/>
              </a:rPr>
              <a:t>“</a:t>
            </a:r>
            <a:r>
              <a:rPr lang="zh-CN" altLang="zh-CN" sz="2600">
                <a:solidFill>
                  <a:srgbClr val="000000"/>
                </a:solidFill>
                <a:latin typeface="Times New Roman" pitchFamily="18" charset="0"/>
                <a:ea typeface="华文细黑"/>
                <a:cs typeface="华文细黑"/>
              </a:rPr>
              <a:t>直不百步耳，是亦走也</a:t>
            </a:r>
            <a:r>
              <a:rPr lang="en-US" altLang="zh-CN" sz="2600">
                <a:solidFill>
                  <a:srgbClr val="000000"/>
                </a:solidFill>
                <a:latin typeface="宋体" pitchFamily="2" charset="-122"/>
                <a:ea typeface="华文细黑"/>
                <a:cs typeface="华文细黑"/>
              </a:rPr>
              <a:t>”</a:t>
            </a:r>
            <a:r>
              <a:rPr lang="zh-CN" altLang="zh-CN" sz="2600">
                <a:solidFill>
                  <a:srgbClr val="000000"/>
                </a:solidFill>
                <a:latin typeface="Times New Roman" pitchFamily="18" charset="0"/>
                <a:ea typeface="华文细黑"/>
                <a:cs typeface="华文细黑"/>
              </a:rPr>
              <a:t>。对于无标志被动句，可用两个方法判断。</a:t>
            </a:r>
            <a:r>
              <a:rPr lang="en-US" altLang="zh-CN" sz="2600">
                <a:solidFill>
                  <a:srgbClr val="000000"/>
                </a:solidFill>
                <a:latin typeface="宋体" pitchFamily="2" charset="-122"/>
                <a:ea typeface="华文细黑"/>
                <a:cs typeface="华文细黑"/>
              </a:rPr>
              <a:t>①</a:t>
            </a:r>
            <a:r>
              <a:rPr lang="zh-CN" altLang="zh-CN" sz="2600">
                <a:solidFill>
                  <a:srgbClr val="000000"/>
                </a:solidFill>
                <a:latin typeface="Times New Roman" pitchFamily="18" charset="0"/>
                <a:ea typeface="华文细黑"/>
                <a:cs typeface="华文细黑"/>
              </a:rPr>
              <a:t>在动词前或后加上</a:t>
            </a:r>
            <a:r>
              <a:rPr lang="en-US" altLang="zh-CN" sz="2600">
                <a:solidFill>
                  <a:srgbClr val="000000"/>
                </a:solidFill>
                <a:latin typeface="宋体" pitchFamily="2" charset="-122"/>
                <a:ea typeface="华文细黑"/>
                <a:cs typeface="华文细黑"/>
              </a:rPr>
              <a:t>“</a:t>
            </a:r>
            <a:r>
              <a:rPr lang="zh-CN" altLang="zh-CN" sz="2600">
                <a:solidFill>
                  <a:srgbClr val="000000"/>
                </a:solidFill>
                <a:latin typeface="Times New Roman" pitchFamily="18" charset="0"/>
                <a:ea typeface="华文细黑"/>
                <a:cs typeface="华文细黑"/>
              </a:rPr>
              <a:t>被</a:t>
            </a:r>
            <a:r>
              <a:rPr lang="en-US" altLang="zh-CN" sz="2600">
                <a:solidFill>
                  <a:srgbClr val="000000"/>
                </a:solidFill>
                <a:latin typeface="宋体" pitchFamily="2" charset="-122"/>
                <a:ea typeface="华文细黑"/>
                <a:cs typeface="华文细黑"/>
              </a:rPr>
              <a:t>”</a:t>
            </a:r>
            <a:r>
              <a:rPr lang="zh-CN" altLang="zh-CN" sz="2600">
                <a:solidFill>
                  <a:srgbClr val="000000"/>
                </a:solidFill>
                <a:latin typeface="Times New Roman" pitchFamily="18" charset="0"/>
                <a:ea typeface="华文细黑"/>
                <a:cs typeface="华文细黑"/>
              </a:rPr>
              <a:t>而未改变句子的基本意义的，是被动句。如</a:t>
            </a:r>
            <a:r>
              <a:rPr lang="en-US" altLang="zh-CN" sz="2600">
                <a:solidFill>
                  <a:srgbClr val="000000"/>
                </a:solidFill>
                <a:latin typeface="宋体" pitchFamily="2" charset="-122"/>
                <a:ea typeface="华文细黑"/>
                <a:cs typeface="华文细黑"/>
              </a:rPr>
              <a:t>“</a:t>
            </a:r>
            <a:r>
              <a:rPr lang="zh-CN" altLang="zh-CN" sz="2600">
                <a:solidFill>
                  <a:srgbClr val="000000"/>
                </a:solidFill>
                <a:latin typeface="Times New Roman" pitchFamily="18" charset="0"/>
                <a:ea typeface="华文细黑"/>
                <a:cs typeface="华文细黑"/>
              </a:rPr>
              <a:t>匹夫不可夺志也</a:t>
            </a:r>
            <a:r>
              <a:rPr lang="en-US" altLang="zh-CN" sz="2600">
                <a:solidFill>
                  <a:srgbClr val="000000"/>
                </a:solidFill>
                <a:latin typeface="宋体" pitchFamily="2" charset="-122"/>
                <a:ea typeface="华文细黑"/>
                <a:cs typeface="华文细黑"/>
              </a:rPr>
              <a:t>”</a:t>
            </a:r>
            <a:r>
              <a:rPr lang="zh-CN" altLang="zh-CN" sz="2600">
                <a:solidFill>
                  <a:srgbClr val="000000"/>
                </a:solidFill>
                <a:latin typeface="Times New Roman" pitchFamily="18" charset="0"/>
                <a:ea typeface="华文细黑"/>
                <a:cs typeface="华文细黑"/>
              </a:rPr>
              <a:t>，在动词</a:t>
            </a:r>
            <a:r>
              <a:rPr lang="en-US" altLang="zh-CN" sz="2600">
                <a:solidFill>
                  <a:srgbClr val="000000"/>
                </a:solidFill>
                <a:latin typeface="宋体" pitchFamily="2" charset="-122"/>
                <a:ea typeface="华文细黑"/>
                <a:cs typeface="华文细黑"/>
              </a:rPr>
              <a:t>“</a:t>
            </a:r>
            <a:r>
              <a:rPr lang="zh-CN" altLang="zh-CN" sz="2600">
                <a:solidFill>
                  <a:srgbClr val="000000"/>
                </a:solidFill>
                <a:latin typeface="Times New Roman" pitchFamily="18" charset="0"/>
                <a:ea typeface="华文细黑"/>
                <a:cs typeface="华文细黑"/>
              </a:rPr>
              <a:t>夺</a:t>
            </a:r>
            <a:r>
              <a:rPr lang="en-US" altLang="zh-CN" sz="2600">
                <a:solidFill>
                  <a:srgbClr val="000000"/>
                </a:solidFill>
                <a:latin typeface="宋体" pitchFamily="2" charset="-122"/>
                <a:ea typeface="华文细黑"/>
                <a:cs typeface="华文细黑"/>
              </a:rPr>
              <a:t>”</a:t>
            </a:r>
            <a:r>
              <a:rPr lang="zh-CN" altLang="zh-CN" sz="2600">
                <a:solidFill>
                  <a:srgbClr val="000000"/>
                </a:solidFill>
                <a:latin typeface="Times New Roman" pitchFamily="18" charset="0"/>
                <a:ea typeface="华文细黑"/>
                <a:cs typeface="华文细黑"/>
              </a:rPr>
              <a:t>前面加</a:t>
            </a:r>
            <a:r>
              <a:rPr lang="en-US" altLang="zh-CN" sz="2600">
                <a:solidFill>
                  <a:srgbClr val="000000"/>
                </a:solidFill>
                <a:latin typeface="宋体" pitchFamily="2" charset="-122"/>
                <a:ea typeface="华文细黑"/>
                <a:cs typeface="华文细黑"/>
              </a:rPr>
              <a:t>“</a:t>
            </a:r>
            <a:r>
              <a:rPr lang="zh-CN" altLang="zh-CN" sz="2600">
                <a:solidFill>
                  <a:srgbClr val="000000"/>
                </a:solidFill>
                <a:latin typeface="Times New Roman" pitchFamily="18" charset="0"/>
                <a:ea typeface="华文细黑"/>
                <a:cs typeface="华文细黑"/>
              </a:rPr>
              <a:t>被</a:t>
            </a:r>
            <a:r>
              <a:rPr lang="en-US" altLang="zh-CN" sz="2600">
                <a:solidFill>
                  <a:srgbClr val="000000"/>
                </a:solidFill>
                <a:latin typeface="宋体" pitchFamily="2" charset="-122"/>
                <a:ea typeface="华文细黑"/>
                <a:cs typeface="华文细黑"/>
              </a:rPr>
              <a:t>”</a:t>
            </a:r>
            <a:r>
              <a:rPr lang="zh-CN" altLang="zh-CN" sz="2600">
                <a:solidFill>
                  <a:srgbClr val="000000"/>
                </a:solidFill>
                <a:latin typeface="Times New Roman" pitchFamily="18" charset="0"/>
                <a:ea typeface="华文细黑"/>
                <a:cs typeface="华文细黑"/>
              </a:rPr>
              <a:t>，没能改变句子原来的意思，所以这是一个被动句。</a:t>
            </a:r>
            <a:r>
              <a:rPr lang="en-US" altLang="zh-CN" sz="2600">
                <a:solidFill>
                  <a:srgbClr val="000000"/>
                </a:solidFill>
                <a:latin typeface="宋体" pitchFamily="2" charset="-122"/>
                <a:ea typeface="华文细黑"/>
                <a:cs typeface="华文细黑"/>
              </a:rPr>
              <a:t>②</a:t>
            </a:r>
            <a:r>
              <a:rPr lang="zh-CN" altLang="zh-CN" sz="2600">
                <a:solidFill>
                  <a:srgbClr val="000000"/>
                </a:solidFill>
                <a:latin typeface="Times New Roman" pitchFamily="18" charset="0"/>
                <a:ea typeface="华文细黑"/>
                <a:cs typeface="华文细黑"/>
              </a:rPr>
              <a:t>主谓结构的句子能够变成动宾结构主动句的，是被动句。如杜牧《阿房宫赋》中的</a:t>
            </a:r>
            <a:r>
              <a:rPr lang="en-US" altLang="zh-CN" sz="2600">
                <a:solidFill>
                  <a:srgbClr val="000000"/>
                </a:solidFill>
                <a:latin typeface="宋体" pitchFamily="2" charset="-122"/>
                <a:ea typeface="华文细黑"/>
                <a:cs typeface="华文细黑"/>
              </a:rPr>
              <a:t>“</a:t>
            </a:r>
            <a:r>
              <a:rPr lang="zh-CN" altLang="zh-CN" sz="2600">
                <a:solidFill>
                  <a:srgbClr val="000000"/>
                </a:solidFill>
                <a:latin typeface="Times New Roman" pitchFamily="18" charset="0"/>
                <a:ea typeface="华文细黑"/>
                <a:cs typeface="华文细黑"/>
              </a:rPr>
              <a:t>函谷举</a:t>
            </a:r>
            <a:r>
              <a:rPr lang="en-US" altLang="zh-CN" sz="2600">
                <a:solidFill>
                  <a:srgbClr val="000000"/>
                </a:solidFill>
                <a:latin typeface="宋体" pitchFamily="2" charset="-122"/>
                <a:ea typeface="华文细黑"/>
                <a:cs typeface="华文细黑"/>
              </a:rPr>
              <a:t>”</a:t>
            </a:r>
            <a:r>
              <a:rPr lang="zh-CN" altLang="zh-CN" sz="2600">
                <a:solidFill>
                  <a:srgbClr val="000000"/>
                </a:solidFill>
                <a:latin typeface="Times New Roman" pitchFamily="18" charset="0"/>
                <a:ea typeface="华文细黑"/>
                <a:cs typeface="华文细黑"/>
              </a:rPr>
              <a:t>，可以将其变为</a:t>
            </a:r>
            <a:r>
              <a:rPr lang="en-US" altLang="zh-CN" sz="2600">
                <a:solidFill>
                  <a:srgbClr val="000000"/>
                </a:solidFill>
                <a:latin typeface="宋体" pitchFamily="2" charset="-122"/>
                <a:ea typeface="华文细黑"/>
                <a:cs typeface="华文细黑"/>
              </a:rPr>
              <a:t>“</a:t>
            </a:r>
            <a:r>
              <a:rPr lang="zh-CN" altLang="zh-CN" sz="2600">
                <a:solidFill>
                  <a:srgbClr val="000000"/>
                </a:solidFill>
                <a:latin typeface="Times New Roman" pitchFamily="18" charset="0"/>
                <a:ea typeface="华文细黑"/>
                <a:cs typeface="华文细黑"/>
              </a:rPr>
              <a:t>举函谷</a:t>
            </a:r>
            <a:r>
              <a:rPr lang="en-US" altLang="zh-CN" sz="2600">
                <a:solidFill>
                  <a:srgbClr val="000000"/>
                </a:solidFill>
                <a:latin typeface="宋体" pitchFamily="2" charset="-122"/>
                <a:ea typeface="华文细黑"/>
                <a:cs typeface="华文细黑"/>
              </a:rPr>
              <a:t>”</a:t>
            </a:r>
            <a:r>
              <a:rPr lang="zh-CN" altLang="zh-CN" sz="2600">
                <a:solidFill>
                  <a:srgbClr val="000000"/>
                </a:solidFill>
                <a:latin typeface="Times New Roman" pitchFamily="18" charset="0"/>
                <a:ea typeface="华文细黑"/>
                <a:cs typeface="华文细黑"/>
              </a:rPr>
              <a:t>。</a:t>
            </a:r>
            <a:endParaRPr lang="zh-CN" altLang="zh-CN" sz="2600">
              <a:solidFill>
                <a:srgbClr val="000000"/>
              </a:solidFill>
              <a:latin typeface="宋体" pitchFamily="2" charset="-122"/>
            </a:endParaRPr>
          </a:p>
        </p:txBody>
      </p:sp>
    </p:spTree>
  </p:cSld>
  <p:clrMapOvr>
    <a:masterClrMapping/>
  </p:clrMapOvr>
  <p:transition/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矩形 1"/>
          <p:cNvSpPr>
            <a:spLocks noChangeArrowheads="1"/>
          </p:cNvSpPr>
          <p:nvPr/>
        </p:nvSpPr>
        <p:spPr bwMode="auto">
          <a:xfrm>
            <a:off x="452438" y="1360488"/>
            <a:ext cx="8223250" cy="40134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1588" algn="just">
              <a:lnSpc>
                <a:spcPct val="140000"/>
              </a:lnSpc>
            </a:pPr>
            <a:r>
              <a:rPr lang="zh-CN" altLang="zh-CN" sz="2600" b="1" dirty="0">
                <a:solidFill>
                  <a:srgbClr val="E36C0A"/>
                </a:solidFill>
                <a:latin typeface="Times New Roman" pitchFamily="18" charset="0"/>
                <a:ea typeface="微软雅黑" pitchFamily="34" charset="-122"/>
              </a:rPr>
              <a:t>边练边悟</a:t>
            </a:r>
            <a:endParaRPr lang="zh-CN" altLang="zh-CN" sz="2600" dirty="0">
              <a:latin typeface="宋体" pitchFamily="2" charset="-122"/>
            </a:endParaRPr>
          </a:p>
          <a:p>
            <a:pPr indent="1588" algn="just">
              <a:lnSpc>
                <a:spcPct val="140000"/>
              </a:lnSpc>
            </a:pPr>
            <a:r>
              <a:rPr lang="zh-CN" altLang="zh-CN" sz="2600" dirty="0">
                <a:latin typeface="Times New Roman" pitchFamily="18" charset="0"/>
                <a:ea typeface="华文细黑"/>
                <a:cs typeface="华文细黑"/>
              </a:rPr>
              <a:t>阅读下面的文段，翻译文中画线的句子。</a:t>
            </a:r>
            <a:endParaRPr lang="zh-CN" altLang="zh-CN" sz="2600" dirty="0">
              <a:latin typeface="宋体" pitchFamily="2" charset="-122"/>
            </a:endParaRPr>
          </a:p>
          <a:p>
            <a:pPr indent="1588" algn="just">
              <a:lnSpc>
                <a:spcPct val="140000"/>
              </a:lnSpc>
            </a:pPr>
            <a:r>
              <a:rPr lang="en-US" altLang="zh-CN" sz="2600" dirty="0" smtClean="0">
                <a:latin typeface="Times New Roman" pitchFamily="18" charset="0"/>
                <a:ea typeface="华文细黑"/>
                <a:cs typeface="华文细黑"/>
              </a:rPr>
              <a:t>14   </a:t>
            </a:r>
            <a:r>
              <a:rPr lang="zh-CN" altLang="zh-CN" sz="2600" dirty="0" smtClean="0">
                <a:latin typeface="Times New Roman" pitchFamily="18" charset="0"/>
                <a:ea typeface="华文细黑"/>
                <a:cs typeface="华文细黑"/>
              </a:rPr>
              <a:t>咏</a:t>
            </a:r>
            <a:r>
              <a:rPr lang="en-US" altLang="zh-CN" sz="2600" dirty="0">
                <a:latin typeface="Times New Roman" pitchFamily="18" charset="0"/>
                <a:ea typeface="华文细黑"/>
                <a:cs typeface="华文细黑"/>
              </a:rPr>
              <a:t>(</a:t>
            </a:r>
            <a:r>
              <a:rPr lang="zh-CN" altLang="zh-CN" sz="2600" dirty="0">
                <a:latin typeface="Times New Roman" pitchFamily="18" charset="0"/>
                <a:ea typeface="华文细黑"/>
                <a:cs typeface="华文细黑"/>
              </a:rPr>
              <a:t>指传主张咏</a:t>
            </a:r>
            <a:r>
              <a:rPr lang="en-US" altLang="zh-CN" sz="2600" dirty="0">
                <a:latin typeface="Times New Roman" pitchFamily="18" charset="0"/>
                <a:ea typeface="华文细黑"/>
                <a:cs typeface="华文细黑"/>
              </a:rPr>
              <a:t>)</a:t>
            </a:r>
            <a:r>
              <a:rPr lang="zh-CN" altLang="zh-CN" sz="2600" dirty="0">
                <a:latin typeface="Times New Roman" pitchFamily="18" charset="0"/>
                <a:ea typeface="华文细黑"/>
                <a:cs typeface="华文细黑"/>
              </a:rPr>
              <a:t>与青州傅霖少同学。霖隐不仕。咏既显，求霖者三十年，不可得。至是来谒，阍吏白傅霖请见，咏责之曰：</a:t>
            </a:r>
            <a:r>
              <a:rPr lang="en-US" altLang="zh-CN" sz="2600" dirty="0">
                <a:latin typeface="宋体" pitchFamily="2" charset="-122"/>
                <a:ea typeface="华文细黑"/>
                <a:cs typeface="华文细黑"/>
              </a:rPr>
              <a:t>“</a:t>
            </a:r>
            <a:r>
              <a:rPr lang="zh-CN" altLang="zh-CN" sz="2600" u="sng" dirty="0">
                <a:latin typeface="Times New Roman" pitchFamily="18" charset="0"/>
                <a:ea typeface="华文细黑"/>
                <a:cs typeface="华文细黑"/>
              </a:rPr>
              <a:t>傅先生天下贤士，吾尚不得为友，汝何人，敢名之！</a:t>
            </a:r>
            <a:r>
              <a:rPr lang="en-US" altLang="zh-CN" sz="2600" dirty="0">
                <a:latin typeface="宋体" pitchFamily="2" charset="-122"/>
                <a:ea typeface="华文细黑"/>
                <a:cs typeface="华文细黑"/>
              </a:rPr>
              <a:t>”</a:t>
            </a:r>
          </a:p>
          <a:p>
            <a:pPr indent="1588" algn="r">
              <a:lnSpc>
                <a:spcPct val="140000"/>
              </a:lnSpc>
            </a:pPr>
            <a:r>
              <a:rPr lang="en-US" altLang="zh-CN" sz="2600" dirty="0">
                <a:latin typeface="Times New Roman" pitchFamily="18" charset="0"/>
                <a:ea typeface="华文细黑"/>
                <a:cs typeface="华文细黑"/>
              </a:rPr>
              <a:t>(</a:t>
            </a:r>
            <a:r>
              <a:rPr lang="zh-CN" altLang="zh-CN" sz="2600" dirty="0">
                <a:latin typeface="Times New Roman" pitchFamily="18" charset="0"/>
                <a:ea typeface="华文细黑"/>
                <a:cs typeface="华文细黑"/>
              </a:rPr>
              <a:t>选自《宋史</a:t>
            </a:r>
            <a:r>
              <a:rPr lang="en-US" altLang="zh-CN" sz="2600" dirty="0">
                <a:latin typeface="Times New Roman" pitchFamily="18" charset="0"/>
                <a:ea typeface="华文细黑"/>
                <a:cs typeface="华文细黑"/>
              </a:rPr>
              <a:t>·</a:t>
            </a:r>
            <a:r>
              <a:rPr lang="zh-CN" altLang="zh-CN" sz="2600" dirty="0">
                <a:latin typeface="Times New Roman" pitchFamily="18" charset="0"/>
                <a:ea typeface="华文细黑"/>
                <a:cs typeface="华文细黑"/>
              </a:rPr>
              <a:t>张咏传》</a:t>
            </a:r>
            <a:r>
              <a:rPr lang="en-US" altLang="zh-CN" sz="2600" dirty="0">
                <a:latin typeface="Times New Roman" pitchFamily="18" charset="0"/>
                <a:ea typeface="华文细黑"/>
                <a:cs typeface="华文细黑"/>
              </a:rPr>
              <a:t>)</a:t>
            </a:r>
            <a:endParaRPr lang="zh-CN" altLang="zh-CN" sz="2600" dirty="0">
              <a:latin typeface="宋体" pitchFamily="2" charset="-122"/>
            </a:endParaRPr>
          </a:p>
        </p:txBody>
      </p:sp>
    </p:spTree>
  </p:cSld>
  <p:clrMapOvr>
    <a:masterClrMapping/>
  </p:clrMapOvr>
  <p:transition/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395288" y="1427163"/>
            <a:ext cx="8305800" cy="416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1588" algn="just">
              <a:lnSpc>
                <a:spcPct val="140000"/>
              </a:lnSpc>
            </a:pPr>
            <a:r>
              <a:rPr lang="zh-CN" altLang="zh-CN" sz="2600">
                <a:solidFill>
                  <a:srgbClr val="00B0F0"/>
                </a:solidFill>
                <a:latin typeface="Times New Roman" pitchFamily="18" charset="0"/>
                <a:ea typeface="微软雅黑" pitchFamily="34" charset="-122"/>
              </a:rPr>
              <a:t>译文：</a:t>
            </a:r>
            <a:r>
              <a:rPr lang="zh-CN" altLang="zh-CN" sz="2600">
                <a:solidFill>
                  <a:srgbClr val="F79646"/>
                </a:solidFill>
                <a:latin typeface="Times New Roman" pitchFamily="18" charset="0"/>
                <a:ea typeface="华文细黑"/>
                <a:cs typeface="华文细黑"/>
              </a:rPr>
              <a:t>傅先生是天下</a:t>
            </a:r>
            <a:r>
              <a:rPr lang="en-US" altLang="zh-CN" sz="2600">
                <a:solidFill>
                  <a:srgbClr val="F79646"/>
                </a:solidFill>
                <a:latin typeface="Times New Roman" pitchFamily="18" charset="0"/>
                <a:ea typeface="华文细黑"/>
                <a:cs typeface="华文细黑"/>
              </a:rPr>
              <a:t>(</a:t>
            </a:r>
            <a:r>
              <a:rPr lang="zh-CN" altLang="zh-CN" sz="2600">
                <a:solidFill>
                  <a:srgbClr val="F79646"/>
                </a:solidFill>
                <a:latin typeface="Times New Roman" pitchFamily="18" charset="0"/>
                <a:ea typeface="华文细黑"/>
                <a:cs typeface="华文细黑"/>
              </a:rPr>
              <a:t>闻名的</a:t>
            </a:r>
            <a:r>
              <a:rPr lang="en-US" altLang="zh-CN" sz="2600">
                <a:solidFill>
                  <a:srgbClr val="F79646"/>
                </a:solidFill>
                <a:latin typeface="Times New Roman" pitchFamily="18" charset="0"/>
                <a:ea typeface="华文细黑"/>
                <a:cs typeface="华文细黑"/>
              </a:rPr>
              <a:t>)</a:t>
            </a:r>
            <a:r>
              <a:rPr lang="zh-CN" altLang="zh-CN" sz="2600">
                <a:solidFill>
                  <a:srgbClr val="F79646"/>
                </a:solidFill>
                <a:latin typeface="Times New Roman" pitchFamily="18" charset="0"/>
                <a:ea typeface="华文细黑"/>
                <a:cs typeface="华文细黑"/>
              </a:rPr>
              <a:t>贤士，我尚且不能和他做朋友，你是什么人，怎敢直呼其名！</a:t>
            </a:r>
            <a:endParaRPr lang="zh-CN" altLang="zh-CN" sz="2600">
              <a:solidFill>
                <a:srgbClr val="F79646"/>
              </a:solidFill>
              <a:latin typeface="宋体" pitchFamily="2" charset="-122"/>
            </a:endParaRPr>
          </a:p>
          <a:p>
            <a:pPr indent="1588" algn="just">
              <a:lnSpc>
                <a:spcPct val="140000"/>
              </a:lnSpc>
            </a:pPr>
            <a:r>
              <a:rPr lang="zh-CN" altLang="zh-CN" sz="2600">
                <a:solidFill>
                  <a:srgbClr val="00B0F0"/>
                </a:solidFill>
                <a:latin typeface="Times New Roman" pitchFamily="18" charset="0"/>
                <a:ea typeface="微软雅黑" pitchFamily="34" charset="-122"/>
              </a:rPr>
              <a:t>要点　</a:t>
            </a:r>
            <a:r>
              <a:rPr lang="en-US" altLang="zh-CN" sz="2600">
                <a:solidFill>
                  <a:srgbClr val="000000"/>
                </a:solidFill>
                <a:latin typeface="宋体" pitchFamily="2" charset="-122"/>
                <a:ea typeface="华文细黑"/>
                <a:cs typeface="华文细黑"/>
              </a:rPr>
              <a:t>“</a:t>
            </a:r>
            <a:r>
              <a:rPr lang="zh-CN" altLang="zh-CN" sz="2600">
                <a:solidFill>
                  <a:srgbClr val="000000"/>
                </a:solidFill>
                <a:latin typeface="Times New Roman" pitchFamily="18" charset="0"/>
                <a:ea typeface="华文细黑"/>
                <a:cs typeface="华文细黑"/>
              </a:rPr>
              <a:t>傅先生天下贤士</a:t>
            </a:r>
            <a:r>
              <a:rPr lang="en-US" altLang="zh-CN" sz="2600">
                <a:solidFill>
                  <a:srgbClr val="000000"/>
                </a:solidFill>
                <a:latin typeface="宋体" pitchFamily="2" charset="-122"/>
                <a:ea typeface="华文细黑"/>
                <a:cs typeface="华文细黑"/>
              </a:rPr>
              <a:t>”</a:t>
            </a:r>
            <a:r>
              <a:rPr lang="zh-CN" altLang="zh-CN" sz="2600">
                <a:solidFill>
                  <a:srgbClr val="000000"/>
                </a:solidFill>
                <a:latin typeface="Times New Roman" pitchFamily="18" charset="0"/>
                <a:ea typeface="华文细黑"/>
                <a:cs typeface="华文细黑"/>
              </a:rPr>
              <a:t>一句中，</a:t>
            </a:r>
            <a:r>
              <a:rPr lang="en-US" altLang="zh-CN" sz="2600">
                <a:solidFill>
                  <a:srgbClr val="000000"/>
                </a:solidFill>
                <a:latin typeface="宋体" pitchFamily="2" charset="-122"/>
                <a:ea typeface="华文细黑"/>
                <a:cs typeface="华文细黑"/>
              </a:rPr>
              <a:t>“</a:t>
            </a:r>
            <a:r>
              <a:rPr lang="zh-CN" altLang="zh-CN" sz="2600">
                <a:solidFill>
                  <a:srgbClr val="000000"/>
                </a:solidFill>
                <a:latin typeface="Times New Roman" pitchFamily="18" charset="0"/>
                <a:ea typeface="华文细黑"/>
                <a:cs typeface="华文细黑"/>
              </a:rPr>
              <a:t>傅先生</a:t>
            </a:r>
            <a:r>
              <a:rPr lang="en-US" altLang="zh-CN" sz="2600">
                <a:solidFill>
                  <a:srgbClr val="000000"/>
                </a:solidFill>
                <a:latin typeface="宋体" pitchFamily="2" charset="-122"/>
                <a:ea typeface="华文细黑"/>
                <a:cs typeface="华文细黑"/>
              </a:rPr>
              <a:t>”</a:t>
            </a:r>
            <a:r>
              <a:rPr lang="zh-CN" altLang="zh-CN" sz="2600">
                <a:solidFill>
                  <a:srgbClr val="000000"/>
                </a:solidFill>
                <a:latin typeface="Times New Roman" pitchFamily="18" charset="0"/>
                <a:ea typeface="华文细黑"/>
                <a:cs typeface="华文细黑"/>
              </a:rPr>
              <a:t>与</a:t>
            </a:r>
            <a:r>
              <a:rPr lang="en-US" altLang="zh-CN" sz="2600">
                <a:solidFill>
                  <a:srgbClr val="000000"/>
                </a:solidFill>
                <a:latin typeface="宋体" pitchFamily="2" charset="-122"/>
                <a:ea typeface="华文细黑"/>
                <a:cs typeface="华文细黑"/>
              </a:rPr>
              <a:t>“</a:t>
            </a:r>
            <a:r>
              <a:rPr lang="zh-CN" altLang="zh-CN" sz="2600">
                <a:solidFill>
                  <a:srgbClr val="000000"/>
                </a:solidFill>
                <a:latin typeface="Times New Roman" pitchFamily="18" charset="0"/>
                <a:ea typeface="华文细黑"/>
                <a:cs typeface="华文细黑"/>
              </a:rPr>
              <a:t>天下贤士</a:t>
            </a:r>
            <a:r>
              <a:rPr lang="en-US" altLang="zh-CN" sz="2600">
                <a:solidFill>
                  <a:srgbClr val="000000"/>
                </a:solidFill>
                <a:latin typeface="宋体" pitchFamily="2" charset="-122"/>
                <a:ea typeface="华文细黑"/>
                <a:cs typeface="华文细黑"/>
              </a:rPr>
              <a:t>”</a:t>
            </a:r>
            <a:r>
              <a:rPr lang="zh-CN" altLang="zh-CN" sz="2600">
                <a:solidFill>
                  <a:srgbClr val="000000"/>
                </a:solidFill>
                <a:latin typeface="Times New Roman" pitchFamily="18" charset="0"/>
                <a:ea typeface="华文细黑"/>
                <a:cs typeface="华文细黑"/>
              </a:rPr>
              <a:t>都是名词性的，这是一个名词性成分直接作谓语的判断句，翻译时应补出来谓语动词</a:t>
            </a:r>
            <a:r>
              <a:rPr lang="en-US" altLang="zh-CN" sz="2600">
                <a:solidFill>
                  <a:srgbClr val="000000"/>
                </a:solidFill>
                <a:latin typeface="宋体" pitchFamily="2" charset="-122"/>
                <a:ea typeface="华文细黑"/>
                <a:cs typeface="华文细黑"/>
              </a:rPr>
              <a:t>“</a:t>
            </a:r>
            <a:r>
              <a:rPr lang="zh-CN" altLang="zh-CN" sz="2600">
                <a:solidFill>
                  <a:srgbClr val="000000"/>
                </a:solidFill>
                <a:latin typeface="Times New Roman" pitchFamily="18" charset="0"/>
                <a:ea typeface="华文细黑"/>
                <a:cs typeface="华文细黑"/>
              </a:rPr>
              <a:t>是</a:t>
            </a:r>
            <a:r>
              <a:rPr lang="en-US" altLang="zh-CN" sz="2600">
                <a:solidFill>
                  <a:srgbClr val="000000"/>
                </a:solidFill>
                <a:latin typeface="宋体" pitchFamily="2" charset="-122"/>
                <a:ea typeface="华文细黑"/>
                <a:cs typeface="华文细黑"/>
              </a:rPr>
              <a:t>”</a:t>
            </a:r>
            <a:r>
              <a:rPr lang="zh-CN" altLang="zh-CN" sz="2600">
                <a:solidFill>
                  <a:srgbClr val="000000"/>
                </a:solidFill>
                <a:latin typeface="Times New Roman" pitchFamily="18" charset="0"/>
                <a:ea typeface="华文细黑"/>
                <a:cs typeface="华文细黑"/>
              </a:rPr>
              <a:t>；</a:t>
            </a:r>
            <a:r>
              <a:rPr lang="en-US" altLang="zh-CN" sz="2600">
                <a:solidFill>
                  <a:srgbClr val="000000"/>
                </a:solidFill>
                <a:latin typeface="宋体" pitchFamily="2" charset="-122"/>
                <a:ea typeface="华文细黑"/>
                <a:cs typeface="华文细黑"/>
              </a:rPr>
              <a:t>“</a:t>
            </a:r>
            <a:r>
              <a:rPr lang="zh-CN" altLang="zh-CN" sz="2600">
                <a:solidFill>
                  <a:srgbClr val="000000"/>
                </a:solidFill>
                <a:latin typeface="Times New Roman" pitchFamily="18" charset="0"/>
                <a:ea typeface="华文细黑"/>
                <a:cs typeface="华文细黑"/>
              </a:rPr>
              <a:t>名</a:t>
            </a:r>
            <a:r>
              <a:rPr lang="en-US" altLang="zh-CN" sz="2600">
                <a:solidFill>
                  <a:srgbClr val="000000"/>
                </a:solidFill>
                <a:latin typeface="宋体" pitchFamily="2" charset="-122"/>
                <a:ea typeface="华文细黑"/>
                <a:cs typeface="华文细黑"/>
              </a:rPr>
              <a:t>”</a:t>
            </a:r>
            <a:r>
              <a:rPr lang="zh-CN" altLang="zh-CN" sz="2600">
                <a:solidFill>
                  <a:srgbClr val="000000"/>
                </a:solidFill>
                <a:latin typeface="Times New Roman" pitchFamily="18" charset="0"/>
                <a:ea typeface="华文细黑"/>
                <a:cs typeface="华文细黑"/>
              </a:rPr>
              <a:t>与后面的</a:t>
            </a:r>
            <a:r>
              <a:rPr lang="en-US" altLang="zh-CN" sz="2600">
                <a:solidFill>
                  <a:srgbClr val="000000"/>
                </a:solidFill>
                <a:latin typeface="宋体" pitchFamily="2" charset="-122"/>
                <a:ea typeface="华文细黑"/>
                <a:cs typeface="华文细黑"/>
              </a:rPr>
              <a:t>“</a:t>
            </a:r>
            <a:r>
              <a:rPr lang="zh-CN" altLang="zh-CN" sz="2600">
                <a:solidFill>
                  <a:srgbClr val="000000"/>
                </a:solidFill>
                <a:latin typeface="Times New Roman" pitchFamily="18" charset="0"/>
                <a:ea typeface="华文细黑"/>
                <a:cs typeface="华文细黑"/>
              </a:rPr>
              <a:t>之</a:t>
            </a:r>
            <a:r>
              <a:rPr lang="en-US" altLang="zh-CN" sz="2600">
                <a:solidFill>
                  <a:srgbClr val="000000"/>
                </a:solidFill>
                <a:latin typeface="宋体" pitchFamily="2" charset="-122"/>
                <a:ea typeface="华文细黑"/>
                <a:cs typeface="华文细黑"/>
              </a:rPr>
              <a:t>”</a:t>
            </a:r>
            <a:r>
              <a:rPr lang="zh-CN" altLang="zh-CN" sz="2600">
                <a:solidFill>
                  <a:srgbClr val="000000"/>
                </a:solidFill>
                <a:latin typeface="Times New Roman" pitchFamily="18" charset="0"/>
                <a:ea typeface="华文细黑"/>
                <a:cs typeface="华文细黑"/>
              </a:rPr>
              <a:t>连用，</a:t>
            </a:r>
            <a:r>
              <a:rPr lang="en-US" altLang="zh-CN" sz="2600">
                <a:solidFill>
                  <a:srgbClr val="000000"/>
                </a:solidFill>
                <a:latin typeface="宋体" pitchFamily="2" charset="-122"/>
                <a:ea typeface="华文细黑"/>
                <a:cs typeface="华文细黑"/>
              </a:rPr>
              <a:t>“</a:t>
            </a:r>
            <a:r>
              <a:rPr lang="zh-CN" altLang="zh-CN" sz="2600">
                <a:solidFill>
                  <a:srgbClr val="000000"/>
                </a:solidFill>
                <a:latin typeface="Times New Roman" pitchFamily="18" charset="0"/>
                <a:ea typeface="华文细黑"/>
                <a:cs typeface="华文细黑"/>
              </a:rPr>
              <a:t>之</a:t>
            </a:r>
            <a:r>
              <a:rPr lang="en-US" altLang="zh-CN" sz="2600">
                <a:solidFill>
                  <a:srgbClr val="000000"/>
                </a:solidFill>
                <a:latin typeface="宋体" pitchFamily="2" charset="-122"/>
                <a:ea typeface="华文细黑"/>
                <a:cs typeface="华文细黑"/>
              </a:rPr>
              <a:t>”</a:t>
            </a:r>
            <a:r>
              <a:rPr lang="zh-CN" altLang="zh-CN" sz="2600">
                <a:solidFill>
                  <a:srgbClr val="000000"/>
                </a:solidFill>
                <a:latin typeface="Times New Roman" pitchFamily="18" charset="0"/>
                <a:ea typeface="华文细黑"/>
                <a:cs typeface="华文细黑"/>
              </a:rPr>
              <a:t>作宾语，所以</a:t>
            </a:r>
            <a:r>
              <a:rPr lang="en-US" altLang="zh-CN" sz="2600">
                <a:solidFill>
                  <a:srgbClr val="000000"/>
                </a:solidFill>
                <a:latin typeface="宋体" pitchFamily="2" charset="-122"/>
                <a:ea typeface="华文细黑"/>
                <a:cs typeface="华文细黑"/>
              </a:rPr>
              <a:t>“</a:t>
            </a:r>
            <a:r>
              <a:rPr lang="zh-CN" altLang="zh-CN" sz="2600">
                <a:solidFill>
                  <a:srgbClr val="000000"/>
                </a:solidFill>
                <a:latin typeface="Times New Roman" pitchFamily="18" charset="0"/>
                <a:ea typeface="华文细黑"/>
                <a:cs typeface="华文细黑"/>
              </a:rPr>
              <a:t>名</a:t>
            </a:r>
            <a:r>
              <a:rPr lang="en-US" altLang="zh-CN" sz="2600">
                <a:solidFill>
                  <a:srgbClr val="000000"/>
                </a:solidFill>
                <a:latin typeface="宋体" pitchFamily="2" charset="-122"/>
                <a:ea typeface="华文细黑"/>
                <a:cs typeface="华文细黑"/>
              </a:rPr>
              <a:t>”</a:t>
            </a:r>
            <a:r>
              <a:rPr lang="zh-CN" altLang="zh-CN" sz="2600">
                <a:solidFill>
                  <a:srgbClr val="000000"/>
                </a:solidFill>
                <a:latin typeface="Times New Roman" pitchFamily="18" charset="0"/>
                <a:ea typeface="华文细黑"/>
                <a:cs typeface="华文细黑"/>
              </a:rPr>
              <a:t>是名词活用为动词。</a:t>
            </a:r>
            <a:endParaRPr lang="zh-CN" altLang="zh-CN" sz="2600">
              <a:solidFill>
                <a:srgbClr val="000000"/>
              </a:solidFill>
              <a:latin typeface="宋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矩形 1"/>
          <p:cNvSpPr>
            <a:spLocks noChangeArrowheads="1"/>
          </p:cNvSpPr>
          <p:nvPr/>
        </p:nvSpPr>
        <p:spPr bwMode="auto">
          <a:xfrm>
            <a:off x="468313" y="1425575"/>
            <a:ext cx="8142287" cy="3971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1588" algn="just">
              <a:lnSpc>
                <a:spcPct val="140000"/>
              </a:lnSpc>
            </a:pPr>
            <a:r>
              <a:rPr lang="en-US" altLang="zh-CN" sz="2600">
                <a:latin typeface="Times New Roman" pitchFamily="18" charset="0"/>
                <a:ea typeface="华文细黑"/>
                <a:cs typeface="华文细黑"/>
              </a:rPr>
              <a:t>15.</a:t>
            </a:r>
            <a:r>
              <a:rPr lang="zh-CN" altLang="zh-CN" sz="2600">
                <a:latin typeface="Times New Roman" pitchFamily="18" charset="0"/>
                <a:ea typeface="华文细黑"/>
                <a:cs typeface="华文细黑"/>
              </a:rPr>
              <a:t>杨因见赵简主曰：</a:t>
            </a:r>
            <a:r>
              <a:rPr lang="en-US" altLang="zh-CN" sz="2600">
                <a:latin typeface="宋体" pitchFamily="2" charset="-122"/>
                <a:ea typeface="华文细黑"/>
                <a:cs typeface="华文细黑"/>
              </a:rPr>
              <a:t>“</a:t>
            </a:r>
            <a:r>
              <a:rPr lang="zh-CN" altLang="zh-CN" sz="2600" u="sng">
                <a:latin typeface="Times New Roman" pitchFamily="18" charset="0"/>
                <a:ea typeface="华文细黑"/>
                <a:cs typeface="华文细黑"/>
              </a:rPr>
              <a:t>臣居乡三逐，事君五去，闻君好士，故走来见。</a:t>
            </a:r>
            <a:r>
              <a:rPr lang="en-US" altLang="zh-CN" sz="2600">
                <a:latin typeface="宋体" pitchFamily="2" charset="-122"/>
                <a:ea typeface="华文细黑"/>
                <a:cs typeface="华文细黑"/>
              </a:rPr>
              <a:t>”</a:t>
            </a:r>
            <a:r>
              <a:rPr lang="zh-CN" altLang="zh-CN" sz="2600">
                <a:latin typeface="Times New Roman" pitchFamily="18" charset="0"/>
                <a:ea typeface="华文细黑"/>
                <a:cs typeface="华文细黑"/>
              </a:rPr>
              <a:t>简主闻之，绝食而叹，跽而行。左右进谏曰：</a:t>
            </a:r>
            <a:r>
              <a:rPr lang="en-US" altLang="zh-CN" sz="2600">
                <a:latin typeface="宋体" pitchFamily="2" charset="-122"/>
                <a:ea typeface="华文细黑"/>
                <a:cs typeface="华文细黑"/>
              </a:rPr>
              <a:t>“</a:t>
            </a:r>
            <a:r>
              <a:rPr lang="zh-CN" altLang="zh-CN" sz="2600" u="sng">
                <a:latin typeface="Times New Roman" pitchFamily="18" charset="0"/>
                <a:ea typeface="华文细黑"/>
                <a:cs typeface="华文细黑"/>
              </a:rPr>
              <a:t>居乡三逐，是不容众也</a:t>
            </a:r>
            <a:r>
              <a:rPr lang="zh-CN" altLang="zh-CN" sz="2600">
                <a:latin typeface="Times New Roman" pitchFamily="18" charset="0"/>
                <a:ea typeface="华文细黑"/>
                <a:cs typeface="华文细黑"/>
              </a:rPr>
              <a:t>；事君五去，是不忠上也。今君有士，见过八矣。</a:t>
            </a:r>
            <a:r>
              <a:rPr lang="en-US" altLang="zh-CN" sz="2600">
                <a:latin typeface="宋体" pitchFamily="2" charset="-122"/>
                <a:ea typeface="华文细黑"/>
                <a:cs typeface="华文细黑"/>
              </a:rPr>
              <a:t>”</a:t>
            </a:r>
            <a:r>
              <a:rPr lang="zh-CN" altLang="zh-CN" sz="2600">
                <a:latin typeface="Times New Roman" pitchFamily="18" charset="0"/>
                <a:ea typeface="华文细黑"/>
                <a:cs typeface="华文细黑"/>
              </a:rPr>
              <a:t>简主曰：</a:t>
            </a:r>
            <a:r>
              <a:rPr lang="en-US" altLang="zh-CN" sz="2600">
                <a:latin typeface="宋体" pitchFamily="2" charset="-122"/>
                <a:ea typeface="华文细黑"/>
                <a:cs typeface="华文细黑"/>
              </a:rPr>
              <a:t>“</a:t>
            </a:r>
            <a:r>
              <a:rPr lang="zh-CN" altLang="zh-CN" sz="2600">
                <a:latin typeface="Times New Roman" pitchFamily="18" charset="0"/>
                <a:ea typeface="华文细黑"/>
                <a:cs typeface="华文细黑"/>
              </a:rPr>
              <a:t>子不知也。夫美女者，丑妇之仇也；盛德之士，乱世所疏也；正直之行，邪枉所憎也。</a:t>
            </a:r>
            <a:r>
              <a:rPr lang="en-US" altLang="zh-CN" sz="2600">
                <a:latin typeface="宋体" pitchFamily="2" charset="-122"/>
                <a:ea typeface="华文细黑"/>
                <a:cs typeface="华文细黑"/>
              </a:rPr>
              <a:t>”</a:t>
            </a:r>
            <a:r>
              <a:rPr lang="zh-CN" altLang="zh-CN" sz="2600">
                <a:latin typeface="Times New Roman" pitchFamily="18" charset="0"/>
                <a:ea typeface="华文细黑"/>
                <a:cs typeface="华文细黑"/>
              </a:rPr>
              <a:t>遂出见之，因授以为相，而国大治。</a:t>
            </a:r>
            <a:r>
              <a:rPr lang="en-US" altLang="zh-CN" sz="2600">
                <a:latin typeface="Times New Roman" pitchFamily="18" charset="0"/>
                <a:ea typeface="华文细黑"/>
                <a:cs typeface="华文细黑"/>
              </a:rPr>
              <a:t>                                            (</a:t>
            </a:r>
            <a:r>
              <a:rPr lang="zh-CN" altLang="zh-CN" sz="2600">
                <a:latin typeface="Times New Roman" pitchFamily="18" charset="0"/>
                <a:ea typeface="华文细黑"/>
                <a:cs typeface="华文细黑"/>
              </a:rPr>
              <a:t>选自刘向《说苑</a:t>
            </a:r>
            <a:r>
              <a:rPr lang="en-US" altLang="zh-CN" sz="2600">
                <a:latin typeface="Times New Roman" pitchFamily="18" charset="0"/>
                <a:ea typeface="华文细黑"/>
                <a:cs typeface="华文细黑"/>
              </a:rPr>
              <a:t>·</a:t>
            </a:r>
            <a:r>
              <a:rPr lang="zh-CN" altLang="zh-CN" sz="2600">
                <a:latin typeface="Times New Roman" pitchFamily="18" charset="0"/>
                <a:ea typeface="华文细黑"/>
                <a:cs typeface="华文细黑"/>
              </a:rPr>
              <a:t>尊贤》</a:t>
            </a:r>
            <a:r>
              <a:rPr lang="en-US" altLang="zh-CN" sz="2600">
                <a:latin typeface="Times New Roman" pitchFamily="18" charset="0"/>
                <a:ea typeface="华文细黑"/>
                <a:cs typeface="华文细黑"/>
              </a:rPr>
              <a:t>)</a:t>
            </a:r>
            <a:endParaRPr lang="zh-CN" altLang="zh-CN" sz="1000">
              <a:latin typeface="宋体" pitchFamily="2" charset="-122"/>
            </a:endParaRPr>
          </a:p>
        </p:txBody>
      </p:sp>
    </p:spTree>
  </p:cSld>
  <p:clrMapOvr>
    <a:masterClrMapping/>
  </p:clrMapOvr>
  <p:transition/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矩形 1"/>
          <p:cNvSpPr>
            <a:spLocks noChangeArrowheads="1"/>
          </p:cNvSpPr>
          <p:nvPr/>
        </p:nvSpPr>
        <p:spPr bwMode="auto">
          <a:xfrm>
            <a:off x="395288" y="2120900"/>
            <a:ext cx="8223250" cy="1398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1588" algn="just">
              <a:lnSpc>
                <a:spcPct val="140000"/>
              </a:lnSpc>
            </a:pPr>
            <a:r>
              <a:rPr lang="en-US" altLang="zh-CN" sz="2600">
                <a:latin typeface="Times New Roman" pitchFamily="18" charset="0"/>
                <a:ea typeface="华文细黑"/>
                <a:cs typeface="华文细黑"/>
              </a:rPr>
              <a:t>(1)</a:t>
            </a:r>
            <a:r>
              <a:rPr lang="zh-CN" altLang="zh-CN" sz="2600">
                <a:latin typeface="Times New Roman" pitchFamily="18" charset="0"/>
                <a:ea typeface="华文细黑"/>
                <a:cs typeface="华文细黑"/>
              </a:rPr>
              <a:t>臣居乡三逐，事君五去，闻君好士，故走来见。</a:t>
            </a:r>
            <a:endParaRPr lang="zh-CN" altLang="zh-CN" sz="1000">
              <a:latin typeface="宋体" pitchFamily="2" charset="-122"/>
            </a:endParaRPr>
          </a:p>
          <a:p>
            <a:pPr indent="1588" algn="just">
              <a:lnSpc>
                <a:spcPct val="140000"/>
              </a:lnSpc>
            </a:pPr>
            <a:r>
              <a:rPr lang="zh-CN" altLang="zh-CN" sz="2600">
                <a:solidFill>
                  <a:srgbClr val="00B0F0"/>
                </a:solidFill>
                <a:latin typeface="Times New Roman" pitchFamily="18" charset="0"/>
                <a:ea typeface="微软雅黑" pitchFamily="34" charset="-122"/>
              </a:rPr>
              <a:t>译文：</a:t>
            </a:r>
            <a:r>
              <a:rPr lang="zh-CN" altLang="zh-CN" sz="2600">
                <a:latin typeface="Times New Roman" pitchFamily="18" charset="0"/>
                <a:ea typeface="华文细黑"/>
                <a:cs typeface="华文细黑"/>
              </a:rPr>
              <a:t>　</a:t>
            </a:r>
            <a:endParaRPr lang="zh-CN" altLang="zh-CN" sz="1000">
              <a:latin typeface="宋体" pitchFamily="2" charset="-122"/>
            </a:endParaRP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409575" y="2654300"/>
            <a:ext cx="8224838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lnSpc>
                <a:spcPct val="140000"/>
              </a:lnSpc>
            </a:pPr>
            <a:r>
              <a:rPr lang="en-US" altLang="zh-CN" sz="2600">
                <a:solidFill>
                  <a:srgbClr val="E36C0A"/>
                </a:solidFill>
                <a:latin typeface="Times New Roman" pitchFamily="18" charset="0"/>
                <a:ea typeface="华文细黑"/>
                <a:cs typeface="华文细黑"/>
              </a:rPr>
              <a:t>           </a:t>
            </a:r>
            <a:r>
              <a:rPr lang="zh-CN" altLang="zh-CN" sz="2600">
                <a:solidFill>
                  <a:srgbClr val="E36C0A"/>
                </a:solidFill>
                <a:latin typeface="Times New Roman" pitchFamily="18" charset="0"/>
                <a:ea typeface="华文细黑"/>
                <a:cs typeface="华文细黑"/>
              </a:rPr>
              <a:t>我在家乡，三次被人驱逐；侍奉国君，又有五次被撤职。听说您喜爱士人，特地跑来见您。</a:t>
            </a:r>
            <a:endParaRPr lang="zh-CN" altLang="zh-CN" sz="1000">
              <a:latin typeface="宋体" pitchFamily="2" charset="-122"/>
            </a:endParaRP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468313" y="3789363"/>
            <a:ext cx="822325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1588" algn="just">
              <a:lnSpc>
                <a:spcPct val="140000"/>
              </a:lnSpc>
            </a:pPr>
            <a:r>
              <a:rPr lang="zh-CN" altLang="zh-CN" sz="2600">
                <a:solidFill>
                  <a:srgbClr val="00B0F0"/>
                </a:solidFill>
                <a:latin typeface="Times New Roman" pitchFamily="18" charset="0"/>
                <a:ea typeface="微软雅黑" pitchFamily="34" charset="-122"/>
              </a:rPr>
              <a:t>要点　</a:t>
            </a:r>
            <a:r>
              <a:rPr lang="zh-CN" altLang="zh-CN" sz="2600">
                <a:latin typeface="Times New Roman" pitchFamily="18" charset="0"/>
                <a:ea typeface="华文细黑"/>
                <a:cs typeface="华文细黑"/>
              </a:rPr>
              <a:t>被动句；</a:t>
            </a:r>
            <a:r>
              <a:rPr lang="en-US" altLang="zh-CN" sz="2600">
                <a:latin typeface="宋体" pitchFamily="2" charset="-122"/>
                <a:ea typeface="华文细黑"/>
                <a:cs typeface="华文细黑"/>
              </a:rPr>
              <a:t>“</a:t>
            </a:r>
            <a:r>
              <a:rPr lang="zh-CN" altLang="zh-CN" sz="2600">
                <a:latin typeface="Times New Roman" pitchFamily="18" charset="0"/>
                <a:ea typeface="华文细黑"/>
                <a:cs typeface="华文细黑"/>
              </a:rPr>
              <a:t>走</a:t>
            </a:r>
            <a:r>
              <a:rPr lang="en-US" altLang="zh-CN" sz="2600">
                <a:latin typeface="宋体" pitchFamily="2" charset="-122"/>
                <a:ea typeface="华文细黑"/>
                <a:cs typeface="华文细黑"/>
              </a:rPr>
              <a:t>”</a:t>
            </a:r>
            <a:r>
              <a:rPr lang="zh-CN" altLang="zh-CN" sz="2600">
                <a:latin typeface="Times New Roman" pitchFamily="18" charset="0"/>
                <a:ea typeface="华文细黑"/>
                <a:cs typeface="华文细黑"/>
              </a:rPr>
              <a:t>，跑；句意通顺。</a:t>
            </a:r>
            <a:endParaRPr lang="zh-CN" altLang="zh-CN" sz="1000">
              <a:latin typeface="宋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矩形 1"/>
          <p:cNvSpPr>
            <a:spLocks noChangeArrowheads="1"/>
          </p:cNvSpPr>
          <p:nvPr/>
        </p:nvSpPr>
        <p:spPr bwMode="auto">
          <a:xfrm>
            <a:off x="395288" y="1978025"/>
            <a:ext cx="8223250" cy="139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1588" algn="just">
              <a:lnSpc>
                <a:spcPct val="140000"/>
              </a:lnSpc>
            </a:pPr>
            <a:r>
              <a:rPr lang="en-US" altLang="zh-CN" sz="2600">
                <a:latin typeface="Times New Roman" pitchFamily="18" charset="0"/>
                <a:ea typeface="华文细黑"/>
                <a:cs typeface="华文细黑"/>
              </a:rPr>
              <a:t>(2)</a:t>
            </a:r>
            <a:r>
              <a:rPr lang="zh-CN" altLang="zh-CN" sz="2600">
                <a:latin typeface="Times New Roman" pitchFamily="18" charset="0"/>
                <a:ea typeface="华文细黑"/>
                <a:cs typeface="华文细黑"/>
              </a:rPr>
              <a:t>居乡三逐，是不容众也。</a:t>
            </a:r>
            <a:endParaRPr lang="zh-CN" altLang="zh-CN" sz="1000">
              <a:latin typeface="宋体" pitchFamily="2" charset="-122"/>
            </a:endParaRPr>
          </a:p>
          <a:p>
            <a:pPr indent="1588" algn="just">
              <a:lnSpc>
                <a:spcPct val="140000"/>
              </a:lnSpc>
            </a:pPr>
            <a:r>
              <a:rPr lang="zh-CN" altLang="zh-CN" sz="2600">
                <a:solidFill>
                  <a:srgbClr val="00B0F0"/>
                </a:solidFill>
                <a:latin typeface="Times New Roman" pitchFamily="18" charset="0"/>
                <a:ea typeface="微软雅黑" pitchFamily="34" charset="-122"/>
              </a:rPr>
              <a:t>译文：</a:t>
            </a:r>
            <a:r>
              <a:rPr lang="zh-CN" altLang="zh-CN" sz="2600">
                <a:latin typeface="Times New Roman" pitchFamily="18" charset="0"/>
                <a:ea typeface="华文细黑"/>
                <a:cs typeface="华文细黑"/>
              </a:rPr>
              <a:t>　</a:t>
            </a:r>
            <a:endParaRPr lang="zh-CN" altLang="zh-CN" sz="1000">
              <a:latin typeface="宋体" pitchFamily="2" charset="-122"/>
            </a:endParaRP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406400" y="2492375"/>
            <a:ext cx="798195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1588" algn="just">
              <a:lnSpc>
                <a:spcPct val="140000"/>
              </a:lnSpc>
            </a:pPr>
            <a:r>
              <a:rPr lang="en-US" altLang="zh-CN" sz="2600">
                <a:solidFill>
                  <a:srgbClr val="E36C0A"/>
                </a:solidFill>
                <a:latin typeface="Times New Roman" pitchFamily="18" charset="0"/>
                <a:ea typeface="华文细黑"/>
                <a:cs typeface="华文细黑"/>
              </a:rPr>
              <a:t>            (</a:t>
            </a:r>
            <a:r>
              <a:rPr lang="zh-CN" altLang="zh-CN" sz="2600">
                <a:solidFill>
                  <a:srgbClr val="E36C0A"/>
                </a:solidFill>
                <a:latin typeface="Times New Roman" pitchFamily="18" charset="0"/>
                <a:ea typeface="华文细黑"/>
                <a:cs typeface="华文细黑"/>
              </a:rPr>
              <a:t>他</a:t>
            </a:r>
            <a:r>
              <a:rPr lang="en-US" altLang="zh-CN" sz="2600">
                <a:solidFill>
                  <a:srgbClr val="E36C0A"/>
                </a:solidFill>
                <a:latin typeface="Times New Roman" pitchFamily="18" charset="0"/>
                <a:ea typeface="华文细黑"/>
                <a:cs typeface="华文细黑"/>
              </a:rPr>
              <a:t>)</a:t>
            </a:r>
            <a:r>
              <a:rPr lang="zh-CN" altLang="zh-CN" sz="2600">
                <a:solidFill>
                  <a:srgbClr val="E36C0A"/>
                </a:solidFill>
                <a:latin typeface="Times New Roman" pitchFamily="18" charset="0"/>
                <a:ea typeface="华文细黑"/>
                <a:cs typeface="华文细黑"/>
              </a:rPr>
              <a:t>在家乡三次被人驱逐，这说明他不受大家欢迎。</a:t>
            </a:r>
            <a:endParaRPr lang="zh-CN" altLang="zh-CN" sz="1000">
              <a:latin typeface="宋体" pitchFamily="2" charset="-122"/>
            </a:endParaRP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395288" y="3579813"/>
            <a:ext cx="8061325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1588" algn="just">
              <a:lnSpc>
                <a:spcPct val="140000"/>
              </a:lnSpc>
            </a:pPr>
            <a:r>
              <a:rPr lang="zh-CN" altLang="zh-CN" sz="2600">
                <a:solidFill>
                  <a:srgbClr val="00B0F0"/>
                </a:solidFill>
                <a:latin typeface="Times New Roman" pitchFamily="18" charset="0"/>
                <a:ea typeface="微软雅黑" pitchFamily="34" charset="-122"/>
              </a:rPr>
              <a:t>要点　</a:t>
            </a:r>
            <a:r>
              <a:rPr lang="en-US" altLang="zh-CN" sz="2600">
                <a:latin typeface="宋体" pitchFamily="2" charset="-122"/>
                <a:ea typeface="华文细黑"/>
                <a:cs typeface="华文细黑"/>
              </a:rPr>
              <a:t>“</a:t>
            </a:r>
            <a:r>
              <a:rPr lang="zh-CN" altLang="zh-CN" sz="2600">
                <a:latin typeface="Times New Roman" pitchFamily="18" charset="0"/>
                <a:ea typeface="华文细黑"/>
                <a:cs typeface="华文细黑"/>
              </a:rPr>
              <a:t>居乡三逐</a:t>
            </a:r>
            <a:r>
              <a:rPr lang="en-US" altLang="zh-CN" sz="2600">
                <a:latin typeface="宋体" pitchFamily="2" charset="-122"/>
                <a:ea typeface="华文细黑"/>
                <a:cs typeface="华文细黑"/>
              </a:rPr>
              <a:t>”</a:t>
            </a:r>
            <a:r>
              <a:rPr lang="zh-CN" altLang="zh-CN" sz="2600">
                <a:latin typeface="Times New Roman" pitchFamily="18" charset="0"/>
                <a:ea typeface="华文细黑"/>
                <a:cs typeface="华文细黑"/>
              </a:rPr>
              <a:t>，意念被动句；</a:t>
            </a:r>
            <a:r>
              <a:rPr lang="en-US" altLang="zh-CN" sz="2600">
                <a:latin typeface="宋体" pitchFamily="2" charset="-122"/>
                <a:ea typeface="华文细黑"/>
                <a:cs typeface="华文细黑"/>
              </a:rPr>
              <a:t>“</a:t>
            </a:r>
            <a:r>
              <a:rPr lang="zh-CN" altLang="zh-CN" sz="2600">
                <a:latin typeface="Times New Roman" pitchFamily="18" charset="0"/>
                <a:ea typeface="华文细黑"/>
                <a:cs typeface="华文细黑"/>
              </a:rPr>
              <a:t>是</a:t>
            </a:r>
            <a:r>
              <a:rPr lang="en-US" altLang="zh-CN" sz="2600">
                <a:latin typeface="宋体" pitchFamily="2" charset="-122"/>
                <a:ea typeface="华文细黑"/>
                <a:cs typeface="华文细黑"/>
              </a:rPr>
              <a:t>”</a:t>
            </a:r>
            <a:r>
              <a:rPr lang="zh-CN" altLang="zh-CN" sz="2600">
                <a:latin typeface="Times New Roman" pitchFamily="18" charset="0"/>
                <a:ea typeface="华文细黑"/>
                <a:cs typeface="华文细黑"/>
              </a:rPr>
              <a:t>，表示判断；</a:t>
            </a:r>
            <a:r>
              <a:rPr lang="en-US" altLang="zh-CN" sz="2600">
                <a:latin typeface="宋体" pitchFamily="2" charset="-122"/>
                <a:ea typeface="华文细黑"/>
                <a:cs typeface="华文细黑"/>
              </a:rPr>
              <a:t>“</a:t>
            </a:r>
            <a:r>
              <a:rPr lang="zh-CN" altLang="zh-CN" sz="2600">
                <a:latin typeface="Times New Roman" pitchFamily="18" charset="0"/>
                <a:ea typeface="华文细黑"/>
                <a:cs typeface="华文细黑"/>
              </a:rPr>
              <a:t>不容众</a:t>
            </a:r>
            <a:r>
              <a:rPr lang="en-US" altLang="zh-CN" sz="2600">
                <a:latin typeface="宋体" pitchFamily="2" charset="-122"/>
                <a:ea typeface="华文细黑"/>
                <a:cs typeface="华文细黑"/>
              </a:rPr>
              <a:t>”</a:t>
            </a:r>
            <a:r>
              <a:rPr lang="zh-CN" altLang="zh-CN" sz="2600">
                <a:latin typeface="Times New Roman" pitchFamily="18" charset="0"/>
                <a:ea typeface="华文细黑"/>
                <a:cs typeface="华文细黑"/>
              </a:rPr>
              <a:t>，省略了</a:t>
            </a:r>
            <a:r>
              <a:rPr lang="en-US" altLang="zh-CN" sz="2600">
                <a:latin typeface="宋体" pitchFamily="2" charset="-122"/>
                <a:ea typeface="华文细黑"/>
                <a:cs typeface="华文细黑"/>
              </a:rPr>
              <a:t>“</a:t>
            </a:r>
            <a:r>
              <a:rPr lang="zh-CN" altLang="zh-CN" sz="2600">
                <a:latin typeface="Times New Roman" pitchFamily="18" charset="0"/>
                <a:ea typeface="华文细黑"/>
                <a:cs typeface="华文细黑"/>
              </a:rPr>
              <a:t>于</a:t>
            </a:r>
            <a:r>
              <a:rPr lang="en-US" altLang="zh-CN" sz="2600">
                <a:latin typeface="宋体" pitchFamily="2" charset="-122"/>
                <a:ea typeface="华文细黑"/>
                <a:cs typeface="华文细黑"/>
              </a:rPr>
              <a:t>”</a:t>
            </a:r>
            <a:r>
              <a:rPr lang="zh-CN" altLang="zh-CN" sz="2600">
                <a:latin typeface="Times New Roman" pitchFamily="18" charset="0"/>
                <a:ea typeface="华文细黑"/>
                <a:cs typeface="华文细黑"/>
              </a:rPr>
              <a:t>的被动句。</a:t>
            </a:r>
            <a:endParaRPr lang="zh-CN" altLang="zh-CN" sz="1000">
              <a:latin typeface="宋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矩形 2"/>
          <p:cNvSpPr>
            <a:spLocks noChangeArrowheads="1"/>
          </p:cNvSpPr>
          <p:nvPr/>
        </p:nvSpPr>
        <p:spPr bwMode="auto">
          <a:xfrm>
            <a:off x="323850" y="1989138"/>
            <a:ext cx="8223250" cy="6174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1588" algn="just">
              <a:lnSpc>
                <a:spcPct val="150000"/>
              </a:lnSpc>
            </a:pPr>
            <a:r>
              <a:rPr lang="en-US" altLang="zh-CN" sz="2600" dirty="0">
                <a:latin typeface="Times New Roman" pitchFamily="18" charset="0"/>
                <a:ea typeface="华文细黑"/>
                <a:cs typeface="华文细黑"/>
              </a:rPr>
              <a:t>2.</a:t>
            </a:r>
            <a:r>
              <a:rPr lang="zh-CN" altLang="zh-CN" sz="2600" dirty="0">
                <a:latin typeface="Times New Roman" pitchFamily="18" charset="0"/>
                <a:ea typeface="华文细黑"/>
                <a:cs typeface="华文细黑"/>
              </a:rPr>
              <a:t>类型最多、用法最复杂的特殊句式：宾语前置</a:t>
            </a:r>
            <a:r>
              <a:rPr lang="zh-CN" altLang="zh-CN" sz="2600" dirty="0" smtClean="0">
                <a:latin typeface="Times New Roman" pitchFamily="18" charset="0"/>
                <a:ea typeface="华文细黑"/>
                <a:cs typeface="华文细黑"/>
              </a:rPr>
              <a:t>句</a:t>
            </a:r>
            <a:endParaRPr lang="zh-CN" altLang="zh-CN" sz="1000" dirty="0">
              <a:latin typeface="宋体" pitchFamily="2" charset="-122"/>
            </a:endParaRPr>
          </a:p>
        </p:txBody>
      </p:sp>
    </p:spTree>
  </p:cSld>
  <p:clrMapOvr>
    <a:masterClrMapping/>
  </p:clrMapOvr>
  <p:transition/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Text Box 4"/>
          <p:cNvSpPr txBox="1">
            <a:spLocks noChangeArrowheads="1"/>
          </p:cNvSpPr>
          <p:nvPr/>
        </p:nvSpPr>
        <p:spPr bwMode="auto">
          <a:xfrm>
            <a:off x="250825" y="620713"/>
            <a:ext cx="8893175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 b="1"/>
              <a:t>1.</a:t>
            </a:r>
            <a:r>
              <a:rPr lang="zh-CN" altLang="en-US" sz="4000" b="1">
                <a:solidFill>
                  <a:srgbClr val="990033"/>
                </a:solidFill>
              </a:rPr>
              <a:t>疑问句</a:t>
            </a:r>
            <a:r>
              <a:rPr lang="zh-CN" altLang="en-US" sz="4000" b="1"/>
              <a:t>，</a:t>
            </a:r>
            <a:r>
              <a:rPr lang="zh-CN" altLang="en-US" sz="4000" b="1">
                <a:solidFill>
                  <a:srgbClr val="990033"/>
                </a:solidFill>
              </a:rPr>
              <a:t>疑问代词</a:t>
            </a:r>
            <a:r>
              <a:rPr lang="zh-CN" altLang="en-US" sz="4000" b="1"/>
              <a:t>作宾语，宾语前置</a:t>
            </a:r>
          </a:p>
        </p:txBody>
      </p:sp>
      <p:sp>
        <p:nvSpPr>
          <p:cNvPr id="3077" name="Text Box 5"/>
          <p:cNvSpPr txBox="1">
            <a:spLocks noChangeArrowheads="1"/>
          </p:cNvSpPr>
          <p:nvPr/>
        </p:nvSpPr>
        <p:spPr bwMode="auto">
          <a:xfrm>
            <a:off x="179388" y="1628775"/>
            <a:ext cx="8964612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/>
              <a:t>常见疑问代词：</a:t>
            </a:r>
            <a:r>
              <a:rPr lang="zh-CN" altLang="en-US" sz="3600" b="1">
                <a:solidFill>
                  <a:srgbClr val="990099"/>
                </a:solidFill>
              </a:rPr>
              <a:t>谁 孰 何 焉 奚 胡 安 恶</a:t>
            </a:r>
            <a:r>
              <a:rPr lang="zh-CN" altLang="en-US" sz="3600" b="1"/>
              <a:t> 等</a:t>
            </a:r>
          </a:p>
        </p:txBody>
      </p:sp>
      <p:sp>
        <p:nvSpPr>
          <p:cNvPr id="3078" name="Text Box 6"/>
          <p:cNvSpPr txBox="1">
            <a:spLocks noChangeArrowheads="1"/>
          </p:cNvSpPr>
          <p:nvPr/>
        </p:nvSpPr>
        <p:spPr bwMode="auto">
          <a:xfrm>
            <a:off x="395288" y="2565400"/>
            <a:ext cx="3816350" cy="3506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/>
              <a:t>沛公</a:t>
            </a:r>
            <a:r>
              <a:rPr lang="zh-CN" altLang="en-US" sz="3200" b="1">
                <a:solidFill>
                  <a:srgbClr val="9933FF"/>
                </a:solidFill>
              </a:rPr>
              <a:t>安在</a:t>
            </a:r>
            <a:r>
              <a:rPr lang="zh-CN" altLang="en-US" sz="3200" b="1"/>
              <a:t>？</a:t>
            </a:r>
          </a:p>
          <a:p>
            <a:pPr>
              <a:spcBef>
                <a:spcPct val="50000"/>
              </a:spcBef>
            </a:pPr>
            <a:r>
              <a:rPr lang="zh-CN" altLang="en-US" sz="3200" b="1"/>
              <a:t>大王来</a:t>
            </a:r>
            <a:r>
              <a:rPr lang="zh-CN" altLang="en-US" sz="3200" b="1">
                <a:solidFill>
                  <a:srgbClr val="9933FF"/>
                </a:solidFill>
              </a:rPr>
              <a:t>何操</a:t>
            </a:r>
            <a:r>
              <a:rPr lang="zh-CN" altLang="en-US" sz="3200" b="1"/>
              <a:t>？</a:t>
            </a:r>
          </a:p>
          <a:p>
            <a:pPr>
              <a:spcBef>
                <a:spcPct val="50000"/>
              </a:spcBef>
            </a:pPr>
            <a:r>
              <a:rPr lang="zh-CN" altLang="en-US" sz="3200" b="1"/>
              <a:t>且</a:t>
            </a:r>
            <a:r>
              <a:rPr lang="zh-CN" altLang="en-US" sz="3200" b="1">
                <a:solidFill>
                  <a:srgbClr val="9933FF"/>
                </a:solidFill>
              </a:rPr>
              <a:t>焉置</a:t>
            </a:r>
            <a:r>
              <a:rPr lang="zh-CN" altLang="en-US" sz="3200" b="1"/>
              <a:t>土石？</a:t>
            </a:r>
          </a:p>
          <a:p>
            <a:pPr>
              <a:spcBef>
                <a:spcPct val="50000"/>
              </a:spcBef>
            </a:pPr>
            <a:r>
              <a:rPr lang="zh-CN" altLang="en-US" sz="3200" b="1"/>
              <a:t>乐夫天命复</a:t>
            </a:r>
            <a:r>
              <a:rPr lang="zh-CN" altLang="en-US" sz="3200" b="1">
                <a:solidFill>
                  <a:srgbClr val="9933FF"/>
                </a:solidFill>
              </a:rPr>
              <a:t>奚疑</a:t>
            </a:r>
            <a:r>
              <a:rPr lang="zh-CN" altLang="en-US" sz="3200" b="1"/>
              <a:t>？</a:t>
            </a:r>
          </a:p>
          <a:p>
            <a:pPr>
              <a:spcBef>
                <a:spcPct val="50000"/>
              </a:spcBef>
            </a:pPr>
            <a:r>
              <a:rPr lang="zh-CN" altLang="en-US" sz="3200" b="1"/>
              <a:t>彼且</a:t>
            </a:r>
            <a:r>
              <a:rPr lang="zh-CN" altLang="en-US" sz="3200" b="1">
                <a:solidFill>
                  <a:srgbClr val="9933FF"/>
                </a:solidFill>
              </a:rPr>
              <a:t>恶乎待</a:t>
            </a:r>
            <a:r>
              <a:rPr lang="zh-CN" altLang="en-US" sz="3200" b="1"/>
              <a:t>哉？</a:t>
            </a:r>
          </a:p>
        </p:txBody>
      </p:sp>
      <p:sp>
        <p:nvSpPr>
          <p:cNvPr id="3079" name="Text Box 7"/>
          <p:cNvSpPr txBox="1">
            <a:spLocks noChangeArrowheads="1"/>
          </p:cNvSpPr>
          <p:nvPr/>
        </p:nvSpPr>
        <p:spPr bwMode="auto">
          <a:xfrm>
            <a:off x="5003800" y="2708275"/>
            <a:ext cx="3455988" cy="3506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990033"/>
                </a:solidFill>
              </a:rPr>
              <a:t>在安</a:t>
            </a:r>
          </a:p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990033"/>
                </a:solidFill>
              </a:rPr>
              <a:t>操何</a:t>
            </a:r>
          </a:p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990033"/>
                </a:solidFill>
              </a:rPr>
              <a:t>置焉</a:t>
            </a:r>
          </a:p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990033"/>
                </a:solidFill>
              </a:rPr>
              <a:t>疑奚</a:t>
            </a:r>
          </a:p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990033"/>
                </a:solidFill>
              </a:rPr>
              <a:t>待恶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0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0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0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0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07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0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307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30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307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30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307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30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Text Box 4"/>
          <p:cNvSpPr txBox="1">
            <a:spLocks noChangeArrowheads="1"/>
          </p:cNvSpPr>
          <p:nvPr/>
        </p:nvSpPr>
        <p:spPr bwMode="auto">
          <a:xfrm>
            <a:off x="323850" y="333375"/>
            <a:ext cx="82804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 b="1"/>
              <a:t>2.</a:t>
            </a:r>
            <a:r>
              <a:rPr lang="zh-CN" altLang="en-US" sz="4000" b="1">
                <a:solidFill>
                  <a:srgbClr val="990033"/>
                </a:solidFill>
              </a:rPr>
              <a:t>否定句</a:t>
            </a:r>
            <a:r>
              <a:rPr lang="zh-CN" altLang="en-US" sz="4000" b="1"/>
              <a:t>，</a:t>
            </a:r>
            <a:r>
              <a:rPr lang="zh-CN" altLang="en-US" sz="4000" b="1">
                <a:solidFill>
                  <a:srgbClr val="990033"/>
                </a:solidFill>
              </a:rPr>
              <a:t>代词</a:t>
            </a:r>
            <a:r>
              <a:rPr lang="zh-CN" altLang="en-US" sz="4000" b="1"/>
              <a:t>作宾语，宾语前置</a:t>
            </a:r>
          </a:p>
        </p:txBody>
      </p:sp>
      <p:sp>
        <p:nvSpPr>
          <p:cNvPr id="4101" name="Text Box 5"/>
          <p:cNvSpPr txBox="1">
            <a:spLocks noChangeArrowheads="1"/>
          </p:cNvSpPr>
          <p:nvPr/>
        </p:nvSpPr>
        <p:spPr bwMode="auto">
          <a:xfrm>
            <a:off x="323850" y="1341438"/>
            <a:ext cx="91440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/>
              <a:t>常见否定词：</a:t>
            </a:r>
            <a:r>
              <a:rPr lang="zh-CN" altLang="en-US" sz="3600" b="1">
                <a:solidFill>
                  <a:srgbClr val="993300"/>
                </a:solidFill>
              </a:rPr>
              <a:t>不弗 未 非 莫 毋 无</a:t>
            </a:r>
            <a:r>
              <a:rPr lang="zh-CN" altLang="en-US" sz="3600" b="1"/>
              <a:t>  等</a:t>
            </a:r>
          </a:p>
        </p:txBody>
      </p:sp>
      <p:sp>
        <p:nvSpPr>
          <p:cNvPr id="4102" name="Text Box 6"/>
          <p:cNvSpPr txBox="1">
            <a:spLocks noChangeArrowheads="1"/>
          </p:cNvSpPr>
          <p:nvPr/>
        </p:nvSpPr>
        <p:spPr bwMode="auto">
          <a:xfrm>
            <a:off x="250825" y="2060575"/>
            <a:ext cx="5329238" cy="5138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/>
              <a:t>古之人</a:t>
            </a:r>
            <a:r>
              <a:rPr lang="zh-CN" altLang="en-US" sz="3200" b="1">
                <a:solidFill>
                  <a:srgbClr val="9933FF"/>
                </a:solidFill>
              </a:rPr>
              <a:t>不余欺</a:t>
            </a:r>
            <a:r>
              <a:rPr lang="zh-CN" altLang="en-US" sz="3200" b="1"/>
              <a:t>也。</a:t>
            </a:r>
          </a:p>
          <a:p>
            <a:pPr>
              <a:spcBef>
                <a:spcPct val="50000"/>
              </a:spcBef>
            </a:pPr>
            <a:r>
              <a:rPr lang="zh-CN" altLang="en-US" sz="3200" b="1"/>
              <a:t>时</a:t>
            </a:r>
            <a:r>
              <a:rPr lang="zh-CN" altLang="en-US" sz="3200" b="1">
                <a:solidFill>
                  <a:srgbClr val="9933FF"/>
                </a:solidFill>
              </a:rPr>
              <a:t>不我待</a:t>
            </a:r>
          </a:p>
          <a:p>
            <a:pPr>
              <a:spcBef>
                <a:spcPct val="50000"/>
              </a:spcBef>
            </a:pPr>
            <a:r>
              <a:rPr lang="zh-CN" altLang="en-US" sz="3200" b="1"/>
              <a:t>闻道百，以为</a:t>
            </a:r>
            <a:r>
              <a:rPr lang="zh-CN" altLang="en-US" sz="3200" b="1">
                <a:solidFill>
                  <a:srgbClr val="9933FF"/>
                </a:solidFill>
              </a:rPr>
              <a:t>莫己若</a:t>
            </a:r>
            <a:r>
              <a:rPr lang="zh-CN" altLang="en-US" sz="3200" b="1"/>
              <a:t>者。</a:t>
            </a:r>
          </a:p>
          <a:p>
            <a:pPr>
              <a:spcBef>
                <a:spcPct val="50000"/>
              </a:spcBef>
            </a:pPr>
            <a:r>
              <a:rPr lang="zh-CN" altLang="en-US" sz="3200" b="1"/>
              <a:t>然而不王者，</a:t>
            </a:r>
            <a:r>
              <a:rPr lang="zh-CN" altLang="en-US" sz="3200" b="1">
                <a:solidFill>
                  <a:srgbClr val="9933FF"/>
                </a:solidFill>
              </a:rPr>
              <a:t>未之有</a:t>
            </a:r>
            <a:r>
              <a:rPr lang="zh-CN" altLang="en-US" sz="3200" b="1"/>
              <a:t>也。</a:t>
            </a:r>
          </a:p>
          <a:p>
            <a:pPr>
              <a:spcBef>
                <a:spcPct val="50000"/>
              </a:spcBef>
            </a:pPr>
            <a:r>
              <a:rPr lang="zh-CN" altLang="en-US" sz="3200" b="1"/>
              <a:t>忌</a:t>
            </a:r>
            <a:r>
              <a:rPr lang="zh-CN" altLang="en-US" sz="3200" b="1">
                <a:solidFill>
                  <a:srgbClr val="9933FF"/>
                </a:solidFill>
              </a:rPr>
              <a:t>不自信</a:t>
            </a:r>
          </a:p>
          <a:p>
            <a:pPr>
              <a:spcBef>
                <a:spcPct val="50000"/>
              </a:spcBef>
            </a:pPr>
            <a:r>
              <a:rPr lang="zh-CN" altLang="en-US" sz="3200" b="1"/>
              <a:t>天大寒，砚冰坚，手指不可屈伸，</a:t>
            </a:r>
            <a:r>
              <a:rPr lang="zh-CN" altLang="en-US" sz="3200" b="1">
                <a:solidFill>
                  <a:srgbClr val="9933FF"/>
                </a:solidFill>
              </a:rPr>
              <a:t>弗之怠</a:t>
            </a:r>
            <a:r>
              <a:rPr lang="zh-CN" altLang="en-US" sz="3200" b="1"/>
              <a:t>。</a:t>
            </a:r>
          </a:p>
          <a:p>
            <a:pPr>
              <a:spcBef>
                <a:spcPct val="50000"/>
              </a:spcBef>
            </a:pPr>
            <a:endParaRPr lang="en-US" altLang="zh-CN"/>
          </a:p>
        </p:txBody>
      </p:sp>
      <p:sp>
        <p:nvSpPr>
          <p:cNvPr id="4103" name="Text Box 7"/>
          <p:cNvSpPr txBox="1">
            <a:spLocks noChangeArrowheads="1"/>
          </p:cNvSpPr>
          <p:nvPr/>
        </p:nvSpPr>
        <p:spPr bwMode="auto">
          <a:xfrm>
            <a:off x="5867400" y="2205038"/>
            <a:ext cx="3025775" cy="423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990033"/>
                </a:solidFill>
              </a:rPr>
              <a:t>不欺余</a:t>
            </a:r>
          </a:p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990033"/>
                </a:solidFill>
              </a:rPr>
              <a:t>不待我</a:t>
            </a:r>
          </a:p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990033"/>
                </a:solidFill>
              </a:rPr>
              <a:t>莫若己</a:t>
            </a:r>
          </a:p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990033"/>
                </a:solidFill>
              </a:rPr>
              <a:t>未有之</a:t>
            </a:r>
          </a:p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990033"/>
                </a:solidFill>
              </a:rPr>
              <a:t>不信自</a:t>
            </a:r>
          </a:p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990033"/>
                </a:solidFill>
              </a:rPr>
              <a:t>弗怠之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1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1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1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10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41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410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41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410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41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410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41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410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410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4" name="Text Box 4"/>
          <p:cNvSpPr txBox="1">
            <a:spLocks noChangeArrowheads="1"/>
          </p:cNvSpPr>
          <p:nvPr/>
        </p:nvSpPr>
        <p:spPr bwMode="auto">
          <a:xfrm>
            <a:off x="539750" y="476250"/>
            <a:ext cx="7777163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 b="1"/>
              <a:t>3.</a:t>
            </a:r>
            <a:r>
              <a:rPr lang="zh-CN" altLang="en-US" sz="4000" b="1"/>
              <a:t>用“</a:t>
            </a:r>
            <a:r>
              <a:rPr lang="zh-CN" altLang="en-US" sz="4000" b="1">
                <a:solidFill>
                  <a:srgbClr val="990033"/>
                </a:solidFill>
              </a:rPr>
              <a:t>之</a:t>
            </a:r>
            <a:r>
              <a:rPr lang="zh-CN" altLang="en-US" sz="4000" b="1"/>
              <a:t>”“</a:t>
            </a:r>
            <a:r>
              <a:rPr lang="zh-CN" altLang="en-US" sz="4000" b="1">
                <a:solidFill>
                  <a:srgbClr val="990033"/>
                </a:solidFill>
              </a:rPr>
              <a:t>是</a:t>
            </a:r>
            <a:r>
              <a:rPr lang="zh-CN" altLang="en-US" sz="4000" b="1"/>
              <a:t>”把宾语提前</a:t>
            </a:r>
          </a:p>
        </p:txBody>
      </p:sp>
      <p:sp>
        <p:nvSpPr>
          <p:cNvPr id="5125" name="Text Box 5"/>
          <p:cNvSpPr txBox="1">
            <a:spLocks noChangeArrowheads="1"/>
          </p:cNvSpPr>
          <p:nvPr/>
        </p:nvSpPr>
        <p:spPr bwMode="auto">
          <a:xfrm>
            <a:off x="611188" y="1268413"/>
            <a:ext cx="734377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/>
              <a:t>（强突出宾语，加强语气）</a:t>
            </a:r>
          </a:p>
        </p:txBody>
      </p:sp>
      <p:sp>
        <p:nvSpPr>
          <p:cNvPr id="5126" name="Text Box 6"/>
          <p:cNvSpPr txBox="1">
            <a:spLocks noChangeArrowheads="1"/>
          </p:cNvSpPr>
          <p:nvPr/>
        </p:nvSpPr>
        <p:spPr bwMode="auto">
          <a:xfrm>
            <a:off x="0" y="2492375"/>
            <a:ext cx="8820150" cy="318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/>
              <a:t>（</a:t>
            </a:r>
            <a:r>
              <a:rPr lang="en-US" altLang="zh-CN" sz="3200" b="1"/>
              <a:t>1</a:t>
            </a:r>
            <a:r>
              <a:rPr lang="zh-CN" altLang="en-US" sz="3200" b="1"/>
              <a:t>）夫晋，何厌</a:t>
            </a:r>
            <a:r>
              <a:rPr lang="zh-CN" altLang="en-US" sz="3200" b="1">
                <a:solidFill>
                  <a:srgbClr val="9933FF"/>
                </a:solidFill>
              </a:rPr>
              <a:t>之</a:t>
            </a:r>
            <a:r>
              <a:rPr lang="zh-CN" altLang="en-US" sz="3200" b="1"/>
              <a:t>有？</a:t>
            </a:r>
          </a:p>
          <a:p>
            <a:pPr>
              <a:spcBef>
                <a:spcPct val="50000"/>
              </a:spcBef>
            </a:pPr>
            <a:r>
              <a:rPr lang="zh-CN" altLang="en-US" sz="3200" b="1"/>
              <a:t>        孔子云：何陋</a:t>
            </a:r>
            <a:r>
              <a:rPr lang="zh-CN" altLang="en-US" sz="3200" b="1">
                <a:solidFill>
                  <a:srgbClr val="9933FF"/>
                </a:solidFill>
              </a:rPr>
              <a:t>之</a:t>
            </a:r>
            <a:r>
              <a:rPr lang="zh-CN" altLang="en-US" sz="3200" b="1"/>
              <a:t>有？</a:t>
            </a:r>
          </a:p>
          <a:p>
            <a:pPr>
              <a:spcBef>
                <a:spcPct val="50000"/>
              </a:spcBef>
            </a:pPr>
            <a:r>
              <a:rPr lang="zh-CN" altLang="en-US" sz="3200" b="1"/>
              <a:t>        何后</a:t>
            </a:r>
            <a:r>
              <a:rPr lang="zh-CN" altLang="en-US" sz="3200" b="1">
                <a:solidFill>
                  <a:srgbClr val="9933FF"/>
                </a:solidFill>
              </a:rPr>
              <a:t>之</a:t>
            </a:r>
            <a:r>
              <a:rPr lang="zh-CN" altLang="en-US" sz="3200" b="1"/>
              <a:t>有？</a:t>
            </a:r>
          </a:p>
          <a:p>
            <a:pPr>
              <a:spcBef>
                <a:spcPct val="50000"/>
              </a:spcBef>
            </a:pPr>
            <a:r>
              <a:rPr lang="zh-CN" altLang="en-US" sz="3200" b="1"/>
              <a:t>       句读</a:t>
            </a:r>
            <a:r>
              <a:rPr lang="zh-CN" altLang="en-US" sz="3200" b="1">
                <a:solidFill>
                  <a:srgbClr val="9933FF"/>
                </a:solidFill>
              </a:rPr>
              <a:t>之</a:t>
            </a:r>
            <a:r>
              <a:rPr lang="zh-CN" altLang="en-US" sz="3200" b="1"/>
              <a:t>不知，惑</a:t>
            </a:r>
            <a:r>
              <a:rPr lang="zh-CN" altLang="en-US" sz="3200" b="1">
                <a:solidFill>
                  <a:srgbClr val="9933FF"/>
                </a:solidFill>
              </a:rPr>
              <a:t>之</a:t>
            </a:r>
            <a:r>
              <a:rPr lang="zh-CN" altLang="en-US" sz="3200" b="1"/>
              <a:t>不解，或师焉，或不焉。</a:t>
            </a:r>
          </a:p>
          <a:p>
            <a:pPr>
              <a:spcBef>
                <a:spcPct val="50000"/>
              </a:spcBef>
            </a:pPr>
            <a:r>
              <a:rPr lang="zh-CN" altLang="en-US"/>
              <a:t>       </a:t>
            </a:r>
          </a:p>
        </p:txBody>
      </p:sp>
      <p:sp>
        <p:nvSpPr>
          <p:cNvPr id="5128" name="Text Box 8"/>
          <p:cNvSpPr txBox="1">
            <a:spLocks noChangeArrowheads="1"/>
          </p:cNvSpPr>
          <p:nvPr/>
        </p:nvSpPr>
        <p:spPr bwMode="auto">
          <a:xfrm>
            <a:off x="5651500" y="2420938"/>
            <a:ext cx="3095625" cy="399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990033"/>
                </a:solidFill>
              </a:rPr>
              <a:t>有何厌</a:t>
            </a:r>
          </a:p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990033"/>
                </a:solidFill>
              </a:rPr>
              <a:t>有何陋</a:t>
            </a:r>
          </a:p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990033"/>
                </a:solidFill>
              </a:rPr>
              <a:t>有何后</a:t>
            </a:r>
          </a:p>
          <a:p>
            <a:pPr>
              <a:spcBef>
                <a:spcPct val="50000"/>
              </a:spcBef>
            </a:pPr>
            <a:endParaRPr lang="zh-CN" altLang="en-US" sz="3200" b="1">
              <a:solidFill>
                <a:srgbClr val="990033"/>
              </a:solidFill>
            </a:endParaRPr>
          </a:p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990033"/>
                </a:solidFill>
              </a:rPr>
              <a:t>不知句读，不解惑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1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1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1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1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1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51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51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51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512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512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ext Box 2"/>
          <p:cNvSpPr txBox="1">
            <a:spLocks noChangeArrowheads="1"/>
          </p:cNvSpPr>
          <p:nvPr/>
        </p:nvSpPr>
        <p:spPr bwMode="auto">
          <a:xfrm>
            <a:off x="533400" y="457200"/>
            <a:ext cx="6553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zh-CN" altLang="zh-CN" sz="2400">
              <a:solidFill>
                <a:schemeClr val="tx1"/>
              </a:solidFill>
              <a:latin typeface="Times New Roman" pitchFamily="18" charset="0"/>
            </a:endParaRPr>
          </a:p>
        </p:txBody>
      </p:sp>
      <p:sp>
        <p:nvSpPr>
          <p:cNvPr id="24579" name="Text Box 3"/>
          <p:cNvSpPr txBox="1">
            <a:spLocks noChangeArrowheads="1"/>
          </p:cNvSpPr>
          <p:nvPr/>
        </p:nvSpPr>
        <p:spPr bwMode="auto">
          <a:xfrm>
            <a:off x="228600" y="228600"/>
            <a:ext cx="11430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5400" b="1">
                <a:solidFill>
                  <a:schemeClr val="accent2"/>
                </a:solidFill>
                <a:latin typeface="Times New Roman" pitchFamily="18" charset="0"/>
              </a:rPr>
              <a:t>删：</a:t>
            </a:r>
          </a:p>
        </p:txBody>
      </p:sp>
      <p:sp>
        <p:nvSpPr>
          <p:cNvPr id="80900" name="Text Box 4"/>
          <p:cNvSpPr txBox="1">
            <a:spLocks noChangeArrowheads="1"/>
          </p:cNvSpPr>
          <p:nvPr/>
        </p:nvSpPr>
        <p:spPr bwMode="auto">
          <a:xfrm>
            <a:off x="381000" y="1295400"/>
            <a:ext cx="10774363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Clr>
                <a:srgbClr val="00CCFF"/>
              </a:buClr>
              <a:buFont typeface="Wingdings" pitchFamily="2" charset="2"/>
              <a:buChar char="Ø"/>
            </a:pPr>
            <a:r>
              <a:rPr lang="zh-CN" altLang="en-US" sz="3600" b="1">
                <a:solidFill>
                  <a:srgbClr val="FF6600"/>
                </a:solidFill>
                <a:latin typeface="Times New Roman" pitchFamily="18" charset="0"/>
                <a:ea typeface="楷体_GB2312" pitchFamily="49" charset="-122"/>
              </a:rPr>
              <a:t>夫战，勇气也。</a:t>
            </a:r>
            <a:endParaRPr lang="zh-CN" altLang="en-US" sz="3600" b="1">
              <a:solidFill>
                <a:srgbClr val="FF6600"/>
              </a:solidFill>
              <a:latin typeface="Times New Roman" pitchFamily="18" charset="0"/>
            </a:endParaRPr>
          </a:p>
        </p:txBody>
      </p:sp>
      <p:sp>
        <p:nvSpPr>
          <p:cNvPr id="80901" name="Text Box 5"/>
          <p:cNvSpPr txBox="1">
            <a:spLocks noChangeArrowheads="1"/>
          </p:cNvSpPr>
          <p:nvPr/>
        </p:nvSpPr>
        <p:spPr bwMode="auto">
          <a:xfrm>
            <a:off x="381000" y="2895600"/>
            <a:ext cx="10364788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Clr>
                <a:srgbClr val="00CCFF"/>
              </a:buClr>
              <a:buFont typeface="Wingdings" pitchFamily="2" charset="2"/>
              <a:buChar char="Ø"/>
            </a:pPr>
            <a:r>
              <a:rPr lang="zh-CN" altLang="en-US" sz="3600" b="1">
                <a:solidFill>
                  <a:srgbClr val="FF6600"/>
                </a:solidFill>
                <a:latin typeface="Times New Roman" pitchFamily="18" charset="0"/>
                <a:ea typeface="楷体_GB2312" pitchFamily="49" charset="-122"/>
              </a:rPr>
              <a:t>医之好治不病以为功。</a:t>
            </a:r>
            <a:endParaRPr lang="zh-CN" altLang="en-US" sz="3600" b="1">
              <a:solidFill>
                <a:srgbClr val="FF6600"/>
              </a:solidFill>
              <a:latin typeface="Times New Roman" pitchFamily="18" charset="0"/>
            </a:endParaRPr>
          </a:p>
        </p:txBody>
      </p:sp>
      <p:sp>
        <p:nvSpPr>
          <p:cNvPr id="80902" name="Text Box 6"/>
          <p:cNvSpPr txBox="1">
            <a:spLocks noChangeArrowheads="1"/>
          </p:cNvSpPr>
          <p:nvPr/>
        </p:nvSpPr>
        <p:spPr bwMode="auto">
          <a:xfrm>
            <a:off x="381000" y="4768850"/>
            <a:ext cx="76962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Clr>
                <a:srgbClr val="00CCFF"/>
              </a:buClr>
              <a:buFont typeface="Wingdings" pitchFamily="2" charset="2"/>
              <a:buChar char="Ø"/>
            </a:pPr>
            <a:r>
              <a:rPr lang="zh-CN" altLang="en-US" sz="3600" b="1">
                <a:solidFill>
                  <a:srgbClr val="FF6600"/>
                </a:solidFill>
                <a:latin typeface="Times New Roman" pitchFamily="18" charset="0"/>
                <a:ea typeface="楷体_GB2312" pitchFamily="49" charset="-122"/>
              </a:rPr>
              <a:t>北山愚公者，年且九十，面山而居。</a:t>
            </a:r>
            <a:r>
              <a:rPr lang="zh-CN" altLang="en-US" sz="3600" b="1">
                <a:solidFill>
                  <a:srgbClr val="FF6600"/>
                </a:solidFill>
                <a:latin typeface="Times New Roman" pitchFamily="18" charset="0"/>
              </a:rPr>
              <a:t> </a:t>
            </a:r>
          </a:p>
        </p:txBody>
      </p:sp>
      <p:sp>
        <p:nvSpPr>
          <p:cNvPr id="80903" name="Text Box 7"/>
          <p:cNvSpPr txBox="1">
            <a:spLocks noChangeArrowheads="1"/>
          </p:cNvSpPr>
          <p:nvPr/>
        </p:nvSpPr>
        <p:spPr bwMode="auto">
          <a:xfrm>
            <a:off x="685800" y="1295400"/>
            <a:ext cx="609600" cy="650875"/>
          </a:xfrm>
          <a:prstGeom prst="rect">
            <a:avLst/>
          </a:prstGeom>
          <a:solidFill>
            <a:srgbClr val="99CCFF"/>
          </a:solidFill>
          <a:ln w="9525">
            <a:solidFill>
              <a:srgbClr val="FF99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FFFFFF"/>
                </a:solidFill>
                <a:latin typeface="Times New Roman" pitchFamily="18" charset="0"/>
                <a:ea typeface="楷体_GB2312" pitchFamily="49" charset="-122"/>
              </a:rPr>
              <a:t>夫</a:t>
            </a:r>
          </a:p>
        </p:txBody>
      </p:sp>
      <p:grpSp>
        <p:nvGrpSpPr>
          <p:cNvPr id="2" name="Group 8"/>
          <p:cNvGrpSpPr>
            <a:grpSpLocks/>
          </p:cNvGrpSpPr>
          <p:nvPr/>
        </p:nvGrpSpPr>
        <p:grpSpPr bwMode="auto">
          <a:xfrm>
            <a:off x="5003800" y="0"/>
            <a:ext cx="3429000" cy="2362200"/>
            <a:chOff x="3152" y="0"/>
            <a:chExt cx="2160" cy="1488"/>
          </a:xfrm>
        </p:grpSpPr>
        <p:sp>
          <p:nvSpPr>
            <p:cNvPr id="24595" name="AutoShape 9"/>
            <p:cNvSpPr>
              <a:spLocks noChangeArrowheads="1"/>
            </p:cNvSpPr>
            <p:nvPr/>
          </p:nvSpPr>
          <p:spPr bwMode="auto">
            <a:xfrm>
              <a:off x="3152" y="0"/>
              <a:ext cx="2160" cy="1488"/>
            </a:xfrm>
            <a:prstGeom prst="cloudCallout">
              <a:avLst>
                <a:gd name="adj1" fmla="val -144167"/>
                <a:gd name="adj2" fmla="val 10347"/>
              </a:avLst>
            </a:prstGeom>
            <a:solidFill>
              <a:srgbClr val="00CCFF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 algn="ctr">
                <a:spcBef>
                  <a:spcPct val="0"/>
                </a:spcBef>
              </a:pPr>
              <a:endParaRPr lang="zh-CN" altLang="zh-CN" sz="2400">
                <a:solidFill>
                  <a:srgbClr val="FF0066"/>
                </a:solidFill>
                <a:latin typeface="Times New Roman" pitchFamily="18" charset="0"/>
              </a:endParaRPr>
            </a:p>
          </p:txBody>
        </p:sp>
        <p:sp>
          <p:nvSpPr>
            <p:cNvPr id="80906" name="Text Box 10"/>
            <p:cNvSpPr txBox="1">
              <a:spLocks noChangeArrowheads="1"/>
            </p:cNvSpPr>
            <p:nvPr/>
          </p:nvSpPr>
          <p:spPr bwMode="auto">
            <a:xfrm>
              <a:off x="3424" y="210"/>
              <a:ext cx="1660" cy="979"/>
            </a:xfrm>
            <a:prstGeom prst="rect">
              <a:avLst/>
            </a:prstGeom>
            <a:noFill/>
            <a:ln w="9525">
              <a:noFill/>
              <a:miter lim="800000"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>
              <a:spAutoFit/>
            </a:bodyPr>
            <a:lstStyle/>
            <a:p>
              <a:pPr>
                <a:buFontTx/>
                <a:buNone/>
                <a:defRPr/>
              </a:pPr>
              <a:r>
                <a:rPr kumimoji="1" lang="zh-CN" altLang="en-US" b="1">
                  <a:solidFill>
                    <a:srgbClr val="FF0066"/>
                  </a:solidFill>
                  <a:latin typeface="宋体" pitchFamily="2" charset="-122"/>
                </a:rPr>
                <a:t>发语词，没有实在意义，翻译时删去</a:t>
              </a:r>
              <a:r>
                <a:rPr kumimoji="1" lang="zh-CN" altLang="en-US" b="1">
                  <a:solidFill>
                    <a:srgbClr val="FF0066"/>
                  </a:solidFill>
                  <a:latin typeface="Times New Roman" pitchFamily="18" charset="0"/>
                </a:rPr>
                <a:t> </a:t>
              </a:r>
            </a:p>
          </p:txBody>
        </p:sp>
      </p:grpSp>
      <p:sp>
        <p:nvSpPr>
          <p:cNvPr id="80907" name="Text Box 11"/>
          <p:cNvSpPr txBox="1">
            <a:spLocks noChangeArrowheads="1"/>
          </p:cNvSpPr>
          <p:nvPr/>
        </p:nvSpPr>
        <p:spPr bwMode="auto">
          <a:xfrm>
            <a:off x="1219200" y="2057400"/>
            <a:ext cx="4114800" cy="641350"/>
          </a:xfrm>
          <a:prstGeom prst="rect">
            <a:avLst/>
          </a:prstGeom>
          <a:solidFill>
            <a:srgbClr val="CCFFFF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chemeClr val="tx1"/>
                </a:solidFill>
                <a:latin typeface="宋体" pitchFamily="2" charset="-122"/>
              </a:rPr>
              <a:t>打仗，是靠勇气的。</a:t>
            </a:r>
            <a:r>
              <a:rPr lang="zh-CN" altLang="en-US" sz="3600" b="1">
                <a:solidFill>
                  <a:schemeClr val="tx1"/>
                </a:solidFill>
                <a:latin typeface="Times New Roman" pitchFamily="18" charset="0"/>
              </a:rPr>
              <a:t> </a:t>
            </a:r>
          </a:p>
        </p:txBody>
      </p:sp>
      <p:grpSp>
        <p:nvGrpSpPr>
          <p:cNvPr id="3" name="Group 15"/>
          <p:cNvGrpSpPr>
            <a:grpSpLocks/>
          </p:cNvGrpSpPr>
          <p:nvPr/>
        </p:nvGrpSpPr>
        <p:grpSpPr bwMode="auto">
          <a:xfrm>
            <a:off x="6084888" y="2133600"/>
            <a:ext cx="2525712" cy="1295400"/>
            <a:chOff x="3833" y="1344"/>
            <a:chExt cx="1591" cy="816"/>
          </a:xfrm>
        </p:grpSpPr>
        <p:grpSp>
          <p:nvGrpSpPr>
            <p:cNvPr id="4" name="Group 16"/>
            <p:cNvGrpSpPr>
              <a:grpSpLocks/>
            </p:cNvGrpSpPr>
            <p:nvPr/>
          </p:nvGrpSpPr>
          <p:grpSpPr bwMode="auto">
            <a:xfrm>
              <a:off x="3840" y="1344"/>
              <a:ext cx="1584" cy="816"/>
              <a:chOff x="3840" y="1344"/>
              <a:chExt cx="1584" cy="816"/>
            </a:xfrm>
          </p:grpSpPr>
          <p:sp>
            <p:nvSpPr>
              <p:cNvPr id="24593" name="AutoShape 17"/>
              <p:cNvSpPr>
                <a:spLocks noChangeArrowheads="1"/>
              </p:cNvSpPr>
              <p:nvPr/>
            </p:nvSpPr>
            <p:spPr bwMode="auto">
              <a:xfrm>
                <a:off x="3840" y="1344"/>
                <a:ext cx="1584" cy="816"/>
              </a:xfrm>
              <a:prstGeom prst="wedgeEllipseCallout">
                <a:avLst>
                  <a:gd name="adj1" fmla="val -221023"/>
                  <a:gd name="adj2" fmla="val 11519"/>
                </a:avLst>
              </a:prstGeom>
              <a:solidFill>
                <a:srgbClr val="CC99FF"/>
              </a:solidFill>
              <a:ln w="9525">
                <a:solidFill>
                  <a:schemeClr val="hlink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algn="ctr">
                  <a:spcBef>
                    <a:spcPct val="0"/>
                  </a:spcBef>
                </a:pPr>
                <a:endParaRPr lang="zh-CN" altLang="zh-CN" sz="2400">
                  <a:solidFill>
                    <a:schemeClr val="tx1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24594" name="AutoShape 18"/>
              <p:cNvSpPr>
                <a:spLocks noChangeArrowheads="1"/>
              </p:cNvSpPr>
              <p:nvPr/>
            </p:nvSpPr>
            <p:spPr bwMode="auto">
              <a:xfrm>
                <a:off x="3840" y="1344"/>
                <a:ext cx="1584" cy="816"/>
              </a:xfrm>
              <a:prstGeom prst="wedgeEllipseCallout">
                <a:avLst>
                  <a:gd name="adj1" fmla="val -13449"/>
                  <a:gd name="adj2" fmla="val 121815"/>
                </a:avLst>
              </a:prstGeom>
              <a:solidFill>
                <a:srgbClr val="CC99FF"/>
              </a:solidFill>
              <a:ln w="9525">
                <a:solidFill>
                  <a:schemeClr val="hlink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algn="ctr">
                  <a:spcBef>
                    <a:spcPct val="0"/>
                  </a:spcBef>
                </a:pPr>
                <a:endParaRPr lang="zh-CN" altLang="zh-CN" sz="2400">
                  <a:solidFill>
                    <a:schemeClr val="tx1"/>
                  </a:solidFill>
                  <a:latin typeface="Times New Roman" pitchFamily="18" charset="0"/>
                </a:endParaRPr>
              </a:p>
            </p:txBody>
          </p:sp>
        </p:grpSp>
        <p:sp>
          <p:nvSpPr>
            <p:cNvPr id="24592" name="Text Box 19"/>
            <p:cNvSpPr txBox="1">
              <a:spLocks noChangeArrowheads="1"/>
            </p:cNvSpPr>
            <p:nvPr/>
          </p:nvSpPr>
          <p:spPr bwMode="auto">
            <a:xfrm>
              <a:off x="3833" y="1525"/>
              <a:ext cx="1588" cy="4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3600" b="1">
                  <a:solidFill>
                    <a:srgbClr val="0000FF"/>
                  </a:solidFill>
                  <a:latin typeface="宋体" pitchFamily="2" charset="-122"/>
                </a:rPr>
                <a:t>语助和连接</a:t>
              </a:r>
              <a:r>
                <a:rPr lang="zh-CN" altLang="en-US" sz="3600" b="1">
                  <a:solidFill>
                    <a:srgbClr val="0000FF"/>
                  </a:solidFill>
                  <a:latin typeface="Times New Roman" pitchFamily="18" charset="0"/>
                </a:rPr>
                <a:t> </a:t>
              </a:r>
            </a:p>
          </p:txBody>
        </p:sp>
      </p:grpSp>
      <p:sp>
        <p:nvSpPr>
          <p:cNvPr id="80916" name="Text Box 20"/>
          <p:cNvSpPr txBox="1">
            <a:spLocks noChangeArrowheads="1"/>
          </p:cNvSpPr>
          <p:nvPr/>
        </p:nvSpPr>
        <p:spPr bwMode="auto">
          <a:xfrm>
            <a:off x="609600" y="3505200"/>
            <a:ext cx="57912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b="1">
                <a:solidFill>
                  <a:schemeClr val="tx1"/>
                </a:solidFill>
                <a:latin typeface="宋体" pitchFamily="2" charset="-122"/>
              </a:rPr>
              <a:t>医生喜欢给没有病的人治病，把它作为自己的功劳</a:t>
            </a:r>
            <a:r>
              <a:rPr lang="zh-CN" altLang="en-US" b="1">
                <a:solidFill>
                  <a:schemeClr val="tx1"/>
                </a:solidFill>
                <a:latin typeface="Times New Roman" pitchFamily="18" charset="0"/>
              </a:rPr>
              <a:t> </a:t>
            </a:r>
          </a:p>
        </p:txBody>
      </p:sp>
      <p:sp>
        <p:nvSpPr>
          <p:cNvPr id="80917" name="Text Box 21"/>
          <p:cNvSpPr txBox="1">
            <a:spLocks noChangeArrowheads="1"/>
          </p:cNvSpPr>
          <p:nvPr/>
        </p:nvSpPr>
        <p:spPr bwMode="auto">
          <a:xfrm>
            <a:off x="762000" y="5562600"/>
            <a:ext cx="72390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b="1">
                <a:solidFill>
                  <a:schemeClr val="tx1"/>
                </a:solidFill>
                <a:latin typeface="宋体" pitchFamily="2" charset="-122"/>
              </a:rPr>
              <a:t>山北面有个名叫愚公的，年纪将近九十岁了，向着山居住。</a:t>
            </a:r>
            <a:r>
              <a:rPr lang="zh-CN" altLang="en-US" b="1">
                <a:solidFill>
                  <a:schemeClr val="tx1"/>
                </a:solidFill>
                <a:latin typeface="Times New Roman" pitchFamily="18" charset="0"/>
              </a:rPr>
              <a:t> </a:t>
            </a:r>
          </a:p>
        </p:txBody>
      </p:sp>
      <p:sp>
        <p:nvSpPr>
          <p:cNvPr id="24589" name="Text Box 22"/>
          <p:cNvSpPr txBox="1">
            <a:spLocks noChangeArrowheads="1"/>
          </p:cNvSpPr>
          <p:nvPr/>
        </p:nvSpPr>
        <p:spPr bwMode="auto">
          <a:xfrm>
            <a:off x="1371600" y="228600"/>
            <a:ext cx="2819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zh-CN" altLang="zh-CN" sz="2400">
              <a:solidFill>
                <a:schemeClr val="tx1"/>
              </a:solidFill>
              <a:latin typeface="Times New Roman" pitchFamily="18" charset="0"/>
            </a:endParaRPr>
          </a:p>
        </p:txBody>
      </p:sp>
      <p:sp>
        <p:nvSpPr>
          <p:cNvPr id="80919" name="Text Box 23"/>
          <p:cNvSpPr txBox="1">
            <a:spLocks noChangeArrowheads="1"/>
          </p:cNvSpPr>
          <p:nvPr/>
        </p:nvSpPr>
        <p:spPr bwMode="auto">
          <a:xfrm>
            <a:off x="1295400" y="0"/>
            <a:ext cx="4068763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zh-CN" altLang="en-US" b="1">
                <a:solidFill>
                  <a:schemeClr val="tx1"/>
                </a:solidFill>
                <a:latin typeface="Times New Roman" pitchFamily="18" charset="0"/>
              </a:rPr>
              <a:t>把无意义或没必要译出的衬词、虚词删去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09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8090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09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80901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09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8090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09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09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09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09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0" dur="500"/>
                                        <p:tgtEl>
                                          <p:spTgt spid="809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5" dur="500"/>
                                        <p:tgtEl>
                                          <p:spTgt spid="809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809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8091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900" grpId="0"/>
      <p:bldP spid="80901" grpId="0"/>
      <p:bldP spid="80902" grpId="0"/>
      <p:bldP spid="80903" grpId="0" animBg="1"/>
      <p:bldP spid="80907" grpId="0" animBg="1"/>
      <p:bldP spid="80916" grpId="0"/>
      <p:bldP spid="80917" grpId="0"/>
      <p:bldP spid="80919" grpId="0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8" name="Text Box 4"/>
          <p:cNvSpPr txBox="1">
            <a:spLocks noChangeArrowheads="1"/>
          </p:cNvSpPr>
          <p:nvPr/>
        </p:nvSpPr>
        <p:spPr bwMode="auto">
          <a:xfrm>
            <a:off x="-323850" y="333375"/>
            <a:ext cx="946785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 b="1"/>
              <a:t>（</a:t>
            </a:r>
            <a:r>
              <a:rPr lang="en-US" altLang="zh-CN" sz="4400" b="1"/>
              <a:t>2</a:t>
            </a:r>
            <a:r>
              <a:rPr lang="zh-CN" altLang="en-US" sz="4400" b="1"/>
              <a:t>）“</a:t>
            </a:r>
            <a:r>
              <a:rPr lang="zh-CN" altLang="en-US" sz="4400" b="1">
                <a:solidFill>
                  <a:srgbClr val="990000"/>
                </a:solidFill>
              </a:rPr>
              <a:t>唯</a:t>
            </a:r>
            <a:r>
              <a:rPr lang="en-US" altLang="zh-CN" sz="4400" b="1">
                <a:solidFill>
                  <a:srgbClr val="990000"/>
                </a:solidFill>
              </a:rPr>
              <a:t>……</a:t>
            </a:r>
            <a:r>
              <a:rPr lang="zh-CN" altLang="en-US" sz="4400" b="1">
                <a:solidFill>
                  <a:srgbClr val="990000"/>
                </a:solidFill>
              </a:rPr>
              <a:t>是</a:t>
            </a:r>
            <a:r>
              <a:rPr lang="en-US" altLang="zh-CN" sz="4400" b="1">
                <a:solidFill>
                  <a:srgbClr val="990000"/>
                </a:solidFill>
              </a:rPr>
              <a:t>……”</a:t>
            </a:r>
            <a:r>
              <a:rPr lang="en-US" altLang="zh-CN" sz="4400" b="1"/>
              <a:t>     </a:t>
            </a:r>
            <a:r>
              <a:rPr lang="zh-CN" altLang="en-US" sz="4400" b="1"/>
              <a:t>唯译为“</a:t>
            </a:r>
            <a:r>
              <a:rPr lang="zh-CN" altLang="en-US" sz="4400" b="1">
                <a:solidFill>
                  <a:srgbClr val="990000"/>
                </a:solidFill>
              </a:rPr>
              <a:t>只</a:t>
            </a:r>
            <a:r>
              <a:rPr lang="zh-CN" altLang="en-US" sz="4400" b="1"/>
              <a:t>”</a:t>
            </a:r>
          </a:p>
        </p:txBody>
      </p:sp>
      <p:sp>
        <p:nvSpPr>
          <p:cNvPr id="6149" name="Text Box 5"/>
          <p:cNvSpPr txBox="1">
            <a:spLocks noChangeArrowheads="1"/>
          </p:cNvSpPr>
          <p:nvPr/>
        </p:nvSpPr>
        <p:spPr bwMode="auto">
          <a:xfrm>
            <a:off x="611188" y="1484313"/>
            <a:ext cx="4465637" cy="4760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9933FF"/>
                </a:solidFill>
              </a:rPr>
              <a:t>唯</a:t>
            </a:r>
            <a:r>
              <a:rPr lang="zh-CN" altLang="en-US" sz="3600" b="1"/>
              <a:t>利</a:t>
            </a:r>
            <a:r>
              <a:rPr lang="zh-CN" altLang="en-US" sz="3600" b="1">
                <a:solidFill>
                  <a:srgbClr val="9933FF"/>
                </a:solidFill>
              </a:rPr>
              <a:t>是</a:t>
            </a:r>
            <a:r>
              <a:rPr lang="zh-CN" altLang="en-US" sz="3600" b="1"/>
              <a:t>图</a:t>
            </a:r>
          </a:p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9933FF"/>
                </a:solidFill>
              </a:rPr>
              <a:t>唯</a:t>
            </a:r>
            <a:r>
              <a:rPr lang="zh-CN" altLang="en-US" sz="3600" b="1"/>
              <a:t>命</a:t>
            </a:r>
            <a:r>
              <a:rPr lang="zh-CN" altLang="en-US" sz="3600" b="1">
                <a:solidFill>
                  <a:srgbClr val="9933FF"/>
                </a:solidFill>
              </a:rPr>
              <a:t>是</a:t>
            </a:r>
            <a:r>
              <a:rPr lang="zh-CN" altLang="en-US" sz="3600" b="1"/>
              <a:t>从</a:t>
            </a:r>
          </a:p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9933FF"/>
                </a:solidFill>
              </a:rPr>
              <a:t>唯</a:t>
            </a:r>
            <a:r>
              <a:rPr lang="zh-CN" altLang="en-US" sz="3600" b="1"/>
              <a:t>你</a:t>
            </a:r>
            <a:r>
              <a:rPr lang="zh-CN" altLang="en-US" sz="3600" b="1">
                <a:solidFill>
                  <a:srgbClr val="9933FF"/>
                </a:solidFill>
              </a:rPr>
              <a:t>是</a:t>
            </a:r>
            <a:r>
              <a:rPr lang="zh-CN" altLang="en-US" sz="3600" b="1"/>
              <a:t>问</a:t>
            </a:r>
          </a:p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9933FF"/>
                </a:solidFill>
              </a:rPr>
              <a:t>唯</a:t>
            </a:r>
            <a:r>
              <a:rPr lang="zh-CN" altLang="en-US" sz="3600" b="1"/>
              <a:t>才</a:t>
            </a:r>
            <a:r>
              <a:rPr lang="zh-CN" altLang="en-US" sz="3600" b="1">
                <a:solidFill>
                  <a:srgbClr val="9933FF"/>
                </a:solidFill>
              </a:rPr>
              <a:t>是</a:t>
            </a:r>
            <a:r>
              <a:rPr lang="zh-CN" altLang="en-US" sz="3600" b="1"/>
              <a:t>举</a:t>
            </a:r>
          </a:p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9933FF"/>
                </a:solidFill>
              </a:rPr>
              <a:t>唯</a:t>
            </a:r>
            <a:r>
              <a:rPr lang="zh-CN" altLang="en-US" sz="3600" b="1"/>
              <a:t>马</a:t>
            </a:r>
            <a:r>
              <a:rPr lang="zh-CN" altLang="en-US" sz="3600" b="1">
                <a:solidFill>
                  <a:srgbClr val="9933FF"/>
                </a:solidFill>
              </a:rPr>
              <a:t>首</a:t>
            </a:r>
            <a:r>
              <a:rPr lang="zh-CN" altLang="en-US" sz="3600" b="1"/>
              <a:t>是瞻</a:t>
            </a:r>
          </a:p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9966FF"/>
                </a:solidFill>
              </a:rPr>
              <a:t>唯</a:t>
            </a:r>
            <a:r>
              <a:rPr lang="zh-CN" altLang="en-US" sz="3600" b="1"/>
              <a:t>兄嫂</a:t>
            </a:r>
            <a:r>
              <a:rPr lang="zh-CN" altLang="en-US" sz="3600" b="1">
                <a:solidFill>
                  <a:srgbClr val="9933FF"/>
                </a:solidFill>
              </a:rPr>
              <a:t>是</a:t>
            </a:r>
            <a:r>
              <a:rPr lang="zh-CN" altLang="en-US" sz="3600" b="1"/>
              <a:t>依</a:t>
            </a:r>
          </a:p>
        </p:txBody>
      </p:sp>
      <p:sp>
        <p:nvSpPr>
          <p:cNvPr id="6150" name="Text Box 6"/>
          <p:cNvSpPr txBox="1">
            <a:spLocks noChangeArrowheads="1"/>
          </p:cNvSpPr>
          <p:nvPr/>
        </p:nvSpPr>
        <p:spPr bwMode="auto">
          <a:xfrm>
            <a:off x="4572000" y="1557338"/>
            <a:ext cx="3384550" cy="4760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990000"/>
                </a:solidFill>
              </a:rPr>
              <a:t>唯图利</a:t>
            </a:r>
          </a:p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990000"/>
                </a:solidFill>
              </a:rPr>
              <a:t>唯从命</a:t>
            </a:r>
          </a:p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990000"/>
                </a:solidFill>
              </a:rPr>
              <a:t>唯问你</a:t>
            </a:r>
          </a:p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990000"/>
                </a:solidFill>
              </a:rPr>
              <a:t>唯举才</a:t>
            </a:r>
          </a:p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990000"/>
                </a:solidFill>
              </a:rPr>
              <a:t>唯瞻马首</a:t>
            </a:r>
          </a:p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990000"/>
                </a:solidFill>
              </a:rPr>
              <a:t>唯依兄嫂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1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1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1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1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15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61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615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614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615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614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615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614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615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2" name="Text Box 4"/>
          <p:cNvSpPr txBox="1">
            <a:spLocks noChangeArrowheads="1"/>
          </p:cNvSpPr>
          <p:nvPr/>
        </p:nvSpPr>
        <p:spPr bwMode="auto">
          <a:xfrm>
            <a:off x="539750" y="836613"/>
            <a:ext cx="8135938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 b="1" dirty="0" smtClean="0"/>
              <a:t>3“</a:t>
            </a:r>
            <a:r>
              <a:rPr lang="zh-CN" altLang="en-US" sz="4000" b="1" dirty="0">
                <a:solidFill>
                  <a:srgbClr val="990000"/>
                </a:solidFill>
              </a:rPr>
              <a:t>自</a:t>
            </a:r>
            <a:r>
              <a:rPr lang="zh-CN" altLang="en-US" sz="4000" b="1" dirty="0"/>
              <a:t>”译为“</a:t>
            </a:r>
            <a:r>
              <a:rPr lang="zh-CN" altLang="en-US" sz="4000" b="1" dirty="0">
                <a:solidFill>
                  <a:srgbClr val="990033"/>
                </a:solidFill>
              </a:rPr>
              <a:t>自己</a:t>
            </a:r>
            <a:r>
              <a:rPr lang="zh-CN" altLang="en-US" sz="4000" b="1" dirty="0"/>
              <a:t>”是，常放在动词谓语之前，宾语前置</a:t>
            </a:r>
          </a:p>
        </p:txBody>
      </p:sp>
      <p:sp>
        <p:nvSpPr>
          <p:cNvPr id="7173" name="Text Box 5"/>
          <p:cNvSpPr txBox="1">
            <a:spLocks noChangeArrowheads="1"/>
          </p:cNvSpPr>
          <p:nvPr/>
        </p:nvSpPr>
        <p:spPr bwMode="auto">
          <a:xfrm>
            <a:off x="611188" y="2781300"/>
            <a:ext cx="8064500" cy="1465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/>
              <a:t>窥镜而</a:t>
            </a:r>
            <a:r>
              <a:rPr lang="zh-CN" altLang="en-US" sz="3600" b="1">
                <a:solidFill>
                  <a:srgbClr val="9933FF"/>
                </a:solidFill>
              </a:rPr>
              <a:t>自视</a:t>
            </a:r>
            <a:r>
              <a:rPr lang="zh-CN" altLang="en-US" sz="3600" b="1"/>
              <a:t>，又弗如远甚。</a:t>
            </a:r>
          </a:p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990000"/>
                </a:solidFill>
              </a:rPr>
              <a:t>          视自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1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1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6" name="Text Box 4"/>
          <p:cNvSpPr txBox="1">
            <a:spLocks noChangeArrowheads="1"/>
          </p:cNvSpPr>
          <p:nvPr/>
        </p:nvSpPr>
        <p:spPr bwMode="auto">
          <a:xfrm>
            <a:off x="395288" y="549275"/>
            <a:ext cx="80645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 b="1"/>
              <a:t>4.</a:t>
            </a:r>
            <a:r>
              <a:rPr lang="zh-CN" altLang="en-US" sz="4000" b="1">
                <a:solidFill>
                  <a:srgbClr val="990000"/>
                </a:solidFill>
              </a:rPr>
              <a:t>介词宾语前置</a:t>
            </a:r>
          </a:p>
        </p:txBody>
      </p:sp>
      <p:sp>
        <p:nvSpPr>
          <p:cNvPr id="8197" name="Text Box 5"/>
          <p:cNvSpPr txBox="1">
            <a:spLocks noChangeArrowheads="1"/>
          </p:cNvSpPr>
          <p:nvPr/>
        </p:nvSpPr>
        <p:spPr bwMode="auto">
          <a:xfrm>
            <a:off x="250825" y="1484313"/>
            <a:ext cx="7704138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/>
              <a:t>（常见介词：于  以  为  与  自  从   向  等）</a:t>
            </a:r>
          </a:p>
        </p:txBody>
      </p:sp>
      <p:sp>
        <p:nvSpPr>
          <p:cNvPr id="8198" name="Text Box 6"/>
          <p:cNvSpPr txBox="1">
            <a:spLocks noChangeArrowheads="1"/>
          </p:cNvSpPr>
          <p:nvPr/>
        </p:nvSpPr>
        <p:spPr bwMode="auto">
          <a:xfrm>
            <a:off x="468313" y="2420938"/>
            <a:ext cx="7991475" cy="3324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/>
              <a:t>（</a:t>
            </a:r>
            <a:r>
              <a:rPr lang="en-US" altLang="zh-CN" sz="3600" b="1"/>
              <a:t>1</a:t>
            </a:r>
            <a:r>
              <a:rPr lang="zh-CN" altLang="en-US" sz="3600" b="1"/>
              <a:t>）</a:t>
            </a:r>
            <a:r>
              <a:rPr lang="zh-CN" altLang="en-US" sz="3600" b="1">
                <a:solidFill>
                  <a:srgbClr val="990000"/>
                </a:solidFill>
              </a:rPr>
              <a:t>疑问代词</a:t>
            </a:r>
            <a:r>
              <a:rPr lang="zh-CN" altLang="en-US" sz="3600" b="1"/>
              <a:t>作宾语</a:t>
            </a:r>
          </a:p>
          <a:p>
            <a:pPr>
              <a:spcBef>
                <a:spcPct val="50000"/>
              </a:spcBef>
            </a:pPr>
            <a:r>
              <a:rPr lang="zh-CN" altLang="en-US" sz="3200" b="1"/>
              <a:t>王问：</a:t>
            </a:r>
            <a:r>
              <a:rPr lang="zh-CN" altLang="en-US" sz="3200" b="1">
                <a:solidFill>
                  <a:srgbClr val="9933FF"/>
                </a:solidFill>
              </a:rPr>
              <a:t>何以</a:t>
            </a:r>
            <a:r>
              <a:rPr lang="zh-CN" altLang="en-US" sz="3200" b="1"/>
              <a:t>知之？</a:t>
            </a:r>
          </a:p>
          <a:p>
            <a:pPr>
              <a:spcBef>
                <a:spcPct val="50000"/>
              </a:spcBef>
            </a:pPr>
            <a:r>
              <a:rPr lang="zh-CN" altLang="en-US" sz="3200" b="1"/>
              <a:t>微斯人，吾</a:t>
            </a:r>
            <a:r>
              <a:rPr lang="zh-CN" altLang="en-US" sz="3200" b="1">
                <a:solidFill>
                  <a:srgbClr val="9933FF"/>
                </a:solidFill>
              </a:rPr>
              <a:t>谁与</a:t>
            </a:r>
            <a:r>
              <a:rPr lang="zh-CN" altLang="en-US" sz="3200" b="1"/>
              <a:t>归？</a:t>
            </a:r>
          </a:p>
          <a:p>
            <a:pPr>
              <a:spcBef>
                <a:spcPct val="50000"/>
              </a:spcBef>
            </a:pPr>
            <a:r>
              <a:rPr lang="zh-CN" altLang="en-US" sz="3200" b="1"/>
              <a:t>小知不及大知，小年不及大年，</a:t>
            </a:r>
            <a:r>
              <a:rPr lang="zh-CN" altLang="en-US" sz="3200" b="1">
                <a:solidFill>
                  <a:srgbClr val="9933FF"/>
                </a:solidFill>
              </a:rPr>
              <a:t>奚以</a:t>
            </a:r>
            <a:r>
              <a:rPr lang="zh-CN" altLang="en-US" sz="3200" b="1"/>
              <a:t>知其然也？</a:t>
            </a:r>
          </a:p>
        </p:txBody>
      </p:sp>
      <p:sp>
        <p:nvSpPr>
          <p:cNvPr id="8200" name="Text Box 8"/>
          <p:cNvSpPr txBox="1">
            <a:spLocks noChangeArrowheads="1"/>
          </p:cNvSpPr>
          <p:nvPr/>
        </p:nvSpPr>
        <p:spPr bwMode="auto">
          <a:xfrm>
            <a:off x="6372225" y="3141663"/>
            <a:ext cx="3095625" cy="3506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990000"/>
                </a:solidFill>
              </a:rPr>
              <a:t>以何</a:t>
            </a:r>
          </a:p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990000"/>
                </a:solidFill>
              </a:rPr>
              <a:t>与谁</a:t>
            </a:r>
          </a:p>
          <a:p>
            <a:pPr>
              <a:spcBef>
                <a:spcPct val="50000"/>
              </a:spcBef>
            </a:pPr>
            <a:endParaRPr lang="zh-CN" altLang="en-US" sz="3200" b="1">
              <a:solidFill>
                <a:srgbClr val="990000"/>
              </a:solidFill>
            </a:endParaRPr>
          </a:p>
          <a:p>
            <a:pPr>
              <a:spcBef>
                <a:spcPct val="50000"/>
              </a:spcBef>
            </a:pPr>
            <a:endParaRPr lang="zh-CN" altLang="en-US" sz="3200" b="1">
              <a:solidFill>
                <a:srgbClr val="990000"/>
              </a:solidFill>
            </a:endParaRPr>
          </a:p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990000"/>
                </a:solidFill>
              </a:rPr>
              <a:t>以奚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1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1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2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19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2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19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20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0" name="Text Box 4"/>
          <p:cNvSpPr txBox="1">
            <a:spLocks noChangeArrowheads="1"/>
          </p:cNvSpPr>
          <p:nvPr/>
        </p:nvSpPr>
        <p:spPr bwMode="auto">
          <a:xfrm>
            <a:off x="468313" y="549275"/>
            <a:ext cx="7488237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/>
              <a:t>（</a:t>
            </a:r>
            <a:r>
              <a:rPr lang="en-US" altLang="zh-CN" sz="4000" b="1"/>
              <a:t>2</a:t>
            </a:r>
            <a:r>
              <a:rPr lang="zh-CN" altLang="en-US" sz="4000" b="1"/>
              <a:t>）介词的宾语是</a:t>
            </a:r>
            <a:r>
              <a:rPr lang="zh-CN" altLang="en-US" sz="4000" b="1">
                <a:solidFill>
                  <a:srgbClr val="990000"/>
                </a:solidFill>
              </a:rPr>
              <a:t>方为名词</a:t>
            </a:r>
          </a:p>
        </p:txBody>
      </p:sp>
      <p:sp>
        <p:nvSpPr>
          <p:cNvPr id="9221" name="Text Box 5"/>
          <p:cNvSpPr txBox="1">
            <a:spLocks noChangeArrowheads="1"/>
          </p:cNvSpPr>
          <p:nvPr/>
        </p:nvSpPr>
        <p:spPr bwMode="auto">
          <a:xfrm>
            <a:off x="395288" y="2060575"/>
            <a:ext cx="8135937" cy="2289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/>
              <a:t>项王、项伯</a:t>
            </a:r>
            <a:r>
              <a:rPr lang="zh-CN" altLang="en-US" sz="3600" b="1">
                <a:solidFill>
                  <a:srgbClr val="9933FF"/>
                </a:solidFill>
              </a:rPr>
              <a:t>东向</a:t>
            </a:r>
            <a:r>
              <a:rPr lang="zh-CN" altLang="en-US" sz="3600" b="1"/>
              <a:t>坐，亚父</a:t>
            </a:r>
            <a:r>
              <a:rPr lang="zh-CN" altLang="en-US" sz="3600" b="1">
                <a:solidFill>
                  <a:srgbClr val="9933FF"/>
                </a:solidFill>
              </a:rPr>
              <a:t>南向</a:t>
            </a:r>
            <a:r>
              <a:rPr lang="zh-CN" altLang="en-US" sz="3600" b="1"/>
              <a:t>坐。</a:t>
            </a:r>
          </a:p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990000"/>
                </a:solidFill>
              </a:rPr>
              <a:t>        向东     向南</a:t>
            </a:r>
          </a:p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990000"/>
                </a:solidFill>
              </a:rPr>
              <a:t>   （脸朝东  脸朝南）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2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2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5" name="Text Box 5"/>
          <p:cNvSpPr txBox="1">
            <a:spLocks noChangeArrowheads="1"/>
          </p:cNvSpPr>
          <p:nvPr/>
        </p:nvSpPr>
        <p:spPr bwMode="auto">
          <a:xfrm>
            <a:off x="0" y="333375"/>
            <a:ext cx="8748713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/>
              <a:t>（</a:t>
            </a:r>
            <a:r>
              <a:rPr lang="en-US" altLang="zh-CN" sz="4000" b="1"/>
              <a:t>3</a:t>
            </a:r>
            <a:r>
              <a:rPr lang="zh-CN" altLang="en-US" sz="4000" b="1"/>
              <a:t>）为</a:t>
            </a:r>
            <a:r>
              <a:rPr lang="zh-CN" altLang="en-US" sz="4000" b="1">
                <a:solidFill>
                  <a:srgbClr val="990000"/>
                </a:solidFill>
              </a:rPr>
              <a:t>强调宾语</a:t>
            </a:r>
            <a:r>
              <a:rPr lang="zh-CN" altLang="en-US" sz="4000" b="1"/>
              <a:t>，也把它放在介词的前面</a:t>
            </a:r>
          </a:p>
        </p:txBody>
      </p:sp>
      <p:sp>
        <p:nvSpPr>
          <p:cNvPr id="10246" name="Text Box 6"/>
          <p:cNvSpPr txBox="1">
            <a:spLocks noChangeArrowheads="1"/>
          </p:cNvSpPr>
          <p:nvPr/>
        </p:nvSpPr>
        <p:spPr bwMode="auto">
          <a:xfrm>
            <a:off x="179388" y="2205038"/>
            <a:ext cx="8424862" cy="3113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/>
              <a:t>余</a:t>
            </a:r>
            <a:r>
              <a:rPr lang="zh-CN" altLang="en-US" sz="3600" b="1">
                <a:solidFill>
                  <a:srgbClr val="9933FF"/>
                </a:solidFill>
              </a:rPr>
              <a:t>是以</a:t>
            </a:r>
            <a:r>
              <a:rPr lang="zh-CN" altLang="en-US" sz="3600" b="1"/>
              <a:t>记之。</a:t>
            </a:r>
          </a:p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9933FF"/>
                </a:solidFill>
              </a:rPr>
              <a:t>一言以</a:t>
            </a:r>
            <a:r>
              <a:rPr lang="zh-CN" altLang="en-US" sz="3600" b="1"/>
              <a:t>蔽之。</a:t>
            </a:r>
          </a:p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9933FF"/>
                </a:solidFill>
              </a:rPr>
              <a:t>夜以</a:t>
            </a:r>
            <a:r>
              <a:rPr lang="zh-CN" altLang="en-US" sz="3600" b="1"/>
              <a:t>继日</a:t>
            </a:r>
          </a:p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9933FF"/>
                </a:solidFill>
              </a:rPr>
              <a:t>是以</a:t>
            </a:r>
            <a:r>
              <a:rPr lang="zh-CN" altLang="en-US" sz="3600" b="1"/>
              <a:t>区区不能废远。</a:t>
            </a:r>
          </a:p>
        </p:txBody>
      </p:sp>
      <p:sp>
        <p:nvSpPr>
          <p:cNvPr id="10247" name="Text Box 7"/>
          <p:cNvSpPr txBox="1">
            <a:spLocks noChangeArrowheads="1"/>
          </p:cNvSpPr>
          <p:nvPr/>
        </p:nvSpPr>
        <p:spPr bwMode="auto">
          <a:xfrm>
            <a:off x="5508625" y="2133600"/>
            <a:ext cx="2951163" cy="3113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990000"/>
                </a:solidFill>
              </a:rPr>
              <a:t>以是</a:t>
            </a:r>
          </a:p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990000"/>
                </a:solidFill>
              </a:rPr>
              <a:t>以一言</a:t>
            </a:r>
          </a:p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990000"/>
                </a:solidFill>
              </a:rPr>
              <a:t>以夜</a:t>
            </a:r>
          </a:p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990000"/>
                </a:solidFill>
              </a:rPr>
              <a:t>以是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2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2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2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2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2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2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024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02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323850" y="1196975"/>
            <a:ext cx="8305800" cy="520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1588" algn="just">
              <a:lnSpc>
                <a:spcPct val="140000"/>
              </a:lnSpc>
            </a:pPr>
            <a:r>
              <a:rPr lang="zh-CN" altLang="zh-CN" sz="2600" b="1">
                <a:solidFill>
                  <a:srgbClr val="E36C0A"/>
                </a:solidFill>
                <a:latin typeface="Times New Roman" pitchFamily="18" charset="0"/>
                <a:ea typeface="微软雅黑" pitchFamily="34" charset="-122"/>
              </a:rPr>
              <a:t>边练边悟</a:t>
            </a:r>
            <a:r>
              <a:rPr lang="en-US" altLang="zh-CN" sz="2600" b="1">
                <a:solidFill>
                  <a:srgbClr val="E36C0A"/>
                </a:solidFill>
                <a:latin typeface="Times New Roman" pitchFamily="18" charset="0"/>
                <a:ea typeface="华文细黑"/>
                <a:cs typeface="华文细黑"/>
              </a:rPr>
              <a:t>16</a:t>
            </a:r>
            <a:endParaRPr lang="zh-CN" altLang="zh-CN" sz="1000">
              <a:latin typeface="宋体" pitchFamily="2" charset="-122"/>
            </a:endParaRPr>
          </a:p>
          <a:p>
            <a:pPr indent="1588" algn="just">
              <a:lnSpc>
                <a:spcPct val="150000"/>
              </a:lnSpc>
            </a:pPr>
            <a:r>
              <a:rPr lang="zh-CN" altLang="zh-CN" sz="2600">
                <a:latin typeface="Times New Roman" pitchFamily="18" charset="0"/>
                <a:ea typeface="华文细黑"/>
                <a:cs typeface="华文细黑"/>
              </a:rPr>
              <a:t>翻译下列句子加以体悟。</a:t>
            </a:r>
            <a:endParaRPr lang="zh-CN" altLang="zh-CN" sz="1000">
              <a:latin typeface="宋体" pitchFamily="2" charset="-122"/>
            </a:endParaRPr>
          </a:p>
          <a:p>
            <a:pPr indent="1588" algn="just">
              <a:lnSpc>
                <a:spcPct val="150000"/>
              </a:lnSpc>
            </a:pPr>
            <a:r>
              <a:rPr lang="en-US" altLang="zh-CN" sz="2600">
                <a:latin typeface="Times New Roman" pitchFamily="18" charset="0"/>
                <a:ea typeface="华文细黑"/>
                <a:cs typeface="华文细黑"/>
              </a:rPr>
              <a:t>(1)</a:t>
            </a:r>
            <a:r>
              <a:rPr lang="zh-CN" altLang="zh-CN" sz="2600">
                <a:latin typeface="Times New Roman" pitchFamily="18" charset="0"/>
                <a:ea typeface="华文细黑"/>
                <a:cs typeface="华文细黑"/>
              </a:rPr>
              <a:t>然而不王者，未之有也。</a:t>
            </a:r>
            <a:r>
              <a:rPr lang="en-US" altLang="zh-CN" sz="2600">
                <a:latin typeface="Times New Roman" pitchFamily="18" charset="0"/>
                <a:ea typeface="华文细黑"/>
                <a:cs typeface="华文细黑"/>
              </a:rPr>
              <a:t>       (</a:t>
            </a:r>
            <a:r>
              <a:rPr lang="zh-CN" altLang="zh-CN" sz="2600">
                <a:latin typeface="Times New Roman" pitchFamily="18" charset="0"/>
                <a:ea typeface="华文细黑"/>
                <a:cs typeface="华文细黑"/>
              </a:rPr>
              <a:t>《孟子</a:t>
            </a:r>
            <a:r>
              <a:rPr lang="en-US" altLang="zh-CN" sz="2600">
                <a:latin typeface="Times New Roman" pitchFamily="18" charset="0"/>
                <a:ea typeface="华文细黑"/>
                <a:cs typeface="华文细黑"/>
              </a:rPr>
              <a:t>·</a:t>
            </a:r>
            <a:r>
              <a:rPr lang="zh-CN" altLang="zh-CN" sz="2600">
                <a:latin typeface="Times New Roman" pitchFamily="18" charset="0"/>
                <a:ea typeface="华文细黑"/>
                <a:cs typeface="华文细黑"/>
              </a:rPr>
              <a:t>寡人之于国也》</a:t>
            </a:r>
            <a:r>
              <a:rPr lang="en-US" altLang="zh-CN" sz="2600">
                <a:latin typeface="Times New Roman" pitchFamily="18" charset="0"/>
                <a:ea typeface="华文细黑"/>
                <a:cs typeface="华文细黑"/>
              </a:rPr>
              <a:t>)</a:t>
            </a:r>
            <a:endParaRPr lang="zh-CN" altLang="zh-CN" sz="1000">
              <a:latin typeface="宋体" pitchFamily="2" charset="-122"/>
            </a:endParaRPr>
          </a:p>
          <a:p>
            <a:pPr indent="1588" algn="just">
              <a:lnSpc>
                <a:spcPct val="150000"/>
              </a:lnSpc>
            </a:pPr>
            <a:r>
              <a:rPr lang="zh-CN" altLang="zh-CN" sz="2600">
                <a:solidFill>
                  <a:srgbClr val="00B0F0"/>
                </a:solidFill>
                <a:latin typeface="Times New Roman" pitchFamily="18" charset="0"/>
                <a:ea typeface="微软雅黑" pitchFamily="34" charset="-122"/>
              </a:rPr>
              <a:t>译文：</a:t>
            </a:r>
            <a:r>
              <a:rPr lang="zh-CN" altLang="zh-CN" sz="2600">
                <a:latin typeface="Times New Roman" pitchFamily="18" charset="0"/>
                <a:ea typeface="华文细黑"/>
                <a:cs typeface="华文细黑"/>
              </a:rPr>
              <a:t>　</a:t>
            </a:r>
            <a:endParaRPr lang="en-US" altLang="zh-CN" sz="2600">
              <a:latin typeface="Times New Roman" pitchFamily="18" charset="0"/>
              <a:ea typeface="华文细黑"/>
              <a:cs typeface="华文细黑"/>
            </a:endParaRPr>
          </a:p>
          <a:p>
            <a:pPr indent="1588" algn="just">
              <a:lnSpc>
                <a:spcPct val="150000"/>
              </a:lnSpc>
            </a:pPr>
            <a:r>
              <a:rPr lang="en-US" altLang="zh-CN" sz="2600">
                <a:latin typeface="Times New Roman" pitchFamily="18" charset="0"/>
                <a:ea typeface="华文细黑"/>
                <a:cs typeface="华文细黑"/>
              </a:rPr>
              <a:t>(2)</a:t>
            </a:r>
            <a:r>
              <a:rPr lang="zh-CN" altLang="zh-CN" sz="2600">
                <a:latin typeface="Times New Roman" pitchFamily="18" charset="0"/>
                <a:ea typeface="华文细黑"/>
                <a:cs typeface="华文细黑"/>
              </a:rPr>
              <a:t>自古及今，未之尝闻。</a:t>
            </a:r>
            <a:r>
              <a:rPr lang="en-US" altLang="zh-CN" sz="2600">
                <a:latin typeface="Times New Roman" pitchFamily="18" charset="0"/>
                <a:ea typeface="华文细黑"/>
                <a:cs typeface="华文细黑"/>
              </a:rPr>
              <a:t>                    (</a:t>
            </a:r>
            <a:r>
              <a:rPr lang="zh-CN" altLang="zh-CN" sz="2600">
                <a:latin typeface="Times New Roman" pitchFamily="18" charset="0"/>
                <a:ea typeface="华文细黑"/>
                <a:cs typeface="华文细黑"/>
              </a:rPr>
              <a:t>贾谊《论积贮疏》</a:t>
            </a:r>
            <a:r>
              <a:rPr lang="en-US" altLang="zh-CN" sz="2600">
                <a:latin typeface="Times New Roman" pitchFamily="18" charset="0"/>
                <a:ea typeface="华文细黑"/>
                <a:cs typeface="华文细黑"/>
              </a:rPr>
              <a:t>)</a:t>
            </a:r>
            <a:endParaRPr lang="zh-CN" altLang="zh-CN" sz="1000">
              <a:latin typeface="宋体" pitchFamily="2" charset="-122"/>
            </a:endParaRPr>
          </a:p>
          <a:p>
            <a:pPr indent="1588" algn="just">
              <a:lnSpc>
                <a:spcPct val="150000"/>
              </a:lnSpc>
            </a:pPr>
            <a:r>
              <a:rPr lang="zh-CN" altLang="zh-CN" sz="2600">
                <a:solidFill>
                  <a:srgbClr val="00B0F0"/>
                </a:solidFill>
                <a:latin typeface="Times New Roman" pitchFamily="18" charset="0"/>
                <a:ea typeface="微软雅黑" pitchFamily="34" charset="-122"/>
              </a:rPr>
              <a:t>译文：</a:t>
            </a:r>
            <a:endParaRPr lang="en-US" altLang="zh-CN" sz="1000">
              <a:solidFill>
                <a:srgbClr val="E46C0A"/>
              </a:solidFill>
              <a:latin typeface="宋体" pitchFamily="2" charset="-122"/>
              <a:ea typeface="新宋体" pitchFamily="49" charset="-122"/>
            </a:endParaRP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1143000" y="4267200"/>
            <a:ext cx="7083425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1588" algn="just">
              <a:lnSpc>
                <a:spcPct val="140000"/>
              </a:lnSpc>
            </a:pPr>
            <a:r>
              <a:rPr lang="en-US" altLang="zh-CN" sz="2600" dirty="0">
                <a:solidFill>
                  <a:srgbClr val="F79646"/>
                </a:solidFill>
                <a:latin typeface="Times New Roman" pitchFamily="18" charset="0"/>
                <a:ea typeface="华文细黑"/>
                <a:cs typeface="华文细黑"/>
              </a:rPr>
              <a:t>(</a:t>
            </a:r>
            <a:r>
              <a:rPr lang="zh-CN" altLang="zh-CN" sz="2600" dirty="0">
                <a:solidFill>
                  <a:srgbClr val="F79646"/>
                </a:solidFill>
                <a:latin typeface="Times New Roman" pitchFamily="18" charset="0"/>
                <a:ea typeface="华文细黑"/>
                <a:cs typeface="华文细黑"/>
              </a:rPr>
              <a:t>尽管</a:t>
            </a:r>
            <a:r>
              <a:rPr lang="en-US" altLang="zh-CN" sz="2600" dirty="0">
                <a:solidFill>
                  <a:srgbClr val="F79646"/>
                </a:solidFill>
                <a:latin typeface="Times New Roman" pitchFamily="18" charset="0"/>
                <a:ea typeface="华文细黑"/>
                <a:cs typeface="华文细黑"/>
              </a:rPr>
              <a:t>)</a:t>
            </a:r>
            <a:r>
              <a:rPr lang="zh-CN" altLang="zh-CN" sz="2600" dirty="0">
                <a:solidFill>
                  <a:srgbClr val="F79646"/>
                </a:solidFill>
                <a:latin typeface="Times New Roman" pitchFamily="18" charset="0"/>
                <a:ea typeface="华文细黑"/>
                <a:cs typeface="华文细黑"/>
              </a:rPr>
              <a:t>这样却不能称王，从未有过这种情况。</a:t>
            </a:r>
            <a:endParaRPr lang="en-US" altLang="zh-CN" sz="1000" dirty="0">
              <a:solidFill>
                <a:srgbClr val="F79646"/>
              </a:solidFill>
              <a:latin typeface="宋体" pitchFamily="2" charset="-122"/>
              <a:ea typeface="新宋体" pitchFamily="49" charset="-122"/>
            </a:endParaRP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900113" y="5013325"/>
            <a:ext cx="7902575" cy="644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1588" algn="just">
              <a:lnSpc>
                <a:spcPct val="140000"/>
              </a:lnSpc>
            </a:pPr>
            <a:r>
              <a:rPr lang="zh-CN" altLang="zh-CN" sz="2600">
                <a:solidFill>
                  <a:srgbClr val="F79646"/>
                </a:solidFill>
                <a:latin typeface="Times New Roman" pitchFamily="18" charset="0"/>
                <a:ea typeface="华文细黑"/>
                <a:cs typeface="华文细黑"/>
              </a:rPr>
              <a:t>从古至今，从不曾听说过这样的事。</a:t>
            </a:r>
            <a:endParaRPr lang="zh-CN" altLang="zh-CN" sz="1000">
              <a:latin typeface="宋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395288" y="476250"/>
            <a:ext cx="8305800" cy="6103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1588" algn="just">
              <a:lnSpc>
                <a:spcPct val="140000"/>
              </a:lnSpc>
            </a:pPr>
            <a:r>
              <a:rPr lang="en-US" altLang="zh-CN" sz="2400">
                <a:latin typeface="Times New Roman" pitchFamily="18" charset="0"/>
                <a:ea typeface="华文细黑"/>
                <a:cs typeface="华文细黑"/>
              </a:rPr>
              <a:t>(2)</a:t>
            </a:r>
            <a:r>
              <a:rPr lang="zh-CN" altLang="zh-CN" sz="2400">
                <a:latin typeface="Times New Roman" pitchFamily="18" charset="0"/>
                <a:ea typeface="华文细黑"/>
                <a:cs typeface="华文细黑"/>
              </a:rPr>
              <a:t>代词</a:t>
            </a:r>
            <a:r>
              <a:rPr lang="en-US" altLang="zh-CN" sz="2400">
                <a:latin typeface="宋体" pitchFamily="2" charset="-122"/>
                <a:ea typeface="华文细黑"/>
                <a:cs typeface="华文细黑"/>
              </a:rPr>
              <a:t>“</a:t>
            </a:r>
            <a:r>
              <a:rPr lang="zh-CN" altLang="zh-CN" sz="2400">
                <a:latin typeface="Times New Roman" pitchFamily="18" charset="0"/>
                <a:ea typeface="华文细黑"/>
                <a:cs typeface="华文细黑"/>
              </a:rPr>
              <a:t>自</a:t>
            </a:r>
            <a:r>
              <a:rPr lang="en-US" altLang="zh-CN" sz="2400">
                <a:latin typeface="宋体" pitchFamily="2" charset="-122"/>
                <a:ea typeface="华文细黑"/>
                <a:cs typeface="华文细黑"/>
              </a:rPr>
              <a:t>”</a:t>
            </a:r>
            <a:r>
              <a:rPr lang="zh-CN" altLang="zh-CN" sz="2400">
                <a:latin typeface="Times New Roman" pitchFamily="18" charset="0"/>
                <a:ea typeface="华文细黑"/>
                <a:cs typeface="华文细黑"/>
              </a:rPr>
              <a:t>作宾语常常前置，需引起注意。</a:t>
            </a:r>
            <a:r>
              <a:rPr lang="zh-CN" altLang="en-US" sz="2400">
                <a:latin typeface="Times New Roman" pitchFamily="18" charset="0"/>
                <a:ea typeface="华文细黑"/>
                <a:cs typeface="华文细黑"/>
              </a:rPr>
              <a:t>忌不自信</a:t>
            </a:r>
            <a:endParaRPr lang="zh-CN" altLang="zh-CN" sz="1000">
              <a:latin typeface="宋体" pitchFamily="2" charset="-122"/>
            </a:endParaRPr>
          </a:p>
          <a:p>
            <a:pPr indent="1588" algn="just">
              <a:lnSpc>
                <a:spcPts val="3800"/>
              </a:lnSpc>
            </a:pPr>
            <a:r>
              <a:rPr lang="zh-CN" altLang="zh-CN" sz="2400" b="1">
                <a:solidFill>
                  <a:srgbClr val="E36C0A"/>
                </a:solidFill>
                <a:latin typeface="Times New Roman" pitchFamily="18" charset="0"/>
                <a:ea typeface="微软雅黑" pitchFamily="34" charset="-122"/>
              </a:rPr>
              <a:t>边练边悟</a:t>
            </a:r>
            <a:r>
              <a:rPr lang="en-US" altLang="zh-CN" sz="2400" b="1">
                <a:solidFill>
                  <a:srgbClr val="E36C0A"/>
                </a:solidFill>
                <a:latin typeface="Times New Roman" pitchFamily="18" charset="0"/>
                <a:ea typeface="华文细黑"/>
                <a:cs typeface="华文细黑"/>
              </a:rPr>
              <a:t>17</a:t>
            </a:r>
            <a:endParaRPr lang="zh-CN" altLang="zh-CN" sz="1000">
              <a:latin typeface="宋体" pitchFamily="2" charset="-122"/>
            </a:endParaRPr>
          </a:p>
          <a:p>
            <a:pPr indent="1588" algn="just">
              <a:lnSpc>
                <a:spcPts val="3800"/>
              </a:lnSpc>
            </a:pPr>
            <a:r>
              <a:rPr lang="zh-CN" altLang="zh-CN" sz="2400">
                <a:latin typeface="Times New Roman" pitchFamily="18" charset="0"/>
                <a:ea typeface="华文细黑"/>
                <a:cs typeface="华文细黑"/>
              </a:rPr>
              <a:t>阅读下面的文段，翻译文中画线的句子。</a:t>
            </a:r>
            <a:endParaRPr lang="en-US" altLang="zh-CN" sz="1000">
              <a:latin typeface="宋体" pitchFamily="2" charset="-122"/>
              <a:ea typeface="新宋体" pitchFamily="49" charset="-122"/>
            </a:endParaRPr>
          </a:p>
          <a:p>
            <a:pPr indent="1588" algn="just">
              <a:lnSpc>
                <a:spcPts val="3800"/>
              </a:lnSpc>
            </a:pPr>
            <a:r>
              <a:rPr lang="en-US" altLang="zh-CN" sz="2400">
                <a:latin typeface="Times New Roman" pitchFamily="18" charset="0"/>
                <a:ea typeface="华文细黑"/>
                <a:cs typeface="华文细黑"/>
              </a:rPr>
              <a:t>(</a:t>
            </a:r>
            <a:r>
              <a:rPr lang="zh-CN" altLang="zh-CN" sz="2400">
                <a:latin typeface="Times New Roman" pitchFamily="18" charset="0"/>
                <a:ea typeface="华文细黑"/>
                <a:cs typeface="华文细黑"/>
              </a:rPr>
              <a:t>梁熙</a:t>
            </a:r>
            <a:r>
              <a:rPr lang="en-US" altLang="zh-CN" sz="2400">
                <a:latin typeface="Times New Roman" pitchFamily="18" charset="0"/>
                <a:ea typeface="华文细黑"/>
                <a:cs typeface="华文细黑"/>
              </a:rPr>
              <a:t>)</a:t>
            </a:r>
            <a:r>
              <a:rPr lang="zh-CN" altLang="zh-CN" sz="2400">
                <a:latin typeface="Times New Roman" pitchFamily="18" charset="0"/>
                <a:ea typeface="华文细黑"/>
                <a:cs typeface="华文细黑"/>
              </a:rPr>
              <a:t>举顺治三年乡试，又十年成进士。</a:t>
            </a:r>
            <a:r>
              <a:rPr lang="zh-CN" altLang="zh-CN" sz="2400" u="sng">
                <a:solidFill>
                  <a:schemeClr val="tx1"/>
                </a:solidFill>
                <a:latin typeface="Times New Roman" pitchFamily="18" charset="0"/>
                <a:ea typeface="华文细黑"/>
                <a:cs typeface="华文细黑"/>
              </a:rPr>
              <a:t>出知西安之咸宁，誓于神，不以一钱自污。</a:t>
            </a:r>
            <a:r>
              <a:rPr lang="zh-CN" altLang="zh-CN" sz="2400">
                <a:latin typeface="Times New Roman" pitchFamily="18" charset="0"/>
                <a:ea typeface="华文细黑"/>
                <a:cs typeface="华文细黑"/>
              </a:rPr>
              <a:t>视民如子，治行冠三辅。</a:t>
            </a:r>
            <a:r>
              <a:rPr lang="en-US" altLang="zh-CN" sz="2400">
                <a:latin typeface="Times New Roman" pitchFamily="18" charset="0"/>
                <a:ea typeface="华文细黑"/>
                <a:cs typeface="华文细黑"/>
              </a:rPr>
              <a:t>(</a:t>
            </a:r>
            <a:r>
              <a:rPr lang="zh-CN" altLang="zh-CN" sz="2400">
                <a:latin typeface="Times New Roman" pitchFamily="18" charset="0"/>
                <a:ea typeface="华文细黑"/>
                <a:cs typeface="华文细黑"/>
              </a:rPr>
              <a:t>选自清代王士</a:t>
            </a:r>
            <a:r>
              <a:rPr lang="zh-CN" altLang="zh-CN" sz="2400">
                <a:latin typeface="宋体" pitchFamily="2" charset="-122"/>
                <a:ea typeface="华文细黑"/>
                <a:cs typeface="华文细黑"/>
              </a:rPr>
              <a:t>禛</a:t>
            </a:r>
            <a:r>
              <a:rPr lang="zh-CN" altLang="zh-CN" sz="2400">
                <a:latin typeface="仿宋_GB2312"/>
                <a:ea typeface="华文细黑"/>
                <a:cs typeface="华文细黑"/>
              </a:rPr>
              <a:t>《御史梁皙次先生传》</a:t>
            </a:r>
            <a:r>
              <a:rPr lang="en-US" altLang="zh-CN" sz="2400">
                <a:latin typeface="Times New Roman" pitchFamily="18" charset="0"/>
                <a:ea typeface="华文细黑"/>
                <a:cs typeface="华文细黑"/>
              </a:rPr>
              <a:t>)</a:t>
            </a:r>
            <a:endParaRPr lang="zh-CN" altLang="zh-CN" sz="1000">
              <a:latin typeface="宋体" pitchFamily="2" charset="-122"/>
            </a:endParaRPr>
          </a:p>
          <a:p>
            <a:pPr indent="1588" algn="just">
              <a:lnSpc>
                <a:spcPts val="3800"/>
              </a:lnSpc>
            </a:pPr>
            <a:r>
              <a:rPr lang="zh-CN" altLang="zh-CN" sz="2400">
                <a:solidFill>
                  <a:srgbClr val="00B0F0"/>
                </a:solidFill>
                <a:latin typeface="Times New Roman" pitchFamily="18" charset="0"/>
                <a:ea typeface="微软雅黑" pitchFamily="34" charset="-122"/>
              </a:rPr>
              <a:t>译文：</a:t>
            </a:r>
            <a:endParaRPr lang="zh-CN" altLang="zh-CN" sz="1000">
              <a:solidFill>
                <a:srgbClr val="E46C0A"/>
              </a:solidFill>
              <a:latin typeface="宋体" pitchFamily="2" charset="-122"/>
            </a:endParaRPr>
          </a:p>
          <a:p>
            <a:pPr indent="1588" algn="just">
              <a:lnSpc>
                <a:spcPts val="3800"/>
              </a:lnSpc>
            </a:pPr>
            <a:r>
              <a:rPr lang="en-US" altLang="zh-CN" sz="2400">
                <a:solidFill>
                  <a:srgbClr val="00B0F0"/>
                </a:solidFill>
                <a:latin typeface="Times New Roman" pitchFamily="18" charset="0"/>
                <a:ea typeface="微软雅黑" pitchFamily="34" charset="-122"/>
              </a:rPr>
              <a:t>  </a:t>
            </a:r>
          </a:p>
          <a:p>
            <a:pPr indent="1588" algn="just">
              <a:lnSpc>
                <a:spcPts val="3800"/>
              </a:lnSpc>
            </a:pPr>
            <a:r>
              <a:rPr lang="zh-CN" altLang="zh-CN" sz="2400">
                <a:solidFill>
                  <a:srgbClr val="00B0F0"/>
                </a:solidFill>
                <a:latin typeface="Times New Roman" pitchFamily="18" charset="0"/>
                <a:ea typeface="微软雅黑" pitchFamily="34" charset="-122"/>
              </a:rPr>
              <a:t>要点　</a:t>
            </a:r>
            <a:r>
              <a:rPr lang="en-US" altLang="zh-CN" sz="2400">
                <a:latin typeface="宋体" pitchFamily="2" charset="-122"/>
                <a:ea typeface="华文细黑"/>
                <a:cs typeface="华文细黑"/>
              </a:rPr>
              <a:t>“</a:t>
            </a:r>
            <a:r>
              <a:rPr lang="zh-CN" altLang="zh-CN" sz="2400">
                <a:latin typeface="Times New Roman" pitchFamily="18" charset="0"/>
                <a:ea typeface="华文细黑"/>
                <a:cs typeface="华文细黑"/>
              </a:rPr>
              <a:t>知</a:t>
            </a:r>
            <a:r>
              <a:rPr lang="en-US" altLang="zh-CN" sz="2400">
                <a:latin typeface="宋体" pitchFamily="2" charset="-122"/>
                <a:ea typeface="华文细黑"/>
                <a:cs typeface="华文细黑"/>
              </a:rPr>
              <a:t>”</a:t>
            </a:r>
            <a:r>
              <a:rPr lang="zh-CN" altLang="zh-CN" sz="2400">
                <a:latin typeface="Times New Roman" pitchFamily="18" charset="0"/>
                <a:ea typeface="华文细黑"/>
                <a:cs typeface="华文细黑"/>
              </a:rPr>
              <a:t>；</a:t>
            </a:r>
            <a:r>
              <a:rPr lang="en-US" altLang="zh-CN" sz="2400">
                <a:latin typeface="宋体" pitchFamily="2" charset="-122"/>
                <a:ea typeface="华文细黑"/>
                <a:cs typeface="华文细黑"/>
              </a:rPr>
              <a:t>“</a:t>
            </a:r>
            <a:r>
              <a:rPr lang="zh-CN" altLang="zh-CN" sz="2400">
                <a:latin typeface="Times New Roman" pitchFamily="18" charset="0"/>
                <a:ea typeface="华文细黑"/>
                <a:cs typeface="华文细黑"/>
              </a:rPr>
              <a:t>誓于神</a:t>
            </a:r>
            <a:r>
              <a:rPr lang="en-US" altLang="zh-CN" sz="2400">
                <a:latin typeface="宋体" pitchFamily="2" charset="-122"/>
                <a:ea typeface="华文细黑"/>
                <a:cs typeface="华文细黑"/>
              </a:rPr>
              <a:t>”</a:t>
            </a:r>
            <a:r>
              <a:rPr lang="zh-CN" altLang="zh-CN" sz="2400">
                <a:latin typeface="Times New Roman" pitchFamily="18" charset="0"/>
                <a:ea typeface="华文细黑"/>
                <a:cs typeface="华文细黑"/>
              </a:rPr>
              <a:t>，状语后置句；</a:t>
            </a:r>
            <a:r>
              <a:rPr lang="en-US" altLang="zh-CN" sz="2400">
                <a:latin typeface="宋体" pitchFamily="2" charset="-122"/>
                <a:ea typeface="华文细黑"/>
                <a:cs typeface="华文细黑"/>
              </a:rPr>
              <a:t>“</a:t>
            </a:r>
            <a:r>
              <a:rPr lang="zh-CN" altLang="zh-CN" sz="2400">
                <a:latin typeface="Times New Roman" pitchFamily="18" charset="0"/>
                <a:ea typeface="华文细黑"/>
                <a:cs typeface="华文细黑"/>
              </a:rPr>
              <a:t>自污</a:t>
            </a:r>
            <a:r>
              <a:rPr lang="en-US" altLang="zh-CN" sz="2400">
                <a:latin typeface="宋体" pitchFamily="2" charset="-122"/>
                <a:ea typeface="华文细黑"/>
                <a:cs typeface="华文细黑"/>
              </a:rPr>
              <a:t>”</a:t>
            </a:r>
            <a:r>
              <a:rPr lang="zh-CN" altLang="zh-CN" sz="2400">
                <a:latin typeface="Times New Roman" pitchFamily="18" charset="0"/>
                <a:ea typeface="华文细黑"/>
                <a:cs typeface="华文细黑"/>
              </a:rPr>
              <a:t>，宾语前置句。</a:t>
            </a:r>
            <a:endParaRPr lang="zh-CN" altLang="zh-CN" sz="1000">
              <a:latin typeface="宋体" pitchFamily="2" charset="-122"/>
            </a:endParaRP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250825" y="4652963"/>
            <a:ext cx="8305800" cy="1116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1588" algn="just">
              <a:lnSpc>
                <a:spcPct val="140000"/>
              </a:lnSpc>
            </a:pPr>
            <a:r>
              <a:rPr lang="en-US" altLang="zh-CN" sz="2400">
                <a:solidFill>
                  <a:srgbClr val="F79646"/>
                </a:solidFill>
                <a:latin typeface="Times New Roman" pitchFamily="18" charset="0"/>
                <a:ea typeface="华文细黑"/>
                <a:cs typeface="华文细黑"/>
              </a:rPr>
              <a:t>            (</a:t>
            </a:r>
            <a:r>
              <a:rPr lang="zh-CN" altLang="zh-CN" sz="2400">
                <a:solidFill>
                  <a:srgbClr val="F79646"/>
                </a:solidFill>
                <a:latin typeface="Times New Roman" pitchFamily="18" charset="0"/>
                <a:ea typeface="华文细黑"/>
                <a:cs typeface="华文细黑"/>
              </a:rPr>
              <a:t>梁熙</a:t>
            </a:r>
            <a:r>
              <a:rPr lang="en-US" altLang="zh-CN" sz="2400">
                <a:solidFill>
                  <a:srgbClr val="F79646"/>
                </a:solidFill>
                <a:latin typeface="Times New Roman" pitchFamily="18" charset="0"/>
                <a:ea typeface="华文细黑"/>
                <a:cs typeface="华文细黑"/>
              </a:rPr>
              <a:t>)</a:t>
            </a:r>
            <a:r>
              <a:rPr lang="zh-CN" altLang="zh-CN" sz="2400">
                <a:solidFill>
                  <a:srgbClr val="F79646"/>
                </a:solidFill>
                <a:latin typeface="Times New Roman" pitchFamily="18" charset="0"/>
                <a:ea typeface="华文细黑"/>
                <a:cs typeface="华文细黑"/>
              </a:rPr>
              <a:t>出任西安府咸宁知县，向神灵发誓，不会因一文钱而玷污了自己。</a:t>
            </a:r>
            <a:endParaRPr lang="zh-CN" altLang="zh-CN" sz="1000">
              <a:latin typeface="宋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395288" y="1412875"/>
            <a:ext cx="8305800" cy="476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1588" algn="just">
              <a:lnSpc>
                <a:spcPct val="140000"/>
              </a:lnSpc>
            </a:pPr>
            <a:r>
              <a:rPr lang="en-US" altLang="zh-CN" sz="2600">
                <a:latin typeface="Times New Roman" pitchFamily="18" charset="0"/>
                <a:ea typeface="华文细黑"/>
                <a:cs typeface="华文细黑"/>
              </a:rPr>
              <a:t>(3)</a:t>
            </a:r>
            <a:r>
              <a:rPr lang="zh-CN" altLang="zh-CN" sz="2600">
                <a:latin typeface="Times New Roman" pitchFamily="18" charset="0"/>
                <a:ea typeface="华文细黑"/>
                <a:cs typeface="华文细黑"/>
              </a:rPr>
              <a:t>辨析两种</a:t>
            </a:r>
            <a:r>
              <a:rPr lang="en-US" altLang="zh-CN" sz="2600">
                <a:latin typeface="宋体" pitchFamily="2" charset="-122"/>
                <a:ea typeface="华文细黑"/>
                <a:cs typeface="华文细黑"/>
              </a:rPr>
              <a:t>“</a:t>
            </a:r>
            <a:r>
              <a:rPr lang="zh-CN" altLang="zh-CN" sz="2600">
                <a:latin typeface="Times New Roman" pitchFamily="18" charset="0"/>
                <a:ea typeface="华文细黑"/>
                <a:cs typeface="华文细黑"/>
              </a:rPr>
              <a:t>之谓</a:t>
            </a:r>
            <a:r>
              <a:rPr lang="en-US" altLang="zh-CN" sz="2600">
                <a:latin typeface="宋体" pitchFamily="2" charset="-122"/>
                <a:ea typeface="华文细黑"/>
                <a:cs typeface="华文细黑"/>
              </a:rPr>
              <a:t>”</a:t>
            </a:r>
            <a:r>
              <a:rPr lang="zh-CN" altLang="zh-CN" sz="2600">
                <a:latin typeface="Times New Roman" pitchFamily="18" charset="0"/>
                <a:ea typeface="华文细黑"/>
                <a:cs typeface="华文细黑"/>
              </a:rPr>
              <a:t>形式的固定结构。</a:t>
            </a:r>
            <a:endParaRPr lang="zh-CN" altLang="zh-CN" sz="1000">
              <a:latin typeface="宋体" pitchFamily="2" charset="-122"/>
            </a:endParaRPr>
          </a:p>
          <a:p>
            <a:pPr indent="1588" algn="just">
              <a:lnSpc>
                <a:spcPct val="140000"/>
              </a:lnSpc>
            </a:pPr>
            <a:r>
              <a:rPr lang="en-US" altLang="zh-CN" sz="2600">
                <a:latin typeface="宋体" pitchFamily="2" charset="-122"/>
                <a:ea typeface="华文细黑"/>
                <a:cs typeface="华文细黑"/>
              </a:rPr>
              <a:t>①……</a:t>
            </a:r>
            <a:r>
              <a:rPr lang="zh-CN" altLang="zh-CN" sz="2600">
                <a:latin typeface="Times New Roman" pitchFamily="18" charset="0"/>
                <a:ea typeface="华文细黑"/>
                <a:cs typeface="华文细黑"/>
              </a:rPr>
              <a:t>之谓</a:t>
            </a:r>
            <a:endParaRPr lang="zh-CN" altLang="zh-CN" sz="1000">
              <a:latin typeface="宋体" pitchFamily="2" charset="-122"/>
            </a:endParaRPr>
          </a:p>
          <a:p>
            <a:pPr indent="1588" algn="just">
              <a:lnSpc>
                <a:spcPct val="140000"/>
              </a:lnSpc>
            </a:pPr>
            <a:r>
              <a:rPr lang="zh-CN" altLang="zh-CN" sz="2600">
                <a:solidFill>
                  <a:srgbClr val="000000"/>
                </a:solidFill>
                <a:latin typeface="Times New Roman" pitchFamily="18" charset="0"/>
                <a:ea typeface="华文细黑"/>
                <a:cs typeface="华文细黑"/>
              </a:rPr>
              <a:t>例句：</a:t>
            </a:r>
            <a:r>
              <a:rPr lang="zh-CN" altLang="zh-CN" sz="2600">
                <a:latin typeface="Times New Roman" pitchFamily="18" charset="0"/>
                <a:ea typeface="华文细黑"/>
                <a:cs typeface="华文细黑"/>
              </a:rPr>
              <a:t>其李将军</a:t>
            </a:r>
            <a:r>
              <a:rPr lang="zh-CN" altLang="zh-CN" sz="2600" b="1">
                <a:solidFill>
                  <a:srgbClr val="0033CC"/>
                </a:solidFill>
                <a:latin typeface="Times New Roman" pitchFamily="18" charset="0"/>
                <a:ea typeface="华文细黑"/>
                <a:cs typeface="华文细黑"/>
              </a:rPr>
              <a:t>之谓</a:t>
            </a:r>
            <a:r>
              <a:rPr lang="zh-CN" altLang="zh-CN" sz="2600">
                <a:latin typeface="Times New Roman" pitchFamily="18" charset="0"/>
                <a:ea typeface="华文细黑"/>
                <a:cs typeface="华文细黑"/>
              </a:rPr>
              <a:t>也？</a:t>
            </a:r>
            <a:r>
              <a:rPr lang="en-US" altLang="zh-CN" sz="2600">
                <a:latin typeface="Times New Roman" pitchFamily="18" charset="0"/>
                <a:ea typeface="华文细黑"/>
                <a:cs typeface="华文细黑"/>
              </a:rPr>
              <a:t>(</a:t>
            </a:r>
            <a:r>
              <a:rPr lang="zh-CN" altLang="zh-CN" sz="2600">
                <a:latin typeface="Times New Roman" pitchFamily="18" charset="0"/>
                <a:ea typeface="华文细黑"/>
                <a:cs typeface="华文细黑"/>
              </a:rPr>
              <a:t>《史记</a:t>
            </a:r>
            <a:r>
              <a:rPr lang="en-US" altLang="zh-CN" sz="2600">
                <a:latin typeface="Times New Roman" pitchFamily="18" charset="0"/>
                <a:ea typeface="华文细黑"/>
                <a:cs typeface="华文细黑"/>
              </a:rPr>
              <a:t>·</a:t>
            </a:r>
            <a:r>
              <a:rPr lang="zh-CN" altLang="zh-CN" sz="2600">
                <a:latin typeface="Times New Roman" pitchFamily="18" charset="0"/>
                <a:ea typeface="华文细黑"/>
                <a:cs typeface="华文细黑"/>
              </a:rPr>
              <a:t>李将军列传》</a:t>
            </a:r>
            <a:r>
              <a:rPr lang="en-US" altLang="zh-CN" sz="2600">
                <a:latin typeface="Times New Roman" pitchFamily="18" charset="0"/>
                <a:ea typeface="华文细黑"/>
                <a:cs typeface="华文细黑"/>
              </a:rPr>
              <a:t>)</a:t>
            </a:r>
            <a:endParaRPr lang="zh-CN" altLang="zh-CN" sz="1000">
              <a:latin typeface="宋体" pitchFamily="2" charset="-122"/>
            </a:endParaRPr>
          </a:p>
          <a:p>
            <a:pPr indent="1588" algn="just">
              <a:lnSpc>
                <a:spcPct val="140000"/>
              </a:lnSpc>
            </a:pPr>
            <a:r>
              <a:rPr lang="zh-CN" altLang="zh-CN" sz="2600">
                <a:latin typeface="Times New Roman" pitchFamily="18" charset="0"/>
                <a:ea typeface="华文细黑"/>
                <a:cs typeface="华文细黑"/>
              </a:rPr>
              <a:t>译文：这大概说的是李将军吧？</a:t>
            </a:r>
            <a:endParaRPr lang="en-US" altLang="zh-CN" sz="1000">
              <a:latin typeface="宋体" pitchFamily="2" charset="-122"/>
              <a:ea typeface="新宋体" pitchFamily="49" charset="-122"/>
            </a:endParaRPr>
          </a:p>
          <a:p>
            <a:pPr indent="1588" algn="just">
              <a:lnSpc>
                <a:spcPct val="140000"/>
              </a:lnSpc>
            </a:pPr>
            <a:r>
              <a:rPr lang="zh-CN" altLang="zh-CN" sz="2600">
                <a:solidFill>
                  <a:srgbClr val="C00000"/>
                </a:solidFill>
                <a:latin typeface="Times New Roman" pitchFamily="18" charset="0"/>
                <a:ea typeface="微软雅黑" pitchFamily="34" charset="-122"/>
              </a:rPr>
              <a:t>点拨</a:t>
            </a:r>
            <a:r>
              <a:rPr lang="zh-CN" altLang="zh-CN" sz="2600">
                <a:solidFill>
                  <a:srgbClr val="00B0F0"/>
                </a:solidFill>
                <a:latin typeface="Times New Roman" pitchFamily="18" charset="0"/>
                <a:ea typeface="微软雅黑" pitchFamily="34" charset="-122"/>
              </a:rPr>
              <a:t>　</a:t>
            </a:r>
            <a:r>
              <a:rPr lang="zh-CN" altLang="zh-CN" sz="2600">
                <a:solidFill>
                  <a:srgbClr val="0033CC"/>
                </a:solidFill>
                <a:latin typeface="Times New Roman" pitchFamily="18" charset="0"/>
                <a:ea typeface="华文细黑"/>
                <a:cs typeface="华文细黑"/>
              </a:rPr>
              <a:t>这种</a:t>
            </a:r>
            <a:r>
              <a:rPr lang="en-US" altLang="zh-CN" sz="2600">
                <a:solidFill>
                  <a:srgbClr val="0033CC"/>
                </a:solidFill>
                <a:latin typeface="宋体" pitchFamily="2" charset="-122"/>
                <a:ea typeface="华文细黑"/>
                <a:cs typeface="华文细黑"/>
              </a:rPr>
              <a:t>“</a:t>
            </a:r>
            <a:r>
              <a:rPr lang="zh-CN" altLang="zh-CN" sz="2600">
                <a:solidFill>
                  <a:srgbClr val="0033CC"/>
                </a:solidFill>
                <a:latin typeface="Times New Roman" pitchFamily="18" charset="0"/>
                <a:ea typeface="华文细黑"/>
                <a:cs typeface="华文细黑"/>
              </a:rPr>
              <a:t>之谓</a:t>
            </a:r>
            <a:r>
              <a:rPr lang="en-US" altLang="zh-CN" sz="2600">
                <a:solidFill>
                  <a:srgbClr val="0033CC"/>
                </a:solidFill>
                <a:latin typeface="宋体" pitchFamily="2" charset="-122"/>
                <a:ea typeface="华文细黑"/>
                <a:cs typeface="华文细黑"/>
              </a:rPr>
              <a:t>”</a:t>
            </a:r>
            <a:r>
              <a:rPr lang="zh-CN" altLang="zh-CN" sz="2600">
                <a:solidFill>
                  <a:srgbClr val="0033CC"/>
                </a:solidFill>
                <a:latin typeface="Times New Roman" pitchFamily="18" charset="0"/>
                <a:ea typeface="华文细黑"/>
                <a:cs typeface="华文细黑"/>
              </a:rPr>
              <a:t>形式，</a:t>
            </a:r>
            <a:r>
              <a:rPr lang="en-US" altLang="zh-CN" sz="2600">
                <a:solidFill>
                  <a:srgbClr val="0033CC"/>
                </a:solidFill>
                <a:latin typeface="宋体" pitchFamily="2" charset="-122"/>
                <a:ea typeface="华文细黑"/>
                <a:cs typeface="华文细黑"/>
              </a:rPr>
              <a:t>“</a:t>
            </a:r>
            <a:r>
              <a:rPr lang="zh-CN" altLang="zh-CN" sz="2600">
                <a:solidFill>
                  <a:srgbClr val="0033CC"/>
                </a:solidFill>
                <a:latin typeface="Times New Roman" pitchFamily="18" charset="0"/>
                <a:ea typeface="华文细黑"/>
                <a:cs typeface="华文细黑"/>
              </a:rPr>
              <a:t>之</a:t>
            </a:r>
            <a:r>
              <a:rPr lang="en-US" altLang="zh-CN" sz="2600">
                <a:solidFill>
                  <a:srgbClr val="0033CC"/>
                </a:solidFill>
                <a:latin typeface="宋体" pitchFamily="2" charset="-122"/>
                <a:ea typeface="华文细黑"/>
                <a:cs typeface="华文细黑"/>
              </a:rPr>
              <a:t>”</a:t>
            </a:r>
            <a:r>
              <a:rPr lang="zh-CN" altLang="zh-CN" sz="2600">
                <a:solidFill>
                  <a:srgbClr val="0033CC"/>
                </a:solidFill>
                <a:latin typeface="Times New Roman" pitchFamily="18" charset="0"/>
                <a:ea typeface="华文细黑"/>
                <a:cs typeface="华文细黑"/>
              </a:rPr>
              <a:t>是提宾标志，</a:t>
            </a:r>
            <a:r>
              <a:rPr lang="en-US" altLang="zh-CN" sz="2600">
                <a:solidFill>
                  <a:srgbClr val="0033CC"/>
                </a:solidFill>
                <a:latin typeface="宋体" pitchFamily="2" charset="-122"/>
                <a:ea typeface="华文细黑"/>
                <a:cs typeface="华文细黑"/>
              </a:rPr>
              <a:t>“</a:t>
            </a:r>
            <a:r>
              <a:rPr lang="zh-CN" altLang="zh-CN" sz="2600">
                <a:solidFill>
                  <a:srgbClr val="0033CC"/>
                </a:solidFill>
                <a:latin typeface="Times New Roman" pitchFamily="18" charset="0"/>
                <a:ea typeface="华文细黑"/>
                <a:cs typeface="华文细黑"/>
              </a:rPr>
              <a:t>谓</a:t>
            </a:r>
            <a:r>
              <a:rPr lang="en-US" altLang="zh-CN" sz="2600">
                <a:solidFill>
                  <a:srgbClr val="0033CC"/>
                </a:solidFill>
                <a:latin typeface="宋体" pitchFamily="2" charset="-122"/>
                <a:ea typeface="华文细黑"/>
                <a:cs typeface="华文细黑"/>
              </a:rPr>
              <a:t>”</a:t>
            </a:r>
            <a:r>
              <a:rPr lang="zh-CN" altLang="zh-CN" sz="2600">
                <a:solidFill>
                  <a:srgbClr val="0033CC"/>
                </a:solidFill>
                <a:latin typeface="Times New Roman" pitchFamily="18" charset="0"/>
                <a:ea typeface="华文细黑"/>
                <a:cs typeface="华文细黑"/>
              </a:rPr>
              <a:t>是谓语动词。其特点是</a:t>
            </a:r>
            <a:r>
              <a:rPr lang="en-US" altLang="zh-CN" sz="2600">
                <a:solidFill>
                  <a:srgbClr val="0033CC"/>
                </a:solidFill>
                <a:latin typeface="宋体" pitchFamily="2" charset="-122"/>
                <a:ea typeface="华文细黑"/>
                <a:cs typeface="华文细黑"/>
              </a:rPr>
              <a:t>“</a:t>
            </a:r>
            <a:r>
              <a:rPr lang="zh-CN" altLang="zh-CN" sz="2600">
                <a:solidFill>
                  <a:srgbClr val="0033CC"/>
                </a:solidFill>
                <a:latin typeface="Times New Roman" pitchFamily="18" charset="0"/>
                <a:ea typeface="华文细黑"/>
                <a:cs typeface="华文细黑"/>
              </a:rPr>
              <a:t>谓</a:t>
            </a:r>
            <a:r>
              <a:rPr lang="en-US" altLang="zh-CN" sz="2600">
                <a:solidFill>
                  <a:srgbClr val="0033CC"/>
                </a:solidFill>
                <a:latin typeface="宋体" pitchFamily="2" charset="-122"/>
                <a:ea typeface="华文细黑"/>
                <a:cs typeface="华文细黑"/>
              </a:rPr>
              <a:t>”</a:t>
            </a:r>
            <a:r>
              <a:rPr lang="zh-CN" altLang="zh-CN" sz="2600">
                <a:solidFill>
                  <a:srgbClr val="0033CC"/>
                </a:solidFill>
                <a:latin typeface="Times New Roman" pitchFamily="18" charset="0"/>
                <a:ea typeface="华文细黑"/>
                <a:cs typeface="华文细黑"/>
              </a:rPr>
              <a:t>无宾语，可译为</a:t>
            </a:r>
            <a:r>
              <a:rPr lang="en-US" altLang="zh-CN" sz="2600">
                <a:solidFill>
                  <a:srgbClr val="0033CC"/>
                </a:solidFill>
                <a:latin typeface="宋体" pitchFamily="2" charset="-122"/>
                <a:ea typeface="华文细黑"/>
                <a:cs typeface="华文细黑"/>
              </a:rPr>
              <a:t>“</a:t>
            </a:r>
            <a:r>
              <a:rPr lang="zh-CN" altLang="zh-CN" sz="2600">
                <a:solidFill>
                  <a:srgbClr val="0033CC"/>
                </a:solidFill>
                <a:latin typeface="Times New Roman" pitchFamily="18" charset="0"/>
                <a:ea typeface="华文细黑"/>
                <a:cs typeface="华文细黑"/>
              </a:rPr>
              <a:t>说的是</a:t>
            </a:r>
            <a:r>
              <a:rPr lang="en-US" altLang="zh-CN" sz="2600">
                <a:solidFill>
                  <a:srgbClr val="0033CC"/>
                </a:solidFill>
                <a:latin typeface="宋体" pitchFamily="2" charset="-122"/>
                <a:ea typeface="华文细黑"/>
                <a:cs typeface="华文细黑"/>
              </a:rPr>
              <a:t>……”</a:t>
            </a:r>
            <a:r>
              <a:rPr lang="zh-CN" altLang="zh-CN" sz="2600">
                <a:solidFill>
                  <a:srgbClr val="0033CC"/>
                </a:solidFill>
                <a:latin typeface="Times New Roman" pitchFamily="18" charset="0"/>
                <a:ea typeface="华文细黑"/>
                <a:cs typeface="华文细黑"/>
              </a:rPr>
              <a:t>。</a:t>
            </a:r>
            <a:endParaRPr lang="en-US" altLang="zh-CN" sz="2600">
              <a:solidFill>
                <a:srgbClr val="0033CC"/>
              </a:solidFill>
              <a:latin typeface="Times New Roman" pitchFamily="18" charset="0"/>
              <a:ea typeface="华文细黑"/>
              <a:cs typeface="华文细黑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406400" y="1341438"/>
            <a:ext cx="7981950" cy="4565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1588" algn="just">
              <a:lnSpc>
                <a:spcPct val="140000"/>
              </a:lnSpc>
            </a:pPr>
            <a:r>
              <a:rPr lang="en-US" altLang="zh-CN" sz="2600">
                <a:latin typeface="宋体" pitchFamily="2" charset="-122"/>
                <a:ea typeface="华文细黑"/>
                <a:cs typeface="华文细黑"/>
              </a:rPr>
              <a:t>②</a:t>
            </a:r>
            <a:r>
              <a:rPr lang="en-US" altLang="zh-CN" sz="2600">
                <a:latin typeface="Times New Roman" pitchFamily="18" charset="0"/>
                <a:ea typeface="华文细黑"/>
                <a:cs typeface="华文细黑"/>
              </a:rPr>
              <a:t>(</a:t>
            </a:r>
            <a:r>
              <a:rPr lang="zh-CN" altLang="zh-CN" sz="2600">
                <a:latin typeface="Times New Roman" pitchFamily="18" charset="0"/>
                <a:ea typeface="华文细黑"/>
                <a:cs typeface="华文细黑"/>
              </a:rPr>
              <a:t>此、是</a:t>
            </a:r>
            <a:r>
              <a:rPr lang="en-US" altLang="zh-CN" sz="2600">
                <a:latin typeface="Times New Roman" pitchFamily="18" charset="0"/>
                <a:ea typeface="华文细黑"/>
                <a:cs typeface="华文细黑"/>
              </a:rPr>
              <a:t>)</a:t>
            </a:r>
            <a:r>
              <a:rPr lang="zh-CN" altLang="zh-CN" sz="2600">
                <a:latin typeface="Times New Roman" pitchFamily="18" charset="0"/>
                <a:ea typeface="华文细黑"/>
                <a:cs typeface="华文细黑"/>
              </a:rPr>
              <a:t>之谓</a:t>
            </a:r>
            <a:r>
              <a:rPr lang="en-US" altLang="zh-CN" sz="2600">
                <a:latin typeface="宋体" pitchFamily="2" charset="-122"/>
                <a:ea typeface="华文细黑"/>
                <a:cs typeface="华文细黑"/>
              </a:rPr>
              <a:t>……</a:t>
            </a:r>
            <a:endParaRPr lang="zh-CN" altLang="zh-CN" sz="1000">
              <a:latin typeface="宋体" pitchFamily="2" charset="-122"/>
            </a:endParaRPr>
          </a:p>
          <a:p>
            <a:pPr indent="1588" algn="just">
              <a:lnSpc>
                <a:spcPct val="140000"/>
              </a:lnSpc>
            </a:pPr>
            <a:r>
              <a:rPr lang="zh-CN" altLang="zh-CN" sz="2600">
                <a:latin typeface="Times New Roman" pitchFamily="18" charset="0"/>
                <a:ea typeface="华文细黑"/>
                <a:cs typeface="华文细黑"/>
              </a:rPr>
              <a:t>例句：大而化之</a:t>
            </a:r>
            <a:r>
              <a:rPr lang="zh-CN" altLang="zh-CN" sz="2600" b="1">
                <a:solidFill>
                  <a:srgbClr val="0033CC"/>
                </a:solidFill>
                <a:latin typeface="Times New Roman" pitchFamily="18" charset="0"/>
                <a:ea typeface="华文细黑"/>
                <a:cs typeface="华文细黑"/>
              </a:rPr>
              <a:t>之谓</a:t>
            </a:r>
            <a:r>
              <a:rPr lang="zh-CN" altLang="zh-CN" sz="2600">
                <a:latin typeface="Times New Roman" pitchFamily="18" charset="0"/>
                <a:ea typeface="华文细黑"/>
                <a:cs typeface="华文细黑"/>
              </a:rPr>
              <a:t>圣。</a:t>
            </a:r>
            <a:endParaRPr lang="zh-CN" altLang="zh-CN" sz="1000">
              <a:latin typeface="宋体" pitchFamily="2" charset="-122"/>
            </a:endParaRPr>
          </a:p>
          <a:p>
            <a:pPr indent="1588" algn="just">
              <a:lnSpc>
                <a:spcPct val="140000"/>
              </a:lnSpc>
            </a:pPr>
            <a:r>
              <a:rPr lang="zh-CN" altLang="zh-CN" sz="2600">
                <a:latin typeface="Times New Roman" pitchFamily="18" charset="0"/>
                <a:ea typeface="华文细黑"/>
                <a:cs typeface="华文细黑"/>
              </a:rPr>
              <a:t>译文：道德思想光大到能够随机应变的境界就叫作圣人了。</a:t>
            </a:r>
            <a:endParaRPr lang="zh-CN" altLang="zh-CN" sz="1000">
              <a:latin typeface="宋体" pitchFamily="2" charset="-122"/>
            </a:endParaRPr>
          </a:p>
          <a:p>
            <a:pPr indent="1588" algn="just">
              <a:lnSpc>
                <a:spcPct val="140000"/>
              </a:lnSpc>
            </a:pPr>
            <a:r>
              <a:rPr lang="zh-CN" altLang="zh-CN" sz="2600">
                <a:solidFill>
                  <a:srgbClr val="C00000"/>
                </a:solidFill>
                <a:latin typeface="Times New Roman" pitchFamily="18" charset="0"/>
                <a:ea typeface="微软雅黑" pitchFamily="34" charset="-122"/>
              </a:rPr>
              <a:t>点拨</a:t>
            </a:r>
            <a:r>
              <a:rPr lang="zh-CN" altLang="zh-CN" sz="2600">
                <a:solidFill>
                  <a:srgbClr val="00B0F0"/>
                </a:solidFill>
                <a:latin typeface="Times New Roman" pitchFamily="18" charset="0"/>
                <a:ea typeface="微软雅黑" pitchFamily="34" charset="-122"/>
              </a:rPr>
              <a:t>　</a:t>
            </a:r>
            <a:r>
              <a:rPr lang="zh-CN" altLang="zh-CN" sz="2600">
                <a:solidFill>
                  <a:srgbClr val="0033CC"/>
                </a:solidFill>
                <a:latin typeface="Times New Roman" pitchFamily="18" charset="0"/>
                <a:ea typeface="华文细黑"/>
                <a:cs typeface="华文细黑"/>
              </a:rPr>
              <a:t>与上一种句型相比，其不同之处在于宾语在谓语动词后，</a:t>
            </a:r>
            <a:r>
              <a:rPr lang="en-US" altLang="zh-CN" sz="2600">
                <a:solidFill>
                  <a:srgbClr val="0033CC"/>
                </a:solidFill>
                <a:latin typeface="宋体" pitchFamily="2" charset="-122"/>
                <a:ea typeface="华文细黑"/>
                <a:cs typeface="华文细黑"/>
              </a:rPr>
              <a:t>“</a:t>
            </a:r>
            <a:r>
              <a:rPr lang="zh-CN" altLang="zh-CN" sz="2600">
                <a:solidFill>
                  <a:srgbClr val="0033CC"/>
                </a:solidFill>
                <a:latin typeface="Times New Roman" pitchFamily="18" charset="0"/>
                <a:ea typeface="华文细黑"/>
                <a:cs typeface="华文细黑"/>
              </a:rPr>
              <a:t>之</a:t>
            </a:r>
            <a:r>
              <a:rPr lang="en-US" altLang="zh-CN" sz="2600">
                <a:solidFill>
                  <a:srgbClr val="0033CC"/>
                </a:solidFill>
                <a:latin typeface="宋体" pitchFamily="2" charset="-122"/>
                <a:ea typeface="华文细黑"/>
                <a:cs typeface="华文细黑"/>
              </a:rPr>
              <a:t>”</a:t>
            </a:r>
            <a:r>
              <a:rPr lang="zh-CN" altLang="zh-CN" sz="2600">
                <a:solidFill>
                  <a:srgbClr val="0033CC"/>
                </a:solidFill>
                <a:latin typeface="Times New Roman" pitchFamily="18" charset="0"/>
                <a:ea typeface="华文细黑"/>
                <a:cs typeface="华文细黑"/>
              </a:rPr>
              <a:t>取消句子独立性，可译为</a:t>
            </a:r>
            <a:r>
              <a:rPr lang="en-US" altLang="zh-CN" sz="2600">
                <a:solidFill>
                  <a:srgbClr val="0033CC"/>
                </a:solidFill>
                <a:latin typeface="宋体" pitchFamily="2" charset="-122"/>
                <a:ea typeface="华文细黑"/>
                <a:cs typeface="华文细黑"/>
              </a:rPr>
              <a:t>“</a:t>
            </a:r>
            <a:r>
              <a:rPr lang="zh-CN" altLang="zh-CN" sz="2600">
                <a:solidFill>
                  <a:srgbClr val="0033CC"/>
                </a:solidFill>
                <a:latin typeface="Times New Roman" pitchFamily="18" charset="0"/>
                <a:ea typeface="华文细黑"/>
                <a:cs typeface="华文细黑"/>
              </a:rPr>
              <a:t>这就叫作</a:t>
            </a:r>
            <a:r>
              <a:rPr lang="en-US" altLang="zh-CN" sz="2600">
                <a:solidFill>
                  <a:srgbClr val="0033CC"/>
                </a:solidFill>
                <a:latin typeface="宋体" pitchFamily="2" charset="-122"/>
                <a:ea typeface="华文细黑"/>
                <a:cs typeface="华文细黑"/>
              </a:rPr>
              <a:t>……”</a:t>
            </a:r>
            <a:r>
              <a:rPr lang="zh-CN" altLang="zh-CN" sz="2600">
                <a:solidFill>
                  <a:srgbClr val="0033CC"/>
                </a:solidFill>
                <a:latin typeface="Times New Roman" pitchFamily="18" charset="0"/>
                <a:ea typeface="华文细黑"/>
                <a:cs typeface="华文细黑"/>
              </a:rPr>
              <a:t>。</a:t>
            </a:r>
            <a:endParaRPr lang="zh-CN" altLang="zh-CN" sz="1000">
              <a:solidFill>
                <a:srgbClr val="0033CC"/>
              </a:solidFill>
              <a:latin typeface="宋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347663" y="1052513"/>
            <a:ext cx="8472487" cy="6113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1588" algn="just">
              <a:lnSpc>
                <a:spcPct val="130000"/>
              </a:lnSpc>
            </a:pPr>
            <a:r>
              <a:rPr lang="zh-CN" altLang="zh-CN" sz="2600" b="1">
                <a:solidFill>
                  <a:srgbClr val="E36C0A"/>
                </a:solidFill>
                <a:latin typeface="Times New Roman" pitchFamily="18" charset="0"/>
                <a:ea typeface="微软雅黑" pitchFamily="34" charset="-122"/>
              </a:rPr>
              <a:t>边练边悟</a:t>
            </a:r>
            <a:r>
              <a:rPr lang="en-US" altLang="zh-CN" sz="2600" b="1">
                <a:solidFill>
                  <a:srgbClr val="E36C0A"/>
                </a:solidFill>
                <a:latin typeface="Times New Roman" pitchFamily="18" charset="0"/>
                <a:ea typeface="华文细黑"/>
                <a:cs typeface="华文细黑"/>
              </a:rPr>
              <a:t>18</a:t>
            </a:r>
            <a:endParaRPr lang="zh-CN" altLang="zh-CN" sz="1000">
              <a:latin typeface="宋体" pitchFamily="2" charset="-122"/>
            </a:endParaRPr>
          </a:p>
          <a:p>
            <a:pPr indent="1588" algn="just">
              <a:lnSpc>
                <a:spcPct val="130000"/>
              </a:lnSpc>
            </a:pPr>
            <a:r>
              <a:rPr lang="zh-CN" altLang="zh-CN" sz="2600">
                <a:latin typeface="Times New Roman" pitchFamily="18" charset="0"/>
                <a:ea typeface="华文细黑"/>
                <a:cs typeface="华文细黑"/>
              </a:rPr>
              <a:t>翻译下列句子或文段中的画线句加以体悟。</a:t>
            </a:r>
            <a:endParaRPr lang="zh-CN" altLang="zh-CN" sz="1000">
              <a:latin typeface="宋体" pitchFamily="2" charset="-122"/>
            </a:endParaRPr>
          </a:p>
          <a:p>
            <a:pPr indent="1588" algn="just">
              <a:lnSpc>
                <a:spcPct val="130000"/>
              </a:lnSpc>
            </a:pPr>
            <a:r>
              <a:rPr lang="en-US" altLang="zh-CN" sz="2600">
                <a:latin typeface="Times New Roman" pitchFamily="18" charset="0"/>
                <a:ea typeface="华文细黑"/>
                <a:cs typeface="华文细黑"/>
              </a:rPr>
              <a:t>(1)</a:t>
            </a:r>
            <a:r>
              <a:rPr lang="zh-CN" altLang="zh-CN" sz="2600">
                <a:latin typeface="Times New Roman" pitchFamily="18" charset="0"/>
                <a:ea typeface="华文细黑"/>
                <a:cs typeface="华文细黑"/>
              </a:rPr>
              <a:t>此夫子之谓乎？</a:t>
            </a:r>
            <a:endParaRPr lang="zh-CN" altLang="zh-CN" sz="1000">
              <a:latin typeface="宋体" pitchFamily="2" charset="-122"/>
            </a:endParaRPr>
          </a:p>
          <a:p>
            <a:pPr indent="1588" algn="just">
              <a:lnSpc>
                <a:spcPct val="130000"/>
              </a:lnSpc>
            </a:pPr>
            <a:r>
              <a:rPr lang="zh-CN" altLang="zh-CN" sz="2600">
                <a:solidFill>
                  <a:srgbClr val="00B0F0"/>
                </a:solidFill>
                <a:latin typeface="Times New Roman" pitchFamily="18" charset="0"/>
                <a:ea typeface="微软雅黑" pitchFamily="34" charset="-122"/>
              </a:rPr>
              <a:t>译文：</a:t>
            </a:r>
            <a:endParaRPr lang="zh-CN" altLang="zh-CN" sz="1000">
              <a:solidFill>
                <a:srgbClr val="E46C0A"/>
              </a:solidFill>
              <a:latin typeface="宋体" pitchFamily="2" charset="-122"/>
            </a:endParaRPr>
          </a:p>
          <a:p>
            <a:pPr indent="1588" algn="just">
              <a:lnSpc>
                <a:spcPct val="130000"/>
              </a:lnSpc>
            </a:pPr>
            <a:r>
              <a:rPr lang="en-US" altLang="zh-CN" sz="2600">
                <a:latin typeface="Times New Roman" pitchFamily="18" charset="0"/>
                <a:ea typeface="华文细黑"/>
                <a:cs typeface="华文细黑"/>
              </a:rPr>
              <a:t>(2)</a:t>
            </a:r>
            <a:r>
              <a:rPr lang="zh-CN" altLang="zh-CN" sz="2600">
                <a:latin typeface="Times New Roman" pitchFamily="18" charset="0"/>
                <a:ea typeface="华文细黑"/>
                <a:cs typeface="华文细黑"/>
              </a:rPr>
              <a:t>此之谓失其本心。</a:t>
            </a:r>
            <a:endParaRPr lang="zh-CN" altLang="zh-CN" sz="1000">
              <a:latin typeface="宋体" pitchFamily="2" charset="-122"/>
            </a:endParaRPr>
          </a:p>
          <a:p>
            <a:pPr indent="1588" algn="just">
              <a:lnSpc>
                <a:spcPct val="130000"/>
              </a:lnSpc>
            </a:pPr>
            <a:r>
              <a:rPr lang="zh-CN" altLang="zh-CN" sz="2600">
                <a:solidFill>
                  <a:srgbClr val="00B0F0"/>
                </a:solidFill>
                <a:latin typeface="Times New Roman" pitchFamily="18" charset="0"/>
                <a:ea typeface="微软雅黑" pitchFamily="34" charset="-122"/>
              </a:rPr>
              <a:t>译文：</a:t>
            </a:r>
            <a:endParaRPr lang="zh-CN" altLang="zh-CN" sz="1000">
              <a:solidFill>
                <a:srgbClr val="E46C0A"/>
              </a:solidFill>
              <a:latin typeface="宋体" pitchFamily="2" charset="-122"/>
            </a:endParaRPr>
          </a:p>
          <a:p>
            <a:pPr indent="1588" algn="just">
              <a:lnSpc>
                <a:spcPct val="130000"/>
              </a:lnSpc>
            </a:pPr>
            <a:r>
              <a:rPr lang="en-US" altLang="zh-CN" sz="2600">
                <a:latin typeface="Times New Roman" pitchFamily="18" charset="0"/>
                <a:ea typeface="华文细黑"/>
                <a:cs typeface="华文细黑"/>
              </a:rPr>
              <a:t>(3)</a:t>
            </a:r>
            <a:r>
              <a:rPr lang="zh-CN" altLang="zh-CN" sz="2600">
                <a:latin typeface="Times New Roman" pitchFamily="18" charset="0"/>
                <a:ea typeface="华文细黑"/>
                <a:cs typeface="华文细黑"/>
              </a:rPr>
              <a:t>孔子顾谓弟子曰：用志不分，乃凝于神，</a:t>
            </a:r>
            <a:r>
              <a:rPr lang="zh-CN" altLang="zh-CN" sz="2600" u="sng">
                <a:latin typeface="Times New Roman" pitchFamily="18" charset="0"/>
                <a:ea typeface="华文细黑"/>
                <a:cs typeface="华文细黑"/>
              </a:rPr>
              <a:t>其佝偻丈人之谓乎？</a:t>
            </a:r>
            <a:endParaRPr lang="zh-CN" altLang="zh-CN" sz="1000" u="sng">
              <a:latin typeface="宋体" pitchFamily="2" charset="-122"/>
            </a:endParaRPr>
          </a:p>
          <a:p>
            <a:pPr indent="1588" algn="just">
              <a:lnSpc>
                <a:spcPct val="130000"/>
              </a:lnSpc>
            </a:pPr>
            <a:r>
              <a:rPr lang="zh-CN" altLang="zh-CN" sz="2600">
                <a:solidFill>
                  <a:srgbClr val="00B0F0"/>
                </a:solidFill>
                <a:latin typeface="Times New Roman" pitchFamily="18" charset="0"/>
                <a:ea typeface="微软雅黑" pitchFamily="34" charset="-122"/>
              </a:rPr>
              <a:t>译文：</a:t>
            </a:r>
            <a:endParaRPr lang="zh-CN" altLang="zh-CN" sz="1000">
              <a:solidFill>
                <a:srgbClr val="E46C0A"/>
              </a:solidFill>
              <a:latin typeface="宋体" pitchFamily="2" charset="-122"/>
            </a:endParaRP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1371600" y="2667000"/>
            <a:ext cx="3484562" cy="515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zh-CN" sz="2600" dirty="0">
                <a:solidFill>
                  <a:srgbClr val="F79646"/>
                </a:solidFill>
                <a:latin typeface="Times New Roman" pitchFamily="18" charset="0"/>
                <a:ea typeface="华文细黑"/>
                <a:cs typeface="华文细黑"/>
              </a:rPr>
              <a:t>这说的就是先生您吧？</a:t>
            </a:r>
            <a:endParaRPr lang="zh-CN" altLang="en-US" dirty="0">
              <a:latin typeface="Calibri" pitchFamily="34" charset="0"/>
            </a:endParaRP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1600200" y="3657600"/>
            <a:ext cx="4144962" cy="515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zh-CN" sz="2600" dirty="0">
                <a:solidFill>
                  <a:srgbClr val="F79646"/>
                </a:solidFill>
                <a:latin typeface="Times New Roman" pitchFamily="18" charset="0"/>
                <a:ea typeface="华文细黑"/>
                <a:cs typeface="华文细黑"/>
              </a:rPr>
              <a:t>这就叫作失掉了他的本性。</a:t>
            </a:r>
            <a:endParaRPr lang="zh-CN" altLang="en-US" dirty="0">
              <a:latin typeface="Calibri" pitchFamily="34" charset="0"/>
            </a:endParaRP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1371600" y="5334000"/>
            <a:ext cx="4146550" cy="515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zh-CN" sz="2600" dirty="0">
                <a:solidFill>
                  <a:srgbClr val="F79646"/>
                </a:solidFill>
                <a:latin typeface="Times New Roman" pitchFamily="18" charset="0"/>
                <a:ea typeface="华文细黑"/>
                <a:cs typeface="华文细黑"/>
              </a:rPr>
              <a:t>大概说的就是驼背老人吧？</a:t>
            </a:r>
            <a:endParaRPr lang="zh-CN" altLang="en-US" dirty="0">
              <a:latin typeface="Calibri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WordArt 2"/>
          <p:cNvSpPr>
            <a:spLocks noChangeArrowheads="1" noChangeShapeType="1" noTextEdit="1"/>
          </p:cNvSpPr>
          <p:nvPr/>
        </p:nvSpPr>
        <p:spPr bwMode="auto">
          <a:xfrm>
            <a:off x="5651500" y="188913"/>
            <a:ext cx="1350963" cy="14112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/>
                  </a:outerShdw>
                </a:effectLst>
                <a:latin typeface="宋体"/>
                <a:ea typeface="宋体"/>
              </a:rPr>
              <a:t>删</a:t>
            </a:r>
          </a:p>
        </p:txBody>
      </p:sp>
      <p:sp>
        <p:nvSpPr>
          <p:cNvPr id="25603" name="Rectangle 4"/>
          <p:cNvSpPr>
            <a:spLocks noChangeArrowheads="1"/>
          </p:cNvSpPr>
          <p:nvPr/>
        </p:nvSpPr>
        <p:spPr bwMode="auto">
          <a:xfrm>
            <a:off x="4803775" y="2216150"/>
            <a:ext cx="2220913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>
                <a:solidFill>
                  <a:srgbClr val="000000"/>
                </a:solidFill>
                <a:latin typeface="宋体" pitchFamily="2" charset="-122"/>
              </a:rPr>
              <a:t>（</a:t>
            </a:r>
            <a:r>
              <a:rPr lang="zh-CN" altLang="en-US" b="1">
                <a:solidFill>
                  <a:srgbClr val="FF0066"/>
                </a:solidFill>
                <a:latin typeface="宋体" pitchFamily="2" charset="-122"/>
              </a:rPr>
              <a:t>发语词</a:t>
            </a:r>
            <a:r>
              <a:rPr lang="zh-CN" altLang="en-US">
                <a:solidFill>
                  <a:srgbClr val="000000"/>
                </a:solidFill>
                <a:latin typeface="宋体" pitchFamily="2" charset="-122"/>
              </a:rPr>
              <a:t>）</a:t>
            </a:r>
          </a:p>
        </p:txBody>
      </p:sp>
      <p:sp>
        <p:nvSpPr>
          <p:cNvPr id="81925" name="Text Box 5"/>
          <p:cNvSpPr txBox="1">
            <a:spLocks noChangeArrowheads="1"/>
          </p:cNvSpPr>
          <p:nvPr/>
        </p:nvSpPr>
        <p:spPr bwMode="auto">
          <a:xfrm>
            <a:off x="684213" y="5229225"/>
            <a:ext cx="332105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solidFill>
                  <a:schemeClr val="tx1"/>
                </a:solidFill>
              </a:rPr>
              <a:t>（</a:t>
            </a:r>
            <a:r>
              <a:rPr lang="zh-CN" altLang="en-US" b="1">
                <a:solidFill>
                  <a:srgbClr val="FF0066"/>
                </a:solidFill>
              </a:rPr>
              <a:t>句中停顿助词</a:t>
            </a:r>
            <a:r>
              <a:rPr lang="zh-CN" altLang="en-US">
                <a:solidFill>
                  <a:schemeClr val="tx1"/>
                </a:solidFill>
              </a:rPr>
              <a:t>）</a:t>
            </a:r>
          </a:p>
        </p:txBody>
      </p:sp>
      <p:sp>
        <p:nvSpPr>
          <p:cNvPr id="81926" name="Text Box 6"/>
          <p:cNvSpPr txBox="1">
            <a:spLocks noChangeArrowheads="1"/>
          </p:cNvSpPr>
          <p:nvPr/>
        </p:nvSpPr>
        <p:spPr bwMode="auto">
          <a:xfrm>
            <a:off x="6588125" y="1989138"/>
            <a:ext cx="3033713" cy="2043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b="1">
                <a:solidFill>
                  <a:schemeClr val="tx1"/>
                </a:solidFill>
                <a:latin typeface="Times New Roman" pitchFamily="18" charset="0"/>
              </a:rPr>
              <a:t>（</a:t>
            </a:r>
            <a:r>
              <a:rPr lang="zh-CN" altLang="en-US" b="1">
                <a:solidFill>
                  <a:srgbClr val="FF0066"/>
                </a:solidFill>
                <a:latin typeface="Times New Roman" pitchFamily="18" charset="0"/>
              </a:rPr>
              <a:t>语气助词</a:t>
            </a:r>
            <a:r>
              <a:rPr lang="zh-CN" altLang="en-US" b="1">
                <a:solidFill>
                  <a:schemeClr val="tx1"/>
                </a:solidFill>
                <a:latin typeface="Times New Roman" pitchFamily="18" charset="0"/>
              </a:rPr>
              <a:t>）</a:t>
            </a:r>
          </a:p>
          <a:p>
            <a:r>
              <a:rPr lang="zh-CN" altLang="en-US" b="1">
                <a:solidFill>
                  <a:schemeClr val="tx1"/>
                </a:solidFill>
                <a:latin typeface="Times New Roman" pitchFamily="18" charset="0"/>
              </a:rPr>
              <a:t>（</a:t>
            </a:r>
            <a:r>
              <a:rPr lang="zh-CN" altLang="en-US" b="1">
                <a:solidFill>
                  <a:srgbClr val="FF0066"/>
                </a:solidFill>
                <a:latin typeface="Times New Roman" pitchFamily="18" charset="0"/>
              </a:rPr>
              <a:t>结构助词</a:t>
            </a:r>
            <a:r>
              <a:rPr lang="zh-CN" altLang="en-US" b="1">
                <a:solidFill>
                  <a:schemeClr val="tx1"/>
                </a:solidFill>
                <a:latin typeface="Times New Roman" pitchFamily="18" charset="0"/>
              </a:rPr>
              <a:t>）</a:t>
            </a:r>
          </a:p>
          <a:p>
            <a:endParaRPr lang="en-US" altLang="zh-CN" b="1">
              <a:solidFill>
                <a:schemeClr val="tx1"/>
              </a:solidFill>
              <a:latin typeface="Times New Roman" pitchFamily="18" charset="0"/>
            </a:endParaRPr>
          </a:p>
        </p:txBody>
      </p:sp>
      <p:sp>
        <p:nvSpPr>
          <p:cNvPr id="25606" name="Text Box 7"/>
          <p:cNvSpPr txBox="1">
            <a:spLocks noChangeArrowheads="1"/>
          </p:cNvSpPr>
          <p:nvPr/>
        </p:nvSpPr>
        <p:spPr bwMode="auto">
          <a:xfrm>
            <a:off x="179388" y="1125538"/>
            <a:ext cx="6553200" cy="35988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如：</a:t>
            </a:r>
          </a:p>
          <a:p>
            <a:r>
              <a:rPr lang="zh-CN" altLang="en-US" b="1">
                <a:solidFill>
                  <a:srgbClr val="000000"/>
                </a:solidFill>
                <a:latin typeface="宋体" pitchFamily="2" charset="-122"/>
                <a:ea typeface="黑体" pitchFamily="49" charset="-122"/>
              </a:rPr>
              <a:t>“</a:t>
            </a:r>
            <a:r>
              <a:rPr lang="zh-CN" altLang="en-US" b="1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夫赵强而燕弱</a:t>
            </a:r>
            <a:r>
              <a:rPr lang="zh-CN" altLang="en-US" b="1">
                <a:solidFill>
                  <a:schemeClr val="tx1"/>
                </a:solidFill>
                <a:latin typeface="宋体" pitchFamily="2" charset="-122"/>
                <a:ea typeface="黑体" pitchFamily="49" charset="-122"/>
              </a:rPr>
              <a:t>”</a:t>
            </a:r>
            <a:endParaRPr lang="zh-CN" altLang="en-US" b="1">
              <a:solidFill>
                <a:schemeClr val="tx1"/>
              </a:solidFill>
              <a:latin typeface="黑体" pitchFamily="49" charset="-122"/>
              <a:ea typeface="黑体" pitchFamily="49" charset="-122"/>
            </a:endParaRPr>
          </a:p>
          <a:p>
            <a:r>
              <a:rPr lang="zh-CN" altLang="en-US" b="1">
                <a:solidFill>
                  <a:schemeClr val="tx1"/>
                </a:solidFill>
                <a:latin typeface="" charset="0"/>
                <a:ea typeface="黑体" pitchFamily="49" charset="-122"/>
              </a:rPr>
              <a:t>“</a:t>
            </a:r>
            <a:r>
              <a:rPr lang="zh-CN" altLang="en-US" b="1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日月忽其不淹兮，春与秋其代序。</a:t>
            </a:r>
          </a:p>
          <a:p>
            <a:r>
              <a:rPr lang="zh-CN" altLang="en-US" b="1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 唯草木之零落兮，恐美人之迟暮。</a:t>
            </a:r>
            <a:r>
              <a:rPr lang="zh-CN" altLang="en-US" b="1">
                <a:solidFill>
                  <a:schemeClr val="tx1"/>
                </a:solidFill>
                <a:latin typeface="" charset="0"/>
                <a:ea typeface="黑体" pitchFamily="49" charset="-122"/>
              </a:rPr>
              <a:t>”</a:t>
            </a:r>
            <a:endParaRPr lang="zh-CN" altLang="en-US" b="1">
              <a:solidFill>
                <a:schemeClr val="tx1"/>
              </a:solidFill>
              <a:latin typeface="黑体" pitchFamily="49" charset="-122"/>
              <a:ea typeface="黑体" pitchFamily="49" charset="-122"/>
            </a:endParaRPr>
          </a:p>
          <a:p>
            <a:r>
              <a:rPr lang="zh-CN" altLang="en-US" b="1">
                <a:solidFill>
                  <a:schemeClr val="tx1"/>
                </a:solidFill>
                <a:latin typeface="" charset="0"/>
                <a:ea typeface="黑体" pitchFamily="49" charset="-122"/>
              </a:rPr>
              <a:t>“</a:t>
            </a:r>
            <a:r>
              <a:rPr lang="zh-CN" altLang="en-US" b="1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其闻道也固先乎吾</a:t>
            </a:r>
            <a:r>
              <a:rPr lang="zh-CN" altLang="en-US" b="1">
                <a:solidFill>
                  <a:schemeClr val="tx1"/>
                </a:solidFill>
                <a:latin typeface="" charset="0"/>
                <a:ea typeface="黑体" pitchFamily="49" charset="-122"/>
              </a:rPr>
              <a:t>”</a:t>
            </a:r>
            <a:r>
              <a:rPr lang="zh-CN" altLang="en-US" sz="3600" b="1">
                <a:solidFill>
                  <a:schemeClr val="tx1"/>
                </a:solidFill>
                <a:latin typeface="" charset="0"/>
              </a:rPr>
              <a:t>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819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819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0" grpId="0" animBg="1"/>
      <p:bldP spid="81925" grpId="0"/>
      <p:bldP spid="81926" grpId="0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矩形 1"/>
          <p:cNvSpPr>
            <a:spLocks noChangeArrowheads="1"/>
          </p:cNvSpPr>
          <p:nvPr/>
        </p:nvSpPr>
        <p:spPr bwMode="auto">
          <a:xfrm>
            <a:off x="395288" y="1154113"/>
            <a:ext cx="8142287" cy="5319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1588" algn="just">
              <a:lnSpc>
                <a:spcPct val="140000"/>
              </a:lnSpc>
            </a:pPr>
            <a:r>
              <a:rPr lang="en-US" altLang="zh-CN" sz="2600">
                <a:latin typeface="Times New Roman" pitchFamily="18" charset="0"/>
                <a:ea typeface="华文细黑"/>
                <a:cs typeface="华文细黑"/>
              </a:rPr>
              <a:t>3.</a:t>
            </a:r>
            <a:r>
              <a:rPr lang="zh-CN" altLang="zh-CN" sz="2600">
                <a:latin typeface="Times New Roman" pitchFamily="18" charset="0"/>
                <a:ea typeface="华文细黑"/>
                <a:cs typeface="华文细黑"/>
              </a:rPr>
              <a:t>最容易被忽略的特殊句式：定语后置句</a:t>
            </a:r>
            <a:endParaRPr lang="zh-CN" altLang="zh-CN" sz="1000">
              <a:latin typeface="宋体" pitchFamily="2" charset="-122"/>
            </a:endParaRPr>
          </a:p>
          <a:p>
            <a:pPr indent="1588" algn="just">
              <a:lnSpc>
                <a:spcPct val="140000"/>
              </a:lnSpc>
            </a:pPr>
            <a:r>
              <a:rPr lang="en-US" altLang="zh-CN" sz="2600">
                <a:latin typeface="Times New Roman" pitchFamily="18" charset="0"/>
                <a:ea typeface="华文细黑"/>
                <a:cs typeface="华文细黑"/>
              </a:rPr>
              <a:t>(1)</a:t>
            </a:r>
            <a:r>
              <a:rPr lang="zh-CN" altLang="zh-CN" sz="2600">
                <a:latin typeface="Times New Roman" pitchFamily="18" charset="0"/>
                <a:ea typeface="华文细黑"/>
                <a:cs typeface="华文细黑"/>
              </a:rPr>
              <a:t>定语后置句是考生在翻译过程中最易忽略、最不能译到位的句式之一。虽说有标志，但实践中很难把握。这里，有一个方法可以辅助判断：当要译成</a:t>
            </a:r>
            <a:r>
              <a:rPr lang="en-US" altLang="zh-CN" sz="2600">
                <a:latin typeface="宋体" pitchFamily="2" charset="-122"/>
                <a:ea typeface="华文细黑"/>
                <a:cs typeface="华文细黑"/>
              </a:rPr>
              <a:t>“……</a:t>
            </a:r>
            <a:r>
              <a:rPr lang="zh-CN" altLang="zh-CN" sz="2600">
                <a:latin typeface="Times New Roman" pitchFamily="18" charset="0"/>
                <a:ea typeface="华文细黑"/>
                <a:cs typeface="华文细黑"/>
              </a:rPr>
              <a:t>的人中有</a:t>
            </a:r>
            <a:r>
              <a:rPr lang="en-US" altLang="zh-CN" sz="2600">
                <a:latin typeface="宋体" pitchFamily="2" charset="-122"/>
                <a:ea typeface="华文细黑"/>
                <a:cs typeface="华文细黑"/>
              </a:rPr>
              <a:t>……</a:t>
            </a:r>
            <a:r>
              <a:rPr lang="zh-CN" altLang="zh-CN" sz="2600">
                <a:latin typeface="Times New Roman" pitchFamily="18" charset="0"/>
                <a:ea typeface="华文细黑"/>
                <a:cs typeface="华文细黑"/>
              </a:rPr>
              <a:t>的</a:t>
            </a:r>
            <a:r>
              <a:rPr lang="en-US" altLang="zh-CN" sz="2600">
                <a:latin typeface="宋体" pitchFamily="2" charset="-122"/>
                <a:ea typeface="华文细黑"/>
                <a:cs typeface="华文细黑"/>
              </a:rPr>
              <a:t>”</a:t>
            </a:r>
            <a:r>
              <a:rPr lang="zh-CN" altLang="zh-CN" sz="2600">
                <a:latin typeface="Times New Roman" pitchFamily="18" charset="0"/>
                <a:ea typeface="华文细黑"/>
                <a:cs typeface="华文细黑"/>
              </a:rPr>
              <a:t>时，它极有可能是定语后置句。</a:t>
            </a:r>
            <a:endParaRPr lang="zh-CN" altLang="zh-CN" sz="1000">
              <a:latin typeface="宋体" pitchFamily="2" charset="-122"/>
            </a:endParaRPr>
          </a:p>
          <a:p>
            <a:pPr indent="1588" algn="just">
              <a:lnSpc>
                <a:spcPct val="140000"/>
              </a:lnSpc>
            </a:pPr>
            <a:r>
              <a:rPr lang="zh-CN" altLang="zh-CN" sz="2600">
                <a:latin typeface="Times New Roman" pitchFamily="18" charset="0"/>
                <a:ea typeface="华文细黑"/>
                <a:cs typeface="华文细黑"/>
              </a:rPr>
              <a:t>如：求人可使报秦者。</a:t>
            </a:r>
            <a:endParaRPr lang="zh-CN" altLang="zh-CN" sz="1000">
              <a:latin typeface="宋体" pitchFamily="2" charset="-122"/>
            </a:endParaRPr>
          </a:p>
          <a:p>
            <a:pPr indent="1588" algn="just">
              <a:lnSpc>
                <a:spcPct val="140000"/>
              </a:lnSpc>
            </a:pPr>
            <a:r>
              <a:rPr lang="zh-CN" altLang="zh-CN" sz="2600">
                <a:latin typeface="Times New Roman" pitchFamily="18" charset="0"/>
                <a:ea typeface="华文细黑"/>
                <a:cs typeface="华文细黑"/>
              </a:rPr>
              <a:t>未译出句式特点的译法：找一个人可以出使回复秦国的。</a:t>
            </a:r>
            <a:endParaRPr lang="zh-CN" altLang="zh-CN" sz="1000">
              <a:latin typeface="宋体" pitchFamily="2" charset="-122"/>
            </a:endParaRPr>
          </a:p>
          <a:p>
            <a:pPr indent="1588" algn="just">
              <a:lnSpc>
                <a:spcPct val="140000"/>
              </a:lnSpc>
            </a:pPr>
            <a:r>
              <a:rPr lang="zh-CN" altLang="zh-CN" sz="2600">
                <a:latin typeface="Times New Roman" pitchFamily="18" charset="0"/>
                <a:ea typeface="华文细黑"/>
                <a:cs typeface="华文细黑"/>
              </a:rPr>
              <a:t>按定语后置句来译：找一个可以出使回复秦国的人。</a:t>
            </a:r>
            <a:endParaRPr lang="zh-CN" altLang="zh-CN" sz="1000">
              <a:latin typeface="宋体" pitchFamily="2" charset="-122"/>
            </a:endParaRPr>
          </a:p>
        </p:txBody>
      </p:sp>
    </p:spTree>
  </p:cSld>
  <p:clrMapOvr>
    <a:masterClrMapping/>
  </p:clrMapOvr>
  <p:transition/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452438" y="942975"/>
            <a:ext cx="8305800" cy="5716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1588" algn="just">
              <a:lnSpc>
                <a:spcPct val="130000"/>
              </a:lnSpc>
            </a:pPr>
            <a:r>
              <a:rPr lang="zh-CN" altLang="zh-CN" sz="2600" b="1">
                <a:solidFill>
                  <a:srgbClr val="E36C0A"/>
                </a:solidFill>
                <a:latin typeface="Times New Roman" pitchFamily="18" charset="0"/>
                <a:ea typeface="微软雅黑" pitchFamily="34" charset="-122"/>
              </a:rPr>
              <a:t>边练边悟</a:t>
            </a:r>
            <a:endParaRPr lang="zh-CN" altLang="zh-CN" sz="1000">
              <a:latin typeface="宋体" pitchFamily="2" charset="-122"/>
            </a:endParaRPr>
          </a:p>
          <a:p>
            <a:pPr indent="1588" algn="just">
              <a:lnSpc>
                <a:spcPct val="130000"/>
              </a:lnSpc>
            </a:pPr>
            <a:r>
              <a:rPr lang="zh-CN" altLang="zh-CN" sz="2600">
                <a:latin typeface="Times New Roman" pitchFamily="18" charset="0"/>
                <a:ea typeface="华文细黑"/>
                <a:cs typeface="华文细黑"/>
              </a:rPr>
              <a:t>翻译下列句子加以体悟。</a:t>
            </a:r>
            <a:endParaRPr lang="zh-CN" altLang="zh-CN" sz="1000">
              <a:latin typeface="宋体" pitchFamily="2" charset="-122"/>
            </a:endParaRPr>
          </a:p>
          <a:p>
            <a:pPr indent="1588" algn="just">
              <a:lnSpc>
                <a:spcPct val="130000"/>
              </a:lnSpc>
            </a:pPr>
            <a:r>
              <a:rPr lang="en-US" altLang="zh-CN" sz="2600">
                <a:latin typeface="Times New Roman" pitchFamily="18" charset="0"/>
                <a:ea typeface="华文细黑"/>
                <a:cs typeface="华文细黑"/>
              </a:rPr>
              <a:t>19.</a:t>
            </a:r>
            <a:r>
              <a:rPr lang="zh-CN" altLang="zh-CN" sz="2600">
                <a:latin typeface="Times New Roman" pitchFamily="18" charset="0"/>
                <a:ea typeface="华文细黑"/>
                <a:cs typeface="华文细黑"/>
              </a:rPr>
              <a:t>吴有儒曰徐孟祥氏，读书绩文，志行高洁，家光福山中。</a:t>
            </a:r>
            <a:r>
              <a:rPr lang="en-US" altLang="zh-CN" sz="2600">
                <a:latin typeface="宋体" pitchFamily="2" charset="-122"/>
                <a:ea typeface="华文细黑"/>
                <a:cs typeface="华文细黑"/>
              </a:rPr>
              <a:t>……</a:t>
            </a:r>
            <a:r>
              <a:rPr lang="zh-CN" altLang="zh-CN" sz="2600">
                <a:latin typeface="Times New Roman" pitchFamily="18" charset="0"/>
                <a:ea typeface="华文细黑"/>
                <a:cs typeface="华文细黑"/>
              </a:rPr>
              <a:t>尝结庐数椽</a:t>
            </a:r>
            <a:r>
              <a:rPr lang="en-US" altLang="zh-CN" sz="2600">
                <a:latin typeface="宋体" pitchFamily="2" charset="-122"/>
                <a:ea typeface="华文细黑"/>
                <a:cs typeface="华文细黑"/>
              </a:rPr>
              <a:t>……</a:t>
            </a:r>
            <a:r>
              <a:rPr lang="zh-CN" altLang="zh-CN" sz="2600">
                <a:latin typeface="Times New Roman" pitchFamily="18" charset="0"/>
                <a:ea typeface="华文细黑"/>
                <a:cs typeface="华文细黑"/>
              </a:rPr>
              <a:t>以</a:t>
            </a:r>
            <a:r>
              <a:rPr lang="en-US" altLang="zh-CN" sz="2600">
                <a:latin typeface="宋体" pitchFamily="2" charset="-122"/>
                <a:ea typeface="华文细黑"/>
                <a:cs typeface="华文细黑"/>
              </a:rPr>
              <a:t>“</a:t>
            </a:r>
            <a:r>
              <a:rPr lang="zh-CN" altLang="zh-CN" sz="2600">
                <a:latin typeface="Times New Roman" pitchFamily="18" charset="0"/>
                <a:ea typeface="华文细黑"/>
                <a:cs typeface="华文细黑"/>
              </a:rPr>
              <a:t>雪屋</a:t>
            </a:r>
            <a:r>
              <a:rPr lang="en-US" altLang="zh-CN" sz="2600">
                <a:latin typeface="宋体" pitchFamily="2" charset="-122"/>
                <a:ea typeface="华文细黑"/>
                <a:cs typeface="华文细黑"/>
              </a:rPr>
              <a:t>”</a:t>
            </a:r>
            <a:r>
              <a:rPr lang="zh-CN" altLang="zh-CN" sz="2600">
                <a:latin typeface="Times New Roman" pitchFamily="18" charset="0"/>
                <a:ea typeface="华文细黑"/>
                <a:cs typeface="华文细黑"/>
              </a:rPr>
              <a:t>名之。范阳卢舍人为古隶以扁之，</a:t>
            </a:r>
            <a:r>
              <a:rPr lang="zh-CN" altLang="zh-CN" sz="2600" u="sng">
                <a:solidFill>
                  <a:schemeClr val="tx1"/>
                </a:solidFill>
                <a:latin typeface="Times New Roman" pitchFamily="18" charset="0"/>
                <a:ea typeface="华文细黑"/>
                <a:cs typeface="华文细黑"/>
              </a:rPr>
              <a:t>缙绅之交于孟祥者，为诗以歌咏之，征予为之记。</a:t>
            </a:r>
            <a:r>
              <a:rPr lang="en-US" altLang="zh-CN" sz="2600">
                <a:latin typeface="Times New Roman" pitchFamily="18" charset="0"/>
                <a:ea typeface="华文细黑"/>
                <a:cs typeface="华文细黑"/>
              </a:rPr>
              <a:t>               (</a:t>
            </a:r>
            <a:r>
              <a:rPr lang="zh-CN" altLang="zh-CN" sz="2600">
                <a:latin typeface="Times New Roman" pitchFamily="18" charset="0"/>
                <a:ea typeface="华文细黑"/>
                <a:cs typeface="华文细黑"/>
              </a:rPr>
              <a:t>选自明代杜琼《雪屋记》</a:t>
            </a:r>
            <a:r>
              <a:rPr lang="en-US" altLang="zh-CN" sz="2600">
                <a:latin typeface="Times New Roman" pitchFamily="18" charset="0"/>
                <a:ea typeface="华文细黑"/>
                <a:cs typeface="华文细黑"/>
              </a:rPr>
              <a:t>)</a:t>
            </a:r>
            <a:endParaRPr lang="zh-CN" altLang="zh-CN" sz="1000">
              <a:latin typeface="宋体" pitchFamily="2" charset="-122"/>
            </a:endParaRPr>
          </a:p>
          <a:p>
            <a:pPr indent="1588" algn="just">
              <a:lnSpc>
                <a:spcPct val="130000"/>
              </a:lnSpc>
            </a:pPr>
            <a:r>
              <a:rPr lang="zh-CN" altLang="zh-CN" sz="2600">
                <a:solidFill>
                  <a:srgbClr val="00B0F0"/>
                </a:solidFill>
                <a:latin typeface="Times New Roman" pitchFamily="18" charset="0"/>
                <a:ea typeface="微软雅黑" pitchFamily="34" charset="-122"/>
              </a:rPr>
              <a:t>译文：</a:t>
            </a:r>
            <a:endParaRPr lang="zh-CN" altLang="zh-CN" sz="1000">
              <a:solidFill>
                <a:srgbClr val="E46C0A"/>
              </a:solidFill>
              <a:latin typeface="宋体" pitchFamily="2" charset="-122"/>
            </a:endParaRPr>
          </a:p>
          <a:p>
            <a:pPr indent="1588" algn="just">
              <a:lnSpc>
                <a:spcPct val="130000"/>
              </a:lnSpc>
            </a:pPr>
            <a:endParaRPr lang="en-US" altLang="zh-CN" sz="2600">
              <a:solidFill>
                <a:srgbClr val="00B0F0"/>
              </a:solidFill>
              <a:latin typeface="Times New Roman" pitchFamily="18" charset="0"/>
              <a:ea typeface="微软雅黑" pitchFamily="34" charset="-122"/>
            </a:endParaRPr>
          </a:p>
          <a:p>
            <a:pPr indent="1588" algn="just">
              <a:lnSpc>
                <a:spcPct val="130000"/>
              </a:lnSpc>
            </a:pPr>
            <a:r>
              <a:rPr lang="zh-CN" altLang="zh-CN" sz="2600">
                <a:solidFill>
                  <a:srgbClr val="00B0F0"/>
                </a:solidFill>
                <a:latin typeface="Times New Roman" pitchFamily="18" charset="0"/>
                <a:ea typeface="微软雅黑" pitchFamily="34" charset="-122"/>
              </a:rPr>
              <a:t>要点　</a:t>
            </a:r>
            <a:r>
              <a:rPr lang="en-US" altLang="zh-CN" sz="2600">
                <a:latin typeface="宋体" pitchFamily="2" charset="-122"/>
                <a:ea typeface="华文细黑"/>
                <a:cs typeface="华文细黑"/>
              </a:rPr>
              <a:t>“</a:t>
            </a:r>
            <a:r>
              <a:rPr lang="zh-CN" altLang="zh-CN" sz="2600">
                <a:latin typeface="Times New Roman" pitchFamily="18" charset="0"/>
                <a:ea typeface="华文细黑"/>
                <a:cs typeface="华文细黑"/>
              </a:rPr>
              <a:t>缙绅</a:t>
            </a:r>
            <a:r>
              <a:rPr lang="en-US" altLang="zh-CN" sz="2600">
                <a:latin typeface="宋体" pitchFamily="2" charset="-122"/>
                <a:ea typeface="华文细黑"/>
                <a:cs typeface="华文细黑"/>
              </a:rPr>
              <a:t>……</a:t>
            </a:r>
            <a:r>
              <a:rPr lang="zh-CN" altLang="zh-CN" sz="2600">
                <a:latin typeface="Times New Roman" pitchFamily="18" charset="0"/>
                <a:ea typeface="华文细黑"/>
                <a:cs typeface="华文细黑"/>
              </a:rPr>
              <a:t>者</a:t>
            </a:r>
            <a:r>
              <a:rPr lang="en-US" altLang="zh-CN" sz="2600">
                <a:latin typeface="宋体" pitchFamily="2" charset="-122"/>
                <a:ea typeface="华文细黑"/>
                <a:cs typeface="华文细黑"/>
              </a:rPr>
              <a:t>”</a:t>
            </a:r>
            <a:r>
              <a:rPr lang="zh-CN" altLang="zh-CN" sz="2600">
                <a:latin typeface="Times New Roman" pitchFamily="18" charset="0"/>
                <a:ea typeface="华文细黑"/>
                <a:cs typeface="华文细黑"/>
              </a:rPr>
              <a:t>，定语后置句；</a:t>
            </a:r>
            <a:r>
              <a:rPr lang="en-US" altLang="zh-CN" sz="2600">
                <a:latin typeface="宋体" pitchFamily="2" charset="-122"/>
                <a:ea typeface="华文细黑"/>
                <a:cs typeface="华文细黑"/>
              </a:rPr>
              <a:t>“</a:t>
            </a:r>
            <a:r>
              <a:rPr lang="zh-CN" altLang="zh-CN" sz="2600">
                <a:latin typeface="Times New Roman" pitchFamily="18" charset="0"/>
                <a:ea typeface="华文细黑"/>
                <a:cs typeface="华文细黑"/>
              </a:rPr>
              <a:t>征</a:t>
            </a:r>
            <a:r>
              <a:rPr lang="en-US" altLang="zh-CN" sz="2600">
                <a:latin typeface="宋体" pitchFamily="2" charset="-122"/>
                <a:ea typeface="华文细黑"/>
                <a:cs typeface="华文细黑"/>
              </a:rPr>
              <a:t>”</a:t>
            </a:r>
            <a:r>
              <a:rPr lang="zh-CN" altLang="zh-CN" sz="2600">
                <a:latin typeface="Times New Roman" pitchFamily="18" charset="0"/>
                <a:ea typeface="华文细黑"/>
                <a:cs typeface="华文细黑"/>
              </a:rPr>
              <a:t>。</a:t>
            </a:r>
            <a:endParaRPr lang="zh-CN" altLang="zh-CN" sz="1000">
              <a:latin typeface="宋体" pitchFamily="2" charset="-122"/>
            </a:endParaRP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381000" y="4038600"/>
            <a:ext cx="836295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40000"/>
              </a:lnSpc>
            </a:pPr>
            <a:r>
              <a:rPr lang="en-US" altLang="zh-CN" sz="2600" dirty="0">
                <a:solidFill>
                  <a:srgbClr val="F79646"/>
                </a:solidFill>
                <a:latin typeface="Times New Roman" pitchFamily="18" charset="0"/>
                <a:ea typeface="华文细黑"/>
                <a:cs typeface="华文细黑"/>
              </a:rPr>
              <a:t>            </a:t>
            </a:r>
            <a:r>
              <a:rPr lang="zh-CN" altLang="zh-CN" sz="2600" dirty="0">
                <a:solidFill>
                  <a:srgbClr val="F79646"/>
                </a:solidFill>
                <a:latin typeface="Times New Roman" pitchFamily="18" charset="0"/>
                <a:ea typeface="华文细黑"/>
                <a:cs typeface="华文细黑"/>
              </a:rPr>
              <a:t>与徐孟祥交往的士大夫，作诗来歌咏它，叫我给它作</a:t>
            </a:r>
            <a:r>
              <a:rPr lang="en-US" altLang="zh-CN" sz="2600" dirty="0">
                <a:solidFill>
                  <a:srgbClr val="F79646"/>
                </a:solidFill>
                <a:latin typeface="Times New Roman" pitchFamily="18" charset="0"/>
                <a:ea typeface="华文细黑"/>
                <a:cs typeface="华文细黑"/>
              </a:rPr>
              <a:t>(</a:t>
            </a:r>
            <a:r>
              <a:rPr lang="zh-CN" altLang="zh-CN" sz="2600" dirty="0">
                <a:solidFill>
                  <a:srgbClr val="F79646"/>
                </a:solidFill>
                <a:latin typeface="Times New Roman" pitchFamily="18" charset="0"/>
                <a:ea typeface="华文细黑"/>
                <a:cs typeface="华文细黑"/>
              </a:rPr>
              <a:t>一篇</a:t>
            </a:r>
            <a:r>
              <a:rPr lang="en-US" altLang="zh-CN" sz="2600" dirty="0">
                <a:solidFill>
                  <a:srgbClr val="F79646"/>
                </a:solidFill>
                <a:latin typeface="Times New Roman" pitchFamily="18" charset="0"/>
                <a:ea typeface="华文细黑"/>
                <a:cs typeface="华文细黑"/>
              </a:rPr>
              <a:t>)</a:t>
            </a:r>
            <a:r>
              <a:rPr lang="zh-CN" altLang="zh-CN" sz="2600" dirty="0">
                <a:solidFill>
                  <a:srgbClr val="F79646"/>
                </a:solidFill>
                <a:latin typeface="Times New Roman" pitchFamily="18" charset="0"/>
                <a:ea typeface="华文细黑"/>
                <a:cs typeface="华文细黑"/>
              </a:rPr>
              <a:t>记。</a:t>
            </a:r>
            <a:endParaRPr lang="zh-CN" altLang="en-US" dirty="0">
              <a:latin typeface="Calibri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452438" y="981075"/>
            <a:ext cx="8223250" cy="47890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1588" algn="just">
              <a:lnSpc>
                <a:spcPct val="140000"/>
              </a:lnSpc>
            </a:pPr>
            <a:r>
              <a:rPr lang="en-US" altLang="zh-CN" sz="2600" dirty="0" smtClean="0">
                <a:latin typeface="Times New Roman" pitchFamily="18" charset="0"/>
                <a:ea typeface="华文细黑"/>
                <a:cs typeface="华文细黑"/>
              </a:rPr>
              <a:t>20(</a:t>
            </a:r>
            <a:r>
              <a:rPr lang="zh-CN" altLang="zh-CN" sz="2600" dirty="0" smtClean="0">
                <a:latin typeface="Times New Roman" pitchFamily="18" charset="0"/>
                <a:ea typeface="华文细黑"/>
                <a:cs typeface="华文细黑"/>
              </a:rPr>
              <a:t>来</a:t>
            </a:r>
            <a:r>
              <a:rPr lang="zh-CN" altLang="zh-CN" sz="2600" dirty="0">
                <a:latin typeface="Times New Roman" pitchFamily="18" charset="0"/>
                <a:ea typeface="华文细黑"/>
                <a:cs typeface="华文细黑"/>
              </a:rPr>
              <a:t>懋斋</a:t>
            </a:r>
            <a:r>
              <a:rPr lang="en-US" altLang="zh-CN" sz="2600" dirty="0">
                <a:latin typeface="Times New Roman" pitchFamily="18" charset="0"/>
                <a:ea typeface="华文细黑"/>
                <a:cs typeface="华文细黑"/>
              </a:rPr>
              <a:t>)</a:t>
            </a:r>
            <a:r>
              <a:rPr lang="zh-CN" altLang="zh-CN" sz="2600" dirty="0">
                <a:latin typeface="Times New Roman" pitchFamily="18" charset="0"/>
                <a:ea typeface="华文细黑"/>
                <a:cs typeface="华文细黑"/>
              </a:rPr>
              <a:t>甫抵里</a:t>
            </a:r>
            <a:r>
              <a:rPr lang="en-US" altLang="zh-CN" sz="2600" dirty="0">
                <a:latin typeface="Times New Roman" pitchFamily="18" charset="0"/>
                <a:ea typeface="华文细黑"/>
                <a:cs typeface="华文细黑"/>
              </a:rPr>
              <a:t> (</a:t>
            </a:r>
            <a:r>
              <a:rPr lang="zh-CN" altLang="zh-CN" sz="2600" dirty="0">
                <a:latin typeface="Times New Roman" pitchFamily="18" charset="0"/>
                <a:ea typeface="华文细黑"/>
                <a:cs typeface="华文细黑"/>
              </a:rPr>
              <a:t>乡里</a:t>
            </a:r>
            <a:r>
              <a:rPr lang="en-US" altLang="zh-CN" sz="2600" dirty="0">
                <a:latin typeface="Times New Roman" pitchFamily="18" charset="0"/>
                <a:ea typeface="华文细黑"/>
                <a:cs typeface="华文细黑"/>
              </a:rPr>
              <a:t>)</a:t>
            </a:r>
            <a:r>
              <a:rPr lang="zh-CN" altLang="zh-CN" sz="2600" dirty="0">
                <a:latin typeface="Times New Roman" pitchFamily="18" charset="0"/>
                <a:ea typeface="华文细黑"/>
                <a:cs typeface="华文细黑"/>
              </a:rPr>
              <a:t>，亲故之问寒温表庆贺者，肩摩踵接。</a:t>
            </a:r>
            <a:endParaRPr lang="zh-CN" altLang="zh-CN" sz="1000" dirty="0">
              <a:latin typeface="宋体" pitchFamily="2" charset="-122"/>
            </a:endParaRPr>
          </a:p>
          <a:p>
            <a:pPr indent="1588" algn="just">
              <a:lnSpc>
                <a:spcPct val="140000"/>
              </a:lnSpc>
            </a:pPr>
            <a:r>
              <a:rPr lang="zh-CN" altLang="zh-CN" sz="2600" dirty="0">
                <a:solidFill>
                  <a:srgbClr val="00B0F0"/>
                </a:solidFill>
                <a:latin typeface="Times New Roman" pitchFamily="18" charset="0"/>
                <a:ea typeface="微软雅黑" pitchFamily="34" charset="-122"/>
              </a:rPr>
              <a:t>译文：</a:t>
            </a:r>
            <a:endParaRPr lang="zh-CN" altLang="zh-CN" sz="1000" dirty="0">
              <a:solidFill>
                <a:srgbClr val="E46C0A"/>
              </a:solidFill>
              <a:latin typeface="宋体" pitchFamily="2" charset="-122"/>
            </a:endParaRPr>
          </a:p>
          <a:p>
            <a:pPr indent="1588" algn="just">
              <a:lnSpc>
                <a:spcPct val="140000"/>
              </a:lnSpc>
            </a:pPr>
            <a:endParaRPr lang="en-US" altLang="zh-CN" sz="2600" dirty="0">
              <a:solidFill>
                <a:srgbClr val="00B0F0"/>
              </a:solidFill>
              <a:latin typeface="Times New Roman" pitchFamily="18" charset="0"/>
              <a:ea typeface="微软雅黑" pitchFamily="34" charset="-122"/>
            </a:endParaRPr>
          </a:p>
          <a:p>
            <a:pPr indent="1588" algn="just">
              <a:lnSpc>
                <a:spcPct val="140000"/>
              </a:lnSpc>
            </a:pPr>
            <a:r>
              <a:rPr lang="zh-CN" altLang="zh-CN" sz="2600" dirty="0">
                <a:solidFill>
                  <a:srgbClr val="00B0F0"/>
                </a:solidFill>
                <a:latin typeface="Times New Roman" pitchFamily="18" charset="0"/>
                <a:ea typeface="微软雅黑" pitchFamily="34" charset="-122"/>
              </a:rPr>
              <a:t>要点　</a:t>
            </a:r>
            <a:r>
              <a:rPr lang="en-US" altLang="zh-CN" sz="2600" dirty="0">
                <a:latin typeface="宋体" pitchFamily="2" charset="-122"/>
                <a:ea typeface="华文细黑"/>
                <a:cs typeface="华文细黑"/>
              </a:rPr>
              <a:t>“</a:t>
            </a:r>
            <a:r>
              <a:rPr lang="zh-CN" altLang="zh-CN" sz="2600" dirty="0">
                <a:latin typeface="Times New Roman" pitchFamily="18" charset="0"/>
                <a:ea typeface="华文细黑"/>
                <a:cs typeface="华文细黑"/>
              </a:rPr>
              <a:t>亲故</a:t>
            </a:r>
            <a:r>
              <a:rPr lang="en-US" altLang="zh-CN" sz="2600" dirty="0">
                <a:latin typeface="宋体" pitchFamily="2" charset="-122"/>
                <a:ea typeface="华文细黑"/>
                <a:cs typeface="华文细黑"/>
              </a:rPr>
              <a:t>……</a:t>
            </a:r>
            <a:r>
              <a:rPr lang="zh-CN" altLang="zh-CN" sz="2600" dirty="0">
                <a:latin typeface="Times New Roman" pitchFamily="18" charset="0"/>
                <a:ea typeface="华文细黑"/>
                <a:cs typeface="华文细黑"/>
              </a:rPr>
              <a:t>者</a:t>
            </a:r>
            <a:r>
              <a:rPr lang="en-US" altLang="zh-CN" sz="2600" dirty="0">
                <a:latin typeface="宋体" pitchFamily="2" charset="-122"/>
                <a:ea typeface="华文细黑"/>
                <a:cs typeface="华文细黑"/>
              </a:rPr>
              <a:t>”</a:t>
            </a:r>
            <a:r>
              <a:rPr lang="zh-CN" altLang="zh-CN" sz="2600" dirty="0">
                <a:latin typeface="Times New Roman" pitchFamily="18" charset="0"/>
                <a:ea typeface="华文细黑"/>
                <a:cs typeface="华文细黑"/>
              </a:rPr>
              <a:t>，定语后置句；</a:t>
            </a:r>
            <a:r>
              <a:rPr lang="en-US" altLang="zh-CN" sz="2600" dirty="0">
                <a:latin typeface="宋体" pitchFamily="2" charset="-122"/>
                <a:ea typeface="华文细黑"/>
                <a:cs typeface="华文细黑"/>
              </a:rPr>
              <a:t>“</a:t>
            </a:r>
            <a:r>
              <a:rPr lang="zh-CN" altLang="zh-CN" sz="2600" dirty="0">
                <a:latin typeface="Times New Roman" pitchFamily="18" charset="0"/>
                <a:ea typeface="华文细黑"/>
                <a:cs typeface="华文细黑"/>
              </a:rPr>
              <a:t>甫</a:t>
            </a:r>
            <a:r>
              <a:rPr lang="en-US" altLang="zh-CN" sz="2600" dirty="0">
                <a:latin typeface="宋体" pitchFamily="2" charset="-122"/>
                <a:ea typeface="华文细黑"/>
                <a:cs typeface="华文细黑"/>
              </a:rPr>
              <a:t>”“</a:t>
            </a:r>
            <a:r>
              <a:rPr lang="zh-CN" altLang="zh-CN" sz="2600" dirty="0">
                <a:latin typeface="Times New Roman" pitchFamily="18" charset="0"/>
                <a:ea typeface="华文细黑"/>
                <a:cs typeface="华文细黑"/>
              </a:rPr>
              <a:t>故</a:t>
            </a:r>
            <a:r>
              <a:rPr lang="en-US" altLang="zh-CN" sz="2600" dirty="0">
                <a:latin typeface="宋体" pitchFamily="2" charset="-122"/>
                <a:ea typeface="华文细黑"/>
                <a:cs typeface="华文细黑"/>
              </a:rPr>
              <a:t>”“</a:t>
            </a:r>
            <a:r>
              <a:rPr lang="zh-CN" altLang="zh-CN" sz="2600" dirty="0">
                <a:latin typeface="Times New Roman" pitchFamily="18" charset="0"/>
                <a:ea typeface="华文细黑"/>
                <a:cs typeface="华文细黑"/>
              </a:rPr>
              <a:t>踵</a:t>
            </a:r>
            <a:r>
              <a:rPr lang="en-US" altLang="zh-CN" sz="2600" dirty="0">
                <a:latin typeface="宋体" pitchFamily="2" charset="-122"/>
                <a:ea typeface="华文细黑"/>
                <a:cs typeface="华文细黑"/>
              </a:rPr>
              <a:t>”</a:t>
            </a:r>
            <a:r>
              <a:rPr lang="zh-CN" altLang="zh-CN" sz="2600" dirty="0">
                <a:latin typeface="Times New Roman" pitchFamily="18" charset="0"/>
                <a:ea typeface="华文细黑"/>
                <a:cs typeface="华文细黑"/>
              </a:rPr>
              <a:t>。</a:t>
            </a:r>
            <a:endParaRPr lang="en-US" altLang="zh-CN" sz="2600" dirty="0">
              <a:latin typeface="Times New Roman" pitchFamily="18" charset="0"/>
              <a:ea typeface="华文细黑"/>
              <a:cs typeface="华文细黑"/>
            </a:endParaRPr>
          </a:p>
          <a:p>
            <a:pPr indent="1588" algn="just">
              <a:lnSpc>
                <a:spcPct val="140000"/>
              </a:lnSpc>
            </a:pPr>
            <a:endParaRPr lang="zh-CN" altLang="zh-CN" sz="1000" dirty="0">
              <a:latin typeface="宋体" pitchFamily="2" charset="-122"/>
            </a:endParaRPr>
          </a:p>
          <a:p>
            <a:pPr indent="1588" algn="just">
              <a:lnSpc>
                <a:spcPct val="140000"/>
              </a:lnSpc>
            </a:pPr>
            <a:r>
              <a:rPr lang="en-US" altLang="zh-CN" sz="2600" dirty="0">
                <a:latin typeface="Times New Roman" pitchFamily="18" charset="0"/>
                <a:ea typeface="华文细黑"/>
                <a:cs typeface="华文细黑"/>
              </a:rPr>
              <a:t>(2)</a:t>
            </a:r>
            <a:r>
              <a:rPr lang="zh-CN" altLang="zh-CN" sz="2600" dirty="0">
                <a:latin typeface="Times New Roman" pitchFamily="18" charset="0"/>
                <a:ea typeface="华文细黑"/>
                <a:cs typeface="华文细黑"/>
              </a:rPr>
              <a:t>有一种特殊的定语后置句，就是数词或数量短语作定语，有时置于中心词之后，中心词与定语之间无标志。</a:t>
            </a:r>
            <a:endParaRPr lang="zh-CN" altLang="zh-CN" sz="1000" dirty="0">
              <a:latin typeface="宋体" pitchFamily="2" charset="-122"/>
            </a:endParaRP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406400" y="2060575"/>
            <a:ext cx="8269288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40000"/>
              </a:lnSpc>
            </a:pPr>
            <a:r>
              <a:rPr lang="en-US" altLang="zh-CN" sz="2600">
                <a:solidFill>
                  <a:srgbClr val="000000"/>
                </a:solidFill>
                <a:latin typeface="Times New Roman" pitchFamily="18" charset="0"/>
                <a:ea typeface="华文细黑"/>
                <a:cs typeface="华文细黑"/>
              </a:rPr>
              <a:t>             </a:t>
            </a:r>
            <a:r>
              <a:rPr lang="en-US" altLang="zh-CN" sz="2600">
                <a:solidFill>
                  <a:srgbClr val="F79646"/>
                </a:solidFill>
                <a:latin typeface="Times New Roman" pitchFamily="18" charset="0"/>
                <a:ea typeface="华文细黑"/>
                <a:cs typeface="华文细黑"/>
              </a:rPr>
              <a:t>(</a:t>
            </a:r>
            <a:r>
              <a:rPr lang="zh-CN" altLang="zh-CN" sz="2600">
                <a:solidFill>
                  <a:srgbClr val="F79646"/>
                </a:solidFill>
                <a:latin typeface="Times New Roman" pitchFamily="18" charset="0"/>
                <a:ea typeface="华文细黑"/>
                <a:cs typeface="华文细黑"/>
              </a:rPr>
              <a:t>来懋斋先生</a:t>
            </a:r>
            <a:r>
              <a:rPr lang="en-US" altLang="zh-CN" sz="2600">
                <a:solidFill>
                  <a:srgbClr val="F79646"/>
                </a:solidFill>
                <a:latin typeface="Times New Roman" pitchFamily="18" charset="0"/>
                <a:ea typeface="华文细黑"/>
                <a:cs typeface="华文细黑"/>
              </a:rPr>
              <a:t>)</a:t>
            </a:r>
            <a:r>
              <a:rPr lang="zh-CN" altLang="zh-CN" sz="2600">
                <a:solidFill>
                  <a:srgbClr val="F79646"/>
                </a:solidFill>
                <a:latin typeface="Times New Roman" pitchFamily="18" charset="0"/>
                <a:ea typeface="华文细黑"/>
                <a:cs typeface="华文细黑"/>
              </a:rPr>
              <a:t>刚到达乡里，问寒问暖表示庆贺的亲戚朋友很多，肩挨肩，脚跟脚。</a:t>
            </a:r>
            <a:endParaRPr lang="zh-CN" altLang="en-US">
              <a:latin typeface="Calibri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347663" y="987425"/>
            <a:ext cx="8472487" cy="5465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1588" algn="just">
              <a:lnSpc>
                <a:spcPct val="140000"/>
              </a:lnSpc>
            </a:pPr>
            <a:r>
              <a:rPr lang="zh-CN" altLang="zh-CN" sz="2400" b="1">
                <a:solidFill>
                  <a:srgbClr val="E36C0A"/>
                </a:solidFill>
                <a:latin typeface="Times New Roman" pitchFamily="18" charset="0"/>
                <a:ea typeface="微软雅黑" pitchFamily="34" charset="-122"/>
              </a:rPr>
              <a:t>边练边悟</a:t>
            </a:r>
            <a:r>
              <a:rPr lang="en-US" altLang="zh-CN" sz="2400" b="1">
                <a:solidFill>
                  <a:srgbClr val="E36C0A"/>
                </a:solidFill>
                <a:latin typeface="Times New Roman" pitchFamily="18" charset="0"/>
                <a:ea typeface="华文细黑"/>
                <a:cs typeface="华文细黑"/>
              </a:rPr>
              <a:t>21</a:t>
            </a:r>
            <a:endParaRPr lang="zh-CN" altLang="zh-CN" sz="1000">
              <a:latin typeface="宋体" pitchFamily="2" charset="-122"/>
            </a:endParaRPr>
          </a:p>
          <a:p>
            <a:pPr indent="1588" algn="just">
              <a:lnSpc>
                <a:spcPct val="140000"/>
              </a:lnSpc>
            </a:pPr>
            <a:r>
              <a:rPr lang="zh-CN" altLang="zh-CN" sz="2400">
                <a:latin typeface="Times New Roman" pitchFamily="18" charset="0"/>
                <a:ea typeface="华文细黑"/>
                <a:cs typeface="华文细黑"/>
              </a:rPr>
              <a:t>翻译下列句子加以体悟。</a:t>
            </a:r>
            <a:endParaRPr lang="zh-CN" altLang="zh-CN" sz="1000">
              <a:latin typeface="宋体" pitchFamily="2" charset="-122"/>
            </a:endParaRPr>
          </a:p>
          <a:p>
            <a:pPr indent="1588" algn="just">
              <a:lnSpc>
                <a:spcPct val="140000"/>
              </a:lnSpc>
            </a:pPr>
            <a:r>
              <a:rPr lang="en-US" altLang="zh-CN" sz="2400">
                <a:latin typeface="Times New Roman" pitchFamily="18" charset="0"/>
                <a:ea typeface="华文细黑"/>
                <a:cs typeface="华文细黑"/>
              </a:rPr>
              <a:t>(1)</a:t>
            </a:r>
            <a:r>
              <a:rPr lang="zh-CN" altLang="zh-CN" sz="2400">
                <a:latin typeface="Times New Roman" pitchFamily="18" charset="0"/>
                <a:ea typeface="华文细黑"/>
                <a:cs typeface="华文细黑"/>
              </a:rPr>
              <a:t>于是为长安君约车</a:t>
            </a:r>
            <a:r>
              <a:rPr lang="zh-CN" altLang="zh-CN" sz="2400" b="1">
                <a:solidFill>
                  <a:srgbClr val="0033CC"/>
                </a:solidFill>
                <a:latin typeface="Times New Roman" pitchFamily="18" charset="0"/>
                <a:ea typeface="华文细黑"/>
                <a:cs typeface="华文细黑"/>
              </a:rPr>
              <a:t>百余乘</a:t>
            </a:r>
            <a:r>
              <a:rPr lang="zh-CN" altLang="zh-CN" sz="2400">
                <a:latin typeface="Times New Roman" pitchFamily="18" charset="0"/>
                <a:ea typeface="华文细黑"/>
                <a:cs typeface="华文细黑"/>
              </a:rPr>
              <a:t>。</a:t>
            </a:r>
            <a:r>
              <a:rPr lang="en-US" altLang="zh-CN" sz="2400">
                <a:latin typeface="Times New Roman" pitchFamily="18" charset="0"/>
                <a:ea typeface="华文细黑"/>
                <a:cs typeface="华文细黑"/>
              </a:rPr>
              <a:t>(</a:t>
            </a:r>
            <a:r>
              <a:rPr lang="zh-CN" altLang="zh-CN" sz="2400">
                <a:latin typeface="Times New Roman" pitchFamily="18" charset="0"/>
                <a:ea typeface="华文细黑"/>
                <a:cs typeface="华文细黑"/>
              </a:rPr>
              <a:t>《触龙说赵太后》</a:t>
            </a:r>
            <a:r>
              <a:rPr lang="en-US" altLang="zh-CN" sz="2400">
                <a:latin typeface="Times New Roman" pitchFamily="18" charset="0"/>
                <a:ea typeface="华文细黑"/>
                <a:cs typeface="华文细黑"/>
              </a:rPr>
              <a:t>)</a:t>
            </a:r>
            <a:endParaRPr lang="zh-CN" altLang="zh-CN" sz="1000">
              <a:latin typeface="宋体" pitchFamily="2" charset="-122"/>
            </a:endParaRPr>
          </a:p>
          <a:p>
            <a:pPr indent="1588" algn="just">
              <a:lnSpc>
                <a:spcPct val="140000"/>
              </a:lnSpc>
            </a:pPr>
            <a:r>
              <a:rPr lang="zh-CN" altLang="zh-CN" sz="2400">
                <a:solidFill>
                  <a:srgbClr val="00B0F0"/>
                </a:solidFill>
                <a:latin typeface="Times New Roman" pitchFamily="18" charset="0"/>
                <a:ea typeface="微软雅黑" pitchFamily="34" charset="-122"/>
              </a:rPr>
              <a:t>译文：</a:t>
            </a:r>
            <a:endParaRPr lang="zh-CN" altLang="zh-CN" sz="1000">
              <a:solidFill>
                <a:srgbClr val="E46C0A"/>
              </a:solidFill>
              <a:latin typeface="宋体" pitchFamily="2" charset="-122"/>
            </a:endParaRPr>
          </a:p>
          <a:p>
            <a:pPr indent="1588" algn="just">
              <a:lnSpc>
                <a:spcPct val="140000"/>
              </a:lnSpc>
            </a:pPr>
            <a:r>
              <a:rPr lang="en-US" altLang="zh-CN" sz="2400">
                <a:latin typeface="Times New Roman" pitchFamily="18" charset="0"/>
                <a:ea typeface="华文细黑"/>
                <a:cs typeface="华文细黑"/>
              </a:rPr>
              <a:t>(2)</a:t>
            </a:r>
            <a:r>
              <a:rPr lang="zh-CN" altLang="zh-CN" sz="2400">
                <a:latin typeface="Times New Roman" pitchFamily="18" charset="0"/>
                <a:ea typeface="华文细黑"/>
                <a:cs typeface="华文细黑"/>
              </a:rPr>
              <a:t>谨使臣良奉白璧</a:t>
            </a:r>
            <a:r>
              <a:rPr lang="zh-CN" altLang="zh-CN" sz="2400" b="1">
                <a:solidFill>
                  <a:srgbClr val="0033CC"/>
                </a:solidFill>
                <a:latin typeface="Times New Roman" pitchFamily="18" charset="0"/>
                <a:ea typeface="华文细黑"/>
                <a:cs typeface="华文细黑"/>
              </a:rPr>
              <a:t>一双</a:t>
            </a:r>
            <a:r>
              <a:rPr lang="zh-CN" altLang="zh-CN" sz="2400">
                <a:latin typeface="Times New Roman" pitchFamily="18" charset="0"/>
                <a:ea typeface="华文细黑"/>
                <a:cs typeface="华文细黑"/>
              </a:rPr>
              <a:t>。</a:t>
            </a:r>
            <a:r>
              <a:rPr lang="en-US" altLang="zh-CN" sz="2400">
                <a:latin typeface="Times New Roman" pitchFamily="18" charset="0"/>
                <a:ea typeface="华文细黑"/>
                <a:cs typeface="华文细黑"/>
              </a:rPr>
              <a:t>(</a:t>
            </a:r>
            <a:r>
              <a:rPr lang="zh-CN" altLang="zh-CN" sz="2400">
                <a:latin typeface="Times New Roman" pitchFamily="18" charset="0"/>
                <a:ea typeface="华文细黑"/>
                <a:cs typeface="华文细黑"/>
              </a:rPr>
              <a:t>《鸿门宴》</a:t>
            </a:r>
            <a:r>
              <a:rPr lang="en-US" altLang="zh-CN" sz="2400">
                <a:latin typeface="Times New Roman" pitchFamily="18" charset="0"/>
                <a:ea typeface="华文细黑"/>
                <a:cs typeface="华文细黑"/>
              </a:rPr>
              <a:t>)</a:t>
            </a:r>
            <a:endParaRPr lang="zh-CN" altLang="zh-CN" sz="1000">
              <a:latin typeface="宋体" pitchFamily="2" charset="-122"/>
            </a:endParaRPr>
          </a:p>
          <a:p>
            <a:pPr indent="1588" algn="just">
              <a:lnSpc>
                <a:spcPct val="140000"/>
              </a:lnSpc>
            </a:pPr>
            <a:r>
              <a:rPr lang="zh-CN" altLang="zh-CN" sz="2400">
                <a:solidFill>
                  <a:srgbClr val="00B0F0"/>
                </a:solidFill>
                <a:latin typeface="Times New Roman" pitchFamily="18" charset="0"/>
                <a:ea typeface="微软雅黑" pitchFamily="34" charset="-122"/>
              </a:rPr>
              <a:t>译文：</a:t>
            </a:r>
            <a:endParaRPr lang="zh-CN" altLang="zh-CN" sz="1000">
              <a:solidFill>
                <a:srgbClr val="E46C0A"/>
              </a:solidFill>
              <a:latin typeface="宋体" pitchFamily="2" charset="-122"/>
            </a:endParaRPr>
          </a:p>
          <a:p>
            <a:pPr indent="1588" algn="just">
              <a:lnSpc>
                <a:spcPct val="140000"/>
              </a:lnSpc>
            </a:pPr>
            <a:r>
              <a:rPr lang="en-US" altLang="zh-CN" sz="2400">
                <a:latin typeface="Times New Roman" pitchFamily="18" charset="0"/>
                <a:ea typeface="华文细黑"/>
                <a:cs typeface="华文细黑"/>
              </a:rPr>
              <a:t>(3)(</a:t>
            </a:r>
            <a:r>
              <a:rPr lang="zh-CN" altLang="zh-CN" sz="2400">
                <a:latin typeface="Times New Roman" pitchFamily="18" charset="0"/>
                <a:ea typeface="华文细黑"/>
                <a:cs typeface="华文细黑"/>
              </a:rPr>
              <a:t>熊</a:t>
            </a:r>
            <a:r>
              <a:rPr lang="en-US" altLang="zh-CN" sz="2400">
                <a:latin typeface="Times New Roman" pitchFamily="18" charset="0"/>
                <a:ea typeface="华文细黑"/>
                <a:cs typeface="华文细黑"/>
              </a:rPr>
              <a:t>)</a:t>
            </a:r>
            <a:r>
              <a:rPr lang="zh-CN" altLang="zh-CN" sz="2400">
                <a:latin typeface="Times New Roman" pitchFamily="18" charset="0"/>
                <a:ea typeface="华文细黑"/>
                <a:cs typeface="华文细黑"/>
              </a:rPr>
              <a:t>鼎至，奏罢不职有司</a:t>
            </a:r>
            <a:r>
              <a:rPr lang="zh-CN" altLang="zh-CN" sz="2400" b="1">
                <a:solidFill>
                  <a:srgbClr val="0033CC"/>
                </a:solidFill>
                <a:latin typeface="Times New Roman" pitchFamily="18" charset="0"/>
                <a:ea typeface="华文细黑"/>
                <a:cs typeface="华文细黑"/>
              </a:rPr>
              <a:t>数十辈</a:t>
            </a:r>
            <a:r>
              <a:rPr lang="zh-CN" altLang="zh-CN" sz="2400">
                <a:latin typeface="Times New Roman" pitchFamily="18" charset="0"/>
                <a:ea typeface="华文细黑"/>
                <a:cs typeface="华文细黑"/>
              </a:rPr>
              <a:t>，列部肃清。</a:t>
            </a:r>
            <a:endParaRPr lang="zh-CN" altLang="zh-CN" sz="1000">
              <a:latin typeface="宋体" pitchFamily="2" charset="-122"/>
            </a:endParaRPr>
          </a:p>
          <a:p>
            <a:pPr indent="1588" algn="just">
              <a:lnSpc>
                <a:spcPct val="140000"/>
              </a:lnSpc>
            </a:pPr>
            <a:r>
              <a:rPr lang="zh-CN" altLang="zh-CN" sz="2400">
                <a:solidFill>
                  <a:srgbClr val="00B0F0"/>
                </a:solidFill>
                <a:latin typeface="Times New Roman" pitchFamily="18" charset="0"/>
                <a:ea typeface="微软雅黑" pitchFamily="34" charset="-122"/>
              </a:rPr>
              <a:t>译文：</a:t>
            </a:r>
            <a:endParaRPr lang="en-US" altLang="zh-CN" sz="2400">
              <a:solidFill>
                <a:srgbClr val="E46C0A"/>
              </a:solidFill>
              <a:latin typeface="Times New Roman" pitchFamily="18" charset="0"/>
              <a:ea typeface="华文细黑"/>
              <a:cs typeface="华文细黑"/>
            </a:endParaRP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1066800" y="2743200"/>
            <a:ext cx="6711950" cy="48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zh-CN" sz="2400">
                <a:solidFill>
                  <a:srgbClr val="F79646"/>
                </a:solidFill>
                <a:latin typeface="Times New Roman" pitchFamily="18" charset="0"/>
                <a:ea typeface="华文细黑"/>
                <a:cs typeface="华文细黑"/>
              </a:rPr>
              <a:t>于是</a:t>
            </a:r>
            <a:r>
              <a:rPr lang="en-US" altLang="zh-CN" sz="2400">
                <a:solidFill>
                  <a:srgbClr val="F79646"/>
                </a:solidFill>
                <a:latin typeface="Times New Roman" pitchFamily="18" charset="0"/>
                <a:ea typeface="华文细黑"/>
                <a:cs typeface="华文细黑"/>
              </a:rPr>
              <a:t>(</a:t>
            </a:r>
            <a:r>
              <a:rPr lang="zh-CN" altLang="zh-CN" sz="2400">
                <a:solidFill>
                  <a:srgbClr val="F79646"/>
                </a:solidFill>
                <a:latin typeface="Times New Roman" pitchFamily="18" charset="0"/>
                <a:ea typeface="华文细黑"/>
                <a:cs typeface="华文细黑"/>
              </a:rPr>
              <a:t>赵国</a:t>
            </a:r>
            <a:r>
              <a:rPr lang="en-US" altLang="zh-CN" sz="2400">
                <a:solidFill>
                  <a:srgbClr val="F79646"/>
                </a:solidFill>
                <a:latin typeface="Times New Roman" pitchFamily="18" charset="0"/>
                <a:ea typeface="华文细黑"/>
                <a:cs typeface="华文细黑"/>
              </a:rPr>
              <a:t>)</a:t>
            </a:r>
            <a:r>
              <a:rPr lang="zh-CN" altLang="zh-CN" sz="2400">
                <a:solidFill>
                  <a:srgbClr val="F79646"/>
                </a:solidFill>
                <a:latin typeface="Times New Roman" pitchFamily="18" charset="0"/>
                <a:ea typeface="华文细黑"/>
                <a:cs typeface="华文细黑"/>
              </a:rPr>
              <a:t>给长安君备办一百多驾车马。</a:t>
            </a:r>
            <a:endParaRPr lang="zh-CN" altLang="en-US">
              <a:latin typeface="Calibri" pitchFamily="34" charset="0"/>
            </a:endParaRP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1371600" y="3505200"/>
            <a:ext cx="3535363" cy="48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zh-CN" sz="2400" dirty="0">
                <a:solidFill>
                  <a:srgbClr val="F79646"/>
                </a:solidFill>
                <a:latin typeface="Times New Roman" pitchFamily="18" charset="0"/>
                <a:ea typeface="华文细黑"/>
                <a:cs typeface="华文细黑"/>
              </a:rPr>
              <a:t>特地派我奉上一双白璧。</a:t>
            </a:r>
            <a:endParaRPr lang="zh-CN" altLang="en-US" dirty="0">
              <a:latin typeface="Calibri" pitchFamily="34" charset="0"/>
            </a:endParaRP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228600" y="4724400"/>
            <a:ext cx="8367713" cy="1114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40000"/>
              </a:lnSpc>
            </a:pPr>
            <a:r>
              <a:rPr lang="en-US" altLang="zh-CN" sz="2400" dirty="0">
                <a:solidFill>
                  <a:srgbClr val="F79646"/>
                </a:solidFill>
                <a:latin typeface="Times New Roman" pitchFamily="18" charset="0"/>
                <a:ea typeface="华文细黑"/>
                <a:cs typeface="华文细黑"/>
              </a:rPr>
              <a:t>          </a:t>
            </a:r>
            <a:r>
              <a:rPr lang="zh-CN" altLang="zh-CN" sz="2400" dirty="0">
                <a:solidFill>
                  <a:srgbClr val="F79646"/>
                </a:solidFill>
                <a:latin typeface="Times New Roman" pitchFamily="18" charset="0"/>
                <a:ea typeface="华文细黑"/>
                <a:cs typeface="华文细黑"/>
              </a:rPr>
              <a:t>熊鼎到任，奏请罢免数十个不称职的官员，各个部门安定清平。</a:t>
            </a:r>
            <a:endParaRPr lang="zh-CN" altLang="en-US" dirty="0">
              <a:latin typeface="Calibri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8" grpId="0"/>
    </p:bld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2" name="矩形 1"/>
          <p:cNvSpPr>
            <a:spLocks noChangeArrowheads="1"/>
          </p:cNvSpPr>
          <p:nvPr/>
        </p:nvSpPr>
        <p:spPr bwMode="auto">
          <a:xfrm>
            <a:off x="468313" y="1125538"/>
            <a:ext cx="8142287" cy="4921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1588" algn="just">
              <a:lnSpc>
                <a:spcPct val="140000"/>
              </a:lnSpc>
            </a:pPr>
            <a:r>
              <a:rPr lang="en-US" altLang="zh-CN" sz="2600">
                <a:latin typeface="Times New Roman" pitchFamily="18" charset="0"/>
                <a:ea typeface="华文细黑"/>
                <a:cs typeface="华文细黑"/>
              </a:rPr>
              <a:t>4.</a:t>
            </a:r>
            <a:r>
              <a:rPr lang="zh-CN" altLang="zh-CN" sz="2600">
                <a:latin typeface="Times New Roman" pitchFamily="18" charset="0"/>
                <a:ea typeface="华文细黑"/>
                <a:cs typeface="华文细黑"/>
              </a:rPr>
              <a:t>相对较活的特殊句式：状语后置句</a:t>
            </a:r>
            <a:r>
              <a:rPr lang="en-US" altLang="zh-CN" sz="2600">
                <a:latin typeface="Times New Roman" pitchFamily="18" charset="0"/>
                <a:ea typeface="华文细黑"/>
                <a:cs typeface="华文细黑"/>
              </a:rPr>
              <a:t>(</a:t>
            </a:r>
            <a:r>
              <a:rPr lang="zh-CN" altLang="zh-CN" sz="2600">
                <a:latin typeface="Times New Roman" pitchFamily="18" charset="0"/>
                <a:ea typeface="华文细黑"/>
                <a:cs typeface="华文细黑"/>
              </a:rPr>
              <a:t>介宾短语后置句、介词结构后置句</a:t>
            </a:r>
            <a:r>
              <a:rPr lang="en-US" altLang="zh-CN" sz="2600">
                <a:latin typeface="Times New Roman" pitchFamily="18" charset="0"/>
                <a:ea typeface="华文细黑"/>
                <a:cs typeface="华文细黑"/>
              </a:rPr>
              <a:t>)</a:t>
            </a:r>
            <a:endParaRPr lang="zh-CN" altLang="zh-CN" sz="1000">
              <a:latin typeface="宋体" pitchFamily="2" charset="-122"/>
            </a:endParaRPr>
          </a:p>
          <a:p>
            <a:pPr indent="1588" algn="just">
              <a:lnSpc>
                <a:spcPct val="140000"/>
              </a:lnSpc>
            </a:pPr>
            <a:r>
              <a:rPr lang="zh-CN" altLang="zh-CN" sz="2600">
                <a:latin typeface="Times New Roman" pitchFamily="18" charset="0"/>
                <a:ea typeface="华文细黑"/>
                <a:cs typeface="华文细黑"/>
              </a:rPr>
              <a:t>用</a:t>
            </a:r>
            <a:r>
              <a:rPr lang="en-US" altLang="zh-CN" sz="2600">
                <a:latin typeface="宋体" pitchFamily="2" charset="-122"/>
                <a:ea typeface="华文细黑"/>
                <a:cs typeface="华文细黑"/>
              </a:rPr>
              <a:t>“</a:t>
            </a:r>
            <a:r>
              <a:rPr lang="zh-CN" altLang="zh-CN" sz="2600">
                <a:latin typeface="Times New Roman" pitchFamily="18" charset="0"/>
                <a:ea typeface="华文细黑"/>
                <a:cs typeface="华文细黑"/>
              </a:rPr>
              <a:t>于</a:t>
            </a:r>
            <a:r>
              <a:rPr lang="en-US" altLang="zh-CN" sz="2600">
                <a:latin typeface="宋体" pitchFamily="2" charset="-122"/>
                <a:ea typeface="华文细黑"/>
                <a:cs typeface="华文细黑"/>
              </a:rPr>
              <a:t>”</a:t>
            </a:r>
            <a:r>
              <a:rPr lang="zh-CN" altLang="zh-CN" sz="2600">
                <a:latin typeface="Times New Roman" pitchFamily="18" charset="0"/>
                <a:ea typeface="华文细黑"/>
                <a:cs typeface="华文细黑"/>
              </a:rPr>
              <a:t>字引领的状语后置句翻译时一般都要提到谓语动词前面，但只要译后符合现代汉语表达习惯，也可不必提前。另外，当</a:t>
            </a:r>
            <a:r>
              <a:rPr lang="en-US" altLang="zh-CN" sz="2600">
                <a:latin typeface="宋体" pitchFamily="2" charset="-122"/>
                <a:ea typeface="华文细黑"/>
                <a:cs typeface="华文细黑"/>
              </a:rPr>
              <a:t>“</a:t>
            </a:r>
            <a:r>
              <a:rPr lang="zh-CN" altLang="zh-CN" sz="2600">
                <a:latin typeface="Times New Roman" pitchFamily="18" charset="0"/>
                <a:ea typeface="华文细黑"/>
                <a:cs typeface="华文细黑"/>
              </a:rPr>
              <a:t>于</a:t>
            </a:r>
            <a:r>
              <a:rPr lang="en-US" altLang="zh-CN" sz="2600">
                <a:latin typeface="宋体" pitchFamily="2" charset="-122"/>
                <a:ea typeface="华文细黑"/>
                <a:cs typeface="华文细黑"/>
              </a:rPr>
              <a:t>”</a:t>
            </a:r>
            <a:r>
              <a:rPr lang="zh-CN" altLang="zh-CN" sz="2600">
                <a:latin typeface="Times New Roman" pitchFamily="18" charset="0"/>
                <a:ea typeface="华文细黑"/>
                <a:cs typeface="华文细黑"/>
              </a:rPr>
              <a:t>字译为</a:t>
            </a:r>
            <a:r>
              <a:rPr lang="en-US" altLang="zh-CN" sz="2600">
                <a:latin typeface="宋体" pitchFamily="2" charset="-122"/>
                <a:ea typeface="华文细黑"/>
                <a:cs typeface="华文细黑"/>
              </a:rPr>
              <a:t>“</a:t>
            </a:r>
            <a:r>
              <a:rPr lang="zh-CN" altLang="zh-CN" sz="2600">
                <a:latin typeface="Times New Roman" pitchFamily="18" charset="0"/>
                <a:ea typeface="华文细黑"/>
                <a:cs typeface="华文细黑"/>
              </a:rPr>
              <a:t>到</a:t>
            </a:r>
            <a:r>
              <a:rPr lang="en-US" altLang="zh-CN" sz="2600">
                <a:latin typeface="宋体" pitchFamily="2" charset="-122"/>
                <a:ea typeface="华文细黑"/>
                <a:cs typeface="华文细黑"/>
              </a:rPr>
              <a:t>”</a:t>
            </a:r>
            <a:r>
              <a:rPr lang="zh-CN" altLang="zh-CN" sz="2600">
                <a:latin typeface="Times New Roman" pitchFamily="18" charset="0"/>
                <a:ea typeface="华文细黑"/>
                <a:cs typeface="华文细黑"/>
              </a:rPr>
              <a:t>时不能提前。</a:t>
            </a:r>
            <a:endParaRPr lang="zh-CN" altLang="zh-CN" sz="1000">
              <a:latin typeface="宋体" pitchFamily="2" charset="-122"/>
            </a:endParaRPr>
          </a:p>
          <a:p>
            <a:pPr indent="1588" algn="just">
              <a:lnSpc>
                <a:spcPct val="140000"/>
              </a:lnSpc>
            </a:pPr>
            <a:r>
              <a:rPr lang="zh-CN" altLang="zh-CN" sz="2600">
                <a:latin typeface="Times New Roman" pitchFamily="18" charset="0"/>
                <a:ea typeface="华文细黑"/>
                <a:cs typeface="华文细黑"/>
              </a:rPr>
              <a:t>用</a:t>
            </a:r>
            <a:r>
              <a:rPr lang="en-US" altLang="zh-CN" sz="2600">
                <a:latin typeface="宋体" pitchFamily="2" charset="-122"/>
                <a:ea typeface="华文细黑"/>
                <a:cs typeface="华文细黑"/>
              </a:rPr>
              <a:t>“</a:t>
            </a:r>
            <a:r>
              <a:rPr lang="zh-CN" altLang="zh-CN" sz="2600">
                <a:latin typeface="Times New Roman" pitchFamily="18" charset="0"/>
                <a:ea typeface="华文细黑"/>
                <a:cs typeface="华文细黑"/>
              </a:rPr>
              <a:t>以</a:t>
            </a:r>
            <a:r>
              <a:rPr lang="en-US" altLang="zh-CN" sz="2600">
                <a:latin typeface="宋体" pitchFamily="2" charset="-122"/>
                <a:ea typeface="华文细黑"/>
                <a:cs typeface="华文细黑"/>
              </a:rPr>
              <a:t>”</a:t>
            </a:r>
            <a:r>
              <a:rPr lang="zh-CN" altLang="zh-CN" sz="2600">
                <a:latin typeface="Times New Roman" pitchFamily="18" charset="0"/>
                <a:ea typeface="华文细黑"/>
                <a:cs typeface="华文细黑"/>
              </a:rPr>
              <a:t>字引领的状语后置句翻译时一般都要提前，但要仔细区分</a:t>
            </a:r>
            <a:r>
              <a:rPr lang="en-US" altLang="zh-CN" sz="2600">
                <a:latin typeface="宋体" pitchFamily="2" charset="-122"/>
                <a:ea typeface="华文细黑"/>
                <a:cs typeface="华文细黑"/>
              </a:rPr>
              <a:t>“</a:t>
            </a:r>
            <a:r>
              <a:rPr lang="zh-CN" altLang="zh-CN" sz="2600">
                <a:latin typeface="Times New Roman" pitchFamily="18" charset="0"/>
                <a:ea typeface="华文细黑"/>
                <a:cs typeface="华文细黑"/>
              </a:rPr>
              <a:t>以</a:t>
            </a:r>
            <a:r>
              <a:rPr lang="en-US" altLang="zh-CN" sz="2600">
                <a:latin typeface="宋体" pitchFamily="2" charset="-122"/>
                <a:ea typeface="华文细黑"/>
                <a:cs typeface="华文细黑"/>
              </a:rPr>
              <a:t>”</a:t>
            </a:r>
            <a:r>
              <a:rPr lang="zh-CN" altLang="zh-CN" sz="2600">
                <a:latin typeface="Times New Roman" pitchFamily="18" charset="0"/>
                <a:ea typeface="华文细黑"/>
                <a:cs typeface="华文细黑"/>
              </a:rPr>
              <a:t>是作介词还是表目的连词，作目的连词则不能提前。</a:t>
            </a:r>
            <a:endParaRPr lang="zh-CN" altLang="zh-CN" sz="1000">
              <a:latin typeface="宋体" pitchFamily="2" charset="-122"/>
            </a:endParaRPr>
          </a:p>
        </p:txBody>
      </p:sp>
    </p:spTree>
  </p:cSld>
  <p:clrMapOvr>
    <a:masterClrMapping/>
  </p:clrMapOvr>
  <p:transition/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395288" y="1052513"/>
            <a:ext cx="8305800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1588" algn="just">
              <a:lnSpc>
                <a:spcPct val="140000"/>
              </a:lnSpc>
            </a:pPr>
            <a:r>
              <a:rPr lang="zh-CN" altLang="zh-CN" sz="2600" b="1">
                <a:solidFill>
                  <a:srgbClr val="E36C0A"/>
                </a:solidFill>
                <a:latin typeface="Times New Roman" pitchFamily="18" charset="0"/>
                <a:ea typeface="微软雅黑" pitchFamily="34" charset="-122"/>
              </a:rPr>
              <a:t>边练边悟</a:t>
            </a:r>
            <a:endParaRPr lang="zh-CN" altLang="zh-CN" sz="1000">
              <a:latin typeface="宋体" pitchFamily="2" charset="-122"/>
            </a:endParaRPr>
          </a:p>
          <a:p>
            <a:pPr indent="1588" algn="just">
              <a:lnSpc>
                <a:spcPct val="140000"/>
              </a:lnSpc>
            </a:pPr>
            <a:r>
              <a:rPr lang="zh-CN" altLang="zh-CN" sz="2600">
                <a:latin typeface="Times New Roman" pitchFamily="18" charset="0"/>
                <a:ea typeface="华文细黑"/>
                <a:cs typeface="华文细黑"/>
              </a:rPr>
              <a:t>翻译下列句子加以体悟。</a:t>
            </a:r>
            <a:endParaRPr lang="zh-CN" altLang="zh-CN" sz="1000">
              <a:latin typeface="宋体" pitchFamily="2" charset="-122"/>
            </a:endParaRPr>
          </a:p>
          <a:p>
            <a:pPr indent="1588" algn="just">
              <a:lnSpc>
                <a:spcPct val="140000"/>
              </a:lnSpc>
            </a:pPr>
            <a:r>
              <a:rPr lang="en-US" altLang="zh-CN" sz="2600">
                <a:latin typeface="Times New Roman" pitchFamily="18" charset="0"/>
                <a:ea typeface="华文细黑"/>
                <a:cs typeface="华文细黑"/>
              </a:rPr>
              <a:t>22.()</a:t>
            </a:r>
            <a:r>
              <a:rPr lang="zh-CN" altLang="zh-CN" sz="2600">
                <a:latin typeface="Times New Roman" pitchFamily="18" charset="0"/>
                <a:ea typeface="华文细黑"/>
                <a:cs typeface="华文细黑"/>
              </a:rPr>
              <a:t>古之所谓廉者，必始于不见可欲。不见可欲，故其奉于身者薄；</a:t>
            </a:r>
            <a:r>
              <a:rPr lang="zh-CN" altLang="zh-CN" sz="2600" u="sng">
                <a:solidFill>
                  <a:schemeClr val="tx1"/>
                </a:solidFill>
                <a:latin typeface="Times New Roman" pitchFamily="18" charset="0"/>
                <a:ea typeface="华文细黑"/>
                <a:cs typeface="华文细黑"/>
              </a:rPr>
              <a:t>奉于身者薄，故其资于物者轻。</a:t>
            </a:r>
            <a:r>
              <a:rPr lang="en-US" altLang="zh-CN" sz="2600" u="sng">
                <a:latin typeface="Times New Roman" pitchFamily="18" charset="0"/>
                <a:ea typeface="华文细黑"/>
                <a:cs typeface="华文细黑"/>
              </a:rPr>
              <a:t>  </a:t>
            </a:r>
          </a:p>
          <a:p>
            <a:pPr indent="1588" algn="r">
              <a:lnSpc>
                <a:spcPct val="140000"/>
              </a:lnSpc>
            </a:pPr>
            <a:r>
              <a:rPr lang="en-US" altLang="zh-CN" sz="2600">
                <a:latin typeface="Times New Roman" pitchFamily="18" charset="0"/>
                <a:ea typeface="华文细黑"/>
                <a:cs typeface="华文细黑"/>
              </a:rPr>
              <a:t>(</a:t>
            </a:r>
            <a:r>
              <a:rPr lang="zh-CN" altLang="zh-CN" sz="2600">
                <a:latin typeface="Times New Roman" pitchFamily="18" charset="0"/>
                <a:ea typeface="华文细黑"/>
                <a:cs typeface="华文细黑"/>
              </a:rPr>
              <a:t>选自明代唐顺之《赠郡侯郭文麓升副使序》</a:t>
            </a:r>
            <a:r>
              <a:rPr lang="en-US" altLang="zh-CN" sz="2600">
                <a:latin typeface="Times New Roman" pitchFamily="18" charset="0"/>
                <a:ea typeface="华文细黑"/>
                <a:cs typeface="华文细黑"/>
              </a:rPr>
              <a:t>)</a:t>
            </a:r>
            <a:endParaRPr lang="zh-CN" altLang="zh-CN" sz="1000">
              <a:latin typeface="宋体" pitchFamily="2" charset="-122"/>
            </a:endParaRPr>
          </a:p>
          <a:p>
            <a:pPr indent="1588" algn="just">
              <a:lnSpc>
                <a:spcPct val="140000"/>
              </a:lnSpc>
            </a:pPr>
            <a:r>
              <a:rPr lang="zh-CN" altLang="zh-CN" sz="2600">
                <a:solidFill>
                  <a:srgbClr val="00B0F0"/>
                </a:solidFill>
                <a:latin typeface="Times New Roman" pitchFamily="18" charset="0"/>
                <a:ea typeface="微软雅黑" pitchFamily="34" charset="-122"/>
              </a:rPr>
              <a:t>译文：</a:t>
            </a:r>
            <a:endParaRPr lang="zh-CN" altLang="zh-CN" sz="1000">
              <a:solidFill>
                <a:srgbClr val="E46C0A"/>
              </a:solidFill>
              <a:latin typeface="宋体" pitchFamily="2" charset="-122"/>
            </a:endParaRPr>
          </a:p>
          <a:p>
            <a:pPr indent="1588" algn="just">
              <a:lnSpc>
                <a:spcPct val="140000"/>
              </a:lnSpc>
            </a:pPr>
            <a:endParaRPr lang="en-US" altLang="zh-CN" sz="2600">
              <a:solidFill>
                <a:srgbClr val="00B0F0"/>
              </a:solidFill>
              <a:latin typeface="Times New Roman" pitchFamily="18" charset="0"/>
              <a:ea typeface="微软雅黑" pitchFamily="34" charset="-122"/>
            </a:endParaRPr>
          </a:p>
          <a:p>
            <a:pPr indent="1588" algn="just">
              <a:lnSpc>
                <a:spcPct val="140000"/>
              </a:lnSpc>
            </a:pPr>
            <a:r>
              <a:rPr lang="zh-CN" altLang="zh-CN" sz="2600">
                <a:solidFill>
                  <a:srgbClr val="00B0F0"/>
                </a:solidFill>
                <a:latin typeface="Times New Roman" pitchFamily="18" charset="0"/>
                <a:ea typeface="微软雅黑" pitchFamily="34" charset="-122"/>
              </a:rPr>
              <a:t>要点　</a:t>
            </a:r>
            <a:r>
              <a:rPr lang="en-US" altLang="zh-CN" sz="2600">
                <a:latin typeface="宋体" pitchFamily="2" charset="-122"/>
                <a:ea typeface="华文细黑"/>
                <a:cs typeface="华文细黑"/>
              </a:rPr>
              <a:t>“</a:t>
            </a:r>
            <a:r>
              <a:rPr lang="zh-CN" altLang="zh-CN" sz="2600">
                <a:latin typeface="Times New Roman" pitchFamily="18" charset="0"/>
                <a:ea typeface="华文细黑"/>
                <a:cs typeface="华文细黑"/>
              </a:rPr>
              <a:t>薄</a:t>
            </a:r>
            <a:r>
              <a:rPr lang="en-US" altLang="zh-CN" sz="2600">
                <a:latin typeface="宋体" pitchFamily="2" charset="-122"/>
                <a:ea typeface="华文细黑"/>
                <a:cs typeface="华文细黑"/>
              </a:rPr>
              <a:t>”“</a:t>
            </a:r>
            <a:r>
              <a:rPr lang="zh-CN" altLang="zh-CN" sz="2600">
                <a:latin typeface="Times New Roman" pitchFamily="18" charset="0"/>
                <a:ea typeface="华文细黑"/>
                <a:cs typeface="华文细黑"/>
              </a:rPr>
              <a:t>资</a:t>
            </a:r>
            <a:r>
              <a:rPr lang="en-US" altLang="zh-CN" sz="2600">
                <a:latin typeface="宋体" pitchFamily="2" charset="-122"/>
                <a:ea typeface="华文细黑"/>
                <a:cs typeface="华文细黑"/>
              </a:rPr>
              <a:t>”</a:t>
            </a:r>
            <a:r>
              <a:rPr lang="zh-CN" altLang="zh-CN" sz="2600">
                <a:latin typeface="Times New Roman" pitchFamily="18" charset="0"/>
                <a:ea typeface="华文细黑"/>
                <a:cs typeface="华文细黑"/>
              </a:rPr>
              <a:t>，状语后置句译时可提前可不提前。</a:t>
            </a:r>
            <a:endParaRPr lang="zh-CN" altLang="zh-CN" sz="1000">
              <a:latin typeface="宋体" pitchFamily="2" charset="-122"/>
            </a:endParaRP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533400" y="4038600"/>
            <a:ext cx="830580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1588" algn="just">
              <a:lnSpc>
                <a:spcPct val="140000"/>
              </a:lnSpc>
            </a:pPr>
            <a:r>
              <a:rPr lang="en-US" altLang="zh-CN" sz="2600" dirty="0">
                <a:solidFill>
                  <a:srgbClr val="F79646"/>
                </a:solidFill>
                <a:latin typeface="Times New Roman" pitchFamily="18" charset="0"/>
                <a:ea typeface="华文细黑"/>
                <a:cs typeface="华文细黑"/>
              </a:rPr>
              <a:t>           </a:t>
            </a:r>
            <a:r>
              <a:rPr lang="zh-CN" altLang="zh-CN" sz="2600" dirty="0">
                <a:solidFill>
                  <a:srgbClr val="F79646"/>
                </a:solidFill>
                <a:latin typeface="Times New Roman" pitchFamily="18" charset="0"/>
                <a:ea typeface="华文细黑"/>
                <a:cs typeface="华文细黑"/>
              </a:rPr>
              <a:t>供养于自身的</a:t>
            </a:r>
            <a:r>
              <a:rPr lang="en-US" altLang="zh-CN" sz="2600" dirty="0">
                <a:solidFill>
                  <a:srgbClr val="F79646"/>
                </a:solidFill>
                <a:latin typeface="Times New Roman" pitchFamily="18" charset="0"/>
                <a:ea typeface="华文细黑"/>
                <a:cs typeface="华文细黑"/>
              </a:rPr>
              <a:t>(</a:t>
            </a:r>
            <a:r>
              <a:rPr lang="zh-CN" altLang="zh-CN" sz="2600" dirty="0">
                <a:solidFill>
                  <a:srgbClr val="F79646"/>
                </a:solidFill>
                <a:latin typeface="Times New Roman" pitchFamily="18" charset="0"/>
                <a:ea typeface="华文细黑"/>
                <a:cs typeface="华文细黑"/>
              </a:rPr>
              <a:t>东西</a:t>
            </a:r>
            <a:r>
              <a:rPr lang="en-US" altLang="zh-CN" sz="2600" dirty="0">
                <a:solidFill>
                  <a:srgbClr val="F79646"/>
                </a:solidFill>
                <a:latin typeface="Times New Roman" pitchFamily="18" charset="0"/>
                <a:ea typeface="华文细黑"/>
                <a:cs typeface="华文细黑"/>
              </a:rPr>
              <a:t>)</a:t>
            </a:r>
            <a:r>
              <a:rPr lang="zh-CN" altLang="zh-CN" sz="2600" dirty="0">
                <a:solidFill>
                  <a:srgbClr val="F79646"/>
                </a:solidFill>
                <a:latin typeface="Times New Roman" pitchFamily="18" charset="0"/>
                <a:ea typeface="华文细黑"/>
                <a:cs typeface="华文细黑"/>
              </a:rPr>
              <a:t>俭薄，所以他们依赖于外物的</a:t>
            </a:r>
            <a:r>
              <a:rPr lang="en-US" altLang="zh-CN" sz="2600" dirty="0">
                <a:solidFill>
                  <a:srgbClr val="F79646"/>
                </a:solidFill>
                <a:latin typeface="Times New Roman" pitchFamily="18" charset="0"/>
                <a:ea typeface="华文细黑"/>
                <a:cs typeface="华文细黑"/>
              </a:rPr>
              <a:t>(</a:t>
            </a:r>
            <a:r>
              <a:rPr lang="zh-CN" altLang="zh-CN" sz="2600" dirty="0">
                <a:solidFill>
                  <a:srgbClr val="F79646"/>
                </a:solidFill>
                <a:latin typeface="Times New Roman" pitchFamily="18" charset="0"/>
                <a:ea typeface="华文细黑"/>
                <a:cs typeface="华文细黑"/>
              </a:rPr>
              <a:t>程度</a:t>
            </a:r>
            <a:r>
              <a:rPr lang="en-US" altLang="zh-CN" sz="2600" dirty="0">
                <a:solidFill>
                  <a:srgbClr val="F79646"/>
                </a:solidFill>
                <a:latin typeface="Times New Roman" pitchFamily="18" charset="0"/>
                <a:ea typeface="华文细黑"/>
                <a:cs typeface="华文细黑"/>
              </a:rPr>
              <a:t>)</a:t>
            </a:r>
            <a:r>
              <a:rPr lang="zh-CN" altLang="zh-CN" sz="2600" dirty="0">
                <a:solidFill>
                  <a:srgbClr val="F79646"/>
                </a:solidFill>
                <a:latin typeface="Times New Roman" pitchFamily="18" charset="0"/>
                <a:ea typeface="华文细黑"/>
                <a:cs typeface="华文细黑"/>
              </a:rPr>
              <a:t>就轻微。</a:t>
            </a:r>
            <a:endParaRPr lang="zh-CN" altLang="zh-CN" sz="1000" dirty="0">
              <a:latin typeface="宋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381000" y="1989138"/>
            <a:ext cx="8223250" cy="2903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1588" algn="just">
              <a:lnSpc>
                <a:spcPct val="140000"/>
              </a:lnSpc>
            </a:pPr>
            <a:r>
              <a:rPr lang="en-US" altLang="zh-CN" sz="2600">
                <a:latin typeface="Times New Roman" pitchFamily="18" charset="0"/>
                <a:ea typeface="华文细黑"/>
                <a:cs typeface="华文细黑"/>
              </a:rPr>
              <a:t>23.</a:t>
            </a:r>
            <a:r>
              <a:rPr lang="zh-CN" altLang="zh-CN" sz="2600">
                <a:latin typeface="Times New Roman" pitchFamily="18" charset="0"/>
                <a:ea typeface="华文细黑"/>
                <a:cs typeface="华文细黑"/>
              </a:rPr>
              <a:t>殓以嫁时之衣，甚矣吾贫可知也。</a:t>
            </a:r>
            <a:endParaRPr lang="zh-CN" altLang="zh-CN" sz="1000">
              <a:latin typeface="宋体" pitchFamily="2" charset="-122"/>
            </a:endParaRPr>
          </a:p>
          <a:p>
            <a:pPr indent="1588" algn="just">
              <a:lnSpc>
                <a:spcPct val="140000"/>
              </a:lnSpc>
            </a:pPr>
            <a:r>
              <a:rPr lang="zh-CN" altLang="zh-CN" sz="2600">
                <a:solidFill>
                  <a:srgbClr val="00B0F0"/>
                </a:solidFill>
                <a:latin typeface="Times New Roman" pitchFamily="18" charset="0"/>
                <a:ea typeface="微软雅黑" pitchFamily="34" charset="-122"/>
              </a:rPr>
              <a:t>译文：</a:t>
            </a:r>
            <a:endParaRPr lang="zh-CN" altLang="zh-CN" sz="1000">
              <a:solidFill>
                <a:srgbClr val="E46C0A"/>
              </a:solidFill>
              <a:latin typeface="宋体" pitchFamily="2" charset="-122"/>
            </a:endParaRPr>
          </a:p>
          <a:p>
            <a:pPr indent="1588" algn="just">
              <a:lnSpc>
                <a:spcPct val="140000"/>
              </a:lnSpc>
            </a:pPr>
            <a:endParaRPr lang="en-US" altLang="zh-CN" sz="2600">
              <a:solidFill>
                <a:srgbClr val="00B0F0"/>
              </a:solidFill>
              <a:latin typeface="Times New Roman" pitchFamily="18" charset="0"/>
              <a:ea typeface="微软雅黑" pitchFamily="34" charset="-122"/>
            </a:endParaRPr>
          </a:p>
          <a:p>
            <a:pPr indent="1588" algn="just">
              <a:lnSpc>
                <a:spcPct val="140000"/>
              </a:lnSpc>
            </a:pPr>
            <a:r>
              <a:rPr lang="zh-CN" altLang="zh-CN" sz="2600">
                <a:solidFill>
                  <a:srgbClr val="00B0F0"/>
                </a:solidFill>
                <a:latin typeface="Times New Roman" pitchFamily="18" charset="0"/>
                <a:ea typeface="微软雅黑" pitchFamily="34" charset="-122"/>
              </a:rPr>
              <a:t>要点　</a:t>
            </a:r>
            <a:r>
              <a:rPr lang="en-US" altLang="zh-CN" sz="2600">
                <a:latin typeface="宋体" pitchFamily="2" charset="-122"/>
                <a:ea typeface="华文细黑"/>
                <a:cs typeface="华文细黑"/>
              </a:rPr>
              <a:t>“</a:t>
            </a:r>
            <a:r>
              <a:rPr lang="zh-CN" altLang="zh-CN" sz="2600">
                <a:latin typeface="Times New Roman" pitchFamily="18" charset="0"/>
                <a:ea typeface="华文细黑"/>
                <a:cs typeface="华文细黑"/>
              </a:rPr>
              <a:t>以</a:t>
            </a:r>
            <a:r>
              <a:rPr lang="en-US" altLang="zh-CN" sz="2600">
                <a:latin typeface="宋体" pitchFamily="2" charset="-122"/>
                <a:ea typeface="华文细黑"/>
                <a:cs typeface="华文细黑"/>
              </a:rPr>
              <a:t>”</a:t>
            </a:r>
            <a:r>
              <a:rPr lang="zh-CN" altLang="zh-CN" sz="2600">
                <a:latin typeface="Times New Roman" pitchFamily="18" charset="0"/>
                <a:ea typeface="华文细黑"/>
                <a:cs typeface="华文细黑"/>
              </a:rPr>
              <a:t>，介词，译时提前。</a:t>
            </a:r>
            <a:endParaRPr lang="zh-CN" altLang="zh-CN" sz="1000">
              <a:latin typeface="宋体" pitchFamily="2" charset="-122"/>
            </a:endParaRP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412750" y="2536825"/>
            <a:ext cx="822325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1588" algn="just">
              <a:lnSpc>
                <a:spcPct val="140000"/>
              </a:lnSpc>
            </a:pPr>
            <a:r>
              <a:rPr lang="en-US" altLang="zh-CN" sz="2600">
                <a:solidFill>
                  <a:srgbClr val="F79646"/>
                </a:solidFill>
                <a:latin typeface="Times New Roman" pitchFamily="18" charset="0"/>
                <a:ea typeface="华文细黑"/>
                <a:cs typeface="华文细黑"/>
              </a:rPr>
              <a:t>           </a:t>
            </a:r>
            <a:r>
              <a:rPr lang="zh-CN" altLang="zh-CN" sz="2600">
                <a:solidFill>
                  <a:srgbClr val="F79646"/>
                </a:solidFill>
                <a:latin typeface="Times New Roman" pitchFamily="18" charset="0"/>
                <a:ea typeface="华文细黑"/>
                <a:cs typeface="华文细黑"/>
              </a:rPr>
              <a:t>用出嫁时的衣服</a:t>
            </a:r>
            <a:r>
              <a:rPr lang="en-US" altLang="zh-CN" sz="2600">
                <a:solidFill>
                  <a:srgbClr val="F79646"/>
                </a:solidFill>
                <a:latin typeface="Times New Roman" pitchFamily="18" charset="0"/>
                <a:ea typeface="华文细黑"/>
                <a:cs typeface="华文细黑"/>
              </a:rPr>
              <a:t>(</a:t>
            </a:r>
            <a:r>
              <a:rPr lang="zh-CN" altLang="zh-CN" sz="2600">
                <a:solidFill>
                  <a:srgbClr val="F79646"/>
                </a:solidFill>
                <a:latin typeface="Times New Roman" pitchFamily="18" charset="0"/>
                <a:ea typeface="华文细黑"/>
                <a:cs typeface="华文细黑"/>
              </a:rPr>
              <a:t>给她</a:t>
            </a:r>
            <a:r>
              <a:rPr lang="en-US" altLang="zh-CN" sz="2600">
                <a:solidFill>
                  <a:srgbClr val="F79646"/>
                </a:solidFill>
                <a:latin typeface="Times New Roman" pitchFamily="18" charset="0"/>
                <a:ea typeface="华文细黑"/>
                <a:cs typeface="华文细黑"/>
              </a:rPr>
              <a:t>)</a:t>
            </a:r>
            <a:r>
              <a:rPr lang="zh-CN" altLang="zh-CN" sz="2600">
                <a:solidFill>
                  <a:srgbClr val="F79646"/>
                </a:solidFill>
                <a:latin typeface="Times New Roman" pitchFamily="18" charset="0"/>
                <a:ea typeface="华文细黑"/>
                <a:cs typeface="华文细黑"/>
              </a:rPr>
              <a:t>穿上入棺，我的贫穷超乎寻常，就可以知道了。</a:t>
            </a:r>
            <a:endParaRPr lang="zh-CN" altLang="zh-CN" sz="1000">
              <a:latin typeface="宋体" pitchFamily="2" charset="-122"/>
            </a:endParaRPr>
          </a:p>
        </p:txBody>
      </p:sp>
      <p:grpSp>
        <p:nvGrpSpPr>
          <p:cNvPr id="4" name="组合 3"/>
          <p:cNvGrpSpPr>
            <a:grpSpLocks/>
          </p:cNvGrpSpPr>
          <p:nvPr/>
        </p:nvGrpSpPr>
        <p:grpSpPr bwMode="auto">
          <a:xfrm>
            <a:off x="8604250" y="5518150"/>
            <a:ext cx="360363" cy="358775"/>
            <a:chOff x="8623505" y="4334074"/>
            <a:chExt cx="360000" cy="359813"/>
          </a:xfrm>
        </p:grpSpPr>
        <p:sp>
          <p:nvSpPr>
            <p:cNvPr id="5" name="椭圆 4">
              <a:hlinkClick r:id="rId2" action="ppaction://hlinksldjump"/>
            </p:cNvPr>
            <p:cNvSpPr/>
            <p:nvPr/>
          </p:nvSpPr>
          <p:spPr>
            <a:xfrm rot="5400000">
              <a:off x="8623599" y="4333981"/>
              <a:ext cx="359813" cy="360000"/>
            </a:xfrm>
            <a:prstGeom prst="ellipse">
              <a:avLst/>
            </a:prstGeom>
            <a:solidFill>
              <a:srgbClr val="0066FF">
                <a:alpha val="6980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 noProof="1"/>
            </a:p>
          </p:txBody>
        </p:sp>
        <p:sp>
          <p:nvSpPr>
            <p:cNvPr id="6" name="燕尾形 5">
              <a:hlinkClick r:id="rId2" action="ppaction://hlinksldjump"/>
            </p:cNvPr>
            <p:cNvSpPr/>
            <p:nvPr/>
          </p:nvSpPr>
          <p:spPr>
            <a:xfrm rot="5400000" flipH="1">
              <a:off x="8717532" y="4427549"/>
              <a:ext cx="171946" cy="172863"/>
            </a:xfrm>
            <a:prstGeom prst="chevron">
              <a:avLst/>
            </a:prstGeom>
            <a:solidFill>
              <a:srgbClr val="FFFFFF">
                <a:alpha val="6980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800" noProof="1">
                <a:solidFill>
                  <a:schemeClr val="tx1"/>
                </a:solidFill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矩形 1"/>
          <p:cNvSpPr>
            <a:spLocks noChangeArrowheads="1"/>
          </p:cNvSpPr>
          <p:nvPr/>
        </p:nvSpPr>
        <p:spPr bwMode="auto">
          <a:xfrm>
            <a:off x="468313" y="1160463"/>
            <a:ext cx="8424862" cy="4921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1588" algn="just">
              <a:lnSpc>
                <a:spcPct val="140000"/>
              </a:lnSpc>
            </a:pPr>
            <a:r>
              <a:rPr lang="zh-CN" altLang="zh-CN" sz="2600" b="1">
                <a:latin typeface="Times New Roman" pitchFamily="18" charset="0"/>
                <a:ea typeface="华文细黑"/>
                <a:cs typeface="华文细黑"/>
              </a:rPr>
              <a:t>二、关键虚词的突破之道</a:t>
            </a:r>
            <a:endParaRPr lang="zh-CN" altLang="zh-CN" sz="1000">
              <a:latin typeface="宋体" pitchFamily="2" charset="-122"/>
            </a:endParaRPr>
          </a:p>
          <a:p>
            <a:pPr indent="1588" algn="just">
              <a:lnSpc>
                <a:spcPct val="140000"/>
              </a:lnSpc>
            </a:pPr>
            <a:r>
              <a:rPr lang="en-US" altLang="zh-CN" sz="2600">
                <a:latin typeface="Times New Roman" pitchFamily="18" charset="0"/>
                <a:ea typeface="华文细黑"/>
                <a:cs typeface="华文细黑"/>
              </a:rPr>
              <a:t>(</a:t>
            </a:r>
            <a:r>
              <a:rPr lang="zh-CN" altLang="zh-CN" sz="2600">
                <a:latin typeface="Times New Roman" pitchFamily="18" charset="0"/>
                <a:ea typeface="华文细黑"/>
                <a:cs typeface="华文细黑"/>
              </a:rPr>
              <a:t>一</a:t>
            </a:r>
            <a:r>
              <a:rPr lang="en-US" altLang="zh-CN" sz="2600">
                <a:latin typeface="Times New Roman" pitchFamily="18" charset="0"/>
                <a:ea typeface="华文细黑"/>
                <a:cs typeface="华文细黑"/>
              </a:rPr>
              <a:t>)</a:t>
            </a:r>
            <a:r>
              <a:rPr lang="zh-CN" altLang="zh-CN" sz="2600">
                <a:latin typeface="Times New Roman" pitchFamily="18" charset="0"/>
                <a:ea typeface="华文细黑"/>
                <a:cs typeface="华文细黑"/>
              </a:rPr>
              <a:t>高频虚词：格外留心，确保翻译到位</a:t>
            </a:r>
            <a:endParaRPr lang="zh-CN" altLang="zh-CN" sz="1000">
              <a:latin typeface="宋体" pitchFamily="2" charset="-122"/>
            </a:endParaRPr>
          </a:p>
          <a:p>
            <a:pPr indent="1588" algn="just">
              <a:lnSpc>
                <a:spcPct val="140000"/>
              </a:lnSpc>
            </a:pPr>
            <a:r>
              <a:rPr lang="zh-CN" altLang="zh-CN" sz="2600">
                <a:latin typeface="Times New Roman" pitchFamily="18" charset="0"/>
                <a:ea typeface="华文细黑"/>
                <a:cs typeface="华文细黑"/>
              </a:rPr>
              <a:t>所谓高频虚词，是指在翻译中被设为采分点频率较高的虚词，主要有</a:t>
            </a:r>
            <a:r>
              <a:rPr lang="en-US" altLang="zh-CN" sz="2600">
                <a:latin typeface="宋体" pitchFamily="2" charset="-122"/>
                <a:ea typeface="华文细黑"/>
                <a:cs typeface="华文细黑"/>
              </a:rPr>
              <a:t>“</a:t>
            </a:r>
            <a:r>
              <a:rPr lang="zh-CN" altLang="zh-CN" sz="2600">
                <a:latin typeface="Times New Roman" pitchFamily="18" charset="0"/>
                <a:ea typeface="华文细黑"/>
                <a:cs typeface="华文细黑"/>
              </a:rPr>
              <a:t>以</a:t>
            </a:r>
            <a:r>
              <a:rPr lang="en-US" altLang="zh-CN" sz="2600">
                <a:latin typeface="宋体" pitchFamily="2" charset="-122"/>
                <a:ea typeface="华文细黑"/>
                <a:cs typeface="华文细黑"/>
              </a:rPr>
              <a:t>”“</a:t>
            </a:r>
            <a:r>
              <a:rPr lang="zh-CN" altLang="zh-CN" sz="2600">
                <a:latin typeface="Times New Roman" pitchFamily="18" charset="0"/>
                <a:ea typeface="华文细黑"/>
                <a:cs typeface="华文细黑"/>
              </a:rPr>
              <a:t>其</a:t>
            </a:r>
            <a:r>
              <a:rPr lang="en-US" altLang="zh-CN" sz="2600">
                <a:latin typeface="宋体" pitchFamily="2" charset="-122"/>
                <a:ea typeface="华文细黑"/>
                <a:cs typeface="华文细黑"/>
              </a:rPr>
              <a:t>”“</a:t>
            </a:r>
            <a:r>
              <a:rPr lang="zh-CN" altLang="zh-CN" sz="2600">
                <a:latin typeface="Times New Roman" pitchFamily="18" charset="0"/>
                <a:ea typeface="华文细黑"/>
                <a:cs typeface="华文细黑"/>
              </a:rPr>
              <a:t>因</a:t>
            </a:r>
            <a:r>
              <a:rPr lang="en-US" altLang="zh-CN" sz="2600">
                <a:latin typeface="宋体" pitchFamily="2" charset="-122"/>
                <a:ea typeface="华文细黑"/>
                <a:cs typeface="华文细黑"/>
              </a:rPr>
              <a:t>”“</a:t>
            </a:r>
            <a:r>
              <a:rPr lang="zh-CN" altLang="zh-CN" sz="2600">
                <a:latin typeface="Times New Roman" pitchFamily="18" charset="0"/>
                <a:ea typeface="华文细黑"/>
                <a:cs typeface="华文细黑"/>
              </a:rPr>
              <a:t>乃</a:t>
            </a:r>
            <a:r>
              <a:rPr lang="en-US" altLang="zh-CN" sz="2600">
                <a:latin typeface="宋体" pitchFamily="2" charset="-122"/>
                <a:ea typeface="华文细黑"/>
                <a:cs typeface="华文细黑"/>
              </a:rPr>
              <a:t>”</a:t>
            </a:r>
            <a:r>
              <a:rPr lang="zh-CN" altLang="zh-CN" sz="2600">
                <a:latin typeface="Times New Roman" pitchFamily="18" charset="0"/>
                <a:ea typeface="华文细黑"/>
                <a:cs typeface="华文细黑"/>
              </a:rPr>
              <a:t>四个。</a:t>
            </a:r>
            <a:r>
              <a:rPr lang="en-US" altLang="zh-CN" sz="2600">
                <a:latin typeface="宋体" pitchFamily="2" charset="-122"/>
                <a:ea typeface="华文细黑"/>
                <a:cs typeface="华文细黑"/>
              </a:rPr>
              <a:t>“</a:t>
            </a:r>
            <a:r>
              <a:rPr lang="zh-CN" altLang="zh-CN" sz="2600">
                <a:latin typeface="Times New Roman" pitchFamily="18" charset="0"/>
                <a:ea typeface="华文细黑"/>
                <a:cs typeface="华文细黑"/>
              </a:rPr>
              <a:t>以</a:t>
            </a:r>
            <a:r>
              <a:rPr lang="en-US" altLang="zh-CN" sz="2600">
                <a:latin typeface="宋体" pitchFamily="2" charset="-122"/>
                <a:ea typeface="华文细黑"/>
                <a:cs typeface="华文细黑"/>
              </a:rPr>
              <a:t>”</a:t>
            </a:r>
            <a:r>
              <a:rPr lang="zh-CN" altLang="zh-CN" sz="2600">
                <a:latin typeface="Times New Roman" pitchFamily="18" charset="0"/>
                <a:ea typeface="华文细黑"/>
                <a:cs typeface="华文细黑"/>
              </a:rPr>
              <a:t>频率最高，在语境中，主要译准其介词义，如</a:t>
            </a:r>
            <a:r>
              <a:rPr lang="en-US" altLang="zh-CN" sz="2600">
                <a:latin typeface="宋体" pitchFamily="2" charset="-122"/>
                <a:ea typeface="华文细黑"/>
                <a:cs typeface="华文细黑"/>
              </a:rPr>
              <a:t>“</a:t>
            </a:r>
            <a:r>
              <a:rPr lang="zh-CN" altLang="zh-CN" sz="2600">
                <a:latin typeface="Times New Roman" pitchFamily="18" charset="0"/>
                <a:ea typeface="华文细黑"/>
                <a:cs typeface="华文细黑"/>
              </a:rPr>
              <a:t>用</a:t>
            </a:r>
            <a:r>
              <a:rPr lang="en-US" altLang="zh-CN" sz="2600">
                <a:latin typeface="宋体" pitchFamily="2" charset="-122"/>
                <a:ea typeface="华文细黑"/>
                <a:cs typeface="华文细黑"/>
              </a:rPr>
              <a:t>”</a:t>
            </a:r>
            <a:r>
              <a:rPr lang="en-US" altLang="zh-CN" sz="2600">
                <a:latin typeface="Times New Roman" pitchFamily="18" charset="0"/>
                <a:ea typeface="华文细黑"/>
                <a:cs typeface="华文细黑"/>
              </a:rPr>
              <a:t>(</a:t>
            </a:r>
            <a:r>
              <a:rPr lang="zh-CN" altLang="zh-CN" sz="2600">
                <a:latin typeface="Times New Roman" pitchFamily="18" charset="0"/>
                <a:ea typeface="华文细黑"/>
                <a:cs typeface="华文细黑"/>
              </a:rPr>
              <a:t>拿</a:t>
            </a:r>
            <a:r>
              <a:rPr lang="en-US" altLang="zh-CN" sz="2600">
                <a:latin typeface="Times New Roman" pitchFamily="18" charset="0"/>
                <a:ea typeface="华文细黑"/>
                <a:cs typeface="华文细黑"/>
              </a:rPr>
              <a:t>)</a:t>
            </a:r>
            <a:r>
              <a:rPr lang="en-US" altLang="zh-CN" sz="2600">
                <a:latin typeface="宋体" pitchFamily="2" charset="-122"/>
                <a:ea typeface="华文细黑"/>
                <a:cs typeface="华文细黑"/>
              </a:rPr>
              <a:t>“</a:t>
            </a:r>
            <a:r>
              <a:rPr lang="zh-CN" altLang="zh-CN" sz="2600">
                <a:latin typeface="Times New Roman" pitchFamily="18" charset="0"/>
                <a:ea typeface="华文细黑"/>
                <a:cs typeface="华文细黑"/>
              </a:rPr>
              <a:t>把</a:t>
            </a:r>
            <a:r>
              <a:rPr lang="en-US" altLang="zh-CN" sz="2600">
                <a:latin typeface="宋体" pitchFamily="2" charset="-122"/>
                <a:ea typeface="华文细黑"/>
                <a:cs typeface="华文细黑"/>
              </a:rPr>
              <a:t>”“</a:t>
            </a:r>
            <a:r>
              <a:rPr lang="zh-CN" altLang="zh-CN" sz="2600">
                <a:latin typeface="Times New Roman" pitchFamily="18" charset="0"/>
                <a:ea typeface="华文细黑"/>
                <a:cs typeface="华文细黑"/>
              </a:rPr>
              <a:t>根据</a:t>
            </a:r>
            <a:r>
              <a:rPr lang="en-US" altLang="zh-CN" sz="2600">
                <a:latin typeface="宋体" pitchFamily="2" charset="-122"/>
                <a:ea typeface="华文细黑"/>
                <a:cs typeface="华文细黑"/>
              </a:rPr>
              <a:t>”“</a:t>
            </a:r>
            <a:r>
              <a:rPr lang="zh-CN" altLang="zh-CN" sz="2600">
                <a:latin typeface="Times New Roman" pitchFamily="18" charset="0"/>
                <a:ea typeface="华文细黑"/>
                <a:cs typeface="华文细黑"/>
              </a:rPr>
              <a:t>凭借</a:t>
            </a:r>
            <a:r>
              <a:rPr lang="en-US" altLang="zh-CN" sz="2600">
                <a:latin typeface="宋体" pitchFamily="2" charset="-122"/>
                <a:ea typeface="华文细黑"/>
                <a:cs typeface="华文细黑"/>
              </a:rPr>
              <a:t>”</a:t>
            </a:r>
            <a:r>
              <a:rPr lang="zh-CN" altLang="zh-CN" sz="2600">
                <a:latin typeface="Times New Roman" pitchFamily="18" charset="0"/>
                <a:ea typeface="华文细黑"/>
                <a:cs typeface="华文细黑"/>
              </a:rPr>
              <a:t>等义项；译准其连词义，如</a:t>
            </a:r>
            <a:r>
              <a:rPr lang="en-US" altLang="zh-CN" sz="2600">
                <a:latin typeface="宋体" pitchFamily="2" charset="-122"/>
                <a:ea typeface="华文细黑"/>
                <a:cs typeface="华文细黑"/>
              </a:rPr>
              <a:t>“</a:t>
            </a:r>
            <a:r>
              <a:rPr lang="zh-CN" altLang="zh-CN" sz="2600">
                <a:latin typeface="Times New Roman" pitchFamily="18" charset="0"/>
                <a:ea typeface="华文细黑"/>
                <a:cs typeface="华文细黑"/>
              </a:rPr>
              <a:t>因为</a:t>
            </a:r>
            <a:r>
              <a:rPr lang="en-US" altLang="zh-CN" sz="2600">
                <a:latin typeface="宋体" pitchFamily="2" charset="-122"/>
                <a:ea typeface="华文细黑"/>
                <a:cs typeface="华文细黑"/>
              </a:rPr>
              <a:t>”</a:t>
            </a:r>
            <a:r>
              <a:rPr lang="zh-CN" altLang="zh-CN" sz="2600">
                <a:latin typeface="Times New Roman" pitchFamily="18" charset="0"/>
                <a:ea typeface="华文细黑"/>
                <a:cs typeface="华文细黑"/>
              </a:rPr>
              <a:t>。另有实词义</a:t>
            </a:r>
            <a:r>
              <a:rPr lang="en-US" altLang="zh-CN" sz="2600">
                <a:latin typeface="宋体" pitchFamily="2" charset="-122"/>
                <a:ea typeface="华文细黑"/>
                <a:cs typeface="华文细黑"/>
              </a:rPr>
              <a:t>“</a:t>
            </a:r>
            <a:r>
              <a:rPr lang="zh-CN" altLang="zh-CN" sz="2600">
                <a:latin typeface="Times New Roman" pitchFamily="18" charset="0"/>
                <a:ea typeface="华文细黑"/>
                <a:cs typeface="华文细黑"/>
              </a:rPr>
              <a:t>以为</a:t>
            </a:r>
            <a:r>
              <a:rPr lang="en-US" altLang="zh-CN" sz="2600">
                <a:latin typeface="宋体" pitchFamily="2" charset="-122"/>
                <a:ea typeface="华文细黑"/>
                <a:cs typeface="华文细黑"/>
              </a:rPr>
              <a:t>”“</a:t>
            </a:r>
            <a:r>
              <a:rPr lang="zh-CN" altLang="zh-CN" sz="2600">
                <a:latin typeface="Times New Roman" pitchFamily="18" charset="0"/>
                <a:ea typeface="华文细黑"/>
                <a:cs typeface="华文细黑"/>
              </a:rPr>
              <a:t>率领</a:t>
            </a:r>
            <a:r>
              <a:rPr lang="en-US" altLang="zh-CN" sz="2600">
                <a:latin typeface="宋体" pitchFamily="2" charset="-122"/>
                <a:ea typeface="华文细黑"/>
                <a:cs typeface="华文细黑"/>
              </a:rPr>
              <a:t>”</a:t>
            </a:r>
            <a:r>
              <a:rPr lang="zh-CN" altLang="zh-CN" sz="2600">
                <a:latin typeface="Times New Roman" pitchFamily="18" charset="0"/>
                <a:ea typeface="华文细黑"/>
                <a:cs typeface="华文细黑"/>
              </a:rPr>
              <a:t>也不可忽视。</a:t>
            </a:r>
            <a:r>
              <a:rPr lang="en-US" altLang="zh-CN" sz="2600">
                <a:latin typeface="宋体" pitchFamily="2" charset="-122"/>
                <a:ea typeface="华文细黑"/>
                <a:cs typeface="华文细黑"/>
              </a:rPr>
              <a:t>“</a:t>
            </a:r>
            <a:r>
              <a:rPr lang="zh-CN" altLang="zh-CN" sz="2600">
                <a:latin typeface="Times New Roman" pitchFamily="18" charset="0"/>
                <a:ea typeface="华文细黑"/>
                <a:cs typeface="华文细黑"/>
              </a:rPr>
              <a:t>其</a:t>
            </a:r>
            <a:r>
              <a:rPr lang="en-US" altLang="zh-CN" sz="2600">
                <a:latin typeface="宋体" pitchFamily="2" charset="-122"/>
                <a:ea typeface="华文细黑"/>
                <a:cs typeface="华文细黑"/>
              </a:rPr>
              <a:t>”</a:t>
            </a:r>
            <a:r>
              <a:rPr lang="zh-CN" altLang="zh-CN" sz="2600">
                <a:latin typeface="Times New Roman" pitchFamily="18" charset="0"/>
                <a:ea typeface="华文细黑"/>
                <a:cs typeface="华文细黑"/>
              </a:rPr>
              <a:t>，翻译中考查较多的是其指示代词义</a:t>
            </a:r>
            <a:r>
              <a:rPr lang="en-US" altLang="zh-CN" sz="2600">
                <a:solidFill>
                  <a:srgbClr val="000000"/>
                </a:solidFill>
                <a:latin typeface="宋体" pitchFamily="2" charset="-122"/>
                <a:ea typeface="华文细黑"/>
                <a:cs typeface="华文细黑"/>
              </a:rPr>
              <a:t>“</a:t>
            </a:r>
            <a:r>
              <a:rPr lang="zh-CN" altLang="zh-CN" sz="2600">
                <a:solidFill>
                  <a:srgbClr val="000000"/>
                </a:solidFill>
                <a:latin typeface="Times New Roman" pitchFamily="18" charset="0"/>
                <a:ea typeface="华文细黑"/>
                <a:cs typeface="华文细黑"/>
              </a:rPr>
              <a:t>那</a:t>
            </a:r>
            <a:r>
              <a:rPr lang="en-US" altLang="zh-CN" sz="2600">
                <a:solidFill>
                  <a:srgbClr val="000000"/>
                </a:solidFill>
                <a:latin typeface="宋体" pitchFamily="2" charset="-122"/>
                <a:ea typeface="华文细黑"/>
                <a:cs typeface="华文细黑"/>
              </a:rPr>
              <a:t>”</a:t>
            </a:r>
            <a:endParaRPr lang="zh-CN" altLang="zh-CN" sz="1000">
              <a:latin typeface="宋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矩形 1"/>
          <p:cNvSpPr>
            <a:spLocks noChangeArrowheads="1"/>
          </p:cNvSpPr>
          <p:nvPr/>
        </p:nvSpPr>
        <p:spPr bwMode="auto">
          <a:xfrm>
            <a:off x="468313" y="1196975"/>
            <a:ext cx="8142287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1588" algn="just">
              <a:lnSpc>
                <a:spcPct val="140000"/>
              </a:lnSpc>
            </a:pPr>
            <a:r>
              <a:rPr lang="en-US" altLang="zh-CN" sz="2600">
                <a:solidFill>
                  <a:srgbClr val="000000"/>
                </a:solidFill>
                <a:latin typeface="宋体" pitchFamily="2" charset="-122"/>
                <a:ea typeface="华文细黑"/>
                <a:cs typeface="华文细黑"/>
              </a:rPr>
              <a:t>“</a:t>
            </a:r>
            <a:r>
              <a:rPr lang="zh-CN" altLang="zh-CN" sz="2600">
                <a:solidFill>
                  <a:srgbClr val="000000"/>
                </a:solidFill>
                <a:latin typeface="Times New Roman" pitchFamily="18" charset="0"/>
                <a:ea typeface="华文细黑"/>
                <a:cs typeface="华文细黑"/>
              </a:rPr>
              <a:t>那些</a:t>
            </a:r>
            <a:r>
              <a:rPr lang="en-US" altLang="zh-CN" sz="2600">
                <a:solidFill>
                  <a:srgbClr val="000000"/>
                </a:solidFill>
                <a:latin typeface="宋体" pitchFamily="2" charset="-122"/>
                <a:ea typeface="华文细黑"/>
                <a:cs typeface="华文细黑"/>
              </a:rPr>
              <a:t>”</a:t>
            </a:r>
            <a:r>
              <a:rPr lang="zh-CN" altLang="zh-CN" sz="2600">
                <a:solidFill>
                  <a:srgbClr val="000000"/>
                </a:solidFill>
                <a:latin typeface="Times New Roman" pitchFamily="18" charset="0"/>
                <a:ea typeface="华文细黑"/>
                <a:cs typeface="华文细黑"/>
              </a:rPr>
              <a:t>，活用为第一人称的</a:t>
            </a:r>
            <a:r>
              <a:rPr lang="en-US" altLang="zh-CN" sz="2600">
                <a:solidFill>
                  <a:srgbClr val="000000"/>
                </a:solidFill>
                <a:latin typeface="宋体" pitchFamily="2" charset="-122"/>
                <a:ea typeface="华文细黑"/>
                <a:cs typeface="华文细黑"/>
              </a:rPr>
              <a:t>“</a:t>
            </a:r>
            <a:r>
              <a:rPr lang="zh-CN" altLang="zh-CN" sz="2600">
                <a:solidFill>
                  <a:srgbClr val="000000"/>
                </a:solidFill>
                <a:latin typeface="Times New Roman" pitchFamily="18" charset="0"/>
                <a:ea typeface="华文细黑"/>
                <a:cs typeface="华文细黑"/>
              </a:rPr>
              <a:t>我</a:t>
            </a:r>
            <a:r>
              <a:rPr lang="en-US" altLang="zh-CN" sz="2600">
                <a:solidFill>
                  <a:srgbClr val="000000"/>
                </a:solidFill>
                <a:latin typeface="宋体" pitchFamily="2" charset="-122"/>
                <a:ea typeface="华文细黑"/>
                <a:cs typeface="华文细黑"/>
              </a:rPr>
              <a:t>”“</a:t>
            </a:r>
            <a:r>
              <a:rPr lang="zh-CN" altLang="zh-CN" sz="2600">
                <a:solidFill>
                  <a:srgbClr val="000000"/>
                </a:solidFill>
                <a:latin typeface="Times New Roman" pitchFamily="18" charset="0"/>
                <a:ea typeface="华文细黑"/>
                <a:cs typeface="华文细黑"/>
              </a:rPr>
              <a:t>自己</a:t>
            </a:r>
            <a:r>
              <a:rPr lang="en-US" altLang="zh-CN" sz="2600">
                <a:solidFill>
                  <a:srgbClr val="000000"/>
                </a:solidFill>
                <a:latin typeface="宋体" pitchFamily="2" charset="-122"/>
                <a:ea typeface="华文细黑"/>
                <a:cs typeface="华文细黑"/>
              </a:rPr>
              <a:t>”</a:t>
            </a:r>
            <a:r>
              <a:rPr lang="zh-CN" altLang="zh-CN" sz="2600">
                <a:solidFill>
                  <a:srgbClr val="000000"/>
                </a:solidFill>
                <a:latin typeface="Times New Roman" pitchFamily="18" charset="0"/>
                <a:ea typeface="华文细黑"/>
                <a:cs typeface="华文细黑"/>
              </a:rPr>
              <a:t>；另一重点是其语气副词义，如表示推测的</a:t>
            </a:r>
            <a:r>
              <a:rPr lang="en-US" altLang="zh-CN" sz="2600">
                <a:solidFill>
                  <a:srgbClr val="000000"/>
                </a:solidFill>
                <a:latin typeface="宋体" pitchFamily="2" charset="-122"/>
                <a:ea typeface="华文细黑"/>
                <a:cs typeface="华文细黑"/>
              </a:rPr>
              <a:t>“</a:t>
            </a:r>
            <a:r>
              <a:rPr lang="zh-CN" altLang="zh-CN" sz="2600">
                <a:solidFill>
                  <a:srgbClr val="000000"/>
                </a:solidFill>
                <a:latin typeface="Times New Roman" pitchFamily="18" charset="0"/>
                <a:ea typeface="华文细黑"/>
                <a:cs typeface="华文细黑"/>
              </a:rPr>
              <a:t>大概</a:t>
            </a:r>
            <a:r>
              <a:rPr lang="en-US" altLang="zh-CN" sz="2600">
                <a:solidFill>
                  <a:srgbClr val="000000"/>
                </a:solidFill>
                <a:latin typeface="宋体" pitchFamily="2" charset="-122"/>
                <a:ea typeface="华文细黑"/>
                <a:cs typeface="华文细黑"/>
              </a:rPr>
              <a:t>”</a:t>
            </a:r>
            <a:r>
              <a:rPr lang="zh-CN" altLang="zh-CN" sz="2600">
                <a:solidFill>
                  <a:srgbClr val="000000"/>
                </a:solidFill>
                <a:latin typeface="Times New Roman" pitchFamily="18" charset="0"/>
                <a:ea typeface="华文细黑"/>
                <a:cs typeface="华文细黑"/>
              </a:rPr>
              <a:t>，表示反问的</a:t>
            </a:r>
            <a:r>
              <a:rPr lang="en-US" altLang="zh-CN" sz="2600">
                <a:solidFill>
                  <a:srgbClr val="000000"/>
                </a:solidFill>
                <a:latin typeface="宋体" pitchFamily="2" charset="-122"/>
                <a:ea typeface="华文细黑"/>
                <a:cs typeface="华文细黑"/>
              </a:rPr>
              <a:t>“</a:t>
            </a:r>
            <a:r>
              <a:rPr lang="zh-CN" altLang="zh-CN" sz="2600">
                <a:solidFill>
                  <a:srgbClr val="000000"/>
                </a:solidFill>
                <a:latin typeface="Times New Roman" pitchFamily="18" charset="0"/>
                <a:ea typeface="华文细黑"/>
                <a:cs typeface="华文细黑"/>
              </a:rPr>
              <a:t>难道</a:t>
            </a:r>
            <a:r>
              <a:rPr lang="en-US" altLang="zh-CN" sz="2600">
                <a:solidFill>
                  <a:srgbClr val="000000"/>
                </a:solidFill>
                <a:latin typeface="宋体" pitchFamily="2" charset="-122"/>
                <a:ea typeface="华文细黑"/>
                <a:cs typeface="华文细黑"/>
              </a:rPr>
              <a:t>”</a:t>
            </a:r>
            <a:r>
              <a:rPr lang="zh-CN" altLang="zh-CN" sz="2600">
                <a:solidFill>
                  <a:srgbClr val="000000"/>
                </a:solidFill>
                <a:latin typeface="Times New Roman" pitchFamily="18" charset="0"/>
                <a:ea typeface="华文细黑"/>
                <a:cs typeface="华文细黑"/>
              </a:rPr>
              <a:t>，表示期许的</a:t>
            </a:r>
            <a:r>
              <a:rPr lang="en-US" altLang="zh-CN" sz="2600">
                <a:solidFill>
                  <a:srgbClr val="000000"/>
                </a:solidFill>
                <a:latin typeface="宋体" pitchFamily="2" charset="-122"/>
                <a:ea typeface="华文细黑"/>
                <a:cs typeface="华文细黑"/>
              </a:rPr>
              <a:t>“</a:t>
            </a:r>
            <a:r>
              <a:rPr lang="zh-CN" altLang="zh-CN" sz="2600">
                <a:solidFill>
                  <a:srgbClr val="000000"/>
                </a:solidFill>
                <a:latin typeface="Times New Roman" pitchFamily="18" charset="0"/>
                <a:ea typeface="华文细黑"/>
                <a:cs typeface="华文细黑"/>
              </a:rPr>
              <a:t>可要</a:t>
            </a:r>
            <a:r>
              <a:rPr lang="en-US" altLang="zh-CN" sz="2600">
                <a:solidFill>
                  <a:srgbClr val="000000"/>
                </a:solidFill>
                <a:latin typeface="宋体" pitchFamily="2" charset="-122"/>
                <a:ea typeface="华文细黑"/>
                <a:cs typeface="华文细黑"/>
              </a:rPr>
              <a:t>”“</a:t>
            </a:r>
            <a:r>
              <a:rPr lang="zh-CN" altLang="zh-CN" sz="2600">
                <a:solidFill>
                  <a:srgbClr val="000000"/>
                </a:solidFill>
                <a:latin typeface="Times New Roman" pitchFamily="18" charset="0"/>
                <a:ea typeface="华文细黑"/>
                <a:cs typeface="华文细黑"/>
              </a:rPr>
              <a:t>一定</a:t>
            </a:r>
            <a:r>
              <a:rPr lang="en-US" altLang="zh-CN" sz="2600">
                <a:solidFill>
                  <a:srgbClr val="000000"/>
                </a:solidFill>
                <a:latin typeface="宋体" pitchFamily="2" charset="-122"/>
                <a:ea typeface="华文细黑"/>
                <a:cs typeface="华文细黑"/>
              </a:rPr>
              <a:t>”</a:t>
            </a:r>
            <a:r>
              <a:rPr lang="zh-CN" altLang="zh-CN" sz="2600">
                <a:solidFill>
                  <a:srgbClr val="000000"/>
                </a:solidFill>
                <a:latin typeface="Times New Roman" pitchFamily="18" charset="0"/>
                <a:ea typeface="华文细黑"/>
                <a:cs typeface="华文细黑"/>
              </a:rPr>
              <a:t>，表示婉商的</a:t>
            </a:r>
            <a:r>
              <a:rPr lang="en-US" altLang="zh-CN" sz="2600">
                <a:solidFill>
                  <a:srgbClr val="000000"/>
                </a:solidFill>
                <a:latin typeface="宋体" pitchFamily="2" charset="-122"/>
                <a:ea typeface="华文细黑"/>
                <a:cs typeface="华文细黑"/>
              </a:rPr>
              <a:t>“</a:t>
            </a:r>
            <a:r>
              <a:rPr lang="zh-CN" altLang="zh-CN" sz="2600">
                <a:solidFill>
                  <a:srgbClr val="000000"/>
                </a:solidFill>
                <a:latin typeface="Times New Roman" pitchFamily="18" charset="0"/>
                <a:ea typeface="华文细黑"/>
                <a:cs typeface="华文细黑"/>
              </a:rPr>
              <a:t>还是</a:t>
            </a:r>
            <a:r>
              <a:rPr lang="en-US" altLang="zh-CN" sz="2600">
                <a:solidFill>
                  <a:srgbClr val="000000"/>
                </a:solidFill>
                <a:latin typeface="宋体" pitchFamily="2" charset="-122"/>
                <a:ea typeface="华文细黑"/>
                <a:cs typeface="华文细黑"/>
              </a:rPr>
              <a:t>”</a:t>
            </a:r>
            <a:r>
              <a:rPr lang="zh-CN" altLang="zh-CN" sz="2600">
                <a:solidFill>
                  <a:srgbClr val="000000"/>
                </a:solidFill>
                <a:latin typeface="Times New Roman" pitchFamily="18" charset="0"/>
                <a:ea typeface="华文细黑"/>
                <a:cs typeface="华文细黑"/>
              </a:rPr>
              <a:t>等，这些都需要结合</a:t>
            </a:r>
            <a:r>
              <a:rPr lang="en-US" altLang="zh-CN" sz="2600">
                <a:solidFill>
                  <a:srgbClr val="000000"/>
                </a:solidFill>
                <a:latin typeface="宋体" pitchFamily="2" charset="-122"/>
                <a:ea typeface="华文细黑"/>
                <a:cs typeface="华文细黑"/>
              </a:rPr>
              <a:t>“</a:t>
            </a:r>
            <a:r>
              <a:rPr lang="zh-CN" altLang="zh-CN" sz="2600">
                <a:solidFill>
                  <a:srgbClr val="000000"/>
                </a:solidFill>
                <a:latin typeface="Times New Roman" pitchFamily="18" charset="0"/>
                <a:ea typeface="华文细黑"/>
                <a:cs typeface="华文细黑"/>
              </a:rPr>
              <a:t>其</a:t>
            </a:r>
            <a:r>
              <a:rPr lang="en-US" altLang="zh-CN" sz="2600">
                <a:solidFill>
                  <a:srgbClr val="000000"/>
                </a:solidFill>
                <a:latin typeface="宋体" pitchFamily="2" charset="-122"/>
                <a:ea typeface="华文细黑"/>
                <a:cs typeface="华文细黑"/>
              </a:rPr>
              <a:t>”</a:t>
            </a:r>
            <a:r>
              <a:rPr lang="zh-CN" altLang="zh-CN" sz="2600">
                <a:solidFill>
                  <a:srgbClr val="000000"/>
                </a:solidFill>
                <a:latin typeface="Times New Roman" pitchFamily="18" charset="0"/>
                <a:ea typeface="华文细黑"/>
                <a:cs typeface="华文细黑"/>
              </a:rPr>
              <a:t>在句中的位置及语境准确译出。</a:t>
            </a:r>
            <a:r>
              <a:rPr lang="en-US" altLang="zh-CN" sz="2600">
                <a:solidFill>
                  <a:srgbClr val="000000"/>
                </a:solidFill>
                <a:latin typeface="宋体" pitchFamily="2" charset="-122"/>
                <a:ea typeface="华文细黑"/>
                <a:cs typeface="华文细黑"/>
              </a:rPr>
              <a:t>“</a:t>
            </a:r>
            <a:r>
              <a:rPr lang="zh-CN" altLang="zh-CN" sz="2600">
                <a:solidFill>
                  <a:srgbClr val="000000"/>
                </a:solidFill>
                <a:latin typeface="Times New Roman" pitchFamily="18" charset="0"/>
                <a:ea typeface="华文细黑"/>
                <a:cs typeface="华文细黑"/>
              </a:rPr>
              <a:t>因</a:t>
            </a:r>
            <a:r>
              <a:rPr lang="en-US" altLang="zh-CN" sz="2600">
                <a:solidFill>
                  <a:srgbClr val="000000"/>
                </a:solidFill>
                <a:latin typeface="宋体" pitchFamily="2" charset="-122"/>
                <a:ea typeface="华文细黑"/>
                <a:cs typeface="华文细黑"/>
              </a:rPr>
              <a:t>”</a:t>
            </a:r>
            <a:r>
              <a:rPr lang="zh-CN" altLang="zh-CN" sz="2600">
                <a:solidFill>
                  <a:srgbClr val="000000"/>
                </a:solidFill>
                <a:latin typeface="Times New Roman" pitchFamily="18" charset="0"/>
                <a:ea typeface="华文细黑"/>
                <a:cs typeface="华文细黑"/>
              </a:rPr>
              <a:t>，主要考查的是</a:t>
            </a:r>
            <a:r>
              <a:rPr lang="en-US" altLang="zh-CN" sz="2600">
                <a:solidFill>
                  <a:srgbClr val="000000"/>
                </a:solidFill>
                <a:latin typeface="宋体" pitchFamily="2" charset="-122"/>
                <a:ea typeface="华文细黑"/>
                <a:cs typeface="华文细黑"/>
              </a:rPr>
              <a:t>“</a:t>
            </a:r>
            <a:r>
              <a:rPr lang="zh-CN" altLang="zh-CN" sz="2600">
                <a:solidFill>
                  <a:srgbClr val="000000"/>
                </a:solidFill>
                <a:latin typeface="Times New Roman" pitchFamily="18" charset="0"/>
                <a:ea typeface="华文细黑"/>
                <a:cs typeface="华文细黑"/>
              </a:rPr>
              <a:t>于是</a:t>
            </a:r>
            <a:r>
              <a:rPr lang="en-US" altLang="zh-CN" sz="2600">
                <a:solidFill>
                  <a:srgbClr val="000000"/>
                </a:solidFill>
                <a:latin typeface="Times New Roman" pitchFamily="18" charset="0"/>
                <a:ea typeface="华文细黑"/>
                <a:cs typeface="华文细黑"/>
              </a:rPr>
              <a:t>(</a:t>
            </a:r>
            <a:r>
              <a:rPr lang="zh-CN" altLang="zh-CN" sz="2600">
                <a:solidFill>
                  <a:srgbClr val="000000"/>
                </a:solidFill>
                <a:latin typeface="Times New Roman" pitchFamily="18" charset="0"/>
                <a:ea typeface="华文细黑"/>
                <a:cs typeface="华文细黑"/>
              </a:rPr>
              <a:t>就</a:t>
            </a:r>
            <a:r>
              <a:rPr lang="en-US" altLang="zh-CN" sz="2600">
                <a:solidFill>
                  <a:srgbClr val="000000"/>
                </a:solidFill>
                <a:latin typeface="Times New Roman" pitchFamily="18" charset="0"/>
                <a:ea typeface="华文细黑"/>
                <a:cs typeface="华文细黑"/>
              </a:rPr>
              <a:t>)</a:t>
            </a:r>
            <a:r>
              <a:rPr lang="en-US" altLang="zh-CN" sz="2600">
                <a:solidFill>
                  <a:srgbClr val="000000"/>
                </a:solidFill>
                <a:latin typeface="宋体" pitchFamily="2" charset="-122"/>
                <a:ea typeface="华文细黑"/>
                <a:cs typeface="华文细黑"/>
              </a:rPr>
              <a:t>”“</a:t>
            </a:r>
            <a:r>
              <a:rPr lang="zh-CN" altLang="zh-CN" sz="2600">
                <a:solidFill>
                  <a:srgbClr val="000000"/>
                </a:solidFill>
                <a:latin typeface="Times New Roman" pitchFamily="18" charset="0"/>
                <a:ea typeface="华文细黑"/>
                <a:cs typeface="华文细黑"/>
              </a:rPr>
              <a:t>趁机</a:t>
            </a:r>
            <a:r>
              <a:rPr lang="en-US" altLang="zh-CN" sz="2600">
                <a:solidFill>
                  <a:srgbClr val="000000"/>
                </a:solidFill>
                <a:latin typeface="宋体" pitchFamily="2" charset="-122"/>
                <a:ea typeface="华文细黑"/>
                <a:cs typeface="华文细黑"/>
              </a:rPr>
              <a:t>”“</a:t>
            </a:r>
            <a:r>
              <a:rPr lang="zh-CN" altLang="zh-CN" sz="2600">
                <a:solidFill>
                  <a:srgbClr val="000000"/>
                </a:solidFill>
                <a:latin typeface="Times New Roman" pitchFamily="18" charset="0"/>
                <a:ea typeface="华文细黑"/>
                <a:cs typeface="华文细黑"/>
              </a:rPr>
              <a:t>通过</a:t>
            </a:r>
            <a:r>
              <a:rPr lang="en-US" altLang="zh-CN" sz="2600">
                <a:solidFill>
                  <a:srgbClr val="000000"/>
                </a:solidFill>
                <a:latin typeface="宋体" pitchFamily="2" charset="-122"/>
                <a:ea typeface="华文细黑"/>
                <a:cs typeface="华文细黑"/>
              </a:rPr>
              <a:t>”“</a:t>
            </a:r>
            <a:r>
              <a:rPr lang="zh-CN" altLang="zh-CN" sz="2600">
                <a:solidFill>
                  <a:srgbClr val="000000"/>
                </a:solidFill>
                <a:latin typeface="Times New Roman" pitchFamily="18" charset="0"/>
                <a:ea typeface="华文细黑"/>
                <a:cs typeface="华文细黑"/>
              </a:rPr>
              <a:t>用来</a:t>
            </a:r>
            <a:r>
              <a:rPr lang="en-US" altLang="zh-CN" sz="2600">
                <a:solidFill>
                  <a:srgbClr val="000000"/>
                </a:solidFill>
                <a:latin typeface="宋体" pitchFamily="2" charset="-122"/>
                <a:ea typeface="华文细黑"/>
                <a:cs typeface="华文细黑"/>
              </a:rPr>
              <a:t>”</a:t>
            </a:r>
            <a:r>
              <a:rPr lang="zh-CN" altLang="zh-CN" sz="2600">
                <a:solidFill>
                  <a:srgbClr val="000000"/>
                </a:solidFill>
                <a:latin typeface="Times New Roman" pitchFamily="18" charset="0"/>
                <a:ea typeface="华文细黑"/>
                <a:cs typeface="华文细黑"/>
              </a:rPr>
              <a:t>等义项在语境中的确定。</a:t>
            </a:r>
            <a:r>
              <a:rPr lang="en-US" altLang="zh-CN" sz="2600">
                <a:solidFill>
                  <a:srgbClr val="000000"/>
                </a:solidFill>
                <a:latin typeface="宋体" pitchFamily="2" charset="-122"/>
                <a:ea typeface="华文细黑"/>
                <a:cs typeface="华文细黑"/>
              </a:rPr>
              <a:t>“</a:t>
            </a:r>
            <a:r>
              <a:rPr lang="zh-CN" altLang="zh-CN" sz="2600">
                <a:solidFill>
                  <a:srgbClr val="000000"/>
                </a:solidFill>
                <a:latin typeface="Times New Roman" pitchFamily="18" charset="0"/>
                <a:ea typeface="华文细黑"/>
                <a:cs typeface="华文细黑"/>
              </a:rPr>
              <a:t>乃</a:t>
            </a:r>
            <a:r>
              <a:rPr lang="en-US" altLang="zh-CN" sz="2600">
                <a:solidFill>
                  <a:srgbClr val="000000"/>
                </a:solidFill>
                <a:latin typeface="宋体" pitchFamily="2" charset="-122"/>
                <a:ea typeface="华文细黑"/>
                <a:cs typeface="华文细黑"/>
              </a:rPr>
              <a:t>”</a:t>
            </a:r>
            <a:r>
              <a:rPr lang="zh-CN" altLang="zh-CN" sz="2600">
                <a:solidFill>
                  <a:srgbClr val="000000"/>
                </a:solidFill>
                <a:latin typeface="Times New Roman" pitchFamily="18" charset="0"/>
                <a:ea typeface="华文细黑"/>
                <a:cs typeface="华文细黑"/>
              </a:rPr>
              <a:t>，主要是语境中</a:t>
            </a:r>
            <a:r>
              <a:rPr lang="en-US" altLang="zh-CN" sz="2600">
                <a:solidFill>
                  <a:srgbClr val="000000"/>
                </a:solidFill>
                <a:latin typeface="宋体" pitchFamily="2" charset="-122"/>
                <a:ea typeface="华文细黑"/>
                <a:cs typeface="华文细黑"/>
              </a:rPr>
              <a:t>“</a:t>
            </a:r>
            <a:r>
              <a:rPr lang="zh-CN" altLang="zh-CN" sz="2600">
                <a:solidFill>
                  <a:srgbClr val="000000"/>
                </a:solidFill>
                <a:latin typeface="Times New Roman" pitchFamily="18" charset="0"/>
                <a:ea typeface="华文细黑"/>
                <a:cs typeface="华文细黑"/>
              </a:rPr>
              <a:t>于是</a:t>
            </a:r>
            <a:r>
              <a:rPr lang="en-US" altLang="zh-CN" sz="2600">
                <a:solidFill>
                  <a:srgbClr val="000000"/>
                </a:solidFill>
                <a:latin typeface="宋体" pitchFamily="2" charset="-122"/>
                <a:ea typeface="华文细黑"/>
                <a:cs typeface="华文细黑"/>
              </a:rPr>
              <a:t>”“</a:t>
            </a:r>
            <a:r>
              <a:rPr lang="zh-CN" altLang="zh-CN" sz="2600">
                <a:solidFill>
                  <a:srgbClr val="000000"/>
                </a:solidFill>
                <a:latin typeface="Times New Roman" pitchFamily="18" charset="0"/>
                <a:ea typeface="华文细黑"/>
                <a:cs typeface="华文细黑"/>
              </a:rPr>
              <a:t>才</a:t>
            </a:r>
            <a:r>
              <a:rPr lang="en-US" altLang="zh-CN" sz="2600">
                <a:solidFill>
                  <a:srgbClr val="000000"/>
                </a:solidFill>
                <a:latin typeface="宋体" pitchFamily="2" charset="-122"/>
                <a:ea typeface="华文细黑"/>
                <a:cs typeface="华文细黑"/>
              </a:rPr>
              <a:t>”“</a:t>
            </a:r>
            <a:r>
              <a:rPr lang="zh-CN" altLang="zh-CN" sz="2600">
                <a:solidFill>
                  <a:srgbClr val="000000"/>
                </a:solidFill>
                <a:latin typeface="Times New Roman" pitchFamily="18" charset="0"/>
                <a:ea typeface="华文细黑"/>
                <a:cs typeface="华文细黑"/>
              </a:rPr>
              <a:t>竟然</a:t>
            </a:r>
            <a:r>
              <a:rPr lang="en-US" altLang="zh-CN" sz="2600">
                <a:solidFill>
                  <a:srgbClr val="000000"/>
                </a:solidFill>
                <a:latin typeface="Times New Roman" pitchFamily="18" charset="0"/>
                <a:ea typeface="华文细黑"/>
                <a:cs typeface="华文细黑"/>
              </a:rPr>
              <a:t>(</a:t>
            </a:r>
            <a:r>
              <a:rPr lang="zh-CN" altLang="zh-CN" sz="2600">
                <a:solidFill>
                  <a:srgbClr val="000000"/>
                </a:solidFill>
                <a:latin typeface="Times New Roman" pitchFamily="18" charset="0"/>
                <a:ea typeface="华文细黑"/>
                <a:cs typeface="华文细黑"/>
              </a:rPr>
              <a:t>却</a:t>
            </a:r>
            <a:r>
              <a:rPr lang="en-US" altLang="zh-CN" sz="2600">
                <a:solidFill>
                  <a:srgbClr val="000000"/>
                </a:solidFill>
                <a:latin typeface="Times New Roman" pitchFamily="18" charset="0"/>
                <a:ea typeface="华文细黑"/>
                <a:cs typeface="华文细黑"/>
              </a:rPr>
              <a:t>)</a:t>
            </a:r>
            <a:r>
              <a:rPr lang="en-US" altLang="zh-CN" sz="2600">
                <a:solidFill>
                  <a:srgbClr val="000000"/>
                </a:solidFill>
                <a:latin typeface="宋体" pitchFamily="2" charset="-122"/>
                <a:ea typeface="华文细黑"/>
                <a:cs typeface="华文细黑"/>
              </a:rPr>
              <a:t>”</a:t>
            </a:r>
            <a:r>
              <a:rPr lang="zh-CN" altLang="zh-CN" sz="2600">
                <a:solidFill>
                  <a:srgbClr val="000000"/>
                </a:solidFill>
                <a:latin typeface="Times New Roman" pitchFamily="18" charset="0"/>
                <a:ea typeface="华文细黑"/>
                <a:cs typeface="华文细黑"/>
              </a:rPr>
              <a:t>三个义项的辨析。</a:t>
            </a:r>
            <a:endParaRPr lang="zh-CN" altLang="zh-CN" sz="1000">
              <a:solidFill>
                <a:srgbClr val="000000"/>
              </a:solidFill>
              <a:latin typeface="宋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263525" y="981075"/>
            <a:ext cx="8556625" cy="5938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1588" algn="just">
              <a:lnSpc>
                <a:spcPct val="130000"/>
              </a:lnSpc>
            </a:pPr>
            <a:r>
              <a:rPr lang="zh-CN" altLang="zh-CN" sz="2400" b="1">
                <a:solidFill>
                  <a:srgbClr val="E36C0A"/>
                </a:solidFill>
                <a:latin typeface="Times New Roman" pitchFamily="18" charset="0"/>
                <a:ea typeface="微软雅黑" pitchFamily="34" charset="-122"/>
              </a:rPr>
              <a:t>边练边悟</a:t>
            </a:r>
            <a:endParaRPr lang="zh-CN" altLang="zh-CN" sz="2400">
              <a:latin typeface="宋体" pitchFamily="2" charset="-122"/>
            </a:endParaRPr>
          </a:p>
          <a:p>
            <a:pPr indent="1588" algn="just">
              <a:lnSpc>
                <a:spcPct val="130000"/>
              </a:lnSpc>
            </a:pPr>
            <a:r>
              <a:rPr lang="zh-CN" altLang="zh-CN" sz="2400">
                <a:latin typeface="Times New Roman" pitchFamily="18" charset="0"/>
                <a:ea typeface="华文细黑"/>
                <a:cs typeface="华文细黑"/>
              </a:rPr>
              <a:t>阅读下面的文段，翻译文中画线的句子。</a:t>
            </a:r>
            <a:endParaRPr lang="zh-CN" altLang="zh-CN" sz="2400">
              <a:latin typeface="宋体" pitchFamily="2" charset="-122"/>
            </a:endParaRPr>
          </a:p>
          <a:p>
            <a:pPr indent="1588" algn="just">
              <a:lnSpc>
                <a:spcPct val="130000"/>
              </a:lnSpc>
            </a:pPr>
            <a:r>
              <a:rPr lang="en-US" altLang="zh-CN" sz="2400">
                <a:latin typeface="Times New Roman" pitchFamily="18" charset="0"/>
                <a:ea typeface="华文细黑"/>
                <a:cs typeface="华文细黑"/>
              </a:rPr>
              <a:t>7.</a:t>
            </a:r>
            <a:r>
              <a:rPr lang="zh-CN" altLang="zh-CN" sz="2400">
                <a:latin typeface="Times New Roman" pitchFamily="18" charset="0"/>
                <a:ea typeface="华文细黑"/>
                <a:cs typeface="华文细黑"/>
              </a:rPr>
              <a:t>楚俗信巫不信医，自三代以来为然，今为甚。凡疾不计久近浅深，药一入口不效，即屏去。至于巫，反覆十数不效，不悔，且引咎痛自责，</a:t>
            </a:r>
            <a:r>
              <a:rPr lang="zh-CN" altLang="zh-CN" sz="2400" u="sng">
                <a:solidFill>
                  <a:schemeClr val="tx1"/>
                </a:solidFill>
                <a:latin typeface="Times New Roman" pitchFamily="18" charset="0"/>
                <a:ea typeface="华文细黑"/>
                <a:cs typeface="华文细黑"/>
              </a:rPr>
              <a:t>殚其财，竭其力，卒不效，且死，乃交责之曰，是医之误，而用巫之晚也。</a:t>
            </a:r>
            <a:endParaRPr lang="en-US" altLang="zh-CN" sz="2400" u="sng">
              <a:solidFill>
                <a:schemeClr val="tx1"/>
              </a:solidFill>
              <a:latin typeface="Times New Roman" pitchFamily="18" charset="0"/>
              <a:ea typeface="华文细黑"/>
              <a:cs typeface="华文细黑"/>
            </a:endParaRPr>
          </a:p>
          <a:p>
            <a:pPr indent="1588" algn="r">
              <a:lnSpc>
                <a:spcPct val="130000"/>
              </a:lnSpc>
            </a:pPr>
            <a:r>
              <a:rPr lang="en-US" altLang="zh-CN" sz="2400">
                <a:latin typeface="Times New Roman" pitchFamily="18" charset="0"/>
                <a:ea typeface="华文细黑"/>
                <a:cs typeface="华文细黑"/>
              </a:rPr>
              <a:t>(</a:t>
            </a:r>
            <a:r>
              <a:rPr lang="zh-CN" altLang="zh-CN" sz="2400">
                <a:latin typeface="Times New Roman" pitchFamily="18" charset="0"/>
                <a:ea typeface="华文细黑"/>
                <a:cs typeface="华文细黑"/>
              </a:rPr>
              <a:t>选自元代揭</a:t>
            </a:r>
            <a:r>
              <a:rPr lang="zh-CN" altLang="zh-CN" sz="2400">
                <a:latin typeface="宋体" pitchFamily="2" charset="-122"/>
                <a:ea typeface="华文细黑"/>
                <a:cs typeface="华文细黑"/>
              </a:rPr>
              <a:t>傒</a:t>
            </a:r>
            <a:r>
              <a:rPr lang="zh-CN" altLang="zh-CN" sz="2400">
                <a:latin typeface="仿宋_GB2312"/>
                <a:ea typeface="华文细黑"/>
                <a:cs typeface="华文细黑"/>
              </a:rPr>
              <a:t>斯《赠医者汤伯高序》</a:t>
            </a:r>
            <a:r>
              <a:rPr lang="en-US" altLang="zh-CN" sz="2400">
                <a:latin typeface="Times New Roman" pitchFamily="18" charset="0"/>
                <a:ea typeface="华文细黑"/>
                <a:cs typeface="华文细黑"/>
              </a:rPr>
              <a:t>)</a:t>
            </a:r>
            <a:endParaRPr lang="zh-CN" altLang="zh-CN" sz="2400">
              <a:latin typeface="宋体" pitchFamily="2" charset="-122"/>
            </a:endParaRPr>
          </a:p>
          <a:p>
            <a:pPr indent="1588" algn="just">
              <a:lnSpc>
                <a:spcPct val="130000"/>
              </a:lnSpc>
            </a:pPr>
            <a:r>
              <a:rPr lang="zh-CN" altLang="zh-CN" sz="2400">
                <a:solidFill>
                  <a:srgbClr val="00B0F0"/>
                </a:solidFill>
                <a:latin typeface="Times New Roman" pitchFamily="18" charset="0"/>
                <a:ea typeface="微软雅黑" pitchFamily="34" charset="-122"/>
              </a:rPr>
              <a:t>译文：</a:t>
            </a:r>
            <a:endParaRPr lang="zh-CN" altLang="zh-CN" sz="2400">
              <a:solidFill>
                <a:srgbClr val="E46C0A"/>
              </a:solidFill>
              <a:latin typeface="宋体" pitchFamily="2" charset="-122"/>
            </a:endParaRPr>
          </a:p>
          <a:p>
            <a:pPr indent="1588" algn="just">
              <a:lnSpc>
                <a:spcPct val="130000"/>
              </a:lnSpc>
            </a:pPr>
            <a:endParaRPr lang="en-US" altLang="zh-CN" sz="2400">
              <a:solidFill>
                <a:srgbClr val="00B0F0"/>
              </a:solidFill>
              <a:latin typeface="Times New Roman" pitchFamily="18" charset="0"/>
              <a:ea typeface="微软雅黑" pitchFamily="34" charset="-122"/>
            </a:endParaRPr>
          </a:p>
          <a:p>
            <a:pPr indent="1588" algn="just">
              <a:lnSpc>
                <a:spcPct val="130000"/>
              </a:lnSpc>
            </a:pPr>
            <a:r>
              <a:rPr lang="zh-CN" altLang="zh-CN" sz="2400">
                <a:solidFill>
                  <a:srgbClr val="00B0F0"/>
                </a:solidFill>
                <a:latin typeface="Times New Roman" pitchFamily="18" charset="0"/>
                <a:ea typeface="微软雅黑" pitchFamily="34" charset="-122"/>
              </a:rPr>
              <a:t>要点　</a:t>
            </a:r>
            <a:r>
              <a:rPr lang="en-US" altLang="zh-CN" sz="2400">
                <a:latin typeface="宋体" pitchFamily="2" charset="-122"/>
                <a:ea typeface="华文细黑"/>
                <a:cs typeface="华文细黑"/>
              </a:rPr>
              <a:t>“</a:t>
            </a:r>
            <a:r>
              <a:rPr lang="zh-CN" altLang="zh-CN" sz="2400">
                <a:latin typeface="Times New Roman" pitchFamily="18" charset="0"/>
                <a:ea typeface="华文细黑"/>
                <a:cs typeface="华文细黑"/>
              </a:rPr>
              <a:t>卒</a:t>
            </a:r>
            <a:r>
              <a:rPr lang="en-US" altLang="zh-CN" sz="2400">
                <a:latin typeface="宋体" pitchFamily="2" charset="-122"/>
                <a:ea typeface="华文细黑"/>
                <a:cs typeface="华文细黑"/>
              </a:rPr>
              <a:t>”“</a:t>
            </a:r>
            <a:r>
              <a:rPr lang="zh-CN" altLang="zh-CN" sz="2400">
                <a:latin typeface="Times New Roman" pitchFamily="18" charset="0"/>
                <a:ea typeface="华文细黑"/>
                <a:cs typeface="华文细黑"/>
              </a:rPr>
              <a:t>且</a:t>
            </a:r>
            <a:r>
              <a:rPr lang="en-US" altLang="zh-CN" sz="2400">
                <a:latin typeface="宋体" pitchFamily="2" charset="-122"/>
                <a:ea typeface="华文细黑"/>
                <a:cs typeface="华文细黑"/>
              </a:rPr>
              <a:t>”“</a:t>
            </a:r>
            <a:r>
              <a:rPr lang="zh-CN" altLang="zh-CN" sz="2400">
                <a:latin typeface="Times New Roman" pitchFamily="18" charset="0"/>
                <a:ea typeface="华文细黑"/>
                <a:cs typeface="华文细黑"/>
              </a:rPr>
              <a:t>乃</a:t>
            </a:r>
            <a:r>
              <a:rPr lang="en-US" altLang="zh-CN" sz="2400">
                <a:latin typeface="宋体" pitchFamily="2" charset="-122"/>
                <a:ea typeface="华文细黑"/>
                <a:cs typeface="华文细黑"/>
              </a:rPr>
              <a:t>”“</a:t>
            </a:r>
            <a:r>
              <a:rPr lang="zh-CN" altLang="zh-CN" sz="2400">
                <a:latin typeface="Times New Roman" pitchFamily="18" charset="0"/>
                <a:ea typeface="华文细黑"/>
                <a:cs typeface="华文细黑"/>
              </a:rPr>
              <a:t>是</a:t>
            </a:r>
            <a:r>
              <a:rPr lang="en-US" altLang="zh-CN" sz="2400">
                <a:latin typeface="宋体" pitchFamily="2" charset="-122"/>
                <a:ea typeface="华文细黑"/>
                <a:cs typeface="华文细黑"/>
              </a:rPr>
              <a:t>”</a:t>
            </a:r>
            <a:r>
              <a:rPr lang="zh-CN" altLang="zh-CN" sz="2400">
                <a:latin typeface="Times New Roman" pitchFamily="18" charset="0"/>
                <a:ea typeface="华文细黑"/>
                <a:cs typeface="华文细黑"/>
              </a:rPr>
              <a:t>。</a:t>
            </a:r>
            <a:endParaRPr lang="en-US" altLang="zh-CN" sz="2400">
              <a:latin typeface="Times New Roman" pitchFamily="18" charset="0"/>
              <a:ea typeface="华文细黑"/>
              <a:cs typeface="华文细黑"/>
            </a:endParaRP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323850" y="5013325"/>
            <a:ext cx="8472488" cy="1041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1588" algn="just">
              <a:lnSpc>
                <a:spcPct val="130000"/>
              </a:lnSpc>
            </a:pPr>
            <a:r>
              <a:rPr lang="en-US" altLang="zh-CN" sz="2400">
                <a:solidFill>
                  <a:srgbClr val="F79646"/>
                </a:solidFill>
                <a:latin typeface="Times New Roman" pitchFamily="18" charset="0"/>
                <a:ea typeface="华文细黑"/>
                <a:cs typeface="华文细黑"/>
              </a:rPr>
              <a:t>            </a:t>
            </a:r>
            <a:r>
              <a:rPr lang="zh-CN" altLang="zh-CN" sz="2400">
                <a:solidFill>
                  <a:srgbClr val="F79646"/>
                </a:solidFill>
                <a:latin typeface="Times New Roman" pitchFamily="18" charset="0"/>
                <a:ea typeface="华文细黑"/>
                <a:cs typeface="华文细黑"/>
              </a:rPr>
              <a:t>用尽他们的钱财，耗尽他们的精力，最终不见效，将要死了，反而相互指责说，这是医生的失误，而找巫师太晚了。</a:t>
            </a:r>
            <a:endParaRPr lang="en-US" altLang="zh-CN" sz="2400">
              <a:latin typeface="Times New Roman" pitchFamily="18" charset="0"/>
              <a:ea typeface="华文细黑"/>
              <a:cs typeface="华文细黑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Text Box 2"/>
          <p:cNvSpPr txBox="1">
            <a:spLocks noChangeArrowheads="1"/>
          </p:cNvSpPr>
          <p:nvPr/>
        </p:nvSpPr>
        <p:spPr bwMode="auto">
          <a:xfrm>
            <a:off x="539750" y="692150"/>
            <a:ext cx="3727450" cy="1754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FF0066"/>
                </a:solidFill>
                <a:latin typeface="黑体" pitchFamily="49" charset="-122"/>
                <a:ea typeface="黑体" pitchFamily="49" charset="-122"/>
              </a:rPr>
              <a:t>宫中府中，俱为一体，陟罚臧否，不宜异同。</a:t>
            </a:r>
          </a:p>
        </p:txBody>
      </p:sp>
      <p:sp>
        <p:nvSpPr>
          <p:cNvPr id="82947" name="Text Box 3"/>
          <p:cNvSpPr txBox="1">
            <a:spLocks noChangeArrowheads="1"/>
          </p:cNvSpPr>
          <p:nvPr/>
        </p:nvSpPr>
        <p:spPr bwMode="auto">
          <a:xfrm>
            <a:off x="4800600" y="228600"/>
            <a:ext cx="3886200" cy="2528888"/>
          </a:xfrm>
          <a:prstGeom prst="rect">
            <a:avLst/>
          </a:prstGeom>
          <a:solidFill>
            <a:srgbClr val="CCECFF"/>
          </a:solidFill>
          <a:ln w="9525">
            <a:noFill/>
            <a:miter lim="800000"/>
          </a:ln>
          <a:effectLst>
            <a:outerShdw dist="35921" dir="2700000" algn="ctr" rotWithShape="0">
              <a:schemeClr val="bg2"/>
            </a:outerShdw>
          </a:effectLst>
        </p:spPr>
        <p:txBody>
          <a:bodyPr>
            <a:spAutoFit/>
          </a:bodyPr>
          <a:lstStyle/>
          <a:p>
            <a:pPr>
              <a:buFontTx/>
              <a:buNone/>
              <a:defRPr/>
            </a:pPr>
            <a:r>
              <a:rPr kumimoji="1" lang="zh-CN" altLang="en-US" b="1">
                <a:solidFill>
                  <a:srgbClr val="0000FF"/>
                </a:solidFill>
                <a:latin typeface="宋体" pitchFamily="2" charset="-122"/>
              </a:rPr>
              <a:t>皇宫的侍臣和丞相府的宫吏都是一个整体，对他们的提升、处分、表扬、批评，不应该不同。</a:t>
            </a:r>
          </a:p>
        </p:txBody>
      </p:sp>
      <p:sp>
        <p:nvSpPr>
          <p:cNvPr id="82948" name="Text Box 4"/>
          <p:cNvSpPr txBox="1">
            <a:spLocks noChangeArrowheads="1"/>
          </p:cNvSpPr>
          <p:nvPr/>
        </p:nvSpPr>
        <p:spPr bwMode="auto">
          <a:xfrm>
            <a:off x="1403350" y="1844675"/>
            <a:ext cx="1101725" cy="641350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>
            <a:spAutoFit/>
          </a:bodyPr>
          <a:lstStyle/>
          <a:p>
            <a:pPr>
              <a:buFontTx/>
              <a:buNone/>
              <a:defRPr/>
            </a:pPr>
            <a:r>
              <a:rPr kumimoji="1" lang="zh-CN" altLang="en-US" sz="3600" b="1" dirty="0">
                <a:solidFill>
                  <a:schemeClr val="bg1"/>
                </a:solidFill>
                <a:latin typeface="宋体" pitchFamily="2" charset="-122"/>
              </a:rPr>
              <a:t>异同</a:t>
            </a:r>
          </a:p>
        </p:txBody>
      </p:sp>
      <p:sp>
        <p:nvSpPr>
          <p:cNvPr id="82949" name="Text Box 5"/>
          <p:cNvSpPr txBox="1">
            <a:spLocks noChangeArrowheads="1"/>
          </p:cNvSpPr>
          <p:nvPr/>
        </p:nvSpPr>
        <p:spPr bwMode="auto">
          <a:xfrm>
            <a:off x="304800" y="4495800"/>
            <a:ext cx="7696200" cy="2225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4000" b="1">
                <a:solidFill>
                  <a:schemeClr val="tx1"/>
                </a:solidFill>
                <a:ea typeface="黑体" pitchFamily="49" charset="-122"/>
              </a:rPr>
              <a:t>我有亲</a:t>
            </a:r>
            <a:r>
              <a:rPr lang="zh-CN" altLang="en-US" sz="4000" b="1" u="sng">
                <a:solidFill>
                  <a:schemeClr val="tx1"/>
                </a:solidFill>
                <a:ea typeface="黑体" pitchFamily="49" charset="-122"/>
              </a:rPr>
              <a:t>父兄</a:t>
            </a:r>
            <a:r>
              <a:rPr lang="zh-CN" altLang="en-US" sz="4000" b="1">
                <a:solidFill>
                  <a:schemeClr val="tx1"/>
                </a:solidFill>
                <a:ea typeface="黑体" pitchFamily="49" charset="-122"/>
              </a:rPr>
              <a:t>，性行暴如雷</a:t>
            </a:r>
            <a:br>
              <a:rPr lang="zh-CN" altLang="en-US" sz="4000" b="1">
                <a:solidFill>
                  <a:schemeClr val="tx1"/>
                </a:solidFill>
                <a:ea typeface="黑体" pitchFamily="49" charset="-122"/>
              </a:rPr>
            </a:br>
            <a:endParaRPr lang="zh-CN" altLang="en-US" sz="4000" b="1">
              <a:solidFill>
                <a:schemeClr val="tx1"/>
              </a:solidFill>
              <a:ea typeface="黑体" pitchFamily="49" charset="-122"/>
            </a:endParaRPr>
          </a:p>
          <a:p>
            <a:r>
              <a:rPr lang="zh-CN" altLang="en-US" sz="4000" b="1">
                <a:solidFill>
                  <a:schemeClr val="tx1"/>
                </a:solidFill>
                <a:ea typeface="黑体" pitchFamily="49" charset="-122"/>
              </a:rPr>
              <a:t>备他盗之</a:t>
            </a:r>
            <a:r>
              <a:rPr lang="zh-CN" altLang="en-US" sz="4000" b="1" u="sng">
                <a:solidFill>
                  <a:schemeClr val="tx1"/>
                </a:solidFill>
                <a:ea typeface="黑体" pitchFamily="49" charset="-122"/>
              </a:rPr>
              <a:t>出入</a:t>
            </a:r>
            <a:r>
              <a:rPr lang="zh-CN" altLang="en-US" sz="4000" b="1">
                <a:solidFill>
                  <a:schemeClr val="tx1"/>
                </a:solidFill>
                <a:ea typeface="黑体" pitchFamily="49" charset="-122"/>
              </a:rPr>
              <a:t>与非常也</a:t>
            </a:r>
            <a:r>
              <a:rPr lang="zh-CN" altLang="en-US" sz="4000">
                <a:solidFill>
                  <a:schemeClr val="tx1"/>
                </a:solidFill>
                <a:ea typeface="书体坊米芾体" pitchFamily="2" charset="-122"/>
              </a:rPr>
              <a:t> </a:t>
            </a:r>
          </a:p>
        </p:txBody>
      </p:sp>
      <p:sp>
        <p:nvSpPr>
          <p:cNvPr id="82951" name="Text Box 7"/>
          <p:cNvSpPr txBox="1">
            <a:spLocks noChangeArrowheads="1"/>
          </p:cNvSpPr>
          <p:nvPr/>
        </p:nvSpPr>
        <p:spPr bwMode="auto">
          <a:xfrm>
            <a:off x="4800600" y="2209800"/>
            <a:ext cx="1066800" cy="579438"/>
          </a:xfrm>
          <a:prstGeom prst="rect">
            <a:avLst/>
          </a:prstGeom>
          <a:solidFill>
            <a:srgbClr val="FF9900"/>
          </a:solidFill>
          <a:ln w="9525">
            <a:noFill/>
            <a:miter lim="800000"/>
          </a:ln>
          <a:effectLst>
            <a:outerShdw dist="35921" dir="2700000" algn="ctr" rotWithShape="0">
              <a:schemeClr val="bg2"/>
            </a:outerShdw>
          </a:effectLst>
        </p:spPr>
        <p:txBody>
          <a:bodyPr>
            <a:spAutoFit/>
          </a:bodyPr>
          <a:lstStyle/>
          <a:p>
            <a:pPr>
              <a:buFontTx/>
              <a:buNone/>
              <a:defRPr/>
            </a:pPr>
            <a:r>
              <a:rPr kumimoji="1" lang="zh-CN" altLang="en-US" b="1">
                <a:solidFill>
                  <a:srgbClr val="FFFFFF"/>
                </a:solidFill>
                <a:latin typeface="宋体" pitchFamily="2" charset="-122"/>
              </a:rPr>
              <a:t>不同</a:t>
            </a:r>
          </a:p>
        </p:txBody>
      </p:sp>
      <p:sp>
        <p:nvSpPr>
          <p:cNvPr id="82952" name="Line 8"/>
          <p:cNvSpPr>
            <a:spLocks noChangeShapeType="1"/>
          </p:cNvSpPr>
          <p:nvPr/>
        </p:nvSpPr>
        <p:spPr bwMode="auto">
          <a:xfrm>
            <a:off x="1979613" y="2420938"/>
            <a:ext cx="2808287" cy="287337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tailEnd type="triangle" w="med" len="med"/>
          </a:ln>
          <a:effectLst>
            <a:outerShdw dist="35921" dir="2700000" algn="ctr" rotWithShape="0">
              <a:schemeClr val="bg2"/>
            </a:outerShdw>
          </a:effectLst>
        </p:spPr>
        <p:txBody>
          <a:bodyPr>
            <a:spAutoFit/>
          </a:bodyPr>
          <a:lstStyle/>
          <a:p>
            <a:pPr algn="ctr">
              <a:spcBef>
                <a:spcPct val="0"/>
              </a:spcBef>
              <a:defRPr/>
            </a:pPr>
            <a:endParaRPr lang="zh-CN" altLang="en-US" sz="1800">
              <a:solidFill>
                <a:schemeClr val="tx1"/>
              </a:solidFill>
              <a:ea typeface="书体坊米芾体" pitchFamily="2" charset="-122"/>
            </a:endParaRPr>
          </a:p>
        </p:txBody>
      </p:sp>
      <p:sp>
        <p:nvSpPr>
          <p:cNvPr id="82953" name="Line 9"/>
          <p:cNvSpPr>
            <a:spLocks noChangeShapeType="1"/>
          </p:cNvSpPr>
          <p:nvPr/>
        </p:nvSpPr>
        <p:spPr bwMode="auto">
          <a:xfrm rot="16059761" flipH="1">
            <a:off x="2166938" y="2544763"/>
            <a:ext cx="685800" cy="4572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tailEnd type="triangle" w="med" len="med"/>
          </a:ln>
          <a:effectLst>
            <a:outerShdw dist="35921" dir="2700000" algn="ctr" rotWithShape="0">
              <a:schemeClr val="bg2"/>
            </a:outerShdw>
          </a:effectLst>
        </p:spPr>
        <p:txBody>
          <a:bodyPr>
            <a:spAutoFit/>
          </a:bodyPr>
          <a:lstStyle/>
          <a:p>
            <a:pPr algn="ctr">
              <a:spcBef>
                <a:spcPct val="0"/>
              </a:spcBef>
              <a:defRPr/>
            </a:pPr>
            <a:endParaRPr lang="zh-CN" altLang="en-US" sz="1800">
              <a:solidFill>
                <a:schemeClr val="tx1"/>
              </a:solidFill>
              <a:ea typeface="书体坊米芾体" pitchFamily="2" charset="-122"/>
            </a:endParaRPr>
          </a:p>
        </p:txBody>
      </p:sp>
      <p:grpSp>
        <p:nvGrpSpPr>
          <p:cNvPr id="2" name="Group 10"/>
          <p:cNvGrpSpPr>
            <a:grpSpLocks/>
          </p:cNvGrpSpPr>
          <p:nvPr/>
        </p:nvGrpSpPr>
        <p:grpSpPr bwMode="auto">
          <a:xfrm>
            <a:off x="1447800" y="2743200"/>
            <a:ext cx="2514600" cy="990600"/>
            <a:chOff x="912" y="1728"/>
            <a:chExt cx="1584" cy="624"/>
          </a:xfrm>
        </p:grpSpPr>
        <p:sp>
          <p:nvSpPr>
            <p:cNvPr id="30729" name="Oval 11"/>
            <p:cNvSpPr>
              <a:spLocks noChangeArrowheads="1"/>
            </p:cNvSpPr>
            <p:nvPr/>
          </p:nvSpPr>
          <p:spPr bwMode="auto">
            <a:xfrm>
              <a:off x="912" y="1728"/>
              <a:ext cx="1584" cy="624"/>
            </a:xfrm>
            <a:prstGeom prst="ellipse">
              <a:avLst/>
            </a:prstGeom>
            <a:solidFill>
              <a:srgbClr val="CCFFFF"/>
            </a:solidFill>
            <a:ln w="9525">
              <a:noFill/>
              <a:round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 anchor="ctr">
              <a:spAutoFit/>
            </a:bodyPr>
            <a:lstStyle/>
            <a:p>
              <a:pPr algn="ctr">
                <a:spcBef>
                  <a:spcPct val="0"/>
                </a:spcBef>
                <a:defRPr/>
              </a:pPr>
              <a:endParaRPr lang="zh-CN" altLang="en-US" sz="1800">
                <a:solidFill>
                  <a:schemeClr val="tx1"/>
                </a:solidFill>
                <a:ea typeface="书体坊米芾体" pitchFamily="2" charset="-122"/>
              </a:endParaRPr>
            </a:p>
          </p:txBody>
        </p:sp>
        <p:sp>
          <p:nvSpPr>
            <p:cNvPr id="82956" name="Text Box 12"/>
            <p:cNvSpPr txBox="1">
              <a:spLocks noChangeArrowheads="1"/>
            </p:cNvSpPr>
            <p:nvPr/>
          </p:nvSpPr>
          <p:spPr bwMode="auto">
            <a:xfrm>
              <a:off x="1152" y="1824"/>
              <a:ext cx="1152" cy="365"/>
            </a:xfrm>
            <a:prstGeom prst="rect">
              <a:avLst/>
            </a:prstGeom>
            <a:noFill/>
            <a:ln w="9525">
              <a:noFill/>
              <a:miter lim="800000"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>
              <a:spAutoFit/>
            </a:bodyPr>
            <a:lstStyle/>
            <a:p>
              <a:pPr>
                <a:buFontTx/>
                <a:buNone/>
                <a:defRPr/>
              </a:pPr>
              <a:r>
                <a:rPr kumimoji="1" lang="zh-CN" altLang="en-US" b="1">
                  <a:solidFill>
                    <a:srgbClr val="0099FF"/>
                  </a:solidFill>
                  <a:latin typeface="Times New Roman" pitchFamily="18" charset="0"/>
                </a:rPr>
                <a:t>偏义复词</a:t>
              </a:r>
            </a:p>
          </p:txBody>
        </p:sp>
      </p:grpSp>
      <p:sp>
        <p:nvSpPr>
          <p:cNvPr id="82957" name="Oval 13"/>
          <p:cNvSpPr>
            <a:spLocks noChangeArrowheads="1"/>
          </p:cNvSpPr>
          <p:nvPr/>
        </p:nvSpPr>
        <p:spPr bwMode="auto">
          <a:xfrm>
            <a:off x="1979613" y="1628775"/>
            <a:ext cx="533400" cy="908050"/>
          </a:xfrm>
          <a:prstGeom prst="ellipse">
            <a:avLst/>
          </a:prstGeom>
          <a:noFill/>
          <a:ln w="38100">
            <a:solidFill>
              <a:schemeClr val="accent2"/>
            </a:solidFill>
            <a:round/>
          </a:ln>
          <a:effectLst>
            <a:outerShdw dist="35921" dir="2700000" algn="ctr" rotWithShape="0">
              <a:schemeClr val="bg2"/>
            </a:outerShdw>
          </a:effectLst>
        </p:spPr>
        <p:txBody>
          <a:bodyPr anchor="ctr">
            <a:spAutoFit/>
          </a:bodyPr>
          <a:lstStyle/>
          <a:p>
            <a:pPr algn="ctr">
              <a:buFontTx/>
              <a:buNone/>
              <a:defRPr/>
            </a:pPr>
            <a:endParaRPr kumimoji="1" lang="zh-CN" altLang="zh-CN" sz="3600" b="1">
              <a:solidFill>
                <a:srgbClr val="0000FF"/>
              </a:solidFill>
              <a:latin typeface="Times New Roman" pitchFamily="18" charset="0"/>
            </a:endParaRPr>
          </a:p>
        </p:txBody>
      </p:sp>
      <p:sp>
        <p:nvSpPr>
          <p:cNvPr id="82958" name="Text Box 14"/>
          <p:cNvSpPr txBox="1">
            <a:spLocks noChangeArrowheads="1"/>
          </p:cNvSpPr>
          <p:nvPr/>
        </p:nvSpPr>
        <p:spPr bwMode="auto">
          <a:xfrm>
            <a:off x="1295400" y="1524000"/>
            <a:ext cx="457200" cy="64135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</a:ln>
          <a:effectLst>
            <a:outerShdw dist="35921" dir="2700000" algn="ctr" rotWithShape="0">
              <a:schemeClr val="bg2"/>
            </a:outerShdw>
          </a:effectLst>
        </p:spPr>
        <p:txBody>
          <a:bodyPr>
            <a:spAutoFit/>
          </a:bodyPr>
          <a:lstStyle/>
          <a:p>
            <a:pPr>
              <a:buFontTx/>
              <a:buNone/>
              <a:defRPr/>
            </a:pPr>
            <a:endParaRPr kumimoji="1" lang="zh-CN" altLang="zh-CN" sz="3600" b="1">
              <a:solidFill>
                <a:srgbClr val="FF0066"/>
              </a:solidFill>
              <a:latin typeface="Times New Roman" pitchFamily="18" charset="0"/>
            </a:endParaRPr>
          </a:p>
        </p:txBody>
      </p:sp>
      <p:grpSp>
        <p:nvGrpSpPr>
          <p:cNvPr id="3" name="Group 19"/>
          <p:cNvGrpSpPr>
            <a:grpSpLocks/>
          </p:cNvGrpSpPr>
          <p:nvPr/>
        </p:nvGrpSpPr>
        <p:grpSpPr bwMode="auto">
          <a:xfrm>
            <a:off x="6443663" y="3716338"/>
            <a:ext cx="1752600" cy="2743200"/>
            <a:chOff x="4560" y="1824"/>
            <a:chExt cx="1104" cy="1728"/>
          </a:xfrm>
        </p:grpSpPr>
        <p:sp>
          <p:nvSpPr>
            <p:cNvPr id="30734" name="Oval 20"/>
            <p:cNvSpPr>
              <a:spLocks noChangeArrowheads="1"/>
            </p:cNvSpPr>
            <p:nvPr/>
          </p:nvSpPr>
          <p:spPr bwMode="auto">
            <a:xfrm>
              <a:off x="4560" y="1824"/>
              <a:ext cx="1104" cy="1728"/>
            </a:xfrm>
            <a:prstGeom prst="ellipse">
              <a:avLst/>
            </a:prstGeom>
            <a:solidFill>
              <a:srgbClr val="CCECFF"/>
            </a:solidFill>
            <a:ln w="9525">
              <a:noFill/>
              <a:round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 anchor="ctr">
              <a:spAutoFit/>
            </a:bodyPr>
            <a:lstStyle/>
            <a:p>
              <a:pPr algn="ctr">
                <a:spcBef>
                  <a:spcPct val="0"/>
                </a:spcBef>
                <a:defRPr/>
              </a:pPr>
              <a:endParaRPr lang="zh-CN" altLang="en-US" sz="1800">
                <a:solidFill>
                  <a:schemeClr val="tx1"/>
                </a:solidFill>
                <a:ea typeface="书体坊米芾体" pitchFamily="2" charset="-122"/>
              </a:endParaRPr>
            </a:p>
          </p:txBody>
        </p:sp>
        <p:sp>
          <p:nvSpPr>
            <p:cNvPr id="82965" name="Text Box 21"/>
            <p:cNvSpPr txBox="1">
              <a:spLocks noChangeArrowheads="1"/>
            </p:cNvSpPr>
            <p:nvPr/>
          </p:nvSpPr>
          <p:spPr bwMode="auto">
            <a:xfrm>
              <a:off x="4790" y="2112"/>
              <a:ext cx="730" cy="1200"/>
            </a:xfrm>
            <a:prstGeom prst="rect">
              <a:avLst/>
            </a:prstGeom>
            <a:noFill/>
            <a:ln w="9525">
              <a:noFill/>
              <a:miter lim="800000"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 vert="eaVert">
              <a:spAutoFit/>
            </a:bodyPr>
            <a:lstStyle/>
            <a:p>
              <a:pPr>
                <a:buFontTx/>
                <a:buNone/>
                <a:defRPr/>
              </a:pPr>
              <a:r>
                <a:rPr kumimoji="1" lang="zh-CN" altLang="en-US" b="1">
                  <a:solidFill>
                    <a:srgbClr val="FF3300"/>
                  </a:solidFill>
                  <a:latin typeface="Times New Roman" pitchFamily="18" charset="0"/>
                </a:rPr>
                <a:t>同义连用删除一个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29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29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29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7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29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29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29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29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829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1" dur="500"/>
                                        <p:tgtEl>
                                          <p:spTgt spid="829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829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0" fill="hold"/>
                                        <p:tgtEl>
                                          <p:spTgt spid="829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0" fill="hold"/>
                                        <p:tgtEl>
                                          <p:spTgt spid="829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829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829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5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829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946" grpId="0"/>
      <p:bldP spid="82947" grpId="0" animBg="1"/>
      <p:bldP spid="82948" grpId="0" animBg="1"/>
      <p:bldP spid="82949" grpId="0"/>
      <p:bldP spid="82951" grpId="0" animBg="1"/>
      <p:bldP spid="82957" grpId="0" animBg="1"/>
      <p:bldP spid="82958" grpId="0" animBg="1"/>
    </p:bld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468313" y="1160463"/>
            <a:ext cx="8142287" cy="5119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1588" algn="just">
              <a:lnSpc>
                <a:spcPct val="140000"/>
              </a:lnSpc>
            </a:pPr>
            <a:r>
              <a:rPr lang="en-US" altLang="zh-CN" sz="2600">
                <a:latin typeface="Times New Roman" pitchFamily="18" charset="0"/>
                <a:ea typeface="华文细黑"/>
                <a:cs typeface="华文细黑"/>
              </a:rPr>
              <a:t>8.(</a:t>
            </a:r>
            <a:r>
              <a:rPr lang="zh-CN" altLang="zh-CN" sz="2600">
                <a:latin typeface="Times New Roman" pitchFamily="18" charset="0"/>
                <a:ea typeface="华文细黑"/>
                <a:cs typeface="华文细黑"/>
              </a:rPr>
              <a:t>史弼</a:t>
            </a:r>
            <a:r>
              <a:rPr lang="en-US" altLang="zh-CN" sz="2600">
                <a:latin typeface="Times New Roman" pitchFamily="18" charset="0"/>
                <a:ea typeface="华文细黑"/>
                <a:cs typeface="华文细黑"/>
              </a:rPr>
              <a:t>)</a:t>
            </a:r>
            <a:r>
              <a:rPr lang="zh-CN" altLang="zh-CN" sz="2600">
                <a:latin typeface="Times New Roman" pitchFamily="18" charset="0"/>
                <a:ea typeface="华文细黑"/>
                <a:cs typeface="华文细黑"/>
              </a:rPr>
              <a:t>迁河东太守，受诏当举孝廉，弼知多权贵请托，乃豫敕断绝书属。中常侍侯览果遣诸生赍书请之，积日不得通。</a:t>
            </a:r>
            <a:r>
              <a:rPr lang="zh-CN" altLang="zh-CN" sz="2600" u="sng">
                <a:solidFill>
                  <a:schemeClr val="tx1"/>
                </a:solidFill>
                <a:latin typeface="Times New Roman" pitchFamily="18" charset="0"/>
                <a:ea typeface="华文细黑"/>
                <a:cs typeface="华文细黑"/>
              </a:rPr>
              <a:t>生乃以它事谒弼，而因达览书。</a:t>
            </a:r>
            <a:r>
              <a:rPr lang="zh-CN" altLang="zh-CN" sz="2600">
                <a:latin typeface="Times New Roman" pitchFamily="18" charset="0"/>
                <a:ea typeface="华文细黑"/>
                <a:cs typeface="华文细黑"/>
              </a:rPr>
              <a:t>弼大怒曰：</a:t>
            </a:r>
            <a:r>
              <a:rPr lang="en-US" altLang="zh-CN" sz="2600">
                <a:latin typeface="宋体" pitchFamily="2" charset="-122"/>
                <a:ea typeface="华文细黑"/>
                <a:cs typeface="华文细黑"/>
              </a:rPr>
              <a:t>“</a:t>
            </a:r>
            <a:r>
              <a:rPr lang="zh-CN" altLang="zh-CN" sz="2600">
                <a:latin typeface="Times New Roman" pitchFamily="18" charset="0"/>
                <a:ea typeface="华文细黑"/>
                <a:cs typeface="华文细黑"/>
              </a:rPr>
              <a:t>太守忝荷重任，当选士报国，尔何人而伪诈无状！</a:t>
            </a:r>
            <a:r>
              <a:rPr lang="en-US" altLang="zh-CN" sz="2600">
                <a:latin typeface="宋体" pitchFamily="2" charset="-122"/>
                <a:ea typeface="华文细黑"/>
                <a:cs typeface="华文细黑"/>
              </a:rPr>
              <a:t>”</a:t>
            </a:r>
            <a:r>
              <a:rPr lang="zh-CN" altLang="zh-CN" sz="2600">
                <a:latin typeface="Times New Roman" pitchFamily="18" charset="0"/>
                <a:ea typeface="华文细黑"/>
                <a:cs typeface="华文细黑"/>
              </a:rPr>
              <a:t>命左右引出。</a:t>
            </a:r>
            <a:r>
              <a:rPr lang="zh-CN" altLang="en-US" sz="2600">
                <a:latin typeface="Times New Roman" pitchFamily="18" charset="0"/>
                <a:ea typeface="华文细黑"/>
                <a:cs typeface="华文细黑"/>
              </a:rPr>
              <a:t>　　　　　　　　</a:t>
            </a:r>
            <a:r>
              <a:rPr lang="en-US" altLang="zh-CN" sz="2600">
                <a:latin typeface="Times New Roman" pitchFamily="18" charset="0"/>
                <a:ea typeface="华文细黑"/>
                <a:cs typeface="华文细黑"/>
              </a:rPr>
              <a:t>(</a:t>
            </a:r>
            <a:r>
              <a:rPr lang="zh-CN" altLang="zh-CN" sz="2600">
                <a:latin typeface="Times New Roman" pitchFamily="18" charset="0"/>
                <a:ea typeface="华文细黑"/>
                <a:cs typeface="华文细黑"/>
              </a:rPr>
              <a:t>选自《后汉书</a:t>
            </a:r>
            <a:r>
              <a:rPr lang="en-US" altLang="zh-CN" sz="2600">
                <a:latin typeface="Times New Roman" pitchFamily="18" charset="0"/>
                <a:ea typeface="华文细黑"/>
                <a:cs typeface="华文细黑"/>
              </a:rPr>
              <a:t>·</a:t>
            </a:r>
            <a:r>
              <a:rPr lang="zh-CN" altLang="zh-CN" sz="2600">
                <a:latin typeface="Times New Roman" pitchFamily="18" charset="0"/>
                <a:ea typeface="华文细黑"/>
                <a:cs typeface="华文细黑"/>
              </a:rPr>
              <a:t>史弼》</a:t>
            </a:r>
            <a:r>
              <a:rPr lang="en-US" altLang="zh-CN" sz="2600">
                <a:latin typeface="Times New Roman" pitchFamily="18" charset="0"/>
                <a:ea typeface="华文细黑"/>
                <a:cs typeface="华文细黑"/>
              </a:rPr>
              <a:t>)</a:t>
            </a:r>
            <a:endParaRPr lang="zh-CN" altLang="zh-CN" sz="1000">
              <a:latin typeface="宋体" pitchFamily="2" charset="-122"/>
            </a:endParaRPr>
          </a:p>
          <a:p>
            <a:pPr indent="1588" algn="just">
              <a:lnSpc>
                <a:spcPct val="140000"/>
              </a:lnSpc>
            </a:pPr>
            <a:r>
              <a:rPr lang="zh-CN" altLang="zh-CN" sz="2600">
                <a:solidFill>
                  <a:srgbClr val="00B0F0"/>
                </a:solidFill>
                <a:latin typeface="Times New Roman" pitchFamily="18" charset="0"/>
                <a:ea typeface="微软雅黑" pitchFamily="34" charset="-122"/>
              </a:rPr>
              <a:t>译文：</a:t>
            </a:r>
            <a:endParaRPr lang="zh-CN" altLang="zh-CN" sz="1000">
              <a:solidFill>
                <a:srgbClr val="E46C0A"/>
              </a:solidFill>
              <a:latin typeface="宋体" pitchFamily="2" charset="-122"/>
            </a:endParaRPr>
          </a:p>
          <a:p>
            <a:pPr indent="1588" algn="just">
              <a:lnSpc>
                <a:spcPct val="140000"/>
              </a:lnSpc>
            </a:pPr>
            <a:endParaRPr lang="en-US" altLang="zh-CN" sz="2600">
              <a:solidFill>
                <a:srgbClr val="00B0F0"/>
              </a:solidFill>
              <a:latin typeface="Times New Roman" pitchFamily="18" charset="0"/>
              <a:ea typeface="微软雅黑" pitchFamily="34" charset="-122"/>
            </a:endParaRPr>
          </a:p>
          <a:p>
            <a:pPr indent="1588" algn="just">
              <a:lnSpc>
                <a:spcPct val="140000"/>
              </a:lnSpc>
            </a:pPr>
            <a:r>
              <a:rPr lang="zh-CN" altLang="zh-CN" sz="2600">
                <a:solidFill>
                  <a:srgbClr val="00B0F0"/>
                </a:solidFill>
                <a:latin typeface="Times New Roman" pitchFamily="18" charset="0"/>
                <a:ea typeface="微软雅黑" pitchFamily="34" charset="-122"/>
              </a:rPr>
              <a:t>要点　</a:t>
            </a:r>
            <a:r>
              <a:rPr lang="en-US" altLang="zh-CN" sz="2600">
                <a:latin typeface="宋体" pitchFamily="2" charset="-122"/>
                <a:ea typeface="华文细黑"/>
                <a:cs typeface="华文细黑"/>
              </a:rPr>
              <a:t>“</a:t>
            </a:r>
            <a:r>
              <a:rPr lang="zh-CN" altLang="zh-CN" sz="2600">
                <a:latin typeface="Times New Roman" pitchFamily="18" charset="0"/>
                <a:ea typeface="华文细黑"/>
                <a:cs typeface="华文细黑"/>
              </a:rPr>
              <a:t>以</a:t>
            </a:r>
            <a:r>
              <a:rPr lang="en-US" altLang="zh-CN" sz="2600">
                <a:latin typeface="宋体" pitchFamily="2" charset="-122"/>
                <a:ea typeface="华文细黑"/>
                <a:cs typeface="华文细黑"/>
              </a:rPr>
              <a:t>”“</a:t>
            </a:r>
            <a:r>
              <a:rPr lang="zh-CN" altLang="zh-CN" sz="2600">
                <a:latin typeface="Times New Roman" pitchFamily="18" charset="0"/>
                <a:ea typeface="华文细黑"/>
                <a:cs typeface="华文细黑"/>
              </a:rPr>
              <a:t>谒</a:t>
            </a:r>
            <a:r>
              <a:rPr lang="en-US" altLang="zh-CN" sz="2600">
                <a:latin typeface="宋体" pitchFamily="2" charset="-122"/>
                <a:ea typeface="华文细黑"/>
                <a:cs typeface="华文细黑"/>
              </a:rPr>
              <a:t>”“</a:t>
            </a:r>
            <a:r>
              <a:rPr lang="zh-CN" altLang="zh-CN" sz="2600">
                <a:latin typeface="Times New Roman" pitchFamily="18" charset="0"/>
                <a:ea typeface="华文细黑"/>
                <a:cs typeface="华文细黑"/>
              </a:rPr>
              <a:t>因</a:t>
            </a:r>
            <a:r>
              <a:rPr lang="en-US" altLang="zh-CN" sz="2600">
                <a:latin typeface="宋体" pitchFamily="2" charset="-122"/>
                <a:ea typeface="华文细黑"/>
                <a:cs typeface="华文细黑"/>
              </a:rPr>
              <a:t>”“</a:t>
            </a:r>
            <a:r>
              <a:rPr lang="zh-CN" altLang="zh-CN" sz="2600">
                <a:latin typeface="Times New Roman" pitchFamily="18" charset="0"/>
                <a:ea typeface="华文细黑"/>
                <a:cs typeface="华文细黑"/>
              </a:rPr>
              <a:t>达</a:t>
            </a:r>
            <a:r>
              <a:rPr lang="en-US" altLang="zh-CN" sz="2600">
                <a:latin typeface="宋体" pitchFamily="2" charset="-122"/>
                <a:ea typeface="华文细黑"/>
                <a:cs typeface="华文细黑"/>
              </a:rPr>
              <a:t>”</a:t>
            </a:r>
            <a:r>
              <a:rPr lang="zh-CN" altLang="zh-CN" sz="2600">
                <a:latin typeface="Times New Roman" pitchFamily="18" charset="0"/>
                <a:ea typeface="华文细黑"/>
                <a:cs typeface="华文细黑"/>
              </a:rPr>
              <a:t>。</a:t>
            </a:r>
            <a:endParaRPr lang="zh-CN" altLang="zh-CN" sz="1000">
              <a:latin typeface="宋体" pitchFamily="2" charset="-122"/>
            </a:endParaRP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461963" y="3905250"/>
            <a:ext cx="814228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1588" algn="just">
              <a:lnSpc>
                <a:spcPct val="140000"/>
              </a:lnSpc>
            </a:pPr>
            <a:r>
              <a:rPr lang="en-US" altLang="zh-CN" sz="2600">
                <a:solidFill>
                  <a:srgbClr val="F79646"/>
                </a:solidFill>
                <a:latin typeface="Times New Roman" pitchFamily="18" charset="0"/>
                <a:ea typeface="华文细黑"/>
                <a:cs typeface="华文细黑"/>
              </a:rPr>
              <a:t>            </a:t>
            </a:r>
            <a:r>
              <a:rPr lang="zh-CN" altLang="zh-CN" sz="2600">
                <a:solidFill>
                  <a:srgbClr val="F79646"/>
                </a:solidFill>
                <a:latin typeface="Times New Roman" pitchFamily="18" charset="0"/>
                <a:ea typeface="华文细黑"/>
                <a:cs typeface="华文细黑"/>
              </a:rPr>
              <a:t>诸生就用其他的事为借口拜见史弼，于是趁机送上了侯览的书信。</a:t>
            </a:r>
            <a:endParaRPr lang="zh-CN" altLang="zh-CN" sz="1000">
              <a:latin typeface="宋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矩形 2"/>
          <p:cNvSpPr>
            <a:spLocks noChangeArrowheads="1"/>
          </p:cNvSpPr>
          <p:nvPr/>
        </p:nvSpPr>
        <p:spPr bwMode="auto">
          <a:xfrm>
            <a:off x="395288" y="1009650"/>
            <a:ext cx="8258175" cy="4922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1588" algn="just">
              <a:lnSpc>
                <a:spcPct val="140000"/>
              </a:lnSpc>
            </a:pPr>
            <a:r>
              <a:rPr lang="en-US" altLang="zh-CN" sz="2600">
                <a:latin typeface="Times New Roman" pitchFamily="18" charset="0"/>
                <a:ea typeface="华文细黑"/>
                <a:cs typeface="华文细黑"/>
              </a:rPr>
              <a:t>(</a:t>
            </a:r>
            <a:r>
              <a:rPr lang="zh-CN" altLang="zh-CN" sz="2600">
                <a:latin typeface="Times New Roman" pitchFamily="18" charset="0"/>
                <a:ea typeface="华文细黑"/>
                <a:cs typeface="华文细黑"/>
              </a:rPr>
              <a:t>二</a:t>
            </a:r>
            <a:r>
              <a:rPr lang="en-US" altLang="zh-CN" sz="2600">
                <a:latin typeface="Times New Roman" pitchFamily="18" charset="0"/>
                <a:ea typeface="华文细黑"/>
                <a:cs typeface="华文细黑"/>
              </a:rPr>
              <a:t>)</a:t>
            </a:r>
            <a:r>
              <a:rPr lang="zh-CN" altLang="zh-CN" sz="2600">
                <a:latin typeface="Times New Roman" pitchFamily="18" charset="0"/>
                <a:ea typeface="华文细黑"/>
                <a:cs typeface="华文细黑"/>
              </a:rPr>
              <a:t>可译可不译的虚词：细心区分，当译则译，不当译则删</a:t>
            </a:r>
            <a:endParaRPr lang="zh-CN" altLang="zh-CN" sz="1000">
              <a:latin typeface="宋体" pitchFamily="2" charset="-122"/>
            </a:endParaRPr>
          </a:p>
          <a:p>
            <a:pPr indent="1588" algn="just">
              <a:lnSpc>
                <a:spcPct val="140000"/>
              </a:lnSpc>
            </a:pPr>
            <a:r>
              <a:rPr lang="zh-CN" altLang="zh-CN" sz="2600">
                <a:latin typeface="Times New Roman" pitchFamily="18" charset="0"/>
                <a:ea typeface="华文细黑"/>
                <a:cs typeface="华文细黑"/>
              </a:rPr>
              <a:t>有一部分虚词，兼有结构或语气助词和其他词性，如</a:t>
            </a:r>
            <a:r>
              <a:rPr lang="en-US" altLang="zh-CN" sz="2600">
                <a:latin typeface="宋体" pitchFamily="2" charset="-122"/>
                <a:ea typeface="华文细黑"/>
                <a:cs typeface="华文细黑"/>
              </a:rPr>
              <a:t>“</a:t>
            </a:r>
            <a:r>
              <a:rPr lang="zh-CN" altLang="zh-CN" sz="2600">
                <a:latin typeface="Times New Roman" pitchFamily="18" charset="0"/>
                <a:ea typeface="华文细黑"/>
                <a:cs typeface="华文细黑"/>
              </a:rPr>
              <a:t>之</a:t>
            </a:r>
            <a:r>
              <a:rPr lang="en-US" altLang="zh-CN" sz="2600">
                <a:latin typeface="宋体" pitchFamily="2" charset="-122"/>
                <a:ea typeface="华文细黑"/>
                <a:cs typeface="华文细黑"/>
              </a:rPr>
              <a:t>”“</a:t>
            </a:r>
            <a:r>
              <a:rPr lang="zh-CN" altLang="zh-CN" sz="2600">
                <a:latin typeface="Times New Roman" pitchFamily="18" charset="0"/>
                <a:ea typeface="华文细黑"/>
                <a:cs typeface="华文细黑"/>
              </a:rPr>
              <a:t>焉</a:t>
            </a:r>
            <a:r>
              <a:rPr lang="en-US" altLang="zh-CN" sz="2600">
                <a:latin typeface="宋体" pitchFamily="2" charset="-122"/>
                <a:ea typeface="华文细黑"/>
                <a:cs typeface="华文细黑"/>
              </a:rPr>
              <a:t>”“</a:t>
            </a:r>
            <a:r>
              <a:rPr lang="zh-CN" altLang="zh-CN" sz="2600">
                <a:latin typeface="Times New Roman" pitchFamily="18" charset="0"/>
                <a:ea typeface="华文细黑"/>
                <a:cs typeface="华文细黑"/>
              </a:rPr>
              <a:t>者</a:t>
            </a:r>
            <a:r>
              <a:rPr lang="en-US" altLang="zh-CN" sz="2600">
                <a:latin typeface="宋体" pitchFamily="2" charset="-122"/>
                <a:ea typeface="华文细黑"/>
                <a:cs typeface="华文细黑"/>
              </a:rPr>
              <a:t>”“</a:t>
            </a:r>
            <a:r>
              <a:rPr lang="zh-CN" altLang="zh-CN" sz="2600">
                <a:latin typeface="Times New Roman" pitchFamily="18" charset="0"/>
                <a:ea typeface="华文细黑"/>
                <a:cs typeface="华文细黑"/>
              </a:rPr>
              <a:t>乎</a:t>
            </a:r>
            <a:r>
              <a:rPr lang="en-US" altLang="zh-CN" sz="2600">
                <a:latin typeface="宋体" pitchFamily="2" charset="-122"/>
                <a:ea typeface="华文细黑"/>
                <a:cs typeface="华文细黑"/>
              </a:rPr>
              <a:t>”</a:t>
            </a:r>
            <a:r>
              <a:rPr lang="zh-CN" altLang="zh-CN" sz="2600">
                <a:latin typeface="Times New Roman" pitchFamily="18" charset="0"/>
                <a:ea typeface="华文细黑"/>
                <a:cs typeface="华文细黑"/>
              </a:rPr>
              <a:t>等，其结构、语气助词一般情况下皆可不译，但不能把其他词性义当作助词而不译。</a:t>
            </a:r>
            <a:endParaRPr lang="zh-CN" altLang="zh-CN" sz="1000">
              <a:latin typeface="宋体" pitchFamily="2" charset="-122"/>
            </a:endParaRPr>
          </a:p>
          <a:p>
            <a:pPr indent="1588" algn="just">
              <a:lnSpc>
                <a:spcPct val="140000"/>
              </a:lnSpc>
            </a:pPr>
            <a:r>
              <a:rPr lang="zh-CN" altLang="zh-CN" sz="2600">
                <a:latin typeface="Times New Roman" pitchFamily="18" charset="0"/>
                <a:ea typeface="华文细黑"/>
                <a:cs typeface="华文细黑"/>
              </a:rPr>
              <a:t>这里，尤其要留心</a:t>
            </a:r>
            <a:r>
              <a:rPr lang="en-US" altLang="zh-CN" sz="2600">
                <a:latin typeface="宋体" pitchFamily="2" charset="-122"/>
                <a:ea typeface="华文细黑"/>
                <a:cs typeface="华文细黑"/>
              </a:rPr>
              <a:t>“</a:t>
            </a:r>
            <a:r>
              <a:rPr lang="zh-CN" altLang="zh-CN" sz="2600">
                <a:latin typeface="Times New Roman" pitchFamily="18" charset="0"/>
                <a:ea typeface="华文细黑"/>
                <a:cs typeface="华文细黑"/>
              </a:rPr>
              <a:t>焉</a:t>
            </a:r>
            <a:r>
              <a:rPr lang="en-US" altLang="zh-CN" sz="2600">
                <a:latin typeface="宋体" pitchFamily="2" charset="-122"/>
                <a:ea typeface="华文细黑"/>
                <a:cs typeface="华文细黑"/>
              </a:rPr>
              <a:t>”“</a:t>
            </a:r>
            <a:r>
              <a:rPr lang="zh-CN" altLang="zh-CN" sz="2600">
                <a:latin typeface="Times New Roman" pitchFamily="18" charset="0"/>
                <a:ea typeface="华文细黑"/>
                <a:cs typeface="华文细黑"/>
              </a:rPr>
              <a:t>者</a:t>
            </a:r>
            <a:r>
              <a:rPr lang="en-US" altLang="zh-CN" sz="2600">
                <a:latin typeface="宋体" pitchFamily="2" charset="-122"/>
                <a:ea typeface="华文细黑"/>
                <a:cs typeface="华文细黑"/>
              </a:rPr>
              <a:t>”</a:t>
            </a:r>
            <a:r>
              <a:rPr lang="zh-CN" altLang="zh-CN" sz="2600">
                <a:latin typeface="Times New Roman" pitchFamily="18" charset="0"/>
                <a:ea typeface="华文细黑"/>
                <a:cs typeface="华文细黑"/>
              </a:rPr>
              <a:t>。焉：作为句中或句末语气助词时，可不译；但当放在动词后面作代词或兼词时，有实义，必须译出。者：主要有两个义项，一是作</a:t>
            </a:r>
            <a:endParaRPr lang="zh-CN" altLang="zh-CN" sz="1000">
              <a:latin typeface="宋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矩形 1"/>
          <p:cNvSpPr>
            <a:spLocks noChangeArrowheads="1"/>
          </p:cNvSpPr>
          <p:nvPr/>
        </p:nvSpPr>
        <p:spPr bwMode="auto">
          <a:xfrm>
            <a:off x="461963" y="2205038"/>
            <a:ext cx="8142287" cy="230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1588" algn="just">
              <a:lnSpc>
                <a:spcPct val="140000"/>
              </a:lnSpc>
            </a:pPr>
            <a:r>
              <a:rPr lang="zh-CN" altLang="zh-CN" sz="2600">
                <a:solidFill>
                  <a:srgbClr val="000000"/>
                </a:solidFill>
                <a:latin typeface="Times New Roman" pitchFamily="18" charset="0"/>
                <a:ea typeface="华文细黑"/>
                <a:cs typeface="华文细黑"/>
              </a:rPr>
              <a:t>代词，可译为</a:t>
            </a:r>
            <a:r>
              <a:rPr lang="en-US" altLang="zh-CN" sz="2600">
                <a:solidFill>
                  <a:srgbClr val="000000"/>
                </a:solidFill>
                <a:latin typeface="宋体" pitchFamily="2" charset="-122"/>
                <a:ea typeface="华文细黑"/>
                <a:cs typeface="华文细黑"/>
              </a:rPr>
              <a:t>“……</a:t>
            </a:r>
            <a:r>
              <a:rPr lang="zh-CN" altLang="zh-CN" sz="2600">
                <a:solidFill>
                  <a:srgbClr val="000000"/>
                </a:solidFill>
                <a:latin typeface="Times New Roman" pitchFamily="18" charset="0"/>
                <a:ea typeface="华文细黑"/>
                <a:cs typeface="华文细黑"/>
              </a:rPr>
              <a:t>的人</a:t>
            </a:r>
            <a:r>
              <a:rPr lang="en-US" altLang="zh-CN" sz="2600">
                <a:solidFill>
                  <a:srgbClr val="000000"/>
                </a:solidFill>
                <a:latin typeface="Times New Roman" pitchFamily="18" charset="0"/>
                <a:ea typeface="华文细黑"/>
                <a:cs typeface="华文细黑"/>
              </a:rPr>
              <a:t>(</a:t>
            </a:r>
            <a:r>
              <a:rPr lang="zh-CN" altLang="zh-CN" sz="2600">
                <a:solidFill>
                  <a:srgbClr val="000000"/>
                </a:solidFill>
                <a:latin typeface="Times New Roman" pitchFamily="18" charset="0"/>
                <a:ea typeface="华文细黑"/>
                <a:cs typeface="华文细黑"/>
              </a:rPr>
              <a:t>事、地方</a:t>
            </a:r>
            <a:r>
              <a:rPr lang="en-US" altLang="zh-CN" sz="2600">
                <a:solidFill>
                  <a:srgbClr val="000000"/>
                </a:solidFill>
                <a:latin typeface="Times New Roman" pitchFamily="18" charset="0"/>
                <a:ea typeface="华文细黑"/>
                <a:cs typeface="华文细黑"/>
              </a:rPr>
              <a:t>)</a:t>
            </a:r>
            <a:r>
              <a:rPr lang="en-US" altLang="zh-CN" sz="2600">
                <a:solidFill>
                  <a:srgbClr val="000000"/>
                </a:solidFill>
                <a:latin typeface="宋体" pitchFamily="2" charset="-122"/>
                <a:ea typeface="华文细黑"/>
                <a:cs typeface="华文细黑"/>
              </a:rPr>
              <a:t>”</a:t>
            </a:r>
            <a:r>
              <a:rPr lang="zh-CN" altLang="zh-CN" sz="2600">
                <a:solidFill>
                  <a:srgbClr val="000000"/>
                </a:solidFill>
                <a:latin typeface="Times New Roman" pitchFamily="18" charset="0"/>
                <a:ea typeface="华文细黑"/>
                <a:cs typeface="华文细黑"/>
              </a:rPr>
              <a:t>；二是作助词，表句中停顿，与</a:t>
            </a:r>
            <a:r>
              <a:rPr lang="en-US" altLang="zh-CN" sz="2600">
                <a:solidFill>
                  <a:srgbClr val="000000"/>
                </a:solidFill>
                <a:latin typeface="宋体" pitchFamily="2" charset="-122"/>
                <a:ea typeface="华文细黑"/>
                <a:cs typeface="华文细黑"/>
              </a:rPr>
              <a:t>“</a:t>
            </a:r>
            <a:r>
              <a:rPr lang="zh-CN" altLang="zh-CN" sz="2600">
                <a:solidFill>
                  <a:srgbClr val="000000"/>
                </a:solidFill>
                <a:latin typeface="Times New Roman" pitchFamily="18" charset="0"/>
                <a:ea typeface="华文细黑"/>
                <a:cs typeface="华文细黑"/>
              </a:rPr>
              <a:t>也</a:t>
            </a:r>
            <a:r>
              <a:rPr lang="en-US" altLang="zh-CN" sz="2600">
                <a:solidFill>
                  <a:srgbClr val="000000"/>
                </a:solidFill>
                <a:latin typeface="宋体" pitchFamily="2" charset="-122"/>
                <a:ea typeface="华文细黑"/>
                <a:cs typeface="华文细黑"/>
              </a:rPr>
              <a:t>”</a:t>
            </a:r>
            <a:r>
              <a:rPr lang="zh-CN" altLang="zh-CN" sz="2600">
                <a:solidFill>
                  <a:srgbClr val="000000"/>
                </a:solidFill>
                <a:latin typeface="Times New Roman" pitchFamily="18" charset="0"/>
                <a:ea typeface="华文细黑"/>
                <a:cs typeface="华文细黑"/>
              </a:rPr>
              <a:t>构成判断，或作定语后置的标志，不必译出。这两种词义、词性，在翻译中尤其要仔细辨析，不可当译不译，或不当译而硬译。</a:t>
            </a:r>
            <a:endParaRPr lang="zh-CN" altLang="zh-CN" sz="1000">
              <a:solidFill>
                <a:srgbClr val="000000"/>
              </a:solidFill>
              <a:latin typeface="宋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468313" y="908050"/>
            <a:ext cx="8061325" cy="5997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1588" algn="just">
              <a:lnSpc>
                <a:spcPct val="130000"/>
              </a:lnSpc>
            </a:pPr>
            <a:r>
              <a:rPr lang="zh-CN" altLang="zh-CN" sz="2500" b="1">
                <a:solidFill>
                  <a:srgbClr val="E36C0A"/>
                </a:solidFill>
                <a:latin typeface="Times New Roman" pitchFamily="18" charset="0"/>
                <a:ea typeface="微软雅黑" pitchFamily="34" charset="-122"/>
              </a:rPr>
              <a:t>边练边悟</a:t>
            </a:r>
            <a:endParaRPr lang="zh-CN" altLang="zh-CN" sz="2500">
              <a:latin typeface="宋体" pitchFamily="2" charset="-122"/>
            </a:endParaRPr>
          </a:p>
          <a:p>
            <a:pPr indent="1588" algn="just">
              <a:lnSpc>
                <a:spcPct val="130000"/>
              </a:lnSpc>
            </a:pPr>
            <a:r>
              <a:rPr lang="zh-CN" altLang="zh-CN" sz="2500">
                <a:latin typeface="Times New Roman" pitchFamily="18" charset="0"/>
                <a:ea typeface="华文细黑"/>
                <a:cs typeface="华文细黑"/>
              </a:rPr>
              <a:t>阅读下面的文段，翻译文中画线的句子。</a:t>
            </a:r>
            <a:endParaRPr lang="zh-CN" altLang="zh-CN" sz="2500">
              <a:latin typeface="宋体" pitchFamily="2" charset="-122"/>
            </a:endParaRPr>
          </a:p>
          <a:p>
            <a:pPr indent="1588" algn="r">
              <a:lnSpc>
                <a:spcPct val="130000"/>
              </a:lnSpc>
            </a:pPr>
            <a:r>
              <a:rPr lang="en-US" altLang="zh-CN" sz="2500">
                <a:latin typeface="Times New Roman" pitchFamily="18" charset="0"/>
                <a:ea typeface="华文细黑"/>
                <a:cs typeface="华文细黑"/>
              </a:rPr>
              <a:t>9.</a:t>
            </a:r>
            <a:r>
              <a:rPr lang="zh-CN" altLang="zh-CN" sz="2500">
                <a:latin typeface="Times New Roman" pitchFamily="18" charset="0"/>
                <a:ea typeface="华文细黑"/>
                <a:cs typeface="华文细黑"/>
              </a:rPr>
              <a:t>卫兹，有大节，不应三公之辟。太祖之初至陈留，兹曰：</a:t>
            </a:r>
            <a:r>
              <a:rPr lang="en-US" altLang="zh-CN" sz="2500">
                <a:latin typeface="宋体" pitchFamily="2" charset="-122"/>
                <a:ea typeface="华文细黑"/>
                <a:cs typeface="华文细黑"/>
              </a:rPr>
              <a:t>“</a:t>
            </a:r>
            <a:r>
              <a:rPr lang="zh-CN" altLang="zh-CN" sz="2500">
                <a:latin typeface="Times New Roman" pitchFamily="18" charset="0"/>
                <a:ea typeface="华文细黑"/>
                <a:cs typeface="华文细黑"/>
              </a:rPr>
              <a:t>平天下者，必此人也。</a:t>
            </a:r>
            <a:r>
              <a:rPr lang="en-US" altLang="zh-CN" sz="2500">
                <a:latin typeface="宋体" pitchFamily="2" charset="-122"/>
                <a:ea typeface="华文细黑"/>
                <a:cs typeface="华文细黑"/>
              </a:rPr>
              <a:t>”</a:t>
            </a:r>
            <a:r>
              <a:rPr lang="zh-CN" altLang="zh-CN" sz="2500">
                <a:latin typeface="Times New Roman" pitchFamily="18" charset="0"/>
                <a:ea typeface="华文细黑"/>
                <a:cs typeface="华文细黑"/>
              </a:rPr>
              <a:t>太祖亦异之，数诣兹议大事。从讨董卓，战于荥阳而卒。</a:t>
            </a:r>
            <a:r>
              <a:rPr lang="zh-CN" altLang="zh-CN" sz="2500" u="sng">
                <a:solidFill>
                  <a:schemeClr val="tx1"/>
                </a:solidFill>
                <a:latin typeface="Times New Roman" pitchFamily="18" charset="0"/>
                <a:ea typeface="华文细黑"/>
                <a:cs typeface="华文细黑"/>
              </a:rPr>
              <a:t>太祖每涉郡境，辄遣使祠焉。</a:t>
            </a:r>
            <a:r>
              <a:rPr lang="en-US" altLang="zh-CN" sz="2500">
                <a:latin typeface="Times New Roman" pitchFamily="18" charset="0"/>
                <a:ea typeface="华文细黑"/>
                <a:cs typeface="华文细黑"/>
              </a:rPr>
              <a:t>(</a:t>
            </a:r>
            <a:r>
              <a:rPr lang="zh-CN" altLang="zh-CN" sz="2500">
                <a:latin typeface="Times New Roman" pitchFamily="18" charset="0"/>
                <a:ea typeface="华文细黑"/>
                <a:cs typeface="华文细黑"/>
              </a:rPr>
              <a:t>选自《三国志</a:t>
            </a:r>
            <a:r>
              <a:rPr lang="en-US" altLang="zh-CN" sz="2500">
                <a:latin typeface="Times New Roman" pitchFamily="18" charset="0"/>
                <a:ea typeface="华文细黑"/>
                <a:cs typeface="华文细黑"/>
              </a:rPr>
              <a:t>·</a:t>
            </a:r>
            <a:r>
              <a:rPr lang="zh-CN" altLang="zh-CN" sz="2500">
                <a:latin typeface="Times New Roman" pitchFamily="18" charset="0"/>
                <a:ea typeface="华文细黑"/>
                <a:cs typeface="华文细黑"/>
              </a:rPr>
              <a:t>魏书》</a:t>
            </a:r>
            <a:r>
              <a:rPr lang="en-US" altLang="zh-CN" sz="2500">
                <a:latin typeface="Times New Roman" pitchFamily="18" charset="0"/>
                <a:ea typeface="华文细黑"/>
                <a:cs typeface="华文细黑"/>
              </a:rPr>
              <a:t>)</a:t>
            </a:r>
            <a:endParaRPr lang="zh-CN" altLang="zh-CN" sz="2500">
              <a:latin typeface="宋体" pitchFamily="2" charset="-122"/>
            </a:endParaRPr>
          </a:p>
          <a:p>
            <a:pPr indent="1588" algn="just">
              <a:lnSpc>
                <a:spcPct val="130000"/>
              </a:lnSpc>
            </a:pPr>
            <a:r>
              <a:rPr lang="zh-CN" altLang="zh-CN" sz="2500">
                <a:solidFill>
                  <a:srgbClr val="00B0F0"/>
                </a:solidFill>
                <a:latin typeface="Times New Roman" pitchFamily="18" charset="0"/>
                <a:ea typeface="微软雅黑" pitchFamily="34" charset="-122"/>
              </a:rPr>
              <a:t>译文：</a:t>
            </a:r>
            <a:r>
              <a:rPr lang="zh-CN" altLang="zh-CN" sz="2500">
                <a:latin typeface="Times New Roman" pitchFamily="18" charset="0"/>
                <a:ea typeface="华文细黑"/>
                <a:cs typeface="华文细黑"/>
              </a:rPr>
              <a:t>　</a:t>
            </a:r>
            <a:endParaRPr lang="zh-CN" altLang="zh-CN" sz="2500">
              <a:solidFill>
                <a:srgbClr val="E46C0A"/>
              </a:solidFill>
              <a:latin typeface="宋体" pitchFamily="2" charset="-122"/>
            </a:endParaRPr>
          </a:p>
          <a:p>
            <a:pPr indent="1588" algn="just">
              <a:lnSpc>
                <a:spcPct val="130000"/>
              </a:lnSpc>
            </a:pPr>
            <a:endParaRPr lang="en-US" altLang="zh-CN" sz="2500">
              <a:solidFill>
                <a:srgbClr val="00B0F0"/>
              </a:solidFill>
              <a:latin typeface="Times New Roman" pitchFamily="18" charset="0"/>
              <a:ea typeface="微软雅黑" pitchFamily="34" charset="-122"/>
            </a:endParaRPr>
          </a:p>
          <a:p>
            <a:pPr indent="1588" algn="just">
              <a:lnSpc>
                <a:spcPct val="130000"/>
              </a:lnSpc>
            </a:pPr>
            <a:r>
              <a:rPr lang="zh-CN" altLang="zh-CN" sz="2500">
                <a:solidFill>
                  <a:srgbClr val="00B0F0"/>
                </a:solidFill>
                <a:latin typeface="Times New Roman" pitchFamily="18" charset="0"/>
                <a:ea typeface="微软雅黑" pitchFamily="34" charset="-122"/>
              </a:rPr>
              <a:t>要点　</a:t>
            </a:r>
            <a:r>
              <a:rPr lang="en-US" altLang="zh-CN" sz="2500">
                <a:latin typeface="宋体" pitchFamily="2" charset="-122"/>
                <a:ea typeface="华文细黑"/>
                <a:cs typeface="华文细黑"/>
              </a:rPr>
              <a:t>“</a:t>
            </a:r>
            <a:r>
              <a:rPr lang="zh-CN" altLang="zh-CN" sz="2500">
                <a:latin typeface="Times New Roman" pitchFamily="18" charset="0"/>
                <a:ea typeface="华文细黑"/>
                <a:cs typeface="华文细黑"/>
              </a:rPr>
              <a:t>涉</a:t>
            </a:r>
            <a:r>
              <a:rPr lang="en-US" altLang="zh-CN" sz="2500">
                <a:latin typeface="宋体" pitchFamily="2" charset="-122"/>
                <a:ea typeface="华文细黑"/>
                <a:cs typeface="华文细黑"/>
              </a:rPr>
              <a:t>”“</a:t>
            </a:r>
            <a:r>
              <a:rPr lang="zh-CN" altLang="zh-CN" sz="2500">
                <a:latin typeface="Times New Roman" pitchFamily="18" charset="0"/>
                <a:ea typeface="华文细黑"/>
                <a:cs typeface="华文细黑"/>
              </a:rPr>
              <a:t>祠</a:t>
            </a:r>
            <a:r>
              <a:rPr lang="en-US" altLang="zh-CN" sz="2500">
                <a:latin typeface="宋体" pitchFamily="2" charset="-122"/>
                <a:ea typeface="华文细黑"/>
                <a:cs typeface="华文细黑"/>
              </a:rPr>
              <a:t>”“</a:t>
            </a:r>
            <a:r>
              <a:rPr lang="zh-CN" altLang="zh-CN" sz="2500">
                <a:latin typeface="Times New Roman" pitchFamily="18" charset="0"/>
                <a:ea typeface="华文细黑"/>
                <a:cs typeface="华文细黑"/>
              </a:rPr>
              <a:t>焉</a:t>
            </a:r>
            <a:r>
              <a:rPr lang="en-US" altLang="zh-CN" sz="2500">
                <a:latin typeface="宋体" pitchFamily="2" charset="-122"/>
                <a:ea typeface="华文细黑"/>
                <a:cs typeface="华文细黑"/>
              </a:rPr>
              <a:t>”</a:t>
            </a:r>
            <a:r>
              <a:rPr lang="zh-CN" altLang="zh-CN" sz="2500">
                <a:latin typeface="Times New Roman" pitchFamily="18" charset="0"/>
                <a:ea typeface="华文细黑"/>
                <a:cs typeface="华文细黑"/>
              </a:rPr>
              <a:t>，</a:t>
            </a:r>
            <a:r>
              <a:rPr lang="en-US" altLang="zh-CN" sz="2500">
                <a:latin typeface="宋体" pitchFamily="2" charset="-122"/>
                <a:ea typeface="华文细黑"/>
                <a:cs typeface="华文细黑"/>
              </a:rPr>
              <a:t>“</a:t>
            </a:r>
            <a:r>
              <a:rPr lang="zh-CN" altLang="zh-CN" sz="2500">
                <a:latin typeface="Times New Roman" pitchFamily="18" charset="0"/>
                <a:ea typeface="华文细黑"/>
                <a:cs typeface="华文细黑"/>
              </a:rPr>
              <a:t>涉</a:t>
            </a:r>
            <a:r>
              <a:rPr lang="en-US" altLang="zh-CN" sz="2500">
                <a:latin typeface="宋体" pitchFamily="2" charset="-122"/>
                <a:ea typeface="华文细黑"/>
                <a:cs typeface="华文细黑"/>
              </a:rPr>
              <a:t>”</a:t>
            </a:r>
            <a:r>
              <a:rPr lang="zh-CN" altLang="zh-CN" sz="2500">
                <a:latin typeface="Times New Roman" pitchFamily="18" charset="0"/>
                <a:ea typeface="华文细黑"/>
                <a:cs typeface="华文细黑"/>
              </a:rPr>
              <a:t>译为</a:t>
            </a:r>
            <a:r>
              <a:rPr lang="en-US" altLang="zh-CN" sz="2500">
                <a:latin typeface="宋体" pitchFamily="2" charset="-122"/>
                <a:ea typeface="华文细黑"/>
                <a:cs typeface="华文细黑"/>
              </a:rPr>
              <a:t>“</a:t>
            </a:r>
            <a:r>
              <a:rPr lang="zh-CN" altLang="zh-CN" sz="2500">
                <a:latin typeface="Times New Roman" pitchFamily="18" charset="0"/>
                <a:ea typeface="华文细黑"/>
                <a:cs typeface="华文细黑"/>
              </a:rPr>
              <a:t>到</a:t>
            </a:r>
            <a:r>
              <a:rPr lang="en-US" altLang="zh-CN" sz="2500">
                <a:latin typeface="宋体" pitchFamily="2" charset="-122"/>
                <a:ea typeface="华文细黑"/>
                <a:cs typeface="华文细黑"/>
              </a:rPr>
              <a:t>”“</a:t>
            </a:r>
            <a:r>
              <a:rPr lang="zh-CN" altLang="zh-CN" sz="2500">
                <a:latin typeface="Times New Roman" pitchFamily="18" charset="0"/>
                <a:ea typeface="华文细黑"/>
                <a:cs typeface="华文细黑"/>
              </a:rPr>
              <a:t>去</a:t>
            </a:r>
            <a:r>
              <a:rPr lang="en-US" altLang="zh-CN" sz="2500">
                <a:latin typeface="宋体" pitchFamily="2" charset="-122"/>
                <a:ea typeface="华文细黑"/>
                <a:cs typeface="华文细黑"/>
              </a:rPr>
              <a:t>”</a:t>
            </a:r>
            <a:r>
              <a:rPr lang="zh-CN" altLang="zh-CN" sz="2500">
                <a:latin typeface="Times New Roman" pitchFamily="18" charset="0"/>
                <a:ea typeface="华文细黑"/>
                <a:cs typeface="华文细黑"/>
              </a:rPr>
              <a:t>亦可。</a:t>
            </a:r>
            <a:endParaRPr lang="zh-CN" altLang="zh-CN" sz="2500">
              <a:latin typeface="宋体" pitchFamily="2" charset="-122"/>
            </a:endParaRP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468313" y="4365625"/>
            <a:ext cx="80613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1588" algn="just">
              <a:lnSpc>
                <a:spcPct val="130000"/>
              </a:lnSpc>
            </a:pPr>
            <a:r>
              <a:rPr lang="en-US" altLang="zh-CN" sz="2500">
                <a:solidFill>
                  <a:srgbClr val="F79646"/>
                </a:solidFill>
                <a:latin typeface="Times New Roman" pitchFamily="18" charset="0"/>
                <a:ea typeface="华文细黑"/>
                <a:cs typeface="华文细黑"/>
              </a:rPr>
              <a:t>            </a:t>
            </a:r>
            <a:r>
              <a:rPr lang="zh-CN" altLang="zh-CN" sz="2500">
                <a:solidFill>
                  <a:srgbClr val="F79646"/>
                </a:solidFill>
                <a:latin typeface="Times New Roman" pitchFamily="18" charset="0"/>
                <a:ea typeface="华文细黑"/>
                <a:cs typeface="华文细黑"/>
              </a:rPr>
              <a:t>太祖</a:t>
            </a:r>
            <a:r>
              <a:rPr lang="en-US" altLang="zh-CN" sz="2500">
                <a:solidFill>
                  <a:srgbClr val="F79646"/>
                </a:solidFill>
                <a:latin typeface="Times New Roman" pitchFamily="18" charset="0"/>
                <a:ea typeface="华文细黑"/>
                <a:cs typeface="华文细黑"/>
              </a:rPr>
              <a:t>(</a:t>
            </a:r>
            <a:r>
              <a:rPr lang="zh-CN" altLang="zh-CN" sz="2500">
                <a:solidFill>
                  <a:srgbClr val="F79646"/>
                </a:solidFill>
                <a:latin typeface="Times New Roman" pitchFamily="18" charset="0"/>
                <a:ea typeface="华文细黑"/>
                <a:cs typeface="华文细黑"/>
              </a:rPr>
              <a:t>曹操</a:t>
            </a:r>
            <a:r>
              <a:rPr lang="en-US" altLang="zh-CN" sz="2500">
                <a:solidFill>
                  <a:srgbClr val="F79646"/>
                </a:solidFill>
                <a:latin typeface="Times New Roman" pitchFamily="18" charset="0"/>
                <a:ea typeface="华文细黑"/>
                <a:cs typeface="华文细黑"/>
              </a:rPr>
              <a:t>)</a:t>
            </a:r>
            <a:r>
              <a:rPr lang="zh-CN" altLang="zh-CN" sz="2500">
                <a:solidFill>
                  <a:srgbClr val="F79646"/>
                </a:solidFill>
                <a:latin typeface="Times New Roman" pitchFamily="18" charset="0"/>
                <a:ea typeface="华文细黑"/>
                <a:cs typeface="华文细黑"/>
              </a:rPr>
              <a:t>每次从郡境内经过，必定派遣使者前去祭拜他</a:t>
            </a:r>
            <a:r>
              <a:rPr lang="en-US" altLang="zh-CN" sz="2500">
                <a:solidFill>
                  <a:srgbClr val="F79646"/>
                </a:solidFill>
                <a:latin typeface="Times New Roman" pitchFamily="18" charset="0"/>
                <a:ea typeface="华文细黑"/>
                <a:cs typeface="华文细黑"/>
              </a:rPr>
              <a:t>(</a:t>
            </a:r>
            <a:r>
              <a:rPr lang="zh-CN" altLang="zh-CN" sz="2500">
                <a:solidFill>
                  <a:srgbClr val="F79646"/>
                </a:solidFill>
                <a:latin typeface="Times New Roman" pitchFamily="18" charset="0"/>
                <a:ea typeface="华文细黑"/>
                <a:cs typeface="华文细黑"/>
              </a:rPr>
              <a:t>卫兹</a:t>
            </a:r>
            <a:r>
              <a:rPr lang="en-US" altLang="zh-CN" sz="2500">
                <a:solidFill>
                  <a:srgbClr val="F79646"/>
                </a:solidFill>
                <a:latin typeface="Times New Roman" pitchFamily="18" charset="0"/>
                <a:ea typeface="华文细黑"/>
                <a:cs typeface="华文细黑"/>
              </a:rPr>
              <a:t>)</a:t>
            </a:r>
            <a:r>
              <a:rPr lang="zh-CN" altLang="zh-CN" sz="2500">
                <a:solidFill>
                  <a:srgbClr val="F79646"/>
                </a:solidFill>
                <a:latin typeface="Times New Roman" pitchFamily="18" charset="0"/>
                <a:ea typeface="华文细黑"/>
                <a:cs typeface="华文细黑"/>
              </a:rPr>
              <a:t>。</a:t>
            </a:r>
            <a:endParaRPr lang="zh-CN" altLang="zh-CN" sz="2500">
              <a:latin typeface="宋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542925" y="1916113"/>
            <a:ext cx="8061325" cy="3457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1588" algn="just">
              <a:lnSpc>
                <a:spcPct val="140000"/>
              </a:lnSpc>
            </a:pPr>
            <a:r>
              <a:rPr lang="en-US" altLang="zh-CN" sz="2600">
                <a:latin typeface="Times New Roman" pitchFamily="18" charset="0"/>
                <a:ea typeface="华文细黑"/>
                <a:cs typeface="华文细黑"/>
              </a:rPr>
              <a:t>10.</a:t>
            </a:r>
            <a:r>
              <a:rPr lang="en-US" altLang="zh-CN" sz="2600" u="sng">
                <a:latin typeface="Times New Roman" pitchFamily="18" charset="0"/>
                <a:ea typeface="华文细黑"/>
                <a:cs typeface="华文细黑"/>
              </a:rPr>
              <a:t>(</a:t>
            </a:r>
            <a:r>
              <a:rPr lang="zh-CN" altLang="zh-CN" sz="2600" u="sng">
                <a:solidFill>
                  <a:schemeClr val="tx1"/>
                </a:solidFill>
                <a:latin typeface="Times New Roman" pitchFamily="18" charset="0"/>
                <a:ea typeface="华文细黑"/>
                <a:cs typeface="华文细黑"/>
              </a:rPr>
              <a:t>张署</a:t>
            </a:r>
            <a:r>
              <a:rPr lang="en-US" altLang="zh-CN" sz="2600" u="sng">
                <a:solidFill>
                  <a:schemeClr val="tx1"/>
                </a:solidFill>
                <a:latin typeface="Times New Roman" pitchFamily="18" charset="0"/>
                <a:ea typeface="华文细黑"/>
                <a:cs typeface="华文细黑"/>
              </a:rPr>
              <a:t>)</a:t>
            </a:r>
            <a:r>
              <a:rPr lang="zh-CN" altLang="zh-CN" sz="2600" u="sng">
                <a:solidFill>
                  <a:schemeClr val="tx1"/>
                </a:solidFill>
                <a:latin typeface="Times New Roman" pitchFamily="18" charset="0"/>
                <a:ea typeface="华文细黑"/>
                <a:cs typeface="华文细黑"/>
              </a:rPr>
              <a:t>改河南令，而河南尹适君平生所不好者</a:t>
            </a:r>
            <a:r>
              <a:rPr lang="zh-CN" altLang="zh-CN" sz="2600" u="sng">
                <a:latin typeface="Times New Roman" pitchFamily="18" charset="0"/>
                <a:ea typeface="华文细黑"/>
                <a:cs typeface="华文细黑"/>
              </a:rPr>
              <a:t>。</a:t>
            </a:r>
            <a:r>
              <a:rPr lang="zh-CN" altLang="zh-CN" sz="2600">
                <a:latin typeface="Times New Roman" pitchFamily="18" charset="0"/>
                <a:ea typeface="华文细黑"/>
                <a:cs typeface="华文细黑"/>
              </a:rPr>
              <a:t>君年且老，当日日拜走仰望阶下，不得已就官。</a:t>
            </a:r>
            <a:endParaRPr lang="zh-CN" altLang="zh-CN" sz="1000">
              <a:latin typeface="宋体" pitchFamily="2" charset="-122"/>
            </a:endParaRPr>
          </a:p>
          <a:p>
            <a:pPr indent="1588" algn="just">
              <a:lnSpc>
                <a:spcPct val="140000"/>
              </a:lnSpc>
            </a:pPr>
            <a:r>
              <a:rPr lang="zh-CN" altLang="zh-CN" sz="2600">
                <a:solidFill>
                  <a:srgbClr val="00B0F0"/>
                </a:solidFill>
                <a:latin typeface="Times New Roman" pitchFamily="18" charset="0"/>
                <a:ea typeface="微软雅黑" pitchFamily="34" charset="-122"/>
              </a:rPr>
              <a:t>译文：</a:t>
            </a:r>
            <a:endParaRPr lang="zh-CN" altLang="zh-CN" sz="1000">
              <a:solidFill>
                <a:srgbClr val="E46C0A"/>
              </a:solidFill>
              <a:latin typeface="宋体" pitchFamily="2" charset="-122"/>
            </a:endParaRPr>
          </a:p>
          <a:p>
            <a:pPr indent="1588" algn="just">
              <a:lnSpc>
                <a:spcPct val="140000"/>
              </a:lnSpc>
            </a:pPr>
            <a:endParaRPr lang="en-US" altLang="zh-CN" sz="2600">
              <a:solidFill>
                <a:srgbClr val="00B0F0"/>
              </a:solidFill>
              <a:latin typeface="Times New Roman" pitchFamily="18" charset="0"/>
              <a:ea typeface="微软雅黑" pitchFamily="34" charset="-122"/>
            </a:endParaRPr>
          </a:p>
          <a:p>
            <a:pPr indent="1588" algn="just">
              <a:lnSpc>
                <a:spcPct val="140000"/>
              </a:lnSpc>
            </a:pPr>
            <a:r>
              <a:rPr lang="zh-CN" altLang="zh-CN" sz="2600">
                <a:solidFill>
                  <a:srgbClr val="00B0F0"/>
                </a:solidFill>
                <a:latin typeface="Times New Roman" pitchFamily="18" charset="0"/>
                <a:ea typeface="微软雅黑" pitchFamily="34" charset="-122"/>
              </a:rPr>
              <a:t>要点　</a:t>
            </a:r>
            <a:r>
              <a:rPr lang="en-US" altLang="zh-CN" sz="2600">
                <a:latin typeface="宋体" pitchFamily="2" charset="-122"/>
                <a:ea typeface="华文细黑"/>
                <a:cs typeface="华文细黑"/>
              </a:rPr>
              <a:t>“</a:t>
            </a:r>
            <a:r>
              <a:rPr lang="zh-CN" altLang="zh-CN" sz="2600">
                <a:latin typeface="Times New Roman" pitchFamily="18" charset="0"/>
                <a:ea typeface="华文细黑"/>
                <a:cs typeface="华文细黑"/>
              </a:rPr>
              <a:t>适</a:t>
            </a:r>
            <a:r>
              <a:rPr lang="en-US" altLang="zh-CN" sz="2600">
                <a:latin typeface="宋体" pitchFamily="2" charset="-122"/>
                <a:ea typeface="华文细黑"/>
                <a:cs typeface="华文细黑"/>
              </a:rPr>
              <a:t>”</a:t>
            </a:r>
            <a:r>
              <a:rPr lang="zh-CN" altLang="zh-CN" sz="2600">
                <a:latin typeface="Times New Roman" pitchFamily="18" charset="0"/>
                <a:ea typeface="华文细黑"/>
                <a:cs typeface="华文细黑"/>
              </a:rPr>
              <a:t>，恰恰、正好；</a:t>
            </a:r>
            <a:r>
              <a:rPr lang="en-US" altLang="zh-CN" sz="2600">
                <a:latin typeface="宋体" pitchFamily="2" charset="-122"/>
                <a:ea typeface="华文细黑"/>
                <a:cs typeface="华文细黑"/>
              </a:rPr>
              <a:t>“</a:t>
            </a:r>
            <a:r>
              <a:rPr lang="zh-CN" altLang="zh-CN" sz="2600">
                <a:latin typeface="Times New Roman" pitchFamily="18" charset="0"/>
                <a:ea typeface="华文细黑"/>
                <a:cs typeface="华文细黑"/>
              </a:rPr>
              <a:t>者</a:t>
            </a:r>
            <a:r>
              <a:rPr lang="en-US" altLang="zh-CN" sz="2600">
                <a:latin typeface="宋体" pitchFamily="2" charset="-122"/>
                <a:ea typeface="华文细黑"/>
                <a:cs typeface="华文细黑"/>
              </a:rPr>
              <a:t>”</a:t>
            </a:r>
            <a:r>
              <a:rPr lang="zh-CN" altLang="zh-CN" sz="2600">
                <a:latin typeface="Times New Roman" pitchFamily="18" charset="0"/>
                <a:ea typeface="华文细黑"/>
                <a:cs typeface="华文细黑"/>
              </a:rPr>
              <a:t>，</a:t>
            </a:r>
            <a:r>
              <a:rPr lang="en-US" altLang="zh-CN" sz="2600">
                <a:latin typeface="宋体" pitchFamily="2" charset="-122"/>
                <a:ea typeface="华文细黑"/>
                <a:cs typeface="华文细黑"/>
              </a:rPr>
              <a:t>“……</a:t>
            </a:r>
            <a:r>
              <a:rPr lang="zh-CN" altLang="zh-CN" sz="2600">
                <a:latin typeface="Times New Roman" pitchFamily="18" charset="0"/>
                <a:ea typeface="华文细黑"/>
                <a:cs typeface="华文细黑"/>
              </a:rPr>
              <a:t>的人</a:t>
            </a:r>
            <a:r>
              <a:rPr lang="en-US" altLang="zh-CN" sz="2600">
                <a:latin typeface="宋体" pitchFamily="2" charset="-122"/>
                <a:ea typeface="华文细黑"/>
                <a:cs typeface="华文细黑"/>
              </a:rPr>
              <a:t>”</a:t>
            </a:r>
            <a:r>
              <a:rPr lang="zh-CN" altLang="zh-CN" sz="2600">
                <a:latin typeface="Times New Roman" pitchFamily="18" charset="0"/>
                <a:ea typeface="华文细黑"/>
                <a:cs typeface="华文细黑"/>
              </a:rPr>
              <a:t>。</a:t>
            </a:r>
            <a:endParaRPr lang="zh-CN" altLang="zh-CN" sz="1000">
              <a:latin typeface="宋体" pitchFamily="2" charset="-122"/>
            </a:endParaRP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542925" y="2997200"/>
            <a:ext cx="8061325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1588" algn="just">
              <a:lnSpc>
                <a:spcPct val="140000"/>
              </a:lnSpc>
            </a:pPr>
            <a:r>
              <a:rPr lang="en-US" altLang="zh-CN" sz="2600">
                <a:solidFill>
                  <a:srgbClr val="F79646"/>
                </a:solidFill>
                <a:latin typeface="Times New Roman" pitchFamily="18" charset="0"/>
                <a:ea typeface="华文细黑"/>
                <a:cs typeface="华文细黑"/>
              </a:rPr>
              <a:t>            (</a:t>
            </a:r>
            <a:r>
              <a:rPr lang="zh-CN" altLang="zh-CN" sz="2600">
                <a:solidFill>
                  <a:srgbClr val="F79646"/>
                </a:solidFill>
                <a:latin typeface="Times New Roman" pitchFamily="18" charset="0"/>
                <a:ea typeface="华文细黑"/>
                <a:cs typeface="华文细黑"/>
              </a:rPr>
              <a:t>张署</a:t>
            </a:r>
            <a:r>
              <a:rPr lang="en-US" altLang="zh-CN" sz="2600">
                <a:solidFill>
                  <a:srgbClr val="F79646"/>
                </a:solidFill>
                <a:latin typeface="Times New Roman" pitchFamily="18" charset="0"/>
                <a:ea typeface="华文细黑"/>
                <a:cs typeface="华文细黑"/>
              </a:rPr>
              <a:t>)</a:t>
            </a:r>
            <a:r>
              <a:rPr lang="zh-CN" altLang="zh-CN" sz="2600">
                <a:solidFill>
                  <a:srgbClr val="F79646"/>
                </a:solidFill>
                <a:latin typeface="Times New Roman" pitchFamily="18" charset="0"/>
                <a:ea typeface="华文细黑"/>
                <a:cs typeface="华文细黑"/>
              </a:rPr>
              <a:t>改任河南令，然而河南府尹正是他一生所不喜欢的人。</a:t>
            </a:r>
            <a:endParaRPr lang="zh-CN" altLang="zh-CN" sz="1000">
              <a:latin typeface="宋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矩形 6"/>
          <p:cNvSpPr>
            <a:spLocks noChangeArrowheads="1"/>
          </p:cNvSpPr>
          <p:nvPr/>
        </p:nvSpPr>
        <p:spPr bwMode="auto">
          <a:xfrm>
            <a:off x="468313" y="1484313"/>
            <a:ext cx="8061325" cy="411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1588" algn="just">
              <a:lnSpc>
                <a:spcPct val="140000"/>
              </a:lnSpc>
            </a:pPr>
            <a:r>
              <a:rPr lang="en-US" altLang="zh-CN" sz="2600">
                <a:latin typeface="Times New Roman" pitchFamily="18" charset="0"/>
                <a:ea typeface="华文细黑"/>
                <a:cs typeface="华文细黑"/>
              </a:rPr>
              <a:t>(</a:t>
            </a:r>
            <a:r>
              <a:rPr lang="zh-CN" altLang="zh-CN" sz="2600">
                <a:latin typeface="Times New Roman" pitchFamily="18" charset="0"/>
                <a:ea typeface="华文细黑"/>
                <a:cs typeface="华文细黑"/>
              </a:rPr>
              <a:t>三</a:t>
            </a:r>
            <a:r>
              <a:rPr lang="en-US" altLang="zh-CN" sz="2600">
                <a:latin typeface="Times New Roman" pitchFamily="18" charset="0"/>
                <a:ea typeface="华文细黑"/>
                <a:cs typeface="华文细黑"/>
              </a:rPr>
              <a:t>)</a:t>
            </a:r>
            <a:r>
              <a:rPr lang="zh-CN" altLang="zh-CN" sz="2600">
                <a:latin typeface="Times New Roman" pitchFamily="18" charset="0"/>
                <a:ea typeface="华文细黑"/>
                <a:cs typeface="华文细黑"/>
              </a:rPr>
              <a:t>常见副词：除表敬谦外，意思实在，当须译出</a:t>
            </a:r>
            <a:endParaRPr lang="zh-CN" altLang="zh-CN" sz="1000">
              <a:latin typeface="宋体" pitchFamily="2" charset="-122"/>
            </a:endParaRPr>
          </a:p>
          <a:p>
            <a:pPr indent="1588" algn="just">
              <a:lnSpc>
                <a:spcPct val="140000"/>
              </a:lnSpc>
            </a:pPr>
            <a:r>
              <a:rPr lang="zh-CN" altLang="zh-CN" sz="2600">
                <a:latin typeface="Times New Roman" pitchFamily="18" charset="0"/>
                <a:ea typeface="华文细黑"/>
                <a:cs typeface="华文细黑"/>
              </a:rPr>
              <a:t>文言虚词主要包括连词、介词、副词、助词。其中副词，尤其是常用副词，在翻译中出现频率高，定为采分点的不少。常见常用的副词主要有：</a:t>
            </a:r>
            <a:endParaRPr lang="en-US" altLang="zh-CN" sz="2600">
              <a:latin typeface="Times New Roman" pitchFamily="18" charset="0"/>
              <a:ea typeface="华文细黑"/>
              <a:cs typeface="华文细黑"/>
            </a:endParaRPr>
          </a:p>
          <a:p>
            <a:pPr indent="1588" algn="just">
              <a:lnSpc>
                <a:spcPct val="140000"/>
              </a:lnSpc>
            </a:pPr>
            <a:r>
              <a:rPr lang="en-US" altLang="zh-CN" sz="2600">
                <a:latin typeface="Times New Roman" pitchFamily="18" charset="0"/>
                <a:ea typeface="华文细黑"/>
                <a:cs typeface="华文细黑"/>
              </a:rPr>
              <a:t>(1)</a:t>
            </a:r>
            <a:r>
              <a:rPr lang="zh-CN" altLang="zh-CN" sz="2600">
                <a:latin typeface="Times New Roman" pitchFamily="18" charset="0"/>
                <a:ea typeface="华文细黑"/>
                <a:cs typeface="华文细黑"/>
              </a:rPr>
              <a:t>表程度：少、稍、略，愈、益、弥、更，最、极、甚、残、太、至、尤、良、大、绝、特、颇。</a:t>
            </a:r>
          </a:p>
          <a:p>
            <a:pPr indent="1588" algn="just">
              <a:lnSpc>
                <a:spcPct val="140000"/>
              </a:lnSpc>
            </a:pPr>
            <a:endParaRPr lang="zh-CN" altLang="zh-CN" sz="1000">
              <a:latin typeface="宋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矩形 6"/>
          <p:cNvSpPr>
            <a:spLocks noChangeArrowheads="1"/>
          </p:cNvSpPr>
          <p:nvPr/>
        </p:nvSpPr>
        <p:spPr bwMode="auto">
          <a:xfrm>
            <a:off x="323850" y="1412875"/>
            <a:ext cx="8305800" cy="436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1588" algn="just">
              <a:lnSpc>
                <a:spcPct val="140000"/>
              </a:lnSpc>
            </a:pPr>
            <a:r>
              <a:rPr lang="en-US" altLang="zh-CN" sz="2600">
                <a:latin typeface="Times New Roman" pitchFamily="18" charset="0"/>
                <a:ea typeface="华文细黑"/>
                <a:cs typeface="华文细黑"/>
              </a:rPr>
              <a:t>(2)</a:t>
            </a:r>
            <a:r>
              <a:rPr lang="zh-CN" altLang="zh-CN" sz="2600">
                <a:latin typeface="Times New Roman" pitchFamily="18" charset="0"/>
                <a:ea typeface="华文细黑"/>
                <a:cs typeface="华文细黑"/>
              </a:rPr>
              <a:t>表范围：悉、皆、咸、俱、举、毕、凡，唯、特、徒、独、直、第、但、止、则、仅。</a:t>
            </a:r>
            <a:endParaRPr lang="zh-CN" altLang="zh-CN" sz="1000">
              <a:latin typeface="宋体" pitchFamily="2" charset="-122"/>
            </a:endParaRPr>
          </a:p>
          <a:p>
            <a:pPr indent="1588" algn="just">
              <a:lnSpc>
                <a:spcPct val="140000"/>
              </a:lnSpc>
            </a:pPr>
            <a:r>
              <a:rPr lang="en-US" altLang="zh-CN" sz="2600">
                <a:latin typeface="Times New Roman" pitchFamily="18" charset="0"/>
                <a:ea typeface="华文细黑"/>
                <a:cs typeface="华文细黑"/>
              </a:rPr>
              <a:t>(3)</a:t>
            </a:r>
            <a:r>
              <a:rPr lang="zh-CN" altLang="zh-CN" sz="2600">
                <a:latin typeface="Times New Roman" pitchFamily="18" charset="0"/>
                <a:ea typeface="华文细黑"/>
                <a:cs typeface="华文细黑"/>
              </a:rPr>
              <a:t>表共同：共、同、并、相。</a:t>
            </a:r>
            <a:endParaRPr lang="en-US" altLang="zh-CN" sz="1000">
              <a:latin typeface="宋体" pitchFamily="2" charset="-122"/>
              <a:ea typeface="新宋体" pitchFamily="49" charset="-122"/>
            </a:endParaRPr>
          </a:p>
          <a:p>
            <a:pPr indent="1588" algn="just">
              <a:lnSpc>
                <a:spcPct val="140000"/>
              </a:lnSpc>
            </a:pPr>
            <a:r>
              <a:rPr lang="en-US" altLang="zh-CN" sz="2600">
                <a:latin typeface="Times New Roman" pitchFamily="18" charset="0"/>
                <a:ea typeface="华文细黑"/>
                <a:cs typeface="华文细黑"/>
              </a:rPr>
              <a:t>(4)</a:t>
            </a:r>
            <a:r>
              <a:rPr lang="zh-CN" altLang="zh-CN" sz="2600">
                <a:latin typeface="Times New Roman" pitchFamily="18" charset="0"/>
                <a:ea typeface="华文细黑"/>
                <a:cs typeface="华文细黑"/>
              </a:rPr>
              <a:t>表时间：既、已、曾、尝，向、初、曩、始、昔，常、素、雅、恒，方、正、适、会，俄、旋、寻、臾、未几、无何、斯须、既而，急、遽、猝、立、即，将、且、行将，终、卒、竟。</a:t>
            </a:r>
            <a:endParaRPr lang="zh-CN" altLang="zh-CN" sz="1000">
              <a:latin typeface="宋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矩形 1"/>
          <p:cNvSpPr>
            <a:spLocks noChangeArrowheads="1"/>
          </p:cNvSpPr>
          <p:nvPr/>
        </p:nvSpPr>
        <p:spPr bwMode="auto">
          <a:xfrm>
            <a:off x="533400" y="1412875"/>
            <a:ext cx="8142288" cy="436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1588" algn="just">
              <a:lnSpc>
                <a:spcPct val="140000"/>
              </a:lnSpc>
            </a:pPr>
            <a:r>
              <a:rPr lang="en-US" altLang="zh-CN" sz="2600">
                <a:latin typeface="Times New Roman" pitchFamily="18" charset="0"/>
                <a:ea typeface="华文细黑"/>
                <a:cs typeface="华文细黑"/>
              </a:rPr>
              <a:t>(5)</a:t>
            </a:r>
            <a:r>
              <a:rPr lang="zh-CN" altLang="zh-CN" sz="2600">
                <a:latin typeface="Times New Roman" pitchFamily="18" charset="0"/>
                <a:ea typeface="华文细黑"/>
                <a:cs typeface="华文细黑"/>
              </a:rPr>
              <a:t>表语气：必、诚、信、固、果，不、弗、未、非、靡、亡、否、勿、毋、莫、无，殆、盖、庶、其、得无、无乃、庶几，岂、宁、庸、其。</a:t>
            </a:r>
            <a:endParaRPr lang="zh-CN" altLang="zh-CN" sz="1000">
              <a:latin typeface="宋体" pitchFamily="2" charset="-122"/>
            </a:endParaRPr>
          </a:p>
          <a:p>
            <a:pPr indent="1588" algn="just">
              <a:lnSpc>
                <a:spcPct val="140000"/>
              </a:lnSpc>
            </a:pPr>
            <a:r>
              <a:rPr lang="en-US" altLang="zh-CN" sz="2600">
                <a:latin typeface="Times New Roman" pitchFamily="18" charset="0"/>
                <a:ea typeface="华文细黑"/>
                <a:cs typeface="华文细黑"/>
              </a:rPr>
              <a:t>(6)</a:t>
            </a:r>
            <a:r>
              <a:rPr lang="zh-CN" altLang="zh-CN" sz="2600">
                <a:latin typeface="Times New Roman" pitchFamily="18" charset="0"/>
                <a:ea typeface="华文细黑"/>
                <a:cs typeface="华文细黑"/>
              </a:rPr>
              <a:t>表频率：屡、数、辄、每、频、累，复、更、再、又、亟。</a:t>
            </a:r>
            <a:endParaRPr lang="zh-CN" altLang="zh-CN" sz="1000">
              <a:latin typeface="宋体" pitchFamily="2" charset="-122"/>
            </a:endParaRPr>
          </a:p>
          <a:p>
            <a:pPr indent="1588" algn="just">
              <a:lnSpc>
                <a:spcPct val="140000"/>
              </a:lnSpc>
            </a:pPr>
            <a:r>
              <a:rPr lang="en-US" altLang="zh-CN" sz="2600">
                <a:latin typeface="Times New Roman" pitchFamily="18" charset="0"/>
                <a:ea typeface="华文细黑"/>
                <a:cs typeface="华文细黑"/>
              </a:rPr>
              <a:t>(7)</a:t>
            </a:r>
            <a:r>
              <a:rPr lang="zh-CN" altLang="zh-CN" sz="2600">
                <a:latin typeface="Times New Roman" pitchFamily="18" charset="0"/>
                <a:ea typeface="华文细黑"/>
                <a:cs typeface="华文细黑"/>
              </a:rPr>
              <a:t>表敬谦：窃、辱、伏惟，幸、敢、情、敬、谨。</a:t>
            </a:r>
            <a:r>
              <a:rPr lang="en-US" altLang="zh-CN" sz="2600">
                <a:latin typeface="Times New Roman" pitchFamily="18" charset="0"/>
                <a:ea typeface="华文细黑"/>
                <a:cs typeface="华文细黑"/>
              </a:rPr>
              <a:t>(</a:t>
            </a:r>
            <a:r>
              <a:rPr lang="zh-CN" altLang="zh-CN" sz="2600">
                <a:latin typeface="Times New Roman" pitchFamily="18" charset="0"/>
                <a:ea typeface="华文细黑"/>
                <a:cs typeface="华文细黑"/>
              </a:rPr>
              <a:t>该部分词翻译时不必译出</a:t>
            </a:r>
            <a:r>
              <a:rPr lang="en-US" altLang="zh-CN" sz="2600">
                <a:latin typeface="Times New Roman" pitchFamily="18" charset="0"/>
                <a:ea typeface="华文细黑"/>
                <a:cs typeface="华文细黑"/>
              </a:rPr>
              <a:t>)</a:t>
            </a:r>
            <a:endParaRPr lang="zh-CN" altLang="zh-CN" sz="1000">
              <a:latin typeface="宋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323850" y="1203325"/>
            <a:ext cx="8456613" cy="5100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1588" algn="just">
              <a:lnSpc>
                <a:spcPct val="140000"/>
              </a:lnSpc>
            </a:pPr>
            <a:r>
              <a:rPr lang="zh-CN" altLang="zh-CN" sz="2400" b="1" dirty="0">
                <a:solidFill>
                  <a:srgbClr val="E36C0A"/>
                </a:solidFill>
                <a:latin typeface="Times New Roman" pitchFamily="18" charset="0"/>
                <a:ea typeface="微软雅黑" pitchFamily="34" charset="-122"/>
              </a:rPr>
              <a:t>边练边悟</a:t>
            </a:r>
            <a:endParaRPr lang="zh-CN" altLang="zh-CN" sz="2400" dirty="0">
              <a:latin typeface="宋体" pitchFamily="2" charset="-122"/>
            </a:endParaRPr>
          </a:p>
          <a:p>
            <a:pPr indent="1588" algn="just">
              <a:lnSpc>
                <a:spcPct val="140000"/>
              </a:lnSpc>
            </a:pPr>
            <a:r>
              <a:rPr lang="zh-CN" altLang="en-US" sz="2400" dirty="0">
                <a:latin typeface="Times New Roman" pitchFamily="18" charset="0"/>
                <a:ea typeface="华文细黑"/>
                <a:cs typeface="华文细黑"/>
              </a:rPr>
              <a:t>阅读下面的文段</a:t>
            </a:r>
            <a:r>
              <a:rPr lang="zh-CN" altLang="zh-CN" sz="2400" dirty="0">
                <a:latin typeface="Times New Roman" pitchFamily="18" charset="0"/>
                <a:ea typeface="华文细黑"/>
                <a:cs typeface="华文细黑"/>
              </a:rPr>
              <a:t>，翻译文中画线的句子，注意句中副词的用法。</a:t>
            </a:r>
            <a:endParaRPr lang="zh-CN" altLang="zh-CN" sz="2400" dirty="0">
              <a:latin typeface="宋体" pitchFamily="2" charset="-122"/>
            </a:endParaRPr>
          </a:p>
          <a:p>
            <a:pPr indent="1588" algn="just">
              <a:lnSpc>
                <a:spcPct val="140000"/>
              </a:lnSpc>
            </a:pPr>
            <a:r>
              <a:rPr lang="en-US" altLang="zh-CN" sz="2400" dirty="0">
                <a:latin typeface="Times New Roman" pitchFamily="18" charset="0"/>
                <a:ea typeface="华文细黑"/>
                <a:cs typeface="华文细黑"/>
              </a:rPr>
              <a:t>11.</a:t>
            </a:r>
            <a:r>
              <a:rPr lang="zh-CN" altLang="zh-CN" sz="2400" dirty="0">
                <a:latin typeface="Times New Roman" pitchFamily="18" charset="0"/>
                <a:ea typeface="华文细黑"/>
                <a:cs typeface="华文细黑"/>
              </a:rPr>
              <a:t>君讳治，字良范，姓钱氏。君少好学，能为文辞。</a:t>
            </a:r>
            <a:r>
              <a:rPr lang="zh-CN" altLang="zh-CN" sz="2400" u="sng" dirty="0">
                <a:solidFill>
                  <a:schemeClr val="tx1"/>
                </a:solidFill>
                <a:latin typeface="Times New Roman" pitchFamily="18" charset="0"/>
                <a:ea typeface="华文细黑"/>
                <a:cs typeface="华文细黑"/>
              </a:rPr>
              <a:t>每夜读书，母为灭烛止之，君阳卧，母且睡，辄复起读。</a:t>
            </a:r>
            <a:r>
              <a:rPr lang="zh-CN" altLang="zh-CN" sz="2400" dirty="0">
                <a:latin typeface="Times New Roman" pitchFamily="18" charset="0"/>
                <a:ea typeface="华文细黑"/>
                <a:cs typeface="华文细黑"/>
              </a:rPr>
              <a:t>州举进士第一，试礼部高第，遂中甲科。</a:t>
            </a:r>
            <a:r>
              <a:rPr lang="en-US" altLang="zh-CN" sz="2400" dirty="0">
                <a:latin typeface="Times New Roman" pitchFamily="18" charset="0"/>
                <a:ea typeface="华文细黑"/>
                <a:cs typeface="华文细黑"/>
              </a:rPr>
              <a:t>          (</a:t>
            </a:r>
            <a:r>
              <a:rPr lang="zh-CN" altLang="zh-CN" sz="2400" dirty="0">
                <a:latin typeface="Times New Roman" pitchFamily="18" charset="0"/>
                <a:ea typeface="华文细黑"/>
                <a:cs typeface="华文细黑"/>
              </a:rPr>
              <a:t>选自欧阳修《钱君墓表》</a:t>
            </a:r>
            <a:r>
              <a:rPr lang="en-US" altLang="zh-CN" sz="2400" dirty="0">
                <a:latin typeface="Times New Roman" pitchFamily="18" charset="0"/>
                <a:ea typeface="华文细黑"/>
                <a:cs typeface="华文细黑"/>
              </a:rPr>
              <a:t>)</a:t>
            </a:r>
            <a:endParaRPr lang="zh-CN" altLang="zh-CN" sz="2400" dirty="0">
              <a:latin typeface="宋体" pitchFamily="2" charset="-122"/>
            </a:endParaRPr>
          </a:p>
          <a:p>
            <a:pPr indent="1588" algn="just">
              <a:lnSpc>
                <a:spcPct val="140000"/>
              </a:lnSpc>
            </a:pPr>
            <a:r>
              <a:rPr lang="zh-CN" altLang="zh-CN" sz="2400" dirty="0">
                <a:solidFill>
                  <a:srgbClr val="00B0F0"/>
                </a:solidFill>
                <a:latin typeface="Times New Roman" pitchFamily="18" charset="0"/>
                <a:ea typeface="微软雅黑" pitchFamily="34" charset="-122"/>
              </a:rPr>
              <a:t>译文：</a:t>
            </a:r>
            <a:endParaRPr lang="zh-CN" altLang="zh-CN" sz="2400" dirty="0">
              <a:solidFill>
                <a:srgbClr val="E46C0A"/>
              </a:solidFill>
              <a:latin typeface="宋体" pitchFamily="2" charset="-122"/>
            </a:endParaRPr>
          </a:p>
          <a:p>
            <a:pPr indent="1588" algn="just">
              <a:lnSpc>
                <a:spcPct val="140000"/>
              </a:lnSpc>
            </a:pPr>
            <a:endParaRPr lang="en-US" altLang="zh-CN" sz="2400" dirty="0">
              <a:solidFill>
                <a:srgbClr val="00B0F0"/>
              </a:solidFill>
              <a:latin typeface="Times New Roman" pitchFamily="18" charset="0"/>
              <a:ea typeface="微软雅黑" pitchFamily="34" charset="-122"/>
            </a:endParaRPr>
          </a:p>
          <a:p>
            <a:pPr indent="1588" algn="just">
              <a:lnSpc>
                <a:spcPct val="140000"/>
              </a:lnSpc>
            </a:pPr>
            <a:r>
              <a:rPr lang="zh-CN" altLang="zh-CN" sz="2400" dirty="0">
                <a:solidFill>
                  <a:srgbClr val="00B0F0"/>
                </a:solidFill>
                <a:latin typeface="Times New Roman" pitchFamily="18" charset="0"/>
                <a:ea typeface="微软雅黑" pitchFamily="34" charset="-122"/>
              </a:rPr>
              <a:t>要点　</a:t>
            </a:r>
            <a:r>
              <a:rPr lang="en-US" altLang="zh-CN" sz="2400" dirty="0">
                <a:latin typeface="宋体" pitchFamily="2" charset="-122"/>
                <a:ea typeface="华文细黑"/>
                <a:cs typeface="华文细黑"/>
              </a:rPr>
              <a:t>“</a:t>
            </a:r>
            <a:r>
              <a:rPr lang="zh-CN" altLang="zh-CN" sz="2400" dirty="0">
                <a:latin typeface="Times New Roman" pitchFamily="18" charset="0"/>
                <a:ea typeface="华文细黑"/>
                <a:cs typeface="华文细黑"/>
              </a:rPr>
              <a:t>止</a:t>
            </a:r>
            <a:r>
              <a:rPr lang="en-US" altLang="zh-CN" sz="2400" dirty="0">
                <a:latin typeface="宋体" pitchFamily="2" charset="-122"/>
                <a:ea typeface="华文细黑"/>
                <a:cs typeface="华文细黑"/>
              </a:rPr>
              <a:t>”“</a:t>
            </a:r>
            <a:r>
              <a:rPr lang="zh-CN" altLang="zh-CN" sz="2400" dirty="0">
                <a:latin typeface="Times New Roman" pitchFamily="18" charset="0"/>
                <a:ea typeface="华文细黑"/>
                <a:cs typeface="华文细黑"/>
              </a:rPr>
              <a:t>阳</a:t>
            </a:r>
            <a:r>
              <a:rPr lang="en-US" altLang="zh-CN" sz="2400" dirty="0">
                <a:latin typeface="宋体" pitchFamily="2" charset="-122"/>
                <a:ea typeface="华文细黑"/>
                <a:cs typeface="华文细黑"/>
              </a:rPr>
              <a:t>”“</a:t>
            </a:r>
            <a:r>
              <a:rPr lang="zh-CN" altLang="zh-CN" sz="2400" dirty="0">
                <a:latin typeface="Times New Roman" pitchFamily="18" charset="0"/>
                <a:ea typeface="华文细黑"/>
                <a:cs typeface="华文细黑"/>
              </a:rPr>
              <a:t>且</a:t>
            </a:r>
            <a:r>
              <a:rPr lang="en-US" altLang="zh-CN" sz="2400" dirty="0">
                <a:latin typeface="宋体" pitchFamily="2" charset="-122"/>
                <a:ea typeface="华文细黑"/>
                <a:cs typeface="华文细黑"/>
              </a:rPr>
              <a:t>”“</a:t>
            </a:r>
            <a:r>
              <a:rPr lang="zh-CN" altLang="zh-CN" sz="2400" dirty="0">
                <a:latin typeface="Times New Roman" pitchFamily="18" charset="0"/>
                <a:ea typeface="华文细黑"/>
                <a:cs typeface="华文细黑"/>
              </a:rPr>
              <a:t>辄</a:t>
            </a:r>
            <a:r>
              <a:rPr lang="en-US" altLang="zh-CN" sz="2400" dirty="0">
                <a:latin typeface="宋体" pitchFamily="2" charset="-122"/>
                <a:ea typeface="华文细黑"/>
                <a:cs typeface="华文细黑"/>
              </a:rPr>
              <a:t>”</a:t>
            </a:r>
            <a:r>
              <a:rPr lang="zh-CN" altLang="zh-CN" sz="2400" dirty="0">
                <a:latin typeface="Times New Roman" pitchFamily="18" charset="0"/>
                <a:ea typeface="华文细黑"/>
                <a:cs typeface="华文细黑"/>
              </a:rPr>
              <a:t>。</a:t>
            </a:r>
            <a:endParaRPr lang="zh-CN" altLang="zh-CN" sz="2400" dirty="0">
              <a:latin typeface="宋体" pitchFamily="2" charset="-122"/>
            </a:endParaRP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457200" y="4038600"/>
            <a:ext cx="8208962" cy="1116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1588" algn="just">
              <a:lnSpc>
                <a:spcPct val="140000"/>
              </a:lnSpc>
            </a:pPr>
            <a:r>
              <a:rPr lang="zh-CN" altLang="zh-CN" sz="2400" dirty="0">
                <a:solidFill>
                  <a:srgbClr val="F79646"/>
                </a:solidFill>
                <a:latin typeface="宋体" pitchFamily="2" charset="-122"/>
              </a:rPr>
              <a:t> </a:t>
            </a:r>
            <a:r>
              <a:rPr lang="en-US" altLang="zh-CN" sz="2400" dirty="0">
                <a:solidFill>
                  <a:srgbClr val="F79646"/>
                </a:solidFill>
                <a:latin typeface="宋体" pitchFamily="2" charset="-122"/>
                <a:ea typeface="新宋体" pitchFamily="49" charset="-122"/>
              </a:rPr>
              <a:t>    </a:t>
            </a:r>
            <a:r>
              <a:rPr lang="en-US" altLang="zh-CN" sz="2400" dirty="0">
                <a:solidFill>
                  <a:srgbClr val="F79646"/>
                </a:solidFill>
                <a:latin typeface="Times New Roman" pitchFamily="18" charset="0"/>
                <a:ea typeface="华文细黑"/>
                <a:cs typeface="华文细黑"/>
              </a:rPr>
              <a:t>(</a:t>
            </a:r>
            <a:r>
              <a:rPr lang="zh-CN" altLang="zh-CN" sz="2400" dirty="0">
                <a:solidFill>
                  <a:srgbClr val="F79646"/>
                </a:solidFill>
                <a:latin typeface="Times New Roman" pitchFamily="18" charset="0"/>
                <a:ea typeface="华文细黑"/>
                <a:cs typeface="华文细黑"/>
              </a:rPr>
              <a:t>钱君</a:t>
            </a:r>
            <a:r>
              <a:rPr lang="en-US" altLang="zh-CN" sz="2400" dirty="0">
                <a:solidFill>
                  <a:srgbClr val="F79646"/>
                </a:solidFill>
                <a:latin typeface="Times New Roman" pitchFamily="18" charset="0"/>
                <a:ea typeface="华文细黑"/>
                <a:cs typeface="华文细黑"/>
              </a:rPr>
              <a:t>)</a:t>
            </a:r>
            <a:r>
              <a:rPr lang="zh-CN" altLang="zh-CN" sz="2400" dirty="0">
                <a:solidFill>
                  <a:srgbClr val="F79646"/>
                </a:solidFill>
                <a:latin typeface="Times New Roman" pitchFamily="18" charset="0"/>
                <a:ea typeface="华文细黑"/>
                <a:cs typeface="华文细黑"/>
              </a:rPr>
              <a:t>每天晚上都读书很晚，母亲替他熄灭烛火并制止他，他便假装睡下，母亲将要睡着的时候，立即再起床读书。</a:t>
            </a:r>
            <a:endParaRPr lang="zh-CN" altLang="zh-CN" sz="2400" dirty="0">
              <a:latin typeface="宋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417513" y="1466850"/>
            <a:ext cx="8258175" cy="4217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1588" algn="just">
              <a:lnSpc>
                <a:spcPct val="150000"/>
              </a:lnSpc>
            </a:pPr>
            <a:r>
              <a:rPr lang="en-US" altLang="zh-CN" sz="2600">
                <a:latin typeface="Times New Roman" pitchFamily="18" charset="0"/>
                <a:ea typeface="华文细黑"/>
                <a:cs typeface="华文细黑"/>
              </a:rPr>
              <a:t>12.</a:t>
            </a:r>
            <a:r>
              <a:rPr lang="zh-CN" altLang="zh-CN" sz="2600">
                <a:latin typeface="Times New Roman" pitchFamily="18" charset="0"/>
                <a:ea typeface="华文细黑"/>
                <a:cs typeface="华文细黑"/>
              </a:rPr>
              <a:t>归之岁向尽矣，尚未知是图之委曲也。</a:t>
            </a:r>
            <a:r>
              <a:rPr lang="zh-CN" altLang="zh-CN" sz="2600" u="sng">
                <a:solidFill>
                  <a:schemeClr val="tx1"/>
                </a:solidFill>
                <a:latin typeface="Times New Roman" pitchFamily="18" charset="0"/>
                <a:ea typeface="华文细黑"/>
                <a:cs typeface="华文细黑"/>
              </a:rPr>
              <a:t>有华生者，世家江北，备谙村落者也。</a:t>
            </a:r>
            <a:r>
              <a:rPr lang="zh-CN" altLang="zh-CN" sz="2600">
                <a:latin typeface="Times New Roman" pitchFamily="18" charset="0"/>
                <a:ea typeface="华文细黑"/>
                <a:cs typeface="华文细黑"/>
              </a:rPr>
              <a:t>工丹青。造予，予以此图质之。</a:t>
            </a:r>
            <a:r>
              <a:rPr lang="en-US" altLang="zh-CN" sz="2600">
                <a:latin typeface="Times New Roman" pitchFamily="18" charset="0"/>
                <a:ea typeface="华文细黑"/>
                <a:cs typeface="华文细黑"/>
              </a:rPr>
              <a:t>                    (</a:t>
            </a:r>
            <a:r>
              <a:rPr lang="zh-CN" altLang="zh-CN" sz="2600">
                <a:latin typeface="Times New Roman" pitchFamily="18" charset="0"/>
                <a:ea typeface="华文细黑"/>
                <a:cs typeface="华文细黑"/>
              </a:rPr>
              <a:t>选自顾彦夫《村落嫁娶图记》</a:t>
            </a:r>
            <a:r>
              <a:rPr lang="en-US" altLang="zh-CN" sz="2600">
                <a:latin typeface="Times New Roman" pitchFamily="18" charset="0"/>
                <a:ea typeface="华文细黑"/>
                <a:cs typeface="华文细黑"/>
              </a:rPr>
              <a:t>)</a:t>
            </a:r>
            <a:endParaRPr lang="zh-CN" altLang="zh-CN" sz="1000">
              <a:latin typeface="宋体" pitchFamily="2" charset="-122"/>
            </a:endParaRPr>
          </a:p>
          <a:p>
            <a:pPr indent="1588" algn="just">
              <a:lnSpc>
                <a:spcPct val="150000"/>
              </a:lnSpc>
            </a:pPr>
            <a:r>
              <a:rPr lang="zh-CN" altLang="zh-CN" sz="2600">
                <a:solidFill>
                  <a:srgbClr val="00B0F0"/>
                </a:solidFill>
                <a:latin typeface="Times New Roman" pitchFamily="18" charset="0"/>
                <a:ea typeface="微软雅黑" pitchFamily="34" charset="-122"/>
              </a:rPr>
              <a:t>译文：</a:t>
            </a:r>
            <a:endParaRPr lang="zh-CN" altLang="zh-CN" sz="1000">
              <a:solidFill>
                <a:srgbClr val="E46C0A"/>
              </a:solidFill>
              <a:latin typeface="宋体" pitchFamily="2" charset="-122"/>
            </a:endParaRPr>
          </a:p>
          <a:p>
            <a:pPr indent="1588" algn="just">
              <a:lnSpc>
                <a:spcPct val="150000"/>
              </a:lnSpc>
            </a:pPr>
            <a:endParaRPr lang="en-US" altLang="zh-CN" sz="2600">
              <a:solidFill>
                <a:srgbClr val="00B0F0"/>
              </a:solidFill>
              <a:latin typeface="Times New Roman" pitchFamily="18" charset="0"/>
              <a:ea typeface="微软雅黑" pitchFamily="34" charset="-122"/>
            </a:endParaRPr>
          </a:p>
          <a:p>
            <a:pPr indent="1588" algn="just">
              <a:lnSpc>
                <a:spcPct val="150000"/>
              </a:lnSpc>
            </a:pPr>
            <a:r>
              <a:rPr lang="zh-CN" altLang="zh-CN" sz="2600">
                <a:solidFill>
                  <a:srgbClr val="00B0F0"/>
                </a:solidFill>
                <a:latin typeface="Times New Roman" pitchFamily="18" charset="0"/>
                <a:ea typeface="微软雅黑" pitchFamily="34" charset="-122"/>
              </a:rPr>
              <a:t>要点　</a:t>
            </a:r>
            <a:r>
              <a:rPr lang="en-US" altLang="zh-CN" sz="2600">
                <a:latin typeface="宋体" pitchFamily="2" charset="-122"/>
                <a:ea typeface="华文细黑"/>
                <a:cs typeface="华文细黑"/>
              </a:rPr>
              <a:t>“</a:t>
            </a:r>
            <a:r>
              <a:rPr lang="zh-CN" altLang="zh-CN" sz="2600">
                <a:latin typeface="Times New Roman" pitchFamily="18" charset="0"/>
                <a:ea typeface="华文细黑"/>
                <a:cs typeface="华文细黑"/>
              </a:rPr>
              <a:t>备</a:t>
            </a:r>
            <a:r>
              <a:rPr lang="en-US" altLang="zh-CN" sz="2600">
                <a:latin typeface="宋体" pitchFamily="2" charset="-122"/>
                <a:ea typeface="华文细黑"/>
                <a:cs typeface="华文细黑"/>
              </a:rPr>
              <a:t>”</a:t>
            </a:r>
            <a:r>
              <a:rPr lang="zh-CN" altLang="zh-CN" sz="2600">
                <a:latin typeface="Times New Roman" pitchFamily="18" charset="0"/>
                <a:ea typeface="华文细黑"/>
                <a:cs typeface="华文细黑"/>
              </a:rPr>
              <a:t>，十分；</a:t>
            </a:r>
            <a:r>
              <a:rPr lang="en-US" altLang="zh-CN" sz="2600">
                <a:latin typeface="宋体" pitchFamily="2" charset="-122"/>
                <a:ea typeface="华文细黑"/>
                <a:cs typeface="华文细黑"/>
              </a:rPr>
              <a:t>“</a:t>
            </a:r>
            <a:r>
              <a:rPr lang="zh-CN" altLang="zh-CN" sz="2600">
                <a:latin typeface="Times New Roman" pitchFamily="18" charset="0"/>
                <a:ea typeface="华文细黑"/>
                <a:cs typeface="华文细黑"/>
              </a:rPr>
              <a:t>谙</a:t>
            </a:r>
            <a:r>
              <a:rPr lang="en-US" altLang="zh-CN" sz="2600">
                <a:latin typeface="宋体" pitchFamily="2" charset="-122"/>
                <a:ea typeface="华文细黑"/>
                <a:cs typeface="华文细黑"/>
              </a:rPr>
              <a:t>”</a:t>
            </a:r>
            <a:r>
              <a:rPr lang="zh-CN" altLang="zh-CN" sz="2600">
                <a:latin typeface="Times New Roman" pitchFamily="18" charset="0"/>
                <a:ea typeface="华文细黑"/>
                <a:cs typeface="华文细黑"/>
              </a:rPr>
              <a:t>，熟悉；判断句。</a:t>
            </a:r>
            <a:endParaRPr lang="zh-CN" altLang="zh-CN" sz="1000">
              <a:latin typeface="宋体" pitchFamily="2" charset="-122"/>
            </a:endParaRP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533400" y="3429000"/>
            <a:ext cx="8258175" cy="1281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1588" algn="just">
              <a:lnSpc>
                <a:spcPct val="150000"/>
              </a:lnSpc>
            </a:pPr>
            <a:r>
              <a:rPr lang="en-US" altLang="zh-CN" sz="2600" dirty="0">
                <a:solidFill>
                  <a:srgbClr val="F79646"/>
                </a:solidFill>
                <a:latin typeface="Times New Roman" pitchFamily="18" charset="0"/>
                <a:ea typeface="华文细黑"/>
                <a:cs typeface="华文细黑"/>
              </a:rPr>
              <a:t>           </a:t>
            </a:r>
            <a:r>
              <a:rPr lang="zh-CN" altLang="zh-CN" sz="2600" dirty="0">
                <a:solidFill>
                  <a:srgbClr val="F79646"/>
                </a:solidFill>
                <a:latin typeface="Times New Roman" pitchFamily="18" charset="0"/>
                <a:ea typeface="华文细黑"/>
                <a:cs typeface="华文细黑"/>
              </a:rPr>
              <a:t>有</a:t>
            </a:r>
            <a:r>
              <a:rPr lang="en-US" altLang="zh-CN" sz="2600" dirty="0">
                <a:solidFill>
                  <a:srgbClr val="F79646"/>
                </a:solidFill>
                <a:latin typeface="Times New Roman" pitchFamily="18" charset="0"/>
                <a:ea typeface="华文细黑"/>
                <a:cs typeface="华文细黑"/>
              </a:rPr>
              <a:t>(</a:t>
            </a:r>
            <a:r>
              <a:rPr lang="zh-CN" altLang="zh-CN" sz="2600" dirty="0">
                <a:solidFill>
                  <a:srgbClr val="F79646"/>
                </a:solidFill>
                <a:latin typeface="Times New Roman" pitchFamily="18" charset="0"/>
                <a:ea typeface="华文细黑"/>
                <a:cs typeface="华文细黑"/>
              </a:rPr>
              <a:t>一位</a:t>
            </a:r>
            <a:r>
              <a:rPr lang="en-US" altLang="zh-CN" sz="2600" dirty="0">
                <a:solidFill>
                  <a:srgbClr val="F79646"/>
                </a:solidFill>
                <a:latin typeface="Times New Roman" pitchFamily="18" charset="0"/>
                <a:ea typeface="华文细黑"/>
                <a:cs typeface="华文细黑"/>
              </a:rPr>
              <a:t>)</a:t>
            </a:r>
            <a:r>
              <a:rPr lang="zh-CN" altLang="zh-CN" sz="2600" dirty="0">
                <a:solidFill>
                  <a:srgbClr val="F79646"/>
                </a:solidFill>
                <a:latin typeface="Times New Roman" pitchFamily="18" charset="0"/>
                <a:ea typeface="华文细黑"/>
                <a:cs typeface="华文细黑"/>
              </a:rPr>
              <a:t>姓华的先生，世代居住在江北，是十分熟悉乡村的人。</a:t>
            </a:r>
            <a:endParaRPr lang="zh-CN" altLang="zh-CN" sz="1000" dirty="0">
              <a:latin typeface="宋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Text Box 2"/>
          <p:cNvSpPr txBox="1">
            <a:spLocks noChangeArrowheads="1"/>
          </p:cNvSpPr>
          <p:nvPr/>
        </p:nvSpPr>
        <p:spPr bwMode="auto">
          <a:xfrm>
            <a:off x="152400" y="152400"/>
            <a:ext cx="1295400" cy="1098550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dist="64758" dir="6078596" algn="ctr" rotWithShape="0">
              <a:srgbClr val="66CCFF">
                <a:alpha val="50000"/>
              </a:srgbClr>
            </a:outerShdw>
          </a:effectLst>
        </p:spPr>
        <p:txBody>
          <a:bodyPr>
            <a:spAutoFit/>
          </a:bodyPr>
          <a:lstStyle/>
          <a:p>
            <a:pPr>
              <a:buFontTx/>
              <a:buNone/>
              <a:defRPr/>
            </a:pPr>
            <a:r>
              <a:rPr kumimoji="1" lang="zh-CN" altLang="en-US" sz="6600" b="1">
                <a:solidFill>
                  <a:srgbClr val="FF0066"/>
                </a:solidFill>
                <a:latin typeface="Times New Roman" pitchFamily="18" charset="0"/>
              </a:rPr>
              <a:t>换：</a:t>
            </a:r>
          </a:p>
        </p:txBody>
      </p:sp>
      <p:sp>
        <p:nvSpPr>
          <p:cNvPr id="83971" name="Text Box 3"/>
          <p:cNvSpPr txBox="1">
            <a:spLocks noChangeArrowheads="1"/>
          </p:cNvSpPr>
          <p:nvPr/>
        </p:nvSpPr>
        <p:spPr bwMode="auto">
          <a:xfrm>
            <a:off x="304800" y="1600200"/>
            <a:ext cx="67056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十年春，齐 师 伐 我。</a:t>
            </a:r>
            <a:r>
              <a:rPr lang="zh-CN" altLang="en-US" sz="3600" b="1">
                <a:solidFill>
                  <a:srgbClr val="0000FF"/>
                </a:solidFill>
                <a:latin typeface="Times New Roman" pitchFamily="18" charset="0"/>
              </a:rPr>
              <a:t> </a:t>
            </a:r>
          </a:p>
        </p:txBody>
      </p:sp>
      <p:sp>
        <p:nvSpPr>
          <p:cNvPr id="83972" name="Text Box 4"/>
          <p:cNvSpPr txBox="1">
            <a:spLocks noChangeArrowheads="1"/>
          </p:cNvSpPr>
          <p:nvPr/>
        </p:nvSpPr>
        <p:spPr bwMode="auto">
          <a:xfrm>
            <a:off x="304800" y="2819400"/>
            <a:ext cx="4343400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愚以为宫中之事，事无大小，悉以咨  之。</a:t>
            </a:r>
            <a:r>
              <a:rPr lang="zh-CN" altLang="en-US" b="1">
                <a:solidFill>
                  <a:srgbClr val="0000FF"/>
                </a:solidFill>
                <a:latin typeface="Times New Roman" pitchFamily="18" charset="0"/>
              </a:rPr>
              <a:t> </a:t>
            </a:r>
          </a:p>
        </p:txBody>
      </p:sp>
      <p:sp>
        <p:nvSpPr>
          <p:cNvPr id="83973" name="Text Box 5"/>
          <p:cNvSpPr txBox="1">
            <a:spLocks noChangeArrowheads="1"/>
          </p:cNvSpPr>
          <p:nvPr/>
        </p:nvSpPr>
        <p:spPr bwMode="auto">
          <a:xfrm>
            <a:off x="457200" y="4953000"/>
            <a:ext cx="50292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率妻子 邑人来此绝境。</a:t>
            </a:r>
            <a:r>
              <a:rPr lang="zh-CN" altLang="en-US" sz="3600" b="1">
                <a:solidFill>
                  <a:srgbClr val="0000FF"/>
                </a:solidFill>
                <a:latin typeface="Times New Roman" pitchFamily="18" charset="0"/>
              </a:rPr>
              <a:t> </a:t>
            </a:r>
          </a:p>
        </p:txBody>
      </p:sp>
      <p:sp>
        <p:nvSpPr>
          <p:cNvPr id="83974" name="Text Box 6"/>
          <p:cNvSpPr txBox="1">
            <a:spLocks noChangeArrowheads="1"/>
          </p:cNvSpPr>
          <p:nvPr/>
        </p:nvSpPr>
        <p:spPr bwMode="auto">
          <a:xfrm>
            <a:off x="2819400" y="1600200"/>
            <a:ext cx="609600" cy="698500"/>
          </a:xfrm>
          <a:prstGeom prst="rect">
            <a:avLst/>
          </a:prstGeom>
          <a:noFill/>
          <a:ln w="57150">
            <a:solidFill>
              <a:srgbClr val="FF0000"/>
            </a:solidFill>
            <a:miter lim="800000"/>
          </a:ln>
          <a:effectLst>
            <a:outerShdw dist="35921" dir="2700000" algn="ctr" rotWithShape="0">
              <a:schemeClr val="bg2"/>
            </a:outerShdw>
          </a:effectLst>
        </p:spPr>
        <p:txBody>
          <a:bodyPr>
            <a:spAutoFit/>
          </a:bodyPr>
          <a:lstStyle/>
          <a:p>
            <a:pPr>
              <a:buFontTx/>
              <a:buNone/>
              <a:defRPr/>
            </a:pPr>
            <a:endParaRPr kumimoji="1" lang="zh-CN" altLang="zh-CN" sz="3600" b="1">
              <a:solidFill>
                <a:srgbClr val="FF0066"/>
              </a:solidFill>
              <a:latin typeface="Times New Roman" pitchFamily="18" charset="0"/>
            </a:endParaRPr>
          </a:p>
        </p:txBody>
      </p:sp>
      <p:sp>
        <p:nvSpPr>
          <p:cNvPr id="83975" name="Text Box 7"/>
          <p:cNvSpPr txBox="1">
            <a:spLocks noChangeArrowheads="1"/>
          </p:cNvSpPr>
          <p:nvPr/>
        </p:nvSpPr>
        <p:spPr bwMode="auto">
          <a:xfrm>
            <a:off x="3505200" y="1600200"/>
            <a:ext cx="685800" cy="698500"/>
          </a:xfrm>
          <a:prstGeom prst="rect">
            <a:avLst/>
          </a:prstGeom>
          <a:noFill/>
          <a:ln w="57150">
            <a:solidFill>
              <a:srgbClr val="FF0000"/>
            </a:solidFill>
            <a:miter lim="800000"/>
          </a:ln>
          <a:effectLst>
            <a:outerShdw dist="35921" dir="2700000" algn="ctr" rotWithShape="0">
              <a:schemeClr val="bg2"/>
            </a:outerShdw>
          </a:effectLst>
        </p:spPr>
        <p:txBody>
          <a:bodyPr>
            <a:spAutoFit/>
          </a:bodyPr>
          <a:lstStyle/>
          <a:p>
            <a:pPr>
              <a:buFontTx/>
              <a:buNone/>
              <a:defRPr/>
            </a:pPr>
            <a:endParaRPr kumimoji="1" lang="zh-CN" altLang="zh-CN" sz="3600" b="1">
              <a:solidFill>
                <a:srgbClr val="FF0066"/>
              </a:solidFill>
              <a:latin typeface="Times New Roman" pitchFamily="18" charset="0"/>
            </a:endParaRPr>
          </a:p>
        </p:txBody>
      </p:sp>
      <p:grpSp>
        <p:nvGrpSpPr>
          <p:cNvPr id="2" name="Group 8"/>
          <p:cNvGrpSpPr>
            <a:grpSpLocks/>
          </p:cNvGrpSpPr>
          <p:nvPr/>
        </p:nvGrpSpPr>
        <p:grpSpPr bwMode="auto">
          <a:xfrm>
            <a:off x="1600200" y="457200"/>
            <a:ext cx="1600200" cy="990600"/>
            <a:chOff x="528" y="288"/>
            <a:chExt cx="1008" cy="624"/>
          </a:xfrm>
        </p:grpSpPr>
        <p:grpSp>
          <p:nvGrpSpPr>
            <p:cNvPr id="3" name="Group 9"/>
            <p:cNvGrpSpPr>
              <a:grpSpLocks/>
            </p:cNvGrpSpPr>
            <p:nvPr/>
          </p:nvGrpSpPr>
          <p:grpSpPr bwMode="auto">
            <a:xfrm>
              <a:off x="528" y="288"/>
              <a:ext cx="1008" cy="624"/>
              <a:chOff x="1056" y="240"/>
              <a:chExt cx="1008" cy="624"/>
            </a:xfrm>
          </p:grpSpPr>
          <p:sp>
            <p:nvSpPr>
              <p:cNvPr id="83978" name="AutoShape 10"/>
              <p:cNvSpPr>
                <a:spLocks noChangeArrowheads="1"/>
              </p:cNvSpPr>
              <p:nvPr/>
            </p:nvSpPr>
            <p:spPr bwMode="auto">
              <a:xfrm>
                <a:off x="1056" y="240"/>
                <a:ext cx="1008" cy="624"/>
              </a:xfrm>
              <a:prstGeom prst="wedgeEllipseCallout">
                <a:avLst>
                  <a:gd name="adj1" fmla="val 33731"/>
                  <a:gd name="adj2" fmla="val 63782"/>
                </a:avLst>
              </a:prstGeom>
              <a:solidFill>
                <a:srgbClr val="CCFFFF"/>
              </a:solidFill>
              <a:ln w="9525">
                <a:solidFill>
                  <a:schemeClr val="tx1"/>
                </a:solidFill>
                <a:miter lim="800000"/>
              </a:ln>
              <a:effectLst>
                <a:outerShdw dist="35921" dir="2700000" algn="ctr" rotWithShape="0">
                  <a:schemeClr val="bg2"/>
                </a:outerShdw>
              </a:effectLst>
            </p:spPr>
            <p:txBody>
              <a:bodyPr/>
              <a:lstStyle/>
              <a:p>
                <a:pPr algn="ctr">
                  <a:buFontTx/>
                  <a:buNone/>
                  <a:defRPr/>
                </a:pPr>
                <a:endParaRPr kumimoji="1" lang="zh-CN" altLang="zh-CN" sz="3600" b="1">
                  <a:solidFill>
                    <a:srgbClr val="FF0066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83979" name="AutoShape 11"/>
              <p:cNvSpPr>
                <a:spLocks noChangeArrowheads="1"/>
              </p:cNvSpPr>
              <p:nvPr/>
            </p:nvSpPr>
            <p:spPr bwMode="auto">
              <a:xfrm>
                <a:off x="1248" y="336"/>
                <a:ext cx="672" cy="432"/>
              </a:xfrm>
              <a:prstGeom prst="wedgeEllipseCallout">
                <a:avLst>
                  <a:gd name="adj1" fmla="val -43750"/>
                  <a:gd name="adj2" fmla="val 70000"/>
                </a:avLst>
              </a:prstGeom>
              <a:noFill/>
              <a:ln w="9525">
                <a:noFill/>
                <a:miter lim="800000"/>
              </a:ln>
              <a:effectLst>
                <a:outerShdw dist="35921" dir="2700000" algn="ctr" rotWithShape="0">
                  <a:schemeClr val="bg2"/>
                </a:outerShdw>
              </a:effectLst>
            </p:spPr>
            <p:txBody>
              <a:bodyPr/>
              <a:lstStyle/>
              <a:p>
                <a:pPr algn="ctr">
                  <a:buFontTx/>
                  <a:buNone/>
                  <a:defRPr/>
                </a:pPr>
                <a:endParaRPr kumimoji="1" lang="zh-CN" altLang="zh-CN" sz="3600" b="1">
                  <a:solidFill>
                    <a:srgbClr val="FF0066"/>
                  </a:solidFill>
                  <a:latin typeface="Times New Roman" pitchFamily="18" charset="0"/>
                </a:endParaRPr>
              </a:p>
            </p:txBody>
          </p:sp>
        </p:grpSp>
        <p:sp>
          <p:nvSpPr>
            <p:cNvPr id="83980" name="Rectangle 12"/>
            <p:cNvSpPr>
              <a:spLocks noChangeArrowheads="1"/>
            </p:cNvSpPr>
            <p:nvPr/>
          </p:nvSpPr>
          <p:spPr bwMode="auto">
            <a:xfrm>
              <a:off x="672" y="384"/>
              <a:ext cx="756" cy="442"/>
            </a:xfrm>
            <a:prstGeom prst="rect">
              <a:avLst/>
            </a:prstGeom>
            <a:noFill/>
            <a:ln w="9525">
              <a:noFill/>
              <a:miter lim="800000"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 wrap="none">
              <a:spAutoFit/>
            </a:bodyPr>
            <a:lstStyle/>
            <a:p>
              <a:pPr>
                <a:buFontTx/>
                <a:buNone/>
                <a:defRPr/>
              </a:pPr>
              <a:r>
                <a:rPr kumimoji="1" lang="zh-CN" altLang="en-US" sz="4000" b="1">
                  <a:solidFill>
                    <a:srgbClr val="FF0066"/>
                  </a:solidFill>
                  <a:latin typeface="Times New Roman" pitchFamily="18" charset="0"/>
                </a:rPr>
                <a:t>军队</a:t>
              </a:r>
            </a:p>
          </p:txBody>
        </p:sp>
      </p:grpSp>
      <p:grpSp>
        <p:nvGrpSpPr>
          <p:cNvPr id="4" name="Group 13"/>
          <p:cNvGrpSpPr>
            <a:grpSpLocks/>
          </p:cNvGrpSpPr>
          <p:nvPr/>
        </p:nvGrpSpPr>
        <p:grpSpPr bwMode="auto">
          <a:xfrm>
            <a:off x="3429000" y="381000"/>
            <a:ext cx="1524000" cy="990600"/>
            <a:chOff x="2160" y="240"/>
            <a:chExt cx="960" cy="624"/>
          </a:xfrm>
        </p:grpSpPr>
        <p:sp>
          <p:nvSpPr>
            <p:cNvPr id="83982" name="AutoShape 14"/>
            <p:cNvSpPr>
              <a:spLocks noChangeArrowheads="1"/>
            </p:cNvSpPr>
            <p:nvPr/>
          </p:nvSpPr>
          <p:spPr bwMode="auto">
            <a:xfrm>
              <a:off x="2160" y="240"/>
              <a:ext cx="960" cy="624"/>
            </a:xfrm>
            <a:prstGeom prst="wedgeEllipseCallout">
              <a:avLst>
                <a:gd name="adj1" fmla="val -26042"/>
                <a:gd name="adj2" fmla="val 71315"/>
              </a:avLst>
            </a:prstGeom>
            <a:solidFill>
              <a:srgbClr val="CCFFFF"/>
            </a:solidFill>
            <a:ln w="9525">
              <a:solidFill>
                <a:schemeClr val="tx1"/>
              </a:solidFill>
              <a:miter lim="800000"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/>
            <a:lstStyle/>
            <a:p>
              <a:pPr algn="ctr">
                <a:buFontTx/>
                <a:buNone/>
                <a:defRPr/>
              </a:pPr>
              <a:endParaRPr kumimoji="1" lang="zh-CN" altLang="zh-CN" sz="4000" b="1">
                <a:solidFill>
                  <a:srgbClr val="FF0066"/>
                </a:solidFill>
                <a:latin typeface="Times New Roman" pitchFamily="18" charset="0"/>
              </a:endParaRPr>
            </a:p>
          </p:txBody>
        </p:sp>
        <p:sp>
          <p:nvSpPr>
            <p:cNvPr id="83983" name="Text Box 15"/>
            <p:cNvSpPr txBox="1">
              <a:spLocks noChangeArrowheads="1"/>
            </p:cNvSpPr>
            <p:nvPr/>
          </p:nvSpPr>
          <p:spPr bwMode="auto">
            <a:xfrm>
              <a:off x="2304" y="336"/>
              <a:ext cx="816" cy="442"/>
            </a:xfrm>
            <a:prstGeom prst="rect">
              <a:avLst/>
            </a:prstGeom>
            <a:noFill/>
            <a:ln w="9525">
              <a:noFill/>
              <a:miter lim="800000"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>
              <a:spAutoFit/>
            </a:bodyPr>
            <a:lstStyle/>
            <a:p>
              <a:pPr>
                <a:buFontTx/>
                <a:buNone/>
                <a:defRPr/>
              </a:pPr>
              <a:r>
                <a:rPr kumimoji="1" lang="zh-CN" altLang="en-US" sz="4000" b="1">
                  <a:solidFill>
                    <a:srgbClr val="FF0066"/>
                  </a:solidFill>
                  <a:latin typeface="Times New Roman" pitchFamily="18" charset="0"/>
                </a:rPr>
                <a:t>攻打</a:t>
              </a:r>
            </a:p>
          </p:txBody>
        </p:sp>
      </p:grpSp>
      <p:sp>
        <p:nvSpPr>
          <p:cNvPr id="83984" name="Text Box 16"/>
          <p:cNvSpPr txBox="1">
            <a:spLocks noChangeArrowheads="1"/>
          </p:cNvSpPr>
          <p:nvPr/>
        </p:nvSpPr>
        <p:spPr bwMode="auto">
          <a:xfrm>
            <a:off x="179388" y="2852738"/>
            <a:ext cx="685800" cy="579437"/>
          </a:xfrm>
          <a:prstGeom prst="rect">
            <a:avLst/>
          </a:prstGeom>
          <a:solidFill>
            <a:srgbClr val="CCFFFF"/>
          </a:solidFill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b="1">
                <a:solidFill>
                  <a:srgbClr val="FF0066"/>
                </a:solidFill>
                <a:latin typeface="Times New Roman" pitchFamily="18" charset="0"/>
                <a:ea typeface="楷体_GB2312" pitchFamily="1" charset="-122"/>
              </a:rPr>
              <a:t>愚</a:t>
            </a:r>
          </a:p>
        </p:txBody>
      </p:sp>
      <p:grpSp>
        <p:nvGrpSpPr>
          <p:cNvPr id="5" name="Group 17"/>
          <p:cNvGrpSpPr>
            <a:grpSpLocks/>
          </p:cNvGrpSpPr>
          <p:nvPr/>
        </p:nvGrpSpPr>
        <p:grpSpPr bwMode="auto">
          <a:xfrm>
            <a:off x="228600" y="3886200"/>
            <a:ext cx="838200" cy="685800"/>
            <a:chOff x="144" y="2448"/>
            <a:chExt cx="528" cy="432"/>
          </a:xfrm>
        </p:grpSpPr>
        <p:sp>
          <p:nvSpPr>
            <p:cNvPr id="83986" name="AutoShape 18"/>
            <p:cNvSpPr>
              <a:spLocks noChangeArrowheads="1"/>
            </p:cNvSpPr>
            <p:nvPr/>
          </p:nvSpPr>
          <p:spPr bwMode="auto">
            <a:xfrm>
              <a:off x="144" y="2448"/>
              <a:ext cx="528" cy="432"/>
            </a:xfrm>
            <a:prstGeom prst="cloudCallout">
              <a:avLst>
                <a:gd name="adj1" fmla="val -5116"/>
                <a:gd name="adj2" fmla="val -144213"/>
              </a:avLst>
            </a:prstGeom>
            <a:solidFill>
              <a:schemeClr val="accent1"/>
            </a:solidFill>
            <a:ln w="9525">
              <a:solidFill>
                <a:schemeClr val="accent1"/>
              </a:solidFill>
              <a:round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/>
            <a:lstStyle/>
            <a:p>
              <a:pPr algn="ctr">
                <a:buFontTx/>
                <a:buNone/>
                <a:defRPr/>
              </a:pPr>
              <a:endParaRPr kumimoji="1" lang="zh-CN" altLang="zh-CN" sz="3600" b="1">
                <a:solidFill>
                  <a:srgbClr val="FF0066"/>
                </a:solidFill>
                <a:latin typeface="Times New Roman" pitchFamily="18" charset="0"/>
              </a:endParaRPr>
            </a:p>
          </p:txBody>
        </p:sp>
        <p:sp>
          <p:nvSpPr>
            <p:cNvPr id="83987" name="Text Box 19"/>
            <p:cNvSpPr txBox="1">
              <a:spLocks noChangeArrowheads="1"/>
            </p:cNvSpPr>
            <p:nvPr/>
          </p:nvSpPr>
          <p:spPr bwMode="auto">
            <a:xfrm>
              <a:off x="192" y="2448"/>
              <a:ext cx="384" cy="404"/>
            </a:xfrm>
            <a:prstGeom prst="rect">
              <a:avLst/>
            </a:prstGeom>
            <a:noFill/>
            <a:ln w="9525">
              <a:noFill/>
              <a:miter lim="800000"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>
              <a:spAutoFit/>
            </a:bodyPr>
            <a:lstStyle/>
            <a:p>
              <a:pPr>
                <a:buFontTx/>
                <a:buNone/>
                <a:defRPr/>
              </a:pPr>
              <a:r>
                <a:rPr kumimoji="1" lang="zh-CN" altLang="en-US" sz="3600" b="1">
                  <a:solidFill>
                    <a:srgbClr val="FF0066"/>
                  </a:solidFill>
                  <a:latin typeface="Times New Roman" pitchFamily="18" charset="0"/>
                </a:rPr>
                <a:t>我</a:t>
              </a:r>
            </a:p>
          </p:txBody>
        </p:sp>
      </p:grpSp>
      <p:sp>
        <p:nvSpPr>
          <p:cNvPr id="83988" name="Text Box 20"/>
          <p:cNvSpPr txBox="1">
            <a:spLocks noChangeArrowheads="1"/>
          </p:cNvSpPr>
          <p:nvPr/>
        </p:nvSpPr>
        <p:spPr bwMode="auto">
          <a:xfrm>
            <a:off x="2124075" y="3357563"/>
            <a:ext cx="533400" cy="588962"/>
          </a:xfrm>
          <a:prstGeom prst="rect">
            <a:avLst/>
          </a:prstGeom>
          <a:solidFill>
            <a:srgbClr val="CCFFFF"/>
          </a:solidFill>
          <a:ln w="9525">
            <a:solidFill>
              <a:srgbClr val="CCFFFF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b="1">
                <a:solidFill>
                  <a:srgbClr val="FF0066"/>
                </a:solidFill>
                <a:latin typeface="Times New Roman" pitchFamily="18" charset="0"/>
                <a:ea typeface="楷体_GB2312" pitchFamily="1" charset="-122"/>
              </a:rPr>
              <a:t>悉</a:t>
            </a:r>
          </a:p>
        </p:txBody>
      </p:sp>
      <p:grpSp>
        <p:nvGrpSpPr>
          <p:cNvPr id="6" name="Group 21"/>
          <p:cNvGrpSpPr>
            <a:grpSpLocks/>
          </p:cNvGrpSpPr>
          <p:nvPr/>
        </p:nvGrpSpPr>
        <p:grpSpPr bwMode="auto">
          <a:xfrm>
            <a:off x="1835150" y="4221163"/>
            <a:ext cx="838200" cy="762000"/>
            <a:chOff x="144" y="2448"/>
            <a:chExt cx="528" cy="432"/>
          </a:xfrm>
        </p:grpSpPr>
        <p:sp>
          <p:nvSpPr>
            <p:cNvPr id="83990" name="AutoShape 22"/>
            <p:cNvSpPr>
              <a:spLocks noChangeArrowheads="1"/>
            </p:cNvSpPr>
            <p:nvPr/>
          </p:nvSpPr>
          <p:spPr bwMode="auto">
            <a:xfrm>
              <a:off x="144" y="2448"/>
              <a:ext cx="528" cy="432"/>
            </a:xfrm>
            <a:prstGeom prst="cloudCallout">
              <a:avLst>
                <a:gd name="adj1" fmla="val -5116"/>
                <a:gd name="adj2" fmla="val -144213"/>
              </a:avLst>
            </a:prstGeom>
            <a:solidFill>
              <a:schemeClr val="accent1"/>
            </a:solidFill>
            <a:ln w="9525">
              <a:solidFill>
                <a:schemeClr val="accent1"/>
              </a:solidFill>
              <a:round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/>
            <a:lstStyle/>
            <a:p>
              <a:pPr algn="ctr">
                <a:buFontTx/>
                <a:buNone/>
                <a:defRPr/>
              </a:pPr>
              <a:endParaRPr kumimoji="1" lang="zh-CN" altLang="zh-CN" sz="3600" b="1">
                <a:solidFill>
                  <a:srgbClr val="FF0066"/>
                </a:solidFill>
                <a:latin typeface="Times New Roman" pitchFamily="18" charset="0"/>
              </a:endParaRPr>
            </a:p>
          </p:txBody>
        </p:sp>
        <p:sp>
          <p:nvSpPr>
            <p:cNvPr id="83991" name="Text Box 23"/>
            <p:cNvSpPr txBox="1">
              <a:spLocks noChangeArrowheads="1"/>
            </p:cNvSpPr>
            <p:nvPr/>
          </p:nvSpPr>
          <p:spPr bwMode="auto">
            <a:xfrm>
              <a:off x="192" y="2448"/>
              <a:ext cx="384" cy="364"/>
            </a:xfrm>
            <a:prstGeom prst="rect">
              <a:avLst/>
            </a:prstGeom>
            <a:noFill/>
            <a:ln w="9525">
              <a:noFill/>
              <a:miter lim="800000"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>
              <a:spAutoFit/>
            </a:bodyPr>
            <a:lstStyle/>
            <a:p>
              <a:pPr>
                <a:buFontTx/>
                <a:buNone/>
                <a:defRPr/>
              </a:pPr>
              <a:r>
                <a:rPr kumimoji="1" lang="zh-CN" altLang="en-US" sz="3600" b="1">
                  <a:solidFill>
                    <a:srgbClr val="FF0066"/>
                  </a:solidFill>
                  <a:latin typeface="Times New Roman" pitchFamily="18" charset="0"/>
                </a:rPr>
                <a:t>都</a:t>
              </a:r>
            </a:p>
          </p:txBody>
        </p:sp>
      </p:grpSp>
      <p:sp>
        <p:nvSpPr>
          <p:cNvPr id="83992" name="Text Box 24"/>
          <p:cNvSpPr txBox="1">
            <a:spLocks noChangeArrowheads="1"/>
          </p:cNvSpPr>
          <p:nvPr/>
        </p:nvSpPr>
        <p:spPr bwMode="auto">
          <a:xfrm>
            <a:off x="3203575" y="3429000"/>
            <a:ext cx="533400" cy="588963"/>
          </a:xfrm>
          <a:prstGeom prst="rect">
            <a:avLst/>
          </a:prstGeom>
          <a:solidFill>
            <a:srgbClr val="CCFFFF"/>
          </a:solidFill>
          <a:ln w="9525">
            <a:solidFill>
              <a:srgbClr val="CCFFFF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b="1">
                <a:solidFill>
                  <a:srgbClr val="FF0066"/>
                </a:solidFill>
                <a:latin typeface="Times New Roman" pitchFamily="18" charset="0"/>
                <a:ea typeface="楷体_GB2312" pitchFamily="1" charset="-122"/>
              </a:rPr>
              <a:t>咨</a:t>
            </a:r>
          </a:p>
        </p:txBody>
      </p:sp>
      <p:sp>
        <p:nvSpPr>
          <p:cNvPr id="83993" name="AutoShape 25"/>
          <p:cNvSpPr>
            <a:spLocks noChangeArrowheads="1"/>
          </p:cNvSpPr>
          <p:nvPr/>
        </p:nvSpPr>
        <p:spPr bwMode="auto">
          <a:xfrm>
            <a:off x="3505200" y="4343400"/>
            <a:ext cx="914400" cy="609600"/>
          </a:xfrm>
          <a:prstGeom prst="cloudCallout">
            <a:avLst>
              <a:gd name="adj1" fmla="val -43750"/>
              <a:gd name="adj2" fmla="val 70000"/>
            </a:avLst>
          </a:prstGeom>
          <a:noFill/>
          <a:ln w="9525">
            <a:noFill/>
            <a:round/>
          </a:ln>
          <a:effectLst>
            <a:outerShdw dist="35921" dir="2700000" algn="ctr" rotWithShape="0">
              <a:schemeClr val="bg2"/>
            </a:outerShdw>
          </a:effectLst>
        </p:spPr>
        <p:txBody>
          <a:bodyPr/>
          <a:lstStyle/>
          <a:p>
            <a:pPr algn="ctr">
              <a:buFontTx/>
              <a:buNone/>
              <a:defRPr/>
            </a:pPr>
            <a:endParaRPr kumimoji="1" lang="zh-CN" altLang="zh-CN" sz="3600" b="1">
              <a:solidFill>
                <a:srgbClr val="FF0066"/>
              </a:solidFill>
              <a:latin typeface="Times New Roman" pitchFamily="18" charset="0"/>
            </a:endParaRPr>
          </a:p>
        </p:txBody>
      </p:sp>
      <p:grpSp>
        <p:nvGrpSpPr>
          <p:cNvPr id="7" name="Group 26"/>
          <p:cNvGrpSpPr>
            <a:grpSpLocks/>
          </p:cNvGrpSpPr>
          <p:nvPr/>
        </p:nvGrpSpPr>
        <p:grpSpPr bwMode="auto">
          <a:xfrm>
            <a:off x="3563938" y="3933825"/>
            <a:ext cx="1676400" cy="914400"/>
            <a:chOff x="1728" y="2592"/>
            <a:chExt cx="1056" cy="576"/>
          </a:xfrm>
        </p:grpSpPr>
        <p:sp>
          <p:nvSpPr>
            <p:cNvPr id="83995" name="AutoShape 27"/>
            <p:cNvSpPr>
              <a:spLocks noChangeArrowheads="1"/>
            </p:cNvSpPr>
            <p:nvPr/>
          </p:nvSpPr>
          <p:spPr bwMode="auto">
            <a:xfrm>
              <a:off x="1728" y="2592"/>
              <a:ext cx="1056" cy="576"/>
            </a:xfrm>
            <a:prstGeom prst="cloudCallout">
              <a:avLst>
                <a:gd name="adj1" fmla="val -37310"/>
                <a:gd name="adj2" fmla="val -65801"/>
              </a:avLst>
            </a:prstGeom>
            <a:solidFill>
              <a:schemeClr val="accent1"/>
            </a:solidFill>
            <a:ln w="9525">
              <a:solidFill>
                <a:srgbClr val="00CC00"/>
              </a:solidFill>
              <a:round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/>
            <a:lstStyle/>
            <a:p>
              <a:pPr algn="ctr">
                <a:buFontTx/>
                <a:buNone/>
                <a:defRPr/>
              </a:pPr>
              <a:endParaRPr kumimoji="1" lang="zh-CN" altLang="zh-CN" sz="3600" b="1">
                <a:solidFill>
                  <a:srgbClr val="FF0066"/>
                </a:solidFill>
                <a:latin typeface="Times New Roman" pitchFamily="18" charset="0"/>
              </a:endParaRPr>
            </a:p>
          </p:txBody>
        </p:sp>
        <p:sp>
          <p:nvSpPr>
            <p:cNvPr id="83996" name="Text Box 28"/>
            <p:cNvSpPr txBox="1">
              <a:spLocks noChangeArrowheads="1"/>
            </p:cNvSpPr>
            <p:nvPr/>
          </p:nvSpPr>
          <p:spPr bwMode="auto">
            <a:xfrm>
              <a:off x="1920" y="2640"/>
              <a:ext cx="720" cy="404"/>
            </a:xfrm>
            <a:prstGeom prst="rect">
              <a:avLst/>
            </a:prstGeom>
            <a:noFill/>
            <a:ln w="9525">
              <a:noFill/>
              <a:miter lim="800000"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>
              <a:spAutoFit/>
            </a:bodyPr>
            <a:lstStyle/>
            <a:p>
              <a:pPr>
                <a:buFontTx/>
                <a:buNone/>
                <a:defRPr/>
              </a:pPr>
              <a:r>
                <a:rPr kumimoji="1" lang="zh-CN" altLang="en-US" sz="3600" b="1">
                  <a:solidFill>
                    <a:srgbClr val="FF0066"/>
                  </a:solidFill>
                  <a:latin typeface="Times New Roman" pitchFamily="18" charset="0"/>
                </a:rPr>
                <a:t>商量 </a:t>
              </a:r>
            </a:p>
          </p:txBody>
        </p:sp>
      </p:grpSp>
      <p:sp>
        <p:nvSpPr>
          <p:cNvPr id="83997" name="Text Box 29"/>
          <p:cNvSpPr txBox="1">
            <a:spLocks noChangeArrowheads="1"/>
          </p:cNvSpPr>
          <p:nvPr/>
        </p:nvSpPr>
        <p:spPr bwMode="auto">
          <a:xfrm>
            <a:off x="1066800" y="4876800"/>
            <a:ext cx="1143000" cy="650875"/>
          </a:xfrm>
          <a:prstGeom prst="rect">
            <a:avLst/>
          </a:prstGeom>
          <a:solidFill>
            <a:srgbClr val="CCFFFF"/>
          </a:solidFill>
          <a:ln w="9525">
            <a:solidFill>
              <a:srgbClr val="CCFFFF"/>
            </a:solidFill>
            <a:miter lim="800000"/>
          </a:ln>
          <a:effectLst>
            <a:outerShdw dist="35921" dir="2700000" algn="ctr" rotWithShape="0">
              <a:schemeClr val="bg2"/>
            </a:outerShdw>
          </a:effectLst>
        </p:spPr>
        <p:txBody>
          <a:bodyPr>
            <a:spAutoFit/>
          </a:bodyPr>
          <a:lstStyle/>
          <a:p>
            <a:pPr>
              <a:buFontTx/>
              <a:buNone/>
              <a:defRPr/>
            </a:pPr>
            <a:r>
              <a:rPr kumimoji="1" lang="zh-CN" altLang="en-US" sz="3600" b="1">
                <a:solidFill>
                  <a:srgbClr val="FF0066"/>
                </a:solidFill>
                <a:latin typeface="宋体" pitchFamily="2" charset="-122"/>
              </a:rPr>
              <a:t>妻子</a:t>
            </a:r>
          </a:p>
        </p:txBody>
      </p:sp>
      <p:grpSp>
        <p:nvGrpSpPr>
          <p:cNvPr id="8" name="Group 30"/>
          <p:cNvGrpSpPr>
            <a:grpSpLocks/>
          </p:cNvGrpSpPr>
          <p:nvPr/>
        </p:nvGrpSpPr>
        <p:grpSpPr bwMode="auto">
          <a:xfrm>
            <a:off x="381000" y="6019800"/>
            <a:ext cx="2057400" cy="838200"/>
            <a:chOff x="240" y="3792"/>
            <a:chExt cx="1296" cy="528"/>
          </a:xfrm>
        </p:grpSpPr>
        <p:sp>
          <p:nvSpPr>
            <p:cNvPr id="31774" name="AutoShape 31"/>
            <p:cNvSpPr>
              <a:spLocks noChangeArrowheads="1"/>
            </p:cNvSpPr>
            <p:nvPr/>
          </p:nvSpPr>
          <p:spPr bwMode="auto">
            <a:xfrm rot="10800000">
              <a:off x="240" y="3792"/>
              <a:ext cx="1248" cy="528"/>
            </a:xfrm>
            <a:prstGeom prst="wedgeRoundRectCallout">
              <a:avLst>
                <a:gd name="adj1" fmla="val 0"/>
                <a:gd name="adj2" fmla="val 117991"/>
                <a:gd name="adj3" fmla="val 16667"/>
              </a:avLst>
            </a:prstGeom>
            <a:solidFill>
              <a:schemeClr val="hlink"/>
            </a:solidFill>
            <a:ln w="9525">
              <a:solidFill>
                <a:schemeClr val="hlink"/>
              </a:solidFill>
              <a:miter lim="800000"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 rot="10800000"/>
            <a:lstStyle/>
            <a:p>
              <a:pPr algn="ctr">
                <a:defRPr/>
              </a:pPr>
              <a:endParaRPr lang="zh-CN" altLang="zh-CN" sz="3600" b="1">
                <a:solidFill>
                  <a:srgbClr val="FF0066"/>
                </a:solidFill>
                <a:latin typeface="Times New Roman" pitchFamily="18" charset="0"/>
              </a:endParaRPr>
            </a:p>
          </p:txBody>
        </p:sp>
        <p:sp>
          <p:nvSpPr>
            <p:cNvPr id="84000" name="Text Box 32"/>
            <p:cNvSpPr txBox="1">
              <a:spLocks noChangeArrowheads="1"/>
            </p:cNvSpPr>
            <p:nvPr/>
          </p:nvSpPr>
          <p:spPr bwMode="auto">
            <a:xfrm>
              <a:off x="240" y="3840"/>
              <a:ext cx="1296" cy="404"/>
            </a:xfrm>
            <a:prstGeom prst="rect">
              <a:avLst/>
            </a:prstGeom>
            <a:noFill/>
            <a:ln w="9525">
              <a:noFill/>
              <a:miter lim="800000"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>
              <a:spAutoFit/>
            </a:bodyPr>
            <a:lstStyle/>
            <a:p>
              <a:pPr>
                <a:buFontTx/>
                <a:buNone/>
                <a:defRPr/>
              </a:pPr>
              <a:r>
                <a:rPr kumimoji="1" lang="zh-CN" altLang="en-US" sz="3600" b="1">
                  <a:solidFill>
                    <a:srgbClr val="FF0066"/>
                  </a:solidFill>
                  <a:latin typeface="Times New Roman" pitchFamily="18" charset="0"/>
                </a:rPr>
                <a:t>妻子儿女</a:t>
              </a:r>
            </a:p>
          </p:txBody>
        </p:sp>
      </p:grpSp>
      <p:sp>
        <p:nvSpPr>
          <p:cNvPr id="84001" name="Text Box 33"/>
          <p:cNvSpPr txBox="1">
            <a:spLocks noChangeArrowheads="1"/>
          </p:cNvSpPr>
          <p:nvPr/>
        </p:nvSpPr>
        <p:spPr bwMode="auto">
          <a:xfrm>
            <a:off x="3962400" y="4876800"/>
            <a:ext cx="1143000" cy="650875"/>
          </a:xfrm>
          <a:prstGeom prst="rect">
            <a:avLst/>
          </a:prstGeom>
          <a:solidFill>
            <a:srgbClr val="CCFFFF"/>
          </a:solidFill>
          <a:ln w="9525">
            <a:solidFill>
              <a:srgbClr val="CCFFFF"/>
            </a:solidFill>
            <a:miter lim="800000"/>
          </a:ln>
          <a:effectLst>
            <a:outerShdw dist="35921" dir="2700000" algn="ctr" rotWithShape="0">
              <a:schemeClr val="bg2"/>
            </a:outerShdw>
          </a:effectLst>
        </p:spPr>
        <p:txBody>
          <a:bodyPr>
            <a:spAutoFit/>
          </a:bodyPr>
          <a:lstStyle/>
          <a:p>
            <a:pPr>
              <a:buFontTx/>
              <a:buNone/>
              <a:defRPr/>
            </a:pPr>
            <a:r>
              <a:rPr kumimoji="1" lang="zh-CN" altLang="en-US" sz="3600" b="1">
                <a:solidFill>
                  <a:srgbClr val="FF0066"/>
                </a:solidFill>
                <a:latin typeface="宋体" pitchFamily="2" charset="-122"/>
              </a:rPr>
              <a:t>绝境</a:t>
            </a:r>
          </a:p>
        </p:txBody>
      </p:sp>
      <p:grpSp>
        <p:nvGrpSpPr>
          <p:cNvPr id="9" name="Group 34"/>
          <p:cNvGrpSpPr>
            <a:grpSpLocks/>
          </p:cNvGrpSpPr>
          <p:nvPr/>
        </p:nvGrpSpPr>
        <p:grpSpPr bwMode="auto">
          <a:xfrm>
            <a:off x="2667000" y="6019800"/>
            <a:ext cx="3657600" cy="838200"/>
            <a:chOff x="1680" y="3792"/>
            <a:chExt cx="2304" cy="528"/>
          </a:xfrm>
        </p:grpSpPr>
        <p:sp>
          <p:nvSpPr>
            <p:cNvPr id="31778" name="AutoShape 35"/>
            <p:cNvSpPr>
              <a:spLocks noChangeArrowheads="1"/>
            </p:cNvSpPr>
            <p:nvPr/>
          </p:nvSpPr>
          <p:spPr bwMode="auto">
            <a:xfrm rot="10800000">
              <a:off x="1680" y="3792"/>
              <a:ext cx="2112" cy="528"/>
            </a:xfrm>
            <a:prstGeom prst="wedgeRoundRectCallout">
              <a:avLst>
                <a:gd name="adj1" fmla="val -2227"/>
                <a:gd name="adj2" fmla="val 115718"/>
                <a:gd name="adj3" fmla="val 16667"/>
              </a:avLst>
            </a:prstGeom>
            <a:solidFill>
              <a:schemeClr val="hlink"/>
            </a:solidFill>
            <a:ln w="9525">
              <a:solidFill>
                <a:schemeClr val="hlink"/>
              </a:solidFill>
              <a:miter lim="800000"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 rot="10800000"/>
            <a:lstStyle/>
            <a:p>
              <a:pPr algn="ctr">
                <a:defRPr/>
              </a:pPr>
              <a:endParaRPr lang="zh-CN" altLang="zh-CN" sz="3600" b="1">
                <a:solidFill>
                  <a:srgbClr val="FF0066"/>
                </a:solidFill>
                <a:latin typeface="Times New Roman" pitchFamily="18" charset="0"/>
              </a:endParaRPr>
            </a:p>
          </p:txBody>
        </p:sp>
        <p:sp>
          <p:nvSpPr>
            <p:cNvPr id="84004" name="Text Box 36"/>
            <p:cNvSpPr txBox="1">
              <a:spLocks noChangeArrowheads="1"/>
            </p:cNvSpPr>
            <p:nvPr/>
          </p:nvSpPr>
          <p:spPr bwMode="auto">
            <a:xfrm>
              <a:off x="1680" y="3840"/>
              <a:ext cx="2304" cy="404"/>
            </a:xfrm>
            <a:prstGeom prst="rect">
              <a:avLst/>
            </a:prstGeom>
            <a:noFill/>
            <a:ln w="9525">
              <a:noFill/>
              <a:miter lim="800000"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>
              <a:spAutoFit/>
            </a:bodyPr>
            <a:lstStyle/>
            <a:p>
              <a:pPr>
                <a:buFontTx/>
                <a:buNone/>
                <a:defRPr/>
              </a:pPr>
              <a:r>
                <a:rPr kumimoji="1" lang="zh-CN" altLang="en-US" sz="3600" b="1">
                  <a:solidFill>
                    <a:srgbClr val="FF0066"/>
                  </a:solidFill>
                  <a:latin typeface="Times New Roman" pitchFamily="18" charset="0"/>
                </a:rPr>
                <a:t>与世隔绝的地方</a:t>
              </a:r>
            </a:p>
          </p:txBody>
        </p:sp>
      </p:grpSp>
      <p:sp>
        <p:nvSpPr>
          <p:cNvPr id="84005" name="Text Box 37"/>
          <p:cNvSpPr txBox="1">
            <a:spLocks noChangeArrowheads="1"/>
          </p:cNvSpPr>
          <p:nvPr/>
        </p:nvSpPr>
        <p:spPr bwMode="auto">
          <a:xfrm>
            <a:off x="5832475" y="228600"/>
            <a:ext cx="2930525" cy="6172200"/>
          </a:xfrm>
          <a:prstGeom prst="rect">
            <a:avLst/>
          </a:prstGeom>
          <a:solidFill>
            <a:srgbClr val="CCECFF"/>
          </a:solidFill>
          <a:ln w="9525">
            <a:noFill/>
            <a:miter lim="800000"/>
          </a:ln>
          <a:effectLst>
            <a:outerShdw dist="35921" dir="2700000" algn="ctr" rotWithShape="0">
              <a:schemeClr val="bg2"/>
            </a:outerShdw>
          </a:effectLst>
        </p:spPr>
        <p:txBody>
          <a:bodyPr vert="eaVert">
            <a:spAutoFit/>
          </a:bodyPr>
          <a:lstStyle/>
          <a:p>
            <a:pPr>
              <a:buFontTx/>
              <a:buNone/>
              <a:defRPr/>
            </a:pPr>
            <a:r>
              <a:rPr kumimoji="1" lang="zh-CN" altLang="en-US" sz="3600" b="1">
                <a:solidFill>
                  <a:schemeClr val="tx1"/>
                </a:solidFill>
                <a:latin typeface="Times New Roman" pitchFamily="18" charset="0"/>
              </a:rPr>
              <a:t>对古今意义相同，但说法不同的词语，或词的结构古今相同意义却不同的词语，翻译时都要换成现在通俗的词语，使译文通达明快。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39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39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839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8" dur="500"/>
                                        <p:tgtEl>
                                          <p:spTgt spid="839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39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39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839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839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9" dur="500"/>
                                        <p:tgtEl>
                                          <p:spTgt spid="839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839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5" dur="300"/>
                                        <p:tgtEl>
                                          <p:spTgt spid="839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4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8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5" dur="500"/>
                                        <p:tgtEl>
                                          <p:spTgt spid="839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0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840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840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840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840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7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23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0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2" dur="500"/>
                                        <p:tgtEl>
                                          <p:spTgt spid="840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3970" grpId="0"/>
      <p:bldP spid="83971" grpId="0"/>
      <p:bldP spid="83972" grpId="0"/>
      <p:bldP spid="83973" grpId="0"/>
      <p:bldP spid="83974" grpId="0" animBg="1"/>
      <p:bldP spid="83975" grpId="0" animBg="1"/>
      <p:bldP spid="83984" grpId="0" animBg="1"/>
      <p:bldP spid="83988" grpId="0" animBg="1"/>
      <p:bldP spid="83992" grpId="0" animBg="1"/>
      <p:bldP spid="83997" grpId="0" animBg="1"/>
      <p:bldP spid="84001" grpId="0" animBg="1"/>
      <p:bldP spid="84005" grpId="0" animBg="1"/>
    </p:bld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矩形 1"/>
          <p:cNvSpPr>
            <a:spLocks noChangeArrowheads="1"/>
          </p:cNvSpPr>
          <p:nvPr/>
        </p:nvSpPr>
        <p:spPr bwMode="auto">
          <a:xfrm>
            <a:off x="468313" y="1539875"/>
            <a:ext cx="8061325" cy="3856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1588" algn="just">
              <a:lnSpc>
                <a:spcPct val="150000"/>
              </a:lnSpc>
            </a:pPr>
            <a:r>
              <a:rPr lang="en-US" altLang="zh-CN" sz="2600">
                <a:latin typeface="Times New Roman" pitchFamily="18" charset="0"/>
                <a:ea typeface="华文细黑"/>
                <a:cs typeface="华文细黑"/>
              </a:rPr>
              <a:t>(</a:t>
            </a:r>
            <a:r>
              <a:rPr lang="zh-CN" altLang="zh-CN" sz="2600">
                <a:latin typeface="Times New Roman" pitchFamily="18" charset="0"/>
                <a:ea typeface="华文细黑"/>
                <a:cs typeface="华文细黑"/>
              </a:rPr>
              <a:t>四</a:t>
            </a:r>
            <a:r>
              <a:rPr lang="en-US" altLang="zh-CN" sz="2600">
                <a:latin typeface="Times New Roman" pitchFamily="18" charset="0"/>
                <a:ea typeface="华文细黑"/>
                <a:cs typeface="华文细黑"/>
              </a:rPr>
              <a:t>)</a:t>
            </a:r>
            <a:r>
              <a:rPr lang="zh-CN" altLang="zh-CN" sz="2600">
                <a:latin typeface="Times New Roman" pitchFamily="18" charset="0"/>
                <a:ea typeface="华文细黑"/>
                <a:cs typeface="华文细黑"/>
              </a:rPr>
              <a:t>特殊虚词：词义固定，固定翻译</a:t>
            </a:r>
            <a:endParaRPr lang="zh-CN" altLang="zh-CN" sz="1000">
              <a:latin typeface="宋体" pitchFamily="2" charset="-122"/>
            </a:endParaRPr>
          </a:p>
          <a:p>
            <a:pPr indent="1588" algn="just">
              <a:lnSpc>
                <a:spcPct val="150000"/>
              </a:lnSpc>
            </a:pPr>
            <a:r>
              <a:rPr lang="zh-CN" altLang="zh-CN" sz="2600">
                <a:latin typeface="Times New Roman" pitchFamily="18" charset="0"/>
                <a:ea typeface="华文细黑"/>
                <a:cs typeface="华文细黑"/>
              </a:rPr>
              <a:t>所谓特殊虚词，一是指固定虚词</a:t>
            </a:r>
            <a:r>
              <a:rPr lang="en-US" altLang="zh-CN" sz="2600">
                <a:latin typeface="Times New Roman" pitchFamily="18" charset="0"/>
                <a:ea typeface="华文细黑"/>
                <a:cs typeface="华文细黑"/>
              </a:rPr>
              <a:t>(</a:t>
            </a:r>
            <a:r>
              <a:rPr lang="zh-CN" altLang="zh-CN" sz="2600">
                <a:latin typeface="Times New Roman" pitchFamily="18" charset="0"/>
                <a:ea typeface="华文细黑"/>
                <a:cs typeface="华文细黑"/>
              </a:rPr>
              <a:t>复音虚词</a:t>
            </a:r>
            <a:r>
              <a:rPr lang="en-US" altLang="zh-CN" sz="2600">
                <a:latin typeface="Times New Roman" pitchFamily="18" charset="0"/>
                <a:ea typeface="华文细黑"/>
                <a:cs typeface="华文细黑"/>
              </a:rPr>
              <a:t>)</a:t>
            </a:r>
            <a:r>
              <a:rPr lang="zh-CN" altLang="zh-CN" sz="2600">
                <a:latin typeface="Times New Roman" pitchFamily="18" charset="0"/>
                <a:ea typeface="华文细黑"/>
                <a:cs typeface="华文细黑"/>
              </a:rPr>
              <a:t>，两个字不能拆开硬译。如</a:t>
            </a:r>
            <a:r>
              <a:rPr lang="en-US" altLang="zh-CN" sz="2600">
                <a:latin typeface="宋体" pitchFamily="2" charset="-122"/>
                <a:ea typeface="华文细黑"/>
                <a:cs typeface="华文细黑"/>
              </a:rPr>
              <a:t>“</a:t>
            </a:r>
            <a:r>
              <a:rPr lang="zh-CN" altLang="zh-CN" sz="2600">
                <a:latin typeface="Times New Roman" pitchFamily="18" charset="0"/>
                <a:ea typeface="华文细黑"/>
                <a:cs typeface="华文细黑"/>
              </a:rPr>
              <a:t>所以</a:t>
            </a:r>
            <a:r>
              <a:rPr lang="en-US" altLang="zh-CN" sz="2600">
                <a:latin typeface="宋体" pitchFamily="2" charset="-122"/>
                <a:ea typeface="华文细黑"/>
                <a:cs typeface="华文细黑"/>
              </a:rPr>
              <a:t>”“</a:t>
            </a:r>
            <a:r>
              <a:rPr lang="zh-CN" altLang="zh-CN" sz="2600">
                <a:latin typeface="Times New Roman" pitchFamily="18" charset="0"/>
                <a:ea typeface="华文细黑"/>
                <a:cs typeface="华文细黑"/>
              </a:rPr>
              <a:t>无乃</a:t>
            </a:r>
            <a:r>
              <a:rPr lang="en-US" altLang="zh-CN" sz="2600">
                <a:latin typeface="宋体" pitchFamily="2" charset="-122"/>
                <a:ea typeface="华文细黑"/>
                <a:cs typeface="华文细黑"/>
              </a:rPr>
              <a:t>”“</a:t>
            </a:r>
            <a:r>
              <a:rPr lang="zh-CN" altLang="zh-CN" sz="2600">
                <a:latin typeface="Times New Roman" pitchFamily="18" charset="0"/>
                <a:ea typeface="华文细黑"/>
                <a:cs typeface="华文细黑"/>
              </a:rPr>
              <a:t>奈何</a:t>
            </a:r>
            <a:r>
              <a:rPr lang="en-US" altLang="zh-CN" sz="2600">
                <a:latin typeface="宋体" pitchFamily="2" charset="-122"/>
                <a:ea typeface="华文细黑"/>
                <a:cs typeface="华文细黑"/>
              </a:rPr>
              <a:t>”“</a:t>
            </a:r>
            <a:r>
              <a:rPr lang="zh-CN" altLang="zh-CN" sz="2600">
                <a:latin typeface="Times New Roman" pitchFamily="18" charset="0"/>
                <a:ea typeface="华文细黑"/>
                <a:cs typeface="华文细黑"/>
              </a:rPr>
              <a:t>有以</a:t>
            </a:r>
            <a:r>
              <a:rPr lang="en-US" altLang="zh-CN" sz="2600">
                <a:latin typeface="宋体" pitchFamily="2" charset="-122"/>
                <a:ea typeface="华文细黑"/>
                <a:cs typeface="华文细黑"/>
              </a:rPr>
              <a:t>”“</a:t>
            </a:r>
            <a:r>
              <a:rPr lang="zh-CN" altLang="zh-CN" sz="2600">
                <a:latin typeface="Times New Roman" pitchFamily="18" charset="0"/>
                <a:ea typeface="华文细黑"/>
                <a:cs typeface="华文细黑"/>
              </a:rPr>
              <a:t>无以</a:t>
            </a:r>
            <a:r>
              <a:rPr lang="en-US" altLang="zh-CN" sz="2600">
                <a:latin typeface="宋体" pitchFamily="2" charset="-122"/>
                <a:ea typeface="华文细黑"/>
                <a:cs typeface="华文细黑"/>
              </a:rPr>
              <a:t>”“</a:t>
            </a:r>
            <a:r>
              <a:rPr lang="zh-CN" altLang="zh-CN" sz="2600">
                <a:latin typeface="Times New Roman" pitchFamily="18" charset="0"/>
                <a:ea typeface="华文细黑"/>
                <a:cs typeface="华文细黑"/>
              </a:rPr>
              <a:t>是以</a:t>
            </a:r>
            <a:r>
              <a:rPr lang="en-US" altLang="zh-CN" sz="2600">
                <a:latin typeface="宋体" pitchFamily="2" charset="-122"/>
                <a:ea typeface="华文细黑"/>
                <a:cs typeface="华文细黑"/>
              </a:rPr>
              <a:t>”</a:t>
            </a:r>
            <a:r>
              <a:rPr lang="zh-CN" altLang="zh-CN" sz="2600">
                <a:latin typeface="Times New Roman" pitchFamily="18" charset="0"/>
                <a:ea typeface="华文细黑"/>
                <a:cs typeface="华文细黑"/>
              </a:rPr>
              <a:t>等。二是指兼词，即一个词当成两个词用，译时可按两个词翻译。如</a:t>
            </a:r>
            <a:r>
              <a:rPr lang="en-US" altLang="zh-CN" sz="2600">
                <a:latin typeface="宋体" pitchFamily="2" charset="-122"/>
                <a:ea typeface="华文细黑"/>
                <a:cs typeface="华文细黑"/>
              </a:rPr>
              <a:t>“</a:t>
            </a:r>
            <a:r>
              <a:rPr lang="zh-CN" altLang="zh-CN" sz="2600">
                <a:latin typeface="Times New Roman" pitchFamily="18" charset="0"/>
                <a:ea typeface="华文细黑"/>
                <a:cs typeface="华文细黑"/>
              </a:rPr>
              <a:t>焉</a:t>
            </a:r>
            <a:r>
              <a:rPr lang="en-US" altLang="zh-CN" sz="2600">
                <a:latin typeface="宋体" pitchFamily="2" charset="-122"/>
                <a:ea typeface="华文细黑"/>
                <a:cs typeface="华文细黑"/>
              </a:rPr>
              <a:t>”</a:t>
            </a:r>
            <a:r>
              <a:rPr lang="en-US" altLang="zh-CN" sz="2600">
                <a:latin typeface="Times New Roman" pitchFamily="18" charset="0"/>
                <a:ea typeface="华文细黑"/>
                <a:cs typeface="华文细黑"/>
              </a:rPr>
              <a:t>(</a:t>
            </a:r>
            <a:r>
              <a:rPr lang="zh-CN" altLang="zh-CN" sz="2600">
                <a:latin typeface="Times New Roman" pitchFamily="18" charset="0"/>
                <a:ea typeface="华文细黑"/>
                <a:cs typeface="华文细黑"/>
              </a:rPr>
              <a:t>于此</a:t>
            </a:r>
            <a:r>
              <a:rPr lang="en-US" altLang="zh-CN" sz="2600">
                <a:latin typeface="Times New Roman" pitchFamily="18" charset="0"/>
                <a:ea typeface="华文细黑"/>
                <a:cs typeface="华文细黑"/>
              </a:rPr>
              <a:t>)</a:t>
            </a:r>
            <a:r>
              <a:rPr lang="zh-CN" altLang="zh-CN" sz="2600">
                <a:latin typeface="Times New Roman" pitchFamily="18" charset="0"/>
                <a:ea typeface="华文细黑"/>
                <a:cs typeface="华文细黑"/>
              </a:rPr>
              <a:t>、</a:t>
            </a:r>
            <a:r>
              <a:rPr lang="en-US" altLang="zh-CN" sz="2600">
                <a:latin typeface="宋体" pitchFamily="2" charset="-122"/>
                <a:ea typeface="华文细黑"/>
                <a:cs typeface="华文细黑"/>
              </a:rPr>
              <a:t>“</a:t>
            </a:r>
            <a:r>
              <a:rPr lang="zh-CN" altLang="zh-CN" sz="2600">
                <a:latin typeface="Times New Roman" pitchFamily="18" charset="0"/>
                <a:ea typeface="华文细黑"/>
                <a:cs typeface="华文细黑"/>
              </a:rPr>
              <a:t>诸</a:t>
            </a:r>
            <a:r>
              <a:rPr lang="en-US" altLang="zh-CN" sz="2600">
                <a:latin typeface="宋体" pitchFamily="2" charset="-122"/>
                <a:ea typeface="华文细黑"/>
                <a:cs typeface="华文细黑"/>
              </a:rPr>
              <a:t>”</a:t>
            </a:r>
            <a:r>
              <a:rPr lang="en-US" altLang="zh-CN" sz="2600">
                <a:latin typeface="Times New Roman" pitchFamily="18" charset="0"/>
                <a:ea typeface="华文细黑"/>
                <a:cs typeface="华文细黑"/>
              </a:rPr>
              <a:t>(</a:t>
            </a:r>
            <a:r>
              <a:rPr lang="zh-CN" altLang="zh-CN" sz="2600">
                <a:latin typeface="Times New Roman" pitchFamily="18" charset="0"/>
                <a:ea typeface="华文细黑"/>
                <a:cs typeface="华文细黑"/>
              </a:rPr>
              <a:t>之于</a:t>
            </a:r>
            <a:r>
              <a:rPr lang="en-US" altLang="zh-CN" sz="2600">
                <a:latin typeface="Times New Roman" pitchFamily="18" charset="0"/>
                <a:ea typeface="华文细黑"/>
                <a:cs typeface="华文细黑"/>
              </a:rPr>
              <a:t>/</a:t>
            </a:r>
            <a:r>
              <a:rPr lang="zh-CN" altLang="zh-CN" sz="2600">
                <a:latin typeface="Times New Roman" pitchFamily="18" charset="0"/>
                <a:ea typeface="华文细黑"/>
                <a:cs typeface="华文细黑"/>
              </a:rPr>
              <a:t>之乎</a:t>
            </a:r>
            <a:r>
              <a:rPr lang="en-US" altLang="zh-CN" sz="2600">
                <a:latin typeface="Times New Roman" pitchFamily="18" charset="0"/>
                <a:ea typeface="华文细黑"/>
                <a:cs typeface="华文细黑"/>
              </a:rPr>
              <a:t>)</a:t>
            </a:r>
            <a:r>
              <a:rPr lang="zh-CN" altLang="zh-CN" sz="2600">
                <a:latin typeface="Times New Roman" pitchFamily="18" charset="0"/>
                <a:ea typeface="华文细黑"/>
                <a:cs typeface="华文细黑"/>
              </a:rPr>
              <a:t>、</a:t>
            </a:r>
            <a:r>
              <a:rPr lang="en-US" altLang="zh-CN" sz="2600">
                <a:latin typeface="宋体" pitchFamily="2" charset="-122"/>
                <a:ea typeface="华文细黑"/>
                <a:cs typeface="华文细黑"/>
              </a:rPr>
              <a:t>“</a:t>
            </a:r>
            <a:r>
              <a:rPr lang="zh-CN" altLang="zh-CN" sz="2600">
                <a:latin typeface="Times New Roman" pitchFamily="18" charset="0"/>
                <a:ea typeface="华文细黑"/>
                <a:cs typeface="华文细黑"/>
              </a:rPr>
              <a:t>盍</a:t>
            </a:r>
            <a:r>
              <a:rPr lang="en-US" altLang="zh-CN" sz="2600">
                <a:latin typeface="宋体" pitchFamily="2" charset="-122"/>
                <a:ea typeface="华文细黑"/>
                <a:cs typeface="华文细黑"/>
              </a:rPr>
              <a:t>”</a:t>
            </a:r>
            <a:r>
              <a:rPr lang="en-US" altLang="zh-CN" sz="2600">
                <a:latin typeface="Times New Roman" pitchFamily="18" charset="0"/>
                <a:ea typeface="华文细黑"/>
                <a:cs typeface="华文细黑"/>
              </a:rPr>
              <a:t>(</a:t>
            </a:r>
            <a:r>
              <a:rPr lang="zh-CN" altLang="zh-CN" sz="2600">
                <a:latin typeface="Times New Roman" pitchFamily="18" charset="0"/>
                <a:ea typeface="华文细黑"/>
                <a:cs typeface="华文细黑"/>
              </a:rPr>
              <a:t>何不</a:t>
            </a:r>
            <a:r>
              <a:rPr lang="en-US" altLang="zh-CN" sz="2600">
                <a:latin typeface="Times New Roman" pitchFamily="18" charset="0"/>
                <a:ea typeface="华文细黑"/>
                <a:cs typeface="华文细黑"/>
              </a:rPr>
              <a:t>)</a:t>
            </a:r>
            <a:r>
              <a:rPr lang="zh-CN" altLang="zh-CN" sz="2600">
                <a:latin typeface="Times New Roman" pitchFamily="18" charset="0"/>
                <a:ea typeface="华文细黑"/>
                <a:cs typeface="华文细黑"/>
              </a:rPr>
              <a:t>等。</a:t>
            </a:r>
            <a:endParaRPr lang="zh-CN" altLang="zh-CN" sz="1000">
              <a:latin typeface="宋体" pitchFamily="2" charset="-122"/>
            </a:endParaRPr>
          </a:p>
        </p:txBody>
      </p:sp>
    </p:spTree>
  </p:cSld>
  <p:clrMapOvr>
    <a:masterClrMapping/>
  </p:clrMapOvr>
  <p:transition/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矩形 1"/>
          <p:cNvSpPr>
            <a:spLocks noChangeArrowheads="1"/>
          </p:cNvSpPr>
          <p:nvPr/>
        </p:nvSpPr>
        <p:spPr bwMode="auto">
          <a:xfrm>
            <a:off x="107950" y="908050"/>
            <a:ext cx="8729663" cy="557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1588" algn="just">
              <a:lnSpc>
                <a:spcPct val="130000"/>
              </a:lnSpc>
            </a:pPr>
            <a:r>
              <a:rPr lang="zh-CN" altLang="zh-CN" sz="2400" b="1">
                <a:solidFill>
                  <a:srgbClr val="E36C0A"/>
                </a:solidFill>
                <a:latin typeface="Times New Roman" pitchFamily="18" charset="0"/>
                <a:ea typeface="微软雅黑" pitchFamily="34" charset="-122"/>
              </a:rPr>
              <a:t>边练边悟</a:t>
            </a:r>
            <a:r>
              <a:rPr lang="en-US" altLang="zh-CN" sz="2400" b="1">
                <a:solidFill>
                  <a:srgbClr val="E36C0A"/>
                </a:solidFill>
                <a:latin typeface="Times New Roman" pitchFamily="18" charset="0"/>
                <a:ea typeface="华文细黑"/>
                <a:cs typeface="华文细黑"/>
              </a:rPr>
              <a:t>13</a:t>
            </a:r>
            <a:endParaRPr lang="zh-CN" altLang="zh-CN" sz="1000">
              <a:latin typeface="宋体" pitchFamily="2" charset="-122"/>
            </a:endParaRPr>
          </a:p>
          <a:p>
            <a:pPr indent="1588" algn="just">
              <a:lnSpc>
                <a:spcPct val="130000"/>
              </a:lnSpc>
            </a:pPr>
            <a:r>
              <a:rPr lang="zh-CN" altLang="zh-CN" sz="2400">
                <a:latin typeface="Times New Roman" pitchFamily="18" charset="0"/>
                <a:ea typeface="华文细黑"/>
                <a:cs typeface="华文细黑"/>
              </a:rPr>
              <a:t>阅读下面的文段，翻译文中画线的句子。</a:t>
            </a:r>
            <a:endParaRPr lang="zh-CN" altLang="zh-CN" sz="1000">
              <a:latin typeface="宋体" pitchFamily="2" charset="-122"/>
            </a:endParaRPr>
          </a:p>
          <a:p>
            <a:pPr indent="1588" algn="just">
              <a:lnSpc>
                <a:spcPct val="130000"/>
              </a:lnSpc>
            </a:pPr>
            <a:r>
              <a:rPr lang="en-US" altLang="zh-CN" sz="2400">
                <a:latin typeface="Times New Roman" pitchFamily="18" charset="0"/>
                <a:ea typeface="华文细黑"/>
                <a:cs typeface="华文细黑"/>
              </a:rPr>
              <a:t>        </a:t>
            </a:r>
            <a:r>
              <a:rPr lang="zh-CN" altLang="zh-CN" sz="2400">
                <a:latin typeface="Times New Roman" pitchFamily="18" charset="0"/>
                <a:ea typeface="华文细黑"/>
                <a:cs typeface="华文细黑"/>
              </a:rPr>
              <a:t>济阴之贾人，渡河而亡其舟，栖于浮苴之上，号焉。有渔者以舟往救之，未至，贾人急号曰：</a:t>
            </a:r>
            <a:r>
              <a:rPr lang="en-US" altLang="zh-CN" sz="2400">
                <a:latin typeface="宋体" pitchFamily="2" charset="-122"/>
                <a:ea typeface="华文细黑"/>
                <a:cs typeface="华文细黑"/>
              </a:rPr>
              <a:t>“</a:t>
            </a:r>
            <a:r>
              <a:rPr lang="zh-CN" altLang="zh-CN" sz="2400">
                <a:latin typeface="Times New Roman" pitchFamily="18" charset="0"/>
                <a:ea typeface="华文细黑"/>
                <a:cs typeface="华文细黑"/>
              </a:rPr>
              <a:t>我济上之巨室也，能救我，予尔百金！</a:t>
            </a:r>
            <a:r>
              <a:rPr lang="en-US" altLang="zh-CN" sz="2400">
                <a:latin typeface="宋体" pitchFamily="2" charset="-122"/>
                <a:ea typeface="华文细黑"/>
                <a:cs typeface="华文细黑"/>
              </a:rPr>
              <a:t>”</a:t>
            </a:r>
            <a:r>
              <a:rPr lang="zh-CN" altLang="zh-CN" sz="2400">
                <a:latin typeface="Times New Roman" pitchFamily="18" charset="0"/>
                <a:ea typeface="华文细黑"/>
                <a:cs typeface="华文细黑"/>
              </a:rPr>
              <a:t>渔者载而升诸陆，则予十金。渔者曰：</a:t>
            </a:r>
            <a:r>
              <a:rPr lang="en-US" altLang="zh-CN" sz="2400">
                <a:latin typeface="宋体" pitchFamily="2" charset="-122"/>
                <a:ea typeface="华文细黑"/>
                <a:cs typeface="华文细黑"/>
              </a:rPr>
              <a:t>“</a:t>
            </a:r>
            <a:r>
              <a:rPr lang="zh-CN" altLang="zh-CN" sz="2400" u="sng">
                <a:solidFill>
                  <a:schemeClr val="tx1"/>
                </a:solidFill>
                <a:latin typeface="Times New Roman" pitchFamily="18" charset="0"/>
                <a:ea typeface="华文细黑"/>
                <a:cs typeface="华文细黑"/>
              </a:rPr>
              <a:t>向许百金，而今予十金，无乃不可乎！</a:t>
            </a:r>
            <a:r>
              <a:rPr lang="en-US" altLang="zh-CN" sz="2400">
                <a:solidFill>
                  <a:schemeClr val="tx1"/>
                </a:solidFill>
                <a:latin typeface="宋体" pitchFamily="2" charset="-122"/>
                <a:ea typeface="华文细黑"/>
                <a:cs typeface="华文细黑"/>
              </a:rPr>
              <a:t>”</a:t>
            </a:r>
            <a:r>
              <a:rPr lang="zh-CN" altLang="zh-CN" sz="2400">
                <a:solidFill>
                  <a:schemeClr val="tx1"/>
                </a:solidFill>
                <a:latin typeface="Times New Roman" pitchFamily="18" charset="0"/>
                <a:ea typeface="华文细黑"/>
                <a:cs typeface="华文细黑"/>
              </a:rPr>
              <a:t>贾人勃然作色曰：</a:t>
            </a:r>
            <a:r>
              <a:rPr lang="en-US" altLang="zh-CN" sz="2400">
                <a:solidFill>
                  <a:schemeClr val="tx1"/>
                </a:solidFill>
                <a:latin typeface="宋体" pitchFamily="2" charset="-122"/>
                <a:ea typeface="华文细黑"/>
                <a:cs typeface="华文细黑"/>
              </a:rPr>
              <a:t>“</a:t>
            </a:r>
            <a:r>
              <a:rPr lang="zh-CN" altLang="zh-CN" sz="2400" u="sng">
                <a:solidFill>
                  <a:schemeClr val="tx1"/>
                </a:solidFill>
                <a:latin typeface="Times New Roman" pitchFamily="18" charset="0"/>
                <a:ea typeface="华文细黑"/>
                <a:cs typeface="华文细黑"/>
              </a:rPr>
              <a:t>若，渔者也，一日能获几何？而骤得十金，犹为不足乎？</a:t>
            </a:r>
            <a:r>
              <a:rPr lang="en-US" altLang="zh-CN" sz="2400">
                <a:solidFill>
                  <a:schemeClr val="tx1"/>
                </a:solidFill>
                <a:latin typeface="宋体" pitchFamily="2" charset="-122"/>
                <a:ea typeface="华文细黑"/>
                <a:cs typeface="华文细黑"/>
              </a:rPr>
              <a:t>”</a:t>
            </a:r>
            <a:r>
              <a:rPr lang="zh-CN" altLang="zh-CN" sz="2400">
                <a:latin typeface="Times New Roman" pitchFamily="18" charset="0"/>
                <a:ea typeface="华文细黑"/>
                <a:cs typeface="华文细黑"/>
              </a:rPr>
              <a:t>渔者黯然而退。</a:t>
            </a:r>
            <a:endParaRPr lang="zh-CN" altLang="zh-CN" sz="1000">
              <a:latin typeface="宋体" pitchFamily="2" charset="-122"/>
            </a:endParaRPr>
          </a:p>
          <a:p>
            <a:pPr indent="1588" algn="just">
              <a:lnSpc>
                <a:spcPct val="130000"/>
              </a:lnSpc>
            </a:pPr>
            <a:r>
              <a:rPr lang="en-US" altLang="zh-CN" sz="2400">
                <a:latin typeface="Times New Roman" pitchFamily="18" charset="0"/>
                <a:ea typeface="华文细黑"/>
                <a:cs typeface="华文细黑"/>
              </a:rPr>
              <a:t>        </a:t>
            </a:r>
            <a:r>
              <a:rPr lang="zh-CN" altLang="zh-CN" sz="2400">
                <a:latin typeface="Times New Roman" pitchFamily="18" charset="0"/>
                <a:ea typeface="华文细黑"/>
                <a:cs typeface="华文细黑"/>
              </a:rPr>
              <a:t>他日，贾人浮吕梁而下，舟薄于石又覆，而渔者在焉。</a:t>
            </a:r>
            <a:r>
              <a:rPr lang="zh-CN" altLang="zh-CN" sz="2400" u="sng">
                <a:solidFill>
                  <a:schemeClr val="tx1"/>
                </a:solidFill>
                <a:latin typeface="Times New Roman" pitchFamily="18" charset="0"/>
                <a:ea typeface="华文细黑"/>
                <a:cs typeface="华文细黑"/>
              </a:rPr>
              <a:t>人曰：</a:t>
            </a:r>
            <a:r>
              <a:rPr lang="en-US" altLang="zh-CN" sz="2400" u="sng">
                <a:solidFill>
                  <a:schemeClr val="tx1"/>
                </a:solidFill>
                <a:latin typeface="宋体" pitchFamily="2" charset="-122"/>
                <a:ea typeface="华文细黑"/>
                <a:cs typeface="华文细黑"/>
              </a:rPr>
              <a:t>“</a:t>
            </a:r>
            <a:r>
              <a:rPr lang="zh-CN" altLang="zh-CN" sz="2400" u="sng">
                <a:solidFill>
                  <a:schemeClr val="tx1"/>
                </a:solidFill>
                <a:latin typeface="Times New Roman" pitchFamily="18" charset="0"/>
                <a:ea typeface="华文细黑"/>
                <a:cs typeface="华文细黑"/>
              </a:rPr>
              <a:t>盍救诸？</a:t>
            </a:r>
            <a:r>
              <a:rPr lang="en-US" altLang="zh-CN" sz="2400" u="sng">
                <a:solidFill>
                  <a:schemeClr val="tx1"/>
                </a:solidFill>
                <a:latin typeface="宋体" pitchFamily="2" charset="-122"/>
                <a:ea typeface="华文细黑"/>
                <a:cs typeface="华文细黑"/>
              </a:rPr>
              <a:t>”</a:t>
            </a:r>
            <a:r>
              <a:rPr lang="zh-CN" altLang="zh-CN" sz="2400" u="sng">
                <a:solidFill>
                  <a:schemeClr val="tx1"/>
                </a:solidFill>
                <a:latin typeface="Times New Roman" pitchFamily="18" charset="0"/>
                <a:ea typeface="华文细黑"/>
                <a:cs typeface="华文细黑"/>
              </a:rPr>
              <a:t>渔者曰：</a:t>
            </a:r>
            <a:r>
              <a:rPr lang="en-US" altLang="zh-CN" sz="2400" u="sng">
                <a:solidFill>
                  <a:schemeClr val="tx1"/>
                </a:solidFill>
                <a:latin typeface="宋体" pitchFamily="2" charset="-122"/>
                <a:ea typeface="华文细黑"/>
                <a:cs typeface="华文细黑"/>
              </a:rPr>
              <a:t>“</a:t>
            </a:r>
            <a:r>
              <a:rPr lang="zh-CN" altLang="zh-CN" sz="2400" u="sng">
                <a:solidFill>
                  <a:schemeClr val="tx1"/>
                </a:solidFill>
                <a:latin typeface="Times New Roman" pitchFamily="18" charset="0"/>
                <a:ea typeface="华文细黑"/>
                <a:cs typeface="华文细黑"/>
              </a:rPr>
              <a:t>是许金不酬也。</a:t>
            </a:r>
            <a:r>
              <a:rPr lang="en-US" altLang="zh-CN" sz="2400" u="sng">
                <a:solidFill>
                  <a:schemeClr val="tx1"/>
                </a:solidFill>
                <a:latin typeface="宋体" pitchFamily="2" charset="-122"/>
                <a:ea typeface="华文细黑"/>
                <a:cs typeface="华文细黑"/>
              </a:rPr>
              <a:t>”</a:t>
            </a:r>
            <a:r>
              <a:rPr lang="zh-CN" altLang="zh-CN" sz="2400">
                <a:latin typeface="Times New Roman" pitchFamily="18" charset="0"/>
                <a:ea typeface="华文细黑"/>
                <a:cs typeface="华文细黑"/>
              </a:rPr>
              <a:t>立而观之，遂没。</a:t>
            </a:r>
            <a:endParaRPr lang="en-US" altLang="zh-CN" sz="2400">
              <a:latin typeface="Times New Roman" pitchFamily="18" charset="0"/>
              <a:ea typeface="华文细黑"/>
              <a:cs typeface="华文细黑"/>
            </a:endParaRPr>
          </a:p>
          <a:p>
            <a:pPr indent="1588" algn="r">
              <a:lnSpc>
                <a:spcPct val="130000"/>
              </a:lnSpc>
            </a:pPr>
            <a:r>
              <a:rPr lang="en-US" altLang="zh-CN" sz="2400">
                <a:latin typeface="Times New Roman" pitchFamily="18" charset="0"/>
                <a:ea typeface="华文细黑"/>
                <a:cs typeface="华文细黑"/>
              </a:rPr>
              <a:t> (</a:t>
            </a:r>
            <a:r>
              <a:rPr lang="zh-CN" altLang="zh-CN" sz="2400">
                <a:latin typeface="Times New Roman" pitchFamily="18" charset="0"/>
                <a:ea typeface="华文细黑"/>
                <a:cs typeface="华文细黑"/>
              </a:rPr>
              <a:t>选自《巨贾渡河》</a:t>
            </a:r>
            <a:r>
              <a:rPr lang="en-US" altLang="zh-CN" sz="2400">
                <a:latin typeface="Times New Roman" pitchFamily="18" charset="0"/>
                <a:ea typeface="华文细黑"/>
                <a:cs typeface="华文细黑"/>
              </a:rPr>
              <a:t>)</a:t>
            </a:r>
            <a:endParaRPr lang="zh-CN" altLang="zh-CN" sz="1000">
              <a:latin typeface="宋体" pitchFamily="2" charset="-122"/>
            </a:endParaRPr>
          </a:p>
        </p:txBody>
      </p:sp>
    </p:spTree>
  </p:cSld>
  <p:clrMapOvr>
    <a:masterClrMapping/>
  </p:clrMapOvr>
  <p:transition/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323850" y="1844675"/>
            <a:ext cx="8305800" cy="3457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1588" algn="just">
              <a:lnSpc>
                <a:spcPct val="140000"/>
              </a:lnSpc>
            </a:pPr>
            <a:r>
              <a:rPr lang="en-US" altLang="zh-CN" sz="2600">
                <a:latin typeface="Times New Roman" pitchFamily="18" charset="0"/>
                <a:ea typeface="华文细黑"/>
                <a:cs typeface="华文细黑"/>
              </a:rPr>
              <a:t>(1)</a:t>
            </a:r>
            <a:r>
              <a:rPr lang="zh-CN" altLang="zh-CN" sz="2600">
                <a:latin typeface="Times New Roman" pitchFamily="18" charset="0"/>
                <a:ea typeface="华文细黑"/>
                <a:cs typeface="华文细黑"/>
              </a:rPr>
              <a:t>向许百金，而今予十金，无乃不可乎！</a:t>
            </a:r>
            <a:endParaRPr lang="zh-CN" altLang="zh-CN" sz="2600">
              <a:latin typeface="宋体" pitchFamily="2" charset="-122"/>
            </a:endParaRPr>
          </a:p>
          <a:p>
            <a:pPr indent="1588" algn="just">
              <a:lnSpc>
                <a:spcPct val="140000"/>
              </a:lnSpc>
            </a:pPr>
            <a:r>
              <a:rPr lang="zh-CN" altLang="zh-CN" sz="2600">
                <a:solidFill>
                  <a:srgbClr val="00B0F0"/>
                </a:solidFill>
                <a:latin typeface="Times New Roman" pitchFamily="18" charset="0"/>
                <a:ea typeface="微软雅黑" pitchFamily="34" charset="-122"/>
              </a:rPr>
              <a:t>译文：</a:t>
            </a:r>
            <a:endParaRPr lang="en-US" altLang="zh-CN" sz="2600">
              <a:solidFill>
                <a:srgbClr val="00B0F0"/>
              </a:solidFill>
              <a:latin typeface="Times New Roman" pitchFamily="18" charset="0"/>
              <a:ea typeface="微软雅黑" pitchFamily="34" charset="-122"/>
            </a:endParaRPr>
          </a:p>
          <a:p>
            <a:pPr indent="1588" algn="just">
              <a:lnSpc>
                <a:spcPct val="140000"/>
              </a:lnSpc>
            </a:pPr>
            <a:r>
              <a:rPr lang="en-US" altLang="zh-CN" sz="2600">
                <a:solidFill>
                  <a:srgbClr val="00B0F0"/>
                </a:solidFill>
                <a:latin typeface="Times New Roman" pitchFamily="18" charset="0"/>
                <a:ea typeface="微软雅黑" pitchFamily="34" charset="-122"/>
              </a:rPr>
              <a:t>  </a:t>
            </a:r>
          </a:p>
          <a:p>
            <a:pPr indent="1588" algn="just">
              <a:lnSpc>
                <a:spcPct val="140000"/>
              </a:lnSpc>
            </a:pPr>
            <a:r>
              <a:rPr lang="zh-CN" altLang="zh-CN" sz="2600">
                <a:solidFill>
                  <a:srgbClr val="00B0F0"/>
                </a:solidFill>
                <a:latin typeface="Times New Roman" pitchFamily="18" charset="0"/>
                <a:ea typeface="微软雅黑" pitchFamily="34" charset="-122"/>
              </a:rPr>
              <a:t>要点　</a:t>
            </a:r>
            <a:r>
              <a:rPr lang="en-US" altLang="zh-CN" sz="2600">
                <a:latin typeface="宋体" pitchFamily="2" charset="-122"/>
                <a:ea typeface="华文细黑"/>
                <a:cs typeface="华文细黑"/>
              </a:rPr>
              <a:t>“</a:t>
            </a:r>
            <a:r>
              <a:rPr lang="zh-CN" altLang="zh-CN" sz="2600">
                <a:latin typeface="Times New Roman" pitchFamily="18" charset="0"/>
                <a:ea typeface="华文细黑"/>
                <a:cs typeface="华文细黑"/>
              </a:rPr>
              <a:t>向</a:t>
            </a:r>
            <a:r>
              <a:rPr lang="en-US" altLang="zh-CN" sz="2600">
                <a:latin typeface="宋体" pitchFamily="2" charset="-122"/>
                <a:ea typeface="华文细黑"/>
                <a:cs typeface="华文细黑"/>
              </a:rPr>
              <a:t>”</a:t>
            </a:r>
            <a:r>
              <a:rPr lang="zh-CN" altLang="zh-CN" sz="2600">
                <a:latin typeface="Times New Roman" pitchFamily="18" charset="0"/>
                <a:ea typeface="华文细黑"/>
                <a:cs typeface="华文细黑"/>
              </a:rPr>
              <a:t>，刚才、先前；</a:t>
            </a:r>
            <a:r>
              <a:rPr lang="en-US" altLang="zh-CN" sz="2600">
                <a:latin typeface="宋体" pitchFamily="2" charset="-122"/>
                <a:ea typeface="华文细黑"/>
                <a:cs typeface="华文细黑"/>
              </a:rPr>
              <a:t>“</a:t>
            </a:r>
            <a:r>
              <a:rPr lang="zh-CN" altLang="zh-CN" sz="2600">
                <a:latin typeface="Times New Roman" pitchFamily="18" charset="0"/>
                <a:ea typeface="华文细黑"/>
                <a:cs typeface="华文细黑"/>
              </a:rPr>
              <a:t>无乃</a:t>
            </a:r>
            <a:r>
              <a:rPr lang="en-US" altLang="zh-CN" sz="2600">
                <a:latin typeface="宋体" pitchFamily="2" charset="-122"/>
                <a:ea typeface="华文细黑"/>
                <a:cs typeface="华文细黑"/>
              </a:rPr>
              <a:t>……</a:t>
            </a:r>
            <a:r>
              <a:rPr lang="zh-CN" altLang="zh-CN" sz="2600">
                <a:latin typeface="Times New Roman" pitchFamily="18" charset="0"/>
                <a:ea typeface="华文细黑"/>
                <a:cs typeface="华文细黑"/>
              </a:rPr>
              <a:t>乎</a:t>
            </a:r>
            <a:r>
              <a:rPr lang="en-US" altLang="zh-CN" sz="2600">
                <a:latin typeface="宋体" pitchFamily="2" charset="-122"/>
                <a:ea typeface="华文细黑"/>
                <a:cs typeface="华文细黑"/>
              </a:rPr>
              <a:t>”</a:t>
            </a:r>
            <a:r>
              <a:rPr lang="zh-CN" altLang="zh-CN" sz="2600">
                <a:latin typeface="Times New Roman" pitchFamily="18" charset="0"/>
                <a:ea typeface="华文细黑"/>
                <a:cs typeface="华文细黑"/>
              </a:rPr>
              <a:t>，固定结构，表推测。</a:t>
            </a:r>
            <a:endParaRPr lang="en-US" altLang="zh-CN" sz="2600">
              <a:latin typeface="Times New Roman" pitchFamily="18" charset="0"/>
              <a:ea typeface="华文细黑"/>
              <a:cs typeface="华文细黑"/>
            </a:endParaRP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341313" y="2401888"/>
            <a:ext cx="830580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1588" algn="just">
              <a:lnSpc>
                <a:spcPct val="140000"/>
              </a:lnSpc>
            </a:pPr>
            <a:r>
              <a:rPr lang="en-US" altLang="zh-CN" sz="2600">
                <a:solidFill>
                  <a:srgbClr val="F79646"/>
                </a:solidFill>
                <a:latin typeface="Times New Roman" pitchFamily="18" charset="0"/>
                <a:ea typeface="华文细黑"/>
                <a:cs typeface="华文细黑"/>
              </a:rPr>
              <a:t>           </a:t>
            </a:r>
            <a:r>
              <a:rPr lang="zh-CN" altLang="zh-CN" sz="2600">
                <a:solidFill>
                  <a:srgbClr val="F79646"/>
                </a:solidFill>
                <a:latin typeface="Times New Roman" pitchFamily="18" charset="0"/>
                <a:ea typeface="华文细黑"/>
                <a:cs typeface="华文细黑"/>
              </a:rPr>
              <a:t>你刚才许诺百两金子，如今却只给十两金子，这恐怕不可以吧！</a:t>
            </a:r>
            <a:endParaRPr lang="zh-CN" altLang="zh-CN" sz="2600">
              <a:solidFill>
                <a:srgbClr val="F79646"/>
              </a:solidFill>
              <a:latin typeface="宋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468313" y="1916113"/>
            <a:ext cx="8061325" cy="3457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1588" algn="just">
              <a:lnSpc>
                <a:spcPct val="140000"/>
              </a:lnSpc>
            </a:pPr>
            <a:r>
              <a:rPr lang="en-US" altLang="zh-CN" sz="2600">
                <a:latin typeface="Times New Roman" pitchFamily="18" charset="0"/>
                <a:ea typeface="华文细黑"/>
                <a:cs typeface="华文细黑"/>
              </a:rPr>
              <a:t>(2)</a:t>
            </a:r>
            <a:r>
              <a:rPr lang="zh-CN" altLang="zh-CN" sz="2600">
                <a:latin typeface="Times New Roman" pitchFamily="18" charset="0"/>
                <a:ea typeface="华文细黑"/>
                <a:cs typeface="华文细黑"/>
              </a:rPr>
              <a:t>若，渔者也，一日能获几何？而骤得十金，犹为不足乎？</a:t>
            </a:r>
            <a:endParaRPr lang="zh-CN" altLang="zh-CN" sz="1000">
              <a:latin typeface="宋体" pitchFamily="2" charset="-122"/>
            </a:endParaRPr>
          </a:p>
          <a:p>
            <a:pPr indent="1588" algn="just">
              <a:lnSpc>
                <a:spcPct val="140000"/>
              </a:lnSpc>
            </a:pPr>
            <a:r>
              <a:rPr lang="zh-CN" altLang="zh-CN" sz="2600">
                <a:solidFill>
                  <a:srgbClr val="00B0F0"/>
                </a:solidFill>
                <a:latin typeface="Times New Roman" pitchFamily="18" charset="0"/>
                <a:ea typeface="微软雅黑" pitchFamily="34" charset="-122"/>
              </a:rPr>
              <a:t>译文：</a:t>
            </a:r>
            <a:endParaRPr lang="zh-CN" altLang="zh-CN" sz="1000">
              <a:solidFill>
                <a:srgbClr val="E46C0A"/>
              </a:solidFill>
              <a:latin typeface="宋体" pitchFamily="2" charset="-122"/>
            </a:endParaRPr>
          </a:p>
          <a:p>
            <a:pPr indent="1588" algn="just">
              <a:lnSpc>
                <a:spcPct val="140000"/>
              </a:lnSpc>
            </a:pPr>
            <a:endParaRPr lang="en-US" altLang="zh-CN" sz="2600">
              <a:solidFill>
                <a:srgbClr val="00B0F0"/>
              </a:solidFill>
              <a:latin typeface="Times New Roman" pitchFamily="18" charset="0"/>
              <a:ea typeface="微软雅黑" pitchFamily="34" charset="-122"/>
            </a:endParaRPr>
          </a:p>
          <a:p>
            <a:pPr indent="1588" algn="just">
              <a:lnSpc>
                <a:spcPct val="140000"/>
              </a:lnSpc>
            </a:pPr>
            <a:r>
              <a:rPr lang="zh-CN" altLang="zh-CN" sz="2600">
                <a:solidFill>
                  <a:srgbClr val="00B0F0"/>
                </a:solidFill>
                <a:latin typeface="Times New Roman" pitchFamily="18" charset="0"/>
                <a:ea typeface="微软雅黑" pitchFamily="34" charset="-122"/>
              </a:rPr>
              <a:t>要点　</a:t>
            </a:r>
            <a:r>
              <a:rPr lang="en-US" altLang="zh-CN" sz="2600">
                <a:latin typeface="宋体" pitchFamily="2" charset="-122"/>
                <a:ea typeface="华文细黑"/>
                <a:cs typeface="华文细黑"/>
              </a:rPr>
              <a:t>“</a:t>
            </a:r>
            <a:r>
              <a:rPr lang="zh-CN" altLang="zh-CN" sz="2600">
                <a:latin typeface="Times New Roman" pitchFamily="18" charset="0"/>
                <a:ea typeface="华文细黑"/>
                <a:cs typeface="华文细黑"/>
              </a:rPr>
              <a:t>几何</a:t>
            </a:r>
            <a:r>
              <a:rPr lang="en-US" altLang="zh-CN" sz="2600">
                <a:latin typeface="宋体" pitchFamily="2" charset="-122"/>
                <a:ea typeface="华文细黑"/>
                <a:cs typeface="华文细黑"/>
              </a:rPr>
              <a:t>”</a:t>
            </a:r>
            <a:r>
              <a:rPr lang="zh-CN" altLang="zh-CN" sz="2600">
                <a:latin typeface="Times New Roman" pitchFamily="18" charset="0"/>
                <a:ea typeface="华文细黑"/>
                <a:cs typeface="华文细黑"/>
              </a:rPr>
              <a:t>，多少；</a:t>
            </a:r>
            <a:r>
              <a:rPr lang="en-US" altLang="zh-CN" sz="2600">
                <a:latin typeface="宋体" pitchFamily="2" charset="-122"/>
                <a:ea typeface="华文细黑"/>
                <a:cs typeface="华文细黑"/>
              </a:rPr>
              <a:t>“</a:t>
            </a:r>
            <a:r>
              <a:rPr lang="zh-CN" altLang="zh-CN" sz="2600">
                <a:latin typeface="Times New Roman" pitchFamily="18" charset="0"/>
                <a:ea typeface="华文细黑"/>
                <a:cs typeface="华文细黑"/>
              </a:rPr>
              <a:t>骤</a:t>
            </a:r>
            <a:r>
              <a:rPr lang="en-US" altLang="zh-CN" sz="2600">
                <a:latin typeface="宋体" pitchFamily="2" charset="-122"/>
                <a:ea typeface="华文细黑"/>
                <a:cs typeface="华文细黑"/>
              </a:rPr>
              <a:t>”</a:t>
            </a:r>
            <a:r>
              <a:rPr lang="zh-CN" altLang="zh-CN" sz="2600">
                <a:latin typeface="Times New Roman" pitchFamily="18" charset="0"/>
                <a:ea typeface="华文细黑"/>
                <a:cs typeface="华文细黑"/>
              </a:rPr>
              <a:t>，突然；判断句。</a:t>
            </a:r>
            <a:endParaRPr lang="zh-CN" altLang="zh-CN" sz="1000">
              <a:latin typeface="宋体" pitchFamily="2" charset="-122"/>
            </a:endParaRP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471488" y="2997200"/>
            <a:ext cx="8061325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1588" algn="just">
              <a:lnSpc>
                <a:spcPct val="140000"/>
              </a:lnSpc>
            </a:pPr>
            <a:r>
              <a:rPr lang="en-US" altLang="zh-CN" sz="2600">
                <a:solidFill>
                  <a:srgbClr val="F79646"/>
                </a:solidFill>
                <a:latin typeface="Times New Roman" pitchFamily="18" charset="0"/>
                <a:ea typeface="华文细黑"/>
                <a:cs typeface="华文细黑"/>
              </a:rPr>
              <a:t>            </a:t>
            </a:r>
            <a:r>
              <a:rPr lang="zh-CN" altLang="zh-CN" sz="2600">
                <a:solidFill>
                  <a:srgbClr val="F79646"/>
                </a:solidFill>
                <a:latin typeface="Times New Roman" pitchFamily="18" charset="0"/>
                <a:ea typeface="华文细黑"/>
                <a:cs typeface="华文细黑"/>
              </a:rPr>
              <a:t>你是个渔夫，一天能赚多少？这次却突然得到十两金子，还感到不够吗？</a:t>
            </a:r>
            <a:endParaRPr lang="zh-CN" altLang="zh-CN" sz="1000">
              <a:latin typeface="宋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471488" y="2032000"/>
            <a:ext cx="8061325" cy="2903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1588" algn="just">
              <a:lnSpc>
                <a:spcPct val="140000"/>
              </a:lnSpc>
            </a:pPr>
            <a:r>
              <a:rPr lang="en-US" altLang="zh-CN" sz="2600">
                <a:latin typeface="Times New Roman" pitchFamily="18" charset="0"/>
                <a:ea typeface="华文细黑"/>
                <a:cs typeface="华文细黑"/>
              </a:rPr>
              <a:t>(3)</a:t>
            </a:r>
            <a:r>
              <a:rPr lang="zh-CN" altLang="zh-CN" sz="2600">
                <a:latin typeface="Times New Roman" pitchFamily="18" charset="0"/>
                <a:ea typeface="华文细黑"/>
                <a:cs typeface="华文细黑"/>
              </a:rPr>
              <a:t>人曰：</a:t>
            </a:r>
            <a:r>
              <a:rPr lang="en-US" altLang="zh-CN" sz="2600">
                <a:latin typeface="宋体" pitchFamily="2" charset="-122"/>
                <a:ea typeface="华文细黑"/>
                <a:cs typeface="华文细黑"/>
              </a:rPr>
              <a:t>“</a:t>
            </a:r>
            <a:r>
              <a:rPr lang="zh-CN" altLang="zh-CN" sz="2600">
                <a:latin typeface="Times New Roman" pitchFamily="18" charset="0"/>
                <a:ea typeface="华文细黑"/>
                <a:cs typeface="华文细黑"/>
              </a:rPr>
              <a:t>盍救诸？</a:t>
            </a:r>
            <a:r>
              <a:rPr lang="en-US" altLang="zh-CN" sz="2600">
                <a:latin typeface="宋体" pitchFamily="2" charset="-122"/>
                <a:ea typeface="华文细黑"/>
                <a:cs typeface="华文细黑"/>
              </a:rPr>
              <a:t>”</a:t>
            </a:r>
            <a:r>
              <a:rPr lang="zh-CN" altLang="zh-CN" sz="2600">
                <a:latin typeface="Times New Roman" pitchFamily="18" charset="0"/>
                <a:ea typeface="华文细黑"/>
                <a:cs typeface="华文细黑"/>
              </a:rPr>
              <a:t>渔者曰：</a:t>
            </a:r>
            <a:r>
              <a:rPr lang="en-US" altLang="zh-CN" sz="2600">
                <a:latin typeface="宋体" pitchFamily="2" charset="-122"/>
                <a:ea typeface="华文细黑"/>
                <a:cs typeface="华文细黑"/>
              </a:rPr>
              <a:t>“</a:t>
            </a:r>
            <a:r>
              <a:rPr lang="zh-CN" altLang="zh-CN" sz="2600">
                <a:latin typeface="Times New Roman" pitchFamily="18" charset="0"/>
                <a:ea typeface="华文细黑"/>
                <a:cs typeface="华文细黑"/>
              </a:rPr>
              <a:t>是许金不酬也。</a:t>
            </a:r>
            <a:r>
              <a:rPr lang="en-US" altLang="zh-CN" sz="2600">
                <a:latin typeface="宋体" pitchFamily="2" charset="-122"/>
                <a:ea typeface="华文细黑"/>
                <a:cs typeface="华文细黑"/>
              </a:rPr>
              <a:t>”</a:t>
            </a:r>
            <a:endParaRPr lang="zh-CN" altLang="zh-CN" sz="1000">
              <a:latin typeface="宋体" pitchFamily="2" charset="-122"/>
            </a:endParaRPr>
          </a:p>
          <a:p>
            <a:pPr indent="1588" algn="just">
              <a:lnSpc>
                <a:spcPct val="140000"/>
              </a:lnSpc>
            </a:pPr>
            <a:r>
              <a:rPr lang="zh-CN" altLang="zh-CN" sz="2600">
                <a:solidFill>
                  <a:srgbClr val="00B0F0"/>
                </a:solidFill>
                <a:latin typeface="Times New Roman" pitchFamily="18" charset="0"/>
                <a:ea typeface="微软雅黑" pitchFamily="34" charset="-122"/>
              </a:rPr>
              <a:t>译文：</a:t>
            </a:r>
            <a:endParaRPr lang="zh-CN" altLang="zh-CN" sz="1000">
              <a:solidFill>
                <a:srgbClr val="E46C0A"/>
              </a:solidFill>
              <a:latin typeface="宋体" pitchFamily="2" charset="-122"/>
            </a:endParaRPr>
          </a:p>
          <a:p>
            <a:pPr indent="1588" algn="just">
              <a:lnSpc>
                <a:spcPct val="140000"/>
              </a:lnSpc>
            </a:pPr>
            <a:endParaRPr lang="en-US" altLang="zh-CN" sz="2600">
              <a:solidFill>
                <a:srgbClr val="00B0F0"/>
              </a:solidFill>
              <a:latin typeface="Times New Roman" pitchFamily="18" charset="0"/>
              <a:ea typeface="微软雅黑" pitchFamily="34" charset="-122"/>
            </a:endParaRPr>
          </a:p>
          <a:p>
            <a:pPr indent="1588" algn="just">
              <a:lnSpc>
                <a:spcPct val="140000"/>
              </a:lnSpc>
            </a:pPr>
            <a:r>
              <a:rPr lang="zh-CN" altLang="zh-CN" sz="2600">
                <a:solidFill>
                  <a:srgbClr val="00B0F0"/>
                </a:solidFill>
                <a:latin typeface="Times New Roman" pitchFamily="18" charset="0"/>
                <a:ea typeface="微软雅黑" pitchFamily="34" charset="-122"/>
              </a:rPr>
              <a:t>要点　</a:t>
            </a:r>
            <a:r>
              <a:rPr lang="en-US" altLang="zh-CN" sz="2600">
                <a:latin typeface="宋体" pitchFamily="2" charset="-122"/>
                <a:ea typeface="华文细黑"/>
                <a:cs typeface="华文细黑"/>
              </a:rPr>
              <a:t>“</a:t>
            </a:r>
            <a:r>
              <a:rPr lang="zh-CN" altLang="zh-CN" sz="2600">
                <a:latin typeface="Times New Roman" pitchFamily="18" charset="0"/>
                <a:ea typeface="华文细黑"/>
                <a:cs typeface="华文细黑"/>
              </a:rPr>
              <a:t>盍</a:t>
            </a:r>
            <a:r>
              <a:rPr lang="en-US" altLang="zh-CN" sz="2600">
                <a:latin typeface="宋体" pitchFamily="2" charset="-122"/>
                <a:ea typeface="华文细黑"/>
                <a:cs typeface="华文细黑"/>
              </a:rPr>
              <a:t>”</a:t>
            </a:r>
            <a:r>
              <a:rPr lang="zh-CN" altLang="zh-CN" sz="2600">
                <a:latin typeface="Times New Roman" pitchFamily="18" charset="0"/>
                <a:ea typeface="华文细黑"/>
                <a:cs typeface="华文细黑"/>
              </a:rPr>
              <a:t>，何不；</a:t>
            </a:r>
            <a:r>
              <a:rPr lang="en-US" altLang="zh-CN" sz="2600">
                <a:latin typeface="宋体" pitchFamily="2" charset="-122"/>
                <a:ea typeface="华文细黑"/>
                <a:cs typeface="华文细黑"/>
              </a:rPr>
              <a:t>“</a:t>
            </a:r>
            <a:r>
              <a:rPr lang="zh-CN" altLang="zh-CN" sz="2600">
                <a:latin typeface="Times New Roman" pitchFamily="18" charset="0"/>
                <a:ea typeface="华文细黑"/>
                <a:cs typeface="华文细黑"/>
              </a:rPr>
              <a:t>诸</a:t>
            </a:r>
            <a:r>
              <a:rPr lang="en-US" altLang="zh-CN" sz="2600">
                <a:latin typeface="宋体" pitchFamily="2" charset="-122"/>
                <a:ea typeface="华文细黑"/>
                <a:cs typeface="华文细黑"/>
              </a:rPr>
              <a:t>”</a:t>
            </a:r>
            <a:r>
              <a:rPr lang="zh-CN" altLang="zh-CN" sz="2600">
                <a:latin typeface="Times New Roman" pitchFamily="18" charset="0"/>
                <a:ea typeface="华文细黑"/>
                <a:cs typeface="华文细黑"/>
              </a:rPr>
              <a:t>，之乎。</a:t>
            </a:r>
            <a:endParaRPr lang="zh-CN" altLang="zh-CN" sz="1000">
              <a:latin typeface="宋体" pitchFamily="2" charset="-122"/>
            </a:endParaRP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542925" y="2565400"/>
            <a:ext cx="8061325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1588" algn="just">
              <a:lnSpc>
                <a:spcPct val="140000"/>
              </a:lnSpc>
            </a:pPr>
            <a:r>
              <a:rPr lang="en-US" altLang="zh-CN" sz="2600">
                <a:solidFill>
                  <a:srgbClr val="F79646"/>
                </a:solidFill>
                <a:latin typeface="Times New Roman" pitchFamily="18" charset="0"/>
                <a:ea typeface="华文细黑"/>
                <a:cs typeface="华文细黑"/>
              </a:rPr>
              <a:t>           </a:t>
            </a:r>
            <a:r>
              <a:rPr lang="zh-CN" altLang="zh-CN" sz="2600">
                <a:solidFill>
                  <a:srgbClr val="F79646"/>
                </a:solidFill>
                <a:latin typeface="Times New Roman" pitchFamily="18" charset="0"/>
                <a:ea typeface="华文细黑"/>
                <a:cs typeface="华文细黑"/>
              </a:rPr>
              <a:t>有人说：</a:t>
            </a:r>
            <a:r>
              <a:rPr lang="en-US" altLang="zh-CN" sz="2600">
                <a:solidFill>
                  <a:srgbClr val="F79646"/>
                </a:solidFill>
                <a:latin typeface="宋体" pitchFamily="2" charset="-122"/>
                <a:ea typeface="华文细黑"/>
                <a:cs typeface="华文细黑"/>
              </a:rPr>
              <a:t>“</a:t>
            </a:r>
            <a:r>
              <a:rPr lang="zh-CN" altLang="zh-CN" sz="2600">
                <a:solidFill>
                  <a:srgbClr val="F79646"/>
                </a:solidFill>
                <a:latin typeface="Times New Roman" pitchFamily="18" charset="0"/>
                <a:ea typeface="华文细黑"/>
                <a:cs typeface="华文细黑"/>
              </a:rPr>
              <a:t>为什么不救他呢？</a:t>
            </a:r>
            <a:r>
              <a:rPr lang="en-US" altLang="zh-CN" sz="2600">
                <a:solidFill>
                  <a:srgbClr val="F79646"/>
                </a:solidFill>
                <a:latin typeface="宋体" pitchFamily="2" charset="-122"/>
                <a:ea typeface="华文细黑"/>
                <a:cs typeface="华文细黑"/>
              </a:rPr>
              <a:t>”</a:t>
            </a:r>
            <a:r>
              <a:rPr lang="zh-CN" altLang="zh-CN" sz="2600">
                <a:solidFill>
                  <a:srgbClr val="F79646"/>
                </a:solidFill>
                <a:latin typeface="Times New Roman" pitchFamily="18" charset="0"/>
                <a:ea typeface="华文细黑"/>
                <a:cs typeface="华文细黑"/>
              </a:rPr>
              <a:t>渔夫说：</a:t>
            </a:r>
            <a:r>
              <a:rPr lang="en-US" altLang="zh-CN" sz="2600">
                <a:solidFill>
                  <a:srgbClr val="F79646"/>
                </a:solidFill>
                <a:latin typeface="宋体" pitchFamily="2" charset="-122"/>
                <a:ea typeface="华文细黑"/>
                <a:cs typeface="华文细黑"/>
              </a:rPr>
              <a:t>“</a:t>
            </a:r>
            <a:r>
              <a:rPr lang="zh-CN" altLang="zh-CN" sz="2600">
                <a:solidFill>
                  <a:srgbClr val="F79646"/>
                </a:solidFill>
                <a:latin typeface="Times New Roman" pitchFamily="18" charset="0"/>
                <a:ea typeface="华文细黑"/>
                <a:cs typeface="华文细黑"/>
              </a:rPr>
              <a:t>这是一个许诺了金钱却不兑现的人。</a:t>
            </a:r>
            <a:r>
              <a:rPr lang="en-US" altLang="zh-CN" sz="2600">
                <a:solidFill>
                  <a:srgbClr val="F79646"/>
                </a:solidFill>
                <a:latin typeface="宋体" pitchFamily="2" charset="-122"/>
                <a:ea typeface="华文细黑"/>
                <a:cs typeface="华文细黑"/>
              </a:rPr>
              <a:t>”</a:t>
            </a:r>
            <a:endParaRPr lang="zh-CN" altLang="zh-CN" sz="1000">
              <a:latin typeface="宋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94</TotalTime>
  <Words>8505</Words>
  <Application>Microsoft Office PowerPoint</Application>
  <PresentationFormat>全屏显示(4:3)</PresentationFormat>
  <Paragraphs>491</Paragraphs>
  <Slides>94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2</vt:i4>
      </vt:variant>
      <vt:variant>
        <vt:lpstr>幻灯片标题</vt:lpstr>
      </vt:variant>
      <vt:variant>
        <vt:i4>94</vt:i4>
      </vt:variant>
    </vt:vector>
  </HeadingPairs>
  <TitlesOfParts>
    <vt:vector size="97" baseType="lpstr">
      <vt:lpstr>Office Theme</vt:lpstr>
      <vt:lpstr>文档</vt:lpstr>
      <vt:lpstr>Microsoft Word 97-2003</vt:lpstr>
      <vt:lpstr>高考文言文专题复习 ——文言文翻译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翻译下面的文言文句子，找出翻译的踩分点。 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  <vt:lpstr>幻灯片 41</vt:lpstr>
      <vt:lpstr>幻灯片 42</vt:lpstr>
      <vt:lpstr>幻灯片 43</vt:lpstr>
      <vt:lpstr>幻灯片 44</vt:lpstr>
      <vt:lpstr>幻灯片 45</vt:lpstr>
      <vt:lpstr>幻灯片 46</vt:lpstr>
      <vt:lpstr>幻灯片 47</vt:lpstr>
      <vt:lpstr>幻灯片 48</vt:lpstr>
      <vt:lpstr>幻灯片 49</vt:lpstr>
      <vt:lpstr>幻灯片 50</vt:lpstr>
      <vt:lpstr>幻灯片 51</vt:lpstr>
      <vt:lpstr>幻灯片 52</vt:lpstr>
      <vt:lpstr>幻灯片 53</vt:lpstr>
      <vt:lpstr>幻灯片 54</vt:lpstr>
      <vt:lpstr>幻灯片 55</vt:lpstr>
      <vt:lpstr>幻灯片 56</vt:lpstr>
      <vt:lpstr>幻灯片 57</vt:lpstr>
      <vt:lpstr>幻灯片 58</vt:lpstr>
      <vt:lpstr>幻灯片 59</vt:lpstr>
      <vt:lpstr>幻灯片 60</vt:lpstr>
      <vt:lpstr>幻灯片 61</vt:lpstr>
      <vt:lpstr>幻灯片 62</vt:lpstr>
      <vt:lpstr>幻灯片 63</vt:lpstr>
      <vt:lpstr>幻灯片 64</vt:lpstr>
      <vt:lpstr>幻灯片 65</vt:lpstr>
      <vt:lpstr>幻灯片 66</vt:lpstr>
      <vt:lpstr>幻灯片 67</vt:lpstr>
      <vt:lpstr>幻灯片 68</vt:lpstr>
      <vt:lpstr>幻灯片 69</vt:lpstr>
      <vt:lpstr>幻灯片 70</vt:lpstr>
      <vt:lpstr>幻灯片 71</vt:lpstr>
      <vt:lpstr>幻灯片 72</vt:lpstr>
      <vt:lpstr>幻灯片 73</vt:lpstr>
      <vt:lpstr>幻灯片 74</vt:lpstr>
      <vt:lpstr>幻灯片 75</vt:lpstr>
      <vt:lpstr>幻灯片 76</vt:lpstr>
      <vt:lpstr>幻灯片 77</vt:lpstr>
      <vt:lpstr>幻灯片 78</vt:lpstr>
      <vt:lpstr>幻灯片 79</vt:lpstr>
      <vt:lpstr>幻灯片 80</vt:lpstr>
      <vt:lpstr>幻灯片 81</vt:lpstr>
      <vt:lpstr>幻灯片 82</vt:lpstr>
      <vt:lpstr>幻灯片 83</vt:lpstr>
      <vt:lpstr>幻灯片 84</vt:lpstr>
      <vt:lpstr>幻灯片 85</vt:lpstr>
      <vt:lpstr>幻灯片 86</vt:lpstr>
      <vt:lpstr>幻灯片 87</vt:lpstr>
      <vt:lpstr>幻灯片 88</vt:lpstr>
      <vt:lpstr>幻灯片 89</vt:lpstr>
      <vt:lpstr>幻灯片 90</vt:lpstr>
      <vt:lpstr>幻灯片 91</vt:lpstr>
      <vt:lpstr>幻灯片 92</vt:lpstr>
      <vt:lpstr>幻灯片 93</vt:lpstr>
      <vt:lpstr>幻灯片 94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/>
  <cp:lastModifiedBy>xbany</cp:lastModifiedBy>
  <cp:revision>4</cp:revision>
  <dcterms:created xsi:type="dcterms:W3CDTF">2006-08-16T00:00:00Z</dcterms:created>
  <dcterms:modified xsi:type="dcterms:W3CDTF">2020-04-12T08:05:57Z</dcterms:modified>
</cp:coreProperties>
</file>