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4.xml" ContentType="application/vnd.openxmlformats-officedocument.presentationml.notesSlide+xml"/>
  <Override PartName="/ppt/tags/tag64.xml" ContentType="application/vnd.openxmlformats-officedocument.presentationml.tags+xml"/>
  <Override PartName="/ppt/notesSlides/notesSlide15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6.xml" ContentType="application/vnd.openxmlformats-officedocument.presentationml.notesSlide+xml"/>
  <Override PartName="/ppt/tags/tag78.xml" ContentType="application/vnd.openxmlformats-officedocument.presentationml.tags+xml"/>
  <Override PartName="/ppt/notesSlides/notesSlide17.xml" ContentType="application/vnd.openxmlformats-officedocument.presentationml.notesSlide+xml"/>
  <Override PartName="/ppt/tags/tag79.xml" ContentType="application/vnd.openxmlformats-officedocument.presentationml.tags+xml"/>
  <Override PartName="/ppt/notesSlides/notesSlide18.xml" ContentType="application/vnd.openxmlformats-officedocument.presentationml.notesSlide+xml"/>
  <Override PartName="/ppt/tags/tag80.xml" ContentType="application/vnd.openxmlformats-officedocument.presentationml.tags+xml"/>
  <Override PartName="/ppt/notesSlides/notesSlide1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7" r:id="rId1"/>
    <p:sldMasterId id="2147483698" r:id="rId2"/>
    <p:sldMasterId id="2147483699" r:id="rId3"/>
  </p:sldMasterIdLst>
  <p:notesMasterIdLst>
    <p:notesMasterId r:id="rId36"/>
  </p:notesMasterIdLst>
  <p:handoutMasterIdLst>
    <p:handoutMasterId r:id="rId37"/>
  </p:handoutMasterIdLst>
  <p:sldIdLst>
    <p:sldId id="335" r:id="rId4"/>
    <p:sldId id="275" r:id="rId5"/>
    <p:sldId id="276" r:id="rId6"/>
    <p:sldId id="257" r:id="rId7"/>
    <p:sldId id="277" r:id="rId8"/>
    <p:sldId id="269" r:id="rId9"/>
    <p:sldId id="278" r:id="rId10"/>
    <p:sldId id="268" r:id="rId11"/>
    <p:sldId id="282" r:id="rId12"/>
    <p:sldId id="281" r:id="rId13"/>
    <p:sldId id="279" r:id="rId14"/>
    <p:sldId id="280" r:id="rId15"/>
    <p:sldId id="283" r:id="rId16"/>
    <p:sldId id="284" r:id="rId17"/>
    <p:sldId id="285" r:id="rId18"/>
    <p:sldId id="266" r:id="rId19"/>
    <p:sldId id="287" r:id="rId20"/>
    <p:sldId id="301" r:id="rId21"/>
    <p:sldId id="302" r:id="rId22"/>
    <p:sldId id="29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0" orient="horz" pos="1557" userDrawn="1">
          <p15:clr>
            <a:srgbClr val="A4A3A4"/>
          </p15:clr>
        </p15:guide>
        <p15:guide id="1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napToObjects="1">
      <p:cViewPr>
        <p:scale>
          <a:sx n="78" d="100"/>
          <a:sy n="78" d="100"/>
        </p:scale>
        <p:origin x="-324" y="-624"/>
      </p:cViewPr>
      <p:guideLst>
        <p:guide orient="horz" pos="1557"/>
        <p:guide pos="2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charset="0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charset="0"/>
                <a:ea typeface="微软雅黑"/>
              </a:rPr>
              <a:t>2021-2-20</a:t>
            </a:fld>
            <a:endParaRPr lang="zh-CN" altLang="en-US" smtClean="0">
              <a:latin typeface="微软雅黑" charset="0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charset="0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charset="0"/>
                <a:ea typeface="微软雅黑"/>
              </a:rPr>
              <a:t>‹#›</a:t>
            </a:fld>
            <a:endParaRPr lang="zh-CN" altLang="en-US" smtClean="0">
              <a:latin typeface="微软雅黑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2500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charset="0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charset="0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15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charset="0"/>
        <a:ea typeface="微软雅黑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charset="0"/>
        <a:ea typeface="微软雅黑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charset="0"/>
        <a:ea typeface="微软雅黑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charset="0"/>
        <a:ea typeface="微软雅黑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charset="0"/>
        <a:ea typeface="微软雅黑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numCol="1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7200" b="1">
                <a:latin typeface="宋体" charset="0"/>
                <a:ea typeface="宋体" charset="0"/>
              </a:rPr>
              <a:t>	</a:t>
            </a:r>
            <a:r>
              <a:rPr lang="en-US" sz="7200" b="1">
                <a:latin typeface="宋体" charset="0"/>
                <a:ea typeface="宋体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7200" b="1">
                <a:latin typeface="宋体" charset="0"/>
                <a:ea typeface="宋体" charset="0"/>
              </a:rPr>
              <a:t/>
            </a:r>
            <a:br>
              <a:rPr lang="zh-CN" sz="7200" b="1">
                <a:latin typeface="宋体" charset="0"/>
                <a:ea typeface="宋体" charset="0"/>
              </a:rPr>
            </a:br>
            <a:r>
              <a:rPr lang="en-US" sz="7200" b="1">
                <a:latin typeface="宋体" charset="0"/>
                <a:ea typeface="宋体" charset="0"/>
              </a:rPr>
              <a:t/>
            </a:r>
            <a:br>
              <a:rPr lang="en-US" sz="7200" b="1">
                <a:latin typeface="宋体" charset="0"/>
                <a:ea typeface="宋体" charset="0"/>
              </a:rPr>
            </a:b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7200" b="1">
                <a:latin typeface="宋体" charset="0"/>
                <a:ea typeface="宋体" charset="0"/>
              </a:rPr>
              <a:t>
</a:t>
            </a:r>
            <a:r>
              <a:rPr lang="en-US" sz="7200" b="1">
                <a:latin typeface="宋体" charset="0"/>
                <a:ea typeface="宋体" charset="0"/>
              </a:rPr>
              <a:t>
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7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285" y="1941195"/>
            <a:ext cx="8139430" cy="674370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285" y="2674620"/>
            <a:ext cx="8139430" cy="713105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6735" y="4762500"/>
            <a:ext cx="2970530" cy="238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35" y="0"/>
            <a:ext cx="9144000" cy="514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527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"/>
            <a:ext cx="9182100" cy="5163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ctrTitle"/>
          </p:nvPr>
        </p:nvSpPr>
        <p:spPr>
          <a:xfrm>
            <a:off x="1143000" y="842010"/>
            <a:ext cx="6858635" cy="17913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subTitle" idx="1"/>
          </p:nvPr>
        </p:nvSpPr>
        <p:spPr>
          <a:xfrm>
            <a:off x="1143000" y="2701290"/>
            <a:ext cx="6858635" cy="124269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2020/2/9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‹#›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8650" y="273685"/>
            <a:ext cx="7887335" cy="99504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idx="1"/>
          </p:nvPr>
        </p:nvSpPr>
        <p:spPr>
          <a:xfrm>
            <a:off x="628650" y="1369060"/>
            <a:ext cx="7887335" cy="326453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/>
              <a:buChar char="•"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/>
              <a:buChar char="•"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,2020/2/9,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-‹#›-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3570" y="1282065"/>
            <a:ext cx="7887335" cy="213995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23570" y="3442335"/>
            <a:ext cx="7887335" cy="112522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.2020/2/9.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/‹#›/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8650" y="273685"/>
            <a:ext cx="7887335" cy="99504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idx="1"/>
          </p:nvPr>
        </p:nvSpPr>
        <p:spPr>
          <a:xfrm>
            <a:off x="628650" y="1369060"/>
            <a:ext cx="3886835" cy="326453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idx="2"/>
          </p:nvPr>
        </p:nvSpPr>
        <p:spPr>
          <a:xfrm>
            <a:off x="4629150" y="1369060"/>
            <a:ext cx="3886835" cy="326453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02020/2/90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7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1‹#›1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9920" y="273685"/>
            <a:ext cx="7887335" cy="99504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889635" y="1333500"/>
            <a:ext cx="3656330" cy="61849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idx="2"/>
          </p:nvPr>
        </p:nvSpPr>
        <p:spPr>
          <a:xfrm>
            <a:off x="889635" y="1998345"/>
            <a:ext cx="3656330" cy="26441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body" idx="3"/>
          </p:nvPr>
        </p:nvSpPr>
        <p:spPr>
          <a:xfrm>
            <a:off x="4692015" y="1333500"/>
            <a:ext cx="3674110" cy="61849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idx="4"/>
          </p:nvPr>
        </p:nvSpPr>
        <p:spPr>
          <a:xfrm>
            <a:off x="4692015" y="1998345"/>
            <a:ext cx="3674110" cy="26441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7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22020/2/92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8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9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3‹#›3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8650" y="273685"/>
            <a:ext cx="7887335" cy="99504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42020/2/94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5‹#›5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62020/2/96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ftr" idx="10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sldNum" idx="11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7‹#›7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285" y="323850"/>
            <a:ext cx="8139430" cy="485775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285" y="972185"/>
            <a:ext cx="8139430" cy="378079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985" y="17145"/>
            <a:ext cx="9135745" cy="5138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9920" y="342900"/>
            <a:ext cx="3124835" cy="120078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pic" idx="1"/>
          </p:nvPr>
        </p:nvSpPr>
        <p:spPr>
          <a:xfrm>
            <a:off x="3887470" y="342900"/>
            <a:ext cx="4629785" cy="405320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body" idx="2"/>
          </p:nvPr>
        </p:nvSpPr>
        <p:spPr>
          <a:xfrm>
            <a:off x="629920" y="1543050"/>
            <a:ext cx="3124835" cy="285940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82020/2/98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7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9‹#›9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 orient="vert"/>
          </p:nvPr>
        </p:nvSpPr>
        <p:spPr>
          <a:xfrm>
            <a:off x="6543675" y="273685"/>
            <a:ext cx="1972310" cy="435991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body" orient="vert" idx="1"/>
          </p:nvPr>
        </p:nvSpPr>
        <p:spPr>
          <a:xfrm>
            <a:off x="628650" y="273685"/>
            <a:ext cx="5801360" cy="435991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:2020/2/9: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;‹#›;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/>
          </p:nvPr>
        </p:nvSpPr>
        <p:spPr>
          <a:xfrm>
            <a:off x="628650" y="273685"/>
            <a:ext cx="7887335" cy="435991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dt" idx="10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&lt;2020/2/9&lt;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ftr" idx="11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0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=‹#›=</a:t>
            </a:r>
            <a:endParaRPr lang="ko-KR" altLang="en-US" sz="10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ctrTitle" hasCustomPrompt="1"/>
          </p:nvPr>
        </p:nvSpPr>
        <p:spPr>
          <a:xfrm>
            <a:off x="502285" y="1941195"/>
            <a:ext cx="8140065" cy="675005"/>
          </a:xfrm>
          <a:prstGeom prst="rect">
            <a:avLst/>
          </a:prstGeom>
        </p:spPr>
        <p:txBody>
          <a:bodyPr vert="horz" wrap="square" lIns="76200" tIns="28575" rIns="19050" bIns="28575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微软雅黑" charset="0"/>
                <a:ea typeface="微软雅黑"/>
                <a:cs typeface="微软雅黑" charset="0"/>
              </a:rPr>
              <a:t>单击此处编辑标题</a:t>
            </a:r>
          </a:p>
        </p:txBody>
      </p:sp>
      <p:sp>
        <p:nvSpPr>
          <p:cNvPr id="3" name="Rect 0"/>
          <p:cNvSpPr txBox="1">
            <a:spLocks noGrp="1"/>
          </p:cNvSpPr>
          <p:nvPr>
            <p:ph type="subTitle" idx="1" hasCustomPrompt="1"/>
          </p:nvPr>
        </p:nvSpPr>
        <p:spPr>
          <a:xfrm>
            <a:off x="502285" y="2674620"/>
            <a:ext cx="8140065" cy="713740"/>
          </a:xfrm>
          <a:prstGeom prst="rect">
            <a:avLst/>
          </a:prstGeom>
        </p:spPr>
        <p:txBody>
          <a:bodyPr vert="horz" wrap="square" lIns="76200" tIns="28575" rIns="57150" bIns="28575" anchor="t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微软雅黑" charset="0"/>
                <a:ea typeface="微软雅黑"/>
                <a:cs typeface="微软雅黑" charset="0"/>
              </a:rPr>
              <a:t>单击此处编辑副标题</a:t>
            </a:r>
          </a:p>
        </p:txBody>
      </p:sp>
      <p:sp>
        <p:nvSpPr>
          <p:cNvPr id="16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17" name="Rect 0"/>
          <p:cNvSpPr txBox="1">
            <a:spLocks noGrp="1"/>
          </p:cNvSpPr>
          <p:nvPr>
            <p:ph type="ftr" idx="11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18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502285" y="323850"/>
            <a:ext cx="8140065" cy="486410"/>
          </a:xfrm>
          <a:prstGeom prst="rect">
            <a:avLst/>
          </a:prstGeom>
        </p:spPr>
        <p:txBody>
          <a:bodyPr vert="horz" wrap="square" lIns="76200" tIns="28575" rIns="57150" bIns="28575" anchor="ctr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单击此处编辑母版标题样式</a:t>
            </a:r>
          </a:p>
        </p:txBody>
      </p:sp>
      <p:sp>
        <p:nvSpPr>
          <p:cNvPr id="3" name="Rect 0"/>
          <p:cNvSpPr txBox="1">
            <a:spLocks noGrp="1"/>
          </p:cNvSpPr>
          <p:nvPr>
            <p:ph idx="1"/>
          </p:nvPr>
        </p:nvSpPr>
        <p:spPr>
          <a:xfrm>
            <a:off x="502285" y="972185"/>
            <a:ext cx="8140065" cy="3781425"/>
          </a:xfrm>
          <a:prstGeom prst="rect">
            <a:avLst/>
          </a:prstGeom>
        </p:spPr>
        <p:txBody>
          <a:bodyPr vert="horz" wrap="square" lIns="76200" tIns="0" rIns="62230" bIns="0" anchor="t">
            <a:no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单击此处编辑母版文本样式</a:t>
            </a: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第二级</a:t>
            </a: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第三级</a:t>
            </a:r>
          </a:p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第四级</a:t>
            </a:r>
          </a:p>
          <a:p>
            <a:pPr marL="0" indent="0" algn="ctr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第五级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6" name="Rect 0"/>
          <p:cNvSpPr txBox="1">
            <a:spLocks noGrp="1"/>
          </p:cNvSpPr>
          <p:nvPr>
            <p:ph type="sldNum" idx="11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pic>
        <p:nvPicPr>
          <p:cNvPr id="7" name="图片 6" descr="C:/Users/Administrator/AppData/Roaming/JisuOffice/ETemp/6080_2450536/fImage118824410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17145"/>
            <a:ext cx="9136380" cy="513905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502285" y="2856865"/>
            <a:ext cx="8140065" cy="469265"/>
          </a:xfrm>
          <a:prstGeom prst="rect">
            <a:avLst/>
          </a:prstGeom>
        </p:spPr>
        <p:txBody>
          <a:bodyPr vert="horz" wrap="square" lIns="76200" tIns="28575" rIns="47625" bIns="28575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黑体" charset="0"/>
                <a:ea typeface="黑体" charset="0"/>
                <a:cs typeface="宋体" charset="0"/>
              </a:rPr>
              <a:t>单击此处编辑母版标题样式</a:t>
            </a:r>
          </a:p>
        </p:txBody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502285" y="3394710"/>
            <a:ext cx="8140065" cy="808990"/>
          </a:xfrm>
          <a:prstGeom prst="rect">
            <a:avLst/>
          </a:prstGeom>
        </p:spPr>
        <p:txBody>
          <a:bodyPr vert="horz" wrap="square" lIns="76200" tIns="28575" rIns="57150" bIns="28575" anchor="t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/>
              <a:t>单击此处编辑母版文本样式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5" name="Rect 0"/>
          <p:cNvSpPr txBox="1">
            <a:spLocks noGrp="1"/>
          </p:cNvSpPr>
          <p:nvPr>
            <p:ph type="ftr" idx="11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pic>
        <p:nvPicPr>
          <p:cNvPr id="7" name="图片 6" descr="C:/Users/Administrator/AppData/Roaming/JisuOffice/ETemp/6080_2450536/fImage47504411846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6985"/>
            <a:ext cx="9173845" cy="516001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502285" y="323850"/>
            <a:ext cx="8140065" cy="486410"/>
          </a:xfrm>
          <a:prstGeom prst="rect">
            <a:avLst/>
          </a:prstGeom>
        </p:spPr>
        <p:txBody>
          <a:bodyPr vert="horz" wrap="square" lIns="76200" tIns="28575" rIns="57150" bIns="28575" anchor="ctr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单击此处编辑母版标题样式</a:t>
            </a:r>
          </a:p>
        </p:txBody>
      </p:sp>
      <p:sp>
        <p:nvSpPr>
          <p:cNvPr id="3" name="Rect 0"/>
          <p:cNvSpPr txBox="1">
            <a:spLocks noGrp="1"/>
          </p:cNvSpPr>
          <p:nvPr>
            <p:ph idx="1"/>
          </p:nvPr>
        </p:nvSpPr>
        <p:spPr>
          <a:xfrm>
            <a:off x="502285" y="972185"/>
            <a:ext cx="3963035" cy="3780789"/>
          </a:xfrm>
          <a:prstGeom prst="rect">
            <a:avLst/>
          </a:prstGeom>
        </p:spPr>
        <p:txBody>
          <a:bodyPr vert="horz" wrap="square" lIns="76200" tIns="0" rIns="62230" bIns="0" anchor="t">
            <a:noAutofit/>
          </a:bodyPr>
          <a:lstStyle/>
          <a:p>
            <a:pPr marL="0" indent="0" algn="l" defTabSz="68580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单击此处编辑母版文本样式</a:t>
            </a:r>
          </a:p>
          <a:p>
            <a:pPr marL="0" indent="0" algn="l" defTabSz="685800" eaLnBrk="1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第二级</a:t>
            </a:r>
          </a:p>
          <a:p>
            <a:pPr marL="285750" indent="-285750" defTabSz="50800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第三级</a:t>
            </a:r>
          </a:p>
          <a:p>
            <a:pPr marL="285750" indent="-285750" algn="l" defTabSz="685800" eaLnBrk="1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第四级</a:t>
            </a:r>
          </a:p>
          <a:p>
            <a:pPr marL="285750" indent="-285750" defTabSz="50800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第五级</a:t>
            </a:r>
          </a:p>
        </p:txBody>
      </p:sp>
      <p:sp>
        <p:nvSpPr>
          <p:cNvPr id="4" name="Rect 0"/>
          <p:cNvSpPr txBox="1">
            <a:spLocks noGrp="1"/>
          </p:cNvSpPr>
          <p:nvPr>
            <p:ph idx="2"/>
          </p:nvPr>
        </p:nvSpPr>
        <p:spPr>
          <a:xfrm>
            <a:off x="4679315" y="972185"/>
            <a:ext cx="3963035" cy="3780789"/>
          </a:xfrm>
          <a:prstGeom prst="rect">
            <a:avLst/>
          </a:prstGeom>
        </p:spPr>
        <p:txBody>
          <a:bodyPr vert="horz" wrap="square" lIns="76200" tIns="0" rIns="62230" bIns="0" anchor="t">
            <a:noAutofit/>
          </a:bodyPr>
          <a:lstStyle/>
          <a:p>
            <a:pPr marL="285750" indent="-285750" algn="l" defTabSz="685800" eaLnBrk="1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</a:t>
            </a:r>
            <a:r>
              <a:rPr lang="zh-CN" altLang="en-US" sz="1200"/>
              <a:t>单击此处编辑母版文本样式</a:t>
            </a:r>
          </a:p>
          <a:p>
            <a:pPr marL="285750" indent="-285750" defTabSz="50800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</a:t>
            </a:r>
            <a:r>
              <a:rPr lang="zh-CN" altLang="en-US" sz="1200"/>
              <a:t>第二级</a:t>
            </a:r>
          </a:p>
          <a:p>
            <a:pPr marL="285750" indent="-285750" algn="l" defTabSz="685800" eaLnBrk="1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</a:t>
            </a:r>
            <a:r>
              <a:rPr lang="zh-CN" altLang="en-US" sz="1200"/>
              <a:t>第三级</a:t>
            </a:r>
          </a:p>
          <a:p>
            <a:pPr marL="285750" indent="-285750" defTabSz="50800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</a:t>
            </a:r>
            <a:r>
              <a:rPr lang="zh-CN" altLang="en-US" sz="1200"/>
              <a:t>第四级</a:t>
            </a:r>
          </a:p>
          <a:p>
            <a:pPr marL="285750" indent="-285750" algn="l" defTabSz="685800" eaLnBrk="1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</a:t>
            </a:r>
            <a:r>
              <a:rPr lang="zh-CN" altLang="en-US" sz="1200"/>
              <a:t>第五级</a:t>
            </a:r>
          </a:p>
        </p:txBody>
      </p:sp>
      <p:sp>
        <p:nvSpPr>
          <p:cNvPr id="5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6" name="Rect 0"/>
          <p:cNvSpPr txBox="1">
            <a:spLocks noGrp="1"/>
          </p:cNvSpPr>
          <p:nvPr>
            <p:ph type="ftr" idx="11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502285" y="323850"/>
            <a:ext cx="8140065" cy="486410"/>
          </a:xfrm>
          <a:prstGeom prst="rect">
            <a:avLst/>
          </a:prstGeom>
        </p:spPr>
        <p:txBody>
          <a:bodyPr vert="horz" wrap="square" lIns="76200" tIns="28575" rIns="57150" bIns="28575" anchor="ctr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单击此处编辑母版标题样式</a:t>
            </a:r>
          </a:p>
        </p:txBody>
      </p:sp>
      <p:sp>
        <p:nvSpPr>
          <p:cNvPr id="3" name="Rect 0"/>
          <p:cNvSpPr txBox="1">
            <a:spLocks noGrp="1"/>
          </p:cNvSpPr>
          <p:nvPr>
            <p:ph type="body" idx="1" hasCustomPrompt="1"/>
          </p:nvPr>
        </p:nvSpPr>
        <p:spPr>
          <a:xfrm>
            <a:off x="502285" y="972185"/>
            <a:ext cx="3963035" cy="286385"/>
          </a:xfrm>
          <a:prstGeom prst="rect">
            <a:avLst/>
          </a:prstGeom>
        </p:spPr>
        <p:txBody>
          <a:bodyPr vert="horz" wrap="square" lIns="76200" tIns="28575" rIns="57150" bIns="28575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350"/>
              <a:t>单击此处编辑文本</a:t>
            </a:r>
          </a:p>
        </p:txBody>
      </p:sp>
      <p:sp>
        <p:nvSpPr>
          <p:cNvPr id="4" name="Rect 0"/>
          <p:cNvSpPr txBox="1">
            <a:spLocks noGrp="1"/>
          </p:cNvSpPr>
          <p:nvPr>
            <p:ph idx="2"/>
          </p:nvPr>
        </p:nvSpPr>
        <p:spPr>
          <a:xfrm>
            <a:off x="502285" y="1341755"/>
            <a:ext cx="3963035" cy="3415030"/>
          </a:xfrm>
          <a:prstGeom prst="rect">
            <a:avLst/>
          </a:prstGeom>
        </p:spPr>
        <p:txBody>
          <a:bodyPr vert="horz" wrap="square" lIns="76200" tIns="0" rIns="62230" bIns="0" anchor="t">
            <a:noAutofit/>
          </a:bodyPr>
          <a:lstStyle/>
          <a:p>
            <a:pPr marL="0" indent="0" algn="ctr" defTabSz="68580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单击此处编辑母版文本样式</a:t>
            </a: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第二级</a:t>
            </a: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第三级</a:t>
            </a:r>
          </a:p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第四级</a:t>
            </a: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第五级</a:t>
            </a:r>
          </a:p>
        </p:txBody>
      </p:sp>
      <p:sp>
        <p:nvSpPr>
          <p:cNvPr id="5" name="Rect 0"/>
          <p:cNvSpPr txBox="1">
            <a:spLocks noGrp="1"/>
          </p:cNvSpPr>
          <p:nvPr>
            <p:ph type="body" idx="3" hasCustomPrompt="1"/>
          </p:nvPr>
        </p:nvSpPr>
        <p:spPr>
          <a:xfrm>
            <a:off x="4676775" y="972185"/>
            <a:ext cx="3963035" cy="286385"/>
          </a:xfrm>
          <a:prstGeom prst="rect">
            <a:avLst/>
          </a:prstGeom>
        </p:spPr>
        <p:txBody>
          <a:bodyPr vert="horz" wrap="square" lIns="76200" tIns="28575" rIns="57150" bIns="28575" anchor="t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700" b="1">
                <a:solidFill>
                  <a:srgbClr val="FFFFFF"/>
                </a:solidFill>
                <a:latin typeface="宋体" charset="0"/>
                <a:ea typeface="宋体" charset="0"/>
              </a:rPr>
              <a:t>单击此处编辑文本</a:t>
            </a:r>
          </a:p>
        </p:txBody>
      </p:sp>
      <p:sp>
        <p:nvSpPr>
          <p:cNvPr id="6" name="Rect 0"/>
          <p:cNvSpPr txBox="1">
            <a:spLocks noGrp="1"/>
          </p:cNvSpPr>
          <p:nvPr>
            <p:ph idx="4"/>
          </p:nvPr>
        </p:nvSpPr>
        <p:spPr>
          <a:xfrm>
            <a:off x="4676775" y="1341755"/>
            <a:ext cx="3963035" cy="3415030"/>
          </a:xfrm>
          <a:prstGeom prst="rect">
            <a:avLst/>
          </a:prstGeom>
        </p:spPr>
        <p:txBody>
          <a:bodyPr vert="horz" wrap="square" lIns="76200" tIns="0" rIns="62230" bIns="0" anchor="t">
            <a:noAutofit/>
          </a:bodyPr>
          <a:lstStyle/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单击此处编辑母版文本样式</a:t>
            </a: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第二级</a:t>
            </a: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第三级</a:t>
            </a: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第四级</a:t>
            </a:r>
          </a:p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第五级</a:t>
            </a:r>
          </a:p>
        </p:txBody>
      </p:sp>
      <p:sp>
        <p:nvSpPr>
          <p:cNvPr id="7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8" name="Rect 0"/>
          <p:cNvSpPr txBox="1">
            <a:spLocks noGrp="1"/>
          </p:cNvSpPr>
          <p:nvPr>
            <p:ph type="ftr" idx="11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C:/Users/Administrator/AppData/Roaming/JisuOffice/ETemp/6080_2450536/fImage7414241263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0"/>
            <a:ext cx="9146540" cy="5144135"/>
          </a:xfrm>
          <a:prstGeom prst="rect">
            <a:avLst/>
          </a:prstGeom>
          <a:noFill/>
          <a:ln w="0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C:/Users/Administrator/AppData/Roaming/JisuOffice/ETemp/6080_2450536/fImage18794641365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540" cy="5144135"/>
          </a:xfrm>
          <a:prstGeom prst="rect">
            <a:avLst/>
          </a:prstGeom>
          <a:noFill/>
          <a:ln w="0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285" y="2856865"/>
            <a:ext cx="8139430" cy="468630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285" y="3394710"/>
            <a:ext cx="8139430" cy="808355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6735" y="4762500"/>
            <a:ext cx="2970530" cy="238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905" y="6985"/>
            <a:ext cx="9173210" cy="515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 noGrp="1"/>
          </p:cNvSpPr>
          <p:nvPr>
            <p:ph type="pic"/>
          </p:nvPr>
        </p:nvSpPr>
        <p:spPr>
          <a:xfrm>
            <a:off x="502285" y="972185"/>
            <a:ext cx="3963035" cy="37807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Rect 0"/>
          <p:cNvSpPr txBox="1">
            <a:spLocks noGrp="1"/>
          </p:cNvSpPr>
          <p:nvPr>
            <p:ph type="body" idx="1"/>
          </p:nvPr>
        </p:nvSpPr>
        <p:spPr>
          <a:xfrm>
            <a:off x="4679315" y="972185"/>
            <a:ext cx="3963035" cy="3780789"/>
          </a:xfrm>
          <a:prstGeom prst="rect">
            <a:avLst/>
          </a:prstGeom>
        </p:spPr>
        <p:txBody>
          <a:bodyPr vert="horz" wrap="square" lIns="76200" tIns="0" rIns="62230" bIns="0" anchor="t">
            <a:normAutofit/>
          </a:bodyPr>
          <a:lstStyle/>
          <a:p>
            <a:pPr marL="1714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sz="1800" b="1">
                <a:latin typeface="楷体" charset="0"/>
                <a:ea typeface="楷体" charset="0"/>
                <a:cs typeface="宋体" charset="0"/>
              </a:rPr>
              <a:t>•	单击此处编辑母版文本样式</a:t>
            </a:r>
          </a:p>
        </p:txBody>
      </p:sp>
      <p:sp>
        <p:nvSpPr>
          <p:cNvPr id="5" name="Rect 0"/>
          <p:cNvSpPr txBox="1">
            <a:spLocks noGrp="1"/>
          </p:cNvSpPr>
          <p:nvPr>
            <p:ph type="dt" idx="10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6" name="Rect 0"/>
          <p:cNvSpPr txBox="1">
            <a:spLocks noGrp="1"/>
          </p:cNvSpPr>
          <p:nvPr>
            <p:ph type="ftr" idx="11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Rect 0"/>
          <p:cNvSpPr txBox="1">
            <a:spLocks noGrp="1"/>
          </p:cNvSpPr>
          <p:nvPr>
            <p:ph type="sldNum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9" name="Rect 0"/>
          <p:cNvSpPr txBox="1">
            <a:spLocks noGrp="1"/>
          </p:cNvSpPr>
          <p:nvPr>
            <p:ph type="title" idx="2"/>
          </p:nvPr>
        </p:nvSpPr>
        <p:spPr>
          <a:xfrm>
            <a:off x="502285" y="323850"/>
            <a:ext cx="8140065" cy="486410"/>
          </a:xfrm>
          <a:prstGeom prst="rect">
            <a:avLst/>
          </a:prstGeom>
        </p:spPr>
        <p:txBody>
          <a:bodyPr vert="horz" wrap="square" lIns="76200" tIns="28575" rIns="57150" bIns="28575" anchor="ctr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100"/>
              <a:t>单击此处编辑母版标题样式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AppData/Roaming/JisuOffice/ETemp/6080_2450536/fImage129142414916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5" y="-27940"/>
            <a:ext cx="9216390" cy="518350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C:/Users/Administrator/AppData/Roaming/JisuOffice/ETemp/6080_2450536/fImage1792554155724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0"/>
            <a:ext cx="9144635" cy="51435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C:/Users/Administrator/AppData/Roaming/JisuOffice/ETemp/6080_2450536/fImage64757416147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905" cy="514413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AppData/Roaming/JisuOffice/ETemp/6080_2450536/fImage59800417935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9182735" cy="516445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285" y="323850"/>
            <a:ext cx="8139430" cy="485775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285" y="972185"/>
            <a:ext cx="3962400" cy="3780155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315" y="972185"/>
            <a:ext cx="3962400" cy="3780155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6735" y="4762500"/>
            <a:ext cx="2970530" cy="238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285" y="323850"/>
            <a:ext cx="8139430" cy="485775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285" y="972185"/>
            <a:ext cx="3962400" cy="285750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285" y="1341755"/>
            <a:ext cx="3962400" cy="3414395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775" y="972185"/>
            <a:ext cx="3962400" cy="285750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775" y="1341755"/>
            <a:ext cx="3962400" cy="3414395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6735" y="4762500"/>
            <a:ext cx="2970530" cy="238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35" y="0"/>
            <a:ext cx="914590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590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285" y="972185"/>
            <a:ext cx="3962400" cy="3780155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315" y="972185"/>
            <a:ext cx="3962400" cy="3780155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765" y="4762500"/>
            <a:ext cx="2025650" cy="238125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6735" y="4762500"/>
            <a:ext cx="2970530" cy="238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285" y="323850"/>
            <a:ext cx="8140065" cy="48641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27940"/>
            <a:ext cx="9215755" cy="5182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02285" y="323850"/>
            <a:ext cx="8139430" cy="485775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02285" y="972185"/>
            <a:ext cx="8139430" cy="3780155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59765" y="4762500"/>
            <a:ext cx="2025015" cy="23749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6735" y="4762500"/>
            <a:ext cx="2969895" cy="23749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2500"/>
            <a:ext cx="2025015" cy="23749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628650" y="273685"/>
            <a:ext cx="7887335" cy="99504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单击此处编辑母版标题样式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628650" y="1369060"/>
            <a:ext cx="7887335" cy="326453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/>
              <a:buChar char="•"/>
            </a:pP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单击此处编辑母版文本样式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/>
              <a:buChar char="•"/>
            </a:pPr>
            <a:fld id="{B9320F77-B9A0-41C5-862A-B4B631284C64}" type="slidenum">
              <a:t>0</a:t>
            </a:fld>
            <a:fld id="{B9320F77-B9A0-41C5-862A-B4B631284C64}" type="slidenum">
              <a:t>0</a:t>
            </a:fld>
            <a:r>
              <a:rPr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•	</a:t>
            </a: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第四级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  <a:p>
            <a:pPr marL="171450" indent="-17145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/>
              <a:buChar char="•"/>
            </a:pP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第五级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4" name="Rect 0"/>
          <p:cNvSpPr txBox="1">
            <a:spLocks noGrp="1"/>
          </p:cNvSpPr>
          <p:nvPr>
            <p:ph type="dt" idx="2"/>
          </p:nvPr>
        </p:nvSpPr>
        <p:spPr>
          <a:xfrm>
            <a:off x="6286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2020/2/9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5" name="Rect 0"/>
          <p:cNvSpPr txBox="1">
            <a:spLocks noGrp="1"/>
          </p:cNvSpPr>
          <p:nvPr>
            <p:ph type="ftr" idx="3"/>
          </p:nvPr>
        </p:nvSpPr>
        <p:spPr>
          <a:xfrm>
            <a:off x="3028950" y="4766945"/>
            <a:ext cx="30867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  <p:sp>
        <p:nvSpPr>
          <p:cNvPr id="6" name="Rect 0"/>
          <p:cNvSpPr txBox="1">
            <a:spLocks noGrp="1"/>
          </p:cNvSpPr>
          <p:nvPr>
            <p:ph type="sldNum" idx="4"/>
          </p:nvPr>
        </p:nvSpPr>
        <p:spPr>
          <a:xfrm>
            <a:off x="6457950" y="4766945"/>
            <a:ext cx="2058035" cy="27432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>
                <a:solidFill>
                  <a:schemeClr val="tx1"/>
                </a:solidFill>
                <a:latin typeface="Arial"/>
                <a:ea typeface="微软雅黑"/>
                <a:cs typeface="+mn-cs"/>
              </a:rPr>
              <a:t>‹#›</a:t>
            </a:r>
            <a:endParaRPr lang="ko-KR" altLang="en-US" sz="1400">
              <a:solidFill>
                <a:schemeClr val="tx1"/>
              </a:solidFill>
              <a:latin typeface="Arial"/>
              <a:ea typeface="微软雅黑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xStyles>
    <p:titleStyle>
      <a:lvl1pPr marL="0" indent="0" algn="ctr" defTabSz="914400" latinLnBrk="1">
        <a:buNone/>
        <a:defRPr lang="ko-KR" sz="4400" baseline="0" smtClean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title"/>
          </p:nvPr>
        </p:nvSpPr>
        <p:spPr>
          <a:xfrm>
            <a:off x="502285" y="323850"/>
            <a:ext cx="8140065" cy="486410"/>
          </a:xfrm>
          <a:prstGeom prst="rect">
            <a:avLst/>
          </a:prstGeom>
        </p:spPr>
        <p:txBody>
          <a:bodyPr vert="horz" wrap="square" lIns="76200" tIns="28575" rIns="57150" bIns="28575" anchor="ctr">
            <a:no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100"/>
              <a:t>单击此处编辑母版标题样式</a:t>
            </a:r>
          </a:p>
        </p:txBody>
      </p:sp>
      <p:sp>
        <p:nvSpPr>
          <p:cNvPr id="3" name="Rect 0"/>
          <p:cNvSpPr txBox="1">
            <a:spLocks noGrp="1"/>
          </p:cNvSpPr>
          <p:nvPr>
            <p:ph type="body" idx="1"/>
          </p:nvPr>
        </p:nvSpPr>
        <p:spPr>
          <a:xfrm>
            <a:off x="502285" y="972185"/>
            <a:ext cx="8140065" cy="3780789"/>
          </a:xfrm>
          <a:prstGeom prst="rect">
            <a:avLst/>
          </a:prstGeom>
        </p:spPr>
        <p:txBody>
          <a:bodyPr vert="horz" wrap="square" lIns="76200" tIns="0" rIns="62230" bIns="0" anchor="t">
            <a:normAutofit/>
          </a:bodyPr>
          <a:lstStyle/>
          <a:p>
            <a:pPr marL="1714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marL="5143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altLang="en-US" sz="1200"/>
              <a:t>第二级</a:t>
            </a:r>
          </a:p>
          <a:p>
            <a:pPr marL="8572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altLang="en-US" sz="1200"/>
              <a:t>第三级</a:t>
            </a:r>
          </a:p>
          <a:p>
            <a:pPr marL="12001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altLang="en-US" sz="1200"/>
              <a:t>第四级</a:t>
            </a:r>
          </a:p>
          <a:p>
            <a:pPr marL="1543050" indent="-171450" defTabSz="50800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 idx="2"/>
          </p:nvPr>
        </p:nvSpPr>
        <p:spPr>
          <a:xfrm>
            <a:off x="659765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1/28/2021</a:t>
            </a:fld>
            <a:endParaRPr/>
          </a:p>
        </p:txBody>
      </p:sp>
      <p:sp>
        <p:nvSpPr>
          <p:cNvPr id="5" name="Rect 0"/>
          <p:cNvSpPr txBox="1">
            <a:spLocks noGrp="1"/>
          </p:cNvSpPr>
          <p:nvPr>
            <p:ph type="ftr" idx="3"/>
          </p:nvPr>
        </p:nvSpPr>
        <p:spPr>
          <a:xfrm>
            <a:off x="3086735" y="4762500"/>
            <a:ext cx="297053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Rect 0"/>
          <p:cNvSpPr txBox="1">
            <a:spLocks noGrp="1"/>
          </p:cNvSpPr>
          <p:nvPr>
            <p:ph type="sldNum" idx="4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wrap="square" lIns="68580" tIns="34290" rIns="68580" bIns="34290" anchor="ctr">
            <a:normAutofit/>
          </a:bodyPr>
          <a:lstStyle/>
          <a:p>
            <a:pPr marL="0" indent="0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 hidden="1"/>
          <p:cNvSpPr/>
          <p:nvPr/>
        </p:nvSpPr>
        <p:spPr>
          <a:xfrm>
            <a:off x="0" y="0"/>
            <a:ext cx="635" cy="6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anchor="ctr">
            <a:noAutofit/>
          </a:bodyPr>
          <a:lstStyle/>
          <a:p>
            <a:pPr marL="0" indent="0" algn="ctr" defTabSz="508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xStyles>
    <p:titleStyle>
      <a:lvl1pPr marL="0" indent="0" algn="ctr" defTabSz="914400" latinLnBrk="1">
        <a:buNone/>
        <a:defRPr lang="ko-KR" sz="4400" baseline="0" smtClean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46.xml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3" Type="http://schemas.openxmlformats.org/officeDocument/2006/relationships/tags" Target="../tags/tag83.xml"/><Relationship Id="rId21" Type="http://schemas.openxmlformats.org/officeDocument/2006/relationships/notesSlide" Target="../notesSlides/notesSlide20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image" Target="../media/image13.png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slideLayout" Target="../slideLayouts/slideLayout1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image" Target="../media/image12.jpeg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image" Target="../media/image11.jpeg"/><Relationship Id="rId10" Type="http://schemas.openxmlformats.org/officeDocument/2006/relationships/tags" Target="../tags/tag90.xml"/><Relationship Id="rId19" Type="http://schemas.openxmlformats.org/officeDocument/2006/relationships/tags" Target="../tags/tag99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715645" y="653415"/>
            <a:ext cx="3175" cy="3333750"/>
          </a:xfrm>
          <a:prstGeom prst="line">
            <a:avLst/>
          </a:prstGeom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8" name="文本框 7"/>
          <p:cNvSpPr txBox="1"/>
          <p:nvPr/>
        </p:nvSpPr>
        <p:spPr>
          <a:xfrm>
            <a:off x="4007485" y="1878330"/>
            <a:ext cx="2884805" cy="923925"/>
          </a:xfrm>
          <a:prstGeom prst="rect">
            <a:avLst/>
          </a:prstGeom>
          <a:noFill/>
          <a:ln w="0" cap="flat" cmpd="sng">
            <a:noFill/>
          </a:ln>
        </p:spPr>
        <p:txBody>
          <a:bodyPr vert="horz" wrap="none" lIns="89535" tIns="46355" rIns="89535" bIns="46355" anchor="t">
            <a:noAutofit/>
            <a:scene3d>
              <a:camera prst="orthographicFront"/>
              <a:lightRig rig="threePt" dir="t">
                <a:rot lat="0" lon="0" rev="6000000"/>
              </a:lightRig>
            </a:scene3d>
            <a:sp3d extrusionH="50800">
              <a:bevelT w="25400" h="38100"/>
              <a:extrusionClr>
                <a:srgbClr val="000000"/>
              </a:extrusionClr>
              <a:contourClr>
                <a:srgbClr val="000000"/>
              </a:contourClr>
            </a:sp3d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庖丁解牛</a:t>
            </a:r>
            <a:endParaRPr lang="ko-KR" altLang="en-US" sz="5400" b="1" dirty="0">
              <a:solidFill>
                <a:schemeClr val="accent4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605155" y="894080"/>
            <a:ext cx="8101330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第一段：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庖丁解牛的场面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  庖丁为文惠君解牛。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手之所触，肩之所倚，足之所履，膝之所踦</a:t>
            </a:r>
            <a:r>
              <a:rPr lang="zh-CN" sz="1800" b="1">
                <a:latin typeface="楷体" charset="0"/>
                <a:ea typeface="楷体" charset="0"/>
              </a:rPr>
              <a:t>（yǐ），砉（xū）然向（通</a:t>
            </a:r>
            <a:r>
              <a:rPr lang="en-US" altLang="zh-CN" sz="1800" b="1">
                <a:latin typeface="楷体" charset="0"/>
                <a:ea typeface="楷体" charset="0"/>
              </a:rPr>
              <a:t>“</a:t>
            </a:r>
            <a:r>
              <a:rPr lang="zh-CN" altLang="en-US" sz="1800" b="1">
                <a:latin typeface="楷体" charset="0"/>
                <a:ea typeface="楷体" charset="0"/>
              </a:rPr>
              <a:t>响</a:t>
            </a:r>
            <a:r>
              <a:rPr lang="en-US" altLang="zh-CN" sz="1800" b="1">
                <a:latin typeface="楷体" charset="0"/>
                <a:ea typeface="楷体" charset="0"/>
              </a:rPr>
              <a:t>”</a:t>
            </a:r>
            <a:r>
              <a:rPr lang="zh-CN" altLang="en-US" sz="1800" b="1">
                <a:latin typeface="楷体" charset="0"/>
                <a:ea typeface="楷体" charset="0"/>
              </a:rPr>
              <a:t>）</a:t>
            </a:r>
            <a:r>
              <a:rPr lang="zh-CN" sz="1800" b="1">
                <a:latin typeface="楷体" charset="0"/>
                <a:ea typeface="楷体" charset="0"/>
              </a:rPr>
              <a:t>然，奏刀騞(huō)然，莫不中音：合于《桑林》之舞，乃中《经首》之会。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四个动词，前面加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构成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所字结构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，成为名词性短语：</a:t>
            </a:r>
            <a:r>
              <a:rPr lang="en-US" altLang="zh-CN" sz="1800" b="1">
                <a:latin typeface="楷体" charset="0"/>
                <a:ea typeface="楷体" charset="0"/>
              </a:rPr>
              <a:t>“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手所接触的地方，肩膀所倚靠的地方，脚所踩的地方，膝盖所顶的地方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   庖丁解牛的动作很娴熟，像跳舞；声音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有节奏，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像音乐。可谓：炉火纯青、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出神入化、挥洒自如、登峰造极、目无全牛、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游刃有余。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488950" y="1391285"/>
            <a:ext cx="816610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第二段：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文惠君赞解牛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  </a:t>
            </a:r>
            <a:r>
              <a:rPr sz="1800" b="1">
                <a:latin typeface="楷体" charset="0"/>
                <a:ea typeface="楷体" charset="0"/>
              </a:rPr>
              <a:t>文惠君曰:“嘻，善哉</a:t>
            </a:r>
            <a:r>
              <a:rPr lang="zh-CN" sz="1800" b="1">
                <a:latin typeface="楷体" charset="0"/>
                <a:ea typeface="楷体" charset="0"/>
              </a:rPr>
              <a:t>！</a:t>
            </a:r>
            <a:r>
              <a:rPr sz="1800" b="1">
                <a:latin typeface="楷体" charset="0"/>
                <a:ea typeface="楷体" charset="0"/>
              </a:rPr>
              <a:t>技</a:t>
            </a:r>
            <a:r>
              <a:rPr sz="1800" b="1">
                <a:solidFill>
                  <a:srgbClr val="C00000"/>
                </a:solidFill>
                <a:latin typeface="楷体" charset="0"/>
                <a:ea typeface="楷体" charset="0"/>
              </a:rPr>
              <a:t>盖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（通</a:t>
            </a:r>
            <a:r>
              <a:rPr lang="en-US" alt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“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盍</a:t>
            </a:r>
            <a:r>
              <a:rPr lang="en-US" alt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”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;亦即</a:t>
            </a:r>
            <a:r>
              <a:rPr lang="en-US" alt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“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何</a:t>
            </a:r>
            <a:r>
              <a:rPr lang="en-US" altLang="zh-CN" sz="1800" b="1">
                <a:solidFill>
                  <a:srgbClr val="C00000"/>
                </a:solidFill>
                <a:latin typeface="楷体" charset="0"/>
                <a:ea typeface="楷体" charset="0"/>
              </a:rPr>
              <a:t>”</a:t>
            </a:r>
            <a:r>
              <a:rPr lang="zh-CN" altLang="en-US" sz="1800" b="1">
                <a:solidFill>
                  <a:srgbClr val="C00000"/>
                </a:solidFill>
                <a:latin typeface="楷体" charset="0"/>
                <a:ea typeface="楷体" charset="0"/>
              </a:rPr>
              <a:t>）</a:t>
            </a:r>
            <a:r>
              <a:rPr sz="1800" b="1">
                <a:latin typeface="楷体" charset="0"/>
                <a:ea typeface="楷体" charset="0"/>
              </a:rPr>
              <a:t>至此乎？”</a:t>
            </a:r>
            <a:endParaRPr lang="zh-CN" sz="1800" b="1">
              <a:latin typeface="楷体" charset="0"/>
              <a:ea typeface="楷体" charset="0"/>
            </a:endParaRPr>
          </a:p>
          <a:p>
            <a:pPr fontAlgn="auto">
              <a:lnSpc>
                <a:spcPts val="2800"/>
              </a:lnSpc>
            </a:pPr>
            <a:r>
              <a:rPr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梁惠王说：“嘻，好啊！（你解牛的）技术怎么达到了这样的程度啊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649605" y="845820"/>
            <a:ext cx="7844790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欧阳修的寓言《卖油翁》：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   陈康肃公尧咨善射，当世无双，公亦以此自矜。尝射于家圃，有卖油翁释担而立，睨之，久而不去。见其发矢十中八九，但微颔之。康肃问曰：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“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汝亦知射乎？吾射不亦精乎？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”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翁曰：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“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无他，但手熟尔。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”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康肃忿然曰：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“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尔安敢轻吾射!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”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翁曰：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“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以我酌油知之。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”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乃取一葫芦置于地，以钱覆其口，徐以杓酌油沥之，自钱孔入，而钱不湿。因曰：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“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我亦无他，惟手熟尔。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”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康肃笑而遣之。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  <a:cs typeface="楷体" panose="02010609060101010101" charset="-122"/>
              </a:rPr>
              <a:t>此与庄生所谓解牛斫轮者何异？</a:t>
            </a:r>
          </a:p>
          <a:p>
            <a:pPr fontAlgn="auto">
              <a:lnSpc>
                <a:spcPts val="2800"/>
              </a:lnSpc>
            </a:pPr>
            <a:r>
              <a:rPr lang="en-US" alt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“</a:t>
            </a:r>
            <a:r>
              <a:rPr 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惟手熟尔</a:t>
            </a:r>
            <a:r>
              <a:rPr lang="en-US" alt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，技术高妙：熟能生巧。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521335" y="1006475"/>
            <a:ext cx="8101330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第三段：庖丁谈解牛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   庖丁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  <a:cs typeface="楷体" panose="02010609060101010101" charset="-122"/>
              </a:rPr>
              <a:t>释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刀对曰:“臣之所好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  <a:cs typeface="楷体" panose="02010609060101010101" charset="-122"/>
              </a:rPr>
              <a:t>者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道</a:t>
            </a:r>
            <a:r>
              <a:rPr lang="zh-CN" sz="1800" b="1">
                <a:solidFill>
                  <a:srgbClr val="C00000"/>
                </a:solidFill>
                <a:latin typeface="楷体" charset="0"/>
                <a:ea typeface="楷体" charset="0"/>
                <a:cs typeface="楷体" panose="02010609060101010101" charset="-122"/>
              </a:rPr>
              <a:t>也</a:t>
            </a:r>
            <a:r>
              <a:rPr lang="zh-CN" sz="1800" b="1">
                <a:latin typeface="楷体" charset="0"/>
                <a:ea typeface="楷体" charset="0"/>
                <a:cs typeface="楷体" panose="02010609060101010101" charset="-122"/>
              </a:rPr>
              <a:t>，进乎技矣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</a:rPr>
              <a:t>……</a:t>
            </a:r>
          </a:p>
          <a:p>
            <a:pPr fontAlgn="auto">
              <a:lnSpc>
                <a:spcPts val="2800"/>
              </a:lnSpc>
            </a:pP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解牛的时候关键的不是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技”，而是“道”。“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道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，可解成自然的规律。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</a:t>
            </a:r>
            <a:r>
              <a:rPr 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课堂练习三：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庖丁谈解牛是文本的主体，你能概括庖丁成长的三个阶段吗？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2099310" y="1901825"/>
            <a:ext cx="1246505" cy="1054100"/>
          </a:xfrm>
          <a:prstGeom prst="rect">
            <a:avLst/>
          </a:prstGeom>
          <a:solidFill>
            <a:srgbClr val="1F74AD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 bwMode="auto">
          <a:xfrm>
            <a:off x="2498090" y="1748155"/>
            <a:ext cx="448945" cy="44894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 bwMode="auto">
          <a:xfrm>
            <a:off x="1725930" y="2654300"/>
            <a:ext cx="1986280" cy="434340"/>
          </a:xfrm>
          <a:prstGeom prst="rect">
            <a:avLst/>
          </a:prstGeom>
          <a:noFill/>
        </p:spPr>
        <p:txBody>
          <a:bodyPr wrap="square" lIns="67500" tIns="35100" rIns="67500" bIns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始臣之解牛之时</a:t>
            </a:r>
            <a:endParaRPr lang="zh-CN" altLang="ko-KR" sz="1300" b="1" spc="300">
              <a:solidFill>
                <a:srgbClr val="1F74AD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1725930" y="3088640"/>
            <a:ext cx="1947545" cy="462280"/>
          </a:xfrm>
          <a:prstGeom prst="rect">
            <a:avLst/>
          </a:prstGeom>
        </p:spPr>
        <p:txBody>
          <a:bodyPr wrap="square" tIns="0" bIns="3510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所见无非全牛也</a:t>
            </a:r>
            <a:endParaRPr lang="zh-CN" altLang="en-US" sz="1800" b="1" spc="15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 flipV="1">
            <a:off x="3980815" y="1369060"/>
            <a:ext cx="1246505" cy="1054100"/>
          </a:xfrm>
          <a:prstGeom prst="rect">
            <a:avLst/>
          </a:prstGeom>
          <a:solidFill>
            <a:srgbClr val="3498DB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11" name="任意多边形 10"/>
          <p:cNvSpPr/>
          <p:nvPr>
            <p:custDataLst>
              <p:tags r:id="rId6"/>
            </p:custDataLst>
          </p:nvPr>
        </p:nvSpPr>
        <p:spPr bwMode="auto">
          <a:xfrm>
            <a:off x="4379595" y="1265555"/>
            <a:ext cx="448945" cy="44894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1" h="231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 bwMode="auto">
          <a:xfrm>
            <a:off x="4008120" y="2123440"/>
            <a:ext cx="1191895" cy="316865"/>
          </a:xfrm>
          <a:prstGeom prst="rect">
            <a:avLst/>
          </a:prstGeom>
          <a:noFill/>
        </p:spPr>
        <p:txBody>
          <a:bodyPr wrap="square" lIns="67500" tIns="35100" rIns="67500" bIns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sz="1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三年之后</a:t>
            </a:r>
            <a:endParaRPr lang="zh-CN" altLang="ko-KR" sz="1500" b="1" spc="300">
              <a:solidFill>
                <a:srgbClr val="3498DB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818890" y="2471420"/>
            <a:ext cx="1666240" cy="462280"/>
          </a:xfrm>
          <a:prstGeom prst="rect">
            <a:avLst/>
          </a:prstGeom>
        </p:spPr>
        <p:txBody>
          <a:bodyPr wrap="square" tIns="0" bIns="3510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未尝见全牛也</a:t>
            </a:r>
            <a:endParaRPr lang="zh-CN" altLang="en-US" sz="1800" b="1" spc="15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 flipV="1">
            <a:off x="5862955" y="836295"/>
            <a:ext cx="1246505" cy="1054100"/>
          </a:xfrm>
          <a:prstGeom prst="rect">
            <a:avLst/>
          </a:prstGeom>
          <a:solidFill>
            <a:srgbClr val="1AA3AA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 bwMode="auto">
          <a:xfrm>
            <a:off x="6261735" y="692150"/>
            <a:ext cx="448945" cy="448945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charset="0"/>
              <a:ea typeface="微软雅黑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 bwMode="auto">
          <a:xfrm>
            <a:off x="5765165" y="1588770"/>
            <a:ext cx="1442085" cy="316865"/>
          </a:xfrm>
          <a:prstGeom prst="rect">
            <a:avLst/>
          </a:prstGeom>
          <a:noFill/>
        </p:spPr>
        <p:txBody>
          <a:bodyPr wrap="square" lIns="67500" tIns="35100" rIns="67500" bIns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sz="1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方今之时</a:t>
            </a:r>
            <a:endParaRPr lang="zh-CN" altLang="ko-KR" sz="1500" b="1" spc="300">
              <a:solidFill>
                <a:srgbClr val="1AA3AA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5342890" y="1993900"/>
            <a:ext cx="2081530" cy="429260"/>
          </a:xfrm>
          <a:prstGeom prst="rect">
            <a:avLst/>
          </a:prstGeom>
        </p:spPr>
        <p:txBody>
          <a:bodyPr wrap="square" tIns="0" bIns="3510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以神遇而不以目视</a:t>
            </a:r>
            <a:endParaRPr lang="zh-CN" altLang="en-US" sz="1800" b="1" spc="15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3282315" y="3662680"/>
            <a:ext cx="257937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</a:p>
          <a:p>
            <a:pPr algn="ctr"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用</a:t>
            </a:r>
            <a:r>
              <a:rPr lang="en-US" alt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刀</a:t>
            </a:r>
            <a:r>
              <a:rPr lang="en-US" alt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的方式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>
            <p:custDataLst>
              <p:tags r:id="rId1"/>
            </p:custDataLst>
          </p:nvPr>
        </p:nvSpPr>
        <p:spPr>
          <a:xfrm>
            <a:off x="538480" y="989965"/>
            <a:ext cx="8067040" cy="152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始之解牛：无非全牛，停留在牛的外部；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三年之后：目无全牛，深入到牛的内部，第一次认识的飞跃，符合人的认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识基本规律；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方今之时：游刃有余，最高境界，进入化境。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28" name="Freeform 28"/>
          <p:cNvSpPr/>
          <p:nvPr>
            <p:custDataLst>
              <p:tags r:id="rId1"/>
            </p:custDataLst>
          </p:nvPr>
        </p:nvSpPr>
        <p:spPr bwMode="auto">
          <a:xfrm>
            <a:off x="4531360" y="1536065"/>
            <a:ext cx="832485" cy="1064260"/>
          </a:xfrm>
          <a:custGeom>
            <a:avLst/>
            <a:gdLst>
              <a:gd name="T0" fmla="*/ 92 w 424"/>
              <a:gd name="T1" fmla="*/ 539 h 542"/>
              <a:gd name="T2" fmla="*/ 1 w 424"/>
              <a:gd name="T3" fmla="*/ 421 h 542"/>
              <a:gd name="T4" fmla="*/ 3 w 424"/>
              <a:gd name="T5" fmla="*/ 417 h 542"/>
              <a:gd name="T6" fmla="*/ 29 w 424"/>
              <a:gd name="T7" fmla="*/ 417 h 542"/>
              <a:gd name="T8" fmla="*/ 29 w 424"/>
              <a:gd name="T9" fmla="*/ 197 h 542"/>
              <a:gd name="T10" fmla="*/ 29 w 424"/>
              <a:gd name="T11" fmla="*/ 198 h 542"/>
              <a:gd name="T12" fmla="*/ 227 w 424"/>
              <a:gd name="T13" fmla="*/ 0 h 542"/>
              <a:gd name="T14" fmla="*/ 424 w 424"/>
              <a:gd name="T15" fmla="*/ 184 h 542"/>
              <a:gd name="T16" fmla="*/ 327 w 424"/>
              <a:gd name="T17" fmla="*/ 64 h 542"/>
              <a:gd name="T18" fmla="*/ 164 w 424"/>
              <a:gd name="T19" fmla="*/ 190 h 542"/>
              <a:gd name="T20" fmla="*/ 164 w 424"/>
              <a:gd name="T21" fmla="*/ 417 h 542"/>
              <a:gd name="T22" fmla="*/ 190 w 424"/>
              <a:gd name="T23" fmla="*/ 417 h 542"/>
              <a:gd name="T24" fmla="*/ 192 w 424"/>
              <a:gd name="T25" fmla="*/ 421 h 542"/>
              <a:gd name="T26" fmla="*/ 101 w 424"/>
              <a:gd name="T27" fmla="*/ 539 h 542"/>
              <a:gd name="T28" fmla="*/ 92 w 424"/>
              <a:gd name="T29" fmla="*/ 539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" h="542">
                <a:moveTo>
                  <a:pt x="92" y="539"/>
                </a:moveTo>
                <a:cubicBezTo>
                  <a:pt x="1" y="421"/>
                  <a:pt x="1" y="421"/>
                  <a:pt x="1" y="421"/>
                </a:cubicBezTo>
                <a:cubicBezTo>
                  <a:pt x="0" y="419"/>
                  <a:pt x="1" y="417"/>
                  <a:pt x="3" y="417"/>
                </a:cubicBezTo>
                <a:cubicBezTo>
                  <a:pt x="29" y="417"/>
                  <a:pt x="29" y="417"/>
                  <a:pt x="29" y="417"/>
                </a:cubicBezTo>
                <a:cubicBezTo>
                  <a:pt x="29" y="197"/>
                  <a:pt x="29" y="197"/>
                  <a:pt x="29" y="197"/>
                </a:cubicBezTo>
                <a:cubicBezTo>
                  <a:pt x="29" y="198"/>
                  <a:pt x="29" y="198"/>
                  <a:pt x="29" y="198"/>
                </a:cubicBezTo>
                <a:cubicBezTo>
                  <a:pt x="29" y="89"/>
                  <a:pt x="117" y="0"/>
                  <a:pt x="227" y="0"/>
                </a:cubicBezTo>
                <a:cubicBezTo>
                  <a:pt x="322" y="0"/>
                  <a:pt x="424" y="64"/>
                  <a:pt x="424" y="184"/>
                </a:cubicBezTo>
                <a:cubicBezTo>
                  <a:pt x="410" y="128"/>
                  <a:pt x="394" y="79"/>
                  <a:pt x="327" y="64"/>
                </a:cubicBezTo>
                <a:cubicBezTo>
                  <a:pt x="233" y="43"/>
                  <a:pt x="164" y="118"/>
                  <a:pt x="164" y="190"/>
                </a:cubicBezTo>
                <a:cubicBezTo>
                  <a:pt x="164" y="417"/>
                  <a:pt x="164" y="417"/>
                  <a:pt x="164" y="417"/>
                </a:cubicBezTo>
                <a:cubicBezTo>
                  <a:pt x="190" y="417"/>
                  <a:pt x="190" y="417"/>
                  <a:pt x="190" y="417"/>
                </a:cubicBezTo>
                <a:cubicBezTo>
                  <a:pt x="192" y="417"/>
                  <a:pt x="193" y="419"/>
                  <a:pt x="192" y="421"/>
                </a:cubicBezTo>
                <a:cubicBezTo>
                  <a:pt x="101" y="539"/>
                  <a:pt x="101" y="539"/>
                  <a:pt x="101" y="539"/>
                </a:cubicBezTo>
                <a:cubicBezTo>
                  <a:pt x="99" y="542"/>
                  <a:pt x="94" y="542"/>
                  <a:pt x="92" y="539"/>
                </a:cubicBezTo>
                <a:close/>
              </a:path>
            </a:pathLst>
          </a:custGeom>
          <a:solidFill>
            <a:srgbClr val="FC4653"/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955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9" name="Oval 2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04105" y="1677035"/>
            <a:ext cx="463550" cy="461645"/>
          </a:xfrm>
          <a:prstGeom prst="ellipse">
            <a:avLst/>
          </a:prstGeom>
          <a:solidFill>
            <a:srgbClr val="3269B5">
              <a:lumMod val="50000"/>
            </a:srgbClr>
          </a:solidFill>
          <a:ln w="12700">
            <a:solidFill>
              <a:srgbClr val="44546A"/>
            </a:solidFill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215">
              <a:solidFill>
                <a:srgbClr val="FC4653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2" name="Freeform 32"/>
          <p:cNvSpPr/>
          <p:nvPr>
            <p:custDataLst>
              <p:tags r:id="rId3"/>
            </p:custDataLst>
          </p:nvPr>
        </p:nvSpPr>
        <p:spPr bwMode="auto">
          <a:xfrm rot="1800000">
            <a:off x="4537710" y="2646045"/>
            <a:ext cx="1064260" cy="833120"/>
          </a:xfrm>
          <a:custGeom>
            <a:avLst/>
            <a:gdLst>
              <a:gd name="T0" fmla="*/ 3 w 542"/>
              <a:gd name="T1" fmla="*/ 92 h 424"/>
              <a:gd name="T2" fmla="*/ 121 w 542"/>
              <a:gd name="T3" fmla="*/ 1 h 424"/>
              <a:gd name="T4" fmla="*/ 125 w 542"/>
              <a:gd name="T5" fmla="*/ 3 h 424"/>
              <a:gd name="T6" fmla="*/ 125 w 542"/>
              <a:gd name="T7" fmla="*/ 29 h 424"/>
              <a:gd name="T8" fmla="*/ 344 w 542"/>
              <a:gd name="T9" fmla="*/ 29 h 424"/>
              <a:gd name="T10" fmla="*/ 344 w 542"/>
              <a:gd name="T11" fmla="*/ 29 h 424"/>
              <a:gd name="T12" fmla="*/ 542 w 542"/>
              <a:gd name="T13" fmla="*/ 227 h 424"/>
              <a:gd name="T14" fmla="*/ 358 w 542"/>
              <a:gd name="T15" fmla="*/ 424 h 424"/>
              <a:gd name="T16" fmla="*/ 478 w 542"/>
              <a:gd name="T17" fmla="*/ 327 h 424"/>
              <a:gd name="T18" fmla="*/ 352 w 542"/>
              <a:gd name="T19" fmla="*/ 164 h 424"/>
              <a:gd name="T20" fmla="*/ 125 w 542"/>
              <a:gd name="T21" fmla="*/ 164 h 424"/>
              <a:gd name="T22" fmla="*/ 125 w 542"/>
              <a:gd name="T23" fmla="*/ 190 h 424"/>
              <a:gd name="T24" fmla="*/ 121 w 542"/>
              <a:gd name="T25" fmla="*/ 192 h 424"/>
              <a:gd name="T26" fmla="*/ 3 w 542"/>
              <a:gd name="T27" fmla="*/ 101 h 424"/>
              <a:gd name="T28" fmla="*/ 3 w 542"/>
              <a:gd name="T29" fmla="*/ 9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3">
                <a:moveTo>
                  <a:pt x="3" y="92"/>
                </a:moveTo>
                <a:cubicBezTo>
                  <a:pt x="121" y="1"/>
                  <a:pt x="121" y="1"/>
                  <a:pt x="121" y="1"/>
                </a:cubicBezTo>
                <a:cubicBezTo>
                  <a:pt x="123" y="0"/>
                  <a:pt x="125" y="1"/>
                  <a:pt x="125" y="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453" y="29"/>
                  <a:pt x="542" y="117"/>
                  <a:pt x="542" y="227"/>
                </a:cubicBezTo>
                <a:cubicBezTo>
                  <a:pt x="542" y="321"/>
                  <a:pt x="478" y="424"/>
                  <a:pt x="358" y="424"/>
                </a:cubicBezTo>
                <a:cubicBezTo>
                  <a:pt x="414" y="409"/>
                  <a:pt x="463" y="394"/>
                  <a:pt x="478" y="327"/>
                </a:cubicBezTo>
                <a:cubicBezTo>
                  <a:pt x="499" y="233"/>
                  <a:pt x="424" y="164"/>
                  <a:pt x="352" y="164"/>
                </a:cubicBezTo>
                <a:cubicBezTo>
                  <a:pt x="125" y="164"/>
                  <a:pt x="125" y="164"/>
                  <a:pt x="125" y="16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5" y="192"/>
                  <a:pt x="123" y="193"/>
                  <a:pt x="121" y="192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9"/>
                  <a:pt x="0" y="94"/>
                  <a:pt x="3" y="92"/>
                </a:cubicBezTo>
                <a:close/>
              </a:path>
            </a:pathLst>
          </a:custGeom>
          <a:solidFill>
            <a:srgbClr val="FC4653"/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955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3" name="Oval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800000">
            <a:off x="4883150" y="3074035"/>
            <a:ext cx="462280" cy="464185"/>
          </a:xfrm>
          <a:prstGeom prst="ellipse">
            <a:avLst/>
          </a:prstGeom>
          <a:solidFill>
            <a:srgbClr val="3269B5">
              <a:lumMod val="50000"/>
            </a:srgbClr>
          </a:solidFill>
          <a:ln w="12700">
            <a:solidFill>
              <a:srgbClr val="44546A"/>
            </a:solidFill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215">
              <a:solidFill>
                <a:srgbClr val="FC4653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" name="Freeform 26"/>
          <p:cNvSpPr/>
          <p:nvPr>
            <p:custDataLst>
              <p:tags r:id="rId5"/>
            </p:custDataLst>
          </p:nvPr>
        </p:nvSpPr>
        <p:spPr bwMode="auto">
          <a:xfrm rot="3600000">
            <a:off x="3731260" y="2139315"/>
            <a:ext cx="831850" cy="1064895"/>
          </a:xfrm>
          <a:custGeom>
            <a:avLst/>
            <a:gdLst>
              <a:gd name="T0" fmla="*/ 332 w 424"/>
              <a:gd name="T1" fmla="*/ 3 h 542"/>
              <a:gd name="T2" fmla="*/ 423 w 424"/>
              <a:gd name="T3" fmla="*/ 121 h 542"/>
              <a:gd name="T4" fmla="*/ 421 w 424"/>
              <a:gd name="T5" fmla="*/ 125 h 542"/>
              <a:gd name="T6" fmla="*/ 395 w 424"/>
              <a:gd name="T7" fmla="*/ 125 h 542"/>
              <a:gd name="T8" fmla="*/ 395 w 424"/>
              <a:gd name="T9" fmla="*/ 344 h 542"/>
              <a:gd name="T10" fmla="*/ 395 w 424"/>
              <a:gd name="T11" fmla="*/ 344 h 542"/>
              <a:gd name="T12" fmla="*/ 197 w 424"/>
              <a:gd name="T13" fmla="*/ 542 h 542"/>
              <a:gd name="T14" fmla="*/ 0 w 424"/>
              <a:gd name="T15" fmla="*/ 358 h 542"/>
              <a:gd name="T16" fmla="*/ 96 w 424"/>
              <a:gd name="T17" fmla="*/ 478 h 542"/>
              <a:gd name="T18" fmla="*/ 260 w 424"/>
              <a:gd name="T19" fmla="*/ 352 h 542"/>
              <a:gd name="T20" fmla="*/ 260 w 424"/>
              <a:gd name="T21" fmla="*/ 125 h 542"/>
              <a:gd name="T22" fmla="*/ 234 w 424"/>
              <a:gd name="T23" fmla="*/ 125 h 542"/>
              <a:gd name="T24" fmla="*/ 232 w 424"/>
              <a:gd name="T25" fmla="*/ 121 h 542"/>
              <a:gd name="T26" fmla="*/ 323 w 424"/>
              <a:gd name="T27" fmla="*/ 3 h 542"/>
              <a:gd name="T28" fmla="*/ 332 w 424"/>
              <a:gd name="T29" fmla="*/ 3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" h="542">
                <a:moveTo>
                  <a:pt x="332" y="3"/>
                </a:moveTo>
                <a:cubicBezTo>
                  <a:pt x="423" y="121"/>
                  <a:pt x="423" y="121"/>
                  <a:pt x="423" y="121"/>
                </a:cubicBezTo>
                <a:cubicBezTo>
                  <a:pt x="424" y="123"/>
                  <a:pt x="423" y="125"/>
                  <a:pt x="421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453"/>
                  <a:pt x="306" y="542"/>
                  <a:pt x="197" y="542"/>
                </a:cubicBezTo>
                <a:cubicBezTo>
                  <a:pt x="102" y="542"/>
                  <a:pt x="0" y="478"/>
                  <a:pt x="0" y="358"/>
                </a:cubicBezTo>
                <a:cubicBezTo>
                  <a:pt x="14" y="414"/>
                  <a:pt x="30" y="463"/>
                  <a:pt x="96" y="478"/>
                </a:cubicBezTo>
                <a:cubicBezTo>
                  <a:pt x="191" y="499"/>
                  <a:pt x="260" y="424"/>
                  <a:pt x="260" y="352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2" y="125"/>
                  <a:pt x="231" y="123"/>
                  <a:pt x="232" y="121"/>
                </a:cubicBezTo>
                <a:cubicBezTo>
                  <a:pt x="323" y="3"/>
                  <a:pt x="323" y="3"/>
                  <a:pt x="323" y="3"/>
                </a:cubicBezTo>
                <a:cubicBezTo>
                  <a:pt x="325" y="0"/>
                  <a:pt x="330" y="0"/>
                  <a:pt x="332" y="3"/>
                </a:cubicBezTo>
                <a:close/>
              </a:path>
            </a:pathLst>
          </a:custGeom>
          <a:solidFill>
            <a:srgbClr val="FC4653"/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955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7" name="Oval 2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3600000">
            <a:off x="3683635" y="2356485"/>
            <a:ext cx="461010" cy="461645"/>
          </a:xfrm>
          <a:prstGeom prst="ellipse">
            <a:avLst/>
          </a:prstGeom>
          <a:solidFill>
            <a:srgbClr val="3269B5">
              <a:lumMod val="50000"/>
            </a:srgbClr>
          </a:solidFill>
          <a:ln w="12700">
            <a:solidFill>
              <a:srgbClr val="44546A"/>
            </a:solidFill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215">
              <a:solidFill>
                <a:srgbClr val="FC4653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0" name="圆角矩形 79"/>
          <p:cNvSpPr/>
          <p:nvPr>
            <p:custDataLst>
              <p:tags r:id="rId7"/>
            </p:custDataLst>
          </p:nvPr>
        </p:nvSpPr>
        <p:spPr>
          <a:xfrm>
            <a:off x="5629275" y="1471930"/>
            <a:ext cx="1337310" cy="313055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良庖</a:t>
            </a:r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5894070" y="1878330"/>
            <a:ext cx="1072515" cy="39433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spc="15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岁更刀</a:t>
            </a:r>
          </a:p>
        </p:txBody>
      </p:sp>
      <p:sp>
        <p:nvSpPr>
          <p:cNvPr id="34" name="圆角矩形 79"/>
          <p:cNvSpPr/>
          <p:nvPr>
            <p:custDataLst>
              <p:tags r:id="rId9"/>
            </p:custDataLst>
          </p:nvPr>
        </p:nvSpPr>
        <p:spPr>
          <a:xfrm>
            <a:off x="5629275" y="2745740"/>
            <a:ext cx="1337310" cy="313055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族庖</a:t>
            </a:r>
          </a:p>
        </p:txBody>
      </p:sp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5894070" y="3152140"/>
            <a:ext cx="1024255" cy="365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700" b="1" spc="15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月更刀</a:t>
            </a:r>
          </a:p>
        </p:txBody>
      </p:sp>
      <p:sp>
        <p:nvSpPr>
          <p:cNvPr id="37" name="圆角矩形 79"/>
          <p:cNvSpPr/>
          <p:nvPr>
            <p:custDataLst>
              <p:tags r:id="rId11"/>
            </p:custDataLst>
          </p:nvPr>
        </p:nvSpPr>
        <p:spPr>
          <a:xfrm>
            <a:off x="1884680" y="2350770"/>
            <a:ext cx="1337310" cy="313055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12700">
            <a:noFill/>
          </a:ln>
          <a:effectLst/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vert="horz"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7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庖丁</a:t>
            </a: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1884680" y="2731135"/>
            <a:ext cx="1681480" cy="786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spc="15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十九年矣，刀刃若新发于硎</a:t>
            </a:r>
          </a:p>
        </p:txBody>
      </p:sp>
      <p:sp>
        <p:nvSpPr>
          <p:cNvPr id="9" name="TextBox 5"/>
          <p:cNvSpPr txBox="1"/>
          <p:nvPr>
            <p:custDataLst>
              <p:tags r:id="rId13"/>
            </p:custDataLst>
          </p:nvPr>
        </p:nvSpPr>
        <p:spPr>
          <a:xfrm>
            <a:off x="1693545" y="701040"/>
            <a:ext cx="5757545" cy="450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微软雅黑" charset="0"/>
                <a:ea typeface="微软雅黑"/>
                <a:cs typeface="微软雅黑" charset="0"/>
              </a:rPr>
              <a:t> 运用对比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>
            <p:custDataLst>
              <p:tags r:id="rId1"/>
            </p:custDataLst>
          </p:nvPr>
        </p:nvSpPr>
        <p:spPr>
          <a:xfrm>
            <a:off x="251460" y="797560"/>
            <a:ext cx="57575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为什么能做到游刃有余呢？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庖丁讲了一个道理：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  <a:cs typeface="宋体" panose="02010600030101010101" pitchFamily="2" charset="-122"/>
              </a:rPr>
              <a:t>   彼节者有间，而刀刃者无厚；以无厚入有间，恢恢乎其于游刃必有余地矣！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那牛的骨节有间隙，而刀刃没有厚度；用没有厚度的刀刃插入有空隙的骨节，宽宽绰绰地，那么刀刃的运转必然是有余地的啊！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>
            <p:custDataLst>
              <p:tags r:id="rId1"/>
            </p:custDataLst>
          </p:nvPr>
        </p:nvSpPr>
        <p:spPr>
          <a:xfrm>
            <a:off x="251460" y="797560"/>
            <a:ext cx="57575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难道庖丁没有遇到过难解的地方吗？他又是如何处理的呢？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  <a:cs typeface="宋体" panose="02010600030101010101" pitchFamily="2" charset="-122"/>
              </a:rPr>
              <a:t>   每至于族，吾见其难为，怵然为戒，视为止，行为迟，动刀甚微。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每当碰到筋骨交错聚结的地方，我看到那里很难下刀，就小心翼翼地提高警惕，视力集中到一点，动作缓慢下来，动起刀来非常轻。豁啦一声，牛的骨和肉一下子就解开了，就像泥土散落在地上一样。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800" b="1">
                <a:solidFill>
                  <a:schemeClr val="tx1"/>
                </a:solidFill>
                <a:uFillTx/>
                <a:latin typeface="楷体" charset="0"/>
                <a:ea typeface="楷体" charset="0"/>
                <a:cs typeface="宋体" panose="02010600030101010101" pitchFamily="2" charset="-122"/>
              </a:rPr>
              <a:t>謋</a:t>
            </a:r>
            <a:r>
              <a:rPr lang="zh-CN" sz="1800" b="1">
                <a:latin typeface="楷体" charset="0"/>
                <a:ea typeface="楷体" charset="0"/>
                <a:cs typeface="宋体" panose="02010600030101010101" pitchFamily="2" charset="-122"/>
              </a:rPr>
              <a:t>然已解，如土委地。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>
            <p:custDataLst>
              <p:tags r:id="rId1"/>
            </p:custDataLst>
          </p:nvPr>
        </p:nvSpPr>
        <p:spPr>
          <a:xfrm>
            <a:off x="251460" y="797560"/>
            <a:ext cx="5757545" cy="260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楷体" charset="0"/>
                <a:ea typeface="楷体" charset="0"/>
              </a:rPr>
              <a:t>  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解牛已臻化境，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庖丁又是如何表现的呢？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800" b="1">
                <a:latin typeface="楷体" charset="0"/>
                <a:ea typeface="楷体" charset="0"/>
                <a:cs typeface="宋体" panose="02010600030101010101" pitchFamily="2" charset="-122"/>
              </a:rPr>
              <a:t>提刀而立，为之四顾，为之踌躇满志，善刀而藏之。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提着刀站立起来，为此举目四望，为此悠然自得，心满意足，然后把刀擦抹干净，收藏起来。一种自豪，一种潇洒，一种境界。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此时的梁惠王又有什么感想呢？你从庖丁解牛的故事中参悟出什么样的道理呢？我们下节课一起探究！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学习目标</a:t>
            </a: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715645" y="653415"/>
            <a:ext cx="2540" cy="3333115"/>
          </a:xfrm>
          <a:prstGeom prst="line">
            <a:avLst/>
          </a:prstGeom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715645" y="1986915"/>
            <a:ext cx="483235" cy="593090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>
            <a:off x="1198880" y="2235835"/>
            <a:ext cx="328930" cy="34417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2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527810" y="2051050"/>
            <a:ext cx="6964680" cy="713740"/>
          </a:xfrm>
          <a:prstGeom prst="rect">
            <a:avLst/>
          </a:prstGeom>
          <a:noFill/>
        </p:spPr>
        <p:txBody>
          <a:bodyPr wrap="square" rtlCol="0" anchor="ctr">
            <a:normAutofit fontScale="25000" lnSpcReduction="20000"/>
          </a:bodyPr>
          <a:lstStyle/>
          <a:p>
            <a:pPr fontAlgn="auto">
              <a:lnSpc>
                <a:spcPts val="2800"/>
              </a:lnSpc>
            </a:pPr>
            <a:endParaRPr lang="zh-CN" altLang="en-US" sz="7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ts val="2800"/>
              </a:lnSpc>
            </a:pPr>
            <a:r>
              <a:rPr lang="zh-CN" alt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掌握寓言文体特征，体会《庄子》想象奇特、瑰丽多彩、用寓言表达思想的艺术特色。</a:t>
            </a:r>
            <a:endParaRPr lang="zh-CN" altLang="en-US" sz="7200" b="1" spc="150">
              <a:solidFill>
                <a:srgbClr val="1F74AD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7200" spc="150">
              <a:solidFill>
                <a:srgbClr val="3498DB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>
            <p:custDataLst>
              <p:tags r:id="rId5"/>
            </p:custDataLst>
          </p:nvPr>
        </p:nvSpPr>
        <p:spPr>
          <a:xfrm>
            <a:off x="715645" y="2800985"/>
            <a:ext cx="483235" cy="593090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6"/>
            </p:custDataLst>
          </p:nvPr>
        </p:nvSpPr>
        <p:spPr>
          <a:xfrm>
            <a:off x="1198880" y="3050540"/>
            <a:ext cx="328930" cy="34417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3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1495425" y="2853690"/>
            <a:ext cx="6997700" cy="738505"/>
          </a:xfrm>
          <a:prstGeom prst="rect">
            <a:avLst/>
          </a:prstGeom>
          <a:noFill/>
        </p:spPr>
        <p:txBody>
          <a:bodyPr wrap="square" rtlCol="0" anchor="ctr">
            <a:normAutofit fontScale="25000" lnSpcReduction="20000"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</a:t>
            </a:r>
            <a:r>
              <a:rPr lang="en-US" alt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庖丁解牛</a:t>
            </a:r>
            <a:r>
              <a:rPr lang="en-US" alt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寓意，</a:t>
            </a:r>
            <a:r>
              <a:rPr 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整体把握</a:t>
            </a:r>
            <a:r>
              <a:rPr 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en-US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思想内涵，认识其文化价值，思考其现代意义</a:t>
            </a:r>
            <a:r>
              <a:rPr 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7200" spc="150">
              <a:solidFill>
                <a:srgbClr val="1AA3AA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8"/>
            </p:custDataLst>
          </p:nvPr>
        </p:nvSpPr>
        <p:spPr>
          <a:xfrm>
            <a:off x="715645" y="1071245"/>
            <a:ext cx="483235" cy="593090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>
            <p:custDataLst>
              <p:tags r:id="rId9"/>
            </p:custDataLst>
          </p:nvPr>
        </p:nvSpPr>
        <p:spPr>
          <a:xfrm>
            <a:off x="1166495" y="1320165"/>
            <a:ext cx="328930" cy="34417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1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1527175" y="986790"/>
            <a:ext cx="6965315" cy="11010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了解庄周及其代表作《庄子》。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积累“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进、批、导、善、盖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文言字词，掌握“技经肯綮之未尝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、而刀刃新发于硎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等文言句式。</a:t>
            </a:r>
            <a:endParaRPr lang="zh-CN" altLang="en-US" sz="1800" b="1" spc="150">
              <a:solidFill>
                <a:srgbClr val="1F74AD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课下作业</a:t>
            </a:r>
          </a:p>
        </p:txBody>
      </p:sp>
      <p:sp>
        <p:nvSpPr>
          <p:cNvPr id="8" name="TextBox 5"/>
          <p:cNvSpPr txBox="1"/>
          <p:nvPr>
            <p:custDataLst>
              <p:tags r:id="rId1"/>
            </p:custDataLst>
          </p:nvPr>
        </p:nvSpPr>
        <p:spPr>
          <a:xfrm>
            <a:off x="251460" y="797560"/>
            <a:ext cx="720280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1">
                <a:latin typeface="微软雅黑" charset="0"/>
                <a:ea typeface="微软雅黑"/>
                <a:cs typeface="宋体" panose="02010600030101010101" pitchFamily="2" charset="-122"/>
              </a:rPr>
              <a:t>一、请仿照下列示例，做好字词梳理。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黑体" charset="0"/>
                <a:ea typeface="黑体" charset="0"/>
                <a:cs typeface="宋体" panose="02010600030101010101" pitchFamily="2" charset="-122"/>
              </a:rPr>
              <a:t>                  一词多义             实词：道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1638300"/>
            <a:ext cx="1356995" cy="556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2255520"/>
            <a:ext cx="1356995" cy="5568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2872740"/>
            <a:ext cx="1356995" cy="556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3490595"/>
            <a:ext cx="1356995" cy="556895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2051050" y="1638300"/>
            <a:ext cx="1356995" cy="555625"/>
          </a:xfrm>
          <a:prstGeom prst="rect">
            <a:avLst/>
          </a:prstGeom>
          <a:solidFill>
            <a:srgbClr val="096FB6">
              <a:alpha val="80000"/>
            </a:srgbClr>
          </a:solidFill>
          <a:ln>
            <a:noFill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2051050" y="2255520"/>
            <a:ext cx="1356995" cy="556895"/>
          </a:xfrm>
          <a:prstGeom prst="rect">
            <a:avLst/>
          </a:prstGeom>
          <a:solidFill>
            <a:srgbClr val="099CB6">
              <a:alpha val="80000"/>
            </a:srgbClr>
          </a:solidFill>
          <a:ln>
            <a:noFill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2051050" y="2872740"/>
            <a:ext cx="1356995" cy="556895"/>
          </a:xfrm>
          <a:prstGeom prst="rect">
            <a:avLst/>
          </a:prstGeom>
          <a:solidFill>
            <a:srgbClr val="09B697">
              <a:alpha val="80000"/>
            </a:srgbClr>
          </a:solidFill>
          <a:ln>
            <a:noFill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2051050" y="3489960"/>
            <a:ext cx="1356995" cy="557530"/>
          </a:xfrm>
          <a:prstGeom prst="rect">
            <a:avLst/>
          </a:prstGeom>
          <a:solidFill>
            <a:srgbClr val="1EB851">
              <a:alpha val="80000"/>
            </a:srgbClr>
          </a:solidFill>
          <a:ln>
            <a:noFill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 flipH="1">
            <a:off x="3681095" y="1538605"/>
            <a:ext cx="0" cy="2625090"/>
          </a:xfrm>
          <a:prstGeom prst="line">
            <a:avLst/>
          </a:prstGeom>
          <a:ln w="12700">
            <a:solidFill>
              <a:srgbClr val="FFFFFF">
                <a:lumMod val="65000"/>
              </a:srgbClr>
            </a:solidFill>
          </a:ln>
        </p:spPr>
        <p:style>
          <a:lnRef idx="1">
            <a:srgbClr val="096FB6"/>
          </a:lnRef>
          <a:fillRef idx="0">
            <a:srgbClr val="096FB6"/>
          </a:fillRef>
          <a:effectRef idx="0">
            <a:srgbClr val="096FB6"/>
          </a:effectRef>
          <a:fontRef idx="minor">
            <a:srgbClr val="000000"/>
          </a:fontRef>
        </p:style>
      </p:cxn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972945" y="1775460"/>
            <a:ext cx="1505585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7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义项一：规律</a:t>
            </a: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2051050" y="2393315"/>
            <a:ext cx="1356995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7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义项二：说</a:t>
            </a: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1972310" y="3010535"/>
            <a:ext cx="1506220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7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义项三：道义</a:t>
            </a: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3775710" y="2256155"/>
            <a:ext cx="3850005" cy="55753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r>
              <a:rPr lang="zh-CN" altLang="en-US" sz="1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例句：仲尼之徒无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lang="zh-CN" altLang="en-US" sz="1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桓文之事者</a:t>
            </a:r>
            <a:r>
              <a:rPr lang="en-US" altLang="zh-CN" sz="1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1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（《齐桓晋文之事》）</a:t>
            </a: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3775710" y="1638300"/>
            <a:ext cx="3681730" cy="61722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r>
              <a:rPr lang="zh-CN" altLang="en-US" sz="18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例句：臣之所好者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道</a:t>
            </a:r>
            <a:r>
              <a:rPr lang="zh-CN" altLang="en-US" sz="18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也，进乎技矣（《庖丁解牛》）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3775710" y="2872105"/>
            <a:ext cx="3776980" cy="55753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r>
              <a:rPr lang="zh-CN" altLang="en-US" sz="1800" b="1">
                <a:solidFill>
                  <a:srgbClr val="09B697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例句：伐无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道</a:t>
            </a:r>
            <a:r>
              <a:rPr lang="zh-CN" altLang="en-US" sz="1800" b="1">
                <a:solidFill>
                  <a:srgbClr val="09B697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，诛暴秦</a:t>
            </a:r>
          </a:p>
          <a:p>
            <a:r>
              <a:rPr lang="zh-CN" altLang="en-US" sz="1800" b="1">
                <a:solidFill>
                  <a:srgbClr val="09B697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（《陈涉世家》）</a:t>
            </a: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3776345" y="3489325"/>
            <a:ext cx="3681730" cy="558165"/>
          </a:xfrm>
          <a:prstGeom prst="rect">
            <a:avLst/>
          </a:prstGeom>
          <a:noFill/>
        </p:spPr>
        <p:txBody>
          <a:bodyPr wrap="square" tIns="0" bIns="0" rtlCol="0" anchor="ctr" anchorCtr="0">
            <a:normAutofit/>
          </a:bodyPr>
          <a:lstStyle/>
          <a:p>
            <a:r>
              <a:rPr lang="zh-CN" altLang="en-US" sz="1800" b="1">
                <a:solidFill>
                  <a:srgbClr val="1EB85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例句：师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道</a:t>
            </a:r>
            <a:r>
              <a:rPr lang="zh-CN" altLang="en-US" sz="1800" b="1">
                <a:solidFill>
                  <a:srgbClr val="1EB85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之不传也久矣</a:t>
            </a:r>
          </a:p>
          <a:p>
            <a:r>
              <a:rPr lang="zh-CN" altLang="en-US" sz="1800" b="1">
                <a:solidFill>
                  <a:srgbClr val="1EB85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（《师说》）</a:t>
            </a:r>
          </a:p>
        </p:txBody>
      </p:sp>
      <p:sp>
        <p:nvSpPr>
          <p:cNvPr id="29" name="文本框 28"/>
          <p:cNvSpPr txBox="1"/>
          <p:nvPr>
            <p:custDataLst>
              <p:tags r:id="rId18"/>
            </p:custDataLst>
          </p:nvPr>
        </p:nvSpPr>
        <p:spPr>
          <a:xfrm>
            <a:off x="1972310" y="3628390"/>
            <a:ext cx="1506220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7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义项四：风尚</a:t>
            </a:r>
          </a:p>
        </p:txBody>
      </p:sp>
      <p:sp>
        <p:nvSpPr>
          <p:cNvPr id="2" name="TextBox 5"/>
          <p:cNvSpPr txBox="1"/>
          <p:nvPr>
            <p:custDataLst>
              <p:tags r:id="rId19"/>
            </p:custDataLst>
          </p:nvPr>
        </p:nvSpPr>
        <p:spPr>
          <a:xfrm>
            <a:off x="251460" y="4158615"/>
            <a:ext cx="5757545" cy="450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微软雅黑" charset="0"/>
                <a:ea typeface="微软雅黑"/>
                <a:cs typeface="宋体" panose="02010600030101010101" pitchFamily="2" charset="-122"/>
              </a:rPr>
              <a:t>二、请探究庖丁解牛之道和文惠君养生之道的关联。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955" y="974090"/>
            <a:ext cx="8086725" cy="188722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庖丁解牛已臻化境：解牛之后，提刀而立，为之四顾，踌躇满志，善刀而藏。表现出一种自豪，一种潇洒，一种悠然自得的境界，一种道的高度！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可以说是一种大彻大悟的人生境界！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此时的梁惠王又有什么感想呢？你从庖丁解牛的故事中参悟出什么样的道理呢？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325" y="829310"/>
            <a:ext cx="8262620" cy="224599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</a:t>
            </a: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文惠君说:善！吾闻庖丁之言，得养生焉。</a:t>
            </a:r>
            <a:endParaRPr lang="ko-KR" altLang="en-US" sz="1800" b="1"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比较第二段，文惠君有什么变化？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梁惠王说：“好啊！我听了庖丁的这番话，懂得了养生的道理了。”文惠君的养生之道与庖丁的解牛之道有怎样的关联？这也是大部分读者朋友读这篇寓言产生的共同困惑。也是解读《庖丁解牛》的难点。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我们一起做深入的探究！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pic>
        <p:nvPicPr>
          <p:cNvPr id="3" name="图片 2" descr="C:/Users/Administrator/AppData/Roaming/JisuOffice/ETemp/6080_2450536/fImage188990422688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095" y="2708910"/>
            <a:ext cx="3282315" cy="237871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9595" y="982345"/>
            <a:ext cx="8005445" cy="332359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“庖丁解牛”的故事尽人皆知，人们对它的解读却是仁者见仁、智者见智：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/>
              <a:buChar char="u"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技术解读：欧阳修《卖油翁》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/>
              <a:buChar char="u"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科学解读：“庖丁解牛”中所包含的科学知识、科学思维、科学方法和科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         学精神四个不可分割的方面，对当今的科学教育和工程教育有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         着很好的启迪作用。“工匠精神”。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/>
              <a:buChar char="u"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艺术解读：“庖丁解牛”“莫不中音，合于《桑林》之舞，乃中《经首》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         之会”。可视为中国古代艺术精神的源头。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285750" indent="-28575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/>
              <a:buChar char="u"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哲学解读：“臣所好者道也，进乎技矣。”“依乎天理”“因其固然”，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         即老子所说的“道法自然”。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文体特征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195" y="974090"/>
            <a:ext cx="7708265" cy="260540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寓言是用比喻性的故事寄寓意味深长的道理的文学作品。《庄子》善于把抽象的议论和比喻、寓言结合起来,使得深邃的哲理显得形象具体，富有感染力。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庖丁是虚构的一个人物，庖丁解牛是一个虚构的故事，庄子通过这个故事表达了养生的问题，传达出人生智慧。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把握文章的思想内涵，要和养生联系起来。解牛和养生具有一种怎样的逻辑关系呢？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895" y="725170"/>
            <a:ext cx="8164830" cy="332359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“庖丁解牛”这个题目是编者加的，其实它的题目是《庄子·</a:t>
            </a:r>
            <a:r>
              <a:rPr sz="1800" b="1">
                <a:solidFill>
                  <a:srgbClr val="C00000"/>
                </a:solidFill>
                <a:latin typeface="宋体" charset="0"/>
                <a:ea typeface="宋体" charset="0"/>
              </a:rPr>
              <a:t>养生主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》。原文开头：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  吾生也有涯，而知也无涯 。以有涯随无涯，殆已！已而为知者，殆而已矣！为善无近名，为恶无近刑。</a:t>
            </a:r>
            <a:r>
              <a:rPr sz="1800" b="1">
                <a:solidFill>
                  <a:srgbClr val="C00000"/>
                </a:solidFill>
                <a:latin typeface="楷体" charset="0"/>
                <a:ea typeface="楷体" charset="0"/>
              </a:rPr>
              <a:t>缘督以为经，可以保身，可以全生，可以养亲，可以尽年。</a:t>
            </a:r>
            <a:endParaRPr lang="ko-KR" altLang="en-US" sz="1800" b="1">
              <a:solidFill>
                <a:srgbClr val="C00000"/>
              </a:solidFill>
              <a:latin typeface="楷体" charset="0"/>
              <a:ea typeface="楷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我的生命是有限的，而知识是无限的。以有限的生命去追求无限的知识，真是危险啊！已经有了危险，还要执著地去追求知识，那么除了危险以外就什么都已经没有了。做好事不要求名，做坏事不要受刑罚，</a:t>
            </a:r>
            <a:r>
              <a:rPr sz="1800" b="1">
                <a:solidFill>
                  <a:srgbClr val="C00000"/>
                </a:solidFill>
                <a:latin typeface="宋体" charset="0"/>
                <a:ea typeface="宋体" charset="0"/>
              </a:rPr>
              <a:t>以遵循自然之道为宗旨，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便可以保护生命，可以保全天性，可以奉养父母，可以享尽天年。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形状 9"/>
          <p:cNvSpPr/>
          <p:nvPr/>
        </p:nvSpPr>
        <p:spPr>
          <a:xfrm>
            <a:off x="6005195" y="2385060"/>
            <a:ext cx="2954655" cy="110045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>
            <a:solidFill>
              <a:srgbClr val="EF4150">
                <a:alpha val="100000"/>
              </a:srgbClr>
            </a:solidFill>
            <a:prstDash val="solid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25" name="形状 24"/>
          <p:cNvSpPr/>
          <p:nvPr/>
        </p:nvSpPr>
        <p:spPr>
          <a:xfrm>
            <a:off x="5838190" y="1141095"/>
            <a:ext cx="3065780" cy="9969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>
            <a:solidFill>
              <a:srgbClr val="EF4150">
                <a:alpha val="100000"/>
              </a:srgbClr>
            </a:solidFill>
            <a:prstDash val="solid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11" name="形状 10"/>
          <p:cNvSpPr/>
          <p:nvPr/>
        </p:nvSpPr>
        <p:spPr>
          <a:xfrm>
            <a:off x="4981575" y="1773555"/>
            <a:ext cx="1283335" cy="1366520"/>
          </a:xfrm>
          <a:prstGeom prst="ellipse">
            <a:avLst/>
          </a:prstGeom>
          <a:solidFill>
            <a:srgbClr val="EF4150"/>
          </a:solidFill>
          <a:ln w="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文本梳理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4723130" y="580390"/>
            <a:ext cx="1992630" cy="3768090"/>
          </a:xfrm>
          <a:custGeom>
            <a:avLst/>
            <a:gdLst>
              <a:gd name="TX0" fmla="*/ 2075543 w 2194910"/>
              <a:gd name="TY0" fmla="*/ 0 h 4151087"/>
              <a:gd name="TX1" fmla="*/ 2194909 w 2194910"/>
              <a:gd name="TY1" fmla="*/ 6028 h 4151087"/>
              <a:gd name="TX2" fmla="*/ 2102063 w 2194910"/>
              <a:gd name="TY2" fmla="*/ 10716 h 4151087"/>
              <a:gd name="TX3" fmla="*/ 238732 w 2194910"/>
              <a:gd name="TY3" fmla="*/ 2075543 h 4151087"/>
              <a:gd name="TX4" fmla="*/ 2102063 w 2194910"/>
              <a:gd name="TY4" fmla="*/ 4140370 h 4151087"/>
              <a:gd name="TX5" fmla="*/ 2194909 w 2194910"/>
              <a:gd name="TY5" fmla="*/ 4145059 h 4151087"/>
              <a:gd name="TX6" fmla="*/ 2075543 w 2194910"/>
              <a:gd name="TY6" fmla="*/ 4151086 h 4151087"/>
              <a:gd name="TX7" fmla="*/ 0 w 2194910"/>
              <a:gd name="TY7" fmla="*/ 2075543 h 4151087"/>
              <a:gd name="TX8" fmla="*/ 2075543 w 2194910"/>
              <a:gd name="TY8" fmla="*/ 0 h 4151087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2194910" h="4151087">
                <a:moveTo>
                  <a:pt x="2075543" y="0"/>
                </a:moveTo>
                <a:lnTo>
                  <a:pt x="2194909" y="6028"/>
                </a:lnTo>
                <a:lnTo>
                  <a:pt x="2102063" y="10716"/>
                </a:lnTo>
                <a:cubicBezTo>
                  <a:pt x="1055458" y="117004"/>
                  <a:pt x="238732" y="1000895"/>
                  <a:pt x="238732" y="2075543"/>
                </a:cubicBezTo>
                <a:cubicBezTo>
                  <a:pt x="238732" y="3150191"/>
                  <a:pt x="1055458" y="4034082"/>
                  <a:pt x="2102063" y="4140370"/>
                </a:cubicBezTo>
                <a:lnTo>
                  <a:pt x="2194909" y="4145059"/>
                </a:lnTo>
                <a:lnTo>
                  <a:pt x="2075543" y="4151086"/>
                </a:lnTo>
                <a:cubicBezTo>
                  <a:pt x="929252" y="4151086"/>
                  <a:pt x="0" y="3221834"/>
                  <a:pt x="0" y="2075543"/>
                </a:cubicBezTo>
                <a:cubicBezTo>
                  <a:pt x="0" y="929252"/>
                  <a:pt x="929252" y="0"/>
                  <a:pt x="2075543" y="0"/>
                </a:cubicBezTo>
                <a:close/>
              </a:path>
            </a:pathLst>
          </a:custGeom>
          <a:solidFill>
            <a:srgbClr val="EF4150"/>
          </a:solidFill>
          <a:ln w="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7" name="形状 6"/>
          <p:cNvSpPr/>
          <p:nvPr/>
        </p:nvSpPr>
        <p:spPr>
          <a:xfrm rot="10800000">
            <a:off x="2729865" y="580390"/>
            <a:ext cx="1993900" cy="3768090"/>
          </a:xfrm>
          <a:custGeom>
            <a:avLst/>
            <a:gdLst>
              <a:gd name="TX0" fmla="*/ 2075543 w 2194910"/>
              <a:gd name="TY0" fmla="*/ 0 h 4151087"/>
              <a:gd name="TX1" fmla="*/ 2194909 w 2194910"/>
              <a:gd name="TY1" fmla="*/ 6028 h 4151087"/>
              <a:gd name="TX2" fmla="*/ 2102063 w 2194910"/>
              <a:gd name="TY2" fmla="*/ 10716 h 4151087"/>
              <a:gd name="TX3" fmla="*/ 238732 w 2194910"/>
              <a:gd name="TY3" fmla="*/ 2075543 h 4151087"/>
              <a:gd name="TX4" fmla="*/ 2102063 w 2194910"/>
              <a:gd name="TY4" fmla="*/ 4140370 h 4151087"/>
              <a:gd name="TX5" fmla="*/ 2194909 w 2194910"/>
              <a:gd name="TY5" fmla="*/ 4145059 h 4151087"/>
              <a:gd name="TX6" fmla="*/ 2075543 w 2194910"/>
              <a:gd name="TY6" fmla="*/ 4151086 h 4151087"/>
              <a:gd name="TX7" fmla="*/ 0 w 2194910"/>
              <a:gd name="TY7" fmla="*/ 2075543 h 4151087"/>
              <a:gd name="TX8" fmla="*/ 2075543 w 2194910"/>
              <a:gd name="TY8" fmla="*/ 0 h 4151087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2194910" h="4151087">
                <a:moveTo>
                  <a:pt x="2075543" y="0"/>
                </a:moveTo>
                <a:lnTo>
                  <a:pt x="2194909" y="6028"/>
                </a:lnTo>
                <a:lnTo>
                  <a:pt x="2102063" y="10716"/>
                </a:lnTo>
                <a:cubicBezTo>
                  <a:pt x="1055458" y="117004"/>
                  <a:pt x="238732" y="1000895"/>
                  <a:pt x="238732" y="2075543"/>
                </a:cubicBezTo>
                <a:cubicBezTo>
                  <a:pt x="238732" y="3150191"/>
                  <a:pt x="1055458" y="4034082"/>
                  <a:pt x="2102063" y="4140370"/>
                </a:cubicBezTo>
                <a:lnTo>
                  <a:pt x="2194909" y="4145059"/>
                </a:lnTo>
                <a:lnTo>
                  <a:pt x="2075543" y="4151086"/>
                </a:lnTo>
                <a:cubicBezTo>
                  <a:pt x="929252" y="4151086"/>
                  <a:pt x="0" y="3221834"/>
                  <a:pt x="0" y="2075543"/>
                </a:cubicBezTo>
                <a:cubicBezTo>
                  <a:pt x="0" y="929252"/>
                  <a:pt x="929252" y="0"/>
                  <a:pt x="2075543" y="0"/>
                </a:cubicBezTo>
                <a:close/>
              </a:path>
            </a:pathLst>
          </a:custGeom>
          <a:solidFill>
            <a:srgbClr val="58BDA8"/>
          </a:solidFill>
          <a:ln w="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01715" y="2385060"/>
            <a:ext cx="2802255" cy="118745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Arial"/>
                <a:ea typeface="黑体" charset="0"/>
              </a:rPr>
              <a:t>大郤  大窾</a:t>
            </a:r>
            <a:endParaRPr lang="ko-KR" altLang="en-US" sz="1800" b="1">
              <a:solidFill>
                <a:srgbClr val="000000"/>
              </a:solidFill>
              <a:latin typeface="Arial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Arial"/>
                <a:ea typeface="黑体" charset="0"/>
              </a:rPr>
              <a:t>技经肯綮</a:t>
            </a:r>
            <a:endParaRPr lang="ko-KR" altLang="en-US" sz="1800" b="1">
              <a:solidFill>
                <a:srgbClr val="000000"/>
              </a:solidFill>
              <a:latin typeface="Arial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Arial"/>
                <a:ea typeface="黑体" charset="0"/>
              </a:rPr>
              <a:t>大軱   族</a:t>
            </a:r>
            <a:endParaRPr lang="ko-KR" altLang="en-US" sz="1800" b="1">
              <a:solidFill>
                <a:srgbClr val="000000"/>
              </a:solidFill>
              <a:latin typeface="Arial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Arial"/>
                <a:ea typeface="黑体" charset="0"/>
              </a:rPr>
              <a:t>节者有间</a:t>
            </a:r>
            <a:endParaRPr lang="ko-KR" altLang="en-US" sz="1800" b="1">
              <a:solidFill>
                <a:srgbClr val="000000"/>
              </a:solidFill>
              <a:latin typeface="Arial"/>
              <a:ea typeface="黑体" charset="0"/>
            </a:endParaRPr>
          </a:p>
        </p:txBody>
      </p:sp>
      <p:sp>
        <p:nvSpPr>
          <p:cNvPr id="32" name="形状 31"/>
          <p:cNvSpPr/>
          <p:nvPr/>
        </p:nvSpPr>
        <p:spPr>
          <a:xfrm rot="10800000">
            <a:off x="447040" y="1901825"/>
            <a:ext cx="3078480" cy="101155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>
            <a:solidFill>
              <a:srgbClr val="58BDA8">
                <a:alpha val="100000"/>
              </a:srgbClr>
            </a:solidFill>
            <a:prstDash val="solid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33" name="形状 32"/>
          <p:cNvSpPr/>
          <p:nvPr/>
        </p:nvSpPr>
        <p:spPr>
          <a:xfrm rot="10800000">
            <a:off x="3167380" y="1779270"/>
            <a:ext cx="1300480" cy="1360805"/>
          </a:xfrm>
          <a:prstGeom prst="ellipse">
            <a:avLst/>
          </a:prstGeom>
          <a:solidFill>
            <a:srgbClr val="58BDA8"/>
          </a:solidFill>
          <a:ln w="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99110" y="2007234"/>
            <a:ext cx="2668905" cy="104775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刀刃无厚  游刃有余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奏刀騞然  动刀甚微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提刀而立  善刀而藏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82340" y="2195195"/>
            <a:ext cx="671195" cy="4838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800" b="1">
                <a:solidFill>
                  <a:schemeClr val="bg1"/>
                </a:solidFill>
                <a:latin typeface="微软雅黑" charset="0"/>
                <a:ea typeface="微软雅黑"/>
              </a:rPr>
              <a:t>刀</a:t>
            </a:r>
            <a:endParaRPr lang="ko-KR" altLang="en-US" sz="2800" b="1">
              <a:solidFill>
                <a:schemeClr val="bg1"/>
              </a:solidFill>
              <a:latin typeface="微软雅黑" charset="0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44135" y="2137410"/>
            <a:ext cx="958215" cy="65532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000" b="1">
                <a:solidFill>
                  <a:schemeClr val="bg1"/>
                </a:solidFill>
                <a:latin typeface="微软雅黑" charset="0"/>
                <a:ea typeface="微软雅黑"/>
              </a:rPr>
              <a:t>牛的</a:t>
            </a:r>
            <a:endParaRPr lang="ko-KR" altLang="en-US" sz="2000" b="1">
              <a:solidFill>
                <a:schemeClr val="bg1"/>
              </a:solidFill>
              <a:latin typeface="微软雅黑" charset="0"/>
              <a:ea typeface="微软雅黑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000" b="1">
                <a:solidFill>
                  <a:schemeClr val="bg1"/>
                </a:solidFill>
                <a:latin typeface="微软雅黑" charset="0"/>
                <a:ea typeface="微软雅黑"/>
              </a:rPr>
              <a:t>结构</a:t>
            </a:r>
            <a:endParaRPr lang="ko-KR" altLang="en-US" sz="2000" b="1">
              <a:solidFill>
                <a:schemeClr val="bg1"/>
              </a:solidFill>
              <a:latin typeface="微软雅黑" charset="0"/>
              <a:ea typeface="微软雅黑"/>
            </a:endParaRPr>
          </a:p>
        </p:txBody>
      </p:sp>
      <p:sp>
        <p:nvSpPr>
          <p:cNvPr id="19" name="形状 18"/>
          <p:cNvSpPr/>
          <p:nvPr/>
        </p:nvSpPr>
        <p:spPr>
          <a:xfrm rot="10800000">
            <a:off x="447040" y="802640"/>
            <a:ext cx="3023870" cy="104394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>
            <a:solidFill>
              <a:srgbClr val="58BDA8">
                <a:alpha val="100000"/>
              </a:srgbClr>
            </a:solidFill>
            <a:prstDash val="solid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9110" y="802640"/>
            <a:ext cx="2668905" cy="91376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所见无非牛  月更刀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未尝见全牛  岁更刀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神遇不目视  十九年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</p:txBody>
      </p:sp>
      <p:sp>
        <p:nvSpPr>
          <p:cNvPr id="20" name="形状 19"/>
          <p:cNvSpPr/>
          <p:nvPr/>
        </p:nvSpPr>
        <p:spPr>
          <a:xfrm rot="10800000">
            <a:off x="474345" y="2974340"/>
            <a:ext cx="3023870" cy="104394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>
            <a:solidFill>
              <a:srgbClr val="58BDA8">
                <a:alpha val="100000"/>
              </a:srgbClr>
            </a:solidFill>
            <a:prstDash val="solid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rgbClr val="FFFFFF"/>
          </a:fontRef>
        </p:style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350">
              <a:solidFill>
                <a:srgbClr val="4D4D4D"/>
              </a:solidFill>
              <a:latin typeface="Arial"/>
              <a:ea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4205" y="3227705"/>
            <a:ext cx="2668905" cy="63373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依乎天理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黑体" charset="0"/>
                <a:ea typeface="黑体" charset="0"/>
              </a:rPr>
              <a:t>因其固然</a:t>
            </a:r>
            <a:endParaRPr lang="ko-KR" altLang="en-US" sz="1800" b="1">
              <a:solidFill>
                <a:srgbClr val="000000"/>
              </a:solidFill>
              <a:latin typeface="黑体" charset="0"/>
              <a:ea typeface="黑体" charset="0"/>
            </a:endParaRPr>
          </a:p>
        </p:txBody>
      </p:sp>
      <p:pic>
        <p:nvPicPr>
          <p:cNvPr id="22" name="图片 21" descr="C:/Users/Administrator/AppData/Roaming/JisuOffice/ETemp/6080_2450536/fImage3491444521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440" y="511810"/>
            <a:ext cx="744855" cy="763270"/>
          </a:xfrm>
          <a:prstGeom prst="rect">
            <a:avLst/>
          </a:prstGeom>
          <a:noFill/>
        </p:spPr>
      </p:pic>
      <p:pic>
        <p:nvPicPr>
          <p:cNvPr id="23" name="图片 22" descr="C:/Users/Administrator/AppData/Roaming/JisuOffice/ETemp/6080_2450536/fImage3311644695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25" y="3860800"/>
            <a:ext cx="744220" cy="1102995"/>
          </a:xfrm>
          <a:prstGeom prst="rect">
            <a:avLst/>
          </a:prstGeom>
          <a:noFill/>
        </p:spPr>
      </p:pic>
      <p:sp>
        <p:nvSpPr>
          <p:cNvPr id="26" name="文本框 25"/>
          <p:cNvSpPr txBox="1"/>
          <p:nvPr/>
        </p:nvSpPr>
        <p:spPr>
          <a:xfrm>
            <a:off x="6081395" y="1365250"/>
            <a:ext cx="2802255" cy="35115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Arial"/>
                <a:ea typeface="黑体" charset="0"/>
              </a:rPr>
              <a:t>全牛</a:t>
            </a:r>
            <a:endParaRPr lang="ko-KR" altLang="en-US" sz="1800" b="1">
              <a:solidFill>
                <a:srgbClr val="000000"/>
              </a:solidFill>
              <a:latin typeface="Arial"/>
              <a:ea typeface="黑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320" y="730885"/>
            <a:ext cx="7579995" cy="332359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</a:t>
            </a:r>
            <a:r>
              <a:rPr sz="2800" b="1">
                <a:solidFill>
                  <a:srgbClr val="C00000"/>
                </a:solidFill>
                <a:latin typeface="微软雅黑" charset="0"/>
                <a:ea typeface="微软雅黑"/>
              </a:rPr>
              <a:t>“牛的结构”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在庄子看来，牛身上的筋腱和骨头，象征人类社会的各种矛盾。“每至于族”，筋骨交错的地方，象征比较复杂的、恶劣的生存环境。这样的环境，人就需要小心翼翼的保护自己。如果处理不当，就会像筋骨碰坏刀刃那样，对于人自身有损害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庄子以“庖丁解牛”故事，阐明只有掌握牛体的自然结构和解牛的客观规律，才能够“彼节者有间，而刀刃者无厚，以无厚入有间，恢恢乎其于游刃必有余地矣”的道理。才能得心应手，运用自如。“以无厚入有间”，象征在盘根错节、错综复杂、混浊难处的人世间要善于寻找最佳路径，作为生存与发展的安全环境。    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445" y="740410"/>
            <a:ext cx="7865745" cy="260540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微软雅黑" charset="0"/>
                <a:ea typeface="微软雅黑"/>
              </a:rPr>
              <a:t> </a:t>
            </a:r>
            <a:r>
              <a:rPr sz="2800" b="1">
                <a:solidFill>
                  <a:srgbClr val="C00000"/>
                </a:solidFill>
                <a:latin typeface="微软雅黑" charset="0"/>
                <a:ea typeface="微软雅黑"/>
              </a:rPr>
              <a:t>“牛的结构”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庖丁从长期的实践中认识和掌握了牛体天然的结构，因此以刀解牛能做到“以神遇而不以目视，官知止而神欲行”，井然有序，合乎韵律。这岂不是说明要熟练地掌握事物，首先要把握事物的规律性吗！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庖丁刚开始解牛的时候，“所见无非牛者”，三年之后，“未尝见全牛也”，已经掌握了牛体的结构；经过长达十九年的实践，终于达到了“游刃有余”的境界。这一发展过程充分说明要认识和掌握事物的规律，必须经过长期认真的实践过程。这其中的道理是深刻的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内涵探究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195" y="709295"/>
            <a:ext cx="8031480" cy="296418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  </a:t>
            </a:r>
            <a:r>
              <a:rPr sz="2800" b="1">
                <a:solidFill>
                  <a:srgbClr val="C00000"/>
                </a:solidFill>
                <a:latin typeface="微软雅黑" charset="0"/>
                <a:ea typeface="微软雅黑"/>
              </a:rPr>
              <a:t>“刀”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庖丁的“刀”用了19年了，“所解数千牛矣，而刀刃若新发于硎。”没有受到丝毫的损伤，他懂的保刀、用刀的方法。借刀说人怎样养生、怎样保全。郭象在《庄子注》中说：“以刀可养，故知生亦可养。”庖丁讲述完解牛的三个过程后，文惠君眼中，庖丁追求的“道”就是自己从中获得的“养生之道”：就是不要让你的神智、体魄，精神在人生当中受到磨难，受到损失。别人看的过不去的坎儿，你从这毫不费力地就过去了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保全自己，对事物规律的认识的“道”，便使得文章上升到哲学层面。庄子的作品被人称之为“文学的哲学，哲学的文学”。    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知人论世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645795" y="974090"/>
            <a:ext cx="785241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   庄子（约前369－前286），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战国中期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宋国蒙人，著名的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文学家和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哲学家，是继老子之后道家学派代表人物。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庄子的文章，想象奇特，文笔变化多端，具有浓厚的浪漫主义色彩。庄子在中国寓言发展史上具有重要地位，后人做过一个统计，庄子的寓言大约有200篇左右，其中广为传诵的约50篇，《庖丁解牛》是最有代表性的一篇寓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文化传承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9595" y="982345"/>
            <a:ext cx="8005445" cy="260540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</a:t>
            </a: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庖丁对牛的内部结构认识的非常透彻，“依乎天理”“因其固然”。世间万物虽有千差万别，从老庄的哲学看来，世间万物皆有规律可循，它无处不在，无处不有。参悟宇宙根源和普遍规律是庄子的追求。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我们今天认识事物，把握事物的规律，利用规律为我们人类服务。对规律掌握达到了“依乎天理”“因其固然”的高度，学习工作就会得心应手、左右逢源。我们今天应该悟出的道，也就超越了解牛、养生的层面。这就是“庖丁解牛”的文化价值和现代意义吧？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文化传承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350" y="1014095"/>
            <a:ext cx="8174990" cy="188722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经典寓言的寓意往往是多重的。有人认为“庖丁解牛”表达了庄子“顺应自然”的思想，有人则认为主要是强调人要“保全天性”……你怎么理解这则寓言的寓意？课下写一篇文章，表达你的观点。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“观今宜鉴古，无古不成今。”庄子的寓言是弥足珍贵的文化遗产，深刻体悟庄子的智慧，才能更好地把握当下与未来。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1195" y="51435"/>
            <a:ext cx="2520950" cy="461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微软雅黑" charset="0"/>
                <a:ea typeface="微软雅黑"/>
              </a:rPr>
              <a:t>文化传承</a:t>
            </a:r>
            <a:endParaRPr lang="ko-KR" altLang="en-US" sz="2400" b="1">
              <a:solidFill>
                <a:srgbClr val="000000"/>
              </a:solidFill>
              <a:latin typeface="微软雅黑" charset="0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735" y="741045"/>
            <a:ext cx="8174990" cy="368236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宋体" charset="0"/>
                <a:ea typeface="宋体" charset="0"/>
              </a:rPr>
              <a:t>    王蒙写过《庄子的享受》《庄子的快活》《庄子的奔腾》。他在《王蒙自述：我的人生哲学》中有两段话，与同学们共勉：</a:t>
            </a:r>
            <a:endParaRPr lang="ko-KR" altLang="en-US" sz="18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  生命的意义在于进入一种</a:t>
            </a:r>
            <a:r>
              <a:rPr sz="1800" b="1">
                <a:solidFill>
                  <a:srgbClr val="C00000"/>
                </a:solidFill>
                <a:latin typeface="楷体" charset="0"/>
                <a:ea typeface="楷体" charset="0"/>
              </a:rPr>
              <a:t>人生的化境</a:t>
            </a: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，而进入“化境”，也就进入了人生的自由王国。这也许会是很难的，但一样东西学好了，做好了，也就入了“化境”。只要肯琢磨，肯实践，就能入“化境”。</a:t>
            </a:r>
            <a:endParaRPr lang="ko-KR" altLang="en-US" sz="1800" b="1"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marL="0" indent="0" algn="l" defTabSz="685800" eaLnBrk="1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    入化境的最大特点是身外之学化为身同之学，一切学问知识本领信条化为本能、化为生性、化为本色、化为爱好与习惯、化为快乐与内在要求、化为审美的快乐与满足。于是诚于中而形于外，只听命于内心的诚实，随心所欲不逾矩，</a:t>
            </a:r>
            <a:r>
              <a:rPr sz="1800" b="1">
                <a:solidFill>
                  <a:srgbClr val="C00000"/>
                </a:solidFill>
                <a:latin typeface="楷体" charset="0"/>
                <a:ea typeface="楷体" charset="0"/>
              </a:rPr>
              <a:t>庖丁解牛，如入无人之境</a:t>
            </a:r>
            <a:r>
              <a:rPr sz="1800" b="1">
                <a:solidFill>
                  <a:srgbClr val="000000"/>
                </a:solidFill>
                <a:latin typeface="楷体" charset="0"/>
                <a:ea typeface="楷体" charset="0"/>
              </a:rPr>
              <a:t>。治大国如烹小鲜，信手拈来，俯拾即是，百战百胜，左右逢源。</a:t>
            </a:r>
            <a:endParaRPr lang="ko-KR" altLang="en-US" sz="1800" b="1">
              <a:solidFill>
                <a:srgbClr val="000000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文体特征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344805" y="974090"/>
            <a:ext cx="8454390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   寓言是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用比喻性的故事寄寓意味深长的道理的文学作品，带有讽刺或劝诫的性质。最早见于《庄子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寓言》：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“寓言十九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寓言指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有所寄托的话；十九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十分之九，指绝大多数。原意是采用寓言的方式表达，最容易使大多数人信服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后泛指故事情节多为虚构。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(1)作者的思想寄寓在一个故事里。寓言具有鲜明的讽刺性和教育性。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(2)篇幅一般比较短小，语言精辟简练，结构简单。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(3)故事情节是虚构的，主人公是人，也可以是物。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(4)常用手法:比喻、夸张、象征、拟人等。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温故知新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288925" y="829945"/>
            <a:ext cx="8566785" cy="260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   初中学过庄子的《北冥有鱼》（选自《逍遥游》）：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楷体" charset="0"/>
                <a:ea typeface="楷体" charset="0"/>
                <a:cs typeface="楷体" panose="02010609060101010101" charset="-122"/>
                <a:sym typeface="+mn-ea"/>
              </a:rPr>
              <a:t>    北冥有鱼，其名为鲲。鲲之大，不知其几千里也；化而为鸟，其名为鹏。鹏之背，不知其几千里也；怒而飞，其翼若垂天之云。是鸟也，海运则将徙于南冥。南冥者，天池也。《齐谐》者，志怪者也。《谐》之言曰：“鹏之徙于南冥也，水击三千里，抟扶摇而上者九万里，去以六月息者也。”</a:t>
            </a:r>
            <a:r>
              <a:rPr lang="en-US" altLang="zh-CN" sz="1800" b="1">
                <a:latin typeface="楷体" charset="0"/>
                <a:ea typeface="楷体" charset="0"/>
                <a:cs typeface="楷体" panose="02010609060101010101" charset="-122"/>
                <a:sym typeface="+mn-ea"/>
              </a:rPr>
              <a:t>……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课堂练习一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：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你能根据《北冥有鱼》概括《庄子》寓言特点吗？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温故知新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388620" y="958215"/>
            <a:ext cx="83661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北冥有鱼》用鲲鹏之变这一生动的寓言来阐明超越物我界限的逍遥游思想。描绘了大鹏展翅九万里的雄姿和青苍辽阔的太空，展现出一个广阔壮丽的意境，显示了庄子奇特丰富的想象力。可见，《庄子》寓言具有以下突出的艺术特点：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《庄子》善于把抽象的议论和比喻、寓言结合起来,使得深邃的哲理显得形象具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体，富有感染力。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想象丰富，意境开阔，富有浪漫主义特色。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解题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375920" y="757555"/>
            <a:ext cx="8391525" cy="260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庖丁解牛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，意思是比喻经过反复实践，掌握了事物的客观规律，做事得心应手，运用自如。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庖丁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：职业称谓，一个叫“丁”的“厨师”。</a:t>
            </a:r>
          </a:p>
          <a:p>
            <a:pPr fontAlgn="auto">
              <a:lnSpc>
                <a:spcPts val="28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另如：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轮扁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师襄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优孟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盗跖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”……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解牛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：不是杀牛。“解”是会意字，甲骨文从双手，从牛，从角，会两手拔牛角之意。小点象征血肉碎屑。《说文·角部》：“解，判也。从刀判牛角。”本义为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屠宰分割牛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825" y="3432175"/>
            <a:ext cx="4577080" cy="1071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1624330" y="885825"/>
            <a:ext cx="575754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课堂练习二：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 诵读课文，整体感知，理清文章脉络。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1195" y="51435"/>
            <a:ext cx="2520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charset="0"/>
                <a:ea typeface="微软雅黑"/>
              </a:rPr>
              <a:t>文意理解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1692910" y="909955"/>
            <a:ext cx="5757545" cy="152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第一段：庖丁解牛的场面。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第二段：文惠君赞解牛。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第三段：庖丁谈解牛。</a:t>
            </a:r>
          </a:p>
          <a:p>
            <a:pPr fontAlgn="auto">
              <a:lnSpc>
                <a:spcPts val="2800"/>
              </a:lnSpc>
            </a:pP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第四段：文惠君“得养生焉”。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2*l_i*1_1"/>
  <p:tag name="KSO_WM_UNIT_INDEX" val="1_1"/>
  <p:tag name="KSO_WM_UNIT_LAYERLEVEL" val="1_1"/>
  <p:tag name="KSO_WM_UNIT_LINE_FILL_TYPE" val="2"/>
  <p:tag name="KSO_WM_UNIT_LINE_FORE_SCHEMECOLOR_INDEX" val="5"/>
  <p:tag name="KSO_WM_UNIT_TYPE" val="l_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2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2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2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2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2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2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2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2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87590_2*m_h_i*1_1_2"/>
  <p:tag name="KSO_WM_UNIT_INDEX" val="1_1_2"/>
  <p:tag name="KSO_WM_UNIT_LAYERLEVEL" val="1_1_1"/>
  <p:tag name="KSO_WM_UNIT_TEXT_FILL_FORE_SCHEMECOLOR_INDEX" val="2"/>
  <p:tag name="KSO_WM_UNIT_TEXT_FILL_TYPE" val="1"/>
  <p:tag name="KSO_WM_UNIT_TYPE" val="m_h_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87590_2*m_h_i*1_1_1"/>
  <p:tag name="KSO_WM_UNIT_INDEX" val="1_1_1"/>
  <p:tag name="KSO_WM_UNIT_LAYERLEVEL" val="1_1_1"/>
  <p:tag name="KSO_WM_UNIT_TEXT_FILL_FORE_SCHEMECOLOR_INDEX" val="13"/>
  <p:tag name="KSO_WM_UNIT_TEXT_FILL_TYPE" val="1"/>
  <p:tag name="KSO_WM_UNIT_TYPE" val="m_h_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a*1_1_1"/>
  <p:tag name="KSO_WM_UNIT_INDEX" val="1_1_1"/>
  <p:tag name="KSO_WM_UNIT_ISCONTENTSTITLE" val="0"/>
  <p:tag name="KSO_WM_UNIT_LAYERLEVEL" val="1_1_1"/>
  <p:tag name="KSO_WM_UNIT_NOCLEAR" val="0"/>
  <p:tag name="KSO_WM_UNIT_PRESET_TEXT" val="2015"/>
  <p:tag name="KSO_WM_UNIT_TEXT_FILL_FORE_SCHEMECOLOR_INDEX" val="5"/>
  <p:tag name="KSO_WM_UNIT_TEXT_FILL_TYPE" val="1"/>
  <p:tag name="KSO_WM_UNIT_TYPE" val="m_h_a"/>
  <p:tag name="KSO_WM_UNIT_VALUE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f*1_1_1"/>
  <p:tag name="KSO_WM_UNIT_INDEX" val="1_1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m_h_f"/>
  <p:tag name="KSO_WM_UNIT_VALUE" val="1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87590_2*m_h_i*1_2_1"/>
  <p:tag name="KSO_WM_UNIT_INDEX" val="1_2_1"/>
  <p:tag name="KSO_WM_UNIT_LAYERLEVEL" val="1_1_1"/>
  <p:tag name="KSO_WM_UNIT_TEXT_FILL_FORE_SCHEMECOLOR_INDEX" val="2"/>
  <p:tag name="KSO_WM_UNIT_TEXT_FILL_TYPE" val="1"/>
  <p:tag name="KSO_WM_UNIT_TYPE" val="m_h_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87590_2*m_h_i*1_2_2"/>
  <p:tag name="KSO_WM_UNIT_INDEX" val="1_2_2"/>
  <p:tag name="KSO_WM_UNIT_LAYERLEVEL" val="1_1_1"/>
  <p:tag name="KSO_WM_UNIT_TEXT_FILL_FORE_SCHEMECOLOR_INDEX" val="13"/>
  <p:tag name="KSO_WM_UNIT_TEXT_FILL_TYPE" val="1"/>
  <p:tag name="KSO_WM_UNIT_TYPE" val="m_h_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a*1_2_1"/>
  <p:tag name="KSO_WM_UNIT_INDEX" val="1_2_1"/>
  <p:tag name="KSO_WM_UNIT_ISCONTENTSTITLE" val="0"/>
  <p:tag name="KSO_WM_UNIT_LAYERLEVEL" val="1_1_1"/>
  <p:tag name="KSO_WM_UNIT_NOCLEAR" val="0"/>
  <p:tag name="KSO_WM_UNIT_PRESET_TEXT" val="2016"/>
  <p:tag name="KSO_WM_UNIT_TEXT_FILL_FORE_SCHEMECOLOR_INDEX" val="6"/>
  <p:tag name="KSO_WM_UNIT_TEXT_FILL_TYPE" val="1"/>
  <p:tag name="KSO_WM_UNIT_TYPE" val="m_h_a"/>
  <p:tag name="KSO_WM_UNIT_VALUE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f*1_2_1"/>
  <p:tag name="KSO_WM_UNIT_INDEX" val="1_2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m_h_f"/>
  <p:tag name="KSO_WM_UNIT_VALUE" val="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87590_2*m_h_i*1_3_1"/>
  <p:tag name="KSO_WM_UNIT_INDEX" val="1_3_1"/>
  <p:tag name="KSO_WM_UNIT_LAYERLEVEL" val="1_1_1"/>
  <p:tag name="KSO_WM_UNIT_TEXT_FILL_FORE_SCHEMECOLOR_INDEX" val="2"/>
  <p:tag name="KSO_WM_UNIT_TEXT_FILL_TYPE" val="1"/>
  <p:tag name="KSO_WM_UNIT_TYPE" val="m_h_i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87590_2*m_h_i*1_3_2"/>
  <p:tag name="KSO_WM_UNIT_INDEX" val="1_3_2"/>
  <p:tag name="KSO_WM_UNIT_LAYERLEVEL" val="1_1_1"/>
  <p:tag name="KSO_WM_UNIT_TEXT_FILL_FORE_SCHEMECOLOR_INDEX" val="13"/>
  <p:tag name="KSO_WM_UNIT_TEXT_FILL_TYPE" val="1"/>
  <p:tag name="KSO_WM_UNIT_TYPE" val="m_h_i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a*1_3_1"/>
  <p:tag name="KSO_WM_UNIT_INDEX" val="1_3_1"/>
  <p:tag name="KSO_WM_UNIT_ISCONTENTSTITLE" val="0"/>
  <p:tag name="KSO_WM_UNIT_LAYERLEVEL" val="1_1_1"/>
  <p:tag name="KSO_WM_UNIT_NOCLEAR" val="0"/>
  <p:tag name="KSO_WM_UNIT_PRESET_TEXT" val="2017"/>
  <p:tag name="KSO_WM_UNIT_TEXT_FILL_FORE_SCHEMECOLOR_INDEX" val="7"/>
  <p:tag name="KSO_WM_UNIT_TEXT_FILL_TYPE" val="1"/>
  <p:tag name="KSO_WM_UNIT_TYPE" val="m_h_a"/>
  <p:tag name="KSO_WM_UNIT_VALUE" val="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90"/>
  <p:tag name="KSO_WM_UNIT_COMPATIBLE" val="0"/>
  <p:tag name="KSO_WM_UNIT_DIAGRAM_ISNUMVISUAL" val="0"/>
  <p:tag name="KSO_WM_UNIT_DIAGRAM_ISREFERUNIT" val="0"/>
  <p:tag name="KSO_WM_UNIT_HIGHLIGHT" val="0"/>
  <p:tag name="KSO_WM_UNIT_ID" val="diagram20187590_2*m_h_f*1_3_1"/>
  <p:tag name="KSO_WM_UNIT_INDEX" val="1_3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m_h_f"/>
  <p:tag name="KSO_WM_UNIT_VALUE" val="1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770_2*q_h_i*1_1_1"/>
  <p:tag name="KSO_WM_UNIT_INDEX" val="1_1_1"/>
  <p:tag name="KSO_WM_UNIT_LAYERLEVEL" val="1_1_1"/>
  <p:tag name="KSO_WM_UNIT_TEXT_FILL_FORE_SCHEMECOLOR_INDEX" val="14"/>
  <p:tag name="KSO_WM_UNIT_TEXT_FILL_TYPE" val="1"/>
  <p:tag name="KSO_WM_UNIT_TYPE" val="q_h_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HIGHLIGHT" val="0"/>
  <p:tag name="KSO_WM_UNIT_ID" val="diagram20169770_2*q_h_i*1_1_2"/>
  <p:tag name="KSO_WM_UNIT_INDEX" val="1_1_2"/>
  <p:tag name="KSO_WM_UNIT_LAYERLEVEL" val="1_1_1"/>
  <p:tag name="KSO_WM_UNIT_LINE_FILL_TYPE" val="2"/>
  <p:tag name="KSO_WM_UNIT_LINE_FORE_SCHEMECOLOR_INDEX" val="15"/>
  <p:tag name="KSO_WM_UNIT_TEXT_FILL_FORE_SCHEMECOLOR_INDEX" val="5"/>
  <p:tag name="KSO_WM_UNIT_TEXT_FILL_TYPE" val="1"/>
  <p:tag name="KSO_WM_UNIT_TYPE" val="q_h_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770_2*q_h_i*1_2_2"/>
  <p:tag name="KSO_WM_UNIT_INDEX" val="1_2_2"/>
  <p:tag name="KSO_WM_UNIT_LAYERLEVEL" val="1_1_1"/>
  <p:tag name="KSO_WM_UNIT_TEXT_FILL_FORE_SCHEMECOLOR_INDEX" val="14"/>
  <p:tag name="KSO_WM_UNIT_TEXT_FILL_TYPE" val="1"/>
  <p:tag name="KSO_WM_UNIT_TYPE" val="q_h_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HIGHLIGHT" val="0"/>
  <p:tag name="KSO_WM_UNIT_ID" val="diagram20169770_2*q_h_i*1_2_1"/>
  <p:tag name="KSO_WM_UNIT_INDEX" val="1_2_1"/>
  <p:tag name="KSO_WM_UNIT_LAYERLEVEL" val="1_1_1"/>
  <p:tag name="KSO_WM_UNIT_LINE_FILL_TYPE" val="2"/>
  <p:tag name="KSO_WM_UNIT_LINE_FORE_SCHEMECOLOR_INDEX" val="15"/>
  <p:tag name="KSO_WM_UNIT_TEXT_FILL_FORE_SCHEMECOLOR_INDEX" val="5"/>
  <p:tag name="KSO_WM_UNIT_TEXT_FILL_TYPE" val="1"/>
  <p:tag name="KSO_WM_UNIT_TYPE" val="q_h_i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770_2*q_h_i*1_3_2"/>
  <p:tag name="KSO_WM_UNIT_INDEX" val="1_3_2"/>
  <p:tag name="KSO_WM_UNIT_LAYERLEVEL" val="1_1_1"/>
  <p:tag name="KSO_WM_UNIT_TEXT_FILL_FORE_SCHEMECOLOR_INDEX" val="14"/>
  <p:tag name="KSO_WM_UNIT_TEXT_FILL_TYPE" val="1"/>
  <p:tag name="KSO_WM_UNIT_TYPE" val="q_h_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HIGHLIGHT" val="0"/>
  <p:tag name="KSO_WM_UNIT_ID" val="diagram20169770_2*q_h_i*1_3_1"/>
  <p:tag name="KSO_WM_UNIT_INDEX" val="1_3_1"/>
  <p:tag name="KSO_WM_UNIT_LAYERLEVEL" val="1_1_1"/>
  <p:tag name="KSO_WM_UNIT_LINE_FILL_TYPE" val="2"/>
  <p:tag name="KSO_WM_UNIT_LINE_FORE_SCHEMECOLOR_INDEX" val="15"/>
  <p:tag name="KSO_WM_UNIT_TEXT_FILL_FORE_SCHEMECOLOR_INDEX" val="5"/>
  <p:tag name="KSO_WM_UNIT_TEXT_FILL_TYPE" val="1"/>
  <p:tag name="KSO_WM_UNIT_TYPE" val="q_h_i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9770_2*q_h_h_a*1_1_1_1"/>
  <p:tag name="KSO_WM_UNIT_INDEX" val="1_1_1_1"/>
  <p:tag name="KSO_WM_UNIT_ISCONTENTSTITLE" val="0"/>
  <p:tag name="KSO_WM_UNIT_LAYERLEVEL" val="1_1_1_1"/>
  <p:tag name="KSO_WM_UNIT_NOCLEAR" val="0"/>
  <p:tag name="KSO_WM_UNIT_PRESET_TEXT" val="编辑小标题"/>
  <p:tag name="KSO_WM_UNIT_TEXT_FILL_FORE_SCHEMECOLOR_INDEX" val="13"/>
  <p:tag name="KSO_WM_UNIT_TEXT_FILL_TYPE" val="1"/>
  <p:tag name="KSO_WM_UNIT_TYPE" val="q_h_h_a"/>
  <p:tag name="KSO_WM_UNIT_VALUE" val="1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HIGHLIGHT" val="0"/>
  <p:tag name="KSO_WM_UNIT_ID" val="diagram20169770_2*q_h_h_f*1_1_1_1"/>
  <p:tag name="KSO_WM_UNIT_INDEX" val="1_1_1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q_h_h_f"/>
  <p:tag name="KSO_WM_UNIT_VALUE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9770_2*q_h_h_a*1_2_1_1"/>
  <p:tag name="KSO_WM_UNIT_INDEX" val="1_2_1_1"/>
  <p:tag name="KSO_WM_UNIT_ISCONTENTSTITLE" val="0"/>
  <p:tag name="KSO_WM_UNIT_LAYERLEVEL" val="1_1_1_1"/>
  <p:tag name="KSO_WM_UNIT_NOCLEAR" val="0"/>
  <p:tag name="KSO_WM_UNIT_PRESET_TEXT" val="编辑小标题"/>
  <p:tag name="KSO_WM_UNIT_TEXT_FILL_FORE_SCHEMECOLOR_INDEX" val="13"/>
  <p:tag name="KSO_WM_UNIT_TEXT_FILL_TYPE" val="1"/>
  <p:tag name="KSO_WM_UNIT_TYPE" val="q_h_h_a"/>
  <p:tag name="KSO_WM_UNIT_VALUE" val="1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HIGHLIGHT" val="0"/>
  <p:tag name="KSO_WM_UNIT_ID" val="diagram20169770_2*q_h_h_f*1_2_1_1"/>
  <p:tag name="KSO_WM_UNIT_INDEX" val="1_2_1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q_h_h_f"/>
  <p:tag name="KSO_WM_UNIT_VALUE" val="8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9770_2*q_h_h_a*1_3_1_1"/>
  <p:tag name="KSO_WM_UNIT_INDEX" val="1_3_1_1"/>
  <p:tag name="KSO_WM_UNIT_ISCONTENTSTITLE" val="0"/>
  <p:tag name="KSO_WM_UNIT_LAYERLEVEL" val="1_1_1_1"/>
  <p:tag name="KSO_WM_UNIT_NOCLEAR" val="0"/>
  <p:tag name="KSO_WM_UNIT_PRESET_TEXT" val="编辑小标题"/>
  <p:tag name="KSO_WM_UNIT_TEXT_FILL_FORE_SCHEMECOLOR_INDEX" val="13"/>
  <p:tag name="KSO_WM_UNIT_TEXT_FILL_TYPE" val="1"/>
  <p:tag name="KSO_WM_UNIT_TYPE" val="q_h_h_a"/>
  <p:tag name="KSO_WM_UNIT_VALUE" val="1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69770"/>
  <p:tag name="KSO_WM_UNIT_COMPATIBLE" val="0"/>
  <p:tag name="KSO_WM_UNIT_DIAGRAM_ISNUMVISUAL" val="0"/>
  <p:tag name="KSO_WM_UNIT_DIAGRAM_ISREFERUNIT" val="0"/>
  <p:tag name="KSO_WM_UNIT_HIGHLIGHT" val="0"/>
  <p:tag name="KSO_WM_UNIT_ID" val="diagram20169770_2*q_h_h_f*1_3_1_1"/>
  <p:tag name="KSO_WM_UNIT_INDEX" val="1_3_1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q_h_h_f"/>
  <p:tag name="KSO_WM_UNIT_VALUE" val="8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i*1_1_1"/>
  <p:tag name="KSO_WM_UNIT_INDEX" val="1_1_1"/>
  <p:tag name="KSO_WM_UNIT_LAYERLEVEL" val="1_1_1"/>
  <p:tag name="KSO_WM_UNIT_TYPE" val="l_h_i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i*1_2_1"/>
  <p:tag name="KSO_WM_UNIT_INDEX" val="1_2_1"/>
  <p:tag name="KSO_WM_UNIT_LAYERLEVEL" val="1_1_1"/>
  <p:tag name="KSO_WM_UNIT_TYPE" val="l_h_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i*1_3_1"/>
  <p:tag name="KSO_WM_UNIT_INDEX" val="1_3_1"/>
  <p:tag name="KSO_WM_UNIT_LAYERLEVEL" val="1_1_1"/>
  <p:tag name="KSO_WM_UNIT_TYPE" val="l_h_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i*1_4_1"/>
  <p:tag name="KSO_WM_UNIT_INDEX" val="1_4_1"/>
  <p:tag name="KSO_WM_UNIT_LAYERLEVEL" val="1_1_1"/>
  <p:tag name="KSO_WM_UNIT_TYPE" val="l_h_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8940_4*l_h_i*1_1_2"/>
  <p:tag name="KSO_WM_UNIT_INDEX" val="1_1_2"/>
  <p:tag name="KSO_WM_UNIT_LAYERLEVEL" val="1_1_1"/>
  <p:tag name="KSO_WM_UNIT_TEXT_FILL_FORE_SCHEMECOLOR_INDEX" val="2"/>
  <p:tag name="KSO_WM_UNIT_TEXT_FILL_TYPE" val="1"/>
  <p:tag name="KSO_WM_UNIT_TYPE" val="l_h_i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68940_4*l_h_i*1_2_2"/>
  <p:tag name="KSO_WM_UNIT_INDEX" val="1_2_2"/>
  <p:tag name="KSO_WM_UNIT_LAYERLEVEL" val="1_1_1"/>
  <p:tag name="KSO_WM_UNIT_TEXT_FILL_FORE_SCHEMECOLOR_INDEX" val="2"/>
  <p:tag name="KSO_WM_UNIT_TEXT_FILL_TYPE" val="1"/>
  <p:tag name="KSO_WM_UNIT_TYPE" val="l_h_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68940_4*l_h_i*1_3_2"/>
  <p:tag name="KSO_WM_UNIT_INDEX" val="1_3_2"/>
  <p:tag name="KSO_WM_UNIT_LAYERLEVEL" val="1_1_1"/>
  <p:tag name="KSO_WM_UNIT_TEXT_FILL_FORE_SCHEMECOLOR_INDEX" val="2"/>
  <p:tag name="KSO_WM_UNIT_TEXT_FILL_TYPE" val="1"/>
  <p:tag name="KSO_WM_UNIT_TYPE" val="l_h_i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diagram20168940_4*l_h_i*1_4_2"/>
  <p:tag name="KSO_WM_UNIT_INDEX" val="1_4_2"/>
  <p:tag name="KSO_WM_UNIT_LAYERLEVEL" val="1_1_1"/>
  <p:tag name="KSO_WM_UNIT_TEXT_FILL_FORE_SCHEMECOLOR_INDEX" val="2"/>
  <p:tag name="KSO_WM_UNIT_TEXT_FILL_TYPE" val="1"/>
  <p:tag name="KSO_WM_UNIT_TYPE" val="l_h_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i*1_1"/>
  <p:tag name="KSO_WM_UNIT_INDEX" val="1_1"/>
  <p:tag name="KSO_WM_UNIT_LAYERLEVEL" val="1_1"/>
  <p:tag name="KSO_WM_UNIT_LINE_FILL_TYPE" val="2"/>
  <p:tag name="KSO_WM_UNIT_LINE_FORE_SCHEMECOLOR_INDEX" val="14"/>
  <p:tag name="KSO_WM_UNIT_TYPE" val="l_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g*1_1_1"/>
  <p:tag name="KSO_WM_UNIT_INDEX" val="1_1_1"/>
  <p:tag name="KSO_WM_UNIT_LAYERLEVEL" val="1_1_1"/>
  <p:tag name="KSO_WM_UNIT_NOCLEAR" val="0"/>
  <p:tag name="KSO_WM_UNIT_PRESET_TEXT" val="添加标题"/>
  <p:tag name="KSO_WM_UNIT_RELATE_UNITID" val="diagram20168940_4*l_h_f*1_1_1"/>
  <p:tag name="KSO_WM_UNIT_TEXT_FILL_FORE_SCHEMECOLOR_INDEX" val="14"/>
  <p:tag name="KSO_WM_UNIT_TEXT_FILL_TYPE" val="1"/>
  <p:tag name="KSO_WM_UNIT_TYPE" val="l_h_g"/>
  <p:tag name="KSO_WM_UNIT_VALUE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g*1_2_1"/>
  <p:tag name="KSO_WM_UNIT_INDEX" val="1_2_1"/>
  <p:tag name="KSO_WM_UNIT_LAYERLEVEL" val="1_1_1"/>
  <p:tag name="KSO_WM_UNIT_NOCLEAR" val="0"/>
  <p:tag name="KSO_WM_UNIT_PRESET_TEXT" val="添加标题"/>
  <p:tag name="KSO_WM_UNIT_RELATE_UNITID" val="diagram20168940_4*l_h_f*1_2_1"/>
  <p:tag name="KSO_WM_UNIT_TEXT_FILL_FORE_SCHEMECOLOR_INDEX" val="14"/>
  <p:tag name="KSO_WM_UNIT_TEXT_FILL_TYPE" val="1"/>
  <p:tag name="KSO_WM_UNIT_TYPE" val="l_h_g"/>
  <p:tag name="KSO_WM_UNIT_VALUE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g*1_3_1"/>
  <p:tag name="KSO_WM_UNIT_INDEX" val="1_3_1"/>
  <p:tag name="KSO_WM_UNIT_LAYERLEVEL" val="1_1_1"/>
  <p:tag name="KSO_WM_UNIT_NOCLEAR" val="0"/>
  <p:tag name="KSO_WM_UNIT_PRESET_TEXT" val="添加标题"/>
  <p:tag name="KSO_WM_UNIT_RELATE_UNITID" val="diagram20168940_4*l_h_f*1_3_1"/>
  <p:tag name="KSO_WM_UNIT_TEXT_FILL_FORE_SCHEMECOLOR_INDEX" val="14"/>
  <p:tag name="KSO_WM_UNIT_TEXT_FILL_TYPE" val="1"/>
  <p:tag name="KSO_WM_UNIT_TYPE" val="l_h_g"/>
  <p:tag name="KSO_WM_UNIT_VALUE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TYPE" val="1"/>
  <p:tag name="KSO_WM_UNIT_TYPE" val="l_h_a"/>
  <p:tag name="KSO_WM_UNIT_VALUE" val="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a*1_2_1"/>
  <p:tag name="KSO_WM_UNIT_INDEX" val="1_2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6"/>
  <p:tag name="KSO_WM_UNIT_TEXT_FILL_TYPE" val="1"/>
  <p:tag name="KSO_WM_UNIT_TYPE" val="l_h_a"/>
  <p:tag name="KSO_WM_UNIT_VALUE" val="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a*1_3_1"/>
  <p:tag name="KSO_WM_UNIT_INDEX" val="1_3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7"/>
  <p:tag name="KSO_WM_UNIT_TEXT_FILL_TYPE" val="1"/>
  <p:tag name="KSO_WM_UNIT_TYPE" val="l_h_a"/>
  <p:tag name="KSO_WM_UNIT_VALUE" val="1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8"/>
  <p:tag name="KSO_WM_UNIT_TEXT_FILL_TYPE" val="1"/>
  <p:tag name="KSO_WM_UNIT_TYPE" val="l_h_a"/>
  <p:tag name="KSO_WM_UNIT_VALUE" val="1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940"/>
  <p:tag name="KSO_WM_UNIT_COMPATIBLE" val="0"/>
  <p:tag name="KSO_WM_UNIT_DIAGRAM_ISNUMVISUAL" val="0"/>
  <p:tag name="KSO_WM_UNIT_DIAGRAM_ISREFERUNIT" val="0"/>
  <p:tag name="KSO_WM_UNIT_HIGHLIGHT" val="0"/>
  <p:tag name="KSO_WM_UNIT_ID" val="diagram20168940_4*l_h_g*1_3_1"/>
  <p:tag name="KSO_WM_UNIT_INDEX" val="1_3_1"/>
  <p:tag name="KSO_WM_UNIT_LAYERLEVEL" val="1_1_1"/>
  <p:tag name="KSO_WM_UNIT_NOCLEAR" val="0"/>
  <p:tag name="KSO_WM_UNIT_PRESET_TEXT" val="添加标题"/>
  <p:tag name="KSO_WM_UNIT_RELATE_UNITID" val="diagram20168940_4*l_h_f*1_3_1"/>
  <p:tag name="KSO_WM_UNIT_TEXT_FILL_FORE_SCHEMECOLOR_INDEX" val="14"/>
  <p:tag name="KSO_WM_UNIT_TEXT_FILL_TYPE" val="1"/>
  <p:tag name="KSO_WM_UNIT_TYPE" val="l_h_g"/>
  <p:tag name="KSO_WM_UNIT_VALUE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7090921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2369</Words>
  <Application>Microsoft Office PowerPoint</Application>
  <PresentationFormat>全屏显示(16:9)</PresentationFormat>
  <Paragraphs>196</Paragraphs>
  <Slides>32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Office 主题​​</vt:lpstr>
      <vt:lpstr>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3</cp:revision>
  <cp:lastPrinted>2021-01-28T16:00:30Z</cp:lastPrinted>
  <dcterms:created xsi:type="dcterms:W3CDTF">2021-01-28T16:00:30Z</dcterms:created>
  <dcterms:modified xsi:type="dcterms:W3CDTF">2021-02-20T05:56:08Z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