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4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0" r:id="rId3"/>
  </p:sldMasterIdLst>
  <p:notesMasterIdLst>
    <p:notesMasterId r:id="rId21"/>
  </p:notesMasterIdLst>
  <p:sldIdLst>
    <p:sldId id="731" r:id="rId4"/>
    <p:sldId id="788" r:id="rId5"/>
    <p:sldId id="272" r:id="rId6"/>
    <p:sldId id="774" r:id="rId7"/>
    <p:sldId id="775" r:id="rId8"/>
    <p:sldId id="776" r:id="rId9"/>
    <p:sldId id="778" r:id="rId10"/>
    <p:sldId id="728" r:id="rId11"/>
    <p:sldId id="784" r:id="rId12"/>
    <p:sldId id="782" r:id="rId13"/>
    <p:sldId id="783" r:id="rId14"/>
    <p:sldId id="785" r:id="rId15"/>
    <p:sldId id="787" r:id="rId16"/>
    <p:sldId id="777" r:id="rId17"/>
    <p:sldId id="781" r:id="rId18"/>
    <p:sldId id="786" r:id="rId19"/>
    <p:sldId id="789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6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5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978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ags" Target="../tags/tag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ags" Target="../tags/tag7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ags" Target="../tags/tag6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4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5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4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5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4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5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9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7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5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70" y="-35560"/>
            <a:ext cx="12198985" cy="68859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28695" y="1600200"/>
            <a:ext cx="5556885" cy="1198880"/>
          </a:xfrm>
          <a:prstGeom prst="rect">
            <a:avLst/>
          </a:prstGeom>
          <a:solidFill>
            <a:schemeClr val="bg1">
              <a:alpha val="48000"/>
            </a:schemeClr>
          </a:solidFill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eaLnBrk="0" fontAlgn="auto" hangingPunct="0">
              <a:lnSpc>
                <a:spcPct val="100000"/>
              </a:lnSpc>
            </a:pPr>
            <a:r>
              <a:rPr lang="zh-CN" altLang="en-US" sz="72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学写读后感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4780" y="196215"/>
            <a:ext cx="3246120" cy="706755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chemeClr val="accent6">
                    <a:lumMod val="75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单元写作指导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6725" y="615315"/>
            <a:ext cx="9759315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28600"/>
            <a:r>
              <a:rPr lang="en-US" altLang="zh-CN" sz="2400">
                <a:ea typeface="Arial Unicode MS" panose="020B0604020202020204" charset="-122"/>
                <a:sym typeface="+mn-ea"/>
              </a:rPr>
              <a:t>   </a:t>
            </a:r>
            <a:r>
              <a:rPr lang="zh-CN" sz="2400">
                <a:ea typeface="Arial Unicode MS" panose="020B0604020202020204" charset="-122"/>
                <a:sym typeface="+mn-ea"/>
              </a:rPr>
              <a:t>当</a:t>
            </a:r>
            <a:r>
              <a:rPr lang="zh-CN" sz="2400">
                <a:latin typeface="+mn-ea"/>
                <a:cs typeface="+mn-ea"/>
                <a:sym typeface="+mn-ea"/>
              </a:rPr>
              <a:t>我郑重地翻过最后一页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读完了这个情节跌宕起伏的故事时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我真的被震撼了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那是一种</a:t>
            </a:r>
            <a:r>
              <a:rPr lang="en-US" sz="2400">
                <a:latin typeface="+mn-ea"/>
                <a:cs typeface="+mn-ea"/>
                <a:sym typeface="+mn-ea"/>
              </a:rPr>
              <a:t>   </a:t>
            </a:r>
            <a:r>
              <a:rPr lang="zh-CN" sz="2400">
                <a:latin typeface="+mn-ea"/>
                <a:cs typeface="+mn-ea"/>
                <a:sym typeface="+mn-ea"/>
              </a:rPr>
              <a:t>心灵上的震动</a:t>
            </a:r>
            <a:r>
              <a:rPr lang="zh-CN" altLang="en-US" sz="2400">
                <a:latin typeface="+mn-ea"/>
                <a:cs typeface="+mn-ea"/>
                <a:sym typeface="+mn-ea"/>
              </a:rPr>
              <a:t>。</a:t>
            </a:r>
            <a:r>
              <a:rPr lang="zh-CN" sz="2400">
                <a:latin typeface="+mn-ea"/>
                <a:cs typeface="+mn-ea"/>
                <a:sym typeface="+mn-ea"/>
              </a:rPr>
              <a:t>一个个问号不由自主地萦绕在我的心头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如果我们是鲁滨孙</a:t>
            </a:r>
            <a:r>
              <a:rPr lang="en-US" altLang="zh-CN" sz="2400">
                <a:latin typeface="+mn-ea"/>
                <a:cs typeface="+mn-ea"/>
                <a:sym typeface="+mn-ea"/>
              </a:rPr>
              <a:t>……</a:t>
            </a:r>
            <a:endParaRPr lang="zh-CN" sz="2400" u="sng">
              <a:uFill>
                <a:solidFill>
                  <a:srgbClr val="231F20"/>
                </a:solidFill>
              </a:uFill>
              <a:latin typeface="+mn-ea"/>
              <a:cs typeface="+mn-ea"/>
              <a:sym typeface="+mn-ea"/>
            </a:endParaRPr>
          </a:p>
          <a:p>
            <a:pPr indent="228600"/>
            <a:r>
              <a:rPr lang="zh-CN" sz="2400">
                <a:uFill>
                  <a:solidFill>
                    <a:srgbClr val="231F20"/>
                  </a:solidFill>
                </a:uFill>
                <a:latin typeface="+mn-ea"/>
                <a:cs typeface="+mn-ea"/>
                <a:sym typeface="+mn-ea"/>
              </a:rPr>
              <a:t>     </a:t>
            </a:r>
            <a:r>
              <a:rPr lang="zh-CN" sz="2400" u="sng">
                <a:uFill>
                  <a:solidFill>
                    <a:srgbClr val="231F20"/>
                  </a:solidFill>
                </a:uFill>
                <a:latin typeface="+mn-ea"/>
                <a:cs typeface="+mn-ea"/>
                <a:sym typeface="+mn-ea"/>
              </a:rPr>
              <a:t>如果我们是他</a:t>
            </a:r>
            <a:r>
              <a:rPr lang="en-US" sz="2400" u="sng">
                <a:uFill>
                  <a:solidFill>
                    <a:srgbClr val="231F20"/>
                  </a:solidFill>
                </a:uFill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当船在暴风雨中失事的时候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我们会像他那样不向命运低头继续远航吗</a:t>
            </a:r>
            <a:r>
              <a:rPr lang="en-US" sz="2400">
                <a:latin typeface="+mn-ea"/>
                <a:cs typeface="+mn-ea"/>
                <a:sym typeface="+mn-ea"/>
              </a:rPr>
              <a:t>? </a:t>
            </a:r>
            <a:r>
              <a:rPr lang="zh-CN" sz="2400">
                <a:latin typeface="+mn-ea"/>
                <a:cs typeface="+mn-ea"/>
                <a:sym typeface="+mn-ea"/>
              </a:rPr>
              <a:t>不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如果可以选择的话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我想我们不会去接受那种充满困难和挫折的生活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因为我们没有那份自信。</a:t>
            </a:r>
          </a:p>
          <a:p>
            <a:pPr indent="228600"/>
            <a:r>
              <a:rPr lang="zh-CN" sz="2400">
                <a:uFill>
                  <a:solidFill>
                    <a:srgbClr val="231F20"/>
                  </a:solidFill>
                </a:uFill>
                <a:latin typeface="+mn-ea"/>
                <a:cs typeface="+mn-ea"/>
                <a:sym typeface="+mn-ea"/>
              </a:rPr>
              <a:t>    </a:t>
            </a:r>
            <a:r>
              <a:rPr lang="zh-CN" sz="2400" u="sng">
                <a:uFill>
                  <a:solidFill>
                    <a:srgbClr val="231F20"/>
                  </a:solidFill>
                </a:uFill>
                <a:latin typeface="+mn-ea"/>
                <a:cs typeface="+mn-ea"/>
                <a:sym typeface="+mn-ea"/>
              </a:rPr>
              <a:t>如果我们是他</a:t>
            </a:r>
            <a:r>
              <a:rPr lang="en-US" sz="2400" u="sng">
                <a:uFill>
                  <a:solidFill>
                    <a:srgbClr val="231F20"/>
                  </a:solidFill>
                </a:uFill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当独自一人置身于荒岛之上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叫天天不应、叫地地不灵时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我们会像他那样不自暴自弃而是重燃生的希望吗</a:t>
            </a:r>
            <a:r>
              <a:rPr lang="en-US" sz="2400">
                <a:latin typeface="+mn-ea"/>
                <a:cs typeface="+mn-ea"/>
                <a:sym typeface="+mn-ea"/>
              </a:rPr>
              <a:t>? </a:t>
            </a:r>
            <a:r>
              <a:rPr lang="zh-CN" sz="2400">
                <a:latin typeface="+mn-ea"/>
                <a:cs typeface="+mn-ea"/>
                <a:sym typeface="+mn-ea"/>
              </a:rPr>
              <a:t>不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面对突如其来的灾难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我想我们不可能像他那样因时顺变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积极自救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因为我们没有那种能力</a:t>
            </a:r>
            <a:r>
              <a:rPr lang="zh-CN" altLang="en-US" sz="2400">
                <a:latin typeface="+mn-ea"/>
                <a:cs typeface="+mn-ea"/>
                <a:sym typeface="+mn-ea"/>
              </a:rPr>
              <a:t>。</a:t>
            </a:r>
            <a:endParaRPr lang="zh-CN" sz="2400" u="sng">
              <a:uFill>
                <a:solidFill>
                  <a:srgbClr val="231F20"/>
                </a:solidFill>
              </a:uFill>
              <a:latin typeface="+mn-ea"/>
              <a:cs typeface="+mn-ea"/>
              <a:sym typeface="+mn-ea"/>
            </a:endParaRPr>
          </a:p>
          <a:p>
            <a:pPr indent="228600"/>
            <a:r>
              <a:rPr lang="zh-CN" sz="2400">
                <a:uFill>
                  <a:solidFill>
                    <a:srgbClr val="231F20"/>
                  </a:solidFill>
                </a:uFill>
                <a:latin typeface="+mn-ea"/>
                <a:cs typeface="+mn-ea"/>
                <a:sym typeface="+mn-ea"/>
              </a:rPr>
              <a:t>    </a:t>
            </a:r>
            <a:r>
              <a:rPr lang="zh-CN" sz="2400" u="sng">
                <a:uFill>
                  <a:solidFill>
                    <a:srgbClr val="231F20"/>
                  </a:solidFill>
                </a:uFill>
                <a:latin typeface="+mn-ea"/>
                <a:cs typeface="+mn-ea"/>
                <a:sym typeface="+mn-ea"/>
              </a:rPr>
              <a:t>如果我们是他</a:t>
            </a:r>
            <a:r>
              <a:rPr lang="en-US" sz="2400" u="sng">
                <a:uFill>
                  <a:solidFill>
                    <a:srgbClr val="231F20"/>
                  </a:solidFill>
                </a:uFill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当看到野人用自己的同类开宴会时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我们会像他那样勇敢地站出来同他们搏斗吗</a:t>
            </a:r>
            <a:r>
              <a:rPr lang="en-US" sz="2400">
                <a:latin typeface="+mn-ea"/>
                <a:cs typeface="+mn-ea"/>
                <a:sym typeface="+mn-ea"/>
              </a:rPr>
              <a:t>? </a:t>
            </a:r>
            <a:r>
              <a:rPr lang="zh-CN" sz="2400">
                <a:latin typeface="+mn-ea"/>
                <a:cs typeface="+mn-ea"/>
                <a:sym typeface="+mn-ea"/>
              </a:rPr>
              <a:t>不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我想我们宁可躲得远远的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祈祷他们永远不要发现我们</a:t>
            </a:r>
            <a:r>
              <a:rPr lang="en-US" sz="2400">
                <a:latin typeface="+mn-ea"/>
                <a:cs typeface="+mn-ea"/>
                <a:sym typeface="+mn-ea"/>
              </a:rPr>
              <a:t>,</a:t>
            </a:r>
            <a:r>
              <a:rPr lang="zh-CN" sz="2400">
                <a:latin typeface="+mn-ea"/>
                <a:cs typeface="+mn-ea"/>
                <a:sym typeface="+mn-ea"/>
              </a:rPr>
              <a:t>因为我们没有那种胆量。</a:t>
            </a:r>
            <a:endParaRPr lang="zh-CN"/>
          </a:p>
        </p:txBody>
      </p:sp>
      <p:sp>
        <p:nvSpPr>
          <p:cNvPr id="4" name="文本框 3"/>
          <p:cNvSpPr txBox="1"/>
          <p:nvPr/>
        </p:nvSpPr>
        <p:spPr>
          <a:xfrm>
            <a:off x="10445115" y="1417320"/>
            <a:ext cx="1420495" cy="25533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排比句 段罗列,感悟深刻,发人深省。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9135" y="819785"/>
            <a:ext cx="832612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28600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我们不得不承认自己的软弱与无能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lang="zh-CN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从呱呱坠地到背上书包</a:t>
            </a:r>
            <a:r>
              <a:rPr lang="en-US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父母为我们铺设了成长的道路</a:t>
            </a:r>
            <a:r>
              <a:rPr lang="zh-CN" altLang="en-US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lang="zh-CN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我们心安理得地在这条平坦的大道上走过了一年又一年</a:t>
            </a:r>
            <a:r>
              <a:rPr lang="en-US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没有挫折</a:t>
            </a:r>
            <a:r>
              <a:rPr lang="en-US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没有风浪</a:t>
            </a:r>
            <a:r>
              <a:rPr lang="en-US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而我们还整天抱怨这个</a:t>
            </a:r>
            <a:r>
              <a:rPr lang="en-US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抱怨那个</a:t>
            </a:r>
            <a:r>
              <a:rPr lang="zh-CN" altLang="en-US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lang="zh-CN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其实我们根本没有咀嚼过生活中的苦涩</a:t>
            </a:r>
            <a:r>
              <a:rPr lang="en-US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我们是幸福的</a:t>
            </a:r>
            <a:r>
              <a:rPr lang="zh-CN" altLang="en-US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然而幸福中的我们根本没有意识到能吃饱穿暖</a:t>
            </a:r>
            <a:r>
              <a:rPr 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早上背上书包去上学</a:t>
            </a:r>
            <a:r>
              <a:rPr 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每天享受家人们的关爱</a:t>
            </a:r>
            <a:r>
              <a:rPr 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便是一种莫大的快乐了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sz="3200">
              <a:latin typeface="+mn-ea"/>
              <a:cs typeface="+mn-ea"/>
              <a:sym typeface="+mn-ea"/>
            </a:endParaRPr>
          </a:p>
          <a:p>
            <a:endParaRPr lang="zh-CN" altLang="en-US" sz="3200">
              <a:latin typeface="+mn-ea"/>
              <a:cs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19565" y="1665605"/>
            <a:ext cx="2198370" cy="31076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再联系自己的成长经历, 与小说 主 人 公 的 行 为 进 行 对照,突出文章主旨。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62660" y="1043940"/>
            <a:ext cx="848042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28600"/>
            <a:r>
              <a:rPr lang="en-US" altLang="zh-CN" sz="2800">
                <a:latin typeface="+mn-ea"/>
                <a:cs typeface="+mn-ea"/>
                <a:sym typeface="+mn-ea"/>
              </a:rPr>
              <a:t>  </a:t>
            </a:r>
            <a:r>
              <a:rPr lang="zh-CN" sz="2800">
                <a:latin typeface="+mn-ea"/>
                <a:cs typeface="+mn-ea"/>
                <a:sym typeface="+mn-ea"/>
              </a:rPr>
              <a:t>我们需要具备鲁滨孙不惧困难、艰苦奋斗的精神。</a:t>
            </a:r>
          </a:p>
          <a:p>
            <a:pPr indent="228600"/>
            <a:r>
              <a:rPr lang="zh-CN" sz="2800">
                <a:latin typeface="+mn-ea"/>
                <a:cs typeface="+mn-ea"/>
                <a:sym typeface="+mn-ea"/>
              </a:rPr>
              <a:t>  在</a:t>
            </a:r>
            <a:r>
              <a:rPr lang="en-US" sz="2800">
                <a:latin typeface="+mn-ea"/>
                <a:cs typeface="+mn-ea"/>
                <a:sym typeface="+mn-ea"/>
              </a:rPr>
              <a:t>“</a:t>
            </a:r>
            <a:r>
              <a:rPr lang="zh-CN" sz="2800">
                <a:latin typeface="+mn-ea"/>
                <a:cs typeface="+mn-ea"/>
                <a:sym typeface="+mn-ea"/>
              </a:rPr>
              <a:t>硬汉子</a:t>
            </a:r>
            <a:r>
              <a:rPr lang="en-US" sz="2800">
                <a:latin typeface="+mn-ea"/>
                <a:cs typeface="+mn-ea"/>
                <a:sym typeface="+mn-ea"/>
              </a:rPr>
              <a:t>”</a:t>
            </a:r>
            <a:r>
              <a:rPr lang="zh-CN" sz="2800">
                <a:latin typeface="+mn-ea"/>
                <a:cs typeface="+mn-ea"/>
                <a:sym typeface="+mn-ea"/>
              </a:rPr>
              <a:t>鲁滨孙看来</a:t>
            </a:r>
            <a:r>
              <a:rPr lang="en-US" sz="2800">
                <a:latin typeface="+mn-ea"/>
                <a:cs typeface="+mn-ea"/>
                <a:sym typeface="+mn-ea"/>
              </a:rPr>
              <a:t>,</a:t>
            </a:r>
            <a:r>
              <a:rPr lang="zh-CN" sz="2800">
                <a:latin typeface="+mn-ea"/>
                <a:cs typeface="+mn-ea"/>
                <a:sym typeface="+mn-ea"/>
              </a:rPr>
              <a:t>天底下没有什么克服不了的困难</a:t>
            </a:r>
            <a:r>
              <a:rPr lang="zh-CN" altLang="en-US" sz="2800">
                <a:latin typeface="+mn-ea"/>
                <a:cs typeface="+mn-ea"/>
                <a:sym typeface="+mn-ea"/>
              </a:rPr>
              <a:t>。</a:t>
            </a:r>
            <a:r>
              <a:rPr lang="zh-CN" sz="2800">
                <a:latin typeface="+mn-ea"/>
                <a:cs typeface="+mn-ea"/>
                <a:sym typeface="+mn-ea"/>
              </a:rPr>
              <a:t>我们也一样</a:t>
            </a:r>
            <a:r>
              <a:rPr lang="en-US" sz="2800">
                <a:latin typeface="+mn-ea"/>
                <a:cs typeface="+mn-ea"/>
                <a:sym typeface="+mn-ea"/>
              </a:rPr>
              <a:t>,</a:t>
            </a:r>
            <a:r>
              <a:rPr lang="zh-CN" sz="2800">
                <a:latin typeface="+mn-ea"/>
                <a:cs typeface="+mn-ea"/>
                <a:sym typeface="+mn-ea"/>
              </a:rPr>
              <a:t>必须相信自己有能力把自己的生活和学习调整到最佳状态</a:t>
            </a:r>
            <a:r>
              <a:rPr lang="en-US" sz="2800">
                <a:latin typeface="+mn-ea"/>
                <a:cs typeface="+mn-ea"/>
                <a:sym typeface="+mn-ea"/>
              </a:rPr>
              <a:t>,</a:t>
            </a:r>
            <a:r>
              <a:rPr lang="zh-CN" sz="2800">
                <a:latin typeface="+mn-ea"/>
                <a:cs typeface="+mn-ea"/>
                <a:sym typeface="+mn-ea"/>
              </a:rPr>
              <a:t>不断前进。人</a:t>
            </a:r>
            <a:r>
              <a:rPr lang="en-US" sz="2800">
                <a:latin typeface="+mn-ea"/>
                <a:cs typeface="+mn-ea"/>
                <a:sym typeface="+mn-ea"/>
              </a:rPr>
              <a:t>,</a:t>
            </a:r>
            <a:r>
              <a:rPr lang="zh-CN" sz="2800">
                <a:latin typeface="+mn-ea"/>
                <a:cs typeface="+mn-ea"/>
                <a:sym typeface="+mn-ea"/>
              </a:rPr>
              <a:t>总是要有点精神的</a:t>
            </a:r>
            <a:r>
              <a:rPr lang="zh-CN" altLang="en-US" sz="2800">
                <a:latin typeface="+mn-ea"/>
                <a:cs typeface="+mn-ea"/>
                <a:sym typeface="+mn-ea"/>
              </a:rPr>
              <a:t>。</a:t>
            </a:r>
            <a:r>
              <a:rPr lang="en-US" sz="2800">
                <a:latin typeface="+mn-ea"/>
                <a:cs typeface="+mn-ea"/>
                <a:sym typeface="+mn-ea"/>
              </a:rPr>
              <a:t>     “</a:t>
            </a:r>
            <a:r>
              <a:rPr lang="zh-CN" sz="2800">
                <a:latin typeface="+mn-ea"/>
                <a:cs typeface="+mn-ea"/>
                <a:sym typeface="+mn-ea"/>
              </a:rPr>
              <a:t>一本好书能拯救一个人</a:t>
            </a:r>
            <a:r>
              <a:rPr lang="zh-CN" altLang="en-US" sz="2800">
                <a:latin typeface="+mn-ea"/>
                <a:cs typeface="+mn-ea"/>
                <a:sym typeface="+mn-ea"/>
              </a:rPr>
              <a:t>。</a:t>
            </a:r>
            <a:r>
              <a:rPr lang="en-US" sz="2800">
                <a:latin typeface="+mn-ea"/>
                <a:cs typeface="+mn-ea"/>
                <a:sym typeface="+mn-ea"/>
              </a:rPr>
              <a:t>”</a:t>
            </a:r>
            <a:r>
              <a:rPr lang="zh-CN" altLang="en-US" sz="2800">
                <a:latin typeface="+mn-ea"/>
                <a:cs typeface="+mn-ea"/>
                <a:sym typeface="+mn-ea"/>
              </a:rPr>
              <a:t>《</a:t>
            </a:r>
            <a:r>
              <a:rPr lang="zh-CN" sz="2800">
                <a:latin typeface="+mn-ea"/>
                <a:cs typeface="+mn-ea"/>
                <a:sym typeface="+mn-ea"/>
              </a:rPr>
              <a:t>鲁滨孙漂流记》向我们展示了鲁滨孙的自信</a:t>
            </a:r>
            <a:r>
              <a:rPr lang="en-US" sz="2800">
                <a:latin typeface="+mn-ea"/>
                <a:cs typeface="+mn-ea"/>
                <a:sym typeface="+mn-ea"/>
              </a:rPr>
              <a:t>,</a:t>
            </a:r>
            <a:r>
              <a:rPr lang="zh-CN" sz="2800">
                <a:latin typeface="+mn-ea"/>
                <a:cs typeface="+mn-ea"/>
                <a:sym typeface="+mn-ea"/>
              </a:rPr>
              <a:t>自立</a:t>
            </a:r>
            <a:r>
              <a:rPr lang="en-US" sz="2800">
                <a:latin typeface="+mn-ea"/>
                <a:cs typeface="+mn-ea"/>
                <a:sym typeface="+mn-ea"/>
              </a:rPr>
              <a:t>,</a:t>
            </a:r>
            <a:r>
              <a:rPr lang="zh-CN" sz="2800">
                <a:latin typeface="+mn-ea"/>
                <a:cs typeface="+mn-ea"/>
                <a:sym typeface="+mn-ea"/>
              </a:rPr>
              <a:t>自尊</a:t>
            </a:r>
            <a:r>
              <a:rPr lang="en-US" sz="2800">
                <a:latin typeface="+mn-ea"/>
                <a:cs typeface="+mn-ea"/>
                <a:sym typeface="+mn-ea"/>
              </a:rPr>
              <a:t>,</a:t>
            </a:r>
            <a:r>
              <a:rPr lang="zh-CN" sz="2800">
                <a:latin typeface="+mn-ea"/>
                <a:cs typeface="+mn-ea"/>
                <a:sym typeface="+mn-ea"/>
              </a:rPr>
              <a:t>自强</a:t>
            </a:r>
            <a:r>
              <a:rPr lang="zh-CN" altLang="en-US" sz="2800">
                <a:latin typeface="+mn-ea"/>
                <a:cs typeface="+mn-ea"/>
                <a:sym typeface="+mn-ea"/>
              </a:rPr>
              <a:t>。</a:t>
            </a:r>
            <a:r>
              <a:rPr lang="zh-CN" sz="2800">
                <a:latin typeface="+mn-ea"/>
                <a:cs typeface="+mn-ea"/>
                <a:sym typeface="+mn-ea"/>
              </a:rPr>
              <a:t>鲁滨孙靠自己的诚实、善良、智慧和坚毅开拓了新的生活</a:t>
            </a:r>
            <a:r>
              <a:rPr lang="en-US" sz="2800">
                <a:latin typeface="+mn-ea"/>
                <a:cs typeface="+mn-ea"/>
                <a:sym typeface="+mn-ea"/>
              </a:rPr>
              <a:t>,</a:t>
            </a:r>
            <a:r>
              <a:rPr lang="zh-CN" sz="2800" u="sng">
                <a:uFill>
                  <a:solidFill>
                    <a:srgbClr val="231F20"/>
                  </a:solidFill>
                </a:uFill>
                <a:latin typeface="+mn-ea"/>
                <a:cs typeface="+mn-ea"/>
                <a:sym typeface="+mn-ea"/>
              </a:rPr>
              <a:t>我们也要做生活和学习上的</a:t>
            </a:r>
            <a:r>
              <a:rPr lang="en-US" sz="2800" u="sng">
                <a:uFill>
                  <a:solidFill>
                    <a:srgbClr val="231F20"/>
                  </a:solidFill>
                </a:uFill>
                <a:latin typeface="+mn-ea"/>
                <a:cs typeface="+mn-ea"/>
                <a:sym typeface="+mn-ea"/>
              </a:rPr>
              <a:t>“</a:t>
            </a:r>
            <a:r>
              <a:rPr lang="zh-CN" sz="2800" u="sng">
                <a:uFill>
                  <a:solidFill>
                    <a:srgbClr val="231F20"/>
                  </a:solidFill>
                </a:uFill>
                <a:latin typeface="+mn-ea"/>
                <a:cs typeface="+mn-ea"/>
                <a:sym typeface="+mn-ea"/>
              </a:rPr>
              <a:t>硬汉子</a:t>
            </a:r>
            <a:r>
              <a:rPr lang="en-US" sz="2800" u="sng">
                <a:uFill>
                  <a:solidFill>
                    <a:srgbClr val="231F20"/>
                  </a:solidFill>
                </a:uFill>
                <a:latin typeface="+mn-ea"/>
                <a:cs typeface="+mn-ea"/>
                <a:sym typeface="+mn-ea"/>
              </a:rPr>
              <a:t>”!
</a:t>
            </a:r>
            <a:endParaRPr lang="en-US" altLang="en-US" sz="2800" u="sng">
              <a:uFill>
                <a:solidFill>
                  <a:srgbClr val="231F20"/>
                </a:solidFill>
              </a:uFill>
              <a:latin typeface="+mn-ea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77095" y="1761490"/>
            <a:ext cx="1675130" cy="20612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结尾扣 题,收束有力,耐人寻味。</a:t>
            </a:r>
          </a:p>
        </p:txBody>
      </p:sp>
      <p:pic>
        <p:nvPicPr>
          <p:cNvPr id="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179300" y="10464800"/>
            <a:ext cx="355600" cy="2667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111240"/>
          </a:xfrm>
        </p:spPr>
        <p:txBody>
          <a:bodyPr>
            <a:norm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</a:rPr>
              <a:t>        </a:t>
            </a:r>
            <a:r>
              <a:rPr lang="zh-CN" altLang="en-US" sz="3200" b="0" smtClean="0">
                <a:solidFill>
                  <a:srgbClr val="FF0000"/>
                </a:solidFill>
              </a:rPr>
              <a:t>写读后感口诀</a:t>
            </a:r>
            <a:r>
              <a:rPr lang="en-US" altLang="zh-CN" sz="3200" b="0" smtClean="0">
                <a:solidFill>
                  <a:srgbClr val="FF0000"/>
                </a:solidFill>
              </a:rPr>
              <a:t/>
            </a:r>
            <a:br>
              <a:rPr lang="en-US" altLang="zh-CN" sz="3200" b="0" smtClean="0">
                <a:solidFill>
                  <a:srgbClr val="FF0000"/>
                </a:solidFill>
              </a:rPr>
            </a:br>
            <a:r>
              <a:rPr lang="en-US" altLang="zh-CN" sz="3200" b="0" smtClean="0">
                <a:solidFill>
                  <a:srgbClr val="FF0000"/>
                </a:solidFill>
              </a:rPr>
              <a:t/>
            </a:r>
            <a:br>
              <a:rPr lang="en-US" altLang="zh-CN" sz="3200" b="0" smtClean="0">
                <a:solidFill>
                  <a:srgbClr val="FF0000"/>
                </a:solidFill>
              </a:rPr>
            </a:br>
            <a:r>
              <a:rPr lang="zh-CN" altLang="en-US" sz="3200" b="0" smtClean="0">
                <a:solidFill>
                  <a:srgbClr val="FF0000"/>
                </a:solidFill>
              </a:rPr>
              <a:t>引</a:t>
            </a:r>
            <a:r>
              <a:rPr lang="zh-CN" altLang="en-US" sz="3200" b="0" smtClean="0">
                <a:solidFill>
                  <a:schemeClr val="tx2"/>
                </a:solidFill>
              </a:rPr>
              <a:t>述宜简快入题，只为感悟作铺设。</a:t>
            </a:r>
            <a:r>
              <a:rPr lang="en-US" altLang="zh-CN" sz="3200" b="0" smtClean="0">
                <a:solidFill>
                  <a:srgbClr val="FF0000"/>
                </a:solidFill>
              </a:rPr>
              <a:t/>
            </a:r>
            <a:br>
              <a:rPr lang="en-US" altLang="zh-CN" sz="3200" b="0" smtClean="0">
                <a:solidFill>
                  <a:srgbClr val="FF0000"/>
                </a:solidFill>
              </a:rPr>
            </a:br>
            <a:r>
              <a:rPr lang="zh-CN" altLang="en-US" sz="3200" b="0" smtClean="0">
                <a:solidFill>
                  <a:srgbClr val="FF0000"/>
                </a:solidFill>
              </a:rPr>
              <a:t>议</a:t>
            </a:r>
            <a:r>
              <a:rPr lang="zh-CN" altLang="en-US" sz="3200" b="0" smtClean="0">
                <a:solidFill>
                  <a:schemeClr val="tx1"/>
                </a:solidFill>
              </a:rPr>
              <a:t>论过程加心描，亮人眼球抓读者。</a:t>
            </a:r>
            <a:r>
              <a:rPr lang="en-US" altLang="zh-CN" sz="3200" b="0" smtClean="0">
                <a:solidFill>
                  <a:schemeClr val="tx1"/>
                </a:solidFill>
              </a:rPr>
              <a:t/>
            </a:r>
            <a:br>
              <a:rPr lang="en-US" altLang="zh-CN" sz="3200" b="0" smtClean="0">
                <a:solidFill>
                  <a:schemeClr val="tx1"/>
                </a:solidFill>
              </a:rPr>
            </a:br>
            <a:r>
              <a:rPr lang="zh-CN" altLang="en-US" sz="3200" b="0" smtClean="0">
                <a:solidFill>
                  <a:schemeClr val="tx1"/>
                </a:solidFill>
              </a:rPr>
              <a:t>排比段落来罗列，发人深省更深刻。</a:t>
            </a:r>
            <a:r>
              <a:rPr lang="en-US" altLang="zh-CN" sz="3200" b="0" smtClean="0">
                <a:solidFill>
                  <a:srgbClr val="FF0000"/>
                </a:solidFill>
              </a:rPr>
              <a:t/>
            </a:r>
            <a:br>
              <a:rPr lang="en-US" altLang="zh-CN" sz="3200" b="0" smtClean="0">
                <a:solidFill>
                  <a:srgbClr val="FF0000"/>
                </a:solidFill>
              </a:rPr>
            </a:br>
            <a:r>
              <a:rPr lang="zh-CN" altLang="en-US" sz="3200" b="0" smtClean="0">
                <a:solidFill>
                  <a:srgbClr val="FF0000"/>
                </a:solidFill>
              </a:rPr>
              <a:t>联</a:t>
            </a:r>
            <a:r>
              <a:rPr lang="zh-CN" altLang="en-US" sz="3200" b="0" smtClean="0">
                <a:solidFill>
                  <a:schemeClr val="tx1"/>
                </a:solidFill>
              </a:rPr>
              <a:t>系现实来对照，主旨更加鲜明些。</a:t>
            </a:r>
            <a:r>
              <a:rPr lang="en-US" altLang="zh-CN" sz="3200" b="0" smtClean="0">
                <a:solidFill>
                  <a:srgbClr val="FF0000"/>
                </a:solidFill>
              </a:rPr>
              <a:t/>
            </a:r>
            <a:br>
              <a:rPr lang="en-US" altLang="zh-CN" sz="3200" b="0" smtClean="0">
                <a:solidFill>
                  <a:srgbClr val="FF0000"/>
                </a:solidFill>
              </a:rPr>
            </a:br>
            <a:r>
              <a:rPr lang="zh-CN" altLang="en-US" sz="3200" b="0" smtClean="0">
                <a:solidFill>
                  <a:srgbClr val="FF0000"/>
                </a:solidFill>
              </a:rPr>
              <a:t>结</a:t>
            </a:r>
            <a:r>
              <a:rPr lang="zh-CN" altLang="en-US" sz="3200" b="0" smtClean="0">
                <a:solidFill>
                  <a:schemeClr val="tx1"/>
                </a:solidFill>
              </a:rPr>
              <a:t>尾回扣所写事，耐人寻味有力说。</a:t>
            </a:r>
            <a:r>
              <a:rPr lang="en-US" altLang="zh-CN" sz="3200" b="0" smtClean="0">
                <a:solidFill>
                  <a:srgbClr val="FF0000"/>
                </a:solidFill>
              </a:rPr>
              <a:t/>
            </a:r>
            <a:br>
              <a:rPr lang="en-US" altLang="zh-CN" sz="3200" b="0" smtClean="0">
                <a:solidFill>
                  <a:srgbClr val="FF0000"/>
                </a:solidFill>
              </a:rPr>
            </a:br>
            <a:r>
              <a:rPr lang="en-US" altLang="zh-CN" sz="3050" b="0" smtClean="0">
                <a:solidFill>
                  <a:srgbClr val="FF0000"/>
                </a:solidFill>
              </a:rPr>
              <a:t/>
            </a:r>
            <a:br>
              <a:rPr lang="en-US" altLang="zh-CN" sz="3050" b="0" smtClean="0">
                <a:solidFill>
                  <a:srgbClr val="FF0000"/>
                </a:solidFill>
              </a:rPr>
            </a:br>
            <a:r>
              <a:rPr lang="en-US" altLang="zh-CN" sz="3050" smtClean="0">
                <a:solidFill>
                  <a:srgbClr val="FF0000"/>
                </a:solidFill>
              </a:rPr>
              <a:t/>
            </a:r>
            <a:br>
              <a:rPr lang="en-US" altLang="zh-CN" sz="3050" smtClean="0">
                <a:solidFill>
                  <a:srgbClr val="FF0000"/>
                </a:solidFill>
              </a:rPr>
            </a:br>
            <a:r>
              <a:rPr lang="en-US" altLang="zh-CN" sz="3050" smtClean="0">
                <a:solidFill>
                  <a:srgbClr val="FF0000"/>
                </a:solidFill>
              </a:rPr>
              <a:t/>
            </a:r>
            <a:br>
              <a:rPr lang="en-US" altLang="zh-CN" sz="3050" smtClean="0">
                <a:solidFill>
                  <a:srgbClr val="FF0000"/>
                </a:solidFill>
              </a:rPr>
            </a:br>
            <a:endParaRPr lang="zh-CN" altLang="en-US" sz="305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8565" y="377505"/>
            <a:ext cx="28690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</a:rPr>
              <a:t>记一记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87780" y="739140"/>
            <a:ext cx="9307830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3200" smtClean="0">
              <a:solidFill>
                <a:srgbClr val="FF0000"/>
              </a:solidFill>
            </a:endParaRPr>
          </a:p>
          <a:p>
            <a:r>
              <a:rPr lang="zh-CN" altLang="en-US" sz="3200" smtClean="0"/>
              <a:t>根</a:t>
            </a:r>
            <a:r>
              <a:rPr lang="zh-CN" altLang="en-US" sz="3200"/>
              <a:t>据对《小石潭记》结尾部分的情感把握,写作一段结尾扣情的文字,让读后感的结束干净有力。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87780" y="2530475"/>
            <a:ext cx="943991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情</a:t>
            </a:r>
            <a:r>
              <a:rPr lang="zh-CN" altLang="en-US" sz="3200" smtClean="0"/>
              <a:t>境:</a:t>
            </a:r>
            <a:endParaRPr lang="zh-CN" altLang="en-US" sz="3200"/>
          </a:p>
          <a:p>
            <a:r>
              <a:rPr lang="zh-CN" altLang="en-US" sz="3200"/>
              <a:t>      潭西南而望,斗折蛇行,明灭可见.其岸势犬牙差互,不可知其源。</a:t>
            </a:r>
          </a:p>
          <a:p>
            <a:r>
              <a:rPr lang="zh-CN" altLang="en-US" sz="3200"/>
              <a:t>      坐潭上,四面竹树环合,寂寥无人,凄神寒骨,悄怆幽邃. 以其境过清,不可久居,乃记之而去。</a:t>
            </a:r>
          </a:p>
        </p:txBody>
      </p:sp>
      <p:pic>
        <p:nvPicPr>
          <p:cNvPr id="2" name="图片 1" descr="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8900" y="4376420"/>
            <a:ext cx="3209925" cy="24358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23457" y="562062"/>
            <a:ext cx="37498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solidFill>
                  <a:srgbClr val="FF0000"/>
                </a:solidFill>
              </a:rPr>
              <a:t>练一练</a:t>
            </a:r>
            <a:endParaRPr lang="zh-CN" altLang="en-US" sz="44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17625" y="1035050"/>
            <a:ext cx="95567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 fontAlgn="auto">
              <a:lnSpc>
                <a:spcPct val="150000"/>
              </a:lnSpc>
            </a:pPr>
            <a:r>
              <a:rPr lang="en-US" altLang="zh-CN" sz="3200" b="0">
                <a:solidFill>
                  <a:srgbClr val="FF0000"/>
                </a:solidFill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sz="3600" b="1" err="1">
                <a:solidFill>
                  <a:schemeClr val="tx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于情于景,到处透露着凄清,本能使他选择了逃避</a:t>
            </a:r>
            <a:r>
              <a:rPr lang="zh-CN" sz="3600" b="1">
                <a:solidFill>
                  <a:schemeClr val="tx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r>
              <a:rPr sz="3600" b="1" err="1">
                <a:solidFill>
                  <a:schemeClr val="tx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也许悲伤是会长久潜伏于心的,但快乐一样也能够,豁达面对吧!  如李白诗中所云:“人生在世不称意,明朝散发弄扁舟</a:t>
            </a:r>
            <a:r>
              <a:rPr lang="zh-CN" sz="3600" b="1">
                <a:solidFill>
                  <a:schemeClr val="tx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r>
              <a:rPr sz="3600" b="1">
                <a:solidFill>
                  <a:schemeClr val="tx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564005" y="1880870"/>
            <a:ext cx="944753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448435" y="2680335"/>
            <a:ext cx="9530080" cy="50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470025" y="3507740"/>
            <a:ext cx="9486265" cy="44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470025" y="4333875"/>
            <a:ext cx="9420225" cy="50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8820" y="4450080"/>
            <a:ext cx="2458720" cy="24587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4950" y="352338"/>
            <a:ext cx="2625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文采展示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95" y="157480"/>
            <a:ext cx="1151890" cy="128270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1171575" y="1294130"/>
            <a:ext cx="2226945" cy="12065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171575" y="461010"/>
            <a:ext cx="2226945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>
                <a:solidFill>
                  <a:srgbClr val="002060"/>
                </a:solidFill>
              </a:rPr>
              <a:t>文</a:t>
            </a:r>
            <a:r>
              <a:rPr lang="zh-CN" altLang="en-US" sz="3800" smtClean="0">
                <a:solidFill>
                  <a:srgbClr val="002060"/>
                </a:solidFill>
              </a:rPr>
              <a:t>题</a:t>
            </a:r>
            <a:r>
              <a:rPr lang="zh-CN" altLang="en-US" sz="3800">
                <a:solidFill>
                  <a:srgbClr val="002060"/>
                </a:solidFill>
              </a:rPr>
              <a:t>布置</a:t>
            </a:r>
          </a:p>
        </p:txBody>
      </p:sp>
      <p:sp>
        <p:nvSpPr>
          <p:cNvPr id="2" name="矩形 1"/>
          <p:cNvSpPr/>
          <p:nvPr/>
        </p:nvSpPr>
        <p:spPr>
          <a:xfrm>
            <a:off x="816610" y="1783080"/>
            <a:ext cx="10817225" cy="1274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就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你读过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儒林外史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某一回，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写一篇读后感，题目自拟。不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少于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7500" y="4592955"/>
            <a:ext cx="3038475" cy="23056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0086" y="228371"/>
            <a:ext cx="2668398" cy="930275"/>
          </a:xfrm>
        </p:spPr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</a:rPr>
              <a:t>板书设计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82892" y="1721164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</a:rPr>
              <a:t>                     学写读后感</a:t>
            </a:r>
            <a:endParaRPr lang="en-US" altLang="zh-CN" smtClean="0">
              <a:solidFill>
                <a:srgbClr val="FF0000"/>
              </a:solidFill>
            </a:endParaRPr>
          </a:p>
          <a:p>
            <a:endParaRPr lang="en-US" altLang="zh-CN" smtClean="0">
              <a:solidFill>
                <a:srgbClr val="FF0000"/>
              </a:solidFill>
            </a:endParaRPr>
          </a:p>
          <a:p>
            <a:r>
              <a:rPr lang="zh-CN" altLang="en-US" smtClean="0">
                <a:solidFill>
                  <a:srgbClr val="FF0000"/>
                </a:solidFill>
              </a:rPr>
              <a:t>引述</a:t>
            </a:r>
            <a:r>
              <a:rPr lang="zh-CN" altLang="en-US">
                <a:solidFill>
                  <a:schemeClr val="tx2"/>
                </a:solidFill>
              </a:rPr>
              <a:t>宜简快入题，只为感悟作铺设。</a:t>
            </a:r>
            <a:r>
              <a:rPr lang="en-US" altLang="zh-CN">
                <a:solidFill>
                  <a:srgbClr val="FF0000"/>
                </a:solidFill>
              </a:rPr>
              <a:t/>
            </a:r>
            <a:br>
              <a:rPr lang="en-US" altLang="zh-CN">
                <a:solidFill>
                  <a:srgbClr val="FF0000"/>
                </a:solidFill>
              </a:rPr>
            </a:br>
            <a:r>
              <a:rPr lang="zh-CN" altLang="en-US">
                <a:solidFill>
                  <a:srgbClr val="FF0000"/>
                </a:solidFill>
              </a:rPr>
              <a:t>议论</a:t>
            </a:r>
            <a:r>
              <a:rPr lang="zh-CN" altLang="en-US"/>
              <a:t>过程加心描，亮人眼球抓读者。</a:t>
            </a:r>
            <a:r>
              <a:rPr lang="en-US" altLang="zh-CN"/>
              <a:t/>
            </a:r>
            <a:br>
              <a:rPr lang="en-US" altLang="zh-CN"/>
            </a:br>
            <a:r>
              <a:rPr lang="zh-CN" altLang="en-US"/>
              <a:t>排比段落来罗列，发人深省更深刻。</a:t>
            </a:r>
            <a:r>
              <a:rPr lang="en-US" altLang="zh-CN">
                <a:solidFill>
                  <a:srgbClr val="FF0000"/>
                </a:solidFill>
              </a:rPr>
              <a:t/>
            </a:r>
            <a:br>
              <a:rPr lang="en-US" altLang="zh-CN">
                <a:solidFill>
                  <a:srgbClr val="FF0000"/>
                </a:solidFill>
              </a:rPr>
            </a:br>
            <a:r>
              <a:rPr lang="zh-CN" altLang="en-US">
                <a:solidFill>
                  <a:srgbClr val="FF0000"/>
                </a:solidFill>
              </a:rPr>
              <a:t>联系现实</a:t>
            </a:r>
            <a:r>
              <a:rPr lang="zh-CN" altLang="en-US"/>
              <a:t>来对照，主旨更加鲜明些。</a:t>
            </a:r>
            <a:r>
              <a:rPr lang="en-US" altLang="zh-CN">
                <a:solidFill>
                  <a:srgbClr val="FF0000"/>
                </a:solidFill>
              </a:rPr>
              <a:t/>
            </a:r>
            <a:br>
              <a:rPr lang="en-US" altLang="zh-CN">
                <a:solidFill>
                  <a:srgbClr val="FF0000"/>
                </a:solidFill>
              </a:rPr>
            </a:br>
            <a:r>
              <a:rPr lang="zh-CN" altLang="en-US">
                <a:solidFill>
                  <a:srgbClr val="FF0000"/>
                </a:solidFill>
              </a:rPr>
              <a:t>结尾回扣</a:t>
            </a:r>
            <a:r>
              <a:rPr lang="zh-CN" altLang="en-US"/>
              <a:t>所写事，耐人寻味有力说。</a:t>
            </a:r>
            <a:r>
              <a:rPr lang="en-US" altLang="zh-CN">
                <a:solidFill>
                  <a:srgbClr val="FF0000"/>
                </a:solidFill>
              </a:rPr>
              <a:t/>
            </a:r>
            <a:br>
              <a:rPr lang="en-US" altLang="zh-CN">
                <a:solidFill>
                  <a:srgbClr val="FF0000"/>
                </a:solidFill>
              </a:rPr>
            </a:br>
            <a:r>
              <a:rPr lang="en-US" altLang="zh-CN">
                <a:solidFill>
                  <a:srgbClr val="FF0000"/>
                </a:solidFill>
              </a:rPr>
              <a:t/>
            </a:r>
            <a:br>
              <a:rPr lang="en-US" altLang="zh-CN">
                <a:solidFill>
                  <a:srgbClr val="FF0000"/>
                </a:solidFill>
              </a:rPr>
            </a:br>
            <a:r>
              <a:rPr lang="en-US" altLang="zh-CN">
                <a:solidFill>
                  <a:srgbClr val="FF0000"/>
                </a:solidFill>
              </a:rPr>
              <a:t/>
            </a:r>
            <a:br>
              <a:rPr lang="en-US" altLang="zh-CN">
                <a:solidFill>
                  <a:srgbClr val="FF0000"/>
                </a:solidFill>
              </a:rPr>
            </a:br>
            <a:endParaRPr lang="zh-CN" altLang="en-US"/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477500" y="11633200"/>
            <a:ext cx="3175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99103236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/>
          <p:nvPr>
            <p:custDataLst>
              <p:tags r:id="rId2"/>
            </p:custDataLst>
          </p:nvPr>
        </p:nvCxnSpPr>
        <p:spPr>
          <a:xfrm>
            <a:off x="20922" y="1273745"/>
            <a:ext cx="132556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3"/>
            </p:custDataLst>
          </p:nvPr>
        </p:nvCxnSpPr>
        <p:spPr>
          <a:xfrm>
            <a:off x="2315210" y="418718"/>
            <a:ext cx="989549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4"/>
            </p:custDataLst>
          </p:nvPr>
        </p:nvSpPr>
        <p:spPr>
          <a:xfrm>
            <a:off x="252379" y="334871"/>
            <a:ext cx="3319462" cy="10604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r">
              <a:defRPr/>
            </a:pPr>
            <a:r>
              <a:rPr lang="zh-CN" altLang="en-US" sz="4000" b="1" spc="4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情景导入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27760" y="1765935"/>
            <a:ext cx="99364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/>
              <a:t>1</a:t>
            </a:r>
            <a:r>
              <a:rPr lang="zh-CN" altLang="en-US" sz="3200"/>
              <a:t>、 同学们都喜欢读课外书,请问你都读了哪些文章或书籍?</a:t>
            </a:r>
          </a:p>
          <a:p>
            <a:r>
              <a:rPr lang="en-US" altLang="zh-CN" sz="3200"/>
              <a:t>2</a:t>
            </a:r>
            <a:r>
              <a:rPr lang="zh-CN" altLang="en-US" sz="3200"/>
              <a:t>、你能把你读的文</a:t>
            </a:r>
            <a:r>
              <a:rPr lang="zh-CN" altLang="en-US" sz="3200" smtClean="0"/>
              <a:t>章选一篇向</a:t>
            </a:r>
            <a:r>
              <a:rPr lang="zh-CN" altLang="en-US" sz="3200"/>
              <a:t>你</a:t>
            </a:r>
          </a:p>
          <a:p>
            <a:r>
              <a:rPr lang="zh-CN" altLang="en-US" sz="3200"/>
              <a:t>的</a:t>
            </a:r>
            <a:r>
              <a:rPr lang="zh-CN" altLang="en-US" sz="3200" smtClean="0"/>
              <a:t>同学介</a:t>
            </a:r>
            <a:r>
              <a:rPr lang="zh-CN" altLang="en-US" sz="3200"/>
              <a:t>绍一下吗?  比如它</a:t>
            </a:r>
          </a:p>
          <a:p>
            <a:r>
              <a:rPr lang="zh-CN" altLang="en-US" sz="3200"/>
              <a:t>都写了什么内容,给你印象最</a:t>
            </a:r>
          </a:p>
          <a:p>
            <a:r>
              <a:rPr lang="zh-CN" altLang="en-US" sz="3200"/>
              <a:t>深的是什么?</a:t>
            </a:r>
          </a:p>
        </p:txBody>
      </p:sp>
      <p:pic>
        <p:nvPicPr>
          <p:cNvPr id="73735" name="图片 73734" descr="PPT素材-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0060" y="2285365"/>
            <a:ext cx="4662170" cy="40106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marL="0" indent="0" fontAlgn="auto">
              <a:lnSpc>
                <a:spcPct val="250000"/>
              </a:lnSpc>
              <a:buNone/>
            </a:pPr>
            <a:endParaRPr lang="zh-CN" altLang="en-US">
              <a:latin typeface="+mn-ea"/>
              <a:ea typeface="+mn-ea"/>
            </a:endParaRPr>
          </a:p>
          <a:p>
            <a:pPr marL="0" indent="0" fontAlgn="auto">
              <a:lnSpc>
                <a:spcPct val="250000"/>
              </a:lnSpc>
              <a:buNone/>
            </a:pPr>
            <a:endParaRPr lang="zh-CN" altLang="en-US">
              <a:latin typeface="+mn-ea"/>
              <a:ea typeface="+mn-ea"/>
            </a:endParaRPr>
          </a:p>
          <a:p>
            <a:pPr marL="0" indent="0" fontAlgn="auto">
              <a:lnSpc>
                <a:spcPct val="250000"/>
              </a:lnSpc>
              <a:buNone/>
            </a:pPr>
            <a:endParaRPr lang="zh-CN" altLang="en-US" sz="1800">
              <a:latin typeface="+mn-ea"/>
              <a:ea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1800">
              <a:latin typeface="+mn-ea"/>
              <a:ea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50" name="任意多边形 49"/>
          <p:cNvSpPr/>
          <p:nvPr>
            <p:custDataLst>
              <p:tags r:id="rId3"/>
            </p:custDataLst>
          </p:nvPr>
        </p:nvSpPr>
        <p:spPr bwMode="auto">
          <a:xfrm>
            <a:off x="868680" y="1647190"/>
            <a:ext cx="634365" cy="649605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03045" y="1520825"/>
            <a:ext cx="85178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１</a:t>
            </a:r>
            <a:r>
              <a:rPr 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.</a:t>
            </a:r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sz="3200" b="1" dirty="0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初步掌握写读后感的写法,开发</a:t>
            </a:r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引——议—— 联——</a:t>
            </a:r>
            <a:r>
              <a:rPr sz="3200" b="1" dirty="0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结”的写作思路,提高写作能力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9" name="任意多边形 8"/>
          <p:cNvSpPr/>
          <p:nvPr>
            <p:custDataLst>
              <p:tags r:id="rId4"/>
            </p:custDataLst>
          </p:nvPr>
        </p:nvSpPr>
        <p:spPr bwMode="auto">
          <a:xfrm>
            <a:off x="867410" y="3326130"/>
            <a:ext cx="624840" cy="601980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61465" y="3218180"/>
            <a:ext cx="97929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2</a:t>
            </a:r>
            <a:r>
              <a:rPr lang="en-US" sz="3200" b="1" dirty="0">
                <a:cs typeface="+mn-ea"/>
                <a:sym typeface="+mn-ea"/>
              </a:rPr>
              <a:t>.</a:t>
            </a:r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结合单元课文的阅读,借鉴写作,注意把握“读”和“感”的关系,善读会感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61465" y="4561205"/>
            <a:ext cx="99231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+mn-ea"/>
                <a:cs typeface="+mn-ea"/>
                <a:sym typeface="+mn-ea"/>
              </a:rPr>
              <a:t>3.通过学写读后感</a:t>
            </a:r>
            <a:r>
              <a:rPr lang="zh-CN" altLang="en-US" sz="3200" b="1" dirty="0" smtClean="0">
                <a:latin typeface="+mn-ea"/>
                <a:cs typeface="+mn-ea"/>
                <a:sym typeface="+mn-ea"/>
              </a:rPr>
              <a:t>,养</a:t>
            </a:r>
            <a:r>
              <a:rPr lang="zh-CN" altLang="en-US" sz="3200" b="1" dirty="0">
                <a:latin typeface="+mn-ea"/>
                <a:cs typeface="+mn-ea"/>
                <a:sym typeface="+mn-ea"/>
              </a:rPr>
              <a:t>成边读边思的良好阅读习惯,激</a:t>
            </a:r>
            <a:r>
              <a:rPr lang="zh-CN" altLang="en-US" sz="3200" b="1" dirty="0" smtClean="0">
                <a:latin typeface="+mn-ea"/>
                <a:cs typeface="+mn-ea"/>
                <a:sym typeface="+mn-ea"/>
              </a:rPr>
              <a:t>发写</a:t>
            </a:r>
            <a:r>
              <a:rPr lang="zh-CN" altLang="en-US" sz="3200" b="1" dirty="0">
                <a:latin typeface="+mn-ea"/>
                <a:cs typeface="+mn-ea"/>
                <a:sym typeface="+mn-ea"/>
              </a:rPr>
              <a:t>读后感的兴趣。</a:t>
            </a:r>
          </a:p>
        </p:txBody>
      </p:sp>
      <p:sp>
        <p:nvSpPr>
          <p:cNvPr id="10" name="任意多边形 9"/>
          <p:cNvSpPr/>
          <p:nvPr>
            <p:custDataLst>
              <p:tags r:id="rId5"/>
            </p:custDataLst>
          </p:nvPr>
        </p:nvSpPr>
        <p:spPr bwMode="auto">
          <a:xfrm>
            <a:off x="867410" y="4681855"/>
            <a:ext cx="635635" cy="666115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800000">
            <a:off x="9060180" y="0"/>
            <a:ext cx="3127375" cy="2324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4" b="17143"/>
          <a:stretch>
            <a:fillRect/>
          </a:stretch>
        </p:blipFill>
        <p:spPr>
          <a:xfrm>
            <a:off x="0" y="0"/>
            <a:ext cx="2037715" cy="15208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946275" y="497205"/>
            <a:ext cx="2612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78C00"/>
                </a:solidFill>
              </a:rPr>
              <a:t>学习目标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33500" y="457200"/>
            <a:ext cx="2160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经</a:t>
            </a:r>
            <a:r>
              <a:rPr lang="zh-CN" altLang="en-US" sz="3600" smtClean="0">
                <a:solidFill>
                  <a:srgbClr val="FF0000"/>
                </a:solidFill>
              </a:rPr>
              <a:t>典借鉴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9965" y="1423035"/>
            <a:ext cx="10212705" cy="48936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3200"/>
              <a:t>        青翠的藤蔓相互缠绕,小石潭的流水“叮咚”作响,偶有风吹过竹林,发出“沙沙沙”的轻快旋律—— 柳宗元便是在这样的美景中渐行渐远</a:t>
            </a:r>
            <a:r>
              <a:rPr lang="zh-CN" altLang="en-US" sz="3200" smtClean="0"/>
              <a:t>。</a:t>
            </a:r>
            <a:r>
              <a:rPr lang="en-US" altLang="zh-CN" sz="3200" smtClean="0"/>
              <a:t>(</a:t>
            </a:r>
            <a:r>
              <a:rPr lang="zh-CN" altLang="en-US" sz="3200" smtClean="0">
                <a:solidFill>
                  <a:srgbClr val="FF0000"/>
                </a:solidFill>
              </a:rPr>
              <a:t>引述</a:t>
            </a:r>
            <a:r>
              <a:rPr lang="en-US" altLang="zh-CN" sz="3200" smtClean="0"/>
              <a:t>)</a:t>
            </a:r>
          </a:p>
          <a:p>
            <a:pPr fontAlgn="auto">
              <a:lnSpc>
                <a:spcPct val="125000"/>
              </a:lnSpc>
            </a:pPr>
            <a:r>
              <a:rPr lang="zh-CN" altLang="en-US" sz="3200" smtClean="0"/>
              <a:t>画</a:t>
            </a:r>
            <a:r>
              <a:rPr lang="zh-CN" altLang="en-US" sz="3200"/>
              <a:t>面定格在这一瞬间,如果我是画家,我会用黑白诠释这幅景色。不需要鲜艳的色彩,不需要细致的表情刻画只一片黑白,一个背影,足以触动人心。他的背影,是落寞的,亦是感性的</a:t>
            </a:r>
            <a:r>
              <a:rPr lang="zh-CN" altLang="en-US" sz="3200" smtClean="0"/>
              <a:t>。（</a:t>
            </a:r>
            <a:r>
              <a:rPr lang="zh-CN" altLang="en-US" sz="3200" smtClean="0">
                <a:solidFill>
                  <a:srgbClr val="FF0000"/>
                </a:solidFill>
              </a:rPr>
              <a:t>议论</a:t>
            </a:r>
            <a:r>
              <a:rPr lang="zh-CN" altLang="en-US" sz="3200" smtClean="0"/>
              <a:t>）</a:t>
            </a:r>
            <a:endParaRPr lang="zh-CN" altLang="en-US" sz="3200"/>
          </a:p>
          <a:p>
            <a:pPr algn="r"/>
            <a:r>
              <a:rPr lang="zh-CN" altLang="en-US" sz="3200"/>
              <a:t>—— 读《小石潭记》有感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4365" y="-18415"/>
            <a:ext cx="2700020" cy="21945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33170" y="1351915"/>
            <a:ext cx="9258935" cy="50167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 algn="l"/>
            <a:r>
              <a:rPr lang="en-US" altLang="zh-CN" sz="32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32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zh-CN" altLang="en-US" sz="3200" b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引述</a:t>
            </a:r>
            <a:r>
              <a:rPr lang="zh-CN" altLang="en-US" sz="32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en-US" altLang="zh-CN" sz="32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</a:p>
          <a:p>
            <a:pPr indent="228600" algn="l"/>
            <a:r>
              <a:rPr lang="zh-CN" sz="32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想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到这里</a:t>
            </a:r>
            <a:r>
              <a:rPr lang="en-US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美好的感觉戛然而止</a:t>
            </a:r>
            <a:r>
              <a:rPr lang="en-US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黑暗已经笼罩了整个天空</a:t>
            </a:r>
            <a:r>
              <a:rPr lang="en-US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笼罩了人们的心灵</a:t>
            </a:r>
            <a:r>
              <a:rPr lang="zh-CN" altLang="en-US" sz="32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。（</a:t>
            </a:r>
            <a:r>
              <a:rPr lang="zh-CN" altLang="en-US" sz="3200" b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议论</a:t>
            </a:r>
            <a:r>
              <a:rPr lang="zh-CN" altLang="en-US" sz="32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en-US" altLang="zh-CN" sz="3200" b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228600" algn="l"/>
            <a:r>
              <a:rPr lang="zh-CN" sz="32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们不应该让黑暗继续蔓延下去</a:t>
            </a:r>
            <a:r>
              <a:rPr lang="en-US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作为现实社会中的一分子</a:t>
            </a:r>
            <a:r>
              <a:rPr lang="en-US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我们应该担当起保护家园的责任</a:t>
            </a:r>
            <a:r>
              <a:rPr lang="en-US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创建一个和谐美好的社会</a:t>
            </a:r>
            <a:r>
              <a:rPr lang="en-US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只有欢笑</a:t>
            </a:r>
            <a:r>
              <a:rPr lang="en-US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没有压迫</a:t>
            </a:r>
            <a:r>
              <a:rPr lang="en-US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没有家破人亡</a:t>
            </a:r>
            <a:r>
              <a:rPr lang="en-US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每家每户都是如此的幸福</a:t>
            </a:r>
            <a:r>
              <a:rPr lang="en-US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把那些邪恶、肮脏的思想通通从灵魂里清出去</a:t>
            </a:r>
            <a:r>
              <a:rPr lang="zh-CN" altLang="en-US" sz="32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。（</a:t>
            </a:r>
            <a:r>
              <a:rPr lang="zh-CN" altLang="en-US" sz="3200" b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联系现实</a:t>
            </a:r>
            <a:r>
              <a:rPr lang="zh-CN" altLang="en-US" sz="32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en-US" sz="3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228600" algn="r"/>
            <a:r>
              <a:rPr lang="en-US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桃花源记》读后感
</a:t>
            </a:r>
            <a:endParaRPr lang="zh-CN" altLang="en-US" sz="3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 descr="20180225154341_witQz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9194165" y="-13970"/>
            <a:ext cx="2964180" cy="213487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30510" y="402672"/>
            <a:ext cx="2860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经典借鉴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18565" y="1087755"/>
            <a:ext cx="9984740" cy="56323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……(</a:t>
            </a:r>
            <a:r>
              <a:rPr lang="zh-CN" altLang="en-US" sz="2800" b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引述</a:t>
            </a:r>
            <a:r>
              <a:rPr lang="en-US" altLang="zh-CN" sz="28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     </a:t>
            </a:r>
          </a:p>
          <a:p>
            <a:pPr indent="0"/>
            <a:r>
              <a:rPr lang="zh-CN" sz="28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</a:t>
            </a: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果雕刻者有一丝的马虎</a:t>
            </a:r>
            <a:r>
              <a:rPr lang="en-US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也许今天我们就不能领略</a:t>
            </a:r>
            <a:r>
              <a:rPr lang="en-US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只应天上有,不该凡间现”的奇宝。我想,在生活中雕刻家对待每一件事情一定都是极其认真的,认真已经成了他们的习惯</a:t>
            </a:r>
            <a:r>
              <a:rPr lang="zh-CN" sz="28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28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zh-CN" altLang="en-US" sz="2800" b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议论</a:t>
            </a:r>
            <a:r>
              <a:rPr lang="zh-CN" altLang="en-US" sz="28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en-US" altLang="zh-CN" sz="2800" b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/>
            <a:r>
              <a:rPr lang="zh-CN" sz="28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</a:t>
            </a: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于我们学生来说,认真是非常重要的,但又是非常难做到的。养成认真的好习惯应该从日常小事做起,而不是只在考试中认真。老师经常告诉我们要认真写作业,就是为了让我们养成认真的习惯, 这样在考试中不用太克制自己,自然而然就会认真了。反之,如果我们平时不能认真做作业,考试时也就很难认真了</a:t>
            </a:r>
            <a:r>
              <a:rPr lang="zh-CN" sz="28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28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zh-CN" altLang="en-US" sz="2800" b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联系学习生活</a:t>
            </a:r>
            <a:r>
              <a:rPr lang="zh-CN" altLang="en-US" sz="28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en-US" altLang="zh-CN" sz="2800" b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/>
            <a:r>
              <a:rPr lang="zh-CN" altLang="en-US" sz="28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让</a:t>
            </a:r>
            <a:r>
              <a:rPr lang="zh-CN" altLang="zh-CN" sz="2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认真成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</a:t>
            </a:r>
            <a:r>
              <a:rPr lang="zh-CN" altLang="zh-CN" sz="2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习惯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，给生活增添奇珍。（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结语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/>
            <a:endParaRPr lang="zh-CN" sz="20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algn="r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 读《核舟记》有感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0464" r="74257"/>
          <a:stretch>
            <a:fillRect/>
          </a:stretch>
        </p:blipFill>
        <p:spPr>
          <a:xfrm>
            <a:off x="-323850" y="4552315"/>
            <a:ext cx="2131695" cy="24460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90569" y="436228"/>
            <a:ext cx="302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经典借鉴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87805" y="1449070"/>
            <a:ext cx="960564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smtClean="0"/>
              <a:t>说</a:t>
            </a:r>
            <a:r>
              <a:rPr lang="zh-CN" altLang="en-US" sz="3200"/>
              <a:t>说以上各片段中有哪些值得我们借鉴的地方。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6" t="68214" r="5001" b="13036"/>
          <a:stretch>
            <a:fillRect/>
          </a:stretch>
        </p:blipFill>
        <p:spPr>
          <a:xfrm>
            <a:off x="820420" y="285750"/>
            <a:ext cx="3262630" cy="10687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68070" y="469900"/>
            <a:ext cx="2204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写法归纳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6548" r="1277" b="5836"/>
          <a:stretch>
            <a:fillRect/>
          </a:stretch>
        </p:blipFill>
        <p:spPr>
          <a:xfrm>
            <a:off x="7222490" y="2637790"/>
            <a:ext cx="4653915" cy="30575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20411" y="2927758"/>
            <a:ext cx="56541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</a:rPr>
              <a:t>  ①</a:t>
            </a:r>
            <a:r>
              <a:rPr lang="zh-CN" altLang="en-US" sz="2800">
                <a:solidFill>
                  <a:srgbClr val="FF0000"/>
                </a:solidFill>
              </a:rPr>
              <a:t>“引”是基础,引述要灵活。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</a:rPr>
              <a:t>       ②</a:t>
            </a:r>
            <a:r>
              <a:rPr lang="zh-CN" altLang="en-US" sz="2800">
                <a:solidFill>
                  <a:srgbClr val="FF0000"/>
                </a:solidFill>
              </a:rPr>
              <a:t>“议”是重心,感悟要深入。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</a:rPr>
              <a:t>       ③</a:t>
            </a:r>
            <a:r>
              <a:rPr lang="zh-CN" altLang="en-US" sz="2800">
                <a:solidFill>
                  <a:srgbClr val="FF0000"/>
                </a:solidFill>
              </a:rPr>
              <a:t>“联”是拓展,联想要广泛。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</a:rPr>
              <a:t>       ④</a:t>
            </a:r>
            <a:r>
              <a:rPr lang="zh-CN" altLang="en-US" sz="2800">
                <a:solidFill>
                  <a:srgbClr val="FF0000"/>
                </a:solidFill>
              </a:rPr>
              <a:t>“结”是回应,结语要紧凑。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16660" y="1478280"/>
            <a:ext cx="7851140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 fontAlgn="auto">
              <a:lnSpc>
                <a:spcPct val="125000"/>
              </a:lnSpc>
            </a:pPr>
            <a:r>
              <a:rPr lang="en-US" altLang="zh-CN" sz="3200" b="0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英国小说家笛福的</a:t>
            </a:r>
            <a:r>
              <a:rPr lang="zh-CN" altLang="en-US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鲁滨孙漂流记》描述了主人公鲁滨孙流落荒岛</a:t>
            </a:r>
            <a:r>
              <a:rPr lang="en-US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战胜困难</a:t>
            </a:r>
            <a:r>
              <a:rPr lang="en-US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艰苦创业的传奇故事</a:t>
            </a:r>
            <a:r>
              <a:rPr lang="zh-CN" altLang="en-US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鲁滨孙在与世隔绝的环境中</a:t>
            </a:r>
            <a:r>
              <a:rPr lang="en-US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及时调整好心态</a:t>
            </a:r>
            <a:r>
              <a:rPr lang="en-US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种庄稼</a:t>
            </a:r>
            <a:r>
              <a:rPr lang="en-US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搭木屋</a:t>
            </a:r>
            <a:r>
              <a:rPr lang="en-US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自力更生</a:t>
            </a:r>
            <a:r>
              <a:rPr lang="en-US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付出了很大的努力</a:t>
            </a:r>
            <a:r>
              <a:rPr lang="en-US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奇迹般地在荒岛上生活了</a:t>
            </a:r>
            <a:r>
              <a:rPr lang="en-US" altLang="zh-CN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28</a:t>
            </a:r>
            <a:r>
              <a:rPr lang="zh-CN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</a:t>
            </a:r>
            <a:r>
              <a:rPr lang="zh-CN" altLang="en-US" sz="3200" b="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sz="3200" b="0" u="sng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3200" b="0" u="sng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30690" y="1659890"/>
            <a:ext cx="2065655" cy="3538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48920"/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用简洁的语言概括故事梗概</a:t>
            </a:r>
            <a:r>
              <a:rPr lang="en-US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入题快</a:t>
            </a:r>
            <a:r>
              <a:rPr lang="en-US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为下面展开</a:t>
            </a:r>
            <a:r>
              <a:rPr lang="en-US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感悟</a:t>
            </a:r>
            <a:r>
              <a:rPr lang="en-US" alt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作铺垫</a:t>
            </a:r>
            <a:r>
              <a:rPr lang="zh-CN" altLang="en-US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6" t="68214" r="5001" b="13036"/>
          <a:stretch>
            <a:fillRect/>
          </a:stretch>
        </p:blipFill>
        <p:spPr>
          <a:xfrm>
            <a:off x="806450" y="327025"/>
            <a:ext cx="3203575" cy="10509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6800" y="478155"/>
            <a:ext cx="2237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例文参考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11835" y="919480"/>
            <a:ext cx="858710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28600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翻开书的第一页</a:t>
            </a:r>
            <a:r>
              <a:rPr 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:“</a:t>
            </a:r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谨以此书奉献给那些时时处处依赖父母</a:t>
            </a:r>
            <a:r>
              <a:rPr 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依赖学校的青少年朋友们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当我从扉页上读到这句话的时候</a:t>
            </a:r>
            <a:r>
              <a:rPr 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便对这本书产生了一种莫名的反感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任性</a:t>
            </a:r>
            <a:r>
              <a:rPr 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娇气</a:t>
            </a:r>
            <a:r>
              <a:rPr 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依赖性强而动手能力差</a:t>
            </a:r>
            <a:r>
              <a:rPr 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这的确是我们绝大多数人的缺点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lang="zh-CN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但我们不甘心承认这些</a:t>
            </a:r>
            <a:r>
              <a:rPr lang="en-US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我们不也希望做得更好吗</a:t>
            </a:r>
            <a:r>
              <a:rPr lang="en-US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? </a:t>
            </a:r>
            <a:r>
              <a:rPr lang="zh-CN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可为什么</a:t>
            </a:r>
            <a:r>
              <a:rPr lang="en-US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周围的人总要给我们戴上这顶</a:t>
            </a:r>
            <a:r>
              <a:rPr lang="en-US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帽子</a:t>
            </a:r>
            <a:r>
              <a:rPr lang="en-US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呢</a:t>
            </a:r>
            <a:r>
              <a:rPr lang="en-US" sz="3200" u="sng">
                <a:uFill>
                  <a:solidFill>
                    <a:srgbClr val="231F2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?</a:t>
            </a:r>
            <a:endParaRPr lang="zh-CN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98685" y="1470660"/>
            <a:ext cx="1703705" cy="30460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心理描写生动,欲 扬先抑,吸引读者的注意力。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2e49aa49-63b8-4ce2-be4e-fae2f928ffaa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160394"/>
  <p:tag name="KSO_WM_UNIT_CLEAR" val="1"/>
  <p:tag name="KSO_WM_UNIT_ID" val="custom160394_10*l_i*1_1"/>
  <p:tag name="KSO_WM_UNIT_INDEX" val="1_1"/>
  <p:tag name="KSO_WM_UNIT_LAYERLEVEL" val="1_1"/>
  <p:tag name="KSO_WM_UNIT_TYPE" val="l_i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160394"/>
  <p:tag name="KSO_WM_UNIT_CLEAR" val="1"/>
  <p:tag name="KSO_WM_UNIT_ID" val="custom160394_10*l_i*1_2"/>
  <p:tag name="KSO_WM_UNIT_INDEX" val="1_2"/>
  <p:tag name="KSO_WM_UNIT_LAYERLEVEL" val="1_1"/>
  <p:tag name="KSO_WM_UNIT_TYPE" val="l_i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160394"/>
  <p:tag name="KSO_WM_UNIT_CLEAR" val="1"/>
  <p:tag name="KSO_WM_UNIT_COMPATIBLE" val="0"/>
  <p:tag name="KSO_WM_UNIT_HIGHLIGHT" val="0"/>
  <p:tag name="KSO_WM_UNIT_ID" val="custom160394_10*a*1"/>
  <p:tag name="KSO_WM_UNIT_INDEX" val="1"/>
  <p:tag name="KSO_WM_UNIT_ISCONTENTSTITLE" val="1"/>
  <p:tag name="KSO_WM_UNIT_LAYERLEVEL" val="1"/>
  <p:tag name="KSO_WM_UNIT_PRESET_TEXT" val="Contents"/>
  <p:tag name="KSO_WM_UNIT_TYPE" val="a"/>
  <p:tag name="KSO_WM_UNIT_VALUE" val="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16039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160394"/>
  <p:tag name="KSO_WM_UNIT_CLEAR" val="1"/>
  <p:tag name="KSO_WM_UNIT_COMPATIBLE" val="0"/>
  <p:tag name="KSO_WM_UNIT_HIGHLIGHT" val="0"/>
  <p:tag name="KSO_WM_UNIT_ID" val="custom160394_2*f*1"/>
  <p:tag name="KSO_WM_UNIT_INDEX" val="1"/>
  <p:tag name="KSO_WM_UNIT_LAYERLEVEL" val="1"/>
  <p:tag name="KSO_WM_UNIT_PRESET_TEXT_INDEX" val="5"/>
  <p:tag name="KSO_WM_UNIT_PRESET_TEXT_LEN" val="232"/>
  <p:tag name="KSO_WM_UNIT_TYPE" val="f"/>
  <p:tag name="KSO_WM_UNIT_VALUE" val="49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160394"/>
  <p:tag name="KSO_WM_UNIT_CLEAR" val="1"/>
  <p:tag name="KSO_WM_UNIT_ID" val="custom160394_10*l_i*1_1"/>
  <p:tag name="KSO_WM_UNIT_INDEX" val="1_1"/>
  <p:tag name="KSO_WM_UNIT_LAYERLEVEL" val="1_1"/>
  <p:tag name="KSO_WM_UNIT_TYPE" val="l_i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160394"/>
  <p:tag name="KSO_WM_UNIT_CLEAR" val="1"/>
  <p:tag name="KSO_WM_UNIT_ID" val="custom160394_10*l_i*1_4"/>
  <p:tag name="KSO_WM_UNIT_INDEX" val="1_4"/>
  <p:tag name="KSO_WM_UNIT_LAYERLEVEL" val="1_1"/>
  <p:tag name="KSO_WM_UNIT_TYPE" val="l_i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160394"/>
  <p:tag name="KSO_WM_UNIT_CLEAR" val="1"/>
  <p:tag name="KSO_WM_UNIT_ID" val="custom160394_10*l_i*1_4"/>
  <p:tag name="KSO_WM_UNIT_INDEX" val="1_4"/>
  <p:tag name="KSO_WM_UNIT_LAYERLEVEL" val="1_1"/>
  <p:tag name="KSO_WM_UNIT_TYPE" val="l_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39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39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39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39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39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39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SLIDE_ID" val="custom160394_10"/>
  <p:tag name="KSO_WM_SLIDE_INDEX" val="10"/>
  <p:tag name="KSO_WM_SLIDE_ITEM_CNT" val="5"/>
  <p:tag name="KSO_WM_SLIDE_LAYOUT" val="a_l"/>
  <p:tag name="KSO_WM_SLIDE_LAYOUT_CNT" val="1_1"/>
  <p:tag name="KSO_WM_SLIDE_POSITION" val="-1*41"/>
  <p:tag name="KSO_WM_SLIDE_SIZE" val="720*387"/>
  <p:tag name="KSO_WM_SLIDE_TYPE" val="contents"/>
  <p:tag name="KSO_WM_TAG_VERSION" val="1.0"/>
  <p:tag name="KSO_WM_TEMPLATE_CATEGORY" val="custom"/>
  <p:tag name="KSO_WM_TEMPLATE_INDEX" val="160394"/>
</p:tagLst>
</file>

<file path=ppt/theme/theme1.xml><?xml version="1.0" encoding="utf-8"?>
<a:theme xmlns:a="http://schemas.openxmlformats.org/drawingml/2006/main" name="，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。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，。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1432</Words>
  <Application>Microsoft Office PowerPoint</Application>
  <PresentationFormat>自定义</PresentationFormat>
  <Paragraphs>71</Paragraphs>
  <Slides>17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，</vt:lpstr>
      <vt:lpstr>。</vt:lpstr>
      <vt:lpstr>，。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写读后感口诀  引述宜简快入题，只为感悟作铺设。 议论过程加心描，亮人眼球抓读者。 排比段落来罗列，发人深省更深刻。 联系现实来对照，主旨更加鲜明些。 结尾回扣所写事，耐人寻味有力说。    </vt:lpstr>
      <vt:lpstr>PowerPoint 演示文稿</vt:lpstr>
      <vt:lpstr>PowerPoint 演示文稿</vt:lpstr>
      <vt:lpstr>PowerPoint 演示文稿</vt:lpstr>
      <vt:lpstr>板书设计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2021-03-12T18:42:44Z</cp:lastPrinted>
  <dcterms:created xsi:type="dcterms:W3CDTF">2021-03-12T18:42:44Z</dcterms:created>
  <dcterms:modified xsi:type="dcterms:W3CDTF">2021-03-18T08:22:48Z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