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65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478C35-8A90-4AA7-84E4-0D5E30F23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E6FA9BD-614A-42BD-8697-9A66B9ADE5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A08736-CA2D-4A09-BA16-70B8B97B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DC36D0-8A61-4788-850F-2C272F9F3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8FDB51-21BA-470D-91BA-8E49C3FAA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87147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E579EE-52AF-4D35-8186-780FBE428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B29CA8-68C5-45DD-B426-AB8EBACB65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3E3145-4CC6-4B67-A960-214B263D0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DA30C5-0A0B-44BC-90FF-29AB40EAE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E6A3CB-05D8-42EE-953F-CBA4D96E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343996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D571656-3598-4BA1-8D89-85AFBCF4D2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7CEEC6-E78A-4419-837B-7A75E0A86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53EB1-7F52-4547-944E-454A5D450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889373-A250-4DA0-A478-11BE91405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D2D1C3-10CC-4510-9DFA-43B84C69B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9097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E011F2-1369-4D6C-BB57-02FF0FF9F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3D720E-E623-4E5D-A730-CB1BE7F09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89705-5674-4BC8-A734-179A28E3F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9D5B67-1397-4709-B253-CD1D3AE0C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78784E-5793-4D4B-BBB7-B8D910841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7741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4651D-CAFA-4577-A251-98E1E522E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891BD7-4D4B-4F8A-9693-0282B9191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592387-4B94-49F4-AFD4-744EC3D17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43A524-F4F4-464B-B55D-34A895F9B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B14166-526F-4945-9CF6-28BDE77DB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7640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C38E4F-FE72-4349-82A4-60E8FC787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0B6C08-5078-42DD-8994-58210D4FF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A836BA-CD67-4496-B849-2ACF1C00D6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0ECD2B-3AF1-460C-A04C-DE1E3A2C8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668628-FA1C-4AE3-BF0A-4C4628314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BCE3C4-330F-4341-B780-ADD5FF016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0827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DADA05-0DE6-4274-A83F-BD8838E1F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CA669E-009A-4510-AC06-3653AF929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025895D-4418-4283-A5F6-A8F7E6E10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C8A74F2-71D7-4FBE-A664-FA2E0DD147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F3D6A6-3A3C-4435-A563-5DBE153B49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9F552D-4B6B-43FC-99B6-DE837EADB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03DC0E-F057-40E9-B648-192440AAE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77EA60-7201-4689-80CA-0AC5096D4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4304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D32C90-7CF3-42ED-A5AE-35409EFAF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42FDBA5-1BAB-41E1-B4B2-53D7C6773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1D4F96-241F-4EEB-8A60-8A64C6F5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C6C2307-5A0A-47AA-9F97-71B6EE508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0441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258C3E-505E-46C0-99CE-722C2B905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0A08F6-37A4-4E48-BEBB-E572AE710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7043C1-05B9-433C-B786-5A04FDD77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56685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260345-7B5E-49E6-98AB-393AA5F8D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CD7E23-0FF9-486E-9494-0A2403145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9D2245-81AC-4459-AA59-21B697AA27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0C8735-38FA-4CC8-8736-B843F4BDF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37289C-DE2F-483A-85A0-745821BD3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DB0869-039B-415A-A4A5-435536DF1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8866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6B8F0B-5A07-4F54-B3F1-E7AA716A1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DE84585-EAFF-4667-B143-2C896653A8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817974-E18E-4FF2-8093-AB7A0D8C6A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E4E062-AB06-4A5B-8D64-DD8A2B3A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C51162-5253-4AE2-B974-004CA61A4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E111D8-7557-4D7A-9203-1C2DD6D04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65011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DFF90F5-4F1D-4E1A-908D-2DE5E755F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3B2EE2-DCDC-4AB9-B08A-CC91DE928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BE2AE0-B6D8-4B48-8816-44322C99F3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0583A-02C0-4B58-ACDC-87313C845B63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5008DC-EA66-432E-A466-979202318E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7AFE05-A57D-4F30-AB30-CAD2A5949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20AC4-8DD0-42B9-A7BF-837A39B025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8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image" Target="../media/image12.png" /><Relationship Id="rId7" Type="http://schemas.openxmlformats.org/officeDocument/2006/relationships/tags" Target="../tags/tag5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image" Target="../media/image13.png" /><Relationship Id="rId6" Type="http://schemas.openxmlformats.org/officeDocument/2006/relationships/tags" Target="../tags/tag54.xml" /><Relationship Id="rId7" Type="http://schemas.openxmlformats.org/officeDocument/2006/relationships/image" Target="../media/image14.png" /><Relationship Id="rId8" Type="http://schemas.openxmlformats.org/officeDocument/2006/relationships/tags" Target="../tags/tag5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15.png" /><Relationship Id="rId6" Type="http://schemas.openxmlformats.org/officeDocument/2006/relationships/tags" Target="../tags/tag63.xml" /><Relationship Id="rId7" Type="http://schemas.openxmlformats.org/officeDocument/2006/relationships/image" Target="../media/image16.png" /><Relationship Id="rId8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jpeg" /><Relationship Id="rId5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image" Target="../media/image11.png" /><Relationship Id="rId7" Type="http://schemas.openxmlformats.org/officeDocument/2006/relationships/tags" Target="../tags/tag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94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导入：朗读下列诗歌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07D39D-7C61-4C93-A444-9B182F9D4661}"/>
              </a:ext>
            </a:extLst>
          </p:cNvPr>
          <p:cNvSpPr txBox="1"/>
          <p:nvPr/>
        </p:nvSpPr>
        <p:spPr>
          <a:xfrm>
            <a:off x="1394460" y="1062841"/>
            <a:ext cx="4853940" cy="537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把我当作你的竖琴，当作那树丛：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尽管我的叶落了，那有什么关系！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你那非凡和谐的慷慨激越之情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定能从森林和我同奏出深沉的秋韵，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甜美而带苍凉。给我你迅猛的劲头，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狂暴的精灵！化成我吧，借你的锋芒！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请把我尘封的思想散落在宇宙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让它像枯叶一样促成新的生命！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哦，请听从这一篇符咒似的诗歌，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就把我的心声，像是灰烬和火星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从还未熄灭的炉火向人间播散！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让预言的喇叭通过我的嘴巴</a:t>
            </a:r>
          </a:p>
          <a:p>
            <a:pPr>
              <a:lnSpc>
                <a:spcPct val="120000"/>
              </a:lnSpc>
            </a:pPr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把昏睡的大地唤醒吧！哦，西风啊，</a:t>
            </a:r>
          </a:p>
          <a:p>
            <a:pPr>
              <a:lnSpc>
                <a:spcPct val="120000"/>
              </a:lnSpc>
            </a:pPr>
            <a:r>
              <a:rPr lang="zh-CN" altLang="en-US" sz="24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如果冬天来了，春天还会远吗？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94516A-85BA-49BC-9DF5-E4FE7325C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922" y="1720140"/>
            <a:ext cx="5650962" cy="3796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91532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7200" y="1910170"/>
            <a:ext cx="11445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第五部分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:(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第十六节到第十七节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诗人解读能够始终乐观豁达的重要原因。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1060" y="3350856"/>
            <a:ext cx="10774680" cy="1073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第十六节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云雀的歌声有爱，却从不知晓过分充满爱的悲哀。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第十七节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雪莱认为有理性的人不惧死亡，应该造福人类，创造生命的价值。</a:t>
            </a:r>
          </a:p>
        </p:txBody>
      </p:sp>
    </p:spTree>
    <p:extLst>
      <p:ext uri="{BB962C8B-B14F-4D97-AF65-F5344CB8AC3E}">
        <p14:creationId xmlns:p14="http://schemas.microsoft.com/office/powerpoint/2010/main" val="108244809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7200" y="1856830"/>
            <a:ext cx="114452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第六部分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: 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第十八节到第二十一节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诗人歌颂自然以反衬人类社会的丑恶的一面和人的不幸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1060" y="3350856"/>
            <a:ext cx="10774680" cy="27111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第十八节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我们最美的音乐，往往也是最能倾诉哀思的曲调。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第十九节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诗人感叹自己不知道怎样才能接近于云雀的欢愉。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第二十节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诗人对云雀歌声的美妙的概括，表明艺术作品美妙富饶是因为作者具有不凡的品质。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第二十一节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诗人以感叹的口吻表达了他的愿望和抱负。</a:t>
            </a:r>
          </a:p>
        </p:txBody>
      </p:sp>
    </p:spTree>
    <p:extLst>
      <p:ext uri="{BB962C8B-B14F-4D97-AF65-F5344CB8AC3E}">
        <p14:creationId xmlns:p14="http://schemas.microsoft.com/office/powerpoint/2010/main" val="1190288996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6760" y="1307282"/>
            <a:ext cx="11445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“云雀” 意象有什么内涵？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4350" y="2572637"/>
            <a:ext cx="11163300" cy="31358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诗中云雀的形象，并不纯然是自然界中的云雀，而是诗人的理想自我形象或诗人理想的形象载体。诗人和云雀在许多方面都很相似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都追求光明，蔑视地面，都向往理想的世界。所不同的只是诗人痛苦地感到了理想与现实间的巨大差距，而这个差距对云雀是不存在的。从诗的整个调子中可以看出，雪莱虽感到理想遥远的痛苦，仍以不断飞升的积极情调去超越感伤。诗歌在艺术表现上很见功力，文字洗练，节奏感强，风格清丽明快，而且文章有种雄浑磅礴、大开大阖而又圆融内敛的气势。诗歌充满活力和锐气，有一种前进的力量。</a:t>
            </a:r>
          </a:p>
        </p:txBody>
      </p:sp>
    </p:spTree>
    <p:extLst>
      <p:ext uri="{BB962C8B-B14F-4D97-AF65-F5344CB8AC3E}">
        <p14:creationId xmlns:p14="http://schemas.microsoft.com/office/powerpoint/2010/main" val="160555131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6760" y="1307282"/>
            <a:ext cx="11445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诗人描绘云雀表达了怎样的情感？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4350" y="2572637"/>
            <a:ext cx="11163300" cy="2692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诗中云雀这一形象，并不纯然是自然界中的云雀，而是诗人的理想自我形象或诗人理想的形象载体。诗人和云雀在许多方面都很相似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追求光明，蔑视地面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向往理想的世界。所不同的只是诗人痛苦地感受到理想与现实间的巨大差距，而这个差距对云雀是不存在的。从诗的整个调子中可以看出，雪莱虽感受到理想遥远的痛苦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仍以不断飞升的积极情绪去超越感伤。诗人通过云雀这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--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形象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表达自己追求光明、蔑视黑暗以及向往理想世界的情感。</a:t>
            </a:r>
          </a:p>
        </p:txBody>
      </p:sp>
    </p:spTree>
    <p:extLst>
      <p:ext uri="{BB962C8B-B14F-4D97-AF65-F5344CB8AC3E}">
        <p14:creationId xmlns:p14="http://schemas.microsoft.com/office/powerpoint/2010/main" val="216147295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0500" y="1118227"/>
            <a:ext cx="11811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向上，再向高处飞翔”是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致云雀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节中的诗句，如何理解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6270" y="1987860"/>
            <a:ext cx="11163300" cy="919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向上，再向高处飞翔”完全展现了云雀的习性，性喜高飞。这句话还表达了作者认为云雀不留恋地面，而且蔑视地面。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9C37DB-C58D-40BA-8163-25B7B854BC9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6270" y="3365499"/>
            <a:ext cx="104241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致云雀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节中说“淡淡的紫色黄昏”，有什么作用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8CC610-1C76-487A-A9C4-59C783D72F2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36270" y="4446955"/>
            <a:ext cx="1122807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淡淡的紫色黄昏”象征快要看到光明之前的黑夜。用这样的环境描写反衬云雀不畏惧黑夜的精神。</a:t>
            </a:r>
          </a:p>
        </p:txBody>
      </p:sp>
    </p:spTree>
    <p:extLst>
      <p:ext uri="{BB962C8B-B14F-4D97-AF65-F5344CB8AC3E}">
        <p14:creationId xmlns:p14="http://schemas.microsoft.com/office/powerpoint/2010/main" val="376010604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12420" y="1174199"/>
            <a:ext cx="11811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“不过是空洞的浮景”一句如何理解？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6270" y="2635560"/>
            <a:ext cx="11163300" cy="22494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结合当时的时代背景，由于资本原始积累更加迅速，社会上呈现出一幅弱肉强食的画卷。在这里，无论是文中“赞婚的合唱”、还是“凯旋的欢歌”，实际上都是部分阶级的欢愉，大部分处于社会底层的百姓仍是苦不堪言。所以这样的音乐人性意识淡薄、缺少神圣色彩，掺杂了太多的利益与鲜血，故而“其中总有着空虚”，远不及云雀的鸣叫。</a:t>
            </a:r>
          </a:p>
        </p:txBody>
      </p:sp>
    </p:spTree>
    <p:extLst>
      <p:ext uri="{BB962C8B-B14F-4D97-AF65-F5344CB8AC3E}">
        <p14:creationId xmlns:p14="http://schemas.microsoft.com/office/powerpoint/2010/main" val="142839582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12420" y="1174199"/>
            <a:ext cx="11811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致云雀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是一首典型的浪漫主义诗歌，它是如何表现浪漫主义特征的？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6270" y="2749860"/>
            <a:ext cx="11163300" cy="2403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浪漫主义：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浪漫主义是文艺的基本创作方法之一，与现实主义同为文学艺术上的两大主要思潮。作为创作方法，浪漫主义反映客观现实上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侧重从主观内心世界出发，抒发对理想世界的热烈追求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，常用热情奔放的语言、瑰丽的想象和夸张的手法来塑造形象。</a:t>
            </a:r>
          </a:p>
        </p:txBody>
      </p:sp>
    </p:spTree>
    <p:extLst>
      <p:ext uri="{BB962C8B-B14F-4D97-AF65-F5344CB8AC3E}">
        <p14:creationId xmlns:p14="http://schemas.microsoft.com/office/powerpoint/2010/main" val="197708478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12420" y="1174199"/>
            <a:ext cx="11811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致云雀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是一首典型的浪漫主义诗歌，它是如何表现浪漫主义特征的？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56210" y="2734620"/>
            <a:ext cx="5939790" cy="31358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致云雀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的浪漫主义的手法明显，无论是类比手法、还是对比手法，其目的都是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将云雀作为一种作者心中光明、欢乐、纯粹的象征进行热情歌颂。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诗歌始于赞美、终于感叹，诗中的云雀是欢乐、光明、美丽的象征，所表达出的也是作者追求理想、蔑视黑暗、向往光明的思想感情。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3482BC3-8A9B-47D1-BA1F-A21DCE8CB68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47510" y="2622453"/>
            <a:ext cx="4762500" cy="324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954541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A394B4-84EC-461C-BA2A-CA51FB991C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7190" y="1158250"/>
            <a:ext cx="11544300" cy="22707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全诗无一处不写云雀，同时，无一处不有雪莱的自我，是诗人理想化的自我写照。如丹麦著名文学评论家乔治布朗兑斯所说，雪莱的自我大到足以拥抱全宇宙。美好思想感情和杰出艺术形式使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成为英国诗歌中的珍品，读后令人感受到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欧洲民族革命时期的可喜形势，争取自由解放的乐观主义精神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从而对人民光明的前景增强了无穷的信心。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B918CC-6D3D-4E1B-A831-893B89B09F4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10640" y="3787208"/>
            <a:ext cx="4434840" cy="27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2654BDA-DEEF-4194-822A-A790F8AADFE4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76160" y="3761919"/>
            <a:ext cx="3710940" cy="2783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0009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表现手法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A394B4-84EC-461C-BA2A-CA51FB991C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7190" y="1158250"/>
            <a:ext cx="11544300" cy="4979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本诗有什么特色？</a:t>
            </a:r>
            <a:endParaRPr lang="zh-CN" altLang="en-US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B11020-662B-452F-93E3-E1085AA0F83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7190" y="2314721"/>
            <a:ext cx="11544300" cy="36158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诗歌在艺术表现上很见功力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，文字洗练，节奏感强，风格清丽明快，而且文章有种雄浑磅礴、大开大阖而又圆融内敛的气势。诗歌充满活力和锐气，有一种前进的力量。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雪莱十分重视艺术的社会意义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，认为艺术的创造是根据正义和美的原则来促进生活的改造。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诗人渲染高尚的情操，是为了引起读者普遍的激动，抒写对于美德的渴望，是为了唤醒人们对于卑劣欲念不能相容的强烈感情。</a:t>
            </a:r>
            <a:endParaRPr lang="en-US" altLang="zh-CN" sz="20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诗人运用浪漫主义的手法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，热情地赞颂了云雀。在诗人的笔下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云雀是欢乐、光明、美丽的象征。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诗人运用比喻、类比、设问的手法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对云雀加以描绘。他把云雀比作诗人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比作深闺中的少女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比作萤火虫，使云雀美丽的形象生动地展现在读者的面前。诗人把云雀的歌声同春霖洒落的声息、赞婚的合唱、凯旋的欢歌相比，突出云雀歌声所具有的巨大力量。</a:t>
            </a:r>
          </a:p>
        </p:txBody>
      </p:sp>
    </p:spTree>
    <p:extLst>
      <p:ext uri="{BB962C8B-B14F-4D97-AF65-F5344CB8AC3E}">
        <p14:creationId xmlns:p14="http://schemas.microsoft.com/office/powerpoint/2010/main" val="92278849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0C5848D-F89C-4007-BFAB-CB93CE503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260"/>
          <a:stretch>
            <a:fillRect/>
          </a:stretch>
        </p:blipFill>
        <p:spPr>
          <a:xfrm>
            <a:off x="0" y="-2103"/>
            <a:ext cx="12146551" cy="68579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6CBD4DD4-CD12-4BAA-B2F4-B7EA379B25DB}"/>
              </a:ext>
            </a:extLst>
          </p:cNvPr>
          <p:cNvSpPr/>
          <p:nvPr/>
        </p:nvSpPr>
        <p:spPr>
          <a:xfrm>
            <a:off x="3824336" y="1396675"/>
            <a:ext cx="4767652" cy="16677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雪莱</a:t>
            </a:r>
            <a:endParaRPr lang="en-US" altLang="zh-CN" sz="2400" cap="none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统编高中语文必修上册</a:t>
            </a:r>
            <a:endParaRPr lang="en-US" altLang="zh-CN" sz="2400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授课人：长郡斑马湖中学 谢忠凯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39543F2-25C5-4762-AB5A-5A66BA608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239" y="260552"/>
            <a:ext cx="2981202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7685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作业超市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B11020-662B-452F-93E3-E1085AA0F83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3850" y="1941341"/>
            <a:ext cx="11544300" cy="1018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本单元主题为“青春”，试说明本诗与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峨日多雪峰之侧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一诗的联系与区别。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尝试创作一首和青春有关的诗歌。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6A1E23-5D33-45BB-9016-CF6B6636DEE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04147" y="3227282"/>
            <a:ext cx="6188393" cy="3483148"/>
          </a:xfrm>
          <a:prstGeom prst="rect">
            <a:avLst/>
          </a:prstGeom>
        </p:spPr>
      </p:pic>
      <p:pic>
        <p:nvPicPr>
          <p:cNvPr id="8" name="New picture" hidden="1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61600" y="12611100"/>
            <a:ext cx="3048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91488593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94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8BFE77-04D0-4897-BCDF-4A6CDB56270E}"/>
              </a:ext>
            </a:extLst>
          </p:cNvPr>
          <p:cNvSpPr txBox="1"/>
          <p:nvPr/>
        </p:nvSpPr>
        <p:spPr>
          <a:xfrm>
            <a:off x="243840" y="1142137"/>
            <a:ext cx="8267700" cy="5373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珀西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比希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雪莱（英文原名：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Percy Bysshe Shelley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，公元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1792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公元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1822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日），英国著名作家、浪漫主义诗人，被认为是历史上最出色的英语诗人之一。英国浪漫主义民主诗人、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第一位社会主义诗人、小说家、哲学家、散文随笔和政论作家、改革家、柏拉图主义者和理想主义者，受空想社会主义思想影响颇深。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1813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月完成叙事长诗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麦布女王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1818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1819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年完成了两部重要的长诗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解放了的普罗米修斯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倩契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，以及其不朽的名作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西风颂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1822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日逝世。恩格斯称他是“天才预言家”。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雪莱是英国卓越的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积极浪漫主义诗人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，他和拜伦被公认为是十九世纪英国诗坛的两颗巨星。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ABFA6B-93C6-4332-B008-4C3129931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9924" y="1691640"/>
            <a:ext cx="3318236" cy="4074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837459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94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B64B64F-FE11-4B3F-8D89-DB1DE164F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8" y="1149334"/>
            <a:ext cx="2669830" cy="40338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6D325D9-9C43-4622-A761-CB5653AA3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491" y="1149333"/>
            <a:ext cx="2795951" cy="40017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3346203-A947-4F72-9E12-0EC736602A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 r="14428"/>
          <a:stretch>
            <a:fillRect/>
          </a:stretch>
        </p:blipFill>
        <p:spPr>
          <a:xfrm>
            <a:off x="5864701" y="1165385"/>
            <a:ext cx="2837805" cy="400178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638B33D-4EDC-4AC7-959D-C4F6D42B48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3764" y="1149332"/>
            <a:ext cx="3012955" cy="401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7004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94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创作背景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E2D15C-F419-41C7-B5FB-09D4DA86B7D2}"/>
              </a:ext>
            </a:extLst>
          </p:cNvPr>
          <p:cNvSpPr txBox="1"/>
          <p:nvPr/>
        </p:nvSpPr>
        <p:spPr>
          <a:xfrm>
            <a:off x="312420" y="1334899"/>
            <a:ext cx="7086600" cy="50130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诗人在写这首诗的时候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黑暗恐怖正沉重地笼罩着整个英国。大规模的“圈地运动”使百姓流离失所，大批工人流落街头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到处是弱肉强食；严重的经济危机使国家物价飞涨，工人工资骤降，人民生活贫困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愤怒的工人因此起来罢工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捣毁机器，游行请愿，然而这一切行动均遭到统治阶级的血腥镇压。这种黑暗暴政几乎压得人透不过气来，因此人们对光明和幸福生活的渴盼非常迫切，而雪莱的这首诗，在一定程度上反映了当时人们的这一迫切愿望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6C8677-F719-4DC2-A18C-372684DA4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010" y="2089294"/>
            <a:ext cx="4330878" cy="3282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0870050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094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朗诵辨境</a:t>
            </a:r>
          </a:p>
        </p:txBody>
      </p:sp>
      <p:pic>
        <p:nvPicPr>
          <p:cNvPr id="3" name="1.007致云雀／雪莱(Av754083367,P1)">
            <a:hlinkClick action="ppaction://media"/>
            <a:extLst>
              <a:ext uri="{FF2B5EF4-FFF2-40B4-BE49-F238E27FC236}">
                <a16:creationId xmlns:a16="http://schemas.microsoft.com/office/drawing/2014/main" id="{A874952C-00A4-4EFC-B97D-1C812C1B397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689830" y="1047750"/>
            <a:ext cx="9457470" cy="54825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43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1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A01F4F-7BA7-42E0-9B57-AB0E9023A79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39140" y="1455420"/>
            <a:ext cx="989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自由朗读本诗，思考下列问题：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7D2544-7FB9-4C8D-89D0-9D6D58D0286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0834" y="2924146"/>
            <a:ext cx="6203806" cy="19552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①本诗可以划分成几个层次？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②“云雀” 意象有什么内涵？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③诗人描绘云雀表达了怎样的情感？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963199-0EEA-4ED6-BF6D-2FF88F57101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075170" y="1520503"/>
            <a:ext cx="47625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517177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38200" y="1734910"/>
            <a:ext cx="1087374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第一至第七节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：诗人称云雀是“欢乐的精灵”，是对云雀作出总的评价和赞美。</a:t>
            </a:r>
          </a:p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8CDFA1-84C6-4D28-9207-9E5821B52A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00904" y="4004727"/>
            <a:ext cx="10256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第二节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写出了云雀优美轻盈的美丽美妙的姿态。</a:t>
            </a:r>
          </a:p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第三、四节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描写云雀升上晴空迎接朝阳和以一系列欢快明朗的形象。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61428B-9B57-491E-AD47-06C78E69C02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000904" y="4976773"/>
            <a:ext cx="8778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第五、六、七节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诗人以视觉形象描绘听觉上的优美感受。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FE5F26-260A-4B91-BD14-BD4ADF3CBCE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52500" y="3668792"/>
            <a:ext cx="9880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第一节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对云雀及其歌声作出总的评价和赞美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称云雀是“欢乐的精灵”。</a:t>
            </a:r>
          </a:p>
        </p:txBody>
      </p:sp>
    </p:spTree>
    <p:extLst>
      <p:ext uri="{BB962C8B-B14F-4D97-AF65-F5344CB8AC3E}">
        <p14:creationId xmlns:p14="http://schemas.microsoft.com/office/powerpoint/2010/main" val="121502904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B2AE41-4CDD-4785-A8DC-C26A4C5CADAD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7640" y="147570"/>
            <a:ext cx="5222384" cy="685799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E397A-BAE5-4FE2-9F0F-F6AC670419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48640" y="1734910"/>
            <a:ext cx="111633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第四部分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: 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第十三节到第十五节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探讨美的根源，呼应第一节的“欢乐的精灵”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53432-0C4F-4BE7-9BE2-1873856E1D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5340" y="3135243"/>
            <a:ext cx="10774680" cy="16708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第十三节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雨后苏醒了的花蕾虽然明朗、欢悦，但还没有云雀歌声的美妙。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第十四节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诗人赞颂云雀的歌声是神圣的极乐音流。</a:t>
            </a:r>
            <a:endParaRPr lang="en-US" altLang="zh-CN" sz="2400" b="1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第十五节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诗人认为，世界上许多有名的歌声，都没有云雀的歌声那般美妙动听。</a:t>
            </a:r>
          </a:p>
        </p:txBody>
      </p:sp>
    </p:spTree>
    <p:extLst>
      <p:ext uri="{BB962C8B-B14F-4D97-AF65-F5344CB8AC3E}">
        <p14:creationId xmlns:p14="http://schemas.microsoft.com/office/powerpoint/2010/main" val="310709356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"/>
</p:tagLst>
</file>

<file path=ppt/tags/tag10.xml><?xml version="1.0" encoding="utf-8"?>
<p:tagLst xmlns:p="http://schemas.openxmlformats.org/presentationml/2006/main">
  <p:tag name="AS_UNIQUEID" val="10"/>
</p:tagLst>
</file>

<file path=ppt/tags/tag11.xml><?xml version="1.0" encoding="utf-8"?>
<p:tagLst xmlns:p="http://schemas.openxmlformats.org/presentationml/2006/main">
  <p:tag name="AS_UNIQUEID" val="11"/>
</p:tagLst>
</file>

<file path=ppt/tags/tag12.xml><?xml version="1.0" encoding="utf-8"?>
<p:tagLst xmlns:p="http://schemas.openxmlformats.org/presentationml/2006/main">
  <p:tag name="AS_UNIQUEID" val="12"/>
</p:tagLst>
</file>

<file path=ppt/tags/tag13.xml><?xml version="1.0" encoding="utf-8"?>
<p:tagLst xmlns:p="http://schemas.openxmlformats.org/presentationml/2006/main">
  <p:tag name="AS_UNIQUEID" val="13"/>
</p:tagLst>
</file>

<file path=ppt/tags/tag14.xml><?xml version="1.0" encoding="utf-8"?>
<p:tagLst xmlns:p="http://schemas.openxmlformats.org/presentationml/2006/main">
  <p:tag name="AS_UNIQUEID" val="14"/>
</p:tagLst>
</file>

<file path=ppt/tags/tag15.xml><?xml version="1.0" encoding="utf-8"?>
<p:tagLst xmlns:p="http://schemas.openxmlformats.org/presentationml/2006/main">
  <p:tag name="AS_UNIQUEID" val="15"/>
</p:tagLst>
</file>

<file path=ppt/tags/tag16.xml><?xml version="1.0" encoding="utf-8"?>
<p:tagLst xmlns:p="http://schemas.openxmlformats.org/presentationml/2006/main">
  <p:tag name="AS_UNIQUEID" val="16"/>
</p:tagLst>
</file>

<file path=ppt/tags/tag17.xml><?xml version="1.0" encoding="utf-8"?>
<p:tagLst xmlns:p="http://schemas.openxmlformats.org/presentationml/2006/main">
  <p:tag name="AS_UNIQUEID" val="17"/>
</p:tagLst>
</file>

<file path=ppt/tags/tag18.xml><?xml version="1.0" encoding="utf-8"?>
<p:tagLst xmlns:p="http://schemas.openxmlformats.org/presentationml/2006/main">
  <p:tag name="AS_UNIQUEID" val="18"/>
</p:tagLst>
</file>

<file path=ppt/tags/tag19.xml><?xml version="1.0" encoding="utf-8"?>
<p:tagLst xmlns:p="http://schemas.openxmlformats.org/presentationml/2006/main">
  <p:tag name="AS_UNIQUEID" val="19"/>
</p:tagLst>
</file>

<file path=ppt/tags/tag2.xml><?xml version="1.0" encoding="utf-8"?>
<p:tagLst xmlns:p="http://schemas.openxmlformats.org/presentationml/2006/main">
  <p:tag name="AS_UNIQUEID" val="2"/>
</p:tagLst>
</file>

<file path=ppt/tags/tag20.xml><?xml version="1.0" encoding="utf-8"?>
<p:tagLst xmlns:p="http://schemas.openxmlformats.org/presentationml/2006/main">
  <p:tag name="AS_UNIQUEID" val="20"/>
</p:tagLst>
</file>

<file path=ppt/tags/tag21.xml><?xml version="1.0" encoding="utf-8"?>
<p:tagLst xmlns:p="http://schemas.openxmlformats.org/presentationml/2006/main">
  <p:tag name="AS_UNIQUEID" val="21"/>
</p:tagLst>
</file>

<file path=ppt/tags/tag22.xml><?xml version="1.0" encoding="utf-8"?>
<p:tagLst xmlns:p="http://schemas.openxmlformats.org/presentationml/2006/main">
  <p:tag name="AS_UNIQUEID" val="22"/>
</p:tagLst>
</file>

<file path=ppt/tags/tag23.xml><?xml version="1.0" encoding="utf-8"?>
<p:tagLst xmlns:p="http://schemas.openxmlformats.org/presentationml/2006/main">
  <p:tag name="AS_UNIQUEID" val="23"/>
</p:tagLst>
</file>

<file path=ppt/tags/tag24.xml><?xml version="1.0" encoding="utf-8"?>
<p:tagLst xmlns:p="http://schemas.openxmlformats.org/presentationml/2006/main">
  <p:tag name="AS_UNIQUEID" val="24"/>
</p:tagLst>
</file>

<file path=ppt/tags/tag25.xml><?xml version="1.0" encoding="utf-8"?>
<p:tagLst xmlns:p="http://schemas.openxmlformats.org/presentationml/2006/main">
  <p:tag name="AS_UNIQUEID" val="25"/>
</p:tagLst>
</file>

<file path=ppt/tags/tag26.xml><?xml version="1.0" encoding="utf-8"?>
<p:tagLst xmlns:p="http://schemas.openxmlformats.org/presentationml/2006/main">
  <p:tag name="AS_UNIQUEID" val="26"/>
</p:tagLst>
</file>

<file path=ppt/tags/tag27.xml><?xml version="1.0" encoding="utf-8"?>
<p:tagLst xmlns:p="http://schemas.openxmlformats.org/presentationml/2006/main">
  <p:tag name="AS_UNIQUEID" val="27"/>
</p:tagLst>
</file>

<file path=ppt/tags/tag28.xml><?xml version="1.0" encoding="utf-8"?>
<p:tagLst xmlns:p="http://schemas.openxmlformats.org/presentationml/2006/main">
  <p:tag name="AS_UNIQUEID" val="28"/>
</p:tagLst>
</file>

<file path=ppt/tags/tag29.xml><?xml version="1.0" encoding="utf-8"?>
<p:tagLst xmlns:p="http://schemas.openxmlformats.org/presentationml/2006/main">
  <p:tag name="AS_UNIQUEID" val="29"/>
</p:tagLst>
</file>

<file path=ppt/tags/tag3.xml><?xml version="1.0" encoding="utf-8"?>
<p:tagLst xmlns:p="http://schemas.openxmlformats.org/presentationml/2006/main">
  <p:tag name="AS_UNIQUEID" val="3"/>
</p:tagLst>
</file>

<file path=ppt/tags/tag30.xml><?xml version="1.0" encoding="utf-8"?>
<p:tagLst xmlns:p="http://schemas.openxmlformats.org/presentationml/2006/main">
  <p:tag name="AS_UNIQUEID" val="30"/>
</p:tagLst>
</file>

<file path=ppt/tags/tag31.xml><?xml version="1.0" encoding="utf-8"?>
<p:tagLst xmlns:p="http://schemas.openxmlformats.org/presentationml/2006/main">
  <p:tag name="AS_UNIQUEID" val="31"/>
</p:tagLst>
</file>

<file path=ppt/tags/tag32.xml><?xml version="1.0" encoding="utf-8"?>
<p:tagLst xmlns:p="http://schemas.openxmlformats.org/presentationml/2006/main">
  <p:tag name="AS_UNIQUEID" val="32"/>
</p:tagLst>
</file>

<file path=ppt/tags/tag33.xml><?xml version="1.0" encoding="utf-8"?>
<p:tagLst xmlns:p="http://schemas.openxmlformats.org/presentationml/2006/main">
  <p:tag name="AS_UNIQUEID" val="33"/>
</p:tagLst>
</file>

<file path=ppt/tags/tag34.xml><?xml version="1.0" encoding="utf-8"?>
<p:tagLst xmlns:p="http://schemas.openxmlformats.org/presentationml/2006/main">
  <p:tag name="AS_UNIQUEID" val="34"/>
</p:tagLst>
</file>

<file path=ppt/tags/tag35.xml><?xml version="1.0" encoding="utf-8"?>
<p:tagLst xmlns:p="http://schemas.openxmlformats.org/presentationml/2006/main">
  <p:tag name="AS_UNIQUEID" val="35"/>
</p:tagLst>
</file>

<file path=ppt/tags/tag36.xml><?xml version="1.0" encoding="utf-8"?>
<p:tagLst xmlns:p="http://schemas.openxmlformats.org/presentationml/2006/main">
  <p:tag name="AS_UNIQUEID" val="36"/>
</p:tagLst>
</file>

<file path=ppt/tags/tag37.xml><?xml version="1.0" encoding="utf-8"?>
<p:tagLst xmlns:p="http://schemas.openxmlformats.org/presentationml/2006/main">
  <p:tag name="AS_UNIQUEID" val="37"/>
</p:tagLst>
</file>

<file path=ppt/tags/tag38.xml><?xml version="1.0" encoding="utf-8"?>
<p:tagLst xmlns:p="http://schemas.openxmlformats.org/presentationml/2006/main">
  <p:tag name="AS_UNIQUEID" val="38"/>
</p:tagLst>
</file>

<file path=ppt/tags/tag39.xml><?xml version="1.0" encoding="utf-8"?>
<p:tagLst xmlns:p="http://schemas.openxmlformats.org/presentationml/2006/main">
  <p:tag name="AS_UNIQUEID" val="39"/>
</p:tagLst>
</file>

<file path=ppt/tags/tag4.xml><?xml version="1.0" encoding="utf-8"?>
<p:tagLst xmlns:p="http://schemas.openxmlformats.org/presentationml/2006/main">
  <p:tag name="AS_UNIQUEID" val="4"/>
</p:tagLst>
</file>

<file path=ppt/tags/tag40.xml><?xml version="1.0" encoding="utf-8"?>
<p:tagLst xmlns:p="http://schemas.openxmlformats.org/presentationml/2006/main">
  <p:tag name="AS_UNIQUEID" val="40"/>
</p:tagLst>
</file>

<file path=ppt/tags/tag41.xml><?xml version="1.0" encoding="utf-8"?>
<p:tagLst xmlns:p="http://schemas.openxmlformats.org/presentationml/2006/main">
  <p:tag name="AS_UNIQUEID" val="41"/>
</p:tagLst>
</file>

<file path=ppt/tags/tag42.xml><?xml version="1.0" encoding="utf-8"?>
<p:tagLst xmlns:p="http://schemas.openxmlformats.org/presentationml/2006/main">
  <p:tag name="AS_UNIQUEID" val="42"/>
</p:tagLst>
</file>

<file path=ppt/tags/tag43.xml><?xml version="1.0" encoding="utf-8"?>
<p:tagLst xmlns:p="http://schemas.openxmlformats.org/presentationml/2006/main">
  <p:tag name="AS_UNIQUEID" val="43"/>
</p:tagLst>
</file>

<file path=ppt/tags/tag44.xml><?xml version="1.0" encoding="utf-8"?>
<p:tagLst xmlns:p="http://schemas.openxmlformats.org/presentationml/2006/main">
  <p:tag name="AS_UNIQUEID" val="44"/>
</p:tagLst>
</file>

<file path=ppt/tags/tag45.xml><?xml version="1.0" encoding="utf-8"?>
<p:tagLst xmlns:p="http://schemas.openxmlformats.org/presentationml/2006/main">
  <p:tag name="AS_UNIQUEID" val="45"/>
</p:tagLst>
</file>

<file path=ppt/tags/tag46.xml><?xml version="1.0" encoding="utf-8"?>
<p:tagLst xmlns:p="http://schemas.openxmlformats.org/presentationml/2006/main">
  <p:tag name="AS_UNIQUEID" val="46"/>
</p:tagLst>
</file>

<file path=ppt/tags/tag47.xml><?xml version="1.0" encoding="utf-8"?>
<p:tagLst xmlns:p="http://schemas.openxmlformats.org/presentationml/2006/main">
  <p:tag name="AS_UNIQUEID" val="47"/>
</p:tagLst>
</file>

<file path=ppt/tags/tag48.xml><?xml version="1.0" encoding="utf-8"?>
<p:tagLst xmlns:p="http://schemas.openxmlformats.org/presentationml/2006/main">
  <p:tag name="AS_UNIQUEID" val="48"/>
</p:tagLst>
</file>

<file path=ppt/tags/tag49.xml><?xml version="1.0" encoding="utf-8"?>
<p:tagLst xmlns:p="http://schemas.openxmlformats.org/presentationml/2006/main">
  <p:tag name="AS_UNIQUEID" val="49"/>
</p:tagLst>
</file>

<file path=ppt/tags/tag5.xml><?xml version="1.0" encoding="utf-8"?>
<p:tagLst xmlns:p="http://schemas.openxmlformats.org/presentationml/2006/main">
  <p:tag name="AS_UNIQUEID" val="5"/>
</p:tagLst>
</file>

<file path=ppt/tags/tag50.xml><?xml version="1.0" encoding="utf-8"?>
<p:tagLst xmlns:p="http://schemas.openxmlformats.org/presentationml/2006/main">
  <p:tag name="AS_UNIQUEID" val="50"/>
</p:tagLst>
</file>

<file path=ppt/tags/tag51.xml><?xml version="1.0" encoding="utf-8"?>
<p:tagLst xmlns:p="http://schemas.openxmlformats.org/presentationml/2006/main">
  <p:tag name="AS_UNIQUEID" val="51"/>
</p:tagLst>
</file>

<file path=ppt/tags/tag52.xml><?xml version="1.0" encoding="utf-8"?>
<p:tagLst xmlns:p="http://schemas.openxmlformats.org/presentationml/2006/main">
  <p:tag name="AS_UNIQUEID" val="52"/>
</p:tagLst>
</file>

<file path=ppt/tags/tag53.xml><?xml version="1.0" encoding="utf-8"?>
<p:tagLst xmlns:p="http://schemas.openxmlformats.org/presentationml/2006/main">
  <p:tag name="AS_UNIQUEID" val="53"/>
</p:tagLst>
</file>

<file path=ppt/tags/tag54.xml><?xml version="1.0" encoding="utf-8"?>
<p:tagLst xmlns:p="http://schemas.openxmlformats.org/presentationml/2006/main">
  <p:tag name="AS_UNIQUEID" val="54"/>
</p:tagLst>
</file>

<file path=ppt/tags/tag55.xml><?xml version="1.0" encoding="utf-8"?>
<p:tagLst xmlns:p="http://schemas.openxmlformats.org/presentationml/2006/main">
  <p:tag name="AS_UNIQUEID" val="55"/>
</p:tagLst>
</file>

<file path=ppt/tags/tag56.xml><?xml version="1.0" encoding="utf-8"?>
<p:tagLst xmlns:p="http://schemas.openxmlformats.org/presentationml/2006/main">
  <p:tag name="AS_UNIQUEID" val="56"/>
</p:tagLst>
</file>

<file path=ppt/tags/tag57.xml><?xml version="1.0" encoding="utf-8"?>
<p:tagLst xmlns:p="http://schemas.openxmlformats.org/presentationml/2006/main">
  <p:tag name="AS_UNIQUEID" val="57"/>
</p:tagLst>
</file>

<file path=ppt/tags/tag58.xml><?xml version="1.0" encoding="utf-8"?>
<p:tagLst xmlns:p="http://schemas.openxmlformats.org/presentationml/2006/main">
  <p:tag name="AS_UNIQUEID" val="58"/>
</p:tagLst>
</file>

<file path=ppt/tags/tag59.xml><?xml version="1.0" encoding="utf-8"?>
<p:tagLst xmlns:p="http://schemas.openxmlformats.org/presentationml/2006/main">
  <p:tag name="AS_UNIQUEID" val="59"/>
</p:tagLst>
</file>

<file path=ppt/tags/tag6.xml><?xml version="1.0" encoding="utf-8"?>
<p:tagLst xmlns:p="http://schemas.openxmlformats.org/presentationml/2006/main">
  <p:tag name="AS_UNIQUEID" val="6"/>
</p:tagLst>
</file>

<file path=ppt/tags/tag60.xml><?xml version="1.0" encoding="utf-8"?>
<p:tagLst xmlns:p="http://schemas.openxmlformats.org/presentationml/2006/main">
  <p:tag name="AS_UNIQUEID" val="60"/>
</p:tagLst>
</file>

<file path=ppt/tags/tag61.xml><?xml version="1.0" encoding="utf-8"?>
<p:tagLst xmlns:p="http://schemas.openxmlformats.org/presentationml/2006/main">
  <p:tag name="AS_UNIQUEID" val="61"/>
</p:tagLst>
</file>

<file path=ppt/tags/tag62.xml><?xml version="1.0" encoding="utf-8"?>
<p:tagLst xmlns:p="http://schemas.openxmlformats.org/presentationml/2006/main">
  <p:tag name="AS_UNIQUEID" val="62"/>
</p:tagLst>
</file>

<file path=ppt/tags/tag63.xml><?xml version="1.0" encoding="utf-8"?>
<p:tagLst xmlns:p="http://schemas.openxmlformats.org/presentationml/2006/main">
  <p:tag name="AS_UNIQUEID" val="63"/>
</p:tagLst>
</file>

<file path=ppt/tags/tag64.xml><?xml version="1.0" encoding="utf-8"?>
<p:tagLst xmlns:p="http://schemas.openxmlformats.org/presentationml/2006/main">
  <p:tag name="AS_UNIQUEID" val="64"/>
</p:tagLst>
</file>

<file path=ppt/tags/tag6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AS_UNIQUEID" val="7"/>
</p:tagLst>
</file>

<file path=ppt/tags/tag8.xml><?xml version="1.0" encoding="utf-8"?>
<p:tagLst xmlns:p="http://schemas.openxmlformats.org/presentationml/2006/main">
  <p:tag name="AS_UNIQUEID" val="8"/>
</p:tagLst>
</file>

<file path=ppt/tags/tag9.xml><?xml version="1.0" encoding="utf-8"?>
<p:tagLst xmlns:p="http://schemas.openxmlformats.org/presentationml/2006/main">
  <p:tag name="AS_UNIQUEID" val="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85</Paragraphs>
  <Slides>20</Slides>
  <Notes>0</Notes>
  <TotalTime>115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7">
      <vt:lpstr>Arial</vt:lpstr>
      <vt:lpstr>等线 Light</vt:lpstr>
      <vt:lpstr>等线</vt:lpstr>
      <vt:lpstr>微软雅黑</vt:lpstr>
      <vt:lpstr>仿宋</vt:lpstr>
      <vt:lpstr>黑体</vt:lpstr>
      <vt:lpstr>Office 主题​​</vt:lpstr>
      <vt:lpstr>导入：朗读下列诗歌</vt:lpstr>
      <vt:lpstr>PowerPoint Presentation</vt:lpstr>
      <vt:lpstr>走近作者</vt:lpstr>
      <vt:lpstr>走近作者</vt:lpstr>
      <vt:lpstr>创作背景</vt:lpstr>
      <vt:lpstr>朗诵辨境</vt:lpstr>
      <vt:lpstr>初读感知</vt:lpstr>
      <vt:lpstr>初读感知</vt:lpstr>
      <vt:lpstr>初读感知</vt:lpstr>
      <vt:lpstr>初读感知</vt:lpstr>
      <vt:lpstr>初读感知</vt:lpstr>
      <vt:lpstr>初读感知</vt:lpstr>
      <vt:lpstr>初读感知</vt:lpstr>
      <vt:lpstr>深入探究</vt:lpstr>
      <vt:lpstr>深入探究</vt:lpstr>
      <vt:lpstr>拓展提升</vt:lpstr>
      <vt:lpstr>拓展提升</vt:lpstr>
      <vt:lpstr>诗歌总结</vt:lpstr>
      <vt:lpstr>表现手法</vt:lpstr>
      <vt:lpstr>作业超市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谢 忠凯</dc:creator>
  <cp:lastModifiedBy>谢 忠凯</cp:lastModifiedBy>
  <cp:revision>13</cp:revision>
  <dcterms:created xsi:type="dcterms:W3CDTF">2020-08-12T07:24:56Z</dcterms:created>
  <dcterms:modified xsi:type="dcterms:W3CDTF">2020-08-17T06:12:32Z</dcterms:modified>
</cp:coreProperties>
</file>