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348" r:id="rId4"/>
    <p:sldId id="343" r:id="rId5"/>
    <p:sldId id="347" r:id="rId6"/>
    <p:sldId id="259" r:id="rId7"/>
    <p:sldId id="260" r:id="rId8"/>
    <p:sldId id="385" r:id="rId9"/>
    <p:sldId id="386" r:id="rId10"/>
    <p:sldId id="552" r:id="rId11"/>
    <p:sldId id="570" r:id="rId12"/>
    <p:sldId id="264" r:id="rId13"/>
    <p:sldId id="268" r:id="rId14"/>
    <p:sldId id="330" r:id="rId15"/>
    <p:sldId id="271" r:id="rId16"/>
    <p:sldId id="491" r:id="rId17"/>
    <p:sldId id="519" r:id="rId18"/>
    <p:sldId id="537" r:id="rId19"/>
    <p:sldId id="543" r:id="rId20"/>
    <p:sldId id="541" r:id="rId21"/>
    <p:sldId id="572" r:id="rId22"/>
    <p:sldId id="571" r:id="rId23"/>
    <p:sldId id="279" r:id="rId24"/>
    <p:sldId id="459" r:id="rId25"/>
    <p:sldId id="460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BB120F"/>
    <a:srgbClr val="1109B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34" y="-72"/>
      </p:cViewPr>
      <p:guideLst>
        <p:guide orient="horz" pos="2304"/>
        <p:guide pos="289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106B750-0B3C-47FB-ADBD-2E04F1BA9017}" type="datetimeFigureOut">
              <a:rPr lang="zh-CN" altLang="en-US"/>
              <a:pPr>
                <a:defRPr/>
              </a:pPr>
              <a:t>2019-10-14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8CD7FD5-B42D-4216-8364-CFA74AEC8A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2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2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3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4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6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7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8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9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0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8F08D-5849-42D5-BF91-9381A5D7B3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76533-C0FC-4C7F-B2C0-36BD929D9F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2374C-A935-4510-B33D-94EFA761F1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0AFF36-D99B-41C1-9F4C-E14DD96861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C6B62-252A-4D16-B927-37800F6D0F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BE514-B132-486B-AEDB-49D846AD4E2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2271D-7618-436A-96D5-4B56666F998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A811BF-185B-4499-9314-3771AEC2F53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707AE-15E9-4DE6-B8CB-667BADBDE1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15D40-EFF9-4A59-90CF-38724F280AC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28647-89E1-4A55-A817-03BA6B8F30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46DEFE7-7333-4C59-9D62-67741E00F1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ransition>
    <p:sndAc>
      <p:stSnd>
        <p:snd r:embed="rId14" name="arrow.wav"/>
      </p:stSnd>
    </p:sndAc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naculture.org/gb/cn_madeinchina/2005-11/28/content_76383.htm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hyperlink" Target="http://218.4.203.36/student/plog/blog.asp?name=shenyuchuan&amp;page=1" TargetMode="Externa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 descr="2007022811582166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716338"/>
            <a:ext cx="4932362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6" descr="dddddd 拷贝"/>
          <p:cNvPicPr>
            <a:picLocks noChangeAspect="1"/>
          </p:cNvPicPr>
          <p:nvPr/>
        </p:nvPicPr>
        <p:blipFill>
          <a:blip r:embed="rId4">
            <a:lum bright="12000" contrast="18000"/>
          </a:blip>
          <a:srcRect l="4333" t="9438" r="-1726" b="9160"/>
          <a:stretch>
            <a:fillRect/>
          </a:stretch>
        </p:blipFill>
        <p:spPr bwMode="auto">
          <a:xfrm>
            <a:off x="0" y="0"/>
            <a:ext cx="3995738" cy="345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356100" y="569913"/>
            <a:ext cx="4643438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600" b="1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散文诗二首</a:t>
            </a:r>
            <a:endParaRPr lang="zh-CN" altLang="en-US" sz="3200" b="1">
              <a:solidFill>
                <a:srgbClr val="CC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4729163" y="1876425"/>
            <a:ext cx="33416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endParaRPr lang="en-US" altLang="zh-CN" sz="3600" b="1">
              <a:solidFill>
                <a:srgbClr val="FF3300"/>
              </a:solidFill>
              <a:ea typeface="华文行楷" pitchFamily="2" charset="-122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itchFamily="2" charset="-122"/>
              </a:rPr>
              <a:t>金色花</a:t>
            </a:r>
            <a:r>
              <a:rPr lang="en-US" altLang="zh-CN" sz="3600" b="1">
                <a:solidFill>
                  <a:srgbClr val="FF3300"/>
                </a:solidFill>
                <a:ea typeface="华文行楷" pitchFamily="2" charset="-122"/>
              </a:rPr>
              <a:t>》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ea typeface="华文行楷" pitchFamily="2" charset="-122"/>
              </a:rPr>
              <a:t>《</a:t>
            </a:r>
            <a:r>
              <a:rPr lang="zh-CN" altLang="en-US" sz="3600" b="1">
                <a:solidFill>
                  <a:srgbClr val="FF3300"/>
                </a:solidFill>
                <a:ea typeface="华文行楷" pitchFamily="2" charset="-122"/>
              </a:rPr>
              <a:t>荷叶</a:t>
            </a:r>
            <a:r>
              <a:rPr lang="en-US" altLang="zh-CN" sz="3600" b="1">
                <a:solidFill>
                  <a:srgbClr val="FF3300"/>
                </a:solidFill>
                <a:latin typeface="华文中宋" pitchFamily="2" charset="-122"/>
                <a:ea typeface="华文行楷" pitchFamily="2" charset="-122"/>
              </a:rPr>
              <a:t>·</a:t>
            </a:r>
            <a:r>
              <a:rPr lang="zh-CN" altLang="en-US" sz="3600" b="1">
                <a:solidFill>
                  <a:srgbClr val="FF3300"/>
                </a:solidFill>
                <a:ea typeface="华文行楷" pitchFamily="2" charset="-122"/>
              </a:rPr>
              <a:t>母亲</a:t>
            </a:r>
            <a:r>
              <a:rPr lang="en-US" altLang="zh-CN" sz="3600" b="1">
                <a:solidFill>
                  <a:srgbClr val="FF3300"/>
                </a:solidFill>
                <a:ea typeface="华文行楷" pitchFamily="2" charset="-122"/>
              </a:rPr>
              <a:t>》</a:t>
            </a:r>
          </a:p>
        </p:txBody>
      </p:sp>
      <p:pic>
        <p:nvPicPr>
          <p:cNvPr id="5127" name="Picture 5" descr="金色花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90938"/>
            <a:ext cx="39243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/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/>
          </p:cNvSpPr>
          <p:nvPr>
            <p:ph type="subTitle" idx="4294967295"/>
          </p:nvPr>
        </p:nvSpPr>
        <p:spPr>
          <a:xfrm>
            <a:off x="238125" y="233363"/>
            <a:ext cx="8893175" cy="4922837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buFontTx/>
              <a:buNone/>
            </a:pPr>
            <a:r>
              <a:rPr lang="en-US" altLang="zh-CN" sz="2400" b="1" smtClean="0">
                <a:solidFill>
                  <a:srgbClr val="CC00FF"/>
                </a:solidFill>
                <a:ea typeface="黑体" pitchFamily="49" charset="-122"/>
              </a:rPr>
              <a:t>☆</a:t>
            </a:r>
            <a:r>
              <a:rPr lang="zh-CN" altLang="en-US" sz="2400" b="1" smtClean="0">
                <a:ea typeface="黑体" pitchFamily="49" charset="-122"/>
              </a:rPr>
              <a:t>朗读课文。全文描绘了几幅画面？表现了孩子怎样的特点？诗中蕴含了怎样的感情？</a:t>
            </a:r>
          </a:p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/>
              <a:t> </a:t>
            </a:r>
            <a:r>
              <a:rPr lang="zh-CN" altLang="en-US" sz="2600" b="1" smtClean="0">
                <a:solidFill>
                  <a:srgbClr val="0000FF"/>
                </a:solidFill>
              </a:rPr>
              <a:t>①变成金色花在风中摇摆、跳舞</a:t>
            </a:r>
            <a:r>
              <a:rPr lang="en-US" altLang="zh-CN" sz="26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600" b="1" smtClean="0">
                <a:solidFill>
                  <a:srgbClr val="0000FF"/>
                </a:solidFill>
              </a:rPr>
              <a:t>却不让妈妈知道。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endParaRPr lang="zh-CN" altLang="en-US" sz="2600" b="1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600" b="1" smtClean="0">
                <a:solidFill>
                  <a:srgbClr val="0000FF"/>
                </a:solidFill>
              </a:rPr>
              <a:t>②妈妈焦急寻找；孩子却暗暗地在那里匿笑</a:t>
            </a:r>
            <a:r>
              <a:rPr lang="en-US" altLang="zh-CN" sz="26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600" b="1" smtClean="0">
                <a:solidFill>
                  <a:srgbClr val="0000FF"/>
                </a:solidFill>
              </a:rPr>
              <a:t>一声不响。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endParaRPr lang="zh-CN" altLang="en-US" sz="2600" b="1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600" b="1" smtClean="0">
                <a:solidFill>
                  <a:srgbClr val="0000FF"/>
                </a:solidFill>
              </a:rPr>
              <a:t>③开放花瓣</a:t>
            </a:r>
            <a:r>
              <a:rPr lang="en-US" altLang="zh-CN" sz="26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600" b="1" smtClean="0">
                <a:solidFill>
                  <a:srgbClr val="0000FF"/>
                </a:solidFill>
              </a:rPr>
              <a:t>看着妈妈工作：让妈妈嗅到花香；陪妈妈读书。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600" b="1" smtClean="0">
                <a:solidFill>
                  <a:srgbClr val="0000FF"/>
                </a:solidFill>
              </a:rPr>
              <a:t>                                                                                                      ④求妈妈讲故事。</a:t>
            </a:r>
            <a:endParaRPr lang="en-US" altLang="zh-CN" sz="2600" b="1" smtClean="0">
              <a:solidFill>
                <a:srgbClr val="0000FF"/>
              </a:solidFill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757238" y="1627188"/>
            <a:ext cx="44688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——顽皮、活泼可爱的孩子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757238" y="2736850"/>
            <a:ext cx="51831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——调皮淘气、天真活泼的孩子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757238" y="4002088"/>
            <a:ext cx="84264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——深爱妈妈的孩子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757238" y="5156200"/>
            <a:ext cx="4826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——撒娇、淘气、可爱的孩子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  <p:bldP spid="614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type="subTitle" idx="4294967295"/>
          </p:nvPr>
        </p:nvSpPr>
        <p:spPr>
          <a:xfrm>
            <a:off x="250825" y="533400"/>
            <a:ext cx="8893175" cy="4922838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800" b="1" smtClean="0">
                <a:solidFill>
                  <a:srgbClr val="0000FF"/>
                </a:solidFill>
              </a:rPr>
              <a:t>⑤妈妈嗔怪时，孩子仍瞒着妈妈。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zh-CN" altLang="en-US" b="1" smtClean="0">
                <a:solidFill>
                  <a:srgbClr val="0000FF"/>
                </a:solidFill>
              </a:rPr>
              <a:t>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endParaRPr lang="zh-CN" altLang="en-US" b="1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endParaRPr lang="en-US" altLang="zh-CN" b="1" smtClean="0">
              <a:solidFill>
                <a:srgbClr val="0000FF"/>
              </a:solidFill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457200" y="1219200"/>
            <a:ext cx="4467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3300"/>
                </a:solidFill>
                <a:ea typeface="楷体" pitchFamily="49" charset="-122"/>
              </a:rPr>
              <a:t>——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淘气、天真活泼的孩子</a:t>
            </a:r>
          </a:p>
        </p:txBody>
      </p:sp>
      <p:sp>
        <p:nvSpPr>
          <p:cNvPr id="26631" name="Rectangle 3"/>
          <p:cNvSpPr>
            <a:spLocks/>
          </p:cNvSpPr>
          <p:nvPr/>
        </p:nvSpPr>
        <p:spPr bwMode="auto">
          <a:xfrm>
            <a:off x="250825" y="1905000"/>
            <a:ext cx="80549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CC"/>
                </a:solidFill>
              </a:rPr>
              <a:t>孩子一直陪着妈妈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</a:rPr>
              <a:t>一直在为妈妈做事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CC"/>
                </a:solidFill>
              </a:rPr>
              <a:t>只是不想让妈妈知道。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altLang="zh-CN" sz="2800" b="1">
                <a:solidFill>
                  <a:srgbClr val="FF0000"/>
                </a:solidFill>
                <a:sym typeface="宋体" charset="-122"/>
              </a:rPr>
              <a:t>回报妈妈对自己的付出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en-US" sz="2800" b="1"/>
              <a:t>不求妈妈夸奖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en-US" sz="2800" b="1"/>
              <a:t>只求妈妈生活得更温馨。</a:t>
            </a:r>
            <a:endParaRPr lang="zh-CN" altLang="en-US" sz="2800" b="1">
              <a:solidFill>
                <a:srgbClr val="FF0066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CC"/>
                </a:solidFill>
              </a:rPr>
              <a:t>因为？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FF0000"/>
                </a:solidFill>
              </a:rPr>
              <a:t>母爱是无私的，回报母爱也应是无私的</a:t>
            </a:r>
            <a:r>
              <a:rPr lang="zh-CN" altLang="en-US" sz="2800" b="1"/>
              <a:t>。</a:t>
            </a:r>
            <a:endParaRPr lang="en-US" altLang="zh-CN" sz="2800" b="1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31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1">
                                            <p:txEl>
                                              <p:charRg st="41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>
                                            <p:txEl>
                                              <p:charRg st="6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6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31">
                                            <p:txEl>
                                              <p:char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31">
                                            <p:txEl>
                                              <p:char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31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>
            <a:spLocks noGrp="1"/>
          </p:cNvSpPr>
          <p:nvPr>
            <p:ph idx="1"/>
          </p:nvPr>
        </p:nvSpPr>
        <p:spPr>
          <a:xfrm>
            <a:off x="533400" y="3657600"/>
            <a:ext cx="7127875" cy="2609850"/>
          </a:xfrm>
        </p:spPr>
        <p:txBody>
          <a:bodyPr/>
          <a:lstStyle/>
          <a:p>
            <a:pPr eaLnBrk="1" hangingPunct="1"/>
            <a:r>
              <a:rPr lang="zh-CN" altLang="en-US" sz="2800" b="1" smtClean="0">
                <a:solidFill>
                  <a:srgbClr val="BB120F"/>
                </a:solidFill>
              </a:rPr>
              <a:t>金色花的象征意义：</a:t>
            </a:r>
            <a:endParaRPr lang="zh-CN" altLang="en-US" sz="2800" b="1" smtClean="0">
              <a:solidFill>
                <a:srgbClr val="FF66FF"/>
              </a:solidFill>
            </a:endParaRPr>
          </a:p>
          <a:p>
            <a:pPr eaLnBrk="1" hangingPunct="1"/>
            <a:r>
              <a:rPr lang="en-US" altLang="zh-CN" sz="2800" b="1" smtClean="0">
                <a:solidFill>
                  <a:srgbClr val="0000FF"/>
                </a:solidFill>
              </a:rPr>
              <a:t>——</a:t>
            </a:r>
            <a:r>
              <a:rPr lang="zh-CN" altLang="en-US" sz="2800" b="1" smtClean="0">
                <a:solidFill>
                  <a:srgbClr val="0000FF"/>
                </a:solidFill>
              </a:rPr>
              <a:t>美丽</a:t>
            </a:r>
          </a:p>
          <a:p>
            <a:pPr eaLnBrk="1" hangingPunct="1"/>
            <a:r>
              <a:rPr lang="en-US" altLang="zh-CN" sz="2800" b="1" smtClean="0">
                <a:solidFill>
                  <a:srgbClr val="0000FF"/>
                </a:solidFill>
              </a:rPr>
              <a:t>——</a:t>
            </a:r>
            <a:r>
              <a:rPr lang="zh-CN" altLang="en-US" sz="2800" b="1" smtClean="0">
                <a:solidFill>
                  <a:srgbClr val="0000FF"/>
                </a:solidFill>
              </a:rPr>
              <a:t>美丽可爱的孩子</a:t>
            </a:r>
          </a:p>
          <a:p>
            <a:pPr eaLnBrk="1" hangingPunct="1"/>
            <a:r>
              <a:rPr lang="en-US" altLang="zh-CN" sz="2800" b="1" smtClean="0">
                <a:solidFill>
                  <a:srgbClr val="0000FF"/>
                </a:solidFill>
              </a:rPr>
              <a:t>——</a:t>
            </a:r>
            <a:r>
              <a:rPr lang="zh-CN" altLang="en-US" sz="2800" b="1" smtClean="0">
                <a:solidFill>
                  <a:srgbClr val="0000FF"/>
                </a:solidFill>
              </a:rPr>
              <a:t>圣洁无私的母爱</a:t>
            </a:r>
          </a:p>
          <a:p>
            <a:pPr eaLnBrk="1" hangingPunct="1"/>
            <a:r>
              <a:rPr lang="en-US" altLang="zh-CN" sz="2800" b="1" smtClean="0">
                <a:solidFill>
                  <a:srgbClr val="0000FF"/>
                </a:solidFill>
              </a:rPr>
              <a:t>——</a:t>
            </a:r>
            <a:r>
              <a:rPr lang="zh-CN" altLang="en-US" sz="2800" b="1" smtClean="0">
                <a:solidFill>
                  <a:srgbClr val="0000FF"/>
                </a:solidFill>
              </a:rPr>
              <a:t>孩子圣洁无私的</a:t>
            </a:r>
            <a:r>
              <a:rPr lang="zh-CN" altLang="en-US" sz="2800" b="1" smtClean="0">
                <a:solidFill>
                  <a:srgbClr val="FF0000"/>
                </a:solidFill>
              </a:rPr>
              <a:t>回报母爱</a:t>
            </a:r>
            <a:endParaRPr lang="zh-CN" altLang="en-US" sz="2800" b="1" smtClean="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4400" b="1" smtClean="0">
              <a:solidFill>
                <a:srgbClr val="0000FF"/>
              </a:solidFill>
              <a:ea typeface="华文中宋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14400" y="1066800"/>
            <a:ext cx="617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600" b="1">
                <a:solidFill>
                  <a:srgbClr val="FF3300"/>
                </a:solidFill>
                <a:ea typeface="华文中宋" pitchFamily="2" charset="-122"/>
              </a:rPr>
              <a:t>金色花：圣树之花    圣洁高尚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62000" y="2209800"/>
            <a:ext cx="6562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BB120F"/>
                </a:solidFill>
                <a:ea typeface="华文中宋" pitchFamily="2" charset="-122"/>
              </a:rPr>
              <a:t>母子之爱</a:t>
            </a:r>
            <a:r>
              <a:rPr lang="en-US" altLang="zh-CN" sz="4000" b="1">
                <a:solidFill>
                  <a:srgbClr val="BB120F"/>
                </a:solidFill>
                <a:ea typeface="华文中宋" pitchFamily="2" charset="-122"/>
              </a:rPr>
              <a:t>——</a:t>
            </a:r>
            <a:r>
              <a:rPr lang="zh-CN" altLang="en-US" sz="4000" b="1">
                <a:solidFill>
                  <a:srgbClr val="BB120F"/>
                </a:solidFill>
                <a:ea typeface="华文中宋" pitchFamily="2" charset="-122"/>
              </a:rPr>
              <a:t>圣洁无私  高尚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696200" y="10064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华文中宋" pitchFamily="2" charset="-122"/>
              </a:rPr>
              <a:t>花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696200" y="25431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ea typeface="华文中宋" pitchFamily="2" charset="-122"/>
              </a:rPr>
              <a:t>人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524000" y="3048000"/>
            <a:ext cx="3740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托物言志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象征手法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7799388" y="1566863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2765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458200" cy="1143000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solidFill>
                  <a:srgbClr val="CC00FF"/>
                </a:solidFill>
                <a:ea typeface="黑体" pitchFamily="49" charset="-122"/>
                <a:sym typeface="+mn-ea"/>
              </a:rPr>
              <a:t>☆</a:t>
            </a:r>
            <a:r>
              <a:rPr lang="zh-CN" altLang="en-US" sz="3600" b="1" smtClean="0">
                <a:solidFill>
                  <a:schemeClr val="tx1"/>
                </a:solidFill>
              </a:rPr>
              <a:t>作者为什么把孩子想象成一朵金色花？</a:t>
            </a:r>
            <a:r>
              <a:rPr lang="zh-CN" altLang="en-US" sz="3600" b="1" smtClean="0">
                <a:solidFill>
                  <a:srgbClr val="CC00FF"/>
                </a:solidFill>
              </a:rPr>
              <a:t> 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179388" y="1905000"/>
            <a:ext cx="8640762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楷体_GB2312"/>
                <a:cs typeface="楷体_GB2312"/>
              </a:rPr>
              <a:t>        </a:t>
            </a:r>
            <a:r>
              <a:rPr lang="zh-CN" altLang="en-US" sz="2800" b="1">
                <a:latin typeface="Arial" panose="020B0604020202020204" pitchFamily="34" charset="0"/>
                <a:ea typeface="楷体_GB2312"/>
                <a:cs typeface="楷体_GB2312"/>
              </a:rPr>
              <a:t>请用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楷体_GB2312"/>
                <a:cs typeface="楷体_GB2312"/>
              </a:rPr>
              <a:t>假如我变成了</a:t>
            </a:r>
            <a:r>
              <a:rPr lang="en-US" altLang="zh-CN" sz="2800" b="1">
                <a:latin typeface="+mj-ea"/>
                <a:ea typeface="+mj-ea"/>
                <a:cs typeface="楷体_GB2312"/>
              </a:rPr>
              <a:t>……</a:t>
            </a:r>
            <a:r>
              <a:rPr lang="en-US" altLang="zh-CN" sz="2800" b="1">
                <a:latin typeface="Arial" panose="020B0604020202020204" pitchFamily="34" charset="0"/>
                <a:ea typeface="楷体_GB2312"/>
                <a:cs typeface="楷体_GB231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楷体_GB2312"/>
                <a:cs typeface="楷体_GB2312"/>
              </a:rPr>
              <a:t>说一句话来表达对母亲（父亲）的爱。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楷体_GB2312"/>
              <a:cs typeface="楷体_GB2312"/>
            </a:endParaRPr>
          </a:p>
          <a:p>
            <a:pPr>
              <a:defRPr/>
            </a:pP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假如我变成了一条青青的溪流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我要在妈妈工作累时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让妈妈听我唱一支欢快的歌曲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抖落满身的疲惫；我要在妈妈口渴时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让妈妈品尝我甘甜的流水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使她重新变得容光焕发！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 </a:t>
            </a:r>
          </a:p>
        </p:txBody>
      </p:sp>
      <p:sp>
        <p:nvSpPr>
          <p:cNvPr id="97289" name="Rectangle 9"/>
          <p:cNvSpPr>
            <a:spLocks noChangeArrowheads="1"/>
          </p:cNvSpPr>
          <p:nvPr/>
        </p:nvSpPr>
        <p:spPr bwMode="auto">
          <a:xfrm>
            <a:off x="0" y="4868863"/>
            <a:ext cx="9009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ea typeface="华文中宋" pitchFamily="2" charset="-12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假如我变成了一盏灯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我要为妈妈照亮夜行的路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……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1095375" y="820738"/>
            <a:ext cx="297973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课堂练习：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8" grpId="0"/>
      <p:bldP spid="972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2007730202117464_2[1]"/>
          <p:cNvPicPr>
            <a:picLocks noChangeAspect="1"/>
          </p:cNvPicPr>
          <p:nvPr/>
        </p:nvPicPr>
        <p:blipFill>
          <a:blip r:embed="rId2"/>
          <a:srcRect b="48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Rectangle 3"/>
          <p:cNvSpPr>
            <a:spLocks noGrp="1" noRot="1"/>
          </p:cNvSpPr>
          <p:nvPr>
            <p:ph type="ctrTitle" idx="4294967295"/>
          </p:nvPr>
        </p:nvSpPr>
        <p:spPr>
          <a:xfrm>
            <a:off x="92075" y="835025"/>
            <a:ext cx="6519863" cy="1470025"/>
          </a:xfrm>
        </p:spPr>
        <p:txBody>
          <a:bodyPr/>
          <a:lstStyle/>
          <a:p>
            <a:pPr eaLnBrk="1" hangingPunct="1"/>
            <a:r>
              <a:rPr lang="zh-CN" altLang="en-US" sz="7200" smtClean="0">
                <a:solidFill>
                  <a:schemeClr val="tx1"/>
                </a:solidFill>
                <a:latin typeface="方正琥珀简体"/>
                <a:ea typeface="方正琥珀简体"/>
                <a:cs typeface="方正琥珀简体"/>
              </a:rPr>
              <a:t>荷叶  母亲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241925" y="4243388"/>
            <a:ext cx="1993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0000CC"/>
                </a:solidFill>
                <a:ea typeface="楷体_GB2312"/>
                <a:cs typeface="楷体_GB2312"/>
              </a:rPr>
              <a:t>冰心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122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body" idx="4294967295"/>
          </p:nvPr>
        </p:nvSpPr>
        <p:spPr>
          <a:xfrm>
            <a:off x="-26988" y="1138238"/>
            <a:ext cx="5481638" cy="50593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冰心</a:t>
            </a:r>
            <a:r>
              <a:rPr lang="en-US" altLang="zh-CN" sz="2800" b="1" smtClean="0">
                <a:latin typeface="宋体" charset="-122"/>
              </a:rPr>
              <a:t>(1900</a:t>
            </a:r>
            <a:r>
              <a:rPr lang="zh-CN" altLang="en-US" sz="2800" b="1" smtClean="0">
                <a:latin typeface="宋体" charset="-122"/>
              </a:rPr>
              <a:t>－</a:t>
            </a:r>
            <a:r>
              <a:rPr lang="en-US" altLang="zh-CN" sz="2800" b="1" smtClean="0">
                <a:latin typeface="宋体" charset="-122"/>
              </a:rPr>
              <a:t>1999)</a:t>
            </a:r>
            <a:r>
              <a:rPr lang="en-US" altLang="zh-CN" sz="2800" b="1" smtClean="0">
                <a:sym typeface="宋体" charset="-122"/>
              </a:rPr>
              <a:t>,</a:t>
            </a:r>
            <a:r>
              <a:rPr lang="zh-CN" altLang="en-US" sz="2800" b="1" smtClean="0"/>
              <a:t>原名</a:t>
            </a:r>
            <a:r>
              <a:rPr lang="zh-CN" altLang="en-US" sz="2800" b="1" smtClean="0">
                <a:solidFill>
                  <a:srgbClr val="FF0000"/>
                </a:solidFill>
              </a:rPr>
              <a:t>谢婉莹</a:t>
            </a:r>
            <a:r>
              <a:rPr lang="en-US" altLang="zh-CN" sz="2800" b="1" smtClean="0">
                <a:sym typeface="宋体" charset="-122"/>
              </a:rPr>
              <a:t>,</a:t>
            </a:r>
            <a:r>
              <a:rPr lang="zh-CN" altLang="en-US" sz="2800" b="1" smtClean="0"/>
              <a:t>中国现代史上第一位著名女作家</a:t>
            </a:r>
            <a:r>
              <a:rPr lang="en-US" altLang="zh-CN" sz="2800" b="1" smtClean="0">
                <a:sym typeface="宋体" charset="-122"/>
              </a:rPr>
              <a:t>,</a:t>
            </a:r>
            <a:r>
              <a:rPr lang="zh-CN" altLang="en-US" sz="2800" b="1" smtClean="0">
                <a:solidFill>
                  <a:srgbClr val="FF0000"/>
                </a:solidFill>
              </a:rPr>
              <a:t>儿童文学家</a:t>
            </a:r>
            <a:r>
              <a:rPr lang="zh-CN" altLang="en-US" sz="2800" b="1" smtClean="0"/>
              <a:t>。</a:t>
            </a:r>
            <a:endParaRPr lang="zh-CN" altLang="en-US" sz="2400" b="1" smtClean="0"/>
          </a:p>
          <a:p>
            <a:pPr eaLnBrk="1" hangingPunct="1">
              <a:lnSpc>
                <a:spcPct val="90000"/>
              </a:lnSpc>
            </a:pPr>
            <a:endParaRPr lang="zh-CN" altLang="en-US" sz="20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代表作有：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 散文集</a:t>
            </a:r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寄小读者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800" b="1" smtClean="0">
                <a:solidFill>
                  <a:srgbClr val="FF0000"/>
                </a:solidFill>
              </a:rPr>
              <a:t>     </a:t>
            </a:r>
            <a:r>
              <a:rPr lang="zh-CN" altLang="en-US" sz="2800" b="1" smtClean="0">
                <a:solidFill>
                  <a:srgbClr val="FF0000"/>
                </a:solidFill>
              </a:rPr>
              <a:t>诗集</a:t>
            </a:r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繁星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r>
              <a:rPr lang="zh-CN" altLang="en-US" sz="2800" b="1" smtClean="0">
                <a:solidFill>
                  <a:srgbClr val="FF0000"/>
                </a:solidFill>
              </a:rPr>
              <a:t>、</a:t>
            </a:r>
            <a:r>
              <a:rPr lang="en-US" altLang="zh-CN" sz="2800" b="1" smtClean="0">
                <a:solidFill>
                  <a:srgbClr val="FF0000"/>
                </a:solidFill>
              </a:rPr>
              <a:t>《</a:t>
            </a:r>
            <a:r>
              <a:rPr lang="zh-CN" altLang="en-US" sz="2800" b="1" smtClean="0">
                <a:solidFill>
                  <a:srgbClr val="FF0000"/>
                </a:solidFill>
              </a:rPr>
              <a:t>春水</a:t>
            </a:r>
            <a:r>
              <a:rPr lang="en-US" altLang="zh-CN" sz="2800" b="1" smtClean="0">
                <a:solidFill>
                  <a:srgbClr val="FF0000"/>
                </a:solidFill>
              </a:rPr>
              <a:t>》</a:t>
            </a:r>
            <a:endParaRPr lang="en-US" altLang="zh-CN" sz="2800" b="1" smtClean="0"/>
          </a:p>
          <a:p>
            <a:pPr eaLnBrk="1" hangingPunct="1">
              <a:lnSpc>
                <a:spcPct val="90000"/>
              </a:lnSpc>
            </a:pPr>
            <a:endParaRPr lang="en-US" altLang="zh-CN" sz="2000" b="1" smtClean="0"/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冰心的创作内容大致包括：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母爱、童真、自然</a:t>
            </a:r>
            <a:r>
              <a:rPr lang="zh-CN" altLang="en-US" sz="2800" b="1" smtClean="0"/>
              <a:t>三个方面。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/>
              <a:t>    以宣扬</a:t>
            </a:r>
            <a:r>
              <a:rPr lang="en-US" altLang="zh-CN" sz="2800" b="1" smtClean="0">
                <a:sym typeface="宋体" charset="-122"/>
              </a:rPr>
              <a:t>“</a:t>
            </a:r>
            <a:r>
              <a:rPr lang="zh-CN" altLang="en-US" sz="2800" b="1" smtClean="0">
                <a:solidFill>
                  <a:srgbClr val="FF0000"/>
                </a:solidFill>
              </a:rPr>
              <a:t>爱的哲学</a:t>
            </a:r>
            <a:r>
              <a:rPr lang="en-US" altLang="zh-CN" sz="2800" b="1" smtClean="0">
                <a:sym typeface="宋体" charset="-122"/>
              </a:rPr>
              <a:t>”</a:t>
            </a:r>
            <a:r>
              <a:rPr lang="zh-CN" altLang="en-US" sz="2800" b="1" smtClean="0"/>
              <a:t>著称</a:t>
            </a:r>
            <a:r>
              <a:rPr lang="en-US" altLang="zh-CN" sz="2800" b="1" smtClean="0">
                <a:sym typeface="宋体" charset="-122"/>
              </a:rPr>
              <a:t>,</a:t>
            </a:r>
            <a:r>
              <a:rPr lang="zh-CN" altLang="en-US" sz="2800" b="1" smtClean="0"/>
              <a:t>而母爱</a:t>
            </a:r>
            <a:r>
              <a:rPr lang="en-US" altLang="zh-CN" sz="2800" b="1" smtClean="0">
                <a:sym typeface="宋体" charset="-122"/>
              </a:rPr>
              <a:t>,</a:t>
            </a:r>
            <a:r>
              <a:rPr lang="zh-CN" altLang="en-US" sz="2800" b="1" smtClean="0"/>
              <a:t>就是</a:t>
            </a:r>
            <a:r>
              <a:rPr lang="en-US" altLang="zh-CN" sz="2800" b="1" smtClean="0">
                <a:sym typeface="宋体" charset="-122"/>
              </a:rPr>
              <a:t>“</a:t>
            </a:r>
            <a:r>
              <a:rPr lang="zh-CN" altLang="en-US" sz="2800" b="1" smtClean="0">
                <a:sym typeface="+mn-ea"/>
              </a:rPr>
              <a:t>爱的哲学</a:t>
            </a:r>
            <a:r>
              <a:rPr lang="en-US" altLang="zh-CN" sz="2800" b="1" smtClean="0">
                <a:sym typeface="宋体" charset="-122"/>
              </a:rPr>
              <a:t>”</a:t>
            </a:r>
            <a:r>
              <a:rPr lang="zh-CN" altLang="en-US" sz="2800" b="1" smtClean="0"/>
              <a:t>的根本出发点。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914400" y="304800"/>
            <a:ext cx="28194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009900"/>
                </a:solidFill>
                <a:latin typeface="+mn-ea"/>
                <a:ea typeface="+mn-ea"/>
              </a:rPr>
              <a:t>作者简介</a:t>
            </a:r>
          </a:p>
        </p:txBody>
      </p:sp>
      <p:pic>
        <p:nvPicPr>
          <p:cNvPr id="19460" name="Picture 4" descr="xin_5111022811186202882636">
            <a:hlinkClick r:id="rId3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304800"/>
            <a:ext cx="24384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100548_2">
            <a:hlinkClick r:id="rId5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3810000"/>
            <a:ext cx="320040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  <p:bldP spid="10445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900113" y="946150"/>
            <a:ext cx="29797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ea typeface="华文行楷" pitchFamily="2" charset="-122"/>
              </a:rPr>
              <a:t>朗读探究：</a:t>
            </a:r>
          </a:p>
        </p:txBody>
      </p:sp>
      <p:sp>
        <p:nvSpPr>
          <p:cNvPr id="30723" name="Rectangle 1046"/>
          <p:cNvSpPr>
            <a:spLocks noChangeArrowheads="1"/>
          </p:cNvSpPr>
          <p:nvPr/>
        </p:nvSpPr>
        <p:spPr bwMode="auto">
          <a:xfrm>
            <a:off x="381000" y="3502025"/>
            <a:ext cx="7772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200">
                <a:solidFill>
                  <a:srgbClr val="FF3300"/>
                </a:solidFill>
                <a:ea typeface="隶书" pitchFamily="49" charset="-122"/>
              </a:rPr>
              <a:t>        </a:t>
            </a:r>
            <a:r>
              <a:rPr lang="en-US" altLang="zh-CN" sz="3200" b="1">
                <a:solidFill>
                  <a:srgbClr val="FF3300"/>
                </a:solidFill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latin typeface="隶书" pitchFamily="49" charset="-122"/>
                <a:ea typeface="楷体" pitchFamily="49" charset="-122"/>
              </a:rPr>
              <a:t>舒缓、愉悦、赞美、感激、深情</a:t>
            </a:r>
            <a:r>
              <a:rPr lang="zh-CN" altLang="en-US" sz="32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40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31747" name="Rectangle 1045"/>
          <p:cNvSpPr>
            <a:spLocks noChangeArrowheads="1"/>
          </p:cNvSpPr>
          <p:nvPr/>
        </p:nvSpPr>
        <p:spPr bwMode="auto">
          <a:xfrm>
            <a:off x="381000" y="1981200"/>
            <a:ext cx="8077200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☆ </a:t>
            </a:r>
            <a:r>
              <a:rPr lang="zh-CN" altLang="en-US" sz="3200" b="1"/>
              <a:t>你认为该用什么样的</a:t>
            </a:r>
            <a:r>
              <a:rPr lang="zh-CN" altLang="en-US" sz="3200" b="1">
                <a:solidFill>
                  <a:srgbClr val="FF0000"/>
                </a:solidFill>
              </a:rPr>
              <a:t>感情基调</a:t>
            </a:r>
            <a:r>
              <a:rPr lang="zh-CN" altLang="en-US" sz="3200" b="1"/>
              <a:t>来朗读这篇</a:t>
            </a: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zh-CN" altLang="en-US" sz="3200" b="1"/>
              <a:t>散文诗？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808" name="Group 40"/>
          <p:cNvGraphicFramePr>
            <a:graphicFrameLocks noGrp="1"/>
          </p:cNvGraphicFramePr>
          <p:nvPr/>
        </p:nvGraphicFramePr>
        <p:xfrm>
          <a:off x="280988" y="2576513"/>
          <a:ext cx="8540750" cy="2859087"/>
        </p:xfrm>
        <a:graphic>
          <a:graphicData uri="http://schemas.openxmlformats.org/drawingml/2006/table">
            <a:tbl>
              <a:tblPr/>
              <a:tblGrid>
                <a:gridCol w="1389062"/>
                <a:gridCol w="2039938"/>
                <a:gridCol w="2192337"/>
                <a:gridCol w="2919413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宋体" charset="-122"/>
                        </a:rPr>
                        <a:t>第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１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宋体" charset="-122"/>
                        </a:rPr>
                        <a:t>次</a:t>
                      </a: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宋体" charset="-122"/>
                        </a:rPr>
                        <a:t>第２次</a:t>
                      </a: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itchFamily="49" charset="-122"/>
                          <a:ea typeface="宋体" charset="-122"/>
                        </a:rPr>
                        <a:t>第３次</a:t>
                      </a: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环境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红莲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9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charset="-122"/>
                          <a:ea typeface="宋体" charset="-122"/>
                        </a:rPr>
                        <a:t>心境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charset="-122"/>
                        <a:ea typeface="宋体" charset="-122"/>
                      </a:endParaRPr>
                    </a:p>
                  </a:txBody>
                  <a:tcPr marL="90167" marR="90167" marT="46988" marB="4698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168525" y="4787900"/>
            <a:ext cx="9350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烦闷</a:t>
            </a:r>
            <a:r>
              <a:rPr lang="zh-CN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7988" y="3070225"/>
            <a:ext cx="2036762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繁杂的雨声 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浓阴的天</a:t>
            </a:r>
            <a:r>
              <a:rPr lang="en-US" altLang="zh-CN" sz="24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7988" y="3900488"/>
            <a:ext cx="2036762" cy="7985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开满 亭亭</a:t>
            </a:r>
            <a:r>
              <a:rPr lang="zh-CN" altLang="zh-CN" sz="2000" b="1" dirty="0">
                <a:solidFill>
                  <a:srgbClr val="0000FF"/>
                </a:solidFill>
                <a:latin typeface="+mj-ea"/>
                <a:ea typeface="+mj-ea"/>
              </a:rPr>
              <a:t>（白莲已经谢了）</a:t>
            </a:r>
            <a:r>
              <a:rPr lang="zh-CN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6338" y="4786313"/>
            <a:ext cx="216535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不适意</a:t>
            </a:r>
          </a:p>
        </p:txBody>
      </p:sp>
      <p:sp>
        <p:nvSpPr>
          <p:cNvPr id="8" name="矩形 7"/>
          <p:cNvSpPr/>
          <p:nvPr/>
        </p:nvSpPr>
        <p:spPr>
          <a:xfrm>
            <a:off x="3943350" y="3079750"/>
            <a:ext cx="1866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雷声作了 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雨越下越大 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02100" y="4068763"/>
            <a:ext cx="154781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左右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攲斜</a:t>
            </a:r>
            <a:r>
              <a:rPr lang="zh-CN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1688" y="3079750"/>
            <a:ext cx="29400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雨势并不减退，雨点不住地打着</a:t>
            </a:r>
            <a:r>
              <a:rPr lang="en-US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zh-CN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3275" y="3848100"/>
            <a:ext cx="2693988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在大荷叶的覆盖下</a:t>
            </a:r>
            <a:endParaRPr lang="en-US" altLang="zh-CN" sz="2400" b="1" dirty="0">
              <a:solidFill>
                <a:srgbClr val="0000FF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j-ea"/>
                <a:ea typeface="+mj-ea"/>
              </a:rPr>
              <a:t>不摇动</a:t>
            </a:r>
            <a:r>
              <a:rPr lang="zh-CN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0275" y="4618038"/>
            <a:ext cx="2619375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不宁的心绪散尽 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ctr"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+mj-ea"/>
                <a:ea typeface="+mj-ea"/>
              </a:rPr>
              <a:t>深深地受了感动 </a:t>
            </a:r>
            <a:r>
              <a:rPr lang="en-US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</a:t>
            </a:r>
            <a:endParaRPr lang="zh-CN" altLang="zh-CN" sz="2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95350" y="346075"/>
            <a:ext cx="2819400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009900"/>
                </a:solidFill>
                <a:latin typeface="+mj-ea"/>
                <a:ea typeface="+mj-ea"/>
              </a:rPr>
              <a:t>细读品味</a:t>
            </a:r>
          </a:p>
        </p:txBody>
      </p:sp>
      <p:sp>
        <p:nvSpPr>
          <p:cNvPr id="32806" name="矩形 13"/>
          <p:cNvSpPr>
            <a:spLocks noChangeArrowheads="1"/>
          </p:cNvSpPr>
          <p:nvPr/>
        </p:nvSpPr>
        <p:spPr bwMode="auto">
          <a:xfrm>
            <a:off x="311150" y="1195388"/>
            <a:ext cx="8367713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zh-CN" altLang="en-US" sz="2800" b="1">
                <a:latin typeface="楷体_GB2312"/>
              </a:rPr>
              <a:t>作者在风雨中几次看红莲，当时的环境是怎样的？红莲怎么样呢？作者的心境又是如何变化的呢？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5"/>
          <p:cNvSpPr>
            <a:spLocks noChangeArrowheads="1"/>
          </p:cNvSpPr>
          <p:nvPr/>
        </p:nvSpPr>
        <p:spPr bwMode="auto">
          <a:xfrm>
            <a:off x="533400" y="1262063"/>
            <a:ext cx="5030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charset="-122"/>
              </a:rPr>
              <a:t>作者深受感动的原因是什么？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2913" y="1919288"/>
            <a:ext cx="4706937" cy="265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>
                <a:latin typeface="楷体_GB2312"/>
              </a:rPr>
              <a:t>         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一个</a:t>
            </a:r>
            <a:r>
              <a:rPr lang="zh-CN" altLang="zh-CN" sz="2800" b="1">
                <a:solidFill>
                  <a:srgbClr val="0000FF"/>
                </a:solidFill>
                <a:latin typeface="楷体_GB2312"/>
              </a:rPr>
              <a:t>大荷叶慢慢地倾侧了来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sym typeface="宋体" charset="-122"/>
              </a:rPr>
              <a:t>正</a:t>
            </a:r>
            <a:r>
              <a:rPr lang="zh-CN" altLang="zh-CN" sz="2800" b="1">
                <a:solidFill>
                  <a:srgbClr val="0000FF"/>
                </a:solidFill>
                <a:latin typeface="楷体_GB2312"/>
              </a:rPr>
              <a:t>覆盖在红莲上面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_GB2312"/>
              </a:rPr>
              <a:t>为其遮风挡雨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楷体_GB2312"/>
              </a:rPr>
              <a:t>正如</a:t>
            </a:r>
            <a:r>
              <a:rPr lang="zh-CN" altLang="zh-CN" sz="2800" b="1">
                <a:solidFill>
                  <a:srgbClr val="FF0000"/>
                </a:solidFill>
                <a:latin typeface="楷体_GB2312"/>
              </a:rPr>
              <a:t>母亲为子女遮风挡雨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。</a:t>
            </a:r>
            <a:r>
              <a:rPr lang="zh-CN" altLang="zh-CN" sz="2800" b="1">
                <a:solidFill>
                  <a:srgbClr val="0000FF"/>
                </a:solidFill>
                <a:latin typeface="楷体_GB2312"/>
              </a:rPr>
              <a:t>作者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为</a:t>
            </a:r>
            <a:r>
              <a:rPr lang="zh-CN" altLang="zh-CN" sz="2800" b="1">
                <a:solidFill>
                  <a:srgbClr val="FF0000"/>
                </a:solidFill>
                <a:latin typeface="楷体_GB2312"/>
              </a:rPr>
              <a:t>母亲的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无私</a:t>
            </a:r>
            <a:r>
              <a:rPr lang="zh-CN" altLang="zh-CN" sz="2800" b="1">
                <a:solidFill>
                  <a:srgbClr val="FF0000"/>
                </a:solidFill>
                <a:latin typeface="楷体_GB2312"/>
              </a:rPr>
              <a:t>付出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而感动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。</a:t>
            </a:r>
          </a:p>
        </p:txBody>
      </p:sp>
      <p:pic>
        <p:nvPicPr>
          <p:cNvPr id="5120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905000"/>
            <a:ext cx="3184525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33400" y="1143000"/>
            <a:ext cx="80708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charset="-122"/>
              </a:rPr>
              <a:t>找出文中集中感受到母爱的句子</a:t>
            </a:r>
            <a:r>
              <a:rPr lang="en-US" altLang="zh-CN" sz="3200" b="1">
                <a:latin typeface="宋体" charset="-122"/>
                <a:sym typeface="宋体" charset="-122"/>
              </a:rPr>
              <a:t>,</a:t>
            </a:r>
            <a:r>
              <a:rPr lang="zh-CN" altLang="en-US" sz="3200" b="1">
                <a:latin typeface="宋体" charset="-122"/>
              </a:rPr>
              <a:t>它流露出作者怎样的情感</a:t>
            </a:r>
            <a:r>
              <a:rPr lang="zh-CN" altLang="en-US" sz="3200" b="1">
                <a:latin typeface="宋体" charset="-122"/>
                <a:sym typeface="+mn-ea"/>
              </a:rPr>
              <a:t>？</a:t>
            </a:r>
            <a:endParaRPr lang="zh-CN" altLang="en-US" sz="4000" b="1">
              <a:solidFill>
                <a:srgbClr val="FFFF00"/>
              </a:solidFill>
              <a:ea typeface="黑体" pitchFamily="49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28600" y="2667000"/>
            <a:ext cx="8640763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600"/>
              <a:t>      </a:t>
            </a:r>
            <a:r>
              <a:rPr lang="zh-CN" altLang="en-US" sz="3200" b="1">
                <a:solidFill>
                  <a:srgbClr val="0000FF"/>
                </a:solidFill>
                <a:ea typeface="方正大黑简体"/>
                <a:cs typeface="方正大黑简体"/>
              </a:rPr>
              <a:t>母亲啊！你是荷叶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方正大黑简体"/>
                <a:cs typeface="方正大黑简体"/>
              </a:rPr>
              <a:t>我是红莲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方正大黑简体"/>
                <a:cs typeface="方正大黑简体"/>
              </a:rPr>
              <a:t>心中的雨点来了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方正大黑简体"/>
                <a:cs typeface="方正大黑简体"/>
              </a:rPr>
              <a:t>除了你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方正大黑简体"/>
                <a:cs typeface="方正大黑简体"/>
              </a:rPr>
              <a:t>谁是我在无遮拦的天空下的荫蔽？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676400" y="4038600"/>
            <a:ext cx="55419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对母亲</a:t>
            </a:r>
            <a:r>
              <a:rPr lang="zh-CN" altLang="en-US" sz="4800" b="1">
                <a:solidFill>
                  <a:srgbClr val="FF0000"/>
                </a:solidFill>
                <a:ea typeface="黑体" pitchFamily="49" charset="-122"/>
              </a:rPr>
              <a:t>赞美、感激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</a:rPr>
              <a:t>之情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755650" y="1649413"/>
            <a:ext cx="752157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散文诗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是兼有散文和诗的特点的一种现代抒情文学体裁。它融合了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诗的表现性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散文的描写性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的某些特点。本质上看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它</a:t>
            </a:r>
            <a:r>
              <a:rPr lang="zh-CN" altLang="en-US" sz="2800" b="1">
                <a:solidFill>
                  <a:srgbClr val="1109B7"/>
                </a:solidFill>
                <a:ea typeface="华文中宋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诗的情绪和幻想</a:t>
            </a:r>
            <a:r>
              <a:rPr lang="en-US" altLang="zh-CN" sz="2800" b="1">
                <a:solidFill>
                  <a:srgbClr val="BB120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给读者美感和想象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但内容上保留了有诗意的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散文性细节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；形式上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它有散文的外观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不像诗歌那样分行和押韵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但不乏内在的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音乐美和节奏感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。它是用散文形式写成的诗篇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即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散文其形，诗意其质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。</a:t>
            </a:r>
          </a:p>
        </p:txBody>
      </p:sp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1739900" y="754063"/>
            <a:ext cx="403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黑体" pitchFamily="49" charset="-122"/>
              </a:rPr>
              <a:t>散文诗文体知识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8600" y="2514600"/>
            <a:ext cx="85677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“心中的雨点”暗指人生路上的风风雨雨</a:t>
            </a:r>
            <a:r>
              <a:rPr lang="zh-CN" altLang="en-US" b="1">
                <a:solidFill>
                  <a:srgbClr val="FF0000"/>
                </a:solidFill>
                <a:sym typeface="宋体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坎坷磨难</a:t>
            </a:r>
            <a:r>
              <a:rPr lang="zh-CN" altLang="en-US" sz="2400" b="1">
                <a:solidFill>
                  <a:srgbClr val="0000FF"/>
                </a:solidFill>
                <a:latin typeface="楷体_GB231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这段话将母亲比作荷叶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将子女比作红莲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意在说明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只有母亲才是保护自己渡过人生路上坎坷和磨难的人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。“除了你”强调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母爱的伟大</a:t>
            </a:r>
            <a:r>
              <a:rPr lang="en-US" altLang="zh-CN" sz="28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表达作者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对母爱的依恋赞美</a:t>
            </a:r>
            <a:r>
              <a:rPr lang="zh-CN" altLang="en-US" sz="2800" b="1">
                <a:solidFill>
                  <a:srgbClr val="0000FF"/>
                </a:solidFill>
                <a:latin typeface="楷体_GB2312"/>
              </a:rPr>
              <a:t>。</a:t>
            </a:r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1752600" y="1524000"/>
            <a:ext cx="47990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>
                <a:latin typeface="宋体" charset="-122"/>
              </a:rPr>
              <a:t>你是怎样理解这句话的？</a:t>
            </a:r>
            <a:r>
              <a:rPr lang="zh-CN" altLang="en-US" sz="3600" b="1">
                <a:solidFill>
                  <a:srgbClr val="FF00FF"/>
                </a:solidFill>
                <a:ea typeface="华文中宋" pitchFamily="2" charset="-122"/>
              </a:rPr>
              <a:t> 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6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228600" y="3200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</a:rPr>
              <a:t>      母亲啊！你是</a:t>
            </a:r>
            <a:r>
              <a:rPr lang="zh-CN" altLang="en-US" sz="3200" b="1" u="sng">
                <a:solidFill>
                  <a:srgbClr val="0000FF"/>
                </a:solidFill>
              </a:rPr>
              <a:t>            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我是</a:t>
            </a:r>
            <a:r>
              <a:rPr lang="zh-CN" altLang="en-US" sz="3200" b="1" u="sng">
                <a:solidFill>
                  <a:srgbClr val="0000FF"/>
                </a:solidFill>
              </a:rPr>
              <a:t>             </a:t>
            </a:r>
            <a:r>
              <a:rPr lang="en-US" altLang="zh-CN" sz="3200" b="1">
                <a:solidFill>
                  <a:srgbClr val="0000FF"/>
                </a:solidFill>
              </a:rPr>
              <a:t>, </a:t>
            </a:r>
            <a:r>
              <a:rPr lang="en-US" altLang="zh-CN" sz="3200" b="1" u="sng">
                <a:solidFill>
                  <a:srgbClr val="0000FF"/>
                </a:solidFill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</a:rPr>
              <a:t>来了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除了你</a:t>
            </a:r>
            <a:r>
              <a:rPr lang="en-US" altLang="zh-CN" sz="3200" b="1">
                <a:solidFill>
                  <a:srgbClr val="0000FF"/>
                </a:solidFill>
              </a:rPr>
              <a:t>,</a:t>
            </a:r>
            <a:r>
              <a:rPr lang="zh-CN" altLang="en-US" sz="3200" b="1">
                <a:solidFill>
                  <a:srgbClr val="0000FF"/>
                </a:solidFill>
              </a:rPr>
              <a:t>谁是我在</a:t>
            </a:r>
            <a:r>
              <a:rPr lang="zh-CN" altLang="en-US" sz="3200" b="1" u="sng">
                <a:solidFill>
                  <a:srgbClr val="0000FF"/>
                </a:solidFill>
              </a:rPr>
              <a:t>                                     </a:t>
            </a:r>
            <a:r>
              <a:rPr lang="zh-CN" altLang="en-US" sz="3200" b="1">
                <a:solidFill>
                  <a:srgbClr val="0000FF"/>
                </a:solidFill>
              </a:rPr>
              <a:t>？</a:t>
            </a:r>
          </a:p>
        </p:txBody>
      </p:sp>
      <p:sp>
        <p:nvSpPr>
          <p:cNvPr id="46085" name="TextBox 6"/>
          <p:cNvSpPr txBox="1">
            <a:spLocks noChangeArrowheads="1"/>
          </p:cNvSpPr>
          <p:nvPr/>
        </p:nvSpPr>
        <p:spPr bwMode="auto">
          <a:xfrm>
            <a:off x="233363" y="1905000"/>
            <a:ext cx="83010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    母亲啊！你是避风港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我是小船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狂风暴雨来了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除了你</a:t>
            </a:r>
            <a:r>
              <a:rPr lang="en-US" altLang="zh-CN" sz="32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谁是我在无遮拦大海中的依靠？</a:t>
            </a:r>
          </a:p>
        </p:txBody>
      </p:sp>
      <p:sp>
        <p:nvSpPr>
          <p:cNvPr id="46086" name="TextBox 3"/>
          <p:cNvSpPr txBox="1">
            <a:spLocks noChangeArrowheads="1"/>
          </p:cNvSpPr>
          <p:nvPr/>
        </p:nvSpPr>
        <p:spPr bwMode="auto">
          <a:xfrm>
            <a:off x="990600" y="1066800"/>
            <a:ext cx="583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ahoma" pitchFamily="34" charset="0"/>
                <a:ea typeface="楷体_GB2312"/>
                <a:cs typeface="楷体_GB2312"/>
              </a:rPr>
              <a:t>感悟母爱</a:t>
            </a:r>
            <a:r>
              <a:rPr lang="zh-CN" altLang="en-US" sz="3600" b="1">
                <a:solidFill>
                  <a:srgbClr val="000000"/>
                </a:solidFill>
                <a:latin typeface="Tahoma" pitchFamily="34" charset="0"/>
                <a:ea typeface="楷体_GB2312"/>
                <a:cs typeface="楷体_GB2312"/>
                <a:sym typeface="Wingdings" pitchFamily="2" charset="2"/>
              </a:rPr>
              <a:t>（仿写最后一段）</a:t>
            </a:r>
            <a:endParaRPr lang="zh-CN" altLang="en-US" sz="360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3429000" y="0"/>
            <a:ext cx="2133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600" b="1">
                <a:solidFill>
                  <a:srgbClr val="0000FF"/>
                </a:solidFill>
              </a:rPr>
              <a:t>板书设计</a:t>
            </a:r>
          </a:p>
        </p:txBody>
      </p:sp>
      <p:sp>
        <p:nvSpPr>
          <p:cNvPr id="26627" name="AutoShape 8"/>
          <p:cNvSpPr>
            <a:spLocks/>
          </p:cNvSpPr>
          <p:nvPr/>
        </p:nvSpPr>
        <p:spPr bwMode="auto">
          <a:xfrm>
            <a:off x="6877050" y="908050"/>
            <a:ext cx="360363" cy="2808288"/>
          </a:xfrm>
          <a:prstGeom prst="rightBrace">
            <a:avLst>
              <a:gd name="adj1" fmla="val 64941"/>
              <a:gd name="adj2" fmla="val 50000"/>
            </a:avLst>
          </a:prstGeom>
          <a:noFill/>
          <a:ln w="9525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 sz="2800">
              <a:ea typeface="华文中宋" pitchFamily="2" charset="-122"/>
            </a:endParaRPr>
          </a:p>
        </p:txBody>
      </p:sp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6372225" y="1268413"/>
            <a:ext cx="500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ea typeface="华文中宋" pitchFamily="2" charset="-122"/>
              </a:rPr>
              <a:t>景</a:t>
            </a:r>
          </a:p>
        </p:txBody>
      </p:sp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6372225" y="321310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ea typeface="华文中宋" pitchFamily="2" charset="-122"/>
              </a:rPr>
              <a:t>人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315200" y="1447800"/>
            <a:ext cx="16065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ea typeface="华文中宋" pitchFamily="2" charset="-122"/>
              </a:rPr>
              <a:t>歌颂母爱</a:t>
            </a:r>
          </a:p>
          <a:p>
            <a:r>
              <a:rPr lang="zh-CN" altLang="en-US" sz="2800">
                <a:solidFill>
                  <a:srgbClr val="FF0000"/>
                </a:solidFill>
                <a:ea typeface="华文中宋" pitchFamily="2" charset="-122"/>
              </a:rPr>
              <a:t>母女亲情</a:t>
            </a:r>
            <a:endParaRPr lang="zh-CN" altLang="en-US" sz="2400">
              <a:solidFill>
                <a:srgbClr val="FF0000"/>
              </a:solidFill>
              <a:ea typeface="华文中宋" pitchFamily="2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ea typeface="华文中宋" pitchFamily="2" charset="-122"/>
              </a:rPr>
              <a:t>托物寄情</a:t>
            </a:r>
          </a:p>
          <a:p>
            <a:r>
              <a:rPr lang="zh-CN" altLang="en-US" sz="2800">
                <a:solidFill>
                  <a:srgbClr val="FF0000"/>
                </a:solidFill>
                <a:ea typeface="华文中宋" pitchFamily="2" charset="-122"/>
              </a:rPr>
              <a:t>以花喻人</a:t>
            </a:r>
          </a:p>
        </p:txBody>
      </p:sp>
      <p:sp>
        <p:nvSpPr>
          <p:cNvPr id="26631" name="AutoShape 7"/>
          <p:cNvSpPr>
            <a:spLocks/>
          </p:cNvSpPr>
          <p:nvPr/>
        </p:nvSpPr>
        <p:spPr bwMode="auto">
          <a:xfrm>
            <a:off x="5940425" y="3357563"/>
            <a:ext cx="144463" cy="287337"/>
          </a:xfrm>
          <a:prstGeom prst="rightBrace">
            <a:avLst>
              <a:gd name="adj1" fmla="val 1657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 b="1">
              <a:ea typeface="华文中宋" pitchFamily="2" charset="-122"/>
            </a:endParaRP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6156325" y="1773238"/>
            <a:ext cx="4889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  <a:ea typeface="华文中宋" pitchFamily="2" charset="-122"/>
              </a:rPr>
              <a:t>托物寄情</a:t>
            </a:r>
            <a:endParaRPr lang="zh-CN" altLang="en-US" sz="1600" b="1">
              <a:ea typeface="华文中宋" pitchFamily="2" charset="-122"/>
            </a:endParaRP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659563" y="1773238"/>
            <a:ext cx="4889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  <a:ea typeface="华文中宋" pitchFamily="2" charset="-122"/>
              </a:rPr>
              <a:t>以花喻人</a:t>
            </a:r>
          </a:p>
        </p:txBody>
      </p:sp>
      <p:sp>
        <p:nvSpPr>
          <p:cNvPr id="26634" name="Text Box 5"/>
          <p:cNvSpPr txBox="1">
            <a:spLocks noChangeArrowheads="1"/>
          </p:cNvSpPr>
          <p:nvPr/>
        </p:nvSpPr>
        <p:spPr bwMode="auto">
          <a:xfrm>
            <a:off x="1042988" y="620713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华文中宋" pitchFamily="2" charset="-122"/>
              </a:rPr>
              <a:t>见荷花</a:t>
            </a:r>
          </a:p>
        </p:txBody>
      </p:sp>
      <p:sp>
        <p:nvSpPr>
          <p:cNvPr id="26635" name="Text Box 6"/>
          <p:cNvSpPr txBox="1">
            <a:spLocks noChangeArrowheads="1"/>
          </p:cNvSpPr>
          <p:nvPr/>
        </p:nvSpPr>
        <p:spPr bwMode="auto">
          <a:xfrm>
            <a:off x="1042988" y="1254125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华文中宋" pitchFamily="2" charset="-122"/>
              </a:rPr>
              <a:t>忆荷花</a:t>
            </a:r>
          </a:p>
        </p:txBody>
      </p:sp>
      <p:sp>
        <p:nvSpPr>
          <p:cNvPr id="26636" name="Text Box 7"/>
          <p:cNvSpPr txBox="1">
            <a:spLocks noChangeArrowheads="1"/>
          </p:cNvSpPr>
          <p:nvPr/>
        </p:nvSpPr>
        <p:spPr bwMode="auto">
          <a:xfrm>
            <a:off x="1042988" y="2636838"/>
            <a:ext cx="4806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华文中宋" pitchFamily="2" charset="-122"/>
              </a:rPr>
              <a:t>绘荷花：雨打红莲、荷叶护莲</a:t>
            </a:r>
          </a:p>
        </p:txBody>
      </p:sp>
      <p:sp>
        <p:nvSpPr>
          <p:cNvPr id="26637" name="Text Box 9"/>
          <p:cNvSpPr txBox="1">
            <a:spLocks noChangeArrowheads="1"/>
          </p:cNvSpPr>
          <p:nvPr/>
        </p:nvSpPr>
        <p:spPr bwMode="auto">
          <a:xfrm>
            <a:off x="971550" y="3357563"/>
            <a:ext cx="2317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ea typeface="华文中宋" pitchFamily="2" charset="-122"/>
              </a:rPr>
              <a:t>母亲护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ea typeface="华文中宋" pitchFamily="2" charset="-122"/>
              </a:rPr>
              <a:t>我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”</a:t>
            </a:r>
            <a:endParaRPr lang="zh-CN" altLang="en-US" sz="2800" b="1">
              <a:ea typeface="华文中宋" pitchFamily="2" charset="-122"/>
            </a:endParaRPr>
          </a:p>
        </p:txBody>
      </p:sp>
      <p:sp>
        <p:nvSpPr>
          <p:cNvPr id="26638" name="TextBox 11"/>
          <p:cNvSpPr txBox="1">
            <a:spLocks noChangeArrowheads="1"/>
          </p:cNvSpPr>
          <p:nvPr/>
        </p:nvSpPr>
        <p:spPr bwMode="auto">
          <a:xfrm>
            <a:off x="1042988" y="48688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8000"/>
                </a:solidFill>
                <a:ea typeface="华文中宋" pitchFamily="2" charset="-122"/>
              </a:rPr>
              <a:t>线索：</a:t>
            </a:r>
          </a:p>
        </p:txBody>
      </p:sp>
      <p:sp>
        <p:nvSpPr>
          <p:cNvPr id="26639" name="TextBox 12"/>
          <p:cNvSpPr txBox="1">
            <a:spLocks noChangeArrowheads="1"/>
          </p:cNvSpPr>
          <p:nvPr/>
        </p:nvSpPr>
        <p:spPr bwMode="auto">
          <a:xfrm>
            <a:off x="4284663" y="6092825"/>
            <a:ext cx="2317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66"/>
                </a:solidFill>
                <a:ea typeface="华文中宋" pitchFamily="2" charset="-122"/>
              </a:rPr>
              <a:t>关注花的命运</a:t>
            </a:r>
          </a:p>
        </p:txBody>
      </p:sp>
      <p:sp>
        <p:nvSpPr>
          <p:cNvPr id="45072" name="TextBox 13"/>
          <p:cNvSpPr txBox="1">
            <a:spLocks noChangeArrowheads="1"/>
          </p:cNvSpPr>
          <p:nvPr/>
        </p:nvSpPr>
        <p:spPr bwMode="auto">
          <a:xfrm>
            <a:off x="1042988" y="4365625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ea typeface="华文中宋" pitchFamily="2" charset="-122"/>
              </a:rPr>
              <a:t>结尾：</a:t>
            </a:r>
            <a:r>
              <a:rPr lang="zh-CN" altLang="en-US" sz="2400" b="1">
                <a:solidFill>
                  <a:srgbClr val="FF0000"/>
                </a:solidFill>
                <a:ea typeface="华文中宋" pitchFamily="2" charset="-122"/>
              </a:rPr>
              <a:t>直抒胸臆，卒章显志。</a:t>
            </a:r>
          </a:p>
        </p:txBody>
      </p:sp>
      <p:sp>
        <p:nvSpPr>
          <p:cNvPr id="45073" name="TextBox 14"/>
          <p:cNvSpPr txBox="1">
            <a:spLocks noChangeArrowheads="1"/>
          </p:cNvSpPr>
          <p:nvPr/>
        </p:nvSpPr>
        <p:spPr bwMode="auto">
          <a:xfrm>
            <a:off x="1042988" y="3860800"/>
            <a:ext cx="292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a typeface="华文中宋" pitchFamily="2" charset="-122"/>
              </a:rPr>
              <a:t>触景生情，以花喻人</a:t>
            </a:r>
          </a:p>
        </p:txBody>
      </p:sp>
      <p:sp>
        <p:nvSpPr>
          <p:cNvPr id="45074" name="TextBox 17"/>
          <p:cNvSpPr txBox="1">
            <a:spLocks noChangeArrowheads="1"/>
          </p:cNvSpPr>
          <p:nvPr/>
        </p:nvSpPr>
        <p:spPr bwMode="auto">
          <a:xfrm>
            <a:off x="1066800" y="1752600"/>
            <a:ext cx="4756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66"/>
                </a:solidFill>
                <a:ea typeface="华文中宋" pitchFamily="2" charset="-122"/>
              </a:rPr>
              <a:t>忆花：</a:t>
            </a:r>
            <a:r>
              <a:rPr lang="zh-CN" altLang="en-US" sz="2400" b="1">
                <a:solidFill>
                  <a:srgbClr val="0000FF"/>
                </a:solidFill>
                <a:ea typeface="华文中宋" pitchFamily="2" charset="-122"/>
              </a:rPr>
              <a:t>花瑞人祥</a:t>
            </a:r>
            <a:r>
              <a:rPr lang="en-US" altLang="zh-CN" sz="2400" b="1">
                <a:solidFill>
                  <a:srgbClr val="0000FF"/>
                </a:solidFill>
                <a:ea typeface="华文中宋" pitchFamily="2" charset="-122"/>
              </a:rPr>
              <a:t>——</a:t>
            </a:r>
            <a:r>
              <a:rPr lang="zh-CN" altLang="en-US" sz="2400" b="1">
                <a:solidFill>
                  <a:srgbClr val="0000FF"/>
                </a:solidFill>
                <a:ea typeface="华文中宋" pitchFamily="2" charset="-122"/>
              </a:rPr>
              <a:t>花与人联系，</a:t>
            </a:r>
          </a:p>
          <a:p>
            <a:r>
              <a:rPr lang="zh-CN" altLang="en-US" sz="2400" b="1">
                <a:solidFill>
                  <a:srgbClr val="0000FF"/>
                </a:solidFill>
                <a:ea typeface="华文中宋" pitchFamily="2" charset="-122"/>
              </a:rPr>
              <a:t>为下文以花喻人埋伏笔。</a:t>
            </a:r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3132138" y="6021388"/>
            <a:ext cx="54721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900113" y="5300663"/>
            <a:ext cx="7889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ea typeface="华文中宋" pitchFamily="2" charset="-122"/>
              </a:rPr>
              <a:t>“</a:t>
            </a:r>
            <a:r>
              <a:rPr lang="zh-CN" altLang="en-US" sz="2800">
                <a:ea typeface="华文中宋" pitchFamily="2" charset="-122"/>
              </a:rPr>
              <a:t>我”的情绪：</a:t>
            </a:r>
            <a:r>
              <a:rPr lang="zh-CN" altLang="en-US" sz="2800">
                <a:solidFill>
                  <a:srgbClr val="0000FF"/>
                </a:solidFill>
                <a:ea typeface="华文中宋" pitchFamily="2" charset="-122"/>
              </a:rPr>
              <a:t>烦闷</a:t>
            </a:r>
            <a:r>
              <a:rPr lang="en-US" altLang="zh-CN" sz="2800">
                <a:solidFill>
                  <a:srgbClr val="0000FF"/>
                </a:solidFill>
                <a:ea typeface="华文中宋" pitchFamily="2" charset="-122"/>
              </a:rPr>
              <a:t>——</a:t>
            </a:r>
            <a:r>
              <a:rPr lang="zh-CN" altLang="en-US" sz="2800">
                <a:solidFill>
                  <a:srgbClr val="0000FF"/>
                </a:solidFill>
                <a:ea typeface="华文中宋" pitchFamily="2" charset="-122"/>
              </a:rPr>
              <a:t>不适意</a:t>
            </a:r>
            <a:r>
              <a:rPr lang="en-US" altLang="zh-CN" sz="2800">
                <a:solidFill>
                  <a:srgbClr val="0000FF"/>
                </a:solidFill>
                <a:ea typeface="华文中宋" pitchFamily="2" charset="-122"/>
              </a:rPr>
              <a:t>——</a:t>
            </a:r>
            <a:r>
              <a:rPr lang="zh-CN" altLang="en-US" sz="2800">
                <a:solidFill>
                  <a:srgbClr val="0000FF"/>
                </a:solidFill>
                <a:ea typeface="华文中宋" pitchFamily="2" charset="-122"/>
              </a:rPr>
              <a:t>不宁的心绪散尽</a:t>
            </a:r>
            <a:endParaRPr lang="zh-CN" altLang="en-US" sz="2800">
              <a:ea typeface="华文中宋" pitchFamily="2" charset="-122"/>
            </a:endParaRPr>
          </a:p>
        </p:txBody>
      </p:sp>
      <p:sp>
        <p:nvSpPr>
          <p:cNvPr id="26645" name="AutoShape 21"/>
          <p:cNvSpPr>
            <a:spLocks/>
          </p:cNvSpPr>
          <p:nvPr/>
        </p:nvSpPr>
        <p:spPr bwMode="auto">
          <a:xfrm>
            <a:off x="5940425" y="1268413"/>
            <a:ext cx="144463" cy="1800225"/>
          </a:xfrm>
          <a:prstGeom prst="rightBrace">
            <a:avLst>
              <a:gd name="adj1" fmla="val 10384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6" name="AutoShape 22"/>
          <p:cNvSpPr>
            <a:spLocks/>
          </p:cNvSpPr>
          <p:nvPr/>
        </p:nvSpPr>
        <p:spPr bwMode="auto">
          <a:xfrm>
            <a:off x="755650" y="692150"/>
            <a:ext cx="215900" cy="3097213"/>
          </a:xfrm>
          <a:prstGeom prst="leftBrace">
            <a:avLst>
              <a:gd name="adj1" fmla="val 11954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-3175" y="908050"/>
            <a:ext cx="7366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华文中宋" pitchFamily="2" charset="-122"/>
              </a:rPr>
              <a:t>荷叶</a:t>
            </a:r>
            <a:r>
              <a:rPr lang="en-US" altLang="zh-CN" sz="3600" b="1">
                <a:solidFill>
                  <a:srgbClr val="0000FF"/>
                </a:solidFill>
                <a:ea typeface="华文中宋" pitchFamily="2" charset="-122"/>
              </a:rPr>
              <a:t>·</a:t>
            </a:r>
            <a:r>
              <a:rPr lang="zh-CN" altLang="en-US" sz="3600" b="1">
                <a:solidFill>
                  <a:srgbClr val="0000FF"/>
                </a:solidFill>
                <a:ea typeface="华文中宋" pitchFamily="2" charset="-122"/>
              </a:rPr>
              <a:t>母亲</a:t>
            </a:r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6659563" y="1844675"/>
            <a:ext cx="0" cy="12969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/>
      <p:bldP spid="26629" grpId="0"/>
      <p:bldP spid="45062" grpId="0"/>
      <p:bldP spid="26631" grpId="0" animBg="1"/>
      <p:bldP spid="26632" grpId="0"/>
      <p:bldP spid="26633" grpId="0"/>
      <p:bldP spid="26634" grpId="0"/>
      <p:bldP spid="26635" grpId="0"/>
      <p:bldP spid="26636" grpId="0"/>
      <p:bldP spid="26637" grpId="0"/>
      <p:bldP spid="26638" grpId="0"/>
      <p:bldP spid="26639" grpId="0"/>
      <p:bldP spid="45072" grpId="0" bldLvl="0"/>
      <p:bldP spid="45073" grpId="0" bldLvl="0"/>
      <p:bldP spid="45074" grpId="0" bldLvl="0"/>
      <p:bldP spid="26643" grpId="0" animBg="1"/>
      <p:bldP spid="26644" grpId="0"/>
      <p:bldP spid="26645" grpId="0" animBg="1"/>
      <p:bldP spid="26646" grpId="0" animBg="1"/>
      <p:bldP spid="26647" grpId="0"/>
      <p:bldP spid="2664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BJ2030"/>
          <p:cNvPicPr>
            <a:picLocks noChangeAspect="1"/>
          </p:cNvPicPr>
          <p:nvPr/>
        </p:nvPicPr>
        <p:blipFill>
          <a:blip r:embed="rId3">
            <a:lum bright="-6000" contrast="18000"/>
          </a:blip>
          <a:srcRect l="14534" t="10591" r="15175" b="11681"/>
          <a:stretch>
            <a:fillRect/>
          </a:stretch>
        </p:blipFill>
        <p:spPr bwMode="auto">
          <a:xfrm>
            <a:off x="5029200" y="152400"/>
            <a:ext cx="3810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WordArt 3"/>
          <p:cNvSpPr>
            <a:spLocks noTextEdit="1"/>
          </p:cNvSpPr>
          <p:nvPr/>
        </p:nvSpPr>
        <p:spPr bwMode="auto">
          <a:xfrm>
            <a:off x="250825" y="836613"/>
            <a:ext cx="4572000" cy="914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136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宋体"/>
                <a:ea typeface="宋体"/>
              </a:rPr>
              <a:t>教师寄语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0" y="3124200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000" b="1">
                <a:solidFill>
                  <a:srgbClr val="0000FF"/>
                </a:solidFill>
              </a:rPr>
              <a:t>孟郊在</a:t>
            </a:r>
            <a:r>
              <a:rPr lang="en-US" altLang="zh-CN" sz="3000" b="1">
                <a:solidFill>
                  <a:srgbClr val="0000FF"/>
                </a:solidFill>
              </a:rPr>
              <a:t>《</a:t>
            </a:r>
            <a:r>
              <a:rPr lang="zh-CN" altLang="en-US" sz="3000" b="1">
                <a:solidFill>
                  <a:srgbClr val="0000FF"/>
                </a:solidFill>
              </a:rPr>
              <a:t>游子吟</a:t>
            </a:r>
            <a:r>
              <a:rPr lang="en-US" altLang="zh-CN" sz="3000" b="1">
                <a:solidFill>
                  <a:srgbClr val="0000FF"/>
                </a:solidFill>
              </a:rPr>
              <a:t>》</a:t>
            </a:r>
            <a:r>
              <a:rPr lang="zh-CN" altLang="en-US" sz="3000" b="1">
                <a:solidFill>
                  <a:srgbClr val="0000FF"/>
                </a:solidFill>
              </a:rPr>
              <a:t>中写道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</a:rPr>
              <a:t>谁言寸草心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报得三春晖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”,</a:t>
            </a:r>
            <a:r>
              <a:rPr lang="zh-CN" altLang="en-US" sz="3000" b="1">
                <a:solidFill>
                  <a:srgbClr val="0000FF"/>
                </a:solidFill>
              </a:rPr>
              <a:t>依依小草怎回报得了春日阳光的恩泽呢？汪国真说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“</a:t>
            </a:r>
            <a:r>
              <a:rPr lang="zh-CN" altLang="en-US" sz="3000" b="1">
                <a:solidFill>
                  <a:srgbClr val="FF0000"/>
                </a:solidFill>
              </a:rPr>
              <a:t>我们也爱母亲</a:t>
            </a:r>
            <a:r>
              <a:rPr lang="en-US" altLang="zh-CN" sz="3000" b="1">
                <a:solidFill>
                  <a:srgbClr val="FF0000"/>
                </a:solidFill>
              </a:rPr>
              <a:t>/</a:t>
            </a:r>
            <a:r>
              <a:rPr lang="zh-CN" altLang="en-US" sz="3000" b="1">
                <a:solidFill>
                  <a:srgbClr val="FF0000"/>
                </a:solidFill>
              </a:rPr>
              <a:t>却和母亲爱我们不一样</a:t>
            </a:r>
            <a:r>
              <a:rPr lang="en-US" altLang="zh-CN" sz="3000" b="1">
                <a:solidFill>
                  <a:srgbClr val="FF0000"/>
                </a:solidFill>
              </a:rPr>
              <a:t>/</a:t>
            </a:r>
            <a:r>
              <a:rPr lang="zh-CN" altLang="en-US" sz="3000" b="1">
                <a:solidFill>
                  <a:srgbClr val="FF0000"/>
                </a:solidFill>
              </a:rPr>
              <a:t>我们的爱是溪流</a:t>
            </a:r>
            <a:r>
              <a:rPr lang="en-US" altLang="zh-CN" sz="3000" b="1">
                <a:solidFill>
                  <a:srgbClr val="FF0000"/>
                </a:solidFill>
              </a:rPr>
              <a:t>/</a:t>
            </a:r>
            <a:r>
              <a:rPr lang="zh-CN" altLang="en-US" sz="3000" b="1">
                <a:solidFill>
                  <a:srgbClr val="FF0000"/>
                </a:solidFill>
              </a:rPr>
              <a:t>母亲的爱是海洋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”,</a:t>
            </a:r>
            <a:r>
              <a:rPr lang="zh-CN" altLang="en-US" sz="3000" b="1">
                <a:solidFill>
                  <a:srgbClr val="0000FF"/>
                </a:solidFill>
              </a:rPr>
              <a:t>无论如何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请用小草的芳馨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请用溪流的欢歌来回报我们的母亲。从现在开始</a:t>
            </a:r>
            <a:r>
              <a:rPr lang="en-US" altLang="zh-CN" sz="3000" b="1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</a:rPr>
              <a:t>从点点滴滴做起吧！</a:t>
            </a:r>
            <a:r>
              <a:rPr lang="zh-CN" altLang="en-US" sz="3200" b="1">
                <a:solidFill>
                  <a:srgbClr val="800000"/>
                </a:solidFill>
              </a:rPr>
              <a:t>     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3048000" y="304800"/>
            <a:ext cx="5314950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_GB2312"/>
              </a:rPr>
              <a:t>     </a:t>
            </a: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母爱如诗</a:t>
            </a: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我是云 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随风远远的飘 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而母亲 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依旧是苍老的大树 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深深地扎根在那方大地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有云无云的日子</a:t>
            </a: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总是遥望天空  </a:t>
            </a:r>
            <a:endParaRPr lang="zh-CN" altLang="en-US" sz="2700" b="1"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无论我飞得多远</a:t>
            </a:r>
            <a:r>
              <a:rPr lang="zh-CN" altLang="zh-CN" sz="2700" b="1">
                <a:latin typeface="楷体_GB231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也永远像</a:t>
            </a:r>
            <a:endParaRPr lang="en-US" altLang="zh-CN" sz="2700" b="1">
              <a:solidFill>
                <a:srgbClr val="000000"/>
              </a:solidFill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一只风筝一样离不开妈妈的视线。</a:t>
            </a: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母亲</a:t>
            </a:r>
            <a:r>
              <a:rPr lang="en-US" altLang="zh-CN" sz="2700" b="1">
                <a:sym typeface="宋体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是系在心头的线，</a:t>
            </a:r>
            <a:endParaRPr lang="en-US" altLang="zh-CN" sz="2700" b="1">
              <a:solidFill>
                <a:srgbClr val="000000"/>
              </a:solidFill>
              <a:latin typeface="楷体_GB2312"/>
            </a:endParaRPr>
          </a:p>
          <a:p>
            <a:pPr>
              <a:lnSpc>
                <a:spcPct val="110000"/>
              </a:lnSpc>
            </a:pP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拉得越久越远</a:t>
            </a:r>
            <a:r>
              <a:rPr lang="en-US" altLang="zh-CN" sz="2700" b="1">
                <a:sym typeface="宋体" charset="-122"/>
              </a:rPr>
              <a:t>,</a:t>
            </a:r>
            <a:r>
              <a:rPr lang="zh-CN" altLang="en-US" sz="2700" b="1">
                <a:solidFill>
                  <a:srgbClr val="000000"/>
                </a:solidFill>
                <a:latin typeface="楷体_GB2312"/>
              </a:rPr>
              <a:t>心就越痛。 </a:t>
            </a:r>
          </a:p>
        </p:txBody>
      </p:sp>
      <p:pic>
        <p:nvPicPr>
          <p:cNvPr id="41986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" y="1589088"/>
            <a:ext cx="2667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398463" y="517525"/>
            <a:ext cx="24209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拓展延伸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38200" y="2286000"/>
            <a:ext cx="7348538" cy="22256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>
                <a:latin typeface="宋体" charset="-122"/>
              </a:rPr>
              <a:t>1</a:t>
            </a:r>
            <a:r>
              <a:rPr lang="zh-CN" altLang="en-US" sz="2800" b="1">
                <a:latin typeface="宋体" charset="-122"/>
              </a:rPr>
              <a:t>、课外阅读</a:t>
            </a:r>
            <a:r>
              <a:rPr lang="en-US" altLang="zh-CN" sz="2800" b="1">
                <a:latin typeface="宋体" charset="-122"/>
              </a:rPr>
              <a:t>《</a:t>
            </a:r>
            <a:r>
              <a:rPr lang="zh-CN" altLang="en-US" sz="2800" b="1">
                <a:latin typeface="宋体" charset="-122"/>
              </a:rPr>
              <a:t>飞鸟集</a:t>
            </a:r>
            <a:r>
              <a:rPr lang="en-US" altLang="zh-CN" sz="2800" b="1">
                <a:latin typeface="宋体" charset="-122"/>
              </a:rPr>
              <a:t>》《</a:t>
            </a:r>
            <a:r>
              <a:rPr lang="zh-CN" altLang="en-US" sz="2800" b="1">
                <a:latin typeface="宋体" charset="-122"/>
              </a:rPr>
              <a:t>新月集</a:t>
            </a:r>
            <a:r>
              <a:rPr lang="en-US" altLang="zh-CN" sz="2800" b="1">
                <a:latin typeface="宋体" charset="-122"/>
              </a:rPr>
              <a:t>》《</a:t>
            </a:r>
            <a:r>
              <a:rPr lang="zh-CN" altLang="en-US" sz="2800" b="1">
                <a:latin typeface="宋体" charset="-122"/>
              </a:rPr>
              <a:t>繁星</a:t>
            </a:r>
            <a:r>
              <a:rPr lang="en-US" altLang="zh-CN" sz="2800" b="1">
                <a:latin typeface="宋体" charset="-122"/>
              </a:rPr>
              <a:t>》《</a:t>
            </a:r>
            <a:r>
              <a:rPr lang="zh-CN" altLang="en-US" sz="2800" b="1">
                <a:latin typeface="宋体" charset="-122"/>
              </a:rPr>
              <a:t>春水</a:t>
            </a:r>
            <a:r>
              <a:rPr lang="en-US" altLang="zh-CN" sz="2800" b="1">
                <a:latin typeface="宋体" charset="-122"/>
              </a:rPr>
              <a:t>》</a:t>
            </a:r>
            <a:r>
              <a:rPr lang="zh-CN" altLang="en-US" sz="2800" b="1">
                <a:latin typeface="宋体" charset="-122"/>
              </a:rPr>
              <a:t>等诗集。 </a:t>
            </a: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宋体" charset="-122"/>
              </a:rPr>
              <a:t>2</a:t>
            </a:r>
            <a:r>
              <a:rPr lang="zh-CN" altLang="en-US" sz="2800" b="1">
                <a:latin typeface="宋体" charset="-122"/>
              </a:rPr>
              <a:t>、将收集到的表达母爱的诗歌、名言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en-US" sz="2800" b="1">
                <a:latin typeface="宋体" charset="-122"/>
              </a:rPr>
              <a:t>制作成卡片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en-US" sz="2800" b="1">
                <a:latin typeface="宋体" charset="-122"/>
              </a:rPr>
              <a:t>回家送给妈妈。</a:t>
            </a:r>
          </a:p>
        </p:txBody>
      </p:sp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1055688" y="1216025"/>
            <a:ext cx="29797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华文行楷" pitchFamily="2" charset="-122"/>
                <a:ea typeface="华文行楷" pitchFamily="2" charset="-122"/>
              </a:rPr>
              <a:t>课后作业：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422275" y="1790700"/>
            <a:ext cx="8212138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/>
              </a:rPr>
              <a:t>1.</a:t>
            </a:r>
            <a:r>
              <a:rPr lang="zh-CN" altLang="en-US" sz="3200" b="1">
                <a:latin typeface="楷体_GB2312"/>
              </a:rPr>
              <a:t>把握诗文基调，有感情地朗读诗文，培养鉴赏诗歌的能力。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/>
              </a:rPr>
              <a:t>2.</a:t>
            </a:r>
            <a:r>
              <a:rPr lang="zh-CN" altLang="en-US" sz="3200" b="1">
                <a:latin typeface="楷体_GB2312"/>
              </a:rPr>
              <a:t>品味散文诗的精美语言，理解诗句中限制、修饰性词语的表达作用。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</a:rPr>
              <a:t>难点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200" b="1">
                <a:latin typeface="楷体_GB2312"/>
              </a:rPr>
              <a:t>3.</a:t>
            </a:r>
            <a:r>
              <a:rPr lang="zh-CN" altLang="en-US" sz="3200" b="1">
                <a:latin typeface="楷体_GB2312"/>
              </a:rPr>
              <a:t>体会人间至深至爱的亲情，培养健康高尚的审美情趣。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楷体_GB2312"/>
              </a:rPr>
              <a:t>)</a:t>
            </a:r>
            <a:endParaRPr lang="zh-CN" altLang="en-US" sz="3200" b="1">
              <a:solidFill>
                <a:srgbClr val="FF0000"/>
              </a:solidFill>
              <a:latin typeface="楷体_GB2312"/>
            </a:endParaRPr>
          </a:p>
        </p:txBody>
      </p:sp>
      <p:sp>
        <p:nvSpPr>
          <p:cNvPr id="17410" name="Text Box 7"/>
          <p:cNvSpPr txBox="1">
            <a:spLocks noChangeArrowheads="1"/>
          </p:cNvSpPr>
          <p:nvPr/>
        </p:nvSpPr>
        <p:spPr bwMode="auto">
          <a:xfrm>
            <a:off x="1881188" y="914400"/>
            <a:ext cx="2819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ea typeface="黑体" pitchFamily="49" charset="-122"/>
              </a:rPr>
              <a:t>学习目标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2"/>
          <p:cNvSpPr>
            <a:spLocks noChangeArrowheads="1"/>
          </p:cNvSpPr>
          <p:nvPr/>
        </p:nvSpPr>
        <p:spPr bwMode="auto">
          <a:xfrm>
            <a:off x="534988" y="617538"/>
            <a:ext cx="2224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_GB2312"/>
              </a:rPr>
              <a:t>◆掌握字音</a:t>
            </a:r>
          </a:p>
        </p:txBody>
      </p:sp>
      <p:sp>
        <p:nvSpPr>
          <p:cNvPr id="18434" name="矩形 2"/>
          <p:cNvSpPr>
            <a:spLocks noChangeArrowheads="1"/>
          </p:cNvSpPr>
          <p:nvPr/>
        </p:nvSpPr>
        <p:spPr bwMode="auto">
          <a:xfrm>
            <a:off x="393700" y="1444625"/>
            <a:ext cx="8355013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匿</a:t>
            </a:r>
            <a:r>
              <a:rPr lang="zh-CN" altLang="en-US" sz="2800" b="1">
                <a:latin typeface="楷体_GB2312"/>
              </a:rPr>
              <a:t>笑（    ）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沐</a:t>
            </a:r>
            <a:r>
              <a:rPr lang="zh-CN" altLang="en-US" sz="2800" b="1">
                <a:latin typeface="楷体_GB2312"/>
              </a:rPr>
              <a:t>浴（    ） 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嗅</a:t>
            </a:r>
            <a:r>
              <a:rPr lang="zh-CN" altLang="en-US" sz="2800" b="1">
                <a:latin typeface="楷体_GB2312"/>
              </a:rPr>
              <a:t>到（    ）</a:t>
            </a:r>
            <a:endParaRPr lang="en-US" altLang="zh-CN" sz="2800" b="1">
              <a:latin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祷</a:t>
            </a:r>
            <a:r>
              <a:rPr lang="zh-CN" altLang="en-US" sz="2800" b="1">
                <a:latin typeface="楷体_GB2312"/>
              </a:rPr>
              <a:t>告（    ）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衍</a:t>
            </a:r>
            <a:r>
              <a:rPr lang="zh-CN" altLang="en-US" sz="2800" b="1">
                <a:latin typeface="楷体_GB2312"/>
                <a:sym typeface="+mn-ea"/>
              </a:rPr>
              <a:t>（    ）   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蒂</a:t>
            </a:r>
            <a:r>
              <a:rPr lang="zh-CN" altLang="en-US" sz="2800" b="1">
                <a:latin typeface="楷体_GB2312"/>
                <a:sym typeface="+mn-ea"/>
              </a:rPr>
              <a:t>（    ） 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姊</a:t>
            </a:r>
            <a:r>
              <a:rPr lang="zh-CN" altLang="en-US" sz="2800" b="1">
                <a:latin typeface="楷体_GB2312"/>
                <a:sym typeface="+mn-ea"/>
              </a:rPr>
              <a:t>妹（    ）    花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瑞</a:t>
            </a:r>
            <a:r>
              <a:rPr lang="zh-CN" altLang="en-US" sz="2800" b="1">
                <a:latin typeface="楷体_GB2312"/>
                <a:sym typeface="+mn-ea"/>
              </a:rPr>
              <a:t>（    ） 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梗</a:t>
            </a:r>
            <a:r>
              <a:rPr lang="zh-CN" altLang="en-US" sz="2800" b="1">
                <a:latin typeface="楷体_GB2312"/>
                <a:sym typeface="+mn-ea"/>
              </a:rPr>
              <a:t>（      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sym typeface="+mn-ea"/>
              </a:rPr>
              <a:t>菡萏</a:t>
            </a:r>
            <a:r>
              <a:rPr lang="zh-CN" altLang="en-US" sz="2800" b="1">
                <a:latin typeface="楷体_GB2312"/>
                <a:sym typeface="+mn-ea"/>
              </a:rPr>
              <a:t>（        ）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徘徊</a:t>
            </a:r>
            <a:r>
              <a:rPr lang="zh-CN" altLang="en-US" sz="2800" b="1">
                <a:latin typeface="楷体_GB2312"/>
              </a:rPr>
              <a:t>（        ）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攲</a:t>
            </a:r>
            <a:r>
              <a:rPr lang="zh-CN" altLang="en-US" sz="2800" b="1">
                <a:latin typeface="楷体_GB2312"/>
              </a:rPr>
              <a:t>斜（    ）</a:t>
            </a:r>
            <a:endParaRPr lang="en-US" altLang="zh-CN" sz="2800" b="1">
              <a:latin typeface="楷体_GB231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遮</a:t>
            </a:r>
            <a:r>
              <a:rPr lang="zh-CN" altLang="en-US" sz="2800" b="1">
                <a:latin typeface="楷体_GB2312"/>
              </a:rPr>
              <a:t>拦（    ）       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荫蔽</a:t>
            </a:r>
            <a:r>
              <a:rPr lang="zh-CN" altLang="en-US" sz="2800" b="1">
                <a:latin typeface="楷体_GB2312"/>
              </a:rPr>
              <a:t>（       ）</a:t>
            </a:r>
          </a:p>
        </p:txBody>
      </p:sp>
      <p:sp>
        <p:nvSpPr>
          <p:cNvPr id="4" name="矩形 3"/>
          <p:cNvSpPr/>
          <p:nvPr/>
        </p:nvSpPr>
        <p:spPr>
          <a:xfrm>
            <a:off x="1620838" y="1625600"/>
            <a:ext cx="541337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nì</a:t>
            </a:r>
          </a:p>
        </p:txBody>
      </p:sp>
      <p:sp>
        <p:nvSpPr>
          <p:cNvPr id="10" name="矩形 9"/>
          <p:cNvSpPr/>
          <p:nvPr/>
        </p:nvSpPr>
        <p:spPr>
          <a:xfrm>
            <a:off x="4557713" y="1625600"/>
            <a:ext cx="54292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mù</a:t>
            </a:r>
          </a:p>
        </p:txBody>
      </p:sp>
      <p:sp>
        <p:nvSpPr>
          <p:cNvPr id="16" name="矩形 15"/>
          <p:cNvSpPr/>
          <p:nvPr/>
        </p:nvSpPr>
        <p:spPr>
          <a:xfrm>
            <a:off x="7453313" y="1624013"/>
            <a:ext cx="722312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xiù</a:t>
            </a:r>
          </a:p>
        </p:txBody>
      </p:sp>
      <p:sp>
        <p:nvSpPr>
          <p:cNvPr id="18" name="矩形 17"/>
          <p:cNvSpPr/>
          <p:nvPr/>
        </p:nvSpPr>
        <p:spPr>
          <a:xfrm>
            <a:off x="1531938" y="2293938"/>
            <a:ext cx="722312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dǎo</a:t>
            </a:r>
          </a:p>
        </p:txBody>
      </p:sp>
      <p:sp>
        <p:nvSpPr>
          <p:cNvPr id="19" name="矩形 18"/>
          <p:cNvSpPr/>
          <p:nvPr/>
        </p:nvSpPr>
        <p:spPr>
          <a:xfrm>
            <a:off x="4918075" y="3484563"/>
            <a:ext cx="1620838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pái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huái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79913" y="2941638"/>
            <a:ext cx="72072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ruì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31938" y="3484563"/>
            <a:ext cx="1441450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hàn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dàn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9563" y="3573463"/>
            <a:ext cx="541337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qī</a:t>
            </a:r>
          </a:p>
        </p:txBody>
      </p:sp>
      <p:sp>
        <p:nvSpPr>
          <p:cNvPr id="23" name="矩形 22"/>
          <p:cNvSpPr/>
          <p:nvPr/>
        </p:nvSpPr>
        <p:spPr>
          <a:xfrm>
            <a:off x="4083050" y="2293938"/>
            <a:ext cx="722313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yǎn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30350" y="4095750"/>
            <a:ext cx="72231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zhē</a:t>
            </a:r>
          </a:p>
        </p:txBody>
      </p:sp>
      <p:sp>
        <p:nvSpPr>
          <p:cNvPr id="25" name="矩形 24"/>
          <p:cNvSpPr/>
          <p:nvPr/>
        </p:nvSpPr>
        <p:spPr>
          <a:xfrm>
            <a:off x="4918075" y="4095750"/>
            <a:ext cx="12620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yīn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bì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0838" y="2962275"/>
            <a:ext cx="5429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zǐ</a:t>
            </a:r>
          </a:p>
        </p:txBody>
      </p:sp>
      <p:sp>
        <p:nvSpPr>
          <p:cNvPr id="3" name="矩形 2"/>
          <p:cNvSpPr/>
          <p:nvPr/>
        </p:nvSpPr>
        <p:spPr>
          <a:xfrm>
            <a:off x="7161213" y="2844800"/>
            <a:ext cx="938212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</a:t>
            </a: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ěn</a:t>
            </a: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g</a:t>
            </a:r>
            <a:endParaRPr lang="en-US" altLang="zh-CN" sz="2800" b="1" dirty="0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1213" y="2293938"/>
            <a:ext cx="54292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+mn-ea"/>
                <a:ea typeface="+mn-ea"/>
              </a:rPr>
              <a:t>dì</a:t>
            </a:r>
            <a:endParaRPr lang="zh-CN" altLang="en-US" sz="28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838200" y="762000"/>
            <a:ext cx="2224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_GB2312"/>
              </a:rPr>
              <a:t>◆词语解释</a:t>
            </a:r>
          </a:p>
        </p:txBody>
      </p:sp>
      <p:sp>
        <p:nvSpPr>
          <p:cNvPr id="19458" name="矩形 2"/>
          <p:cNvSpPr>
            <a:spLocks noChangeArrowheads="1"/>
          </p:cNvSpPr>
          <p:nvPr/>
        </p:nvSpPr>
        <p:spPr bwMode="auto">
          <a:xfrm>
            <a:off x="838200" y="1690688"/>
            <a:ext cx="7013575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匿笑：</a:t>
            </a:r>
            <a:r>
              <a:rPr lang="zh-CN" altLang="en-US" sz="2800" b="1">
                <a:latin typeface="楷体_GB2312"/>
              </a:rPr>
              <a:t>偷偷地笑。匿</a:t>
            </a:r>
            <a:r>
              <a:rPr lang="zh-CN" altLang="en-US" sz="2800" b="1">
                <a:latin typeface="楷体_GB2312"/>
                <a:sym typeface="+mn-ea"/>
              </a:rPr>
              <a:t>，隐藏；瞒着。</a:t>
            </a:r>
            <a:endParaRPr lang="en-US" altLang="zh-CN" sz="2800" b="1">
              <a:latin typeface="楷体_GB231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沐浴：</a:t>
            </a:r>
            <a:r>
              <a:rPr lang="zh-CN" altLang="en-US" sz="2800" b="1">
                <a:latin typeface="楷体_GB2312"/>
              </a:rPr>
              <a:t>洗澡。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祷告：</a:t>
            </a:r>
            <a:r>
              <a:rPr lang="zh-CN" altLang="en-US" sz="2800" b="1">
                <a:latin typeface="楷体_GB2312"/>
              </a:rPr>
              <a:t>向神祈求保佑。</a:t>
            </a:r>
            <a:endParaRPr lang="en-US" altLang="zh-CN" sz="2800" b="1">
              <a:latin typeface="楷体_GB231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花瑞：</a:t>
            </a:r>
            <a:r>
              <a:rPr lang="zh-CN" altLang="en-US" sz="2800" b="1">
                <a:latin typeface="楷体_GB2312"/>
              </a:rPr>
              <a:t>指花带来的好兆头。瑞，吉祥。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徘徊：</a:t>
            </a:r>
            <a:r>
              <a:rPr lang="zh-CN" altLang="en-US" sz="2800" b="1">
                <a:latin typeface="楷体_GB2312"/>
              </a:rPr>
              <a:t>在一个地方来回走动。比喻犹豫不决。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攲斜：</a:t>
            </a:r>
            <a:r>
              <a:rPr lang="zh-CN" altLang="en-US" sz="2800" b="1">
                <a:latin typeface="楷体_GB2312"/>
              </a:rPr>
              <a:t>倾斜，歪斜。</a:t>
            </a:r>
            <a:r>
              <a:rPr lang="zh-CN" altLang="en-US" sz="2800" b="1">
                <a:latin typeface="楷体_GB2312"/>
                <a:sym typeface="+mn-ea"/>
              </a:rPr>
              <a:t>攲，倾斜。</a:t>
            </a:r>
            <a:endParaRPr lang="zh-CN" altLang="en-US" sz="2800" b="1">
              <a:latin typeface="楷体_GB231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慈怜：</a:t>
            </a:r>
            <a:r>
              <a:rPr lang="zh-CN" altLang="en-US" sz="2800" b="1">
                <a:latin typeface="楷体_GB2312"/>
              </a:rPr>
              <a:t>慈爱怜惜。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/>
              </a:rPr>
              <a:t>荫蔽：</a:t>
            </a:r>
            <a:r>
              <a:rPr lang="zh-CN" altLang="en-US" sz="2800" b="1">
                <a:latin typeface="楷体_GB2312"/>
              </a:rPr>
              <a:t>（枝叶）遮蔽；隐蔽。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7" descr="图片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3733800" y="3048000"/>
            <a:ext cx="4176713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6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泰戈尔（印 度）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xubh-zp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60400"/>
            <a:ext cx="38195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12"/>
          <p:cNvSpPr>
            <a:spLocks noChangeArrowheads="1"/>
          </p:cNvSpPr>
          <p:nvPr/>
        </p:nvSpPr>
        <p:spPr bwMode="auto">
          <a:xfrm>
            <a:off x="4214813" y="836613"/>
            <a:ext cx="4433887" cy="4830762"/>
          </a:xfrm>
          <a:prstGeom prst="rect">
            <a:avLst/>
          </a:prstGeom>
          <a:noFill/>
          <a:ln w="41275" cmpd="thickThin">
            <a:noFill/>
            <a:prstDash val="sysDot"/>
            <a:bevel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zh-CN" sz="2800" b="1">
                <a:latin typeface="宋体" charset="-122"/>
              </a:rPr>
              <a:t>泰戈尔</a:t>
            </a:r>
            <a:r>
              <a:rPr lang="zh-CN" altLang="zh-CN" sz="2800" b="1">
                <a:latin typeface="宋体" charset="-122"/>
                <a:sym typeface="+mn-ea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印度</a:t>
            </a:r>
            <a:r>
              <a:rPr lang="zh-CN" altLang="zh-CN" sz="2800" b="1">
                <a:latin typeface="宋体" charset="-122"/>
              </a:rPr>
              <a:t>作家</a:t>
            </a:r>
            <a:r>
              <a:rPr lang="zh-CN" altLang="en-US" sz="2800" b="1">
                <a:latin typeface="宋体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诗人</a:t>
            </a:r>
            <a:r>
              <a:rPr lang="zh-CN" altLang="zh-CN" sz="2800" b="1">
                <a:latin typeface="宋体" charset="-122"/>
              </a:rPr>
              <a:t>。在</a:t>
            </a:r>
            <a:r>
              <a:rPr lang="en-US" altLang="zh-CN" sz="2800" b="1">
                <a:latin typeface="宋体" charset="-122"/>
              </a:rPr>
              <a:t>20</a:t>
            </a:r>
            <a:r>
              <a:rPr lang="zh-CN" altLang="zh-CN" sz="2800" b="1">
                <a:latin typeface="宋体" charset="-122"/>
              </a:rPr>
              <a:t>世纪</a:t>
            </a:r>
            <a:r>
              <a:rPr lang="en-US" altLang="zh-CN" sz="2800" b="1">
                <a:latin typeface="宋体" charset="-122"/>
              </a:rPr>
              <a:t>20</a:t>
            </a:r>
            <a:r>
              <a:rPr lang="zh-CN" altLang="zh-CN" sz="2800" b="1">
                <a:latin typeface="宋体" charset="-122"/>
              </a:rPr>
              <a:t>年代对中国文坛产生了很大的影响。代表作有诗集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《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新月集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园丁集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飞鸟集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》《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吉檀迦利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zh-CN" sz="2800" b="1">
                <a:latin typeface="宋体" charset="-122"/>
              </a:rPr>
              <a:t>。他的诗歌格调清新</a:t>
            </a:r>
            <a:r>
              <a:rPr lang="zh-CN" altLang="zh-CN" sz="2800" b="1">
                <a:latin typeface="宋体" charset="-122"/>
                <a:sym typeface="+mn-ea"/>
              </a:rPr>
              <a:t>,</a:t>
            </a:r>
            <a:r>
              <a:rPr lang="zh-CN" altLang="zh-CN" sz="2800" b="1">
                <a:latin typeface="宋体" charset="-122"/>
              </a:rPr>
              <a:t>具有民族风格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zh-CN" sz="2800" b="1">
                <a:latin typeface="宋体" charset="-122"/>
              </a:rPr>
              <a:t>又带有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神秘色彩和感伤情调</a:t>
            </a:r>
            <a:r>
              <a:rPr lang="zh-CN" altLang="zh-CN" sz="2800" b="1">
                <a:latin typeface="宋体" charset="-122"/>
              </a:rPr>
              <a:t>。</a:t>
            </a:r>
            <a:r>
              <a:rPr lang="en-US" altLang="zh-CN" sz="2800" b="1">
                <a:latin typeface="宋体" charset="-122"/>
              </a:rPr>
              <a:t>1913</a:t>
            </a:r>
            <a:r>
              <a:rPr lang="zh-CN" altLang="zh-CN" sz="2800" b="1">
                <a:latin typeface="宋体" charset="-122"/>
              </a:rPr>
              <a:t>年以诗集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《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吉檀迦利</a:t>
            </a:r>
            <a:r>
              <a:rPr lang="en-US" altLang="zh-CN" sz="2800" b="1">
                <a:solidFill>
                  <a:srgbClr val="FF0000"/>
                </a:solidFill>
                <a:latin typeface="宋体" charset="-122"/>
              </a:rPr>
              <a:t>》</a:t>
            </a:r>
            <a:r>
              <a:rPr lang="zh-CN" altLang="zh-CN" sz="2800" b="1">
                <a:solidFill>
                  <a:srgbClr val="FF0000"/>
                </a:solidFill>
                <a:latin typeface="宋体" charset="-122"/>
              </a:rPr>
              <a:t>获得诺贝尔文学奖</a:t>
            </a:r>
            <a:r>
              <a:rPr lang="en-US" altLang="zh-CN" sz="2800" b="1">
                <a:sym typeface="宋体" charset="-122"/>
              </a:rPr>
              <a:t>,</a:t>
            </a:r>
            <a:r>
              <a:rPr lang="zh-CN" altLang="zh-CN" sz="2800" b="1">
                <a:latin typeface="宋体" charset="-122"/>
              </a:rPr>
              <a:t>是亚洲第一个获此殊荣的文学家。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045"/>
          <p:cNvSpPr>
            <a:spLocks noChangeArrowheads="1"/>
          </p:cNvSpPr>
          <p:nvPr/>
        </p:nvSpPr>
        <p:spPr bwMode="auto">
          <a:xfrm>
            <a:off x="533400" y="1905000"/>
            <a:ext cx="8077200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</a:rPr>
              <a:t>☆ </a:t>
            </a:r>
            <a:r>
              <a:rPr lang="zh-CN" altLang="en-US" sz="3200" b="1"/>
              <a:t>你认为该用什么样的</a:t>
            </a:r>
            <a:r>
              <a:rPr lang="zh-CN" altLang="en-US" sz="3200" b="1">
                <a:solidFill>
                  <a:srgbClr val="FF0000"/>
                </a:solidFill>
              </a:rPr>
              <a:t>感情基调</a:t>
            </a:r>
            <a:r>
              <a:rPr lang="zh-CN" altLang="en-US" sz="3200" b="1"/>
              <a:t>来朗读这篇</a:t>
            </a:r>
          </a:p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zh-CN" altLang="en-US" sz="3200" b="1"/>
              <a:t>散文诗？</a:t>
            </a:r>
          </a:p>
        </p:txBody>
      </p:sp>
      <p:sp>
        <p:nvSpPr>
          <p:cNvPr id="22530" name="Rectangle 1046"/>
          <p:cNvSpPr>
            <a:spLocks noChangeArrowheads="1"/>
          </p:cNvSpPr>
          <p:nvPr/>
        </p:nvSpPr>
        <p:spPr bwMode="auto">
          <a:xfrm>
            <a:off x="533400" y="3429000"/>
            <a:ext cx="8153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4000">
                <a:solidFill>
                  <a:srgbClr val="FF3300"/>
                </a:solidFill>
                <a:ea typeface="隶书" pitchFamily="49" charset="-122"/>
              </a:rPr>
              <a:t>        </a:t>
            </a:r>
            <a:r>
              <a:rPr lang="en-US" altLang="zh-CN" sz="3200" b="1">
                <a:solidFill>
                  <a:srgbClr val="FF3300"/>
                </a:solidFill>
                <a:ea typeface="楷体" pitchFamily="49" charset="-122"/>
              </a:rPr>
              <a:t>——</a:t>
            </a:r>
            <a:r>
              <a:rPr lang="zh-CN" altLang="en-US" sz="3200" b="1">
                <a:solidFill>
                  <a:srgbClr val="FF3300"/>
                </a:solidFill>
                <a:latin typeface="隶书" pitchFamily="49" charset="-122"/>
                <a:ea typeface="楷体" pitchFamily="49" charset="-122"/>
              </a:rPr>
              <a:t>喜悦、舒缓、温馨、深情，读出母子之爱和儿童特有的调皮</a:t>
            </a:r>
            <a:r>
              <a:rPr lang="zh-CN" altLang="en-US" sz="32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400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22531" name="Text Box 2"/>
          <p:cNvSpPr txBox="1">
            <a:spLocks noChangeArrowheads="1"/>
          </p:cNvSpPr>
          <p:nvPr/>
        </p:nvSpPr>
        <p:spPr bwMode="auto">
          <a:xfrm>
            <a:off x="798513" y="730250"/>
            <a:ext cx="2979737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ea typeface="华文行楷" pitchFamily="2" charset="-122"/>
              </a:rPr>
              <a:t>朗读探究：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subTitle" idx="4294967295"/>
          </p:nvPr>
        </p:nvSpPr>
        <p:spPr>
          <a:xfrm>
            <a:off x="250825" y="509588"/>
            <a:ext cx="8893175" cy="4922837"/>
          </a:xfrm>
        </p:spPr>
        <p:txBody>
          <a:bodyPr/>
          <a:lstStyle/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en-US" altLang="zh-CN" sz="2800" b="1" smtClean="0">
                <a:solidFill>
                  <a:srgbClr val="CC00FF"/>
                </a:solidFill>
                <a:ea typeface="黑体" pitchFamily="49" charset="-122"/>
              </a:rPr>
              <a:t>☆</a:t>
            </a:r>
            <a:r>
              <a:rPr lang="zh-CN" altLang="en-US" sz="2800" b="1" smtClean="0">
                <a:ea typeface="黑体" pitchFamily="49" charset="-122"/>
              </a:rPr>
              <a:t>试读以下诗句，应读出怎样的语气？</a:t>
            </a:r>
            <a:endParaRPr lang="zh-CN" altLang="en-US" sz="2400" b="1" smtClean="0">
              <a:solidFill>
                <a:srgbClr val="CC00FF"/>
              </a:solidFill>
              <a:ea typeface="黑体" pitchFamily="49" charset="-122"/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 ①假如我变成了一朵金色花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  <a:sym typeface="宋体" charset="-122"/>
              </a:rPr>
              <a:t>只是</a:t>
            </a:r>
            <a:r>
              <a:rPr lang="zh-CN" altLang="en-US" sz="2400" b="1" smtClean="0">
                <a:solidFill>
                  <a:srgbClr val="0000FF"/>
                </a:solidFill>
              </a:rPr>
              <a:t>为了好玩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长在那棵树的高枝上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endParaRPr lang="zh-CN" altLang="en-US" sz="2400" b="1" smtClean="0">
              <a:solidFill>
                <a:srgbClr val="0000FF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笑嘻嘻地在风中摇摆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又在新叶上跳舞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妈妈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你会认识我吗？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②你要是叫道：“孩子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你在哪里呀？”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③“我不告诉你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妈妈。”    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r>
              <a:rPr lang="zh-CN" altLang="en-US" sz="2400" b="1" smtClean="0">
                <a:solidFill>
                  <a:srgbClr val="0000FF"/>
                </a:solidFill>
              </a:rPr>
              <a:t>                                                                                                      ④“你到哪里去了</a:t>
            </a:r>
            <a:r>
              <a:rPr lang="en-US" altLang="zh-CN" sz="2400" b="1" smtClean="0">
                <a:solidFill>
                  <a:srgbClr val="0000FF"/>
                </a:solidFill>
                <a:sym typeface="宋体" charset="-122"/>
              </a:rPr>
              <a:t>,</a:t>
            </a:r>
            <a:r>
              <a:rPr lang="zh-CN" altLang="en-US" sz="2400" b="1" smtClean="0">
                <a:solidFill>
                  <a:srgbClr val="0000FF"/>
                </a:solidFill>
              </a:rPr>
              <a:t>你这坏孩子？”</a:t>
            </a:r>
          </a:p>
          <a:p>
            <a:pPr marL="0" indent="0" eaLnBrk="1" hangingPunct="1">
              <a:lnSpc>
                <a:spcPct val="130000"/>
              </a:lnSpc>
              <a:buFontTx/>
              <a:buNone/>
            </a:pPr>
            <a:endParaRPr lang="en-US" altLang="zh-CN" sz="2400" b="1" smtClean="0">
              <a:solidFill>
                <a:srgbClr val="0000FF"/>
              </a:solidFill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auto">
          <a:xfrm>
            <a:off x="493713" y="1798638"/>
            <a:ext cx="73326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（要读出孩子的调皮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得意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骄傲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快乐。）</a:t>
            </a: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493713" y="2709863"/>
            <a:ext cx="48307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（要读出母亲的焦急担忧。）</a:t>
            </a: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auto">
          <a:xfrm>
            <a:off x="457200" y="3810000"/>
            <a:ext cx="8426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（要读出孩子的淘气、调皮、对母亲的爱恋。）</a:t>
            </a: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81000" y="4953000"/>
            <a:ext cx="8143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ea typeface="隶书" pitchFamily="49" charset="-122"/>
              </a:rPr>
              <a:t> 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（要读出母亲的焦虑、惶恐、惊喜和嗔</a:t>
            </a:r>
            <a:r>
              <a:rPr lang="zh-CN" altLang="en-US" sz="2800" b="1">
                <a:solidFill>
                  <a:srgbClr val="FF3300"/>
                </a:solidFill>
                <a:latin typeface="宋体" charset="-122"/>
              </a:rPr>
              <a:t>chēn</a:t>
            </a:r>
            <a:r>
              <a:rPr lang="zh-CN" altLang="en-US" sz="2800" b="1">
                <a:solidFill>
                  <a:srgbClr val="FF3300"/>
                </a:solidFill>
                <a:ea typeface="楷体" pitchFamily="49" charset="-122"/>
              </a:rPr>
              <a:t>怪。）</a:t>
            </a:r>
          </a:p>
        </p:txBody>
      </p:sp>
    </p:spTree>
  </p:cSld>
  <p:clrMapOvr>
    <a:masterClrMapping/>
  </p:clrMapOvr>
  <p:transition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  <p:bldP spid="61447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2017</Words>
  <Application>WPS 演示</Application>
  <PresentationFormat>全屏显示(4:3)</PresentationFormat>
  <Paragraphs>174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Calibri</vt:lpstr>
      <vt:lpstr>黑体</vt:lpstr>
      <vt:lpstr>华文行楷</vt:lpstr>
      <vt:lpstr>华文中宋</vt:lpstr>
      <vt:lpstr>楷体_GB2312</vt:lpstr>
      <vt:lpstr>+mn-ea</vt:lpstr>
      <vt:lpstr>隶书</vt:lpstr>
      <vt:lpstr>楷体</vt:lpstr>
      <vt:lpstr>方正琥珀简体</vt:lpstr>
      <vt:lpstr>方正大黑简体</vt:lpstr>
      <vt:lpstr>Tahoma</vt:lpstr>
      <vt:lpstr>Wingdings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☆作者为什么把孩子想象成一朵金色花？ </vt:lpstr>
      <vt:lpstr>幻灯片 13</vt:lpstr>
      <vt:lpstr>荷叶  母亲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29</cp:revision>
  <dcterms:created xsi:type="dcterms:W3CDTF">2019-10-04T00:35:00Z</dcterms:created>
  <dcterms:modified xsi:type="dcterms:W3CDTF">2019-10-14T06:26:04Z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2052-10.1.0.7698</vt:lpwstr>
  </property>
</Properties>
</file>