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sldIdLst>
    <p:sldId id="257" r:id="rId2"/>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86" r:id="rId17"/>
    <p:sldId id="271" r:id="rId18"/>
    <p:sldId id="287" r:id="rId19"/>
    <p:sldId id="272" r:id="rId20"/>
    <p:sldId id="273" r:id="rId21"/>
    <p:sldId id="274" r:id="rId22"/>
    <p:sldId id="275" r:id="rId23"/>
    <p:sldId id="288" r:id="rId24"/>
    <p:sldId id="276" r:id="rId25"/>
    <p:sldId id="277" r:id="rId26"/>
    <p:sldId id="278" r:id="rId27"/>
    <p:sldId id="279" r:id="rId28"/>
    <p:sldId id="280" r:id="rId29"/>
    <p:sldId id="281" r:id="rId30"/>
    <p:sldId id="282" r:id="rId31"/>
    <p:sldId id="283" r:id="rId32"/>
    <p:sldId id="284" r:id="rId33"/>
    <p:sldId id="285" r:id="rId34"/>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4" d="100"/>
          <a:sy n="74" d="100"/>
        </p:scale>
        <p:origin x="342" y="4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tags" Target="tags/tag1.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311EC2F7-8C4F-4C58-B10C-31DD4DA6A75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78BF22-4583-4804-9BFA-467E709D2FA5}"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11EC2F7-8C4F-4C58-B10C-31DD4DA6A75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78BF22-4583-4804-9BFA-467E709D2FA5}"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11EC2F7-8C4F-4C58-B10C-31DD4DA6A75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78BF22-4583-4804-9BFA-467E709D2FA5}"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11EC2F7-8C4F-4C58-B10C-31DD4DA6A75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78BF22-4583-4804-9BFA-467E709D2FA5}"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311EC2F7-8C4F-4C58-B10C-31DD4DA6A75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78BF22-4583-4804-9BFA-467E709D2FA5}"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311EC2F7-8C4F-4C58-B10C-31DD4DA6A75B}"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78BF22-4583-4804-9BFA-467E709D2FA5}"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311EC2F7-8C4F-4C58-B10C-31DD4DA6A75B}"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F78BF22-4583-4804-9BFA-467E709D2FA5}"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11EC2F7-8C4F-4C58-B10C-31DD4DA6A75B}"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78BF22-4583-4804-9BFA-467E709D2FA5}"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311EC2F7-8C4F-4C58-B10C-31DD4DA6A75B}"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78BF22-4583-4804-9BFA-467E709D2FA5}"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11EC2F7-8C4F-4C58-B10C-31DD4DA6A75B}"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78BF22-4583-4804-9BFA-467E709D2FA5}"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11EC2F7-8C4F-4C58-B10C-31DD4DA6A75B}"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78BF22-4583-4804-9BFA-467E709D2FA5}"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1EC2F7-8C4F-4C58-B10C-31DD4DA6A75B}"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78BF22-4583-4804-9BFA-467E709D2FA5}"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image" Target="../media/image1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5.png" /><Relationship Id="rId4" Type="http://schemas.openxmlformats.org/officeDocument/2006/relationships/image" Target="../media/image6.png" /><Relationship Id="rId5" Type="http://schemas.openxmlformats.org/officeDocument/2006/relationships/image" Target="../media/image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image" Target="../media/image10.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副标题 5"/>
          <p:cNvSpPr>
            <a:spLocks noGrp="1"/>
          </p:cNvSpPr>
          <p:nvPr>
            <p:ph type="subTitle" idx="1"/>
          </p:nvPr>
        </p:nvSpPr>
        <p:spPr>
          <a:xfrm>
            <a:off x="1135380" y="2763838"/>
            <a:ext cx="9144000" cy="3294062"/>
          </a:xfrm>
        </p:spPr>
        <p:txBody>
          <a:bodyPr>
            <a:normAutofit/>
          </a:bodyPr>
          <a:lstStyle/>
          <a:p>
            <a:pPr>
              <a:lnSpc>
                <a:spcPct val="150000"/>
              </a:lnSpc>
            </a:pPr>
            <a:r>
              <a:rPr lang="zh-CN" altLang="en-US" sz="3200" b="1">
                <a:latin typeface="微软雅黑" panose="020b0503020204020204" pitchFamily="34" charset="-122"/>
                <a:ea typeface="微软雅黑" panose="020b0503020204020204" pitchFamily="34" charset="-122"/>
              </a:rPr>
              <a:t>哦，</a:t>
            </a:r>
            <a:r>
              <a:rPr lang="zh-CN" altLang="en-US" sz="3200">
                <a:latin typeface="微软雅黑" panose="020b0503020204020204" pitchFamily="34" charset="-122"/>
                <a:ea typeface="微软雅黑" panose="020b0503020204020204" pitchFamily="34" charset="-122"/>
              </a:rPr>
              <a:t>见了面要叫叔叔好</a:t>
            </a:r>
            <a:r>
              <a:rPr lang="en-US" altLang="zh-CN" sz="3200">
                <a:latin typeface="微软雅黑" panose="020b0503020204020204" pitchFamily="34" charset="-122"/>
                <a:ea typeface="微软雅黑" panose="020b0503020204020204" pitchFamily="34" charset="-122"/>
              </a:rPr>
              <a:t>!</a:t>
            </a:r>
            <a:endParaRPr lang="en-US" altLang="zh-CN" sz="3200">
              <a:latin typeface="微软雅黑" pitchFamily="34" charset="-122"/>
              <a:ea typeface="微软雅黑" pitchFamily="34" charset="-122"/>
            </a:endParaRPr>
          </a:p>
          <a:p>
            <a:pPr>
              <a:lnSpc>
                <a:spcPct val="150000"/>
              </a:lnSpc>
            </a:pPr>
            <a:r>
              <a:rPr lang="zh-CN" altLang="en-US" sz="3200" b="1">
                <a:latin typeface="微软雅黑" panose="020b0503020204020204" pitchFamily="34" charset="-122"/>
                <a:ea typeface="微软雅黑" panose="020b0503020204020204" pitchFamily="34" charset="-122"/>
              </a:rPr>
              <a:t>哦，</a:t>
            </a:r>
            <a:r>
              <a:rPr lang="zh-CN" altLang="en-US" sz="3200">
                <a:latin typeface="微软雅黑" panose="020b0503020204020204" pitchFamily="34" charset="-122"/>
                <a:ea typeface="微软雅黑" panose="020b0503020204020204" pitchFamily="34" charset="-122"/>
              </a:rPr>
              <a:t>我一定好好总结总结。</a:t>
            </a:r>
            <a:endParaRPr lang="en-US" altLang="zh-CN" sz="3200">
              <a:latin typeface="微软雅黑" panose="020b0503020204020204" pitchFamily="34" charset="-122"/>
              <a:ea typeface="微软雅黑" panose="020b0503020204020204" pitchFamily="34" charset="-122"/>
            </a:endParaRPr>
          </a:p>
          <a:p>
            <a:pPr>
              <a:lnSpc>
                <a:spcPct val="150000"/>
              </a:lnSpc>
            </a:pPr>
            <a:r>
              <a:rPr lang="zh-CN" altLang="en-US" sz="3200" b="1">
                <a:latin typeface="微软雅黑" panose="020b0503020204020204" pitchFamily="34" charset="-122"/>
                <a:ea typeface="微软雅黑" panose="020b0503020204020204" pitchFamily="34" charset="-122"/>
              </a:rPr>
              <a:t>哦！</a:t>
            </a:r>
            <a:r>
              <a:rPr lang="zh-CN" altLang="en-US" sz="3200">
                <a:latin typeface="微软雅黑" panose="020b0503020204020204" pitchFamily="34" charset="-122"/>
                <a:ea typeface="微软雅黑" panose="020b0503020204020204" pitchFamily="34" charset="-122"/>
              </a:rPr>
              <a:t>会有这样的人</a:t>
            </a:r>
            <a:r>
              <a:rPr lang="en-US" altLang="zh-CN" sz="3200">
                <a:latin typeface="微软雅黑" panose="020b0503020204020204" pitchFamily="34" charset="-122"/>
                <a:ea typeface="微软雅黑" panose="020b0503020204020204" pitchFamily="34" charset="-122"/>
              </a:rPr>
              <a:t>?</a:t>
            </a:r>
            <a:endParaRPr lang="zh-CN" altLang="en-US" sz="3200">
              <a:latin typeface="微软雅黑" pitchFamily="34" charset="-122"/>
              <a:ea typeface="微软雅黑" pitchFamily="34" charset="-122"/>
            </a:endParaRPr>
          </a:p>
        </p:txBody>
      </p:sp>
      <p:sp>
        <p:nvSpPr>
          <p:cNvPr id="8" name="标题 7"/>
          <p:cNvSpPr>
            <a:spLocks noGrp="1"/>
          </p:cNvSpPr>
          <p:nvPr>
            <p:ph type="ctrTitle"/>
          </p:nvPr>
        </p:nvSpPr>
        <p:spPr>
          <a:xfrm>
            <a:off x="83712" y="386366"/>
            <a:ext cx="9708524" cy="786081"/>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导入：尝试解释下列语境中的“哦”</a:t>
            </a:r>
            <a:endParaRPr lang="zh-CN" altLang="en-US" sz="3600" b="1">
              <a:solidFill>
                <a:schemeClr val="bg1"/>
              </a:solidFill>
              <a:latin typeface="微软雅黑" pitchFamily="34" charset="-122"/>
              <a:ea typeface="微软雅黑" pitchFamily="34" charset="-122"/>
            </a:endParaRPr>
          </a:p>
        </p:txBody>
      </p:sp>
      <p:sp>
        <p:nvSpPr>
          <p:cNvPr id="9" name="文本框 8"/>
          <p:cNvSpPr txBox="1"/>
          <p:nvPr/>
        </p:nvSpPr>
        <p:spPr>
          <a:xfrm>
            <a:off x="8534400" y="2967335"/>
            <a:ext cx="2103120" cy="461665"/>
          </a:xfrm>
          <a:prstGeom prst="rect">
            <a:avLst/>
          </a:prstGeom>
          <a:noFill/>
        </p:spPr>
        <p:txBody>
          <a:bodyPr wrap="square" rtlCol="0">
            <a:spAutoFit/>
          </a:bodyPr>
          <a:lstStyle/>
          <a:p>
            <a:r>
              <a:rPr lang="zh-CN" altLang="en-US" sz="2400" b="1">
                <a:solidFill>
                  <a:srgbClr val="FF0000"/>
                </a:solidFill>
                <a:latin typeface="仿宋" panose="02010609060101010101" pitchFamily="49" charset="-122"/>
                <a:ea typeface="仿宋" panose="02010609060101010101" pitchFamily="49" charset="-122"/>
              </a:rPr>
              <a:t>表示提醒</a:t>
            </a:r>
            <a:endParaRPr lang="zh-CN" altLang="en-US" sz="2400" b="1">
              <a:solidFill>
                <a:srgbClr val="FF0000"/>
              </a:solidFill>
              <a:latin typeface="仿宋" pitchFamily="49" charset="-122"/>
              <a:ea typeface="仿宋" pitchFamily="49" charset="-122"/>
            </a:endParaRPr>
          </a:p>
        </p:txBody>
      </p:sp>
      <p:sp>
        <p:nvSpPr>
          <p:cNvPr id="10" name="文本框 9"/>
          <p:cNvSpPr txBox="1"/>
          <p:nvPr/>
        </p:nvSpPr>
        <p:spPr>
          <a:xfrm>
            <a:off x="8435340" y="3907949"/>
            <a:ext cx="3200400" cy="461665"/>
          </a:xfrm>
          <a:prstGeom prst="rect">
            <a:avLst/>
          </a:prstGeom>
          <a:noFill/>
        </p:spPr>
        <p:txBody>
          <a:bodyPr wrap="square" rtlCol="0">
            <a:spAutoFit/>
          </a:bodyPr>
          <a:lstStyle/>
          <a:p>
            <a:r>
              <a:rPr lang="zh-CN" altLang="en-US" sz="2400" b="1">
                <a:solidFill>
                  <a:srgbClr val="FF0000"/>
                </a:solidFill>
                <a:latin typeface="仿宋" panose="02010609060101010101" pitchFamily="49" charset="-122"/>
                <a:ea typeface="仿宋" panose="02010609060101010101" pitchFamily="49" charset="-122"/>
              </a:rPr>
              <a:t>表示承诺、答应</a:t>
            </a:r>
            <a:endParaRPr lang="zh-CN" altLang="en-US" sz="2400" b="1">
              <a:solidFill>
                <a:srgbClr val="FF0000"/>
              </a:solidFill>
              <a:latin typeface="仿宋" panose="02010609060101010101" pitchFamily="49" charset="-122"/>
              <a:ea typeface="仿宋" panose="02010609060101010101" pitchFamily="49" charset="-122"/>
            </a:endParaRPr>
          </a:p>
        </p:txBody>
      </p:sp>
      <p:sp>
        <p:nvSpPr>
          <p:cNvPr id="11" name="文本框 10"/>
          <p:cNvSpPr txBox="1"/>
          <p:nvPr/>
        </p:nvSpPr>
        <p:spPr>
          <a:xfrm>
            <a:off x="8382000" y="4747260"/>
            <a:ext cx="3322320" cy="461665"/>
          </a:xfrm>
          <a:prstGeom prst="rect">
            <a:avLst/>
          </a:prstGeom>
          <a:noFill/>
        </p:spPr>
        <p:txBody>
          <a:bodyPr wrap="square" rtlCol="0">
            <a:spAutoFit/>
          </a:bodyPr>
          <a:lstStyle/>
          <a:p>
            <a:r>
              <a:rPr lang="zh-CN" altLang="en-US" sz="2400" b="1">
                <a:solidFill>
                  <a:srgbClr val="FF0000"/>
                </a:solidFill>
                <a:latin typeface="仿宋" panose="02010609060101010101" pitchFamily="49" charset="-122"/>
                <a:ea typeface="仿宋" panose="02010609060101010101" pitchFamily="49" charset="-122"/>
              </a:rPr>
              <a:t>表示疑问、惊奇等</a:t>
            </a:r>
            <a:endParaRPr lang="zh-CN" altLang="en-US" sz="2400" b="1">
              <a:solidFill>
                <a:srgbClr val="FF0000"/>
              </a:solidFill>
              <a:latin typeface="仿宋" panose="02010609060101010101" pitchFamily="49" charset="-122"/>
              <a:ea typeface="仿宋" panose="02010609060101010101" pitchFamily="49"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36220" y="304165"/>
            <a:ext cx="6217920" cy="10369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初步感知</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905000" y="1554480"/>
            <a:ext cx="7185660" cy="523220"/>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尝试归纳小说的主要情节</a:t>
            </a:r>
            <a:endParaRPr lang="zh-CN" altLang="en-US" sz="2800">
              <a:latin typeface="微软雅黑" pitchFamily="34" charset="-122"/>
              <a:ea typeface="微软雅黑" pitchFamily="34" charset="-122"/>
            </a:endParaRPr>
          </a:p>
        </p:txBody>
      </p:sp>
      <p:sp>
        <p:nvSpPr>
          <p:cNvPr id="22" name="文本框 21"/>
          <p:cNvSpPr txBox="1"/>
          <p:nvPr/>
        </p:nvSpPr>
        <p:spPr>
          <a:xfrm>
            <a:off x="609600" y="2473940"/>
            <a:ext cx="10332720" cy="3785652"/>
          </a:xfrm>
          <a:prstGeom prst="rect">
            <a:avLst/>
          </a:prstGeom>
          <a:solidFill>
            <a:schemeClr val="tx2">
              <a:lumMod val="20000"/>
              <a:lumOff val="80000"/>
            </a:schemeClr>
          </a:solidFill>
        </p:spPr>
        <p:txBody>
          <a:bodyPr wrap="square">
            <a:spAutoFit/>
          </a:bodyPr>
          <a:lstStyle/>
          <a:p>
            <a:r>
              <a:rPr lang="zh-CN" altLang="en-US" sz="2400">
                <a:latin typeface="微软雅黑" panose="020b0503020204020204" pitchFamily="34" charset="-122"/>
                <a:ea typeface="微软雅黑" panose="020b0503020204020204" pitchFamily="34" charset="-122"/>
              </a:rPr>
              <a:t>第一部分，</a:t>
            </a:r>
            <a:r>
              <a:rPr lang="zh-CN" altLang="en-US" sz="2400" b="1">
                <a:solidFill>
                  <a:srgbClr val="FF0000"/>
                </a:solidFill>
                <a:latin typeface="微软雅黑" panose="020b0503020204020204" pitchFamily="34" charset="-122"/>
                <a:ea typeface="微软雅黑" panose="020b0503020204020204" pitchFamily="34" charset="-122"/>
              </a:rPr>
              <a:t>开端</a:t>
            </a:r>
            <a:r>
              <a:rPr lang="zh-CN" altLang="en-US" sz="2400">
                <a:latin typeface="微软雅黑" panose="020b0503020204020204" pitchFamily="34" charset="-122"/>
                <a:ea typeface="微软雅黑" panose="020b0503020204020204" pitchFamily="34" charset="-122"/>
              </a:rPr>
              <a:t>（从 “如果不是有人发明了火车”到“自己的行为是多么可笑啊。”）</a:t>
            </a:r>
            <a:endParaRPr lang="zh-CN" altLang="en-US" sz="2400">
              <a:latin typeface="微软雅黑" panose="020b0503020204020204" pitchFamily="34" charset="-122"/>
              <a:ea typeface="微软雅黑" panose="020b0503020204020204" pitchFamily="34" charset="-122"/>
            </a:endParaRPr>
          </a:p>
          <a:p>
            <a:endParaRPr lang="zh-CN" altLang="en-US" sz="2400">
              <a:latin typeface="微软雅黑" panose="020b0503020204020204" pitchFamily="34" charset="-122"/>
              <a:ea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rPr>
              <a:t>第二部分，</a:t>
            </a:r>
            <a:r>
              <a:rPr lang="zh-CN" altLang="en-US" sz="2400" b="1">
                <a:solidFill>
                  <a:srgbClr val="FF0000"/>
                </a:solidFill>
                <a:latin typeface="微软雅黑" panose="020b0503020204020204" pitchFamily="34" charset="-122"/>
                <a:ea typeface="微软雅黑" panose="020b0503020204020204" pitchFamily="34" charset="-122"/>
              </a:rPr>
              <a:t>发展</a:t>
            </a:r>
            <a:r>
              <a:rPr lang="zh-CN" altLang="en-US" sz="2400">
                <a:latin typeface="微软雅黑" panose="020b0503020204020204" pitchFamily="34" charset="-122"/>
                <a:ea typeface="微软雅黑" panose="020b0503020204020204" pitchFamily="34" charset="-122"/>
              </a:rPr>
              <a:t>（从“台儿沟没有学校”到“西山口离台儿沟三十里”）</a:t>
            </a:r>
            <a:endParaRPr lang="zh-CN" altLang="en-US" sz="2400">
              <a:latin typeface="微软雅黑" panose="020b0503020204020204" pitchFamily="34" charset="-122"/>
              <a:ea typeface="微软雅黑" panose="020b0503020204020204" pitchFamily="34" charset="-122"/>
            </a:endParaRPr>
          </a:p>
          <a:p>
            <a:endParaRPr lang="zh-CN" altLang="en-US" sz="2400">
              <a:latin typeface="微软雅黑" panose="020b0503020204020204" pitchFamily="34" charset="-122"/>
              <a:ea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rPr>
              <a:t>第三部分，</a:t>
            </a:r>
            <a:r>
              <a:rPr lang="zh-CN" altLang="en-US" sz="2400" b="1">
                <a:solidFill>
                  <a:srgbClr val="FF0000"/>
                </a:solidFill>
                <a:latin typeface="微软雅黑" panose="020b0503020204020204" pitchFamily="34" charset="-122"/>
                <a:ea typeface="微软雅黑" panose="020b0503020204020204" pitchFamily="34" charset="-122"/>
              </a:rPr>
              <a:t>高潮</a:t>
            </a:r>
            <a:r>
              <a:rPr lang="zh-CN" altLang="en-US" sz="2400">
                <a:latin typeface="微软雅黑" panose="020b0503020204020204" pitchFamily="34" charset="-122"/>
                <a:ea typeface="微软雅黑" panose="020b0503020204020204" pitchFamily="34" charset="-122"/>
              </a:rPr>
              <a:t>（从“列车很快就从西山口车站消失了”到“确切地说，是冲去”）</a:t>
            </a:r>
            <a:endParaRPr lang="zh-CN" altLang="en-US" sz="2400">
              <a:latin typeface="微软雅黑" panose="020b0503020204020204" pitchFamily="34" charset="-122"/>
              <a:ea typeface="微软雅黑" panose="020b0503020204020204" pitchFamily="34" charset="-122"/>
            </a:endParaRPr>
          </a:p>
          <a:p>
            <a:endParaRPr lang="zh-CN" altLang="en-US" sz="2400">
              <a:latin typeface="微软雅黑" panose="020b0503020204020204" pitchFamily="34" charset="-122"/>
              <a:ea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rPr>
              <a:t>第四部分，</a:t>
            </a:r>
            <a:r>
              <a:rPr lang="zh-CN" altLang="en-US" sz="2400" b="1">
                <a:solidFill>
                  <a:srgbClr val="FF0000"/>
                </a:solidFill>
                <a:latin typeface="微软雅黑" panose="020b0503020204020204" pitchFamily="34" charset="-122"/>
                <a:ea typeface="微软雅黑" panose="020b0503020204020204" pitchFamily="34" charset="-122"/>
              </a:rPr>
              <a:t>结局</a:t>
            </a:r>
            <a:r>
              <a:rPr lang="zh-CN" altLang="en-US" sz="2400">
                <a:latin typeface="微软雅黑" panose="020b0503020204020204" pitchFamily="34" charset="-122"/>
                <a:ea typeface="微软雅黑" panose="020b0503020204020204" pitchFamily="34" charset="-122"/>
              </a:rPr>
              <a:t>（从“香雪越走越热了”到“哦，香雪！香雪！”）</a:t>
            </a:r>
            <a:endParaRPr lang="zh-CN" altLang="en-US" sz="2400">
              <a:latin typeface="微软雅黑" panose="020b0503020204020204" pitchFamily="34" charset="-122"/>
              <a:ea typeface="微软雅黑" panose="020b0503020204020204" pitchFamily="34" charset="-122"/>
            </a:endParaRPr>
          </a:p>
          <a:p>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初步感知</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729740" y="1231245"/>
            <a:ext cx="7185660" cy="584775"/>
          </a:xfrm>
          <a:prstGeom prst="rect">
            <a:avLst/>
          </a:prstGeom>
          <a:no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火车带给了台儿沟什么变化？</a:t>
            </a:r>
            <a:endParaRPr lang="zh-CN" altLang="en-US" sz="3200" b="1">
              <a:latin typeface="微软雅黑" pitchFamily="34" charset="-122"/>
              <a:ea typeface="微软雅黑" pitchFamily="34" charset="-122"/>
            </a:endParaRPr>
          </a:p>
        </p:txBody>
      </p:sp>
      <p:sp>
        <p:nvSpPr>
          <p:cNvPr id="22" name="文本框 21"/>
          <p:cNvSpPr txBox="1"/>
          <p:nvPr/>
        </p:nvSpPr>
        <p:spPr>
          <a:xfrm>
            <a:off x="331470" y="1940540"/>
            <a:ext cx="11487150" cy="1938992"/>
          </a:xfrm>
          <a:prstGeom prst="rect">
            <a:avLst/>
          </a:prstGeom>
          <a:solidFill>
            <a:schemeClr val="tx2">
              <a:lumMod val="20000"/>
              <a:lumOff val="80000"/>
            </a:schemeClr>
          </a:solidFill>
        </p:spPr>
        <p:txBody>
          <a:bodyPr wrap="square">
            <a:spAutoFit/>
          </a:bodyPr>
          <a:lstStyle/>
          <a:p>
            <a:r>
              <a:rPr lang="zh-CN" altLang="en-US" sz="2400">
                <a:latin typeface="微软雅黑" panose="020b0503020204020204" pitchFamily="34" charset="-122"/>
                <a:ea typeface="微软雅黑" panose="020b0503020204020204" pitchFamily="34" charset="-122"/>
              </a:rPr>
              <a:t>台儿沟人历来是吃过晚饭就钻被窝，仿佛是在同一时刻听到了大山无声的命令。台儿沟那一小片石头房子也在同一时刻忽然完全静止了，静得那样深沉、真切，好像在默默地向大山诉说着自己的虔诚。这里的人们质朴纯洁，一天只吃两顿饭，生活贫穷落后，被大山挡着，封闭保守，就像世外桃源一样，与世隔绝，不知道外边的世界是个什么样。</a:t>
            </a:r>
            <a:endParaRPr lang="zh-CN" altLang="en-US" sz="2400">
              <a:latin typeface="微软雅黑" panose="020b0503020204020204" pitchFamily="34" charset="-122"/>
              <a:ea typeface="微软雅黑" panose="020b0503020204020204" pitchFamily="34" charset="-122"/>
            </a:endParaRPr>
          </a:p>
        </p:txBody>
      </p:sp>
      <p:sp>
        <p:nvSpPr>
          <p:cNvPr id="6" name="文本框 5"/>
          <p:cNvSpPr txBox="1"/>
          <p:nvPr/>
        </p:nvSpPr>
        <p:spPr>
          <a:xfrm>
            <a:off x="331470" y="4138612"/>
            <a:ext cx="11582400" cy="2308324"/>
          </a:xfrm>
          <a:prstGeom prst="rect">
            <a:avLst/>
          </a:prstGeom>
          <a:solidFill>
            <a:schemeClr val="accent2">
              <a:lumMod val="20000"/>
              <a:lumOff val="80000"/>
            </a:schemeClr>
          </a:solidFill>
        </p:spPr>
        <p:txBody>
          <a:bodyPr wrap="square">
            <a:spAutoFit/>
          </a:bodyPr>
          <a:lstStyle/>
          <a:p>
            <a:r>
              <a:rPr lang="zh-CN" altLang="en-US" sz="2400">
                <a:latin typeface="微软雅黑" panose="020b0503020204020204" pitchFamily="34" charset="-122"/>
                <a:ea typeface="微软雅黑" panose="020b0503020204020204" pitchFamily="34" charset="-122"/>
              </a:rPr>
              <a:t>火车开来了，也带来了现代文明的风尚，自然影响到台儿沟的人。台儿沟以往的宁静被搅乱了。姑娘们为迎接火车，开始梳妆打扮，注重“服饰和容貌”了；起初是观望议论，“日久天长”，“她们开始挎上装满核桃、鸡蛋、大枣的长方形柳条篮子，站在车窗下，抓紧时间跟旅客和和气气地做买卖”，商品经济之风吹进了深山；香雪最后为换一个铅笔盒还登上火车走出了三十里路，希望“上大学、坐上火车到处跑”，“再也不会让人瞧不起”，更是超出了物质层次要求，有了精神追求。</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分析人物</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73380" y="1406505"/>
            <a:ext cx="11445240" cy="584775"/>
          </a:xfrm>
          <a:prstGeom prst="rect">
            <a:avLst/>
          </a:prstGeom>
          <a:no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小说主要描写了哪些人物？主要通过哪几个故事情节表现的呢？</a:t>
            </a:r>
            <a:endParaRPr lang="zh-CN" altLang="en-US" sz="3200" b="1">
              <a:latin typeface="微软雅黑" panose="020b0503020204020204" pitchFamily="34" charset="-122"/>
              <a:ea typeface="微软雅黑" panose="020b0503020204020204" pitchFamily="34" charset="-122"/>
            </a:endParaRPr>
          </a:p>
        </p:txBody>
      </p:sp>
      <p:sp>
        <p:nvSpPr>
          <p:cNvPr id="7" name="文本框 6"/>
          <p:cNvSpPr txBox="1"/>
          <p:nvPr/>
        </p:nvSpPr>
        <p:spPr>
          <a:xfrm>
            <a:off x="746599" y="3105027"/>
            <a:ext cx="10309860" cy="1815882"/>
          </a:xfrm>
          <a:prstGeom prst="rect">
            <a:avLst/>
          </a:prstGeom>
          <a:solidFill>
            <a:schemeClr val="tx2">
              <a:lumMod val="20000"/>
              <a:lumOff val="80000"/>
            </a:schemeClr>
          </a:solid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 </a:t>
            </a:r>
            <a:r>
              <a:rPr kumimoji="0" lang="zh-CN" altLang="en-US" sz="28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一群淳朴、善良但性格各异的山村少女。</a:t>
            </a:r>
            <a:endParaRPr kumimoji="0" lang="zh-CN" altLang="en-US" sz="2800" b="1" i="0" u="none" strike="noStrike" kern="1200" cap="none" spc="0" normalizeH="0" baseline="0" noProof="0">
              <a:ln>
                <a:noFill/>
              </a:ln>
              <a:solidFill>
                <a:srgbClr val="000000"/>
              </a:solidFill>
              <a:effectLst/>
              <a:uLnTx/>
              <a:uFillTx/>
              <a:latin typeface="黑体" pitchFamily="49" charset="-122"/>
              <a:ea typeface="黑体" pitchFamily="49" charset="-122"/>
              <a:cs typeface="+mn-cs"/>
            </a:endParaRPr>
          </a:p>
          <a:p>
            <a:pPr marL="0" marR="0" lvl="0" indent="0" algn="just"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    小说主要写了四个情节：</a:t>
            </a:r>
            <a:r>
              <a:rPr kumimoji="0" lang="zh-CN" altLang="en-US" sz="28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姑娘们对“北京话”的议论；姑娘们与旅客做生意；香雪渴望有一个铅笔盒；香雪夜走三十里路得到心爱的铅笔盒。</a:t>
            </a:r>
            <a:endParaRPr lang="zh-CN" altLang="en-US"/>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分析人物</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73380" y="1406505"/>
            <a:ext cx="11445240" cy="1077218"/>
          </a:xfrm>
          <a:prstGeom prst="rect">
            <a:avLst/>
          </a:prstGeom>
          <a:no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在描写主人公香雪时，采取了什么手法，表现了香雪怎样的性格特质？</a:t>
            </a:r>
            <a:endParaRPr lang="zh-CN" altLang="en-US" sz="3200" b="1">
              <a:latin typeface="微软雅黑" panose="020b0503020204020204" pitchFamily="34" charset="-122"/>
              <a:ea typeface="微软雅黑" panose="020b0503020204020204" pitchFamily="34" charset="-122"/>
            </a:endParaRPr>
          </a:p>
        </p:txBody>
      </p:sp>
      <p:sp>
        <p:nvSpPr>
          <p:cNvPr id="6" name="文本框 5"/>
          <p:cNvSpPr txBox="1"/>
          <p:nvPr/>
        </p:nvSpPr>
        <p:spPr>
          <a:xfrm>
            <a:off x="488860" y="2782445"/>
            <a:ext cx="11162119" cy="1806264"/>
          </a:xfrm>
          <a:prstGeom prst="rect">
            <a:avLst/>
          </a:prstGeom>
          <a:solidFill>
            <a:schemeClr val="accent1">
              <a:lumMod val="20000"/>
              <a:lumOff val="80000"/>
            </a:schemeClr>
          </a:solidFill>
        </p:spPr>
        <p:txBody>
          <a:bodyPr wrap="square">
            <a:spAutoFit/>
          </a:bodyPr>
          <a:lstStyle/>
          <a:p>
            <a:pPr>
              <a:lnSpc>
                <a:spcPct val="120000"/>
              </a:lnSpc>
            </a:pPr>
            <a:r>
              <a:rPr lang="zh-CN" altLang="en-US" sz="2400">
                <a:latin typeface="黑体" panose="02010609060101010101" pitchFamily="49" charset="-122"/>
                <a:ea typeface="黑体" panose="02010609060101010101" pitchFamily="49" charset="-122"/>
              </a:rPr>
              <a:t>“只有香雪躲在后面，双手紧紧捂着耳朵。看火车，她跑在最前边，火车来了，她却缩到最后去了。她有点害怕它那巨大的车头，车头那么雄壮地吐着白雾，仿佛一口气就能把台儿沟吸进肚里。它那撼天动地的轰鸣也叫她感到恐惧。在它跟前，她简直像一叶没根的小草。”（第</a:t>
            </a:r>
            <a:r>
              <a:rPr lang="en-US" altLang="zh-CN" sz="2400">
                <a:latin typeface="黑体" panose="02010609060101010101" pitchFamily="49" charset="-122"/>
                <a:ea typeface="黑体" panose="02010609060101010101" pitchFamily="49" charset="-122"/>
              </a:rPr>
              <a:t>6</a:t>
            </a:r>
            <a:r>
              <a:rPr lang="zh-CN" altLang="en-US" sz="2400">
                <a:latin typeface="黑体" panose="02010609060101010101" pitchFamily="49" charset="-122"/>
                <a:ea typeface="黑体" panose="02010609060101010101" pitchFamily="49" charset="-122"/>
              </a:rPr>
              <a:t>段）</a:t>
            </a:r>
            <a:endParaRPr lang="zh-CN" altLang="en-US" sz="2400">
              <a:latin typeface="黑体" pitchFamily="49" charset="-122"/>
              <a:ea typeface="黑体" pitchFamily="49" charset="-122"/>
            </a:endParaRPr>
          </a:p>
        </p:txBody>
      </p:sp>
      <p:sp>
        <p:nvSpPr>
          <p:cNvPr id="8" name="文本框 7"/>
          <p:cNvSpPr txBox="1"/>
          <p:nvPr/>
        </p:nvSpPr>
        <p:spPr>
          <a:xfrm>
            <a:off x="3848100" y="5189885"/>
            <a:ext cx="6096000" cy="523220"/>
          </a:xfrm>
          <a:prstGeom prst="rect">
            <a:avLst/>
          </a:prstGeom>
          <a:noFill/>
        </p:spPr>
        <p:txBody>
          <a:bodyPr wrap="square">
            <a:spAutoFit/>
          </a:bodyPr>
          <a:lstStyle/>
          <a:p>
            <a:r>
              <a:rPr lang="zh-CN" altLang="en-US" sz="2800" b="1">
                <a:solidFill>
                  <a:srgbClr val="FF0000"/>
                </a:solidFill>
                <a:latin typeface="微软雅黑" panose="020b0503020204020204" pitchFamily="34" charset="-122"/>
                <a:ea typeface="微软雅黑" panose="020b0503020204020204" pitchFamily="34" charset="-122"/>
              </a:rPr>
              <a:t>胆怯，淳朴，对新事物的害怕</a:t>
            </a:r>
            <a:endParaRPr lang="zh-CN" altLang="en-US" sz="2800" b="1">
              <a:solidFill>
                <a:srgbClr val="FF0000"/>
              </a:solidFill>
              <a:latin typeface="微软雅黑" pitchFamily="34" charset="-122"/>
              <a:ea typeface="微软雅黑" pitchFamily="34"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分析人物</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81940" y="1116945"/>
            <a:ext cx="11445240" cy="1077218"/>
          </a:xfrm>
          <a:prstGeom prst="rect">
            <a:avLst/>
          </a:prstGeom>
          <a:no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在描写主人公香雪时，采取了什么手法，表现了香雪怎样的性格特质？</a:t>
            </a:r>
            <a:endParaRPr lang="zh-CN" altLang="en-US" sz="3200" b="1">
              <a:latin typeface="微软雅黑" panose="020b0503020204020204" pitchFamily="34" charset="-122"/>
              <a:ea typeface="微软雅黑" panose="020b0503020204020204" pitchFamily="34" charset="-122"/>
            </a:endParaRPr>
          </a:p>
        </p:txBody>
      </p:sp>
      <p:sp>
        <p:nvSpPr>
          <p:cNvPr id="7" name="文本框 6"/>
          <p:cNvSpPr txBox="1"/>
          <p:nvPr/>
        </p:nvSpPr>
        <p:spPr>
          <a:xfrm>
            <a:off x="281940" y="2194163"/>
            <a:ext cx="11445240" cy="3323987"/>
          </a:xfrm>
          <a:prstGeom prst="rect">
            <a:avLst/>
          </a:prstGeom>
          <a:solidFill>
            <a:schemeClr val="accent2">
              <a:lumMod val="20000"/>
              <a:lumOff val="80000"/>
            </a:schemeClr>
          </a:solidFill>
        </p:spPr>
        <p:txBody>
          <a:bodyPr wrap="square">
            <a:spAutoFit/>
          </a:bodyPr>
          <a:lstStyle/>
          <a:p>
            <a:r>
              <a:rPr lang="zh-CN" altLang="en-US" sz="2400">
                <a:latin typeface="黑体" panose="02010609060101010101" pitchFamily="49" charset="-122"/>
                <a:ea typeface="黑体" panose="02010609060101010101" pitchFamily="49" charset="-122"/>
              </a:rPr>
              <a:t>“香雪又悄悄把手送到凤娇手心里，她示意凤娇握住她的手，仿佛请求凤娇的宽恕，仿佛是她使凤娇受了委屈。”（第</a:t>
            </a:r>
            <a:r>
              <a:rPr lang="en-US" altLang="zh-CN" sz="2400">
                <a:latin typeface="黑体" panose="02010609060101010101" pitchFamily="49" charset="-122"/>
                <a:ea typeface="黑体" panose="02010609060101010101" pitchFamily="49" charset="-122"/>
              </a:rPr>
              <a:t>37</a:t>
            </a:r>
            <a:r>
              <a:rPr lang="zh-CN" altLang="en-US" sz="2400">
                <a:latin typeface="黑体" panose="02010609060101010101" pitchFamily="49" charset="-122"/>
                <a:ea typeface="黑体" panose="02010609060101010101" pitchFamily="49" charset="-122"/>
              </a:rPr>
              <a:t>段）</a:t>
            </a:r>
            <a:endParaRPr lang="zh-CN" altLang="en-US" sz="2400">
              <a:latin typeface="黑体" panose="02010609060101010101" pitchFamily="49" charset="-122"/>
              <a:ea typeface="黑体" panose="02010609060101010101" pitchFamily="49" charset="-122"/>
            </a:endParaRPr>
          </a:p>
          <a:p>
            <a:endParaRPr lang="zh-CN" altLang="en-US"/>
          </a:p>
          <a:p>
            <a:r>
              <a:rPr lang="zh-CN" altLang="en-US" sz="2400">
                <a:latin typeface="黑体" panose="02010609060101010101" pitchFamily="49" charset="-122"/>
                <a:ea typeface="黑体" panose="02010609060101010101" pitchFamily="49" charset="-122"/>
              </a:rPr>
              <a:t>“香雪平时话不多，胆子又小，但做起买卖却是姑娘中最顺利的一个。旅客们爱买她的货，因为她是那么信任地瞧着你，那洁如水晶的眼睛告诉你，站在车窗下的这个女孩子还不知道什么叫受骗。她还不知道怎么讲价钱，只说：‘你看着给吧。’你望着她那洁净得仿佛一分钟前才诞生的面孔，望着她那柔软得宛若红缎子似的嘴唇，心中会升起一种美好的感情。你不忍心跟这样的小姑娘耍滑头，在她面前，再爱计较的人也会变得慷慨大度。”（第</a:t>
            </a:r>
            <a:r>
              <a:rPr lang="en-US" altLang="zh-CN" sz="2400">
                <a:latin typeface="黑体" panose="02010609060101010101" pitchFamily="49" charset="-122"/>
                <a:ea typeface="黑体" panose="02010609060101010101" pitchFamily="49" charset="-122"/>
              </a:rPr>
              <a:t>46</a:t>
            </a:r>
            <a:r>
              <a:rPr lang="zh-CN" altLang="en-US" sz="2400">
                <a:latin typeface="黑体" panose="02010609060101010101" pitchFamily="49" charset="-122"/>
                <a:ea typeface="黑体" panose="02010609060101010101" pitchFamily="49" charset="-122"/>
              </a:rPr>
              <a:t>段）</a:t>
            </a:r>
            <a:endParaRPr lang="zh-CN" altLang="en-US" sz="2400">
              <a:latin typeface="黑体" panose="02010609060101010101" pitchFamily="49" charset="-122"/>
              <a:ea typeface="黑体" panose="02010609060101010101" pitchFamily="49" charset="-122"/>
            </a:endParaRPr>
          </a:p>
        </p:txBody>
      </p:sp>
      <p:sp>
        <p:nvSpPr>
          <p:cNvPr id="4" name="文本框 3"/>
          <p:cNvSpPr txBox="1"/>
          <p:nvPr/>
        </p:nvSpPr>
        <p:spPr>
          <a:xfrm>
            <a:off x="3406140" y="5882640"/>
            <a:ext cx="5379720" cy="523220"/>
          </a:xfrm>
          <a:prstGeom prst="rect">
            <a:avLst/>
          </a:prstGeom>
          <a:noFill/>
        </p:spPr>
        <p:txBody>
          <a:bodyPr wrap="square" rtlCol="0">
            <a:spAutoFit/>
          </a:bodyPr>
          <a:lstStyle/>
          <a:p>
            <a:r>
              <a:rPr lang="zh-CN" altLang="en-US" sz="2800" b="1">
                <a:solidFill>
                  <a:srgbClr val="FF0000"/>
                </a:solidFill>
                <a:latin typeface="微软雅黑" panose="020b0503020204020204" pitchFamily="34" charset="-122"/>
                <a:ea typeface="微软雅黑" panose="020b0503020204020204" pitchFamily="34" charset="-122"/>
              </a:rPr>
              <a:t>纯真，善良，拥有美好的心灵</a:t>
            </a:r>
            <a:endParaRPr lang="zh-CN" altLang="en-US" sz="2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分析人物</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73380" y="929640"/>
            <a:ext cx="11445240" cy="1077218"/>
          </a:xfrm>
          <a:prstGeom prst="rect">
            <a:avLst/>
          </a:prstGeom>
          <a:no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在描写主人公香雪时，采取了什么手法，表现了香雪怎样的性格特质？</a:t>
            </a:r>
            <a:endParaRPr lang="zh-CN" altLang="en-US" sz="3200" b="1">
              <a:latin typeface="微软雅黑" panose="020b0503020204020204" pitchFamily="34" charset="-122"/>
              <a:ea typeface="微软雅黑" panose="020b0503020204020204" pitchFamily="34" charset="-122"/>
            </a:endParaRPr>
          </a:p>
        </p:txBody>
      </p:sp>
      <p:sp>
        <p:nvSpPr>
          <p:cNvPr id="6" name="文本框 5"/>
          <p:cNvSpPr txBox="1"/>
          <p:nvPr/>
        </p:nvSpPr>
        <p:spPr>
          <a:xfrm>
            <a:off x="464820" y="1714649"/>
            <a:ext cx="11650980" cy="4708981"/>
          </a:xfrm>
          <a:prstGeom prst="rect">
            <a:avLst/>
          </a:prstGeom>
          <a:noFill/>
        </p:spPr>
        <p:txBody>
          <a:bodyPr wrap="square">
            <a:spAutoFit/>
          </a:bodyPr>
          <a:lstStyle/>
          <a:p>
            <a:endParaRPr lang="zh-CN" altLang="en-US"/>
          </a:p>
          <a:p>
            <a:r>
              <a:rPr lang="zh-CN" altLang="en-US" sz="2400">
                <a:latin typeface="黑体" panose="02010609060101010101" pitchFamily="49" charset="-122"/>
                <a:ea typeface="黑体" panose="02010609060101010101" pitchFamily="49" charset="-122"/>
              </a:rPr>
              <a:t>   “车上一直没有人发现她，她却在一张堆满食品的小桌上，发现了渴望已久的东西。它的出现，使她再也不想往前走了，她放下篮子，心跳着，双手紧紧扒住窗框，认清了那真是一只铅笔盒，一只装有吸铁石的自动铅笔盒。它和她离得那样近，她一伸手就可以摸到。  </a:t>
            </a:r>
            <a:endParaRPr lang="zh-CN" altLang="en-US" sz="2400">
              <a:latin typeface="黑体" panose="02010609060101010101" pitchFamily="49" charset="-122"/>
              <a:ea typeface="黑体" panose="02010609060101010101" pitchFamily="49" charset="-122"/>
            </a:endParaRPr>
          </a:p>
          <a:p>
            <a:r>
              <a:rPr lang="zh-CN" altLang="en-US" sz="2400">
                <a:latin typeface="黑体" panose="02010609060101010101" pitchFamily="49" charset="-122"/>
                <a:ea typeface="黑体" panose="02010609060101010101" pitchFamily="49" charset="-122"/>
              </a:rPr>
              <a:t>   一位中年女乘务员走过来拉开了香雪。香雪跨起篮子站在远处继续观察。当她断定它属于靠窗的那位女学生模样的姑娘时，就果断地跑过去敲起了玻璃。女学生转过脸来，看见香雪臂弯里的篮子，抱歉地冲她摆了摆手，并没有打开车窗的意思，不知怎么的她就朝车门跑去，当她在门口站定时，还一把扒住了扶手。如果说跑的时候她还有点犹豫，那么从车厢里送出来的一阵阵温馨的、火车特有的气息却坚定了她的信心，她学着“北京话”的样子，轻巧地跃上了踏板。她打算以最快的速度跑进车厢，以最快的速度用鸡蛋换回铅笔盒。”（第</a:t>
            </a:r>
            <a:r>
              <a:rPr lang="en-US" altLang="zh-CN" sz="2400">
                <a:latin typeface="黑体" panose="02010609060101010101" pitchFamily="49" charset="-122"/>
                <a:ea typeface="黑体" panose="02010609060101010101" pitchFamily="49" charset="-122"/>
              </a:rPr>
              <a:t>64</a:t>
            </a:r>
            <a:r>
              <a:rPr lang="zh-CN" altLang="en-US" sz="2400">
                <a:latin typeface="黑体" panose="02010609060101010101" pitchFamily="49" charset="-122"/>
                <a:ea typeface="黑体" panose="02010609060101010101" pitchFamily="49" charset="-122"/>
              </a:rPr>
              <a:t>段，</a:t>
            </a:r>
            <a:r>
              <a:rPr lang="en-US" altLang="zh-CN" sz="2400">
                <a:latin typeface="黑体" panose="02010609060101010101" pitchFamily="49" charset="-122"/>
                <a:ea typeface="黑体" panose="02010609060101010101" pitchFamily="49" charset="-122"/>
              </a:rPr>
              <a:t>65</a:t>
            </a:r>
            <a:r>
              <a:rPr lang="zh-CN" altLang="en-US" sz="2400">
                <a:latin typeface="黑体" panose="02010609060101010101" pitchFamily="49" charset="-122"/>
                <a:ea typeface="黑体" panose="02010609060101010101" pitchFamily="49" charset="-122"/>
              </a:rPr>
              <a:t>段）</a:t>
            </a:r>
            <a:endParaRPr lang="zh-CN" altLang="en-US" sz="2400">
              <a:latin typeface="黑体" panose="02010609060101010101" pitchFamily="49" charset="-122"/>
              <a:ea typeface="黑体" panose="02010609060101010101" pitchFamily="49" charset="-122"/>
            </a:endParaRPr>
          </a:p>
          <a:p>
            <a:endParaRPr lang="zh-CN" altLang="en-US"/>
          </a:p>
        </p:txBody>
      </p:sp>
      <p:sp>
        <p:nvSpPr>
          <p:cNvPr id="7" name="文本框 6"/>
          <p:cNvSpPr txBox="1"/>
          <p:nvPr/>
        </p:nvSpPr>
        <p:spPr>
          <a:xfrm>
            <a:off x="4640580" y="6190040"/>
            <a:ext cx="6096000" cy="584775"/>
          </a:xfrm>
          <a:prstGeom prst="rect">
            <a:avLst/>
          </a:prstGeom>
          <a:noFill/>
        </p:spPr>
        <p:txBody>
          <a:bodyPr wrap="square">
            <a:spAutoFit/>
          </a:bodyPr>
          <a:lstStyle/>
          <a:p>
            <a:r>
              <a:rPr lang="zh-CN" altLang="en-US" sz="3200" b="1">
                <a:solidFill>
                  <a:srgbClr val="FF0000"/>
                </a:solidFill>
                <a:latin typeface="微软雅黑" panose="020b0503020204020204" pitchFamily="34" charset="-122"/>
                <a:ea typeface="微软雅黑" panose="020b0503020204020204" pitchFamily="34" charset="-122"/>
              </a:rPr>
              <a:t>坚毅，执着</a:t>
            </a:r>
            <a:endParaRPr lang="zh-CN" altLang="en-US" sz="3200" b="1">
              <a:solidFill>
                <a:srgbClr val="FF0000"/>
              </a:solidFill>
              <a:latin typeface="微软雅黑" pitchFamily="34" charset="-122"/>
              <a:ea typeface="微软雅黑" pitchFamily="34"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分析人物</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73380" y="929640"/>
            <a:ext cx="11445240" cy="1077218"/>
          </a:xfrm>
          <a:prstGeom prst="rect">
            <a:avLst/>
          </a:prstGeom>
          <a:no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在描写主人公香雪时，采取了什么手法，表现了香雪怎样的性格特质？</a:t>
            </a:r>
            <a:endParaRPr lang="zh-CN" altLang="en-US" sz="3200" b="1">
              <a:latin typeface="微软雅黑" panose="020b0503020204020204" pitchFamily="34" charset="-122"/>
              <a:ea typeface="微软雅黑" panose="020b0503020204020204" pitchFamily="34" charset="-122"/>
            </a:endParaRPr>
          </a:p>
        </p:txBody>
      </p:sp>
      <p:sp>
        <p:nvSpPr>
          <p:cNvPr id="6" name="文本框 5"/>
          <p:cNvSpPr txBox="1"/>
          <p:nvPr/>
        </p:nvSpPr>
        <p:spPr>
          <a:xfrm>
            <a:off x="464820" y="1867049"/>
            <a:ext cx="11650980" cy="3693319"/>
          </a:xfrm>
          <a:prstGeom prst="rect">
            <a:avLst/>
          </a:prstGeom>
          <a:noFill/>
        </p:spPr>
        <p:txBody>
          <a:bodyPr wrap="square">
            <a:spAutoFit/>
          </a:bodyPr>
          <a:lstStyle/>
          <a:p>
            <a:endParaRPr lang="zh-CN" altLang="en-US"/>
          </a:p>
          <a:p>
            <a:r>
              <a:rPr lang="zh-CN" altLang="en-US" sz="2400">
                <a:latin typeface="黑体" panose="02010609060101010101" pitchFamily="49" charset="-122"/>
                <a:ea typeface="黑体" panose="02010609060101010101" pitchFamily="49" charset="-122"/>
              </a:rPr>
              <a:t>“有时她也抓空儿向他们打听外面的事，打听北京的大学要不要台儿沟人，打听什么叫“配乐诗朗诵”</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那是她偶然在同桌的一本书上看到的</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。有一回她向一位戴眼镜的中年妇女打听能自动开关的铅笔盒，还问到它的价钱。”（第</a:t>
            </a:r>
            <a:r>
              <a:rPr lang="en-US" altLang="zh-CN" sz="2400">
                <a:latin typeface="黑体" panose="02010609060101010101" pitchFamily="49" charset="-122"/>
                <a:ea typeface="黑体" panose="02010609060101010101" pitchFamily="49" charset="-122"/>
              </a:rPr>
              <a:t>47</a:t>
            </a:r>
            <a:r>
              <a:rPr lang="zh-CN" altLang="en-US" sz="2400">
                <a:latin typeface="黑体" panose="02010609060101010101" pitchFamily="49" charset="-122"/>
                <a:ea typeface="黑体" panose="02010609060101010101" pitchFamily="49" charset="-122"/>
              </a:rPr>
              <a:t>段）</a:t>
            </a:r>
            <a:endParaRPr lang="zh-CN" altLang="en-US" sz="2400">
              <a:latin typeface="黑体" panose="02010609060101010101" pitchFamily="49" charset="-122"/>
              <a:ea typeface="黑体" panose="02010609060101010101" pitchFamily="49" charset="-122"/>
            </a:endParaRPr>
          </a:p>
          <a:p>
            <a:endParaRPr lang="en-US" altLang="zh-CN"/>
          </a:p>
          <a:p>
            <a:endParaRPr lang="en-US" altLang="zh-CN"/>
          </a:p>
          <a:p>
            <a:endParaRPr lang="zh-CN" altLang="en-US"/>
          </a:p>
          <a:p>
            <a:endParaRPr lang="en-US" altLang="zh-CN" sz="2400">
              <a:latin typeface="黑体" pitchFamily="49" charset="-122"/>
              <a:ea typeface="黑体" pitchFamily="49" charset="-122"/>
            </a:endParaRPr>
          </a:p>
          <a:p>
            <a:endParaRPr lang="en-US" altLang="zh-CN" sz="2400">
              <a:latin typeface="黑体" panose="02010609060101010101" pitchFamily="49" charset="-122"/>
              <a:ea typeface="黑体" panose="02010609060101010101" pitchFamily="49" charset="-122"/>
            </a:endParaRPr>
          </a:p>
          <a:p>
            <a:r>
              <a:rPr lang="zh-CN" altLang="en-US" sz="2400">
                <a:latin typeface="黑体" panose="02010609060101010101" pitchFamily="49" charset="-122"/>
                <a:ea typeface="黑体" panose="02010609060101010101" pitchFamily="49" charset="-122"/>
              </a:rPr>
              <a:t>“台儿沟再穷，她也从没白拿过别人的东西。”（第</a:t>
            </a:r>
            <a:r>
              <a:rPr lang="en-US" altLang="zh-CN" sz="2400">
                <a:latin typeface="黑体" panose="02010609060101010101" pitchFamily="49" charset="-122"/>
                <a:ea typeface="黑体" panose="02010609060101010101" pitchFamily="49" charset="-122"/>
              </a:rPr>
              <a:t>69</a:t>
            </a:r>
            <a:r>
              <a:rPr lang="zh-CN" altLang="en-US" sz="2400">
                <a:latin typeface="黑体" panose="02010609060101010101" pitchFamily="49" charset="-122"/>
                <a:ea typeface="黑体" panose="02010609060101010101" pitchFamily="49" charset="-122"/>
              </a:rPr>
              <a:t>段）</a:t>
            </a:r>
            <a:endParaRPr lang="zh-CN" altLang="en-US" sz="2400">
              <a:latin typeface="黑体" panose="02010609060101010101" pitchFamily="49" charset="-122"/>
              <a:ea typeface="黑体" panose="02010609060101010101" pitchFamily="49" charset="-122"/>
            </a:endParaRPr>
          </a:p>
          <a:p>
            <a:endParaRPr lang="zh-CN" altLang="en-US"/>
          </a:p>
        </p:txBody>
      </p:sp>
      <p:sp>
        <p:nvSpPr>
          <p:cNvPr id="5" name="文本框 4"/>
          <p:cNvSpPr txBox="1"/>
          <p:nvPr/>
        </p:nvSpPr>
        <p:spPr>
          <a:xfrm>
            <a:off x="3086100" y="5728336"/>
            <a:ext cx="6560820" cy="523220"/>
          </a:xfrm>
          <a:prstGeom prst="rect">
            <a:avLst/>
          </a:prstGeom>
          <a:noFill/>
        </p:spPr>
        <p:txBody>
          <a:bodyPr wrap="square" rtlCol="0">
            <a:spAutoFit/>
          </a:bodyPr>
          <a:lstStyle/>
          <a:p>
            <a:r>
              <a:rPr lang="zh-CN" altLang="en-US" sz="2800" b="1">
                <a:solidFill>
                  <a:srgbClr val="FF0000"/>
                </a:solidFill>
                <a:latin typeface="微软雅黑" panose="020b0503020204020204" pitchFamily="34" charset="-122"/>
                <a:ea typeface="微软雅黑" panose="020b0503020204020204" pitchFamily="34" charset="-122"/>
              </a:rPr>
              <a:t>虽然穷，但是自尊自爱，有骨气。</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705100" y="3522003"/>
            <a:ext cx="6941820" cy="523220"/>
          </a:xfrm>
          <a:prstGeom prst="rect">
            <a:avLst/>
          </a:prstGeom>
          <a:noFill/>
        </p:spPr>
        <p:txBody>
          <a:bodyPr wrap="square" rtlCol="0">
            <a:spAutoFit/>
          </a:bodyPr>
          <a:lstStyle/>
          <a:p>
            <a:r>
              <a:rPr lang="zh-CN" altLang="en-US" sz="2800" b="1">
                <a:solidFill>
                  <a:srgbClr val="FF0000"/>
                </a:solidFill>
                <a:latin typeface="微软雅黑" panose="020b0503020204020204" pitchFamily="34" charset="-122"/>
                <a:ea typeface="微软雅黑" panose="020b0503020204020204" pitchFamily="34" charset="-122"/>
              </a:rPr>
              <a:t>渴求科学文化知识，迫切希望学习新知识</a:t>
            </a:r>
            <a:endParaRPr lang="zh-CN" altLang="en-US" sz="2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分析人物</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73380" y="1406505"/>
            <a:ext cx="11445240" cy="584775"/>
          </a:xfrm>
          <a:prstGeom prst="rect">
            <a:avLst/>
          </a:prstGeom>
          <a:no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以凤娇为代表的女孩们具有怎样的性格特征？</a:t>
            </a:r>
            <a:endParaRPr lang="zh-CN" altLang="en-US" sz="3200" b="1">
              <a:latin typeface="微软雅黑" panose="020b0503020204020204" pitchFamily="34" charset="-122"/>
              <a:ea typeface="微软雅黑" panose="020b0503020204020204" pitchFamily="34" charset="-122"/>
            </a:endParaRPr>
          </a:p>
        </p:txBody>
      </p:sp>
      <p:sp>
        <p:nvSpPr>
          <p:cNvPr id="7" name="文本框 6"/>
          <p:cNvSpPr txBox="1"/>
          <p:nvPr/>
        </p:nvSpPr>
        <p:spPr>
          <a:xfrm>
            <a:off x="586741" y="3026789"/>
            <a:ext cx="11231879" cy="2246769"/>
          </a:xfrm>
          <a:prstGeom prst="rect">
            <a:avLst/>
          </a:prstGeom>
          <a:noFill/>
        </p:spPr>
        <p:txBody>
          <a:bodyPr wrap="square">
            <a:spAutoFit/>
          </a:bodyPr>
          <a:lstStyle/>
          <a:p>
            <a:r>
              <a:rPr lang="zh-CN" altLang="en-US" sz="2800">
                <a:latin typeface="黑体" panose="02010609060101010101" pitchFamily="49" charset="-122"/>
                <a:ea typeface="黑体" panose="02010609060101010101" pitchFamily="49" charset="-122"/>
              </a:rPr>
              <a:t>“凤娇骂着，眼睛却不游自主地朝第三节车厢的车门望去。”（第</a:t>
            </a:r>
            <a:r>
              <a:rPr lang="en-US" altLang="zh-CN" sz="2800">
                <a:latin typeface="黑体" panose="02010609060101010101" pitchFamily="49" charset="-122"/>
                <a:ea typeface="黑体" panose="02010609060101010101" pitchFamily="49" charset="-122"/>
              </a:rPr>
              <a:t>14</a:t>
            </a:r>
            <a:r>
              <a:rPr lang="zh-CN" altLang="en-US" sz="2800">
                <a:latin typeface="黑体" panose="02010609060101010101" pitchFamily="49" charset="-122"/>
                <a:ea typeface="黑体" panose="02010609060101010101" pitchFamily="49" charset="-122"/>
              </a:rPr>
              <a:t>段）</a:t>
            </a:r>
            <a:endParaRPr lang="zh-CN" altLang="en-US" sz="2800">
              <a:latin typeface="黑体" pitchFamily="49" charset="-122"/>
              <a:ea typeface="黑体" pitchFamily="49" charset="-122"/>
            </a:endParaRPr>
          </a:p>
          <a:p>
            <a:endParaRPr lang="zh-CN" altLang="en-US" sz="2800">
              <a:latin typeface="黑体" panose="02010609060101010101" pitchFamily="49" charset="-122"/>
              <a:ea typeface="黑体" panose="02010609060101010101" pitchFamily="49" charset="-122"/>
            </a:endParaRPr>
          </a:p>
          <a:p>
            <a:r>
              <a:rPr lang="zh-CN" altLang="en-US" sz="2800">
                <a:latin typeface="黑体" panose="02010609060101010101" pitchFamily="49" charset="-122"/>
                <a:ea typeface="黑体" panose="02010609060101010101" pitchFamily="49" charset="-122"/>
              </a:rPr>
              <a:t>“她和他做买卖故意磨磨蹭蹭，车快开时才把整蓝地鸡蛋塞给他。又是他先把鸡蛋拿走，下次见面时再付钱，那就更够意思了。如果他给她捎回一捆挂面、两条沙巾，凤娇就一定抽回一斤挂面还给他。”（第</a:t>
            </a:r>
            <a:r>
              <a:rPr lang="en-US" altLang="zh-CN" sz="2800">
                <a:latin typeface="黑体" panose="02010609060101010101" pitchFamily="49" charset="-122"/>
                <a:ea typeface="黑体" panose="02010609060101010101" pitchFamily="49" charset="-122"/>
              </a:rPr>
              <a:t>45</a:t>
            </a:r>
            <a:r>
              <a:rPr lang="zh-CN" altLang="en-US" sz="2800">
                <a:latin typeface="黑体" panose="02010609060101010101" pitchFamily="49" charset="-122"/>
                <a:ea typeface="黑体" panose="02010609060101010101" pitchFamily="49" charset="-122"/>
              </a:rPr>
              <a:t>段）</a:t>
            </a:r>
            <a:endParaRPr lang="zh-CN" altLang="en-US" sz="2800">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分析人物</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73380" y="1132185"/>
            <a:ext cx="11445240" cy="584775"/>
          </a:xfrm>
          <a:prstGeom prst="rect">
            <a:avLst/>
          </a:prstGeom>
          <a:no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以凤娇为代表的女孩们具有怎样的性格特征？</a:t>
            </a:r>
            <a:endParaRPr lang="zh-CN" altLang="en-US" sz="3200" b="1">
              <a:latin typeface="微软雅黑" panose="020b0503020204020204" pitchFamily="34" charset="-122"/>
              <a:ea typeface="微软雅黑" panose="020b0503020204020204" pitchFamily="34" charset="-122"/>
            </a:endParaRPr>
          </a:p>
        </p:txBody>
      </p:sp>
      <p:sp>
        <p:nvSpPr>
          <p:cNvPr id="6" name="文本框 5"/>
          <p:cNvSpPr txBox="1"/>
          <p:nvPr/>
        </p:nvSpPr>
        <p:spPr>
          <a:xfrm>
            <a:off x="316230" y="1972845"/>
            <a:ext cx="11559540" cy="4585358"/>
          </a:xfrm>
          <a:prstGeom prst="rect">
            <a:avLst/>
          </a:prstGeom>
          <a:solidFill>
            <a:schemeClr val="tx2">
              <a:lumMod val="20000"/>
              <a:lumOff val="80000"/>
            </a:schemeClr>
          </a:solidFill>
        </p:spPr>
        <p:txBody>
          <a:bodyPr wrap="square">
            <a:spAutoFit/>
          </a:bodyPr>
          <a:lstStyle/>
          <a:p>
            <a:pPr>
              <a:lnSpc>
                <a:spcPct val="120000"/>
              </a:lnSpc>
              <a:spcAft>
                <a:spcPts val="1200"/>
              </a:spcAft>
            </a:pPr>
            <a:r>
              <a:rPr lang="zh-CN" altLang="en-US" sz="2000">
                <a:latin typeface="微软雅黑" panose="020b0503020204020204" pitchFamily="34" charset="-122"/>
                <a:ea typeface="微软雅黑" panose="020b0503020204020204" pitchFamily="34" charset="-122"/>
              </a:rPr>
              <a:t>小说中香雪的伙伴凤娇，与香雪的性格截然不同，她</a:t>
            </a:r>
            <a:r>
              <a:rPr lang="zh-CN" altLang="en-US" sz="2000" b="1">
                <a:solidFill>
                  <a:srgbClr val="FF0000"/>
                </a:solidFill>
                <a:latin typeface="微软雅黑" panose="020b0503020204020204" pitchFamily="34" charset="-122"/>
                <a:ea typeface="微软雅黑" panose="020b0503020204020204" pitchFamily="34" charset="-122"/>
              </a:rPr>
              <a:t>泼辣，大胆，爽朗</a:t>
            </a:r>
            <a:r>
              <a:rPr lang="zh-CN" altLang="en-US" sz="2000">
                <a:latin typeface="微软雅黑" panose="020b0503020204020204" pitchFamily="34" charset="-122"/>
                <a:ea typeface="微软雅黑" panose="020b0503020204020204" pitchFamily="34" charset="-122"/>
              </a:rPr>
              <a:t>，这个人物的设置，其实是对香雪的一个反衬。性格开朗的凤娇最爱找“北京话”做买卖，而且每次都是磨磨蹭蹭，她从“北京话”手里换来的东西每每还要回赠他。虽然她没有过多想法，但也暗示了她不求回报的情感，情犊初开的凤娇，</a:t>
            </a:r>
            <a:r>
              <a:rPr lang="zh-CN" altLang="en-US" sz="2000" b="1">
                <a:solidFill>
                  <a:srgbClr val="FF0000"/>
                </a:solidFill>
                <a:latin typeface="微软雅黑" panose="020b0503020204020204" pitchFamily="34" charset="-122"/>
                <a:ea typeface="微软雅黑" panose="020b0503020204020204" pitchFamily="34" charset="-122"/>
              </a:rPr>
              <a:t>对爱情开始有了朦胧的向往</a:t>
            </a:r>
            <a:r>
              <a:rPr lang="zh-CN" altLang="en-US" sz="2000">
                <a:latin typeface="微软雅黑" panose="020b0503020204020204" pitchFamily="34" charset="-122"/>
                <a:ea typeface="微软雅黑" panose="020b0503020204020204" pitchFamily="34" charset="-122"/>
              </a:rPr>
              <a:t>。而纯朴的香雪在感情问题上还是一张白纸，她的内心还从没注入过这样的内容。</a:t>
            </a:r>
            <a:endParaRPr lang="zh-CN" altLang="en-US" sz="200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2000">
                <a:latin typeface="微软雅黑" panose="020b0503020204020204" pitchFamily="34" charset="-122"/>
                <a:ea typeface="微软雅黑" panose="020b0503020204020204" pitchFamily="34" charset="-122"/>
              </a:rPr>
              <a:t>另外，凤娇很有自己的“小聪明”，她曾劝香雪用旧衣裳换糖吃，并教香雪如何骗自己的娘，但香雪内心还有自己的主意，“到底没换”，她做不出欺骗娘的事情。</a:t>
            </a:r>
            <a:endParaRPr lang="zh-CN" altLang="en-US" sz="200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2000">
                <a:solidFill>
                  <a:srgbClr val="FF0000"/>
                </a:solidFill>
                <a:latin typeface="微软雅黑" panose="020b0503020204020204" pitchFamily="34" charset="-122"/>
                <a:ea typeface="微软雅黑" panose="020b0503020204020204" pitchFamily="34" charset="-122"/>
              </a:rPr>
              <a:t>凤娇的“老成”和香雪的单纯，形成鲜明对比，这些都凸显出香雪的冰清玉洁。</a:t>
            </a:r>
            <a:endParaRPr lang="zh-CN" altLang="en-US" sz="2000">
              <a:solidFill>
                <a:srgbClr val="FF0000"/>
              </a:solidFill>
              <a:latin typeface="微软雅黑" pitchFamily="34" charset="-122"/>
              <a:ea typeface="微软雅黑" pitchFamily="34" charset="-122"/>
            </a:endParaRPr>
          </a:p>
          <a:p>
            <a:pPr>
              <a:lnSpc>
                <a:spcPct val="120000"/>
              </a:lnSpc>
            </a:pPr>
            <a:r>
              <a:rPr lang="zh-CN" altLang="en-US" sz="2000">
                <a:latin typeface="微软雅黑" panose="020b0503020204020204" pitchFamily="34" charset="-122"/>
                <a:ea typeface="微软雅黑" panose="020b0503020204020204" pitchFamily="34" charset="-122"/>
              </a:rPr>
              <a:t>作为小说中必不可少的一个人物，凤娇的形象还有另外一个作用，她也算是台儿沟人最鲜明的一个形象代表，凤娇身上</a:t>
            </a:r>
            <a:r>
              <a:rPr lang="zh-CN" altLang="en-US" sz="2000">
                <a:solidFill>
                  <a:srgbClr val="FF0000"/>
                </a:solidFill>
                <a:latin typeface="微软雅黑" panose="020b0503020204020204" pitchFamily="34" charset="-122"/>
                <a:ea typeface="微软雅黑" panose="020b0503020204020204" pitchFamily="34" charset="-122"/>
              </a:rPr>
              <a:t>折射出了台儿沟人彼时的生存状态</a:t>
            </a:r>
            <a:r>
              <a:rPr lang="zh-CN" altLang="en-US" sz="2000">
                <a:latin typeface="微软雅黑" panose="020b0503020204020204" pitchFamily="34" charset="-122"/>
                <a:ea typeface="微软雅黑" panose="020b0503020204020204" pitchFamily="34" charset="-122"/>
              </a:rPr>
              <a:t>，通过凤娇这个人物的思想行为，我们看到当时山里人</a:t>
            </a:r>
            <a:r>
              <a:rPr lang="zh-CN" altLang="en-US" sz="2000">
                <a:solidFill>
                  <a:srgbClr val="FF0000"/>
                </a:solidFill>
                <a:latin typeface="微软雅黑" panose="020b0503020204020204" pitchFamily="34" charset="-122"/>
                <a:ea typeface="微软雅黑" panose="020b0503020204020204" pitchFamily="34" charset="-122"/>
              </a:rPr>
              <a:t>对“山外”的物质文明的向往等。</a:t>
            </a:r>
            <a:endParaRPr lang="zh-CN" altLang="en-US" sz="20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环境描写</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75260" y="1721614"/>
            <a:ext cx="7330440" cy="4124206"/>
          </a:xfrm>
          <a:prstGeom prst="rect">
            <a:avLst/>
          </a:prstGeom>
          <a:solidFill>
            <a:schemeClr val="accent1">
              <a:lumMod val="20000"/>
              <a:lumOff val="80000"/>
            </a:schemeClr>
          </a:solidFill>
          <a:ln w="34925">
            <a:solidFill>
              <a:schemeClr val="accent1"/>
            </a:solidFill>
            <a:prstDash val="sysDash"/>
          </a:ln>
        </p:spPr>
        <p:txBody>
          <a:bodyPr wrap="square">
            <a:spAutoFit/>
          </a:bodyPr>
          <a:lstStyle/>
          <a:p>
            <a:pPr marL="0" marR="0" lvl="0" indent="0" algn="l" defTabSz="914400" rtl="0" eaLnBrk="0" fontAlgn="base" latinLnBrk="0" hangingPunct="0">
              <a:lnSpc>
                <a:spcPct val="100000"/>
              </a:lnSpc>
              <a:spcBef>
                <a:spcPct val="0"/>
              </a:spcBef>
              <a:spcAft>
                <a:spcPts val="1200"/>
              </a:spcAft>
              <a:buClrTx/>
              <a:buSzTx/>
              <a:buFontTx/>
              <a:buNone/>
              <a:defRPr/>
            </a:pPr>
            <a:r>
              <a:rPr kumimoji="0" lang="en-US" altLang="zh-CN" sz="280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宋体" panose="02010600030101010101" pitchFamily="2" charset="-122"/>
              </a:rPr>
              <a:t>环境描写</a:t>
            </a:r>
            <a:r>
              <a:rPr kumimoji="0" lang="en-US" altLang="zh-CN" sz="2800" b="1"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sym typeface="宋体" panose="02010600030101010101" pitchFamily="2" charset="-122"/>
              </a:rPr>
              <a:t>包括对社会环境和自然环境的描写</a:t>
            </a:r>
            <a:r>
              <a:rPr kumimoji="0" lang="en-US" altLang="zh-CN" sz="28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宋体" panose="02010600030101010101" pitchFamily="2" charset="-122"/>
              </a:rPr>
              <a:t>。</a:t>
            </a:r>
            <a:r>
              <a:rPr kumimoji="0" lang="en-US" altLang="zh-CN" sz="280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宋体" panose="02010600030101010101" pitchFamily="2" charset="-122"/>
              </a:rPr>
              <a:t>社会环境是指能反映社会、时代特征的建筑、场所、陈设等景物以及民俗民风等。自然环境是指自然界的景物，如季节变化、风霜雨雪、山川湖海、森林原野等。</a:t>
            </a:r>
            <a:endParaRPr kumimoji="0" lang="en-US" altLang="zh-CN" sz="2800" i="0" u="none" strike="noStrike" kern="1200" cap="none" spc="0" normalizeH="0" baseline="0" noProof="0">
              <a:ln>
                <a:noFill/>
              </a:ln>
              <a:solidFill>
                <a:srgbClr val="000000"/>
              </a:solidFill>
              <a:effectLst/>
              <a:uLnTx/>
              <a:uFillTx/>
              <a:latin typeface="微软雅黑" pitchFamily="34" charset="-122"/>
              <a:ea typeface="微软雅黑" pitchFamily="34" charset="-122"/>
              <a:sym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宋体" panose="02010600030101010101" pitchFamily="2" charset="-122"/>
              </a:rPr>
              <a:t>环境描写的主要作用：</a:t>
            </a:r>
            <a:r>
              <a:rPr kumimoji="0" lang="zh-CN" altLang="en-US" sz="2800" b="1"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sym typeface="宋体" panose="02010600030101010101" pitchFamily="2" charset="-122"/>
              </a:rPr>
              <a:t>交代事情发生的地点或背景；渲染气氛烘托人物的心情；寄托人物的思想感情；反映人物的性格或品质；推动情节的发展；深化作品主题。</a:t>
            </a:r>
            <a:endParaRPr lang="zh-CN" altLang="en-US" b="1">
              <a:latin typeface="微软雅黑" pitchFamily="34" charset="-122"/>
              <a:ea typeface="微软雅黑" pitchFamily="34" charset="-122"/>
            </a:endParaRPr>
          </a:p>
        </p:txBody>
      </p:sp>
      <p:pic>
        <p:nvPicPr>
          <p:cNvPr id="3" name="图片 2"/>
          <p:cNvPicPr>
            <a:picLocks noChangeAspect="1"/>
          </p:cNvPicPr>
          <p:nvPr/>
        </p:nvPicPr>
        <p:blipFill>
          <a:blip r:embed="rId2"/>
          <a:stretch>
            <a:fillRect/>
          </a:stretch>
        </p:blipFill>
        <p:spPr>
          <a:xfrm>
            <a:off x="7673340" y="2373630"/>
            <a:ext cx="4285488" cy="267843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副标题 2"/>
          <p:cNvSpPr>
            <a:spLocks noGrp="1"/>
          </p:cNvSpPr>
          <p:nvPr>
            <p:ph type="subTitle" idx="1"/>
          </p:nvPr>
        </p:nvSpPr>
        <p:spPr>
          <a:xfrm>
            <a:off x="1524000" y="1500417"/>
            <a:ext cx="9144000" cy="1655762"/>
          </a:xfrm>
        </p:spPr>
        <p:txBody>
          <a:bodyPr/>
          <a:lstStyle/>
          <a:p>
            <a:pPr>
              <a:lnSpc>
                <a:spcPct val="100000"/>
              </a:lnSpc>
            </a:pPr>
            <a:r>
              <a:rPr lang="zh-CN" altLang="en-US" sz="2000">
                <a:latin typeface="微软雅黑" panose="020b0503020204020204" pitchFamily="34" charset="-122"/>
                <a:ea typeface="微软雅黑" panose="020b0503020204020204" pitchFamily="34" charset="-122"/>
              </a:rPr>
              <a:t>铁凝</a:t>
            </a:r>
            <a:endParaRPr lang="en-US" altLang="zh-CN" sz="2000">
              <a:latin typeface="微软雅黑" pitchFamily="34" charset="-122"/>
              <a:ea typeface="微软雅黑" pitchFamily="34" charset="-122"/>
            </a:endParaRPr>
          </a:p>
          <a:p>
            <a:pPr>
              <a:lnSpc>
                <a:spcPct val="100000"/>
              </a:lnSpc>
            </a:pPr>
            <a:r>
              <a:rPr lang="zh-CN" altLang="en-US" sz="2000">
                <a:latin typeface="微软雅黑" panose="020b0503020204020204" pitchFamily="34" charset="-122"/>
                <a:ea typeface="微软雅黑" panose="020b0503020204020204" pitchFamily="34" charset="-122"/>
              </a:rPr>
              <a:t>统编高中语文必修上册</a:t>
            </a:r>
            <a:endParaRPr lang="en-US" altLang="zh-CN" sz="2000">
              <a:latin typeface="微软雅黑" panose="020b0503020204020204" pitchFamily="34" charset="-122"/>
              <a:ea typeface="微软雅黑" panose="020b0503020204020204" pitchFamily="34" charset="-122"/>
            </a:endParaRPr>
          </a:p>
          <a:p>
            <a:pPr>
              <a:lnSpc>
                <a:spcPct val="100000"/>
              </a:lnSpc>
            </a:pPr>
            <a:r>
              <a:rPr lang="zh-CN" altLang="en-US" sz="2000">
                <a:latin typeface="仿宋" panose="02010609060101010101" pitchFamily="49" charset="-122"/>
                <a:ea typeface="仿宋" panose="02010609060101010101" pitchFamily="49" charset="-122"/>
              </a:rPr>
              <a:t>授课人：长郡斑马湖中学 谢忠凯</a:t>
            </a:r>
            <a:endParaRPr lang="zh-CN" altLang="en-US" sz="2000">
              <a:latin typeface="仿宋" pitchFamily="49" charset="-122"/>
              <a:ea typeface="仿宋" pitchFamily="49" charset="-122"/>
            </a:endParaRPr>
          </a:p>
        </p:txBody>
      </p:sp>
      <p:pic>
        <p:nvPicPr>
          <p:cNvPr id="4" name="图片 3"/>
          <p:cNvPicPr>
            <a:picLocks noChangeAspect="1"/>
          </p:cNvPicPr>
          <p:nvPr/>
        </p:nvPicPr>
        <p:blipFill>
          <a:blip r:embed="rId2"/>
          <a:srcRect l="9621" t="-236" b="236"/>
          <a:stretch>
            <a:fillRect/>
          </a:stretch>
        </p:blipFill>
        <p:spPr>
          <a:xfrm>
            <a:off x="3123126" y="3243201"/>
            <a:ext cx="5655972" cy="3172960"/>
          </a:xfrm>
          <a:prstGeom prst="rect">
            <a:avLst/>
          </a:prstGeom>
        </p:spPr>
      </p:pic>
      <p:pic>
        <p:nvPicPr>
          <p:cNvPr id="8" name="图片 7"/>
          <p:cNvPicPr>
            <a:picLocks noChangeAspect="1"/>
          </p:cNvPicPr>
          <p:nvPr/>
        </p:nvPicPr>
        <p:blipFill>
          <a:blip r:embed="rId3"/>
          <a:stretch>
            <a:fillRect/>
          </a:stretch>
        </p:blipFill>
        <p:spPr>
          <a:xfrm>
            <a:off x="1607423" y="0"/>
            <a:ext cx="9144793" cy="1926503"/>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环境描写</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20980" y="1281053"/>
            <a:ext cx="11376660" cy="4493538"/>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①“现在她害怕这陌生的西山口，害怕四周黑幽幽的大山，害怕叫人心跳的寂静，当风吹响近处的小树林时，她又害怕小树林发出的窸窸窣窣的声音。”</a:t>
            </a:r>
            <a:r>
              <a:rPr kumimoji="0" lang="zh-CN" altLang="en-US" sz="26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——怕</a:t>
            </a:r>
            <a:endParaRPr kumimoji="0" lang="zh-CN" altLang="en-US" sz="2600" b="1" i="0" u="none" strike="noStrike" kern="1200" cap="none" spc="0" normalizeH="0" baseline="0" noProof="0">
              <a:ln>
                <a:noFill/>
              </a:ln>
              <a:solidFill>
                <a:srgbClr val="000000"/>
              </a:solidFill>
              <a:effectLst/>
              <a:uLnTx/>
              <a:uFillTx/>
              <a:latin typeface="黑体" pitchFamily="49" charset="-122"/>
              <a:ea typeface="黑体" pitchFamily="49" charset="-122"/>
              <a:cs typeface="+mn-cs"/>
            </a:endParaRPr>
          </a:p>
          <a:p>
            <a:pPr marL="0" marR="0" lvl="0" indent="0" algn="just"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②“她站了起来，忽然感到心里很满意，风也柔合了许多。她发现月亮是这样明净。群山被月光笼罩着，像母亲庄严、神圣的胸脯;那秋风吹干的一树树核桃叶，卷起来像一树树金铃铛，她第一次听清它们在夜晚，在风的怂恿下“豁啷啷”地歌唱。”</a:t>
            </a:r>
            <a:r>
              <a:rPr kumimoji="0" lang="zh-CN" altLang="en-US" sz="26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——不怕</a:t>
            </a:r>
            <a:endParaRPr kumimoji="0" lang="zh-CN" altLang="en-US" sz="26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③“她环视群山，群山沉默着;她又朝着近处的杨树林张望，杨树林窸窸窣窣地响着，并不真心告诉她应该怎么做。”</a:t>
            </a:r>
            <a:r>
              <a:rPr kumimoji="0" lang="zh-CN" altLang="en-US" sz="26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——犹豫</a:t>
            </a:r>
            <a:endParaRPr kumimoji="0" lang="zh-CN" altLang="en-US" sz="2600" b="1" i="0" u="none" strike="noStrike" kern="1200" cap="none" spc="0" normalizeH="0" baseline="0" noProof="0">
              <a:ln>
                <a:noFill/>
              </a:ln>
              <a:solidFill>
                <a:srgbClr val="FF0000"/>
              </a:solidFill>
              <a:effectLst/>
              <a:uLnTx/>
              <a:uFillTx/>
              <a:latin typeface="黑体" pitchFamily="49" charset="-122"/>
              <a:ea typeface="黑体" pitchFamily="49" charset="-122"/>
              <a:cs typeface="+mn-cs"/>
            </a:endParaRPr>
          </a:p>
          <a:p>
            <a:pPr marL="0" marR="0" lvl="0" indent="0" algn="just"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④“小溪的歌唱高昂起来了，它欢腾着向前奔跑，撞击着水中的石块，不时溅起一朵小小的浪花。”</a:t>
            </a:r>
            <a:r>
              <a:rPr kumimoji="0" lang="zh-CN" altLang="en-US" sz="26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——坚定</a:t>
            </a:r>
            <a:endParaRPr kumimoji="0" lang="zh-CN" altLang="en-US" sz="26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环境描写</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15290" y="1963787"/>
            <a:ext cx="11361420" cy="1200329"/>
          </a:xfrm>
          <a:prstGeom prst="rect">
            <a:avLst/>
          </a:prstGeom>
          <a:solidFill>
            <a:schemeClr val="accent1">
              <a:lumMod val="20000"/>
              <a:lumOff val="80000"/>
            </a:schemeClr>
          </a:solidFill>
        </p:spPr>
        <p:txBody>
          <a:bodyPr wrap="square">
            <a:spAutoFit/>
          </a:bodyPr>
          <a:lstStyle/>
          <a:p>
            <a:pPr indent="304800" algn="l"/>
            <a:r>
              <a:rPr lang="zh-CN" altLang="en-US" sz="2400" kern="100">
                <a:latin typeface="黑体" panose="02010609060101010101" pitchFamily="49" charset="-122"/>
                <a:ea typeface="黑体" panose="02010609060101010101" pitchFamily="49" charset="-122"/>
                <a:cs typeface="宋体" panose="02010600030101010101" pitchFamily="2" charset="-122"/>
              </a:rPr>
              <a:t>⑤</a:t>
            </a:r>
            <a:r>
              <a:rPr lang="zh-CN" altLang="zh-CN" sz="2400" kern="100">
                <a:effectLst/>
                <a:latin typeface="黑体" panose="02010609060101010101" pitchFamily="49" charset="-122"/>
                <a:ea typeface="黑体" panose="02010609060101010101" pitchFamily="49" charset="-122"/>
                <a:cs typeface="宋体" panose="02010600030101010101" pitchFamily="2" charset="-122"/>
              </a:rPr>
              <a:t>如果不是有人发明了火车，如果不是有人把铁轨铺进深山，你怎么也不会发现台儿沟这个小村。它和它的十几户乡亲，一心一意掩藏在大山那深深的皱褶里，从春到夏，从秋到冬，默默的接受着大山任意给予的温存和粗暴。</a:t>
            </a:r>
            <a:endParaRPr lang="zh-CN" altLang="zh-CN" kern="100">
              <a:effectLst/>
              <a:latin typeface="黑体" pitchFamily="49" charset="-122"/>
              <a:ea typeface="黑体" pitchFamily="49" charset="-122"/>
              <a:cs typeface="Times New Roman" panose="02020603050405020304" pitchFamily="18" charset="0"/>
            </a:endParaRPr>
          </a:p>
        </p:txBody>
      </p:sp>
      <p:sp>
        <p:nvSpPr>
          <p:cNvPr id="5" name="文本框 4"/>
          <p:cNvSpPr txBox="1"/>
          <p:nvPr/>
        </p:nvSpPr>
        <p:spPr>
          <a:xfrm>
            <a:off x="491490" y="3693885"/>
            <a:ext cx="11285220" cy="1569660"/>
          </a:xfrm>
          <a:prstGeom prst="rect">
            <a:avLst/>
          </a:prstGeom>
          <a:solidFill>
            <a:schemeClr val="accent2">
              <a:lumMod val="20000"/>
              <a:lumOff val="80000"/>
            </a:schemeClr>
          </a:solidFill>
        </p:spPr>
        <p:txBody>
          <a:bodyPr wrap="square">
            <a:spAutoFit/>
          </a:bodyPr>
          <a:lstStyle/>
          <a:p>
            <a:pPr marL="0" marR="0" lvl="0" indent="304800" algn="l" defTabSz="914400" rtl="0" eaLnBrk="1" fontAlgn="auto" latinLnBrk="0" hangingPunct="1">
              <a:lnSpc>
                <a:spcPct val="100000"/>
              </a:lnSpc>
              <a:spcBef>
                <a:spcPct val="0"/>
              </a:spcBef>
              <a:spcAft>
                <a:spcPct val="0"/>
              </a:spcAft>
              <a:buClrTx/>
              <a:buSzTx/>
              <a:buFontTx/>
              <a:buNone/>
              <a:defRPr/>
            </a:pPr>
            <a:r>
              <a:rPr kumimoji="0" lang="zh-CN" altLang="zh-CN" sz="24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仿宋" panose="02010609060101010101" pitchFamily="49" charset="-122"/>
              </a:rPr>
              <a:t>表面看是自然环境的描写，</a:t>
            </a:r>
            <a:r>
              <a:rPr kumimoji="0" lang="zh-CN" altLang="zh-CN" sz="2400" b="1" i="0" u="none" strike="noStrike" kern="1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仿宋" panose="02010609060101010101" pitchFamily="49" charset="-122"/>
              </a:rPr>
              <a:t>其实写出了故事发生的社会环境</a:t>
            </a:r>
            <a:r>
              <a:rPr kumimoji="0" lang="zh-CN" altLang="zh-CN" sz="24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仿宋" panose="02010609060101010101" pitchFamily="49" charset="-122"/>
              </a:rPr>
              <a:t>，发生在台儿沟这样一个地处偏僻、贫穷落后、封闭保守的小山村。这里的人们安于现状，自甘封闭。</a:t>
            </a:r>
            <a:endParaRPr kumimoji="0" lang="zh-CN" altLang="zh-CN" sz="1800" b="0" i="0" u="none" strike="noStrike" kern="100" cap="none" spc="0" normalizeH="0" baseline="0" noProof="0">
              <a:ln>
                <a:noFill/>
              </a:ln>
              <a:solidFill>
                <a:prstClr val="black"/>
              </a:solidFill>
              <a:effectLst/>
              <a:uLnTx/>
              <a:uFillTx/>
              <a:latin typeface="微软雅黑" pitchFamily="34" charset="-122"/>
              <a:ea typeface="微软雅黑" pitchFamily="34" charset="-122"/>
              <a:cs typeface="Times New Roman" panose="02020603050405020304" pitchFamily="18" charset="0"/>
            </a:endParaRPr>
          </a:p>
          <a:p>
            <a:pPr marL="0" marR="0" lvl="0" indent="304800" algn="l" defTabSz="914400" rtl="0" eaLnBrk="1" fontAlgn="auto" latinLnBrk="0" hangingPunct="1">
              <a:lnSpc>
                <a:spcPct val="100000"/>
              </a:lnSpc>
              <a:spcBef>
                <a:spcPct val="0"/>
              </a:spcBef>
              <a:spcAft>
                <a:spcPct val="0"/>
              </a:spcAft>
              <a:buClrTx/>
              <a:buSzTx/>
              <a:buFontTx/>
              <a:buNone/>
              <a:defRPr/>
            </a:pPr>
            <a:r>
              <a:rPr kumimoji="0" lang="zh-CN" altLang="zh-CN" sz="24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仿宋" panose="02010609060101010101" pitchFamily="49" charset="-122"/>
              </a:rPr>
              <a:t>正是因为它的封闭，所以才有了后面这些山里的姑娘对火车的惊喜，才显得香雪对外界文明的追求的可贵，推动了情节的发展。</a:t>
            </a:r>
            <a:endParaRPr kumimoji="0" lang="zh-CN" altLang="zh-CN" sz="18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环境描写</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40030" y="1749504"/>
            <a:ext cx="11711940" cy="1200329"/>
          </a:xfrm>
          <a:prstGeom prst="rect">
            <a:avLst/>
          </a:prstGeom>
          <a:solidFill>
            <a:schemeClr val="tx2">
              <a:lumMod val="20000"/>
              <a:lumOff val="80000"/>
            </a:schemeClr>
          </a:solidFill>
        </p:spPr>
        <p:txBody>
          <a:bodyPr wrap="square">
            <a:spAutoFit/>
          </a:bodyPr>
          <a:lstStyle/>
          <a:p>
            <a:pPr marL="0" marR="0" lvl="0" indent="304800" algn="l" defTabSz="914400" rtl="0" eaLnBrk="1" fontAlgn="auto" latinLnBrk="0" hangingPunct="1">
              <a:lnSpc>
                <a:spcPct val="100000"/>
              </a:lnSpc>
              <a:spcBef>
                <a:spcPct val="0"/>
              </a:spcBef>
              <a:spcAft>
                <a:spcPct val="0"/>
              </a:spcAft>
              <a:buClrTx/>
              <a:buSzTx/>
              <a:buFontTx/>
              <a:buNone/>
              <a:defRPr/>
            </a:pPr>
            <a:r>
              <a:rPr lang="zh-CN" altLang="en-US" sz="2400" kern="100">
                <a:latin typeface="黑体" panose="02010609060101010101" pitchFamily="49" charset="-122"/>
                <a:ea typeface="黑体" panose="02010609060101010101" pitchFamily="49" charset="-122"/>
              </a:rPr>
              <a:t>⑥</a:t>
            </a:r>
            <a:r>
              <a:rPr lang="zh-CN" altLang="zh-CN" sz="2400" kern="100">
                <a:latin typeface="黑体" panose="02010609060101010101" pitchFamily="49" charset="-122"/>
                <a:ea typeface="黑体" panose="02010609060101010101" pitchFamily="49" charset="-122"/>
              </a:rPr>
              <a:t>然而，两根纤细、闪亮地铁轨延伸过来了。它勇敢地盘旋在山腰，又悄悄的试探着前进，弯弯曲曲，曲曲弯弯，终于绕到台儿沟脚下，然后钻进幽暗的隧道，冲向又一道山粱，朝着神秘的远方奔去。</a:t>
            </a:r>
            <a:endParaRPr lang="zh-CN" altLang="zh-CN" sz="2400" kern="100">
              <a:latin typeface="黑体" pitchFamily="49" charset="-122"/>
              <a:ea typeface="黑体" pitchFamily="49" charset="-122"/>
            </a:endParaRPr>
          </a:p>
        </p:txBody>
      </p:sp>
      <p:sp>
        <p:nvSpPr>
          <p:cNvPr id="6" name="文本框 5"/>
          <p:cNvSpPr txBox="1"/>
          <p:nvPr/>
        </p:nvSpPr>
        <p:spPr>
          <a:xfrm>
            <a:off x="445770" y="3910281"/>
            <a:ext cx="11186160" cy="1200329"/>
          </a:xfrm>
          <a:prstGeom prst="rect">
            <a:avLst/>
          </a:prstGeom>
          <a:solidFill>
            <a:schemeClr val="accent2">
              <a:lumMod val="20000"/>
              <a:lumOff val="80000"/>
            </a:schemeClr>
          </a:solidFill>
        </p:spPr>
        <p:txBody>
          <a:bodyPr wrap="square">
            <a:spAutoFit/>
          </a:bodyPr>
          <a:lstStyle/>
          <a:p>
            <a:pPr marL="0" marR="0" lvl="0" indent="304800" algn="l" defTabSz="914400" rtl="0" eaLnBrk="1" fontAlgn="auto" latinLnBrk="0" hangingPunct="1">
              <a:lnSpc>
                <a:spcPct val="100000"/>
              </a:lnSpc>
              <a:spcBef>
                <a:spcPct val="0"/>
              </a:spcBef>
              <a:spcAft>
                <a:spcPct val="0"/>
              </a:spcAft>
              <a:buClrTx/>
              <a:buSzTx/>
              <a:buFontTx/>
              <a:buNone/>
              <a:defRPr/>
            </a:pPr>
            <a:r>
              <a:rPr kumimoji="0" lang="zh-CN" altLang="zh-CN" sz="24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仿宋" panose="02010609060101010101" pitchFamily="49" charset="-122"/>
              </a:rPr>
              <a:t>拟人、象征。火车的到来给这个封闭的小山村撕开了一个口子，让山里人通过它看到了外面的世界。</a:t>
            </a:r>
            <a:r>
              <a:rPr kumimoji="0" lang="zh-CN" altLang="zh-CN" sz="2400" b="1" i="0" u="none" strike="noStrike" kern="1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仿宋" panose="02010609060101010101" pitchFamily="49" charset="-122"/>
              </a:rPr>
              <a:t>火车象征着改革的春风，虽然行程曲折，但它还是刮进了这个偏僻的小山村。</a:t>
            </a:r>
            <a:endParaRPr kumimoji="0" lang="zh-CN" altLang="zh-CN" b="1" i="0" u="none" strike="noStrike" kern="100" cap="none" spc="0" normalizeH="0" baseline="0" noProof="0">
              <a:ln>
                <a:noFill/>
              </a:ln>
              <a:solidFill>
                <a:srgbClr val="FF0000"/>
              </a:solidFill>
              <a:effectLst/>
              <a:uLnTx/>
              <a:uFillTx/>
              <a:latin typeface="微软雅黑" pitchFamily="34" charset="-122"/>
              <a:ea typeface="微软雅黑" pitchFamily="34" charset="-122"/>
              <a:cs typeface="Times New Roman" panose="02020603050405020304" pitchFamily="18" charset="0"/>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环境描写</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54380" y="1690063"/>
            <a:ext cx="10980420" cy="1200329"/>
          </a:xfrm>
          <a:prstGeom prst="rect">
            <a:avLst/>
          </a:prstGeom>
          <a:solidFill>
            <a:schemeClr val="tx2">
              <a:lumMod val="20000"/>
              <a:lumOff val="80000"/>
            </a:schemeClr>
          </a:solidFill>
        </p:spPr>
        <p:txBody>
          <a:bodyPr wrap="square">
            <a:spAutoFit/>
          </a:bodyPr>
          <a:lstStyle/>
          <a:p>
            <a:pPr marL="0" marR="0" lvl="0" indent="30480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rPr>
              <a:t>⑦</a:t>
            </a:r>
            <a:r>
              <a:rPr kumimoji="0" lang="zh-CN" altLang="zh-CN" sz="2400" b="0" i="0" u="none" strike="noStrike" kern="1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rPr>
              <a:t>一轮满月升起来了，照亮了寂静的山谷，灰白的小路，照亮了秋日的败草，粗糙的树干，还有一丛丛荆棘、怪石，还有满山遍野那树的队伍，还有香雪手中那只闪闪发光的小盒子。</a:t>
            </a:r>
            <a:endParaRPr kumimoji="0" lang="zh-CN" altLang="zh-CN" sz="2400" b="0" i="0" u="none" strike="noStrike" kern="100" cap="none" spc="0" normalizeH="0" baseline="0" noProof="0">
              <a:ln>
                <a:noFill/>
              </a:ln>
              <a:solidFill>
                <a:prstClr val="black"/>
              </a:solidFill>
              <a:effectLst/>
              <a:uLnTx/>
              <a:uFillTx/>
              <a:latin typeface="黑体" pitchFamily="49" charset="-122"/>
              <a:ea typeface="黑体" pitchFamily="49" charset="-122"/>
              <a:cs typeface="+mn-cs"/>
            </a:endParaRPr>
          </a:p>
        </p:txBody>
      </p:sp>
      <p:sp>
        <p:nvSpPr>
          <p:cNvPr id="7" name="文本框 6"/>
          <p:cNvSpPr txBox="1"/>
          <p:nvPr/>
        </p:nvSpPr>
        <p:spPr>
          <a:xfrm>
            <a:off x="754380" y="3650815"/>
            <a:ext cx="11094720" cy="1200329"/>
          </a:xfrm>
          <a:prstGeom prst="rect">
            <a:avLst/>
          </a:prstGeom>
          <a:solidFill>
            <a:schemeClr val="accent2">
              <a:lumMod val="20000"/>
              <a:lumOff val="80000"/>
            </a:schemeClr>
          </a:solidFill>
        </p:spPr>
        <p:txBody>
          <a:bodyPr wrap="square">
            <a:spAutoFit/>
          </a:bodyPr>
          <a:lstStyle/>
          <a:p>
            <a:pPr marL="0" marR="0" lvl="0" indent="304800" algn="l" defTabSz="914400" rtl="0" eaLnBrk="1" fontAlgn="auto" latinLnBrk="0" hangingPunct="1">
              <a:lnSpc>
                <a:spcPct val="100000"/>
              </a:lnSpc>
              <a:spcBef>
                <a:spcPct val="0"/>
              </a:spcBef>
              <a:spcAft>
                <a:spcPct val="0"/>
              </a:spcAft>
              <a:buClrTx/>
              <a:buSzTx/>
              <a:buFontTx/>
              <a:buNone/>
              <a:defRPr/>
            </a:pPr>
            <a:r>
              <a:rPr kumimoji="0" lang="zh-CN" altLang="zh-CN" sz="24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仿宋" panose="02010609060101010101" pitchFamily="49" charset="-122"/>
              </a:rPr>
              <a:t>这一段描写的景物色调都比较灰暗，但只有一样东西色彩是明丽的，那就是铅笔盒，</a:t>
            </a:r>
            <a:r>
              <a:rPr kumimoji="0" lang="zh-CN" altLang="zh-CN" sz="2400" b="1" i="0" u="none" strike="noStrike" kern="1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仿宋" panose="02010609060101010101" pitchFamily="49" charset="-122"/>
              </a:rPr>
              <a:t>前面的景物描写烘托了此时香雪心里的害怕，更重要的是通过对比，突出铅笔盒在香雪看来是十分重要的，珍贵的，甚至是神圣的。</a:t>
            </a:r>
            <a:endParaRPr kumimoji="0" lang="zh-CN" altLang="zh-CN" b="1" i="0" u="none" strike="noStrike" kern="1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语言鉴赏</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043940" y="2252451"/>
            <a:ext cx="10386060" cy="1200329"/>
          </a:xfrm>
          <a:prstGeom prst="rect">
            <a:avLst/>
          </a:prstGeom>
          <a:solidFill>
            <a:schemeClr val="tx2">
              <a:lumMod val="20000"/>
              <a:lumOff val="80000"/>
            </a:schemeClr>
          </a:solidFill>
        </p:spPr>
        <p:txBody>
          <a:bodyPr wrap="square">
            <a:spAutoFit/>
          </a:bodyPr>
          <a:lstStyle/>
          <a:p>
            <a:pPr indent="304800" algn="l"/>
            <a:r>
              <a:rPr lang="zh-CN" altLang="zh-CN" sz="2400" kern="100">
                <a:effectLst/>
                <a:latin typeface="黑体" panose="02010609060101010101" pitchFamily="49" charset="-122"/>
                <a:ea typeface="黑体" panose="02010609060101010101" pitchFamily="49" charset="-122"/>
                <a:cs typeface="宋体" panose="02010600030101010101" pitchFamily="2" charset="-122"/>
              </a:rPr>
              <a:t>（</a:t>
            </a:r>
            <a:r>
              <a:rPr lang="en-US" altLang="zh-CN" sz="2400" kern="100">
                <a:effectLst/>
                <a:latin typeface="黑体" panose="02010609060101010101" pitchFamily="49" charset="-122"/>
                <a:ea typeface="黑体" panose="02010609060101010101" pitchFamily="49" charset="-122"/>
                <a:cs typeface="宋体" panose="02010600030101010101" pitchFamily="2" charset="-122"/>
              </a:rPr>
              <a:t>1</a:t>
            </a:r>
            <a:r>
              <a:rPr lang="zh-CN" altLang="zh-CN" sz="2400" kern="100">
                <a:effectLst/>
                <a:latin typeface="黑体" panose="02010609060101010101" pitchFamily="49" charset="-122"/>
                <a:ea typeface="黑体" panose="02010609060101010101" pitchFamily="49" charset="-122"/>
                <a:cs typeface="宋体" panose="02010600030101010101" pitchFamily="2" charset="-122"/>
              </a:rPr>
              <a:t>）哦，五彩缤纷的一分钟，你饱含着台儿沟姑娘们多少喜怒哀乐！</a:t>
            </a:r>
            <a:endParaRPr lang="zh-CN" altLang="zh-CN" kern="100">
              <a:effectLst/>
              <a:latin typeface="黑体" panose="02010609060101010101" pitchFamily="49" charset="-122"/>
              <a:ea typeface="黑体" panose="02010609060101010101" pitchFamily="49" charset="-122"/>
              <a:cs typeface="Times New Roman" panose="02020603050405020304" pitchFamily="18" charset="0"/>
            </a:endParaRPr>
          </a:p>
          <a:p>
            <a:pPr indent="304800" algn="l"/>
            <a:r>
              <a:rPr lang="zh-CN" altLang="zh-CN" sz="2400" kern="100">
                <a:effectLst/>
                <a:latin typeface="黑体" panose="02010609060101010101" pitchFamily="49" charset="-122"/>
                <a:ea typeface="黑体" panose="02010609060101010101" pitchFamily="49" charset="-122"/>
                <a:cs typeface="宋体" panose="02010600030101010101" pitchFamily="2" charset="-122"/>
              </a:rPr>
              <a:t>（</a:t>
            </a:r>
            <a:r>
              <a:rPr lang="en-US" altLang="zh-CN" sz="2400" kern="100">
                <a:effectLst/>
                <a:latin typeface="黑体" panose="02010609060101010101" pitchFamily="49" charset="-122"/>
                <a:ea typeface="黑体" panose="02010609060101010101" pitchFamily="49" charset="-122"/>
                <a:cs typeface="宋体" panose="02010600030101010101" pitchFamily="2" charset="-122"/>
              </a:rPr>
              <a:t>2</a:t>
            </a:r>
            <a:r>
              <a:rPr lang="zh-CN" altLang="zh-CN" sz="2400" kern="100">
                <a:effectLst/>
                <a:latin typeface="黑体" panose="02010609060101010101" pitchFamily="49" charset="-122"/>
                <a:ea typeface="黑体" panose="02010609060101010101" pitchFamily="49" charset="-122"/>
                <a:cs typeface="宋体" panose="02010600030101010101" pitchFamily="2" charset="-122"/>
              </a:rPr>
              <a:t>）她和他做买卖故意磨磨蹭蹭，车快开时才把整篮的鸡蛋塞给他。要是他先把鸡蛋拿走，下次见面时再付钱，那就更够意思了。</a:t>
            </a:r>
            <a:endParaRPr lang="zh-CN" altLang="zh-CN" kern="100">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5" name="文本框 4"/>
          <p:cNvSpPr txBox="1"/>
          <p:nvPr/>
        </p:nvSpPr>
        <p:spPr>
          <a:xfrm>
            <a:off x="350520" y="1318750"/>
            <a:ext cx="6096000" cy="646331"/>
          </a:xfrm>
          <a:prstGeom prst="rect">
            <a:avLst/>
          </a:prstGeom>
          <a:noFill/>
        </p:spPr>
        <p:txBody>
          <a:bodyPr wrap="square">
            <a:spAutoFit/>
          </a:bodyPr>
          <a:lstStyle/>
          <a:p>
            <a:pPr marL="0" marR="0" lvl="0" indent="304800" algn="l" defTabSz="914400" rtl="0" eaLnBrk="1" fontAlgn="auto" latinLnBrk="0" hangingPunct="1">
              <a:lnSpc>
                <a:spcPct val="100000"/>
              </a:lnSpc>
              <a:spcBef>
                <a:spcPct val="0"/>
              </a:spcBef>
              <a:spcAft>
                <a:spcPct val="0"/>
              </a:spcAft>
              <a:buClrTx/>
              <a:buSzTx/>
              <a:buFontTx/>
              <a:buNone/>
              <a:defRPr/>
            </a:pPr>
            <a:r>
              <a:rPr kumimoji="0" lang="zh-CN" altLang="zh-CN" sz="3600" b="1" i="0" u="none" strike="noStrike" kern="1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宋体" panose="02010600030101010101" pitchFamily="2" charset="-122"/>
              </a:rPr>
              <a:t>示例分析：</a:t>
            </a:r>
            <a:endParaRPr kumimoji="0" lang="zh-CN" altLang="zh-CN" sz="2800" b="1" i="0" u="none" strike="noStrike" kern="100" cap="none" spc="0" normalizeH="0" baseline="0" noProof="0">
              <a:ln>
                <a:noFill/>
              </a:ln>
              <a:solidFill>
                <a:prstClr val="black"/>
              </a:solidFill>
              <a:effectLst/>
              <a:uLnTx/>
              <a:uFillTx/>
              <a:latin typeface="黑体" pitchFamily="49" charset="-122"/>
              <a:ea typeface="黑体" pitchFamily="49" charset="-122"/>
              <a:cs typeface="Times New Roman" panose="02020603050405020304" pitchFamily="18" charset="0"/>
            </a:endParaRPr>
          </a:p>
        </p:txBody>
      </p:sp>
      <p:sp>
        <p:nvSpPr>
          <p:cNvPr id="7" name="文本框 6"/>
          <p:cNvSpPr txBox="1"/>
          <p:nvPr/>
        </p:nvSpPr>
        <p:spPr>
          <a:xfrm>
            <a:off x="1043940" y="3918036"/>
            <a:ext cx="10386060" cy="923330"/>
          </a:xfrm>
          <a:prstGeom prst="rect">
            <a:avLst/>
          </a:prstGeom>
          <a:solidFill>
            <a:schemeClr val="accent2">
              <a:lumMod val="20000"/>
              <a:lumOff val="80000"/>
            </a:schemeClr>
          </a:solidFill>
        </p:spPr>
        <p:txBody>
          <a:bodyPr wrap="square">
            <a:spAutoFit/>
          </a:bodyPr>
          <a:lstStyle/>
          <a:p>
            <a:pPr marL="0" marR="0" lvl="0" indent="30480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00" cap="none" spc="0" normalizeH="0" baseline="0" noProof="0">
                <a:ln>
                  <a:noFill/>
                </a:ln>
                <a:solidFill>
                  <a:prstClr val="black"/>
                </a:solidFill>
                <a:effectLst/>
                <a:uLnTx/>
                <a:uFillTx/>
                <a:latin typeface="Calibri" panose="020f0502020204030204" charset="0"/>
                <a:ea typeface="仿宋" panose="02010609060101010101" pitchFamily="49" charset="-122"/>
                <a:cs typeface="仿宋" panose="02010609060101010101" pitchFamily="49" charset="-122"/>
              </a:rPr>
              <a:t>（</a:t>
            </a:r>
            <a:r>
              <a:rPr kumimoji="0" lang="en-US" altLang="zh-CN" sz="1800" b="0" i="0" u="none" strike="noStrike" kern="100" cap="none" spc="0" normalizeH="0" baseline="0" noProof="0">
                <a:ln>
                  <a:noFill/>
                </a:ln>
                <a:solidFill>
                  <a:prstClr val="black"/>
                </a:solidFill>
                <a:effectLst/>
                <a:uLnTx/>
                <a:uFillTx/>
                <a:latin typeface="Calibri" panose="020f0502020204030204" charset="0"/>
                <a:ea typeface="仿宋" panose="02010609060101010101" pitchFamily="49" charset="-122"/>
                <a:cs typeface="仿宋" panose="02010609060101010101" pitchFamily="49" charset="-122"/>
              </a:rPr>
              <a:t>1</a:t>
            </a:r>
            <a:r>
              <a:rPr kumimoji="0" lang="zh-CN" altLang="en-US" sz="1800" b="0" i="0" u="none" strike="noStrike" kern="100" cap="none" spc="0" normalizeH="0" baseline="0" noProof="0">
                <a:ln>
                  <a:noFill/>
                </a:ln>
                <a:solidFill>
                  <a:prstClr val="black"/>
                </a:solidFill>
                <a:effectLst/>
                <a:uLnTx/>
                <a:uFillTx/>
                <a:latin typeface="Calibri" panose="020f0502020204030204" charset="0"/>
                <a:ea typeface="仿宋" panose="02010609060101010101" pitchFamily="49" charset="-122"/>
                <a:cs typeface="仿宋" panose="02010609060101010101" pitchFamily="49" charset="-122"/>
              </a:rPr>
              <a:t>）</a:t>
            </a:r>
            <a:r>
              <a:rPr kumimoji="0" lang="zh-CN" altLang="zh-CN" sz="1800" b="0" i="0" u="none" strike="noStrike" kern="100" cap="none" spc="0" normalizeH="0" baseline="0" noProof="0">
                <a:ln>
                  <a:noFill/>
                </a:ln>
                <a:solidFill>
                  <a:prstClr val="black"/>
                </a:solidFill>
                <a:effectLst/>
                <a:uLnTx/>
                <a:uFillTx/>
                <a:latin typeface="Calibri" panose="020f0502020204030204" charset="0"/>
                <a:ea typeface="仿宋" panose="02010609060101010101" pitchFamily="49" charset="-122"/>
                <a:cs typeface="仿宋" panose="02010609060101010101" pitchFamily="49" charset="-122"/>
              </a:rPr>
              <a:t>“五彩缤纷”表明姑娘们对这一分钟的期盼，这里有她们的“喜怒哀乐”，表明她们对这一分钟内发生的故事，心情是复杂的，既高兴，又伤心，高兴可以每天接触大山以外的现代文明，伤心是不能走出大山，融入现代文明的世界中去。</a:t>
            </a:r>
            <a:endParaRPr kumimoji="0" lang="zh-CN" altLang="zh-CN" sz="1400" b="0" i="0" u="none" strike="noStrike" kern="100" cap="none" spc="0" normalizeH="0" baseline="0" noProof="0">
              <a:ln>
                <a:noFill/>
              </a:ln>
              <a:solidFill>
                <a:prstClr val="black"/>
              </a:solidFill>
              <a:effectLst/>
              <a:uLnTx/>
              <a:uFillTx/>
              <a:latin typeface="Calibri"/>
              <a:ea typeface="宋体" pitchFamily="2" charset="-122"/>
              <a:cs typeface="Times New Roman" panose="02020603050405020304" pitchFamily="18" charset="0"/>
            </a:endParaRPr>
          </a:p>
        </p:txBody>
      </p:sp>
      <p:sp>
        <p:nvSpPr>
          <p:cNvPr id="9" name="文本框 8"/>
          <p:cNvSpPr txBox="1"/>
          <p:nvPr/>
        </p:nvSpPr>
        <p:spPr>
          <a:xfrm>
            <a:off x="1112520" y="5128736"/>
            <a:ext cx="10237470" cy="923330"/>
          </a:xfrm>
          <a:prstGeom prst="rect">
            <a:avLst/>
          </a:prstGeom>
          <a:solidFill>
            <a:schemeClr val="accent2">
              <a:lumMod val="20000"/>
              <a:lumOff val="80000"/>
            </a:schemeClr>
          </a:solidFill>
        </p:spPr>
        <p:txBody>
          <a:bodyPr wrap="square">
            <a:spAutoFit/>
          </a:bodyPr>
          <a:lstStyle/>
          <a:p>
            <a:pPr marL="0" marR="0" lvl="0" indent="30480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00" cap="none" spc="0" normalizeH="0" baseline="0" noProof="0">
                <a:ln>
                  <a:noFill/>
                </a:ln>
                <a:solidFill>
                  <a:prstClr val="black"/>
                </a:solidFill>
                <a:effectLst/>
                <a:uLnTx/>
                <a:uFillTx/>
                <a:latin typeface="Calibri" panose="020f0502020204030204" charset="0"/>
                <a:ea typeface="仿宋" panose="02010609060101010101" pitchFamily="49" charset="-122"/>
                <a:cs typeface="仿宋" panose="02010609060101010101" pitchFamily="49" charset="-122"/>
              </a:rPr>
              <a:t>（</a:t>
            </a:r>
            <a:r>
              <a:rPr kumimoji="0" lang="en-US" altLang="zh-CN" sz="1800" b="0" i="0" u="none" strike="noStrike" kern="100" cap="none" spc="0" normalizeH="0" baseline="0" noProof="0">
                <a:ln>
                  <a:noFill/>
                </a:ln>
                <a:solidFill>
                  <a:prstClr val="black"/>
                </a:solidFill>
                <a:effectLst/>
                <a:uLnTx/>
                <a:uFillTx/>
                <a:latin typeface="Calibri" panose="020f0502020204030204" charset="0"/>
                <a:ea typeface="仿宋" panose="02010609060101010101" pitchFamily="49" charset="-122"/>
                <a:cs typeface="仿宋" panose="02010609060101010101" pitchFamily="49" charset="-122"/>
              </a:rPr>
              <a:t>2</a:t>
            </a:r>
            <a:r>
              <a:rPr kumimoji="0" lang="zh-CN" altLang="en-US" sz="1800" b="0" i="0" u="none" strike="noStrike" kern="100" cap="none" spc="0" normalizeH="0" baseline="0" noProof="0">
                <a:ln>
                  <a:noFill/>
                </a:ln>
                <a:solidFill>
                  <a:prstClr val="black"/>
                </a:solidFill>
                <a:effectLst/>
                <a:uLnTx/>
                <a:uFillTx/>
                <a:latin typeface="Calibri" panose="020f0502020204030204" charset="0"/>
                <a:ea typeface="仿宋" panose="02010609060101010101" pitchFamily="49" charset="-122"/>
                <a:cs typeface="仿宋" panose="02010609060101010101" pitchFamily="49" charset="-122"/>
              </a:rPr>
              <a:t>）</a:t>
            </a:r>
            <a:r>
              <a:rPr kumimoji="0" lang="zh-CN" altLang="zh-CN" sz="1800" b="0" i="0" u="none" strike="noStrike" kern="100" cap="none" spc="0" normalizeH="0" baseline="0" noProof="0">
                <a:ln>
                  <a:noFill/>
                </a:ln>
                <a:solidFill>
                  <a:prstClr val="black"/>
                </a:solidFill>
                <a:effectLst/>
                <a:uLnTx/>
                <a:uFillTx/>
                <a:latin typeface="Calibri" panose="020f0502020204030204" charset="0"/>
                <a:ea typeface="仿宋" panose="02010609060101010101" pitchFamily="49" charset="-122"/>
                <a:cs typeface="仿宋" panose="02010609060101010101" pitchFamily="49" charset="-122"/>
              </a:rPr>
              <a:t>“故意磨磨蹭蹭”是因为喜欢，想多待一会，特别是开她玩笑后更有那一点意思了；“更够意思”是说“北京话”对她更好。这里她对“北京话”好，实质上表明她爱“北京话”所代表的现代都市文明。“北京话”可以理解为一种象征。</a:t>
            </a:r>
            <a:endParaRPr kumimoji="0" lang="zh-CN" altLang="zh-CN" sz="1400" b="0" i="0" u="none" strike="noStrike" kern="100" cap="none" spc="0" normalizeH="0" baseline="0" noProof="0">
              <a:ln>
                <a:noFill/>
              </a:ln>
              <a:solidFill>
                <a:prstClr val="black"/>
              </a:solidFill>
              <a:effectLst/>
              <a:uLnTx/>
              <a:uFillTx/>
              <a:latin typeface="Calibri" panose="020f0502020204030204" charset="0"/>
              <a:ea typeface="宋体" panose="02010600030101010101" pitchFamily="2" charset="-122"/>
              <a:cs typeface="Times New Roman" panose="02020603050405020304" pitchFamily="18" charset="0"/>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语言鉴赏</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31470" y="1278404"/>
            <a:ext cx="10386060" cy="523220"/>
          </a:xfrm>
          <a:prstGeom prst="rect">
            <a:avLst/>
          </a:prstGeom>
          <a:noFill/>
        </p:spPr>
        <p:txBody>
          <a:bodyPr wrap="square">
            <a:spAutoFit/>
          </a:bodyPr>
          <a:lstStyle/>
          <a:p>
            <a:pPr indent="304800" algn="l"/>
            <a:r>
              <a:rPr lang="zh-CN" altLang="en-US" sz="2800" b="1" kern="100">
                <a:effectLst/>
                <a:latin typeface="微软雅黑" panose="020b0503020204020204" pitchFamily="34" charset="-122"/>
                <a:ea typeface="微软雅黑" panose="020b0503020204020204" pitchFamily="34" charset="-122"/>
                <a:cs typeface="宋体" panose="02010600030101010101" pitchFamily="2" charset="-122"/>
              </a:rPr>
              <a:t>自主分析下列句子：</a:t>
            </a:r>
            <a:endParaRPr lang="zh-CN" altLang="zh-CN" sz="2000" b="1" kern="100">
              <a:effectLst/>
              <a:latin typeface="微软雅黑" pitchFamily="34" charset="-122"/>
              <a:ea typeface="微软雅黑" pitchFamily="34" charset="-122"/>
              <a:cs typeface="Times New Roman" panose="02020603050405020304" pitchFamily="18" charset="0"/>
            </a:endParaRPr>
          </a:p>
        </p:txBody>
      </p:sp>
      <p:sp>
        <p:nvSpPr>
          <p:cNvPr id="5" name="文本框 4"/>
          <p:cNvSpPr txBox="1"/>
          <p:nvPr/>
        </p:nvSpPr>
        <p:spPr>
          <a:xfrm>
            <a:off x="779145" y="2301300"/>
            <a:ext cx="11029950" cy="3579057"/>
          </a:xfrm>
          <a:prstGeom prst="rect">
            <a:avLst/>
          </a:prstGeom>
          <a:solidFill>
            <a:schemeClr val="accent1">
              <a:lumMod val="20000"/>
              <a:lumOff val="80000"/>
            </a:schemeClr>
          </a:solidFill>
        </p:spPr>
        <p:txBody>
          <a:bodyPr wrap="square">
            <a:spAutoFit/>
          </a:bodyPr>
          <a:lstStyle/>
          <a:p>
            <a:pPr>
              <a:lnSpc>
                <a:spcPct val="120000"/>
              </a:lnSpc>
            </a:pPr>
            <a:r>
              <a:rPr lang="en-US" altLang="zh-CN" sz="2400">
                <a:latin typeface="黑体" panose="02010609060101010101" pitchFamily="49" charset="-122"/>
                <a:ea typeface="黑体" panose="02010609060101010101" pitchFamily="49" charset="-122"/>
              </a:rPr>
              <a:t>1</a:t>
            </a:r>
            <a:r>
              <a:rPr lang="zh-CN" altLang="en-US" sz="2400">
                <a:latin typeface="黑体" panose="02010609060101010101" pitchFamily="49" charset="-122"/>
                <a:ea typeface="黑体" panose="02010609060101010101" pitchFamily="49" charset="-122"/>
              </a:rPr>
              <a:t>、“它和它的十几户乡亲一心一意掩藏在大山那深深的皱褶里”。</a:t>
            </a:r>
            <a:endParaRPr lang="zh-CN" altLang="en-US" sz="2400">
              <a:latin typeface="黑体" panose="02010609060101010101" pitchFamily="49" charset="-122"/>
              <a:ea typeface="黑体" panose="02010609060101010101" pitchFamily="49" charset="-122"/>
            </a:endParaRPr>
          </a:p>
          <a:p>
            <a:pPr>
              <a:lnSpc>
                <a:spcPct val="120000"/>
              </a:lnSpc>
            </a:pPr>
            <a:r>
              <a:rPr lang="en-US" altLang="zh-CN" sz="2400">
                <a:latin typeface="黑体" panose="02010609060101010101" pitchFamily="49" charset="-122"/>
                <a:ea typeface="黑体" panose="02010609060101010101" pitchFamily="49" charset="-122"/>
              </a:rPr>
              <a:t>2</a:t>
            </a:r>
            <a:r>
              <a:rPr lang="zh-CN" altLang="en-US" sz="2400">
                <a:latin typeface="黑体" panose="02010609060101010101" pitchFamily="49" charset="-122"/>
                <a:ea typeface="黑体" panose="02010609060101010101" pitchFamily="49" charset="-122"/>
              </a:rPr>
              <a:t>、“台儿沟，无论从哪个方面讲，都不具备挽留火车在它身边留步的力量”。</a:t>
            </a:r>
            <a:endParaRPr lang="zh-CN" altLang="en-US" sz="2400">
              <a:latin typeface="黑体" panose="02010609060101010101" pitchFamily="49" charset="-122"/>
              <a:ea typeface="黑体" panose="02010609060101010101" pitchFamily="49" charset="-122"/>
            </a:endParaRPr>
          </a:p>
          <a:p>
            <a:pPr>
              <a:lnSpc>
                <a:spcPct val="120000"/>
              </a:lnSpc>
            </a:pPr>
            <a:r>
              <a:rPr lang="en-US" altLang="zh-CN" sz="2400">
                <a:latin typeface="黑体" panose="02010609060101010101" pitchFamily="49" charset="-122"/>
                <a:ea typeface="黑体" panose="02010609060101010101" pitchFamily="49" charset="-122"/>
              </a:rPr>
              <a:t>3</a:t>
            </a:r>
            <a:r>
              <a:rPr lang="zh-CN" altLang="en-US" sz="2400">
                <a:latin typeface="黑体" panose="02010609060101010101" pitchFamily="49" charset="-122"/>
                <a:ea typeface="黑体" panose="02010609060101010101" pitchFamily="49" charset="-122"/>
              </a:rPr>
              <a:t>、“望着她那洁净得仿佛一分钟前才诞生的面孔，望着她那柔软得宛若红缎子似的嘴唇，心中会生起一种美好的感情。” </a:t>
            </a:r>
            <a:endParaRPr lang="zh-CN" altLang="en-US" sz="2400">
              <a:latin typeface="黑体" panose="02010609060101010101" pitchFamily="49" charset="-122"/>
              <a:ea typeface="黑体" panose="02010609060101010101" pitchFamily="49" charset="-122"/>
            </a:endParaRPr>
          </a:p>
          <a:p>
            <a:pPr>
              <a:lnSpc>
                <a:spcPct val="120000"/>
              </a:lnSpc>
            </a:pPr>
            <a:r>
              <a:rPr lang="en-US" altLang="zh-CN" sz="2400">
                <a:latin typeface="黑体" panose="02010609060101010101" pitchFamily="49" charset="-122"/>
                <a:ea typeface="黑体" panose="02010609060101010101" pitchFamily="49" charset="-122"/>
              </a:rPr>
              <a:t>4</a:t>
            </a:r>
            <a:r>
              <a:rPr lang="zh-CN" altLang="en-US" sz="2400">
                <a:latin typeface="黑体" panose="02010609060101010101" pitchFamily="49" charset="-122"/>
                <a:ea typeface="黑体" panose="02010609060101010101" pitchFamily="49" charset="-122"/>
              </a:rPr>
              <a:t>、“香雪没有住，更不打算去找‘北京话’的什么亲戚，他的话倒更使她感到了委屈，她替凤娇委屈，替台儿沟委屈。”</a:t>
            </a:r>
            <a:endParaRPr lang="zh-CN" altLang="en-US" sz="2400">
              <a:latin typeface="黑体" panose="02010609060101010101" pitchFamily="49" charset="-122"/>
              <a:ea typeface="黑体" panose="02010609060101010101" pitchFamily="49" charset="-122"/>
            </a:endParaRPr>
          </a:p>
          <a:p>
            <a:pPr>
              <a:lnSpc>
                <a:spcPct val="120000"/>
              </a:lnSpc>
            </a:pPr>
            <a:r>
              <a:rPr lang="en-US" altLang="zh-CN" sz="2400">
                <a:latin typeface="黑体" panose="02010609060101010101" pitchFamily="49" charset="-122"/>
                <a:ea typeface="黑体" panose="02010609060101010101" pitchFamily="49" charset="-122"/>
              </a:rPr>
              <a:t>5</a:t>
            </a:r>
            <a:r>
              <a:rPr lang="zh-CN" altLang="en-US" sz="2400">
                <a:latin typeface="黑体" panose="02010609060101010101" pitchFamily="49" charset="-122"/>
                <a:ea typeface="黑体" panose="02010609060101010101" pitchFamily="49" charset="-122"/>
              </a:rPr>
              <a:t>、“古老的群山终于被感动得颤栗了，它发出宽亮低沉的回音，和她们共同欢呼着。”</a:t>
            </a:r>
            <a:endParaRPr lang="zh-CN" altLang="en-US" sz="2400">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深入探究</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998220" y="1247894"/>
            <a:ext cx="6096000" cy="523220"/>
          </a:xfrm>
          <a:prstGeom prst="rect">
            <a:avLst/>
          </a:prstGeom>
          <a:noFill/>
        </p:spPr>
        <p:txBody>
          <a:bodyPr wrap="square">
            <a:spAutoFit/>
          </a:bodyPr>
          <a:lstStyle/>
          <a:p>
            <a:r>
              <a:rPr lang="zh-CN" altLang="en-US" sz="2800" b="1" i="0">
                <a:solidFill>
                  <a:srgbClr val="000000"/>
                </a:solidFill>
                <a:effectLst/>
                <a:latin typeface="微软雅黑" panose="020b0503020204020204" pitchFamily="34" charset="-122"/>
                <a:ea typeface="微软雅黑" panose="020b0503020204020204" pitchFamily="34" charset="-122"/>
              </a:rPr>
              <a:t>你怎样认识香雪和她追求的铅笔盒？</a:t>
            </a:r>
            <a:endParaRPr lang="zh-CN" altLang="en-US" sz="2800" b="1">
              <a:latin typeface="微软雅黑" pitchFamily="34" charset="-122"/>
              <a:ea typeface="微软雅黑" pitchFamily="34" charset="-122"/>
            </a:endParaRPr>
          </a:p>
        </p:txBody>
      </p:sp>
      <p:sp>
        <p:nvSpPr>
          <p:cNvPr id="8" name="文本框 7"/>
          <p:cNvSpPr txBox="1"/>
          <p:nvPr/>
        </p:nvSpPr>
        <p:spPr>
          <a:xfrm>
            <a:off x="411480" y="1929348"/>
            <a:ext cx="11369040" cy="4524315"/>
          </a:xfrm>
          <a:prstGeom prst="rect">
            <a:avLst/>
          </a:prstGeom>
          <a:solidFill>
            <a:schemeClr val="accent1">
              <a:lumMod val="20000"/>
              <a:lumOff val="80000"/>
            </a:schemeClr>
          </a:solidFill>
        </p:spPr>
        <p:txBody>
          <a:bodyPr wrap="square">
            <a:spAutoFit/>
          </a:bodyPr>
          <a:lstStyle/>
          <a:p>
            <a:r>
              <a:rPr lang="zh-CN" altLang="en-US" sz="2400">
                <a:latin typeface="黑体" panose="02010609060101010101" pitchFamily="49" charset="-122"/>
                <a:ea typeface="黑体" panose="02010609060101010101" pitchFamily="49" charset="-122"/>
              </a:rPr>
              <a:t>铅笔盒这个象征性的实物是这篇小说的纽结所在，自始至终也是主人公的情结。小说所描绘的，主要就是这个铅笔盒所引起的内心波澜。铅笔盒作为一个文具，自然可以看成知识的象征。对知识的追求，正是上世纪</a:t>
            </a:r>
            <a:r>
              <a:rPr lang="en-US" altLang="zh-CN" sz="2400">
                <a:latin typeface="黑体" panose="02010609060101010101" pitchFamily="49" charset="-122"/>
                <a:ea typeface="黑体" panose="02010609060101010101" pitchFamily="49" charset="-122"/>
              </a:rPr>
              <a:t>80</a:t>
            </a:r>
            <a:r>
              <a:rPr lang="zh-CN" altLang="en-US" sz="2400">
                <a:latin typeface="黑体" panose="02010609060101010101" pitchFamily="49" charset="-122"/>
                <a:ea typeface="黑体" panose="02010609060101010101" pitchFamily="49" charset="-122"/>
              </a:rPr>
              <a:t>年代初现代化运动兴起的时代背景上最响亮的话语，乡村中学生香雪的铅笔盒故事，不能说没有呼应关于现代化的历史诉求，故事的讲述多多少少也就带有叙事性。但是铅笔盒故事里的道具意义，它所不断暗示的，</a:t>
            </a:r>
            <a:r>
              <a:rPr lang="zh-CN" altLang="en-US" sz="2400">
                <a:solidFill>
                  <a:srgbClr val="FF0000"/>
                </a:solidFill>
                <a:latin typeface="黑体" panose="02010609060101010101" pitchFamily="49" charset="-122"/>
                <a:ea typeface="黑体" panose="02010609060101010101" pitchFamily="49" charset="-122"/>
              </a:rPr>
              <a:t>还是人性的魅力。</a:t>
            </a:r>
            <a:r>
              <a:rPr lang="zh-CN" altLang="en-US" sz="2400">
                <a:latin typeface="黑体" panose="02010609060101010101" pitchFamily="49" charset="-122"/>
                <a:ea typeface="黑体" panose="02010609060101010101" pitchFamily="49" charset="-122"/>
              </a:rPr>
              <a:t>在山村姑娘香雪来说，铅笔盒留给她的，是创伤的记忆。在公社中学里，她使用的父亲亲手做给她的木头铅笔盒，遭到了同学们的取笑，心地单纯的她，自尊受到了严重的伤害。</a:t>
            </a:r>
            <a:r>
              <a:rPr lang="zh-CN" altLang="en-US" sz="2400">
                <a:solidFill>
                  <a:srgbClr val="FF0000"/>
                </a:solidFill>
                <a:latin typeface="黑体" panose="02010609060101010101" pitchFamily="49" charset="-122"/>
                <a:ea typeface="黑体" panose="02010609060101010101" pitchFamily="49" charset="-122"/>
              </a:rPr>
              <a:t>造成这种伤害的力量，主要不是同学，而是现代文明</a:t>
            </a:r>
            <a:r>
              <a:rPr lang="zh-CN" altLang="en-US" sz="2400">
                <a:latin typeface="黑体" panose="02010609060101010101" pitchFamily="49" charset="-122"/>
                <a:ea typeface="黑体" panose="02010609060101010101" pitchFamily="49" charset="-122"/>
              </a:rPr>
              <a:t>：城市里才有的机器制造的可以自己关上的塑料铅笔盒，把她的手工制作的木铅笔盒比得那样寒怆。让她受到伤害的，不只是铅笔盒，也包括闭塞的台儿沟所保留的一天只吃两顿饭的落后的生存方式。</a:t>
            </a:r>
            <a:r>
              <a:rPr lang="zh-CN" altLang="en-US" sz="2400">
                <a:solidFill>
                  <a:srgbClr val="FF0000"/>
                </a:solidFill>
                <a:latin typeface="黑体" panose="02010609060101010101" pitchFamily="49" charset="-122"/>
                <a:ea typeface="黑体" panose="02010609060101010101" pitchFamily="49" charset="-122"/>
              </a:rPr>
              <a:t>当老实善良的香雪终于明白她和她的台儿沟是被人耻笑的对象，她的内心也就埋下了对现代文明的向往。</a:t>
            </a:r>
            <a:endParaRPr lang="zh-CN" altLang="en-US" sz="2400">
              <a:solidFill>
                <a:srgbClr val="FF0000"/>
              </a:solidFill>
              <a:latin typeface="黑体" pitchFamily="49" charset="-122"/>
              <a:ea typeface="黑体" pitchFamily="49"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深入探究</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76300" y="1270754"/>
            <a:ext cx="6096000" cy="523220"/>
          </a:xfrm>
          <a:prstGeom prst="rect">
            <a:avLst/>
          </a:prstGeom>
          <a:noFill/>
        </p:spPr>
        <p:txBody>
          <a:bodyPr wrap="square">
            <a:spAutoFit/>
          </a:bodyPr>
          <a:lstStyle/>
          <a:p>
            <a:r>
              <a:rPr lang="zh-CN" altLang="en-US" sz="2800" b="1" i="0">
                <a:solidFill>
                  <a:srgbClr val="000000"/>
                </a:solidFill>
                <a:effectLst/>
                <a:latin typeface="微软雅黑" panose="020b0503020204020204" pitchFamily="34" charset="-122"/>
                <a:ea typeface="微软雅黑" panose="020b0503020204020204" pitchFamily="34" charset="-122"/>
              </a:rPr>
              <a:t>你怎样认识香雪和她追求的铅笔盒？</a:t>
            </a:r>
            <a:endParaRPr lang="zh-CN" altLang="en-US" sz="2800" b="1">
              <a:latin typeface="微软雅黑" panose="020b0503020204020204" pitchFamily="34" charset="-122"/>
              <a:ea typeface="微软雅黑" panose="020b0503020204020204" pitchFamily="34" charset="-122"/>
            </a:endParaRPr>
          </a:p>
        </p:txBody>
      </p:sp>
      <p:sp>
        <p:nvSpPr>
          <p:cNvPr id="6" name="文本框 5"/>
          <p:cNvSpPr txBox="1"/>
          <p:nvPr/>
        </p:nvSpPr>
        <p:spPr>
          <a:xfrm>
            <a:off x="400050" y="2135088"/>
            <a:ext cx="11391900" cy="4022255"/>
          </a:xfrm>
          <a:prstGeom prst="rect">
            <a:avLst/>
          </a:prstGeom>
          <a:solidFill>
            <a:schemeClr val="accent1">
              <a:lumMod val="20000"/>
              <a:lumOff val="80000"/>
            </a:schemeClr>
          </a:solidFill>
        </p:spPr>
        <p:txBody>
          <a:bodyPr wrap="square">
            <a:spAutoFit/>
          </a:bodyPr>
          <a:lstStyle/>
          <a:p>
            <a:pPr>
              <a:lnSpc>
                <a:spcPct val="120000"/>
              </a:lnSpc>
            </a:pPr>
            <a:r>
              <a:rPr lang="zh-CN" altLang="en-US" sz="2400">
                <a:latin typeface="黑体" panose="02010609060101010101" pitchFamily="49" charset="-122"/>
                <a:ea typeface="黑体" panose="02010609060101010101" pitchFamily="49" charset="-122"/>
              </a:rPr>
              <a:t>香雪那个时代的现代文明，也就是</a:t>
            </a:r>
            <a:r>
              <a:rPr lang="zh-CN" altLang="en-US" sz="2400">
                <a:solidFill>
                  <a:srgbClr val="FF0000"/>
                </a:solidFill>
                <a:latin typeface="黑体" panose="02010609060101010101" pitchFamily="49" charset="-122"/>
                <a:ea typeface="黑体" panose="02010609060101010101" pitchFamily="49" charset="-122"/>
              </a:rPr>
              <a:t>由铅笔盒所代表的工业文明。</a:t>
            </a:r>
            <a:r>
              <a:rPr lang="zh-CN" altLang="en-US" sz="2400">
                <a:latin typeface="黑体" panose="02010609060101010101" pitchFamily="49" charset="-122"/>
                <a:ea typeface="黑体" panose="02010609060101010101" pitchFamily="49" charset="-122"/>
              </a:rPr>
              <a:t>只要能拥有这种铅笔盒，她就能理直气壮地生活在同一种文明里，失去的自尊就能找回，再也不会被人看不起。所以得到新型铅笔盒，首先是香雪的个人需要，是获得尊严、实现自我的需要，即使叙事主体受制于开放改革时期的国家话语，但对人物的刻画只能遵循人性的逻辑。</a:t>
            </a:r>
            <a:r>
              <a:rPr lang="zh-CN" altLang="en-US" sz="2400" b="1">
                <a:solidFill>
                  <a:srgbClr val="FF0000"/>
                </a:solidFill>
                <a:latin typeface="黑体" panose="02010609060101010101" pitchFamily="49" charset="-122"/>
                <a:ea typeface="黑体" panose="02010609060101010101" pitchFamily="49" charset="-122"/>
              </a:rPr>
              <a:t>香雪的情结就是要洗雪文明的落差带给她的屈辱。</a:t>
            </a:r>
            <a:r>
              <a:rPr lang="zh-CN" altLang="en-US" sz="2400">
                <a:latin typeface="黑体" panose="02010609060101010101" pitchFamily="49" charset="-122"/>
                <a:ea typeface="黑体" panose="02010609060101010101" pitchFamily="49" charset="-122"/>
              </a:rPr>
              <a:t>从首都开来的火车给她带来了机会。她不惜代价地从女大学生手中换来了自动铅笔盒。这个铅笔盒将改变她的身份，使她进入先进文明的行列，与山外的同学平起平坐。</a:t>
            </a:r>
            <a:r>
              <a:rPr lang="zh-CN" altLang="en-US" sz="2400">
                <a:solidFill>
                  <a:srgbClr val="FF0000"/>
                </a:solidFill>
                <a:latin typeface="黑体" panose="02010609060101010101" pitchFamily="49" charset="-122"/>
                <a:ea typeface="黑体" panose="02010609060101010101" pitchFamily="49" charset="-122"/>
              </a:rPr>
              <a:t>这是未曾遭到文明撞击带来的屈辱的凤娇们所难以理解的。</a:t>
            </a:r>
            <a:r>
              <a:rPr lang="zh-CN" altLang="en-US" sz="2400">
                <a:latin typeface="黑体" panose="02010609060101010101" pitchFamily="49" charset="-122"/>
                <a:ea typeface="黑体" panose="02010609060101010101" pitchFamily="49" charset="-122"/>
              </a:rPr>
              <a:t>铅笔盒不仅给了香雪巨大的力量，帮助一向胆子小的她战胜了走夜路的恐惧，还改变了香雪对这个世界的感受。</a:t>
            </a:r>
            <a:endParaRPr lang="zh-CN" altLang="en-US" sz="2400">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小说特色鉴赏</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059180" y="1281529"/>
            <a:ext cx="10287000" cy="1569660"/>
          </a:xfrm>
          <a:prstGeom prst="rect">
            <a:avLst/>
          </a:prstGeom>
          <a:solidFill>
            <a:schemeClr val="accent1">
              <a:lumMod val="20000"/>
              <a:lumOff val="80000"/>
            </a:schemeClr>
          </a:solidFill>
        </p:spPr>
        <p:txBody>
          <a:bodyPr wrap="square">
            <a:spAutoFit/>
          </a:bodyPr>
          <a:lstStyle/>
          <a:p>
            <a:r>
              <a:rPr lang="zh-CN" altLang="en-US" sz="2400" b="1">
                <a:solidFill>
                  <a:srgbClr val="FF0000"/>
                </a:solidFill>
                <a:latin typeface="黑体" panose="02010609060101010101" pitchFamily="49" charset="-122"/>
                <a:ea typeface="黑体" panose="02010609060101010101" pitchFamily="49" charset="-122"/>
              </a:rPr>
              <a:t>①小说语言清新婉丽，艺术构思精巧。</a:t>
            </a:r>
            <a:r>
              <a:rPr lang="zh-CN" altLang="en-US" sz="2400">
                <a:latin typeface="黑体" panose="02010609060101010101" pitchFamily="49" charset="-122"/>
                <a:ea typeface="黑体" panose="02010609060101010101" pitchFamily="49" charset="-122"/>
              </a:rPr>
              <a:t>作者善于诗化生活场景和自然景物，创造空灵蕴藉的艺术境界，对笔下的一切充满了宽容与厚爱，写山、写树、写小溪、写火车都充满了生命的灵性与诗情画意。这一切与香雪微妙复杂的心理活动糅合在一起，构成了至今仍为人们所激赏的“香雪旋律”。</a:t>
            </a:r>
            <a:endParaRPr lang="zh-CN" altLang="en-US" sz="2400">
              <a:latin typeface="黑体" panose="02010609060101010101" pitchFamily="49" charset="-122"/>
              <a:ea typeface="黑体" panose="02010609060101010101" pitchFamily="49" charset="-122"/>
            </a:endParaRPr>
          </a:p>
        </p:txBody>
      </p:sp>
      <p:sp>
        <p:nvSpPr>
          <p:cNvPr id="12" name="文本框 11"/>
          <p:cNvSpPr txBox="1"/>
          <p:nvPr/>
        </p:nvSpPr>
        <p:spPr>
          <a:xfrm>
            <a:off x="1059180" y="3015287"/>
            <a:ext cx="10287000" cy="1200329"/>
          </a:xfrm>
          <a:prstGeom prst="rect">
            <a:avLst/>
          </a:prstGeom>
          <a:solidFill>
            <a:schemeClr val="accent2">
              <a:lumMod val="20000"/>
              <a:lumOff val="80000"/>
            </a:schemeClr>
          </a:solidFill>
        </p:spPr>
        <p:txBody>
          <a:bodyPr wrap="square">
            <a:spAutoFit/>
          </a:bodyPr>
          <a:lstStyle>
            <a:defPPr>
              <a:defRPr lang="zh-CN"/>
            </a:defPPr>
            <a:lvl1pPr>
              <a:defRPr sz="2000">
                <a:latin typeface="黑体" panose="02010609060101010101" pitchFamily="49" charset="-122"/>
                <a:ea typeface="黑体" panose="02010609060101010101" pitchFamily="49" charset="-122"/>
              </a:defRPr>
            </a:lvl1pPr>
          </a:lstStyle>
          <a:p>
            <a:r>
              <a:rPr lang="zh-CN" altLang="en-US" sz="2400" b="1">
                <a:solidFill>
                  <a:srgbClr val="FF0000"/>
                </a:solidFill>
              </a:rPr>
              <a:t>②性格鲜明的人物刻画。</a:t>
            </a:r>
            <a:r>
              <a:rPr lang="zh-CN" altLang="en-US" sz="2400"/>
              <a:t>小说刻画了香雪和凤娇两个性格截然相反的人物。凤娇的“老成”和香雪的单纯，形成鲜明对比，这些都凸显出香雪的冰清玉洁。</a:t>
            </a:r>
            <a:endParaRPr lang="zh-CN" altLang="en-US" sz="2400"/>
          </a:p>
        </p:txBody>
      </p:sp>
      <p:sp>
        <p:nvSpPr>
          <p:cNvPr id="14" name="文本框 13"/>
          <p:cNvSpPr txBox="1"/>
          <p:nvPr/>
        </p:nvSpPr>
        <p:spPr>
          <a:xfrm>
            <a:off x="1059180" y="4379714"/>
            <a:ext cx="10287000" cy="1200329"/>
          </a:xfrm>
          <a:prstGeom prst="rect">
            <a:avLst/>
          </a:prstGeom>
          <a:solidFill>
            <a:schemeClr val="accent1">
              <a:lumMod val="20000"/>
              <a:lumOff val="80000"/>
            </a:schemeClr>
          </a:solidFill>
        </p:spPr>
        <p:txBody>
          <a:bodyPr wrap="square">
            <a:spAutoFit/>
          </a:bodyPr>
          <a:lstStyle/>
          <a:p>
            <a:r>
              <a:rPr lang="zh-CN" altLang="en-US" sz="2400" b="1">
                <a:solidFill>
                  <a:srgbClr val="FF0000"/>
                </a:solidFill>
                <a:latin typeface="黑体" panose="02010609060101010101" pitchFamily="49" charset="-122"/>
                <a:ea typeface="黑体" panose="02010609060101010101" pitchFamily="49" charset="-122"/>
              </a:rPr>
              <a:t>③借喻的手法。</a:t>
            </a:r>
            <a:r>
              <a:rPr lang="zh-CN" altLang="en-US" sz="2400">
                <a:latin typeface="黑体" panose="02010609060101010101" pitchFamily="49" charset="-122"/>
                <a:ea typeface="黑体" panose="02010609060101010101" pitchFamily="49" charset="-122"/>
              </a:rPr>
              <a:t>小说借用“火车”为现代文明的象征，借用“铅笔盒”为文化知识的象征，姑娘们与火车一分钟的交集，深刻地揭示她们对现代文明的无限向往、对美好生活的强烈渴望以及对文化知识的追求。</a:t>
            </a:r>
            <a:endParaRPr lang="zh-CN" altLang="en-US" sz="2400">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小说特色鉴赏</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952500" y="1859340"/>
            <a:ext cx="10340340" cy="1569660"/>
          </a:xfrm>
          <a:prstGeom prst="rect">
            <a:avLst/>
          </a:prstGeom>
          <a:solidFill>
            <a:schemeClr val="accent1">
              <a:lumMod val="20000"/>
              <a:lumOff val="80000"/>
            </a:schemeClr>
          </a:solidFill>
        </p:spPr>
        <p:txBody>
          <a:bodyPr wrap="square">
            <a:spAutoFit/>
          </a:bodyPr>
          <a:lstStyle/>
          <a:p>
            <a:r>
              <a:rPr lang="zh-CN" altLang="en-US" sz="2400" b="1">
                <a:solidFill>
                  <a:srgbClr val="FF0000"/>
                </a:solidFill>
                <a:latin typeface="黑体" panose="02010609060101010101" pitchFamily="49" charset="-122"/>
                <a:ea typeface="黑体" panose="02010609060101010101" pitchFamily="49" charset="-122"/>
              </a:rPr>
              <a:t>④诗意的语言。</a:t>
            </a:r>
            <a:r>
              <a:rPr lang="zh-CN" altLang="en-US" sz="2400">
                <a:latin typeface="黑体" panose="02010609060101010101" pitchFamily="49" charset="-122"/>
                <a:ea typeface="黑体" panose="02010609060101010101" pitchFamily="49" charset="-122"/>
              </a:rPr>
              <a:t>小说的题目</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哦，香雪</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因为前面一个语气词“哦”，显得特别具有诗意。再看开头这句：写大山的“温存和粗暴。”这句话把大山人格化来写，无疑给大山注进了血肉和情感。诗意的语言，使得山水万物都充满了感情，也增加了文章的抒情力度。</a:t>
            </a:r>
            <a:endParaRPr lang="zh-CN" altLang="en-US" sz="2400">
              <a:latin typeface="黑体" panose="02010609060101010101" pitchFamily="49" charset="-122"/>
              <a:ea typeface="黑体" panose="02010609060101010101" pitchFamily="49" charset="-122"/>
            </a:endParaRPr>
          </a:p>
        </p:txBody>
      </p:sp>
      <p:sp>
        <p:nvSpPr>
          <p:cNvPr id="12" name="文本框 11"/>
          <p:cNvSpPr txBox="1"/>
          <p:nvPr/>
        </p:nvSpPr>
        <p:spPr>
          <a:xfrm>
            <a:off x="982980" y="3978177"/>
            <a:ext cx="10279380" cy="1200329"/>
          </a:xfrm>
          <a:prstGeom prst="rect">
            <a:avLst/>
          </a:prstGeom>
          <a:solidFill>
            <a:schemeClr val="accent2">
              <a:lumMod val="20000"/>
              <a:lumOff val="80000"/>
            </a:schemeClr>
          </a:solidFill>
        </p:spPr>
        <p:txBody>
          <a:bodyPr wrap="square">
            <a:spAutoFit/>
          </a:bodyPr>
          <a:lstStyle/>
          <a:p>
            <a:r>
              <a:rPr lang="zh-CN" altLang="en-US" sz="2400" b="1">
                <a:solidFill>
                  <a:srgbClr val="FF0000"/>
                </a:solidFill>
                <a:latin typeface="黑体" panose="02010609060101010101" pitchFamily="49" charset="-122"/>
                <a:ea typeface="黑体" panose="02010609060101010101" pitchFamily="49" charset="-122"/>
              </a:rPr>
              <a:t>⑤生动的内心描写。</a:t>
            </a:r>
            <a:r>
              <a:rPr lang="zh-CN" altLang="en-US" sz="2400">
                <a:latin typeface="黑体" panose="02010609060101010101" pitchFamily="49" charset="-122"/>
                <a:ea typeface="黑体" panose="02010609060101010101" pitchFamily="49" charset="-122"/>
              </a:rPr>
              <a:t>小说运用了很多内心描写，表现香雪的所思所想。细腻又传神的描写，生动自然，写出了香雪内心深处急于摆脱被人嘲笑的贫穷落后，赢得尊严的心情。</a:t>
            </a:r>
            <a:endParaRPr lang="zh-CN" altLang="en-US" sz="2400">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48640" y="281305"/>
            <a:ext cx="3048000" cy="1325563"/>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作者名片</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487680" y="1949440"/>
            <a:ext cx="7018020" cy="4493025"/>
          </a:xfrm>
          <a:prstGeom prst="rect">
            <a:avLst/>
          </a:prstGeom>
          <a:solidFill>
            <a:schemeClr val="accent2">
              <a:lumMod val="20000"/>
              <a:lumOff val="80000"/>
            </a:schemeClr>
          </a:solidFill>
        </p:spPr>
        <p:txBody>
          <a:bodyPr wrap="square">
            <a:spAutoFit/>
          </a:bodyPr>
          <a:lstStyle/>
          <a:p>
            <a:pPr>
              <a:lnSpc>
                <a:spcPct val="120000"/>
              </a:lnSpc>
            </a:pPr>
            <a:r>
              <a:rPr lang="zh-CN" altLang="en-US" sz="2000">
                <a:latin typeface="微软雅黑" panose="020b0503020204020204" pitchFamily="34" charset="-122"/>
                <a:ea typeface="微软雅黑" panose="020b0503020204020204" pitchFamily="34" charset="-122"/>
              </a:rPr>
              <a:t>铁凝，</a:t>
            </a:r>
            <a:r>
              <a:rPr lang="en-US" altLang="zh-CN" sz="2000">
                <a:latin typeface="微软雅黑" panose="020b0503020204020204" pitchFamily="34" charset="-122"/>
                <a:ea typeface="微软雅黑" panose="020b0503020204020204" pitchFamily="34" charset="-122"/>
              </a:rPr>
              <a:t>1957</a:t>
            </a:r>
            <a:r>
              <a:rPr lang="zh-CN" altLang="en-US" sz="2000">
                <a:latin typeface="微软雅黑" panose="020b0503020204020204" pitchFamily="34" charset="-122"/>
                <a:ea typeface="微软雅黑" panose="020b0503020204020204" pitchFamily="34" charset="-122"/>
              </a:rPr>
              <a:t>年生河北赵县，当代著名作家 </a:t>
            </a: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。主要著作：</a:t>
            </a:r>
            <a:r>
              <a:rPr lang="en-US" altLang="zh-CN" sz="2000" b="1">
                <a:solidFill>
                  <a:srgbClr val="FF0000"/>
                </a:solidFill>
                <a:latin typeface="微软雅黑" panose="020b0503020204020204" pitchFamily="34" charset="-122"/>
                <a:ea typeface="微软雅黑" panose="020b0503020204020204" pitchFamily="34" charset="-122"/>
              </a:rPr>
              <a:t>《</a:t>
            </a:r>
            <a:r>
              <a:rPr lang="zh-CN" altLang="en-US" sz="2000" b="1">
                <a:solidFill>
                  <a:srgbClr val="FF0000"/>
                </a:solidFill>
                <a:latin typeface="微软雅黑" panose="020b0503020204020204" pitchFamily="34" charset="-122"/>
                <a:ea typeface="微软雅黑" panose="020b0503020204020204" pitchFamily="34" charset="-122"/>
              </a:rPr>
              <a:t>玫瑰门</a:t>
            </a:r>
            <a:r>
              <a:rPr lang="en-US" altLang="zh-CN" sz="2000" b="1">
                <a:solidFill>
                  <a:srgbClr val="FF0000"/>
                </a:solidFill>
                <a:latin typeface="微软雅黑" panose="020b0503020204020204" pitchFamily="34" charset="-122"/>
                <a:ea typeface="微软雅黑" panose="020b0503020204020204" pitchFamily="34" charset="-122"/>
              </a:rPr>
              <a:t>》</a:t>
            </a:r>
            <a:r>
              <a:rPr lang="zh-CN" altLang="en-US" sz="2000" b="1">
                <a:solidFill>
                  <a:srgbClr val="FF0000"/>
                </a:solidFill>
                <a:latin typeface="微软雅黑" panose="020b0503020204020204" pitchFamily="34" charset="-122"/>
                <a:ea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rPr>
              <a:t>《</a:t>
            </a:r>
            <a:r>
              <a:rPr lang="zh-CN" altLang="en-US" sz="2000" b="1">
                <a:solidFill>
                  <a:srgbClr val="FF0000"/>
                </a:solidFill>
                <a:latin typeface="微软雅黑" panose="020b0503020204020204" pitchFamily="34" charset="-122"/>
                <a:ea typeface="微软雅黑" panose="020b0503020204020204" pitchFamily="34" charset="-122"/>
              </a:rPr>
              <a:t>无雨之城</a:t>
            </a:r>
            <a:r>
              <a:rPr lang="en-US" altLang="zh-CN" sz="2000" b="1">
                <a:solidFill>
                  <a:srgbClr val="FF0000"/>
                </a:solidFill>
                <a:latin typeface="微软雅黑" panose="020b0503020204020204" pitchFamily="34" charset="-122"/>
                <a:ea typeface="微软雅黑" panose="020b0503020204020204" pitchFamily="34" charset="-122"/>
              </a:rPr>
              <a:t>》</a:t>
            </a:r>
            <a:r>
              <a:rPr lang="zh-CN" altLang="en-US" sz="2000" b="1">
                <a:solidFill>
                  <a:srgbClr val="FF0000"/>
                </a:solidFill>
                <a:latin typeface="微软雅黑" panose="020b0503020204020204" pitchFamily="34" charset="-122"/>
                <a:ea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rPr>
              <a:t>《</a:t>
            </a:r>
            <a:r>
              <a:rPr lang="zh-CN" altLang="en-US" sz="2000" b="1">
                <a:solidFill>
                  <a:srgbClr val="FF0000"/>
                </a:solidFill>
                <a:latin typeface="微软雅黑" panose="020b0503020204020204" pitchFamily="34" charset="-122"/>
                <a:ea typeface="微软雅黑" panose="020b0503020204020204" pitchFamily="34" charset="-122"/>
              </a:rPr>
              <a:t>大浴女</a:t>
            </a:r>
            <a:r>
              <a:rPr lang="en-US" altLang="zh-CN" sz="2000" b="1">
                <a:solidFill>
                  <a:srgbClr val="FF0000"/>
                </a:solidFill>
                <a:latin typeface="微软雅黑" panose="020b0503020204020204" pitchFamily="34" charset="-122"/>
                <a:ea typeface="微软雅黑" panose="020b0503020204020204" pitchFamily="34" charset="-122"/>
              </a:rPr>
              <a:t>》</a:t>
            </a:r>
            <a:r>
              <a:rPr lang="zh-CN" altLang="en-US" sz="2000" b="1">
                <a:solidFill>
                  <a:srgbClr val="FF0000"/>
                </a:solidFill>
                <a:latin typeface="微软雅黑" panose="020b0503020204020204" pitchFamily="34" charset="-122"/>
                <a:ea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rPr>
              <a:t>《</a:t>
            </a:r>
            <a:r>
              <a:rPr lang="zh-CN" altLang="en-US" sz="2000" b="1">
                <a:solidFill>
                  <a:srgbClr val="FF0000"/>
                </a:solidFill>
                <a:latin typeface="微软雅黑" panose="020b0503020204020204" pitchFamily="34" charset="-122"/>
                <a:ea typeface="微软雅黑" panose="020b0503020204020204" pitchFamily="34" charset="-122"/>
              </a:rPr>
              <a:t>麦秸垛</a:t>
            </a:r>
            <a:r>
              <a:rPr lang="en-US" altLang="zh-CN" sz="2000" b="1">
                <a:solidFill>
                  <a:srgbClr val="FF0000"/>
                </a:solidFill>
                <a:latin typeface="微软雅黑" panose="020b0503020204020204" pitchFamily="34" charset="-122"/>
                <a:ea typeface="微软雅黑" panose="020b0503020204020204" pitchFamily="34" charset="-122"/>
              </a:rPr>
              <a:t>》</a:t>
            </a:r>
            <a:r>
              <a:rPr lang="zh-CN" altLang="en-US" sz="2000" b="1">
                <a:solidFill>
                  <a:srgbClr val="FF0000"/>
                </a:solidFill>
                <a:latin typeface="微软雅黑" panose="020b0503020204020204" pitchFamily="34" charset="-122"/>
                <a:ea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rPr>
              <a:t>《</a:t>
            </a:r>
            <a:r>
              <a:rPr lang="zh-CN" altLang="en-US" sz="2000" b="1">
                <a:solidFill>
                  <a:srgbClr val="FF0000"/>
                </a:solidFill>
                <a:latin typeface="微软雅黑" panose="020b0503020204020204" pitchFamily="34" charset="-122"/>
                <a:ea typeface="微软雅黑" panose="020b0503020204020204" pitchFamily="34" charset="-122"/>
              </a:rPr>
              <a:t>哦，香雪</a:t>
            </a:r>
            <a:r>
              <a:rPr lang="en-US" altLang="zh-CN" sz="2000" b="1">
                <a:solidFill>
                  <a:srgbClr val="FF0000"/>
                </a:solidFill>
                <a:latin typeface="微软雅黑" panose="020b0503020204020204" pitchFamily="34" charset="-122"/>
                <a:ea typeface="微软雅黑" panose="020b0503020204020204" pitchFamily="34" charset="-122"/>
              </a:rPr>
              <a:t>》</a:t>
            </a:r>
            <a:r>
              <a:rPr lang="zh-CN" altLang="en-US" sz="2000" b="1">
                <a:solidFill>
                  <a:srgbClr val="FF0000"/>
                </a:solidFill>
                <a:latin typeface="微软雅黑" panose="020b0503020204020204" pitchFamily="34" charset="-122"/>
                <a:ea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rPr>
              <a:t>《</a:t>
            </a:r>
            <a:r>
              <a:rPr lang="zh-CN" altLang="en-US" sz="2000" b="1">
                <a:solidFill>
                  <a:srgbClr val="FF0000"/>
                </a:solidFill>
                <a:latin typeface="微软雅黑" panose="020b0503020204020204" pitchFamily="34" charset="-122"/>
                <a:ea typeface="微软雅黑" panose="020b0503020204020204" pitchFamily="34" charset="-122"/>
              </a:rPr>
              <a:t>孕妇和牛</a:t>
            </a:r>
            <a:r>
              <a:rPr lang="en-US" altLang="zh-CN" sz="2000" b="1">
                <a:solidFill>
                  <a:srgbClr val="FF0000"/>
                </a:solidFill>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以及散文、电影文学剧本等百余篇（部），总计</a:t>
            </a:r>
            <a:r>
              <a:rPr lang="en-US" altLang="zh-CN" sz="2000">
                <a:latin typeface="微软雅黑" panose="020b0503020204020204" pitchFamily="34" charset="-122"/>
                <a:ea typeface="微软雅黑" panose="020b0503020204020204" pitchFamily="34" charset="-122"/>
              </a:rPr>
              <a:t>300</a:t>
            </a:r>
            <a:r>
              <a:rPr lang="zh-CN" altLang="en-US" sz="2000">
                <a:latin typeface="微软雅黑" panose="020b0503020204020204" pitchFamily="34" charset="-122"/>
                <a:ea typeface="微软雅黑" panose="020b0503020204020204" pitchFamily="34" charset="-122"/>
              </a:rPr>
              <a:t>余万字。</a:t>
            </a:r>
            <a:endParaRPr lang="zh-CN" altLang="en-US" sz="2000">
              <a:latin typeface="微软雅黑" pitchFamily="34" charset="-122"/>
              <a:ea typeface="微软雅黑" pitchFamily="34" charset="-122"/>
            </a:endParaRPr>
          </a:p>
          <a:p>
            <a:pPr>
              <a:lnSpc>
                <a:spcPct val="120000"/>
              </a:lnSpc>
            </a:pPr>
            <a:r>
              <a:rPr lang="zh-CN" altLang="en-US" sz="2000">
                <a:latin typeface="微软雅黑" panose="020b0503020204020204" pitchFamily="34" charset="-122"/>
                <a:ea typeface="微软雅黑" panose="020b0503020204020204" pitchFamily="34" charset="-122"/>
              </a:rPr>
              <a:t>散文集</a:t>
            </a:r>
            <a:r>
              <a:rPr lang="en-US" altLang="zh-CN" sz="2000" b="1">
                <a:solidFill>
                  <a:srgbClr val="FF0000"/>
                </a:solidFill>
                <a:latin typeface="微软雅黑" panose="020b0503020204020204" pitchFamily="34" charset="-122"/>
                <a:ea typeface="微软雅黑" panose="020b0503020204020204" pitchFamily="34" charset="-122"/>
              </a:rPr>
              <a:t>《</a:t>
            </a:r>
            <a:r>
              <a:rPr lang="zh-CN" altLang="en-US" sz="2000" b="1">
                <a:solidFill>
                  <a:srgbClr val="FF0000"/>
                </a:solidFill>
                <a:latin typeface="微软雅黑" panose="020b0503020204020204" pitchFamily="34" charset="-122"/>
                <a:ea typeface="微软雅黑" panose="020b0503020204020204" pitchFamily="34" charset="-122"/>
              </a:rPr>
              <a:t>女人的白夜</a:t>
            </a:r>
            <a:r>
              <a:rPr lang="en-US" altLang="zh-CN" sz="2000" b="1">
                <a:solidFill>
                  <a:srgbClr val="FF0000"/>
                </a:solidFill>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获中国首届鲁迅文学奖，中篇小说</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永远有多远</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获第二届鲁迅文学奖。根据小说改编的电影</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哦，香雪</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获第</a:t>
            </a:r>
            <a:r>
              <a:rPr lang="en-US" altLang="zh-CN" sz="2000">
                <a:latin typeface="微软雅黑" panose="020b0503020204020204" pitchFamily="34" charset="-122"/>
                <a:ea typeface="微软雅黑" panose="020b0503020204020204" pitchFamily="34" charset="-122"/>
              </a:rPr>
              <a:t>41</a:t>
            </a:r>
            <a:r>
              <a:rPr lang="zh-CN" altLang="en-US" sz="2000">
                <a:latin typeface="微软雅黑" panose="020b0503020204020204" pitchFamily="34" charset="-122"/>
                <a:ea typeface="微软雅黑" panose="020b0503020204020204" pitchFamily="34" charset="-122"/>
              </a:rPr>
              <a:t>届柏林国际电影节青春片最高奖。电影</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红衣少女</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获</a:t>
            </a:r>
            <a:r>
              <a:rPr lang="en-US" altLang="zh-CN" sz="2000">
                <a:latin typeface="微软雅黑" panose="020b0503020204020204" pitchFamily="34" charset="-122"/>
                <a:ea typeface="微软雅黑" panose="020b0503020204020204" pitchFamily="34" charset="-122"/>
              </a:rPr>
              <a:t>1985</a:t>
            </a:r>
            <a:r>
              <a:rPr lang="zh-CN" altLang="en-US" sz="2000">
                <a:latin typeface="微软雅黑" panose="020b0503020204020204" pitchFamily="34" charset="-122"/>
                <a:ea typeface="微软雅黑" panose="020b0503020204020204" pitchFamily="34" charset="-122"/>
              </a:rPr>
              <a:t>年中国电影“金鸡奖”“百花奖”优秀故事片奖。部分作品译成英、法、德、日、俄、丹麦、西班牙等文字。亦有小说在香港和台湾出版。</a:t>
            </a:r>
            <a:endParaRPr lang="zh-CN" altLang="en-US" sz="2000">
              <a:latin typeface="微软雅黑" panose="020b0503020204020204" pitchFamily="34" charset="-122"/>
              <a:ea typeface="微软雅黑" panose="020b0503020204020204" pitchFamily="34" charset="-122"/>
            </a:endParaRPr>
          </a:p>
          <a:p>
            <a:pPr>
              <a:lnSpc>
                <a:spcPct val="120000"/>
              </a:lnSpc>
            </a:pPr>
            <a:r>
              <a:rPr lang="zh-CN" altLang="en-US" sz="2000">
                <a:latin typeface="微软雅黑" panose="020b0503020204020204" pitchFamily="34" charset="-122"/>
                <a:ea typeface="微软雅黑" panose="020b0503020204020204" pitchFamily="34" charset="-122"/>
              </a:rPr>
              <a:t>现任中国共产党第十九届中央委员会委员，</a:t>
            </a:r>
            <a:r>
              <a:rPr lang="zh-CN" altLang="en-US" sz="2000" b="1">
                <a:solidFill>
                  <a:srgbClr val="FF0000"/>
                </a:solidFill>
                <a:latin typeface="微软雅黑" panose="020b0503020204020204" pitchFamily="34" charset="-122"/>
                <a:ea typeface="微软雅黑" panose="020b0503020204020204" pitchFamily="34" charset="-122"/>
              </a:rPr>
              <a:t>中国文联主席、中国作家协会主席。</a:t>
            </a:r>
            <a:endParaRPr lang="zh-CN" altLang="en-US" sz="2000" b="1">
              <a:solidFill>
                <a:srgbClr val="FF0000"/>
              </a:solidFill>
              <a:latin typeface="微软雅黑" pitchFamily="34" charset="-122"/>
              <a:ea typeface="微软雅黑" pitchFamily="34" charset="-122"/>
            </a:endParaRPr>
          </a:p>
        </p:txBody>
      </p:sp>
      <p:pic>
        <p:nvPicPr>
          <p:cNvPr id="6" name="图片 5"/>
          <p:cNvPicPr>
            <a:picLocks noChangeAspect="1"/>
          </p:cNvPicPr>
          <p:nvPr/>
        </p:nvPicPr>
        <p:blipFill>
          <a:blip r:embed="rId2"/>
          <a:stretch>
            <a:fillRect/>
          </a:stretch>
        </p:blipFill>
        <p:spPr>
          <a:xfrm>
            <a:off x="8111489" y="1949441"/>
            <a:ext cx="3807647" cy="449302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06680" y="32028"/>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总结</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2529840" y="1402080"/>
            <a:ext cx="937260" cy="2278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800" b="1">
                <a:latin typeface="微软雅黑" panose="020b0503020204020204" pitchFamily="34" charset="-122"/>
                <a:ea typeface="微软雅黑" panose="020b0503020204020204" pitchFamily="34" charset="-122"/>
              </a:rPr>
              <a:t>现代文明</a:t>
            </a:r>
            <a:endParaRPr lang="zh-CN" altLang="en-US" sz="2800" b="1">
              <a:latin typeface="微软雅黑" panose="020b0503020204020204" pitchFamily="34" charset="-122"/>
              <a:ea typeface="微软雅黑" panose="020b0503020204020204" pitchFamily="34" charset="-122"/>
            </a:endParaRPr>
          </a:p>
        </p:txBody>
      </p:sp>
      <p:sp>
        <p:nvSpPr>
          <p:cNvPr id="4" name="矩形 3"/>
          <p:cNvSpPr/>
          <p:nvPr/>
        </p:nvSpPr>
        <p:spPr>
          <a:xfrm>
            <a:off x="8862060" y="1402080"/>
            <a:ext cx="937260" cy="2278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800" b="1">
                <a:latin typeface="微软雅黑" panose="020b0503020204020204" pitchFamily="34" charset="-122"/>
                <a:ea typeface="微软雅黑" panose="020b0503020204020204" pitchFamily="34" charset="-122"/>
              </a:rPr>
              <a:t>传统文明</a:t>
            </a:r>
            <a:endParaRPr lang="zh-CN" altLang="en-US" sz="2800" b="1">
              <a:latin typeface="微软雅黑" panose="020b0503020204020204" pitchFamily="34" charset="-122"/>
              <a:ea typeface="微软雅黑" panose="020b0503020204020204" pitchFamily="34" charset="-122"/>
            </a:endParaRPr>
          </a:p>
        </p:txBody>
      </p:sp>
      <p:sp>
        <p:nvSpPr>
          <p:cNvPr id="5" name="箭头: 右 4"/>
          <p:cNvSpPr/>
          <p:nvPr/>
        </p:nvSpPr>
        <p:spPr>
          <a:xfrm>
            <a:off x="3573780" y="2392680"/>
            <a:ext cx="1478280" cy="3352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箭头: 左 5"/>
          <p:cNvSpPr/>
          <p:nvPr/>
        </p:nvSpPr>
        <p:spPr>
          <a:xfrm>
            <a:off x="7056120" y="2392680"/>
            <a:ext cx="1691640" cy="33528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349240" y="1657350"/>
            <a:ext cx="1562100" cy="18059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pitchFamily="34" charset="-122"/>
                <a:ea typeface="微软雅黑" panose="020b0503020204020204" pitchFamily="34" charset="-122"/>
              </a:rPr>
              <a:t>台儿沟</a:t>
            </a:r>
            <a:endParaRPr lang="zh-CN" altLang="en-US" sz="2400" b="1">
              <a:latin typeface="微软雅黑" pitchFamily="34" charset="-122"/>
              <a:ea typeface="微软雅黑" pitchFamily="34" charset="-122"/>
            </a:endParaRPr>
          </a:p>
        </p:txBody>
      </p:sp>
      <p:sp>
        <p:nvSpPr>
          <p:cNvPr id="7" name="文本框 6"/>
          <p:cNvSpPr txBox="1"/>
          <p:nvPr/>
        </p:nvSpPr>
        <p:spPr>
          <a:xfrm>
            <a:off x="899160" y="4833342"/>
            <a:ext cx="10584180" cy="1384353"/>
          </a:xfrm>
          <a:prstGeom prst="rect">
            <a:avLst/>
          </a:prstGeom>
          <a:solidFill>
            <a:schemeClr val="accent1">
              <a:lumMod val="20000"/>
              <a:lumOff val="80000"/>
            </a:schemeClr>
          </a:solidFill>
        </p:spPr>
        <p:txBody>
          <a:bodyPr wrap="square">
            <a:spAutoFit/>
          </a:bodyPr>
          <a:lstStyle/>
          <a:p>
            <a:pPr>
              <a:lnSpc>
                <a:spcPct val="120000"/>
              </a:lnSpc>
            </a:pPr>
            <a:r>
              <a:rPr lang="zh-CN" altLang="en-US" sz="2400">
                <a:latin typeface="微软雅黑" panose="020b0503020204020204" pitchFamily="34" charset="-122"/>
                <a:ea typeface="微软雅黑" panose="020b0503020204020204" pitchFamily="34" charset="-122"/>
              </a:rPr>
              <a:t>铁凝在她的散文</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又见香雪</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里写的：“香雪并非从前一个遥远的故事，那本是人类美好天性的表现之一，那本是</a:t>
            </a:r>
            <a:r>
              <a:rPr lang="zh-CN" altLang="en-US" sz="2400" b="1">
                <a:solidFill>
                  <a:srgbClr val="FF0000"/>
                </a:solidFill>
                <a:latin typeface="微软雅黑" panose="020b0503020204020204" pitchFamily="34" charset="-122"/>
                <a:ea typeface="微软雅黑" panose="020b0503020204020204" pitchFamily="34" charset="-122"/>
              </a:rPr>
              <a:t>生命长河中短暂然而的确存在的纯净瞬间。</a:t>
            </a:r>
            <a:r>
              <a:rPr lang="zh-CN" altLang="en-US" sz="2400">
                <a:latin typeface="微软雅黑" panose="020b0503020204020204" pitchFamily="34" charset="-122"/>
                <a:ea typeface="微软雅黑" panose="020b0503020204020204" pitchFamily="34" charset="-122"/>
              </a:rPr>
              <a:t>有人类就永远有那个瞬间，正是那个瞬间使生命有所附丽。”</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总结</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76250" y="1404818"/>
            <a:ext cx="11239500" cy="5083828"/>
          </a:xfrm>
          <a:prstGeom prst="rect">
            <a:avLst/>
          </a:prstGeom>
          <a:solidFill>
            <a:schemeClr val="accent1">
              <a:lumMod val="20000"/>
              <a:lumOff val="80000"/>
            </a:schemeClr>
          </a:solidFill>
        </p:spPr>
        <p:txBody>
          <a:bodyPr wrap="square">
            <a:spAutoFit/>
          </a:bodyPr>
          <a:lstStyle/>
          <a:p>
            <a:pPr>
              <a:lnSpc>
                <a:spcPct val="120000"/>
              </a:lnSpc>
              <a:spcAft>
                <a:spcPts val="1200"/>
              </a:spcAft>
            </a:pP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哦，香雪</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以北方小山村台儿沟为背景，通过对香雪等一群乡村少女的心理活动的生动描摹，叙写了每天只停留一分钟的火车给一向宁静的山村生活带来的波澜。表达了</a:t>
            </a:r>
            <a:r>
              <a:rPr lang="zh-CN" altLang="en-US" sz="2400" b="1">
                <a:solidFill>
                  <a:srgbClr val="FF0000"/>
                </a:solidFill>
                <a:latin typeface="微软雅黑" panose="020b0503020204020204" pitchFamily="34" charset="-122"/>
                <a:ea typeface="微软雅黑" panose="020b0503020204020204" pitchFamily="34" charset="-122"/>
              </a:rPr>
              <a:t>姑娘们对山外文明的向往，对改变山村封闭落后，摆脱贫穷的迫切心情，同时表现了山里姑娘的自爱自尊和她们纯美的心灵。</a:t>
            </a:r>
            <a:r>
              <a:rPr lang="zh-CN" altLang="en-US" sz="2400">
                <a:latin typeface="微软雅黑" panose="020b0503020204020204" pitchFamily="34" charset="-122"/>
                <a:ea typeface="微软雅黑" panose="020b0503020204020204" pitchFamily="34" charset="-122"/>
              </a:rPr>
              <a:t>小说更深刻的意义在于借台儿沟的一角，写出了</a:t>
            </a:r>
            <a:r>
              <a:rPr lang="zh-CN" altLang="en-US" sz="2400">
                <a:solidFill>
                  <a:srgbClr val="FF0000"/>
                </a:solidFill>
                <a:latin typeface="微软雅黑" panose="020b0503020204020204" pitchFamily="34" charset="-122"/>
                <a:ea typeface="微软雅黑" panose="020b0503020204020204" pitchFamily="34" charset="-122"/>
              </a:rPr>
              <a:t>改革开放后中国从历史的阴影下走出，摆脱封闭、愚昧和落后，走向开放、文明与进步的痛苦与喜悦。</a:t>
            </a:r>
            <a:endParaRPr lang="zh-CN" altLang="en-US" sz="2400">
              <a:solidFill>
                <a:srgbClr val="FF0000"/>
              </a:solidFill>
              <a:latin typeface="微软雅黑" pitchFamily="34" charset="-122"/>
              <a:ea typeface="微软雅黑" pitchFamily="34" charset="-122"/>
            </a:endParaRPr>
          </a:p>
          <a:p>
            <a:pPr>
              <a:lnSpc>
                <a:spcPct val="120000"/>
              </a:lnSpc>
            </a:pPr>
            <a:r>
              <a:rPr lang="zh-CN" altLang="en-US" sz="2400">
                <a:latin typeface="微软雅黑" panose="020b0503020204020204" pitchFamily="34" charset="-122"/>
                <a:ea typeface="微软雅黑" panose="020b0503020204020204" pitchFamily="34" charset="-122"/>
              </a:rPr>
              <a:t>这是一篇抒情意味浓厚的散文短篇小说，其特点就在于纯净的诗情与隽永的意境。散文体小说不重在情节上下功夫，而是写人，写人的内心世界，写人高尚的道德情操的美好。小说把农村女孩的善良之心和温暖情怀转化为一种抒情诗的意境，情景交融，如诗如画，意境优美，韵味萦回。“生发以情，贯穿以情，旨在谈情，意在动情。”</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总结</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50520" y="1147584"/>
            <a:ext cx="11506200" cy="5527026"/>
          </a:xfrm>
          <a:prstGeom prst="rect">
            <a:avLst/>
          </a:prstGeom>
          <a:solidFill>
            <a:schemeClr val="accent1">
              <a:lumMod val="20000"/>
              <a:lumOff val="80000"/>
            </a:schemeClr>
          </a:solidFill>
        </p:spPr>
        <p:txBody>
          <a:bodyPr wrap="square">
            <a:spAutoFit/>
          </a:bodyPr>
          <a:lstStyle/>
          <a:p>
            <a:pPr>
              <a:lnSpc>
                <a:spcPct val="120000"/>
              </a:lnSpc>
              <a:spcAft>
                <a:spcPts val="1200"/>
              </a:spcAft>
            </a:pPr>
            <a:r>
              <a:rPr lang="zh-CN" altLang="en-US" sz="2400">
                <a:latin typeface="微软雅黑" panose="020b0503020204020204" pitchFamily="34" charset="-122"/>
                <a:ea typeface="微软雅黑" panose="020b0503020204020204" pitchFamily="34" charset="-122"/>
              </a:rPr>
              <a:t>小说的情感基调是清新、婉丽、优美、纯净的，但并不意味着纤弱、单薄竿浅显，相反它寄予了作者对时代现实的严峻思考：“那纯朴、淡远的美果然是迷人的，令人不由自主地去欣赏和赞美，但它恰恰又是与贫穷和闭塞联系在一起，在时代列车的呼啸声中，这种纯朴迷人的美还能保留多久呢？”（当代评论家陈思和）</a:t>
            </a:r>
            <a:r>
              <a:rPr lang="en-US" altLang="zh-CN" sz="2400">
                <a:latin typeface="微软雅黑" panose="020b0503020204020204" pitchFamily="34" charset="-122"/>
                <a:ea typeface="微软雅黑" panose="020b0503020204020204" pitchFamily="34" charset="-122"/>
              </a:rPr>
              <a:t>80</a:t>
            </a:r>
            <a:r>
              <a:rPr lang="zh-CN" altLang="en-US" sz="2400">
                <a:latin typeface="微软雅黑" panose="020b0503020204020204" pitchFamily="34" charset="-122"/>
                <a:ea typeface="微软雅黑" panose="020b0503020204020204" pitchFamily="34" charset="-122"/>
              </a:rPr>
              <a:t>年代是一个对“现代化”充满神秘与迷信的时代，产生了一种</a:t>
            </a:r>
            <a:r>
              <a:rPr lang="zh-CN" altLang="en-US" sz="2400">
                <a:solidFill>
                  <a:srgbClr val="FF0000"/>
                </a:solidFill>
                <a:latin typeface="微软雅黑" panose="020b0503020204020204" pitchFamily="34" charset="-122"/>
                <a:ea typeface="微软雅黑" panose="020b0503020204020204" pitchFamily="34" charset="-122"/>
              </a:rPr>
              <a:t>新的二元对立的思维模式</a:t>
            </a:r>
            <a:r>
              <a:rPr lang="en-US" altLang="zh-CN" sz="2400">
                <a:solidFill>
                  <a:srgbClr val="FF0000"/>
                </a:solidFill>
                <a:latin typeface="微软雅黑" panose="020b0503020204020204" pitchFamily="34" charset="-122"/>
                <a:ea typeface="微软雅黑" panose="020b0503020204020204" pitchFamily="34" charset="-122"/>
              </a:rPr>
              <a:t>——</a:t>
            </a:r>
            <a:r>
              <a:rPr lang="zh-CN" altLang="en-US" sz="2400">
                <a:solidFill>
                  <a:srgbClr val="FF0000"/>
                </a:solidFill>
                <a:latin typeface="微软雅黑" panose="020b0503020204020204" pitchFamily="34" charset="-122"/>
                <a:ea typeface="微软雅黑" panose="020b0503020204020204" pitchFamily="34" charset="-122"/>
              </a:rPr>
              <a:t>现代化必然代表进步、文明和美好；反之，就是落后、封建和野蛮</a:t>
            </a:r>
            <a:r>
              <a:rPr lang="zh-CN" altLang="en-US" sz="2400">
                <a:latin typeface="微软雅黑" panose="020b0503020204020204" pitchFamily="34" charset="-122"/>
                <a:ea typeface="微软雅黑" panose="020b0503020204020204" pitchFamily="34" charset="-122"/>
              </a:rPr>
              <a:t>，但敏锐的作家铁凝却从现代化（火车的象征）进入以前的人性淳朴的民间社会作出美轮美奂的赞美，这种深远的意蕴，将会超越时空而发生永恒的魅力。</a:t>
            </a:r>
            <a:endParaRPr lang="zh-CN" altLang="en-US" sz="2400">
              <a:latin typeface="微软雅黑" panose="020b0503020204020204" pitchFamily="34" charset="-122"/>
              <a:ea typeface="微软雅黑" panose="020b0503020204020204" pitchFamily="34" charset="-122"/>
            </a:endParaRPr>
          </a:p>
          <a:p>
            <a:pPr>
              <a:lnSpc>
                <a:spcPct val="120000"/>
              </a:lnSpc>
            </a:pPr>
            <a:r>
              <a:rPr lang="zh-CN" altLang="en-US" sz="2400">
                <a:latin typeface="微软雅黑" panose="020b0503020204020204" pitchFamily="34" charset="-122"/>
                <a:ea typeface="微软雅黑" panose="020b0503020204020204" pitchFamily="34" charset="-122"/>
              </a:rPr>
              <a:t>台儿沟的发展有两面性。</a:t>
            </a:r>
            <a:r>
              <a:rPr lang="zh-CN" altLang="en-US" sz="2400" b="1">
                <a:solidFill>
                  <a:srgbClr val="FF0000"/>
                </a:solidFill>
                <a:latin typeface="微软雅黑" panose="020b0503020204020204" pitchFamily="34" charset="-122"/>
                <a:ea typeface="微软雅黑" panose="020b0503020204020204" pitchFamily="34" charset="-122"/>
              </a:rPr>
              <a:t>香雪踏上火车的一刹那，暗示着台儿沟的觉醒，但山里太纯朴，她们不知道山外的世界有多复杂。</a:t>
            </a:r>
            <a:r>
              <a:rPr lang="zh-CN" altLang="en-US" sz="2400">
                <a:latin typeface="微软雅黑" panose="020b0503020204020204" pitchFamily="34" charset="-122"/>
                <a:ea typeface="微软雅黑" panose="020b0503020204020204" pitchFamily="34" charset="-122"/>
              </a:rPr>
              <a:t>假如她们走出了大山，我们又会少了那一个与世隔绝的村庄，又会少了一杯纯净的水，但更少了的是那纯朴的风土人情。</a:t>
            </a:r>
            <a:endParaRPr lang="zh-CN" altLang="en-US" sz="2400">
              <a:latin typeface="微软雅黑" panose="020b0503020204020204" pitchFamily="34" charset="-122"/>
              <a:ea typeface="微软雅黑" panose="020b0503020204020204" pitchFamily="34" charset="-122"/>
            </a:endParaRPr>
          </a:p>
          <a:p>
            <a:pPr>
              <a:lnSpc>
                <a:spcPct val="12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83185"/>
            <a:ext cx="6217920" cy="8464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作业超市</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18160" y="1285220"/>
            <a:ext cx="11399520" cy="1723549"/>
          </a:xfrm>
          <a:prstGeom prst="rect">
            <a:avLst/>
          </a:prstGeom>
          <a:solidFill>
            <a:schemeClr val="accent1">
              <a:lumMod val="20000"/>
              <a:lumOff val="80000"/>
            </a:schemeClr>
          </a:solidFill>
        </p:spPr>
        <p:txBody>
          <a:bodyPr wrap="square">
            <a:spAutoFit/>
          </a:bodyPr>
          <a:lstStyle/>
          <a:p>
            <a:pPr>
              <a:spcAft>
                <a:spcPts val="1200"/>
              </a:spcAft>
            </a:pPr>
            <a:r>
              <a:rPr lang="zh-CN" altLang="en-US" sz="2400">
                <a:latin typeface="黑体" panose="02010609060101010101" pitchFamily="49" charset="-122"/>
                <a:ea typeface="黑体" panose="02010609060101010101" pitchFamily="49" charset="-122"/>
              </a:rPr>
              <a:t>一、课外阅读</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边城</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，试比较二者的异同。</a:t>
            </a:r>
            <a:endParaRPr lang="zh-CN" altLang="en-US" sz="2400">
              <a:latin typeface="黑体" panose="02010609060101010101" pitchFamily="49" charset="-122"/>
              <a:ea typeface="黑体" panose="02010609060101010101" pitchFamily="49" charset="-122"/>
            </a:endParaRPr>
          </a:p>
          <a:p>
            <a:r>
              <a:rPr lang="zh-CN" altLang="en-US" sz="2400">
                <a:latin typeface="黑体" panose="02010609060101010101" pitchFamily="49" charset="-122"/>
                <a:ea typeface="黑体" panose="02010609060101010101" pitchFamily="49" charset="-122"/>
              </a:rPr>
              <a:t>二、这篇小说的主人公是香雪，题目如果叫“香雪”也未尝不可，可是为什么还要加一个“哦”呢？这个“哦”字到底该怎样读？课文题目中为什么用“哦”字而不用“哇”、“啊”、“嘿”、“唉”、“嗯”？</a:t>
            </a:r>
            <a:endParaRPr lang="zh-CN" altLang="en-US" sz="240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2"/>
          <a:stretch>
            <a:fillRect/>
          </a:stretch>
        </p:blipFill>
        <p:spPr>
          <a:xfrm>
            <a:off x="2862262" y="3224212"/>
            <a:ext cx="6010275" cy="3152775"/>
          </a:xfrm>
          <a:prstGeom prst="rect">
            <a:avLst/>
          </a:prstGeom>
        </p:spPr>
      </p:pic>
      <p:pic>
        <p:nvPicPr>
          <p:cNvPr id="6" name="New picture" hidden="1"/>
          <p:cNvPicPr/>
          <p:nvPr/>
        </p:nvPicPr>
        <p:blipFill>
          <a:blip r:embed="rId3"/>
          <a:stretch>
            <a:fillRect/>
          </a:stretch>
        </p:blipFill>
        <p:spPr>
          <a:xfrm>
            <a:off x="11163300" y="11442700"/>
            <a:ext cx="304800" cy="3556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48640" y="281305"/>
            <a:ext cx="3048000" cy="1325563"/>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作者名片</a:t>
            </a:r>
            <a:endParaRPr lang="zh-CN" altLang="en-US" sz="3600" b="1">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548640" y="1935480"/>
            <a:ext cx="2393899" cy="3520440"/>
          </a:xfrm>
          <a:prstGeom prst="rect">
            <a:avLst/>
          </a:prstGeom>
        </p:spPr>
      </p:pic>
      <p:pic>
        <p:nvPicPr>
          <p:cNvPr id="7" name="图片 6"/>
          <p:cNvPicPr>
            <a:picLocks noChangeAspect="1"/>
          </p:cNvPicPr>
          <p:nvPr/>
        </p:nvPicPr>
        <p:blipFill>
          <a:blip r:embed="rId3"/>
          <a:srcRect l="9704" r="9704" b="4102"/>
          <a:stretch>
            <a:fillRect/>
          </a:stretch>
        </p:blipFill>
        <p:spPr>
          <a:xfrm>
            <a:off x="3382061" y="1935480"/>
            <a:ext cx="2218928" cy="3520440"/>
          </a:xfrm>
          <a:prstGeom prst="rect">
            <a:avLst/>
          </a:prstGeom>
        </p:spPr>
      </p:pic>
      <p:pic>
        <p:nvPicPr>
          <p:cNvPr id="8" name="图片 7"/>
          <p:cNvPicPr>
            <a:picLocks noChangeAspect="1"/>
          </p:cNvPicPr>
          <p:nvPr/>
        </p:nvPicPr>
        <p:blipFill>
          <a:blip r:embed="rId4"/>
          <a:stretch>
            <a:fillRect/>
          </a:stretch>
        </p:blipFill>
        <p:spPr>
          <a:xfrm>
            <a:off x="6040511" y="1935480"/>
            <a:ext cx="2482680" cy="3520440"/>
          </a:xfrm>
          <a:prstGeom prst="rect">
            <a:avLst/>
          </a:prstGeom>
        </p:spPr>
      </p:pic>
      <p:pic>
        <p:nvPicPr>
          <p:cNvPr id="10" name="图片 9"/>
          <p:cNvPicPr>
            <a:picLocks noChangeAspect="1"/>
          </p:cNvPicPr>
          <p:nvPr/>
        </p:nvPicPr>
        <p:blipFill>
          <a:blip r:embed="rId5"/>
          <a:stretch>
            <a:fillRect/>
          </a:stretch>
        </p:blipFill>
        <p:spPr>
          <a:xfrm>
            <a:off x="9010435" y="1935480"/>
            <a:ext cx="2414802" cy="3520440"/>
          </a:xfrm>
          <a:prstGeom prst="rect">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48640" y="281305"/>
            <a:ext cx="3048000" cy="10369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写作背景</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58140" y="1651338"/>
            <a:ext cx="7269480" cy="4862357"/>
          </a:xfrm>
          <a:prstGeom prst="rect">
            <a:avLst/>
          </a:prstGeom>
          <a:solidFill>
            <a:schemeClr val="accent2">
              <a:lumMod val="20000"/>
              <a:lumOff val="80000"/>
            </a:schemeClr>
          </a:solidFill>
        </p:spPr>
        <p:txBody>
          <a:bodyPr wrap="square">
            <a:spAutoFit/>
          </a:bodyPr>
          <a:lstStyle/>
          <a:p>
            <a:pPr>
              <a:lnSpc>
                <a:spcPct val="120000"/>
              </a:lnSpc>
            </a:pPr>
            <a:r>
              <a:rPr lang="zh-CN" altLang="en-US" sz="2000">
                <a:latin typeface="微软雅黑" panose="020b0503020204020204" pitchFamily="34" charset="-122"/>
                <a:ea typeface="微软雅黑" panose="020b0503020204020204" pitchFamily="34" charset="-122"/>
              </a:rPr>
              <a:t>本文选自</a:t>
            </a:r>
            <a:r>
              <a:rPr lang="en-US" altLang="zh-CN" sz="2000" b="1">
                <a:solidFill>
                  <a:srgbClr val="FF0000"/>
                </a:solidFill>
                <a:latin typeface="微软雅黑" panose="020b0503020204020204" pitchFamily="34" charset="-122"/>
                <a:ea typeface="微软雅黑" panose="020b0503020204020204" pitchFamily="34" charset="-122"/>
              </a:rPr>
              <a:t>1982</a:t>
            </a:r>
            <a:r>
              <a:rPr lang="zh-CN" altLang="en-US" sz="2000" b="1">
                <a:solidFill>
                  <a:srgbClr val="FF0000"/>
                </a:solidFill>
                <a:latin typeface="微软雅黑" panose="020b0503020204020204" pitchFamily="34" charset="-122"/>
                <a:ea typeface="微软雅黑" panose="020b0503020204020204" pitchFamily="34" charset="-122"/>
              </a:rPr>
              <a:t>年第</a:t>
            </a:r>
            <a:r>
              <a:rPr lang="en-US" altLang="zh-CN" sz="2000" b="1">
                <a:solidFill>
                  <a:srgbClr val="FF0000"/>
                </a:solidFill>
                <a:latin typeface="微软雅黑" panose="020b0503020204020204" pitchFamily="34" charset="-122"/>
                <a:ea typeface="微软雅黑" panose="020b0503020204020204" pitchFamily="34" charset="-122"/>
              </a:rPr>
              <a:t>5</a:t>
            </a:r>
            <a:r>
              <a:rPr lang="zh-CN" altLang="en-US" sz="2000" b="1">
                <a:solidFill>
                  <a:srgbClr val="FF0000"/>
                </a:solidFill>
                <a:latin typeface="微软雅黑" panose="020b0503020204020204" pitchFamily="34" charset="-122"/>
                <a:ea typeface="微软雅黑" panose="020b0503020204020204" pitchFamily="34" charset="-122"/>
              </a:rPr>
              <a:t>期的</a:t>
            </a:r>
            <a:r>
              <a:rPr lang="en-US" altLang="zh-CN" sz="2000" b="1">
                <a:solidFill>
                  <a:srgbClr val="FF0000"/>
                </a:solidFill>
                <a:latin typeface="微软雅黑" panose="020b0503020204020204" pitchFamily="34" charset="-122"/>
                <a:ea typeface="微软雅黑" panose="020b0503020204020204" pitchFamily="34" charset="-122"/>
              </a:rPr>
              <a:t>《</a:t>
            </a:r>
            <a:r>
              <a:rPr lang="zh-CN" altLang="en-US" sz="2000" b="1">
                <a:solidFill>
                  <a:srgbClr val="FF0000"/>
                </a:solidFill>
                <a:latin typeface="微软雅黑" panose="020b0503020204020204" pitchFamily="34" charset="-122"/>
                <a:ea typeface="微软雅黑" panose="020b0503020204020204" pitchFamily="34" charset="-122"/>
              </a:rPr>
              <a:t>青年文学</a:t>
            </a:r>
            <a:r>
              <a:rPr lang="en-US" altLang="zh-CN" sz="2000" b="1">
                <a:solidFill>
                  <a:srgbClr val="FF0000"/>
                </a:solidFill>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并获得</a:t>
            </a:r>
            <a:r>
              <a:rPr lang="en-US" altLang="zh-CN" sz="2000">
                <a:latin typeface="微软雅黑" panose="020b0503020204020204" pitchFamily="34" charset="-122"/>
                <a:ea typeface="微软雅黑" panose="020b0503020204020204" pitchFamily="34" charset="-122"/>
              </a:rPr>
              <a:t>1982</a:t>
            </a:r>
            <a:r>
              <a:rPr lang="zh-CN" altLang="en-US" sz="2000">
                <a:latin typeface="微软雅黑" panose="020b0503020204020204" pitchFamily="34" charset="-122"/>
                <a:ea typeface="微软雅黑" panose="020b0503020204020204" pitchFamily="34" charset="-122"/>
              </a:rPr>
              <a:t>年全国最佳短篇小说奖。</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哦，香雪</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是铁凝的成名作，和大部分青年作家一样，铁凝也在这篇作品里倾注了相当多的抒情成分，作家特有的女性的细腻、敏感也突出了作品的抒情风格；但更重要的是时代思潮的影响，</a:t>
            </a:r>
            <a:r>
              <a:rPr lang="en-US" altLang="zh-CN" sz="2000">
                <a:latin typeface="微软雅黑" panose="020b0503020204020204" pitchFamily="34" charset="-122"/>
                <a:ea typeface="微软雅黑" panose="020b0503020204020204" pitchFamily="34" charset="-122"/>
              </a:rPr>
              <a:t>20</a:t>
            </a:r>
            <a:r>
              <a:rPr lang="zh-CN" altLang="en-US" sz="2000">
                <a:latin typeface="微软雅黑" panose="020b0503020204020204" pitchFamily="34" charset="-122"/>
                <a:ea typeface="微软雅黑" panose="020b0503020204020204" pitchFamily="34" charset="-122"/>
              </a:rPr>
              <a:t>世纪</a:t>
            </a:r>
            <a:r>
              <a:rPr lang="en-US" altLang="zh-CN" sz="2000">
                <a:latin typeface="微软雅黑" panose="020b0503020204020204" pitchFamily="34" charset="-122"/>
                <a:ea typeface="微软雅黑" panose="020b0503020204020204" pitchFamily="34" charset="-122"/>
              </a:rPr>
              <a:t>70</a:t>
            </a:r>
            <a:r>
              <a:rPr lang="zh-CN" altLang="en-US" sz="2000">
                <a:latin typeface="微软雅黑" panose="020b0503020204020204" pitchFamily="34" charset="-122"/>
                <a:ea typeface="微软雅黑" panose="020b0503020204020204" pitchFamily="34" charset="-122"/>
              </a:rPr>
              <a:t>年代末兴起的</a:t>
            </a:r>
            <a:r>
              <a:rPr lang="zh-CN" altLang="en-US" sz="2000" b="1">
                <a:solidFill>
                  <a:srgbClr val="FF0000"/>
                </a:solidFill>
                <a:latin typeface="微软雅黑" panose="020b0503020204020204" pitchFamily="34" charset="-122"/>
                <a:ea typeface="微软雅黑" panose="020b0503020204020204" pitchFamily="34" charset="-122"/>
              </a:rPr>
              <a:t>个性解放和主情主义思潮</a:t>
            </a:r>
            <a:r>
              <a:rPr lang="zh-CN" altLang="en-US" sz="2000">
                <a:latin typeface="微软雅黑" panose="020b0503020204020204" pitchFamily="34" charset="-122"/>
                <a:ea typeface="微软雅黑" panose="020b0503020204020204" pitchFamily="34" charset="-122"/>
              </a:rPr>
              <a:t>，使这一时期的小说出现了一种抒情化的倾向。铁凝的小说</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哦，香雪</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也正产生于此时，它深刻地反映了</a:t>
            </a:r>
            <a:r>
              <a:rPr lang="en-US" altLang="zh-CN" sz="2000" b="1">
                <a:solidFill>
                  <a:srgbClr val="FF0000"/>
                </a:solidFill>
                <a:latin typeface="微软雅黑" panose="020b0503020204020204" pitchFamily="34" charset="-122"/>
                <a:ea typeface="微软雅黑" panose="020b0503020204020204" pitchFamily="34" charset="-122"/>
              </a:rPr>
              <a:t>80</a:t>
            </a:r>
            <a:r>
              <a:rPr lang="zh-CN" altLang="en-US" sz="2000" b="1">
                <a:solidFill>
                  <a:srgbClr val="FF0000"/>
                </a:solidFill>
                <a:latin typeface="微软雅黑" panose="020b0503020204020204" pitchFamily="34" charset="-122"/>
                <a:ea typeface="微软雅黑" panose="020b0503020204020204" pitchFamily="34" charset="-122"/>
              </a:rPr>
              <a:t>年代初整个中国走向文明、开放的艰难与坎坷</a:t>
            </a:r>
            <a:r>
              <a:rPr lang="zh-CN" altLang="en-US" sz="2000">
                <a:latin typeface="微软雅黑" panose="020b0503020204020204" pitchFamily="34" charset="-122"/>
                <a:ea typeface="微软雅黑" panose="020b0503020204020204" pitchFamily="34" charset="-122"/>
              </a:rPr>
              <a:t>。她的小说常以普通人生活为表现对象，通过平凡的日常事物的描写，来揭示人物的心灵世界，并借助人物心灵深处的触动传达具有时代特征的情绪。她善于从自己独特的视角捕捉人物内心的活动，以清丽简洁、富有音乐性和诗意的语言，营造空灵、淡远、含蓄的艺术境界。 </a:t>
            </a:r>
            <a:endParaRPr lang="zh-CN" altLang="en-US" sz="200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7842885" y="2816542"/>
            <a:ext cx="4199856" cy="2387918"/>
          </a:xfrm>
          <a:prstGeom prst="rect">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48640" y="281305"/>
            <a:ext cx="3048000" cy="10369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预习检测</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607820" y="2332546"/>
            <a:ext cx="8572500" cy="2192908"/>
          </a:xfrm>
          <a:prstGeom prst="rect">
            <a:avLst/>
          </a:prstGeom>
          <a:noFill/>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褶皱</a:t>
            </a: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 </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嘟囔</a:t>
            </a: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 吸</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吮</a:t>
            </a: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 </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捂</a:t>
            </a: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着 </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瞥</a:t>
            </a: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见  </a:t>
            </a:r>
            <a:r>
              <a:rPr lang="zh-CN" altLang="en-US" sz="3200" b="1">
                <a:solidFill>
                  <a:srgbClr val="FF0000"/>
                </a:solidFill>
                <a:latin typeface="黑体" panose="02010609060101010101" pitchFamily="49" charset="-122"/>
                <a:ea typeface="黑体" panose="02010609060101010101" pitchFamily="49" charset="-122"/>
              </a:rPr>
              <a:t>怂恿</a:t>
            </a:r>
            <a:r>
              <a:rPr lang="zh-CN" altLang="en-US" sz="3200"/>
              <a:t>  </a:t>
            </a: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娇</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嗔</a:t>
            </a: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 </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碾轧</a:t>
            </a: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 </a:t>
            </a:r>
            <a:endParaRPr kumimoji="0" lang="zh-CN" altLang="en-US" sz="3200" b="1" i="0" u="none" strike="noStrike" kern="1200" cap="none" spc="0" normalizeH="0" baseline="0" noProof="0">
              <a:ln>
                <a:noFill/>
              </a:ln>
              <a:solidFill>
                <a:srgbClr val="000000"/>
              </a:solidFill>
              <a:effectLst/>
              <a:uLnTx/>
              <a:uFillTx/>
              <a:latin typeface="黑体" pitchFamily="49" charset="-122"/>
              <a:ea typeface="黑体" pitchFamily="49" charset="-122"/>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推</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搡</a:t>
            </a: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 </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踮</a:t>
            </a: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起 </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窸窸窣窣  </a:t>
            </a:r>
            <a:r>
              <a:rPr lang="zh-CN" altLang="en-US" sz="3200" b="1">
                <a:solidFill>
                  <a:srgbClr val="FF0000"/>
                </a:solidFill>
                <a:latin typeface="黑体" panose="02010609060101010101" pitchFamily="49" charset="-122"/>
                <a:ea typeface="黑体" panose="02010609060101010101" pitchFamily="49" charset="-122"/>
              </a:rPr>
              <a:t>隧</a:t>
            </a:r>
            <a:r>
              <a:rPr lang="zh-CN" altLang="en-US" sz="3200" b="1">
                <a:latin typeface="黑体" panose="02010609060101010101" pitchFamily="49" charset="-122"/>
                <a:ea typeface="黑体" panose="02010609060101010101" pitchFamily="49" charset="-122"/>
              </a:rPr>
              <a:t>道</a:t>
            </a:r>
            <a:r>
              <a:rPr lang="zh-CN" altLang="en-US" sz="3200"/>
              <a:t>    </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纤</a:t>
            </a: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细 震</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颤</a:t>
            </a: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 </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颤</a:t>
            </a: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栗 </a:t>
            </a:r>
            <a:endPar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接</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茬</a:t>
            </a: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儿 笨</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拙</a:t>
            </a: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 怜</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悯</a:t>
            </a:r>
            <a:r>
              <a:rPr kumimoji="0" lang="zh-CN" altLang="en-US" sz="32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 </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豁啷啷</a:t>
            </a:r>
            <a:endParaRPr kumimoji="0" lang="zh-CN" altLang="en-US" sz="3200" b="1" i="0" u="none" strike="noStrike" kern="1200" cap="none" spc="0" normalizeH="0" baseline="0" noProof="0">
              <a:ln>
                <a:noFill/>
              </a:ln>
              <a:solidFill>
                <a:srgbClr val="FF0000"/>
              </a:solidFill>
              <a:effectLst/>
              <a:uLnTx/>
              <a:uFillTx/>
              <a:latin typeface="黑体" pitchFamily="49" charset="-122"/>
              <a:ea typeface="黑体" pitchFamily="49" charset="-122"/>
              <a:cs typeface="+mn-cs"/>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48640" y="281305"/>
            <a:ext cx="3048000" cy="10369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预习检测</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208020" y="1601599"/>
            <a:ext cx="7178040" cy="4744697"/>
          </a:xfrm>
          <a:prstGeom prst="rect">
            <a:avLst/>
          </a:prstGeom>
          <a:noFill/>
        </p:spPr>
        <p:txBody>
          <a:bodyPr wrap="square">
            <a:spAutoFit/>
          </a:bodyPr>
          <a:lstStyle/>
          <a:p>
            <a:pPr>
              <a:lnSpc>
                <a:spcPct val="120000"/>
              </a:lnSpc>
            </a:pPr>
            <a:r>
              <a:rPr lang="zh-CN" altLang="en-US" sz="3200" b="1">
                <a:solidFill>
                  <a:srgbClr val="FF0000"/>
                </a:solidFill>
                <a:latin typeface="黑体" panose="02010609060101010101" pitchFamily="49" charset="-122"/>
                <a:ea typeface="黑体" panose="02010609060101010101" pitchFamily="49" charset="-122"/>
              </a:rPr>
              <a:t>刻意：</a:t>
            </a:r>
            <a:r>
              <a:rPr lang="zh-CN" altLang="en-US" sz="2400">
                <a:latin typeface="微软雅黑" panose="020b0503020204020204" pitchFamily="34" charset="-122"/>
                <a:ea typeface="微软雅黑" panose="020b0503020204020204" pitchFamily="34" charset="-122"/>
              </a:rPr>
              <a:t>用尽心思。</a:t>
            </a:r>
            <a:r>
              <a:rPr lang="zh-CN" altLang="en-US"/>
              <a:t>                            </a:t>
            </a:r>
            <a:endParaRPr lang="en-US" altLang="zh-CN"/>
          </a:p>
          <a:p>
            <a:pPr>
              <a:lnSpc>
                <a:spcPct val="120000"/>
              </a:lnSpc>
            </a:pPr>
            <a:r>
              <a:rPr lang="zh-CN" altLang="en-US" sz="3200" b="1">
                <a:solidFill>
                  <a:srgbClr val="FF0000"/>
                </a:solidFill>
                <a:latin typeface="黑体" panose="02010609060101010101" pitchFamily="49" charset="-122"/>
                <a:ea typeface="黑体" panose="02010609060101010101" pitchFamily="49" charset="-122"/>
              </a:rPr>
              <a:t>惆怅：</a:t>
            </a:r>
            <a:r>
              <a:rPr lang="zh-CN" altLang="en-US" sz="2400">
                <a:latin typeface="微软雅黑" panose="020b0503020204020204" pitchFamily="34" charset="-122"/>
                <a:ea typeface="微软雅黑" panose="020b0503020204020204" pitchFamily="34" charset="-122"/>
              </a:rPr>
              <a:t>伤感，失意。</a:t>
            </a:r>
            <a:endParaRPr lang="zh-CN" altLang="en-US"/>
          </a:p>
          <a:p>
            <a:pPr>
              <a:lnSpc>
                <a:spcPct val="120000"/>
              </a:lnSpc>
            </a:pPr>
            <a:r>
              <a:rPr lang="zh-CN" altLang="en-US" sz="3200" b="1">
                <a:solidFill>
                  <a:srgbClr val="FF0000"/>
                </a:solidFill>
                <a:latin typeface="黑体" panose="02010609060101010101" pitchFamily="49" charset="-122"/>
                <a:ea typeface="黑体" panose="02010609060101010101" pitchFamily="49" charset="-122"/>
              </a:rPr>
              <a:t>悸动：</a:t>
            </a:r>
            <a:r>
              <a:rPr lang="zh-CN" altLang="en-US" sz="2400">
                <a:latin typeface="微软雅黑" panose="020b0503020204020204" pitchFamily="34" charset="-122"/>
                <a:ea typeface="微软雅黑" panose="020b0503020204020204" pitchFamily="34" charset="-122"/>
              </a:rPr>
              <a:t>因为害怕而心跳得厉害。</a:t>
            </a:r>
            <a:r>
              <a:rPr lang="zh-CN" altLang="en-US"/>
              <a:t>     </a:t>
            </a:r>
            <a:endParaRPr lang="en-US" altLang="zh-CN"/>
          </a:p>
          <a:p>
            <a:pPr>
              <a:lnSpc>
                <a:spcPct val="120000"/>
              </a:lnSpc>
            </a:pPr>
            <a:r>
              <a:rPr lang="zh-CN" altLang="en-US" sz="3200" b="1">
                <a:solidFill>
                  <a:srgbClr val="FF0000"/>
                </a:solidFill>
                <a:latin typeface="黑体" panose="02010609060101010101" pitchFamily="49" charset="-122"/>
                <a:ea typeface="黑体" panose="02010609060101010101" pitchFamily="49" charset="-122"/>
              </a:rPr>
              <a:t>怂恿：</a:t>
            </a:r>
            <a:r>
              <a:rPr lang="zh-CN" altLang="en-US" sz="2400">
                <a:latin typeface="微软雅黑" panose="020b0503020204020204" pitchFamily="34" charset="-122"/>
                <a:ea typeface="微软雅黑" panose="020b0503020204020204" pitchFamily="34" charset="-122"/>
              </a:rPr>
              <a:t>鼓动别人去做某事。（通常是不好的事） </a:t>
            </a:r>
            <a:endParaRPr lang="zh-CN" altLang="en-US"/>
          </a:p>
          <a:p>
            <a:pPr>
              <a:lnSpc>
                <a:spcPct val="120000"/>
              </a:lnSpc>
            </a:pPr>
            <a:r>
              <a:rPr lang="zh-CN" altLang="en-US" sz="3200" b="1">
                <a:solidFill>
                  <a:srgbClr val="FF0000"/>
                </a:solidFill>
                <a:latin typeface="黑体" panose="02010609060101010101" pitchFamily="49" charset="-122"/>
                <a:ea typeface="黑体" panose="02010609060101010101" pitchFamily="49" charset="-122"/>
              </a:rPr>
              <a:t>蠕动：</a:t>
            </a:r>
            <a:r>
              <a:rPr lang="zh-CN" altLang="en-US" sz="2400">
                <a:latin typeface="微软雅黑" panose="020b0503020204020204" pitchFamily="34" charset="-122"/>
                <a:ea typeface="微软雅黑" panose="020b0503020204020204" pitchFamily="34" charset="-122"/>
              </a:rPr>
              <a:t>像蚯蚓爬行那样动</a:t>
            </a:r>
            <a:r>
              <a:rPr lang="zh-CN" altLang="en-US"/>
              <a:t>。         </a:t>
            </a:r>
            <a:endParaRPr lang="en-US" altLang="zh-CN"/>
          </a:p>
          <a:p>
            <a:pPr>
              <a:lnSpc>
                <a:spcPct val="120000"/>
              </a:lnSpc>
            </a:pPr>
            <a:r>
              <a:rPr lang="zh-CN" altLang="en-US" sz="3200" b="1">
                <a:solidFill>
                  <a:srgbClr val="FF0000"/>
                </a:solidFill>
                <a:latin typeface="黑体" panose="02010609060101010101" pitchFamily="49" charset="-122"/>
                <a:ea typeface="黑体" panose="02010609060101010101" pitchFamily="49" charset="-122"/>
              </a:rPr>
              <a:t>荆棘</a:t>
            </a:r>
            <a:r>
              <a:rPr lang="en-US" altLang="zh-CN" sz="3200" b="1">
                <a:solidFill>
                  <a:srgbClr val="FF0000"/>
                </a:solidFill>
                <a:latin typeface="黑体" panose="02010609060101010101" pitchFamily="49" charset="-122"/>
                <a:ea typeface="黑体" panose="02010609060101010101" pitchFamily="49" charset="-122"/>
              </a:rPr>
              <a:t>:</a:t>
            </a:r>
            <a:r>
              <a:rPr lang="zh-CN" altLang="en-US" sz="2400">
                <a:latin typeface="微软雅黑" panose="020b0503020204020204" pitchFamily="34" charset="-122"/>
                <a:ea typeface="微软雅黑" panose="020b0503020204020204" pitchFamily="34" charset="-122"/>
              </a:rPr>
              <a:t>泛指山野丛生的带刺的小灌木。</a:t>
            </a:r>
            <a:endParaRPr lang="zh-CN" altLang="en-US"/>
          </a:p>
          <a:p>
            <a:pPr>
              <a:lnSpc>
                <a:spcPct val="120000"/>
              </a:lnSpc>
            </a:pPr>
            <a:r>
              <a:rPr lang="zh-CN" altLang="en-US" sz="3200" b="1">
                <a:solidFill>
                  <a:srgbClr val="FF0000"/>
                </a:solidFill>
                <a:latin typeface="黑体" panose="02010609060101010101" pitchFamily="49" charset="-122"/>
                <a:ea typeface="黑体" panose="02010609060101010101" pitchFamily="49" charset="-122"/>
              </a:rPr>
              <a:t>撼天动地</a:t>
            </a:r>
            <a:r>
              <a:rPr lang="en-US" altLang="zh-CN" sz="3200" b="1">
                <a:solidFill>
                  <a:srgbClr val="FF0000"/>
                </a:solidFill>
                <a:latin typeface="黑体" panose="02010609060101010101" pitchFamily="49" charset="-122"/>
                <a:ea typeface="黑体" panose="02010609060101010101" pitchFamily="49" charset="-122"/>
              </a:rPr>
              <a:t>:</a:t>
            </a:r>
            <a:r>
              <a:rPr lang="zh-CN" altLang="en-US" sz="2400">
                <a:latin typeface="微软雅黑" panose="020b0503020204020204" pitchFamily="34" charset="-122"/>
                <a:ea typeface="微软雅黑" panose="020b0503020204020204" pitchFamily="34" charset="-122"/>
              </a:rPr>
              <a:t>形容声音响亮或声势浩大。 </a:t>
            </a:r>
            <a:endParaRPr lang="en-US" altLang="zh-CN" sz="2400">
              <a:latin typeface="微软雅黑" pitchFamily="34" charset="-122"/>
              <a:ea typeface="微软雅黑" pitchFamily="34" charset="-122"/>
            </a:endParaRPr>
          </a:p>
          <a:p>
            <a:pPr>
              <a:lnSpc>
                <a:spcPct val="120000"/>
              </a:lnSpc>
            </a:pPr>
            <a:r>
              <a:rPr lang="zh-CN" altLang="en-US" sz="3200" b="1">
                <a:solidFill>
                  <a:srgbClr val="FF0000"/>
                </a:solidFill>
                <a:latin typeface="黑体" panose="02010609060101010101" pitchFamily="49" charset="-122"/>
                <a:ea typeface="黑体" panose="02010609060101010101" pitchFamily="49" charset="-122"/>
              </a:rPr>
              <a:t>斟酌</a:t>
            </a:r>
            <a:r>
              <a:rPr lang="en-US" altLang="zh-CN" sz="3200" b="1">
                <a:solidFill>
                  <a:srgbClr val="FF0000"/>
                </a:solidFill>
                <a:latin typeface="黑体" panose="02010609060101010101" pitchFamily="49" charset="-122"/>
                <a:ea typeface="黑体" panose="02010609060101010101" pitchFamily="49" charset="-122"/>
              </a:rPr>
              <a:t>:</a:t>
            </a:r>
            <a:r>
              <a:rPr lang="zh-CN" altLang="en-US" sz="2400">
                <a:latin typeface="微软雅黑" panose="020b0503020204020204" pitchFamily="34" charset="-122"/>
                <a:ea typeface="微软雅黑" panose="020b0503020204020204" pitchFamily="34" charset="-122"/>
              </a:rPr>
              <a:t>考虑事情文字等是否可行或是否适当。</a:t>
            </a:r>
            <a:endParaRPr lang="zh-CN" altLang="en-US" sz="2400">
              <a:latin typeface="微软雅黑" pitchFamily="34" charset="-122"/>
              <a:ea typeface="微软雅黑" pitchFamily="34"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36220" y="304165"/>
            <a:ext cx="6217920" cy="1036955"/>
          </a:xfrm>
          <a:solidFill>
            <a:schemeClr val="accent1">
              <a:lumMod val="75000"/>
            </a:schemeClr>
          </a:solidFill>
        </p:spPr>
        <p:txBody>
          <a:bodyPr>
            <a:normAutofit fontScale="90000"/>
          </a:bodyPr>
          <a:lstStyle/>
          <a:p>
            <a:pPr algn="ctr"/>
            <a:r>
              <a:rPr lang="zh-CN" altLang="en-US" sz="3600" b="1">
                <a:solidFill>
                  <a:schemeClr val="bg1"/>
                </a:solidFill>
                <a:latin typeface="微软雅黑" panose="020b0503020204020204" pitchFamily="34" charset="-122"/>
                <a:ea typeface="微软雅黑" panose="020b0503020204020204" pitchFamily="34" charset="-122"/>
              </a:rPr>
              <a:t>用自己的语言概括一下这个故事</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94310" y="1944499"/>
            <a:ext cx="11803380" cy="4043543"/>
          </a:xfrm>
          <a:prstGeom prst="rect">
            <a:avLst/>
          </a:prstGeom>
          <a:solidFill>
            <a:schemeClr val="tx2">
              <a:lumMod val="20000"/>
              <a:lumOff val="80000"/>
            </a:schemeClr>
          </a:solidFill>
        </p:spPr>
        <p:txBody>
          <a:bodyPr wrap="square">
            <a:spAutoFit/>
          </a:bodyPr>
          <a:lstStyle/>
          <a:p>
            <a:pPr>
              <a:lnSpc>
                <a:spcPct val="120000"/>
              </a:lnSpc>
            </a:pPr>
            <a:r>
              <a:rPr lang="zh-CN" altLang="en-US" sz="2400">
                <a:latin typeface="微软雅黑" panose="020b0503020204020204" pitchFamily="34" charset="-122"/>
                <a:ea typeface="微软雅黑" panose="020b0503020204020204" pitchFamily="34" charset="-122"/>
              </a:rPr>
              <a:t>小说以一个北方偏僻的小山村台儿沟为叙述和抒情背景，通过对香雪等一群乡村少女的心理活动的生动描摹，叙写了每天只停一分钟的火车给一向宁静的山村生活带来的波澜，并由此抒发了优美而内涵丰富的情感。作品主要描写了香雪的一段小小的历险经历：她在那停车一分钟的间隙里，毅然踏进了火车，用积攒的四十个鸡蛋，换来了一个向往已久的带磁铁的泡沫塑料铅笔盒。为此，她甘愿被父母责怪，而且一个人摸黑走了三十里的山路，这对一个平时说话不多，胆子又小的山村少女来说，需要极大的勇气。作者还有意交代了香雪这一举动的心理动力，那就是对山外文明的向往，对改变山村封闭落后、摆脱贫穷的迫切心情，还有山里姑娘的自爱自尊。以清新隽永的笔调表现了一个在闭塞山村中生活的少女香雪对都市文明的向往，具有浓郁的乡土气息。</a:t>
            </a:r>
            <a:endParaRPr lang="zh-CN" altLang="en-US">
              <a:latin typeface="微软雅黑" pitchFamily="34" charset="-122"/>
              <a:ea typeface="微软雅黑" pitchFamily="34"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36220" y="304165"/>
            <a:ext cx="6217920" cy="1036955"/>
          </a:xfrm>
          <a:solidFill>
            <a:schemeClr val="accent1">
              <a:lumMod val="75000"/>
            </a:schemeClr>
          </a:solidFill>
        </p:spPr>
        <p:txBody>
          <a:bodyPr>
            <a:norm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小说三要素</a:t>
            </a:r>
            <a:endParaRPr lang="zh-CN" altLang="en-US" sz="3600" b="1">
              <a:solidFill>
                <a:schemeClr val="bg1"/>
              </a:solidFill>
              <a:latin typeface="微软雅黑" panose="020b0503020204020204" pitchFamily="34" charset="-122"/>
              <a:ea typeface="微软雅黑" panose="020b0503020204020204" pitchFamily="34" charset="-122"/>
            </a:endParaRPr>
          </a:p>
        </p:txBody>
      </p:sp>
      <p:pic>
        <p:nvPicPr>
          <p:cNvPr id="6" name="图片 5" descr="timg-1"/>
          <p:cNvPicPr/>
          <p:nvPr/>
        </p:nvPicPr>
        <p:blipFill>
          <a:blip r:embed="rId2"/>
          <a:stretch>
            <a:fillRect/>
          </a:stretch>
        </p:blipFill>
        <p:spPr>
          <a:xfrm>
            <a:off x="1049406" y="4157190"/>
            <a:ext cx="2880000" cy="1980000"/>
          </a:xfrm>
          <a:prstGeom prst="rect">
            <a:avLst/>
          </a:prstGeom>
          <a:effectLst>
            <a:outerShdw blurRad="50800" dist="38100" dir="18900000" algn="bl" rotWithShape="0">
              <a:prstClr val="black">
                <a:alpha val="40000"/>
              </a:prstClr>
            </a:outerShdw>
          </a:effectLst>
        </p:spPr>
      </p:pic>
      <p:sp>
        <p:nvSpPr>
          <p:cNvPr id="7" name="文本框 6"/>
          <p:cNvSpPr txBox="1"/>
          <p:nvPr/>
        </p:nvSpPr>
        <p:spPr>
          <a:xfrm>
            <a:off x="1160780" y="3479800"/>
            <a:ext cx="2879090" cy="523220"/>
          </a:xfrm>
          <a:prstGeom prst="rect">
            <a:avLst/>
          </a:prstGeom>
          <a:noFill/>
        </p:spPr>
        <p:txBody>
          <a:bodyPr wrap="square" rtlCol="0">
            <a:spAutoFit/>
          </a:bodyPr>
          <a:lstStyle/>
          <a:p>
            <a:pPr algn="ctr"/>
            <a:r>
              <a:rPr lang="zh-CN" altLang="en-US" sz="2800" b="1">
                <a:solidFill>
                  <a:prstClr val="black"/>
                </a:solidFill>
                <a:latin typeface="仿宋" panose="02010609060101010101" pitchFamily="49" charset="-122"/>
                <a:ea typeface="仿宋" panose="02010609060101010101" pitchFamily="49" charset="-122"/>
              </a:rPr>
              <a:t>鲁迅：《孔乙己》</a:t>
            </a:r>
            <a:endParaRPr lang="zh-CN" altLang="en-US" sz="2800" b="1">
              <a:solidFill>
                <a:prstClr val="black"/>
              </a:solidFill>
              <a:latin typeface="仿宋" pitchFamily="49" charset="-122"/>
              <a:ea typeface="仿宋" pitchFamily="49" charset="-122"/>
            </a:endParaRPr>
          </a:p>
        </p:txBody>
      </p:sp>
      <p:sp>
        <p:nvSpPr>
          <p:cNvPr id="8" name="文本框 7"/>
          <p:cNvSpPr txBox="1"/>
          <p:nvPr/>
        </p:nvSpPr>
        <p:spPr>
          <a:xfrm>
            <a:off x="899160" y="6155405"/>
            <a:ext cx="3720465" cy="461665"/>
          </a:xfrm>
          <a:prstGeom prst="rect">
            <a:avLst/>
          </a:prstGeom>
          <a:noFill/>
        </p:spPr>
        <p:txBody>
          <a:bodyPr wrap="square" rtlCol="0">
            <a:spAutoFit/>
          </a:bodyPr>
          <a:lstStyle/>
          <a:p>
            <a:pPr algn="ctr"/>
            <a:r>
              <a:rPr lang="zh-CN" altLang="en-US" sz="2400" b="1">
                <a:solidFill>
                  <a:prstClr val="black"/>
                </a:solidFill>
                <a:latin typeface="仿宋" panose="02010609060101010101" pitchFamily="49" charset="-122"/>
                <a:ea typeface="仿宋" panose="02010609060101010101" pitchFamily="49" charset="-122"/>
              </a:rPr>
              <a:t>莫泊桑：《我的叔叔于勒》</a:t>
            </a:r>
            <a:endParaRPr lang="zh-CN" altLang="en-US" sz="2400" b="1">
              <a:solidFill>
                <a:prstClr val="black"/>
              </a:solidFill>
              <a:latin typeface="仿宋" pitchFamily="49" charset="-122"/>
              <a:ea typeface="仿宋" pitchFamily="49" charset="-122"/>
            </a:endParaRPr>
          </a:p>
        </p:txBody>
      </p:sp>
      <p:sp>
        <p:nvSpPr>
          <p:cNvPr id="9" name="文本框 8"/>
          <p:cNvSpPr txBox="1"/>
          <p:nvPr/>
        </p:nvSpPr>
        <p:spPr>
          <a:xfrm>
            <a:off x="5183505" y="3418205"/>
            <a:ext cx="1329055" cy="645160"/>
          </a:xfrm>
          <a:prstGeom prst="rect">
            <a:avLst/>
          </a:prstGeom>
          <a:noFill/>
        </p:spPr>
        <p:txBody>
          <a:bodyPr wrap="square" rtlCol="0">
            <a:spAutoFit/>
          </a:bodyPr>
          <a:lstStyle/>
          <a:p>
            <a:r>
              <a:rPr lang="zh-CN" altLang="en-US" sz="3600" b="1">
                <a:solidFill>
                  <a:prstClr val="black"/>
                </a:solidFill>
                <a:latin typeface="黑体" panose="02010609060101010101" pitchFamily="49" charset="-122"/>
                <a:ea typeface="黑体" panose="02010609060101010101" pitchFamily="49" charset="-122"/>
              </a:rPr>
              <a:t>小说</a:t>
            </a:r>
            <a:endParaRPr lang="zh-CN" altLang="en-US" sz="3600" b="1">
              <a:solidFill>
                <a:prstClr val="black"/>
              </a:solidFill>
              <a:latin typeface="黑体" pitchFamily="49" charset="-122"/>
              <a:ea typeface="黑体" pitchFamily="49" charset="-122"/>
            </a:endParaRPr>
          </a:p>
        </p:txBody>
      </p:sp>
      <p:sp>
        <p:nvSpPr>
          <p:cNvPr id="10" name="右箭头 16"/>
          <p:cNvSpPr/>
          <p:nvPr/>
        </p:nvSpPr>
        <p:spPr>
          <a:xfrm rot="2460000">
            <a:off x="3970655" y="2499995"/>
            <a:ext cx="1684655" cy="417195"/>
          </a:xfrm>
          <a:prstGeom prst="rightArrow">
            <a:avLst/>
          </a:prstGeom>
          <a:gradFill rotWithShape="1">
            <a:gsLst>
              <a:gs pos="0">
                <a:srgbClr val="ED7D31">
                  <a:lumMod val="110000"/>
                  <a:satMod val="105000"/>
                  <a:tint val="67000"/>
                </a:srgbClr>
              </a:gs>
              <a:gs pos="50000">
                <a:srgbClr val="ED7D31">
                  <a:lumMod val="105000"/>
                  <a:satMod val="103000"/>
                  <a:tint val="73000"/>
                </a:srgbClr>
              </a:gs>
              <a:gs pos="100000">
                <a:srgbClr val="ED7D31">
                  <a:lumMod val="105000"/>
                  <a:satMod val="109000"/>
                  <a:tint val="81000"/>
                </a:srgbClr>
              </a:gs>
            </a:gsLst>
            <a:lin ang="5400000" scaled="0"/>
          </a:gradFill>
          <a:ln w="6350" cap="flat" cmpd="sng" algn="ctr">
            <a:solidFill>
              <a:srgbClr val="ED7D31"/>
            </a:solid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charset="-122"/>
              <a:ea typeface="等线" panose="02010600030101010101" pitchFamily="2" charset="-122"/>
              <a:cs typeface="+mn-cs"/>
            </a:endParaRPr>
          </a:p>
        </p:txBody>
      </p:sp>
      <p:sp>
        <p:nvSpPr>
          <p:cNvPr id="11" name="右箭头 17"/>
          <p:cNvSpPr/>
          <p:nvPr/>
        </p:nvSpPr>
        <p:spPr>
          <a:xfrm rot="18960000">
            <a:off x="3992245" y="4528185"/>
            <a:ext cx="1684655" cy="417195"/>
          </a:xfrm>
          <a:prstGeom prst="rightArrow">
            <a:avLst/>
          </a:prstGeom>
          <a:gradFill rotWithShape="1">
            <a:gsLst>
              <a:gs pos="0">
                <a:srgbClr val="ED7D31">
                  <a:lumMod val="110000"/>
                  <a:satMod val="105000"/>
                  <a:tint val="67000"/>
                </a:srgbClr>
              </a:gs>
              <a:gs pos="50000">
                <a:srgbClr val="ED7D31">
                  <a:lumMod val="105000"/>
                  <a:satMod val="103000"/>
                  <a:tint val="73000"/>
                </a:srgbClr>
              </a:gs>
              <a:gs pos="100000">
                <a:srgbClr val="ED7D31">
                  <a:lumMod val="105000"/>
                  <a:satMod val="109000"/>
                  <a:tint val="81000"/>
                </a:srgbClr>
              </a:gs>
            </a:gsLst>
            <a:lin ang="5400000" scaled="0"/>
          </a:gradFill>
          <a:ln w="6350" cap="flat" cmpd="sng" algn="ctr">
            <a:solidFill>
              <a:srgbClr val="ED7D31"/>
            </a:solid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12" name="燕尾形 19"/>
          <p:cNvSpPr/>
          <p:nvPr/>
        </p:nvSpPr>
        <p:spPr>
          <a:xfrm>
            <a:off x="6512560" y="3651885"/>
            <a:ext cx="1189990" cy="278130"/>
          </a:xfrm>
          <a:prstGeom prst="chevron">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13" name="燕尾形 20"/>
          <p:cNvSpPr/>
          <p:nvPr/>
        </p:nvSpPr>
        <p:spPr>
          <a:xfrm rot="19740000">
            <a:off x="6334125" y="2918460"/>
            <a:ext cx="1189990" cy="274955"/>
          </a:xfrm>
          <a:prstGeom prst="chevron">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scene3d>
              <a:camera prst="orthographicFront"/>
              <a:lightRig rig="threePt" dir="t"/>
            </a:scene3d>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w="22225">
                <a:solidFill>
                  <a:srgbClr val="ED7D31"/>
                </a:solidFill>
                <a:prstDash val="solid"/>
              </a:ln>
              <a:solidFill>
                <a:srgbClr val="ED7D31">
                  <a:lumMod val="40000"/>
                  <a:lumOff val="60000"/>
                </a:srgbClr>
              </a:solidFill>
              <a:effectLst/>
              <a:uLnTx/>
              <a:uFillTx/>
              <a:latin typeface="等线" charset="-122"/>
              <a:ea typeface="等线" panose="02010600030101010101" pitchFamily="2" charset="-122"/>
              <a:cs typeface="+mn-cs"/>
            </a:endParaRPr>
          </a:p>
        </p:txBody>
      </p:sp>
      <p:sp>
        <p:nvSpPr>
          <p:cNvPr id="14" name="燕尾形 21"/>
          <p:cNvSpPr/>
          <p:nvPr/>
        </p:nvSpPr>
        <p:spPr>
          <a:xfrm rot="1740000">
            <a:off x="6327140" y="4327525"/>
            <a:ext cx="1189990" cy="278130"/>
          </a:xfrm>
          <a:prstGeom prst="chevron">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15" name="文本框 14"/>
          <p:cNvSpPr txBox="1"/>
          <p:nvPr/>
        </p:nvSpPr>
        <p:spPr>
          <a:xfrm>
            <a:off x="7594600" y="2447290"/>
            <a:ext cx="1772285" cy="521970"/>
          </a:xfrm>
          <a:prstGeom prst="rect">
            <a:avLst/>
          </a:prstGeom>
          <a:noFill/>
        </p:spPr>
        <p:txBody>
          <a:bodyPr wrap="square" rtlCol="0">
            <a:spAutoFit/>
          </a:bodyPr>
          <a:lstStyle/>
          <a:p>
            <a:r>
              <a:rPr lang="zh-CN" altLang="en-US" sz="2800" b="1">
                <a:solidFill>
                  <a:prstClr val="black"/>
                </a:solidFill>
                <a:latin typeface="黑体" panose="02010609060101010101" pitchFamily="49" charset="-122"/>
                <a:ea typeface="黑体" panose="02010609060101010101" pitchFamily="49" charset="-122"/>
              </a:rPr>
              <a:t>人物形象</a:t>
            </a:r>
            <a:endParaRPr lang="zh-CN" altLang="en-US" sz="2800" b="1">
              <a:solidFill>
                <a:prstClr val="black"/>
              </a:solidFill>
              <a:latin typeface="黑体" pitchFamily="49" charset="-122"/>
              <a:ea typeface="黑体" pitchFamily="49" charset="-122"/>
            </a:endParaRPr>
          </a:p>
        </p:txBody>
      </p:sp>
      <p:sp>
        <p:nvSpPr>
          <p:cNvPr id="16" name="文本框 15"/>
          <p:cNvSpPr txBox="1"/>
          <p:nvPr/>
        </p:nvSpPr>
        <p:spPr>
          <a:xfrm>
            <a:off x="7594600" y="3529965"/>
            <a:ext cx="1772285" cy="521970"/>
          </a:xfrm>
          <a:prstGeom prst="rect">
            <a:avLst/>
          </a:prstGeom>
          <a:noFill/>
        </p:spPr>
        <p:txBody>
          <a:bodyPr wrap="square" rtlCol="0">
            <a:spAutoFit/>
          </a:bodyPr>
          <a:lstStyle/>
          <a:p>
            <a:r>
              <a:rPr lang="zh-CN" altLang="en-US" sz="2800" b="1">
                <a:solidFill>
                  <a:prstClr val="black"/>
                </a:solidFill>
                <a:latin typeface="黑体" panose="02010609060101010101" pitchFamily="49" charset="-122"/>
                <a:ea typeface="黑体" panose="02010609060101010101" pitchFamily="49" charset="-122"/>
              </a:rPr>
              <a:t>故事情节</a:t>
            </a:r>
            <a:endParaRPr lang="zh-CN" altLang="en-US" sz="2800" b="1">
              <a:solidFill>
                <a:prstClr val="black"/>
              </a:solidFill>
              <a:latin typeface="黑体" panose="02010609060101010101" pitchFamily="49" charset="-122"/>
              <a:ea typeface="黑体" panose="02010609060101010101" pitchFamily="49" charset="-122"/>
            </a:endParaRPr>
          </a:p>
        </p:txBody>
      </p:sp>
      <p:sp>
        <p:nvSpPr>
          <p:cNvPr id="17" name="文本框 16"/>
          <p:cNvSpPr txBox="1"/>
          <p:nvPr/>
        </p:nvSpPr>
        <p:spPr>
          <a:xfrm>
            <a:off x="7594600" y="4476115"/>
            <a:ext cx="1772285" cy="521970"/>
          </a:xfrm>
          <a:prstGeom prst="rect">
            <a:avLst/>
          </a:prstGeom>
          <a:noFill/>
        </p:spPr>
        <p:txBody>
          <a:bodyPr wrap="square" rtlCol="0">
            <a:spAutoFit/>
          </a:bodyPr>
          <a:lstStyle/>
          <a:p>
            <a:r>
              <a:rPr lang="zh-CN" altLang="en-US" sz="2800" b="1">
                <a:solidFill>
                  <a:prstClr val="black"/>
                </a:solidFill>
                <a:latin typeface="黑体" panose="02010609060101010101" pitchFamily="49" charset="-122"/>
                <a:ea typeface="黑体" panose="02010609060101010101" pitchFamily="49" charset="-122"/>
              </a:rPr>
              <a:t>典型环境</a:t>
            </a:r>
            <a:endParaRPr lang="zh-CN" altLang="en-US" sz="2800" b="1">
              <a:solidFill>
                <a:prstClr val="black"/>
              </a:solidFill>
              <a:latin typeface="黑体" panose="02010609060101010101" pitchFamily="49" charset="-122"/>
              <a:ea typeface="黑体" panose="02010609060101010101" pitchFamily="49" charset="-122"/>
            </a:endParaRPr>
          </a:p>
        </p:txBody>
      </p:sp>
      <p:sp>
        <p:nvSpPr>
          <p:cNvPr id="18" name="文本框 17"/>
          <p:cNvSpPr txBox="1"/>
          <p:nvPr/>
        </p:nvSpPr>
        <p:spPr>
          <a:xfrm>
            <a:off x="7515225" y="5274310"/>
            <a:ext cx="1931670" cy="583565"/>
          </a:xfrm>
          <a:prstGeom prst="rect">
            <a:avLst/>
          </a:prstGeom>
          <a:solidFill>
            <a:srgbClr val="FFC000">
              <a:lumMod val="60000"/>
              <a:lumOff val="40000"/>
            </a:srgbClr>
          </a:solidFill>
          <a:ln>
            <a:noFill/>
          </a:ln>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a:ln>
                  <a:noFill/>
                </a:ln>
                <a:solidFill>
                  <a:srgbClr val="FF00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rPr>
              <a:t>三要素</a:t>
            </a:r>
            <a:endParaRPr kumimoji="0" lang="zh-CN" altLang="en-US" sz="3200" b="1" i="0" u="none" strike="noStrike" kern="0" cap="none" spc="0" normalizeH="0" baseline="0" noProof="0">
              <a:ln>
                <a:noFill/>
              </a:ln>
              <a:solidFill>
                <a:srgbClr val="FF0000"/>
              </a:solidFill>
              <a:effectLst>
                <a:outerShdw blurRad="38100" dist="38100" dir="2700000" algn="tl">
                  <a:srgbClr val="000000">
                    <a:alpha val="43137"/>
                  </a:srgbClr>
                </a:outerShdw>
              </a:effectLst>
              <a:uLnTx/>
              <a:uFillTx/>
              <a:latin typeface="黑体" pitchFamily="49" charset="-122"/>
              <a:ea typeface="黑体" pitchFamily="49" charset="-122"/>
            </a:endParaRPr>
          </a:p>
        </p:txBody>
      </p:sp>
      <p:sp>
        <p:nvSpPr>
          <p:cNvPr id="19" name="左大括号 18"/>
          <p:cNvSpPr/>
          <p:nvPr/>
        </p:nvSpPr>
        <p:spPr>
          <a:xfrm>
            <a:off x="9366885" y="2523490"/>
            <a:ext cx="540385" cy="2534285"/>
          </a:xfrm>
          <a:prstGeom prst="leftBrace">
            <a:avLst>
              <a:gd name="adj1" fmla="val 8333"/>
              <a:gd name="adj2" fmla="val 50012"/>
            </a:avLst>
          </a:prstGeom>
          <a:noFill/>
          <a:ln w="571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20" name="文本框 19"/>
          <p:cNvSpPr txBox="1"/>
          <p:nvPr/>
        </p:nvSpPr>
        <p:spPr>
          <a:xfrm>
            <a:off x="9907270" y="2710180"/>
            <a:ext cx="1205230" cy="2061210"/>
          </a:xfrm>
          <a:prstGeom prst="rect">
            <a:avLst/>
          </a:prstGeom>
          <a:noFill/>
        </p:spPr>
        <p:txBody>
          <a:bodyPr wrap="square" rtlCol="0">
            <a:spAutoFit/>
          </a:bodyPr>
          <a:lstStyle/>
          <a:p>
            <a:r>
              <a:rPr lang="zh-CN" altLang="en-US" sz="3200" b="1">
                <a:solidFill>
                  <a:prstClr val="black"/>
                </a:solidFill>
                <a:latin typeface="黑体" panose="02010609060101010101" pitchFamily="49" charset="-122"/>
                <a:ea typeface="黑体" panose="02010609060101010101" pitchFamily="49" charset="-122"/>
              </a:rPr>
              <a:t>开端</a:t>
            </a:r>
            <a:endParaRPr lang="zh-CN" altLang="en-US" sz="3200" b="1">
              <a:solidFill>
                <a:prstClr val="black"/>
              </a:solidFill>
              <a:latin typeface="黑体" pitchFamily="49" charset="-122"/>
              <a:ea typeface="黑体" pitchFamily="49" charset="-122"/>
            </a:endParaRPr>
          </a:p>
          <a:p>
            <a:r>
              <a:rPr lang="zh-CN" altLang="en-US" sz="3200" b="1">
                <a:solidFill>
                  <a:prstClr val="black"/>
                </a:solidFill>
                <a:latin typeface="黑体" panose="02010609060101010101" pitchFamily="49" charset="-122"/>
                <a:ea typeface="黑体" panose="02010609060101010101" pitchFamily="49" charset="-122"/>
              </a:rPr>
              <a:t>发展</a:t>
            </a:r>
            <a:endParaRPr lang="zh-CN" altLang="en-US" sz="3200" b="1">
              <a:solidFill>
                <a:prstClr val="black"/>
              </a:solidFill>
              <a:latin typeface="黑体" panose="02010609060101010101" pitchFamily="49" charset="-122"/>
              <a:ea typeface="黑体" panose="02010609060101010101" pitchFamily="49" charset="-122"/>
            </a:endParaRPr>
          </a:p>
          <a:p>
            <a:r>
              <a:rPr lang="zh-CN" altLang="en-US" sz="3200" b="1">
                <a:solidFill>
                  <a:prstClr val="black"/>
                </a:solidFill>
                <a:latin typeface="黑体" panose="02010609060101010101" pitchFamily="49" charset="-122"/>
                <a:ea typeface="黑体" panose="02010609060101010101" pitchFamily="49" charset="-122"/>
              </a:rPr>
              <a:t>高潮</a:t>
            </a:r>
            <a:endParaRPr lang="zh-CN" altLang="en-US" sz="3200" b="1">
              <a:solidFill>
                <a:prstClr val="black"/>
              </a:solidFill>
              <a:latin typeface="黑体" panose="02010609060101010101" pitchFamily="49" charset="-122"/>
              <a:ea typeface="黑体" panose="02010609060101010101" pitchFamily="49" charset="-122"/>
            </a:endParaRPr>
          </a:p>
          <a:p>
            <a:r>
              <a:rPr lang="zh-CN" altLang="en-US" sz="3200" b="1">
                <a:solidFill>
                  <a:prstClr val="black"/>
                </a:solidFill>
                <a:latin typeface="黑体" panose="02010609060101010101" pitchFamily="49" charset="-122"/>
                <a:ea typeface="黑体" panose="02010609060101010101" pitchFamily="49" charset="-122"/>
              </a:rPr>
              <a:t>结局</a:t>
            </a:r>
            <a:endParaRPr lang="zh-CN" altLang="en-US" sz="3200" b="1">
              <a:solidFill>
                <a:prstClr val="black"/>
              </a:solidFill>
              <a:latin typeface="黑体" panose="02010609060101010101" pitchFamily="49" charset="-122"/>
              <a:ea typeface="黑体" panose="02010609060101010101" pitchFamily="49" charset="-122"/>
            </a:endParaRPr>
          </a:p>
        </p:txBody>
      </p:sp>
      <p:pic>
        <p:nvPicPr>
          <p:cNvPr id="21" name="图片 20"/>
          <p:cNvPicPr>
            <a:picLocks noChangeAspect="1"/>
          </p:cNvPicPr>
          <p:nvPr/>
        </p:nvPicPr>
        <p:blipFill>
          <a:blip r:embed="rId3"/>
          <a:stretch>
            <a:fillRect/>
          </a:stretch>
        </p:blipFill>
        <p:spPr>
          <a:xfrm>
            <a:off x="1079500" y="1415943"/>
            <a:ext cx="2937510" cy="196225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strips(downLeft)">
                                      <p:cBhvr>
                                        <p:cTn id="12" dur="500"/>
                                        <p:tgtEl>
                                          <p:spTgt spid="1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trips(downLeft)">
                                      <p:cBhvr>
                                        <p:cTn id="17" dur="5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strips(downLeft)">
                                      <p:cBhvr>
                                        <p:cTn id="26" dur="500"/>
                                        <p:tgtEl>
                                          <p:spTgt spid="12"/>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strips(downLeft)">
                                      <p:cBhvr>
                                        <p:cTn id="35" dur="500"/>
                                        <p:tgtEl>
                                          <p:spTgt spid="14"/>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4" presetClass="entr" presetSubtype="16"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box(in)">
                                      <p:cBhvr>
                                        <p:cTn id="44" dur="2000"/>
                                        <p:tgtEl>
                                          <p:spTgt spid="19"/>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P spid="14" grpId="0"/>
      <p:bldP spid="15" grpId="0"/>
      <p:bldP spid="16" grpId="0"/>
      <p:bldP spid="17" grpId="0"/>
      <p:bldP spid="18" grpId="0"/>
      <p:bldP spid="19" grpId="0"/>
      <p:bldP spid="20"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147</Paragraphs>
  <Slides>33</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33</vt:i4>
      </vt:variant>
    </vt:vector>
  </HeadingPairs>
  <TitlesOfParts>
    <vt:vector baseType="lpstr" size="43">
      <vt:lpstr>Arial</vt:lpstr>
      <vt:lpstr>等线 Light</vt:lpstr>
      <vt:lpstr>等线</vt:lpstr>
      <vt:lpstr>微软雅黑</vt:lpstr>
      <vt:lpstr>仿宋</vt:lpstr>
      <vt:lpstr>黑体</vt:lpstr>
      <vt:lpstr>宋体</vt:lpstr>
      <vt:lpstr>Times New Roman</vt:lpstr>
      <vt:lpstr>Calibri</vt:lpstr>
      <vt:lpstr>Office 主题​​</vt:lpstr>
      <vt:lpstr>导入：尝试解释下列语境中的“哦”</vt:lpstr>
      <vt:lpstr>PowerPoint Presentation</vt:lpstr>
      <vt:lpstr>作者名片</vt:lpstr>
      <vt:lpstr>作者名片</vt:lpstr>
      <vt:lpstr>写作背景</vt:lpstr>
      <vt:lpstr>预习检测</vt:lpstr>
      <vt:lpstr>预习检测</vt:lpstr>
      <vt:lpstr>用自己的语言概括一下这个故事</vt:lpstr>
      <vt:lpstr>小说三要素</vt:lpstr>
      <vt:lpstr>初步感知</vt:lpstr>
      <vt:lpstr>初步感知</vt:lpstr>
      <vt:lpstr>分析人物</vt:lpstr>
      <vt:lpstr>分析人物</vt:lpstr>
      <vt:lpstr>分析人物</vt:lpstr>
      <vt:lpstr>分析人物</vt:lpstr>
      <vt:lpstr>分析人物</vt:lpstr>
      <vt:lpstr>分析人物</vt:lpstr>
      <vt:lpstr>分析人物</vt:lpstr>
      <vt:lpstr>环境描写</vt:lpstr>
      <vt:lpstr>环境描写</vt:lpstr>
      <vt:lpstr>环境描写</vt:lpstr>
      <vt:lpstr>环境描写</vt:lpstr>
      <vt:lpstr>环境描写</vt:lpstr>
      <vt:lpstr>语言鉴赏</vt:lpstr>
      <vt:lpstr>语言鉴赏</vt:lpstr>
      <vt:lpstr>深入探究</vt:lpstr>
      <vt:lpstr>深入探究</vt:lpstr>
      <vt:lpstr>小说特色鉴赏</vt:lpstr>
      <vt:lpstr>小说特色鉴赏</vt:lpstr>
      <vt:lpstr>总结</vt:lpstr>
      <vt:lpstr>总结</vt:lpstr>
      <vt:lpstr>总结</vt:lpstr>
      <vt:lpstr>作业超市</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谢 忠凯</dc:creator>
  <cp:lastModifiedBy>海鸥子</cp:lastModifiedBy>
  <cp:revision>19</cp:revision>
  <dcterms:created xsi:type="dcterms:W3CDTF">2020-08-14T03:16:00Z</dcterms:created>
  <dcterms:modified xsi:type="dcterms:W3CDTF">2020-08-14T09:44:03Z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