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0" r:id="rId2"/>
  </p:sldMasterIdLst>
  <p:sldIdLst>
    <p:sldId id="256" r:id="rId3"/>
    <p:sldId id="257" r:id="rId4"/>
    <p:sldId id="260" r:id="rId5"/>
    <p:sldId id="258" r:id="rId6"/>
    <p:sldId id="283" r:id="rId7"/>
    <p:sldId id="284" r:id="rId8"/>
    <p:sldId id="285" r:id="rId9"/>
    <p:sldId id="286" r:id="rId10"/>
    <p:sldId id="287" r:id="rId11"/>
    <p:sldId id="289" r:id="rId12"/>
    <p:sldId id="288" r:id="rId13"/>
    <p:sldId id="290" r:id="rId14"/>
    <p:sldId id="293" r:id="rId15"/>
    <p:sldId id="282" r:id="rId16"/>
    <p:sldId id="294" r:id="rId17"/>
    <p:sldId id="292" r:id="rId18"/>
    <p:sldId id="295" r:id="rId19"/>
    <p:sldId id="296" r:id="rId20"/>
    <p:sldId id="297" r:id="rId21"/>
    <p:sldId id="298" r:id="rId22"/>
    <p:sldId id="299" r:id="rId23"/>
    <p:sldId id="300" r:id="rId24"/>
    <p:sldId id="301" r:id="rId25"/>
    <p:sldId id="302" r:id="rId26"/>
    <p:sldId id="303" r:id="rId27"/>
    <p:sldId id="305" r:id="rId28"/>
    <p:sldId id="306" r:id="rId29"/>
    <p:sldId id="307" r:id="rId30"/>
    <p:sldId id="291" r:id="rId31"/>
    <p:sldId id="308" r:id="rId32"/>
    <p:sldId id="310" r:id="rId33"/>
    <p:sldId id="311" r:id="rId34"/>
    <p:sldId id="309" r:id="rId35"/>
    <p:sldId id="322" r:id="rId36"/>
    <p:sldId id="313" r:id="rId37"/>
    <p:sldId id="314" r:id="rId38"/>
    <p:sldId id="312" r:id="rId39"/>
    <p:sldId id="315" r:id="rId40"/>
    <p:sldId id="316" r:id="rId41"/>
    <p:sldId id="321" r:id="rId42"/>
    <p:sldId id="320" r:id="rId43"/>
    <p:sldId id="319" r:id="rId44"/>
    <p:sldId id="317" r:id="rId45"/>
    <p:sldId id="323" r:id="rId46"/>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82" autoAdjust="0"/>
    <p:restoredTop sz="94660"/>
  </p:normalViewPr>
  <p:slideViewPr>
    <p:cSldViewPr snapToGrid="0">
      <p:cViewPr varScale="1">
        <p:scale>
          <a:sx n="72" d="100"/>
          <a:sy n="72" d="100"/>
        </p:scale>
        <p:origin x="726" y="7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jpe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pic>
        <p:nvPicPr>
          <p:cNvPr id="2" name="图片 1">
            <a:extLst>
              <a:ext uri="{FF2B5EF4-FFF2-40B4-BE49-F238E27FC236}">
                <a16:creationId xmlns:a16="http://schemas.microsoft.com/office/drawing/2014/main" id="{97DA00EC-4458-4F15-9B84-34A0628738A1}"/>
              </a:ext>
            </a:extLst>
          </p:cNvPr>
          <p:cNvPicPr>
            <a:picLocks noChangeAspect="1"/>
          </p:cNvPicPr>
          <p:nvPr userDrawn="1"/>
        </p:nvPicPr>
        <p:blipFill>
          <a:blip r:embed="rId1"/>
          <a:stretch>
            <a:fillRect/>
          </a:stretch>
        </p:blipFill>
        <p:spPr>
          <a:xfrm>
            <a:off x="0" y="0"/>
            <a:ext cx="12192000" cy="6857999"/>
          </a:xfrm>
          <a:prstGeom prst="rect">
            <a:avLst/>
          </a:prstGeom>
        </p:spPr>
      </p:pic>
    </p:spTree>
    <p:extLst>
      <p:ext uri="{BB962C8B-B14F-4D97-AF65-F5344CB8AC3E}">
        <p14:creationId xmlns:p14="http://schemas.microsoft.com/office/powerpoint/2010/main" val="199967416"/>
      </p:ext>
    </p:extLst>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BA0199F8-1EA8-4DED-8A6C-492834EA57F7}"/>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3" name="页脚占位符 2">
            <a:extLst>
              <a:ext uri="{FF2B5EF4-FFF2-40B4-BE49-F238E27FC236}">
                <a16:creationId xmlns:a16="http://schemas.microsoft.com/office/drawing/2014/main" id="{2FF7066A-8F56-41F2-9BF6-3F531295F76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D455346-7FB8-4B99-B662-77B011EC52B9}"/>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4250617612"/>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9519E035-7C92-457D-BC52-590F828925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146F741B-F046-4650-B11D-747A30F5E3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699C87A5-386F-405B-B759-86FCE44ADF4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F64E0ACB-3A42-4D1A-A4AC-FF4319351617}"/>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6" name="页脚占位符 5">
            <a:extLst>
              <a:ext uri="{FF2B5EF4-FFF2-40B4-BE49-F238E27FC236}">
                <a16:creationId xmlns:a16="http://schemas.microsoft.com/office/drawing/2014/main" id="{442388BE-2E89-4ACE-99C7-5AEF6143F04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893373B-6EB4-4B4F-9D7A-BBA422F220A6}"/>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3240113262"/>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a:extLst>
              <a:ext uri="{FF2B5EF4-FFF2-40B4-BE49-F238E27FC236}">
                <a16:creationId xmlns:a16="http://schemas.microsoft.com/office/drawing/2014/main" id="{D9ADF569-A0CD-4A31-9539-259C82303EB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C0DBEDD-6AC5-4F15-8799-49ECDEB1CE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055FAA8-C64B-41E5-9A7E-B5AA0358D5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1A45B0F-5FC2-40D5-A4B4-9994468FF1C9}"/>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6" name="页脚占位符 5">
            <a:extLst>
              <a:ext uri="{FF2B5EF4-FFF2-40B4-BE49-F238E27FC236}">
                <a16:creationId xmlns:a16="http://schemas.microsoft.com/office/drawing/2014/main" id="{6AF7B447-D823-497C-B582-44F8B8C45AE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0723093-FC17-4201-BA22-466F27BAAB6B}"/>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2586055480"/>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a:extLst>
              <a:ext uri="{FF2B5EF4-FFF2-40B4-BE49-F238E27FC236}">
                <a16:creationId xmlns:a16="http://schemas.microsoft.com/office/drawing/2014/main" id="{30FB1FBD-2F39-4E1F-9A2D-23AE0124335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C870301-1AF8-421B-8A67-120A40412EC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8BB2EC5-4C27-42AC-8023-0E217838DEF8}"/>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2101F3D7-9284-487C-A5DF-FE67057D09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31F08AF-E454-4CED-AAA8-F58CBF77D41E}"/>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2247395509"/>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a:extLst>
              <a:ext uri="{FF2B5EF4-FFF2-40B4-BE49-F238E27FC236}">
                <a16:creationId xmlns:a16="http://schemas.microsoft.com/office/drawing/2014/main" id="{BE569535-EE0C-4CCF-97E6-C5CC618BC16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B1618E8-1858-44C3-AC2A-507DEAAC6F4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BBF3726-33EC-421D-AF4E-C65E7DE4B6A4}"/>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C9AA307E-C339-448A-B1C5-E8AB23F3A5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0463F4D-6792-4349-A95D-185EE1E6D2F7}"/>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721646371"/>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7" name="图片 6" descr="图片包含 文字, 地图&#10;&#10;已生成极高可信度的说明">
            <a:extLst>
              <a:ext uri="{FF2B5EF4-FFF2-40B4-BE49-F238E27FC236}">
                <a16:creationId xmlns:a16="http://schemas.microsoft.com/office/drawing/2014/main" id="{24D495DE-8470-4BBA-AD4B-89A97DE27D66}"/>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30507160"/>
      </p:ext>
    </p:extLst>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nvGrpSpPr>
      <p:grpSpPr>
        <a:xfrm>
          <a:off x="0" y="0"/>
          <a:ext cx="0" cy="0"/>
        </a:xfrm>
      </p:grpSpPr>
      <p:pic>
        <p:nvPicPr>
          <p:cNvPr id="8" name="图片 7" descr="图片包含 文字, 地图&#10;&#10;已生成高可信度的说明">
            <a:extLst>
              <a:ext uri="{FF2B5EF4-FFF2-40B4-BE49-F238E27FC236}">
                <a16:creationId xmlns:a16="http://schemas.microsoft.com/office/drawing/2014/main" id="{AD3CD00A-83F6-4F0E-919F-5EE60334256E}"/>
              </a:ext>
            </a:extLst>
          </p:cNvPr>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2827833"/>
      </p:ext>
    </p:extLst>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a:extLst>
              <a:ext uri="{FF2B5EF4-FFF2-40B4-BE49-F238E27FC236}">
                <a16:creationId xmlns:a16="http://schemas.microsoft.com/office/drawing/2014/main" id="{6C98BC66-0E0B-4C38-8F07-9DB102ECBA8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AA9747-1EF6-4A7C-AED9-49396C28F6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60D01FE-4B7C-49FE-ACBD-9CDC9390032C}"/>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32F8D962-A444-49B8-A060-6AF83057CEF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3487946-7B70-4B6A-8E2A-D5E9A57E8A41}"/>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1079797248"/>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a:extLst>
              <a:ext uri="{FF2B5EF4-FFF2-40B4-BE49-F238E27FC236}">
                <a16:creationId xmlns:a16="http://schemas.microsoft.com/office/drawing/2014/main" id="{915BE717-E60D-492B-8F96-1ACF71A7F1C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AF1EFE3-17D1-4975-A3F8-9DF4B8A1E97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4138630-B6B2-45B6-AC0F-2399DEF001A2}"/>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4A83B6BD-4E74-43A5-BC8C-ED239C6624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5F99666-65D4-4F0C-96C9-96944C360E2B}"/>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1927384361"/>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a:extLst>
              <a:ext uri="{FF2B5EF4-FFF2-40B4-BE49-F238E27FC236}">
                <a16:creationId xmlns:a16="http://schemas.microsoft.com/office/drawing/2014/main" id="{94E3D550-CF2F-4BE9-89CE-2D153F4EC13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9BF7686-361B-433A-A8F3-F9CFEC8522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0CEFD473-4EAF-473A-BB00-2A87C4DAAEAC}"/>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884315F6-52F9-4BFD-8C9C-7112E694780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1413BFE-B2C1-4A8D-BC10-6BE2AC9B5BA1}"/>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155468202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a:extLst>
              <a:ext uri="{FF2B5EF4-FFF2-40B4-BE49-F238E27FC236}">
                <a16:creationId xmlns:a16="http://schemas.microsoft.com/office/drawing/2014/main" id="{5B7158B8-13D3-43DC-B670-5A9EF82F769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B43E684-7BC0-48B5-A4CC-0EE4A2A3757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E52E303-2F64-46FC-AD89-9C03F75719B6}"/>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E829D9C4-0B53-4314-87B0-448A9B9B0462}"/>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6" name="页脚占位符 5">
            <a:extLst>
              <a:ext uri="{FF2B5EF4-FFF2-40B4-BE49-F238E27FC236}">
                <a16:creationId xmlns:a16="http://schemas.microsoft.com/office/drawing/2014/main" id="{96354E3F-6571-48E4-9701-FA3ACBD26F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2B4BB9F-81F4-40C5-9F6F-8AAD38C0B754}"/>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3185211932"/>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a:extLst>
              <a:ext uri="{FF2B5EF4-FFF2-40B4-BE49-F238E27FC236}">
                <a16:creationId xmlns:a16="http://schemas.microsoft.com/office/drawing/2014/main" id="{A7BA26A5-6125-4FA4-8EF8-B4CFA0C3D04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C813801-6CB4-40A7-8D25-7A8DA17138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AA671370-E342-49A8-912C-9612E616B51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20D95BE1-06A3-44DF-BFAB-EA48DFBB73A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C8A6C79-4887-4253-A8FD-820B601FE30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FB0F7B7F-AF99-41B1-97C1-674CD5E6D9D1}"/>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8" name="页脚占位符 7">
            <a:extLst>
              <a:ext uri="{FF2B5EF4-FFF2-40B4-BE49-F238E27FC236}">
                <a16:creationId xmlns:a16="http://schemas.microsoft.com/office/drawing/2014/main" id="{69BD335A-35A0-4E10-9983-887FAF032B1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C6D46C7-83D6-4915-B31B-B72D4D0D80EF}"/>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3790203388"/>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a:extLst>
              <a:ext uri="{FF2B5EF4-FFF2-40B4-BE49-F238E27FC236}">
                <a16:creationId xmlns:a16="http://schemas.microsoft.com/office/drawing/2014/main" id="{1546DE2E-5DF9-42FB-ACCD-CB7232686C8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1B5B4B6-89EB-4EFD-BB43-4D6070CCA5F0}"/>
              </a:ext>
            </a:extLst>
          </p:cNvPr>
          <p:cNvSpPr>
            <a:spLocks noGrp="1"/>
          </p:cNvSpPr>
          <p:nvPr>
            <p:ph type="dt" sz="half" idx="10"/>
          </p:nvPr>
        </p:nvSpPr>
        <p:spPr/>
        <p:txBody>
          <a:bodyPr/>
          <a:lstStyle/>
          <a:p>
            <a:fld id="{6E57EEC6-34E7-4F82-99BD-3DAF47DDDD19}" type="datetimeFigureOut">
              <a:rPr lang="zh-CN" altLang="en-US" smtClean="0"/>
              <a:t>2021/7/7</a:t>
            </a:fld>
            <a:endParaRPr lang="zh-CN" altLang="en-US"/>
          </a:p>
        </p:txBody>
      </p:sp>
      <p:sp>
        <p:nvSpPr>
          <p:cNvPr id="4" name="页脚占位符 3">
            <a:extLst>
              <a:ext uri="{FF2B5EF4-FFF2-40B4-BE49-F238E27FC236}">
                <a16:creationId xmlns:a16="http://schemas.microsoft.com/office/drawing/2014/main" id="{277EF46A-1910-4A6A-8AA7-4698FB8C2DB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3769C5B1-51DD-47B5-B87C-2B984727D3DA}"/>
              </a:ext>
            </a:extLst>
          </p:cNvPr>
          <p:cNvSpPr>
            <a:spLocks noGrp="1"/>
          </p:cNvSpPr>
          <p:nvPr>
            <p:ph type="sldNum" sz="quarter" idx="12"/>
          </p:nvPr>
        </p:nvSpPr>
        <p:spPr/>
        <p:txBody>
          <a:bodyPr/>
          <a:lstStyle/>
          <a:p>
            <a:fld id="{0B02B2DF-AF3E-45F7-858A-8F77877A103C}" type="slidenum">
              <a:rPr lang="zh-CN" altLang="en-US" smtClean="0"/>
              <a:t>‹#›</a:t>
            </a:fld>
            <a:endParaRPr lang="zh-CN" altLang="en-US"/>
          </a:p>
        </p:txBody>
      </p:sp>
    </p:spTree>
    <p:extLst>
      <p:ext uri="{BB962C8B-B14F-4D97-AF65-F5344CB8AC3E}">
        <p14:creationId xmlns:p14="http://schemas.microsoft.com/office/powerpoint/2010/main" val="242172063"/>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image" Target="file:///D:\qq&#25991;&#20214;\712321467\Image\C2C\Image2\%7b75232B38-A165-1FB7-499C-2E1C792CACB5%7d.png" TargetMode="External" /><Relationship Id="rId5" Type="http://schemas.openxmlformats.org/officeDocument/2006/relationships/image" Target="../media/image4.png"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4.xml" /><Relationship Id="rId10" Type="http://schemas.openxmlformats.org/officeDocument/2006/relationships/slideLayout" Target="../slideLayouts/slideLayout13.xml" /><Relationship Id="rId11" Type="http://schemas.openxmlformats.org/officeDocument/2006/relationships/slideLayout" Target="../slideLayouts/slideLayout14.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4.png" /><Relationship Id="rId14" Type="http://schemas.openxmlformats.org/officeDocument/2006/relationships/theme" Target="../theme/theme2.xml" /><Relationship Id="rId2" Type="http://schemas.openxmlformats.org/officeDocument/2006/relationships/slideLayout" Target="../slideLayouts/slideLayout5.xml" /><Relationship Id="rId3" Type="http://schemas.openxmlformats.org/officeDocument/2006/relationships/slideLayout" Target="../slideLayouts/slideLayout6.xml" /><Relationship Id="rId4" Type="http://schemas.openxmlformats.org/officeDocument/2006/relationships/slideLayout" Target="../slideLayouts/slideLayout7.xml" /><Relationship Id="rId5" Type="http://schemas.openxmlformats.org/officeDocument/2006/relationships/slideLayout" Target="../slideLayouts/slideLayout8.xml" /><Relationship Id="rId6" Type="http://schemas.openxmlformats.org/officeDocument/2006/relationships/slideLayout" Target="../slideLayouts/slideLayout9.xml" /><Relationship Id="rId7" Type="http://schemas.openxmlformats.org/officeDocument/2006/relationships/slideLayout" Target="../slideLayouts/slideLayout10.xml" /><Relationship Id="rId8" Type="http://schemas.openxmlformats.org/officeDocument/2006/relationships/slideLayout" Target="../slideLayouts/slideLayout11.xml" /><Relationship Id="rId9" Type="http://schemas.openxmlformats.org/officeDocument/2006/relationships/slideLayout" Target="../slideLayouts/slideLayout1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490F337D-EF60-439C-8922-60FDC94060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3B28FEE-CFA6-417B-94CD-D546A69E2E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F7736E5-9F89-402E-887B-56B6E83B75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71B553-6BED-4510-896A-F1F599DD7923}"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B39E64EE-E53C-4FF5-BACD-F7A3419D23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32B7D19-640C-408C-91E8-B61BCD36050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44FC8C-EA16-4F02-9AFE-F4314D6D15A2}" type="slidenum">
              <a:rPr lang="zh-CN" altLang="en-US" smtClean="0"/>
              <a:t>‹#›</a:t>
            </a:fld>
            <a:endParaRPr lang="zh-CN" altLang="en-US"/>
          </a:p>
        </p:txBody>
      </p:sp>
      <p:pic>
        <p:nvPicPr>
          <p:cNvPr id="7" name="图片 1073743875" descr="学科网 zxxk.com"/>
          <p:cNvPicPr>
            <a:picLocks noChangeAspect="1"/>
          </p:cNvPicPr>
          <p:nvPr/>
        </p:nvPicPr>
        <p:blipFill>
          <a:blip r:embed="rId5" r:link="rId4"/>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38761467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mc:Choice xmlns:p14="http://schemas.microsoft.com/office/powerpoint/2010/main" Requires="p14">
      <p:transition spd="slow" advClick="0" p14:dur="1500">
        <p:random/>
      </p:transition>
    </mc:Choice>
    <mc:Fallback>
      <p:transition spd="slow" advClick="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2E448341-F0CE-4F53-9B09-273CB2F42E7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1AC504D-4BC1-49B7-8829-49A1DF616D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CD859E-9338-4776-A8B3-8D348F6CCF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57EEC6-34E7-4F82-99BD-3DAF47DDDD19}" type="datetimeFigureOut">
              <a:rPr lang="zh-CN" altLang="en-US" smtClean="0"/>
              <a:t>2021/7/7</a:t>
            </a:fld>
            <a:endParaRPr lang="zh-CN" altLang="en-US"/>
          </a:p>
        </p:txBody>
      </p:sp>
      <p:sp>
        <p:nvSpPr>
          <p:cNvPr id="5" name="页脚占位符 4">
            <a:extLst>
              <a:ext uri="{FF2B5EF4-FFF2-40B4-BE49-F238E27FC236}">
                <a16:creationId xmlns:a16="http://schemas.microsoft.com/office/drawing/2014/main" id="{162F1F97-120E-49E3-B304-816AFD9902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FFEC92B-89E8-48B7-9233-334D65A7E31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02B2DF-AF3E-45F7-858A-8F77877A103C}"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12142867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6.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1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11.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2.jpeg" /><Relationship Id="rId3" Type="http://schemas.openxmlformats.org/officeDocument/2006/relationships/image" Target="../media/image5.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14.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 Id="rId3" Type="http://schemas.openxmlformats.org/officeDocument/2006/relationships/image" Target="../media/image15.jpeg" /><Relationship Id="rId4" Type="http://schemas.openxmlformats.org/officeDocument/2006/relationships/image" Target="../media/image16.jpeg" /><Relationship Id="rId5" Type="http://schemas.openxmlformats.org/officeDocument/2006/relationships/image" Target="../media/image17.jpeg" /><Relationship Id="rId6" Type="http://schemas.openxmlformats.org/officeDocument/2006/relationships/image" Target="../media/image18.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5.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descr="图片包含 文字, 地图&#10;&#10;已生成极高可信度的说明">
            <a:extLst>
              <a:ext uri="{FF2B5EF4-FFF2-40B4-BE49-F238E27FC236}">
                <a16:creationId xmlns:a16="http://schemas.microsoft.com/office/drawing/2014/main" id="{24D495DE-8470-4BBA-AD4B-89A97DE27D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10">
            <a:extLst>
              <a:ext uri="{FF2B5EF4-FFF2-40B4-BE49-F238E27FC236}">
                <a16:creationId xmlns:a16="http://schemas.microsoft.com/office/drawing/2014/main" id="{FCEF8D3B-72D2-4224-A506-6327A4C17E30}"/>
              </a:ext>
            </a:extLst>
          </p:cNvPr>
          <p:cNvSpPr/>
          <p:nvPr/>
        </p:nvSpPr>
        <p:spPr>
          <a:xfrm>
            <a:off x="2454505" y="2580092"/>
            <a:ext cx="7282990" cy="1608475"/>
          </a:xfrm>
          <a:prstGeom prst="rect">
            <a:avLst/>
          </a:prstGeom>
          <a:solidFill>
            <a:schemeClr val="bg1"/>
          </a:solidFill>
          <a:ln w="38100">
            <a:solidFill>
              <a:srgbClr val="61B5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2772010" y="2784164"/>
            <a:ext cx="6647975" cy="1200329"/>
          </a:xfrm>
          <a:prstGeom prst="rect">
            <a:avLst/>
          </a:prstGeom>
        </p:spPr>
        <p:txBody>
          <a:bodyPr wrap="none">
            <a:spAutoFit/>
          </a:bodyPr>
          <a:lstStyle/>
          <a:p>
            <a:pPr algn="r"/>
            <a:r>
              <a:rPr lang="zh-CN" altLang="en-US" sz="7200">
                <a:solidFill>
                  <a:srgbClr val="3E8F98"/>
                </a:solidFill>
                <a:latin typeface="演示悠然小楷" panose="00000500000000000000" pitchFamily="2" charset="-122"/>
                <a:ea typeface="演示悠然小楷" panose="00000500000000000000" pitchFamily="2" charset="-122"/>
                <a:cs typeface="+mn-ea"/>
                <a:sym typeface="+mn-lt"/>
              </a:rPr>
              <a:t>辨析并修改病句</a:t>
            </a:r>
            <a:endParaRPr lang="en-US" altLang="zh-CN" sz="7200">
              <a:solidFill>
                <a:srgbClr val="3E8F98"/>
              </a:solidFill>
              <a:latin typeface="演示悠然小楷" panose="00000500000000000000" pitchFamily="2" charset="-122"/>
              <a:ea typeface="演示悠然小楷" panose="00000500000000000000" pitchFamily="2" charset="-122"/>
              <a:cs typeface="+mn-ea"/>
              <a:sym typeface="+mn-lt"/>
            </a:endParaRPr>
          </a:p>
        </p:txBody>
      </p:sp>
      <p:sp>
        <p:nvSpPr>
          <p:cNvPr id="14" name="矩形 13"/>
          <p:cNvSpPr/>
          <p:nvPr/>
        </p:nvSpPr>
        <p:spPr>
          <a:xfrm>
            <a:off x="3874074" y="916544"/>
            <a:ext cx="4443845" cy="2215991"/>
          </a:xfrm>
          <a:prstGeom prst="rect">
            <a:avLst/>
          </a:prstGeom>
          <a:ln>
            <a:noFill/>
          </a:ln>
        </p:spPr>
        <p:txBody>
          <a:bodyPr wrap="none">
            <a:spAutoFit/>
          </a:bodyPr>
          <a:lstStyle/>
          <a:p>
            <a:pPr algn="r"/>
            <a:r>
              <a:rPr lang="en-US" altLang="zh-CN" sz="13800">
                <a:ln>
                  <a:gradFill>
                    <a:gsLst>
                      <a:gs pos="0">
                        <a:srgbClr val="3E8F98"/>
                      </a:gs>
                      <a:gs pos="73000">
                        <a:srgbClr val="3E8F98">
                          <a:alpha val="0"/>
                        </a:srgbClr>
                      </a:gs>
                    </a:gsLst>
                    <a:lin ang="5400000" scaled="1"/>
                  </a:gradFill>
                </a:ln>
                <a:no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sym typeface="+mn-lt"/>
              </a:rPr>
              <a:t>2021</a:t>
            </a:r>
          </a:p>
        </p:txBody>
      </p:sp>
    </p:spTree>
    <p:extLst>
      <p:ext uri="{BB962C8B-B14F-4D97-AF65-F5344CB8AC3E}">
        <p14:creationId xmlns:p14="http://schemas.microsoft.com/office/powerpoint/2010/main" val="392248453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二</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搭配不当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3477875"/>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动宾搭配不当</a:t>
            </a:r>
            <a:endParaRPr lang="en-US" altLang="zh-CN" sz="2800">
              <a:latin typeface="华文宋体" panose="02010600040101010101" pitchFamily="2" charset="-122"/>
              <a:ea typeface="华文宋体" panose="02010600040101010101" pitchFamily="2"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这位高级机械师的出色工作和独特设计，已被国内有关单位采用，并受到国外专家的赞赏。</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随着改革开放的进一步深入，我国人民的消费观念、消费水平、消费方式都有了明显的提高和转变。</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zh-CN" altLang="en-US" sz="2400">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id="{09E86130-2F54-4CAA-B4C5-55D8EFDFE553}"/>
              </a:ext>
            </a:extLst>
          </p:cNvPr>
          <p:cNvSpPr txBox="1"/>
          <p:nvPr/>
        </p:nvSpPr>
        <p:spPr>
          <a:xfrm>
            <a:off x="1033622" y="2823290"/>
            <a:ext cx="10866830"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这位高级机械师的独特设计，已被国内有关单位采用，并受到国外专家的赞赏。</a:t>
            </a:r>
          </a:p>
        </p:txBody>
      </p:sp>
      <p:sp>
        <p:nvSpPr>
          <p:cNvPr id="12" name="文本框 11">
            <a:extLst>
              <a:ext uri="{FF2B5EF4-FFF2-40B4-BE49-F238E27FC236}">
                <a16:creationId xmlns:a16="http://schemas.microsoft.com/office/drawing/2014/main" id="{3BBE1F68-5F00-4152-A635-1CB6A032106E}"/>
              </a:ext>
            </a:extLst>
          </p:cNvPr>
          <p:cNvSpPr txBox="1"/>
          <p:nvPr/>
        </p:nvSpPr>
        <p:spPr>
          <a:xfrm>
            <a:off x="1033623" y="4183933"/>
            <a:ext cx="11025857"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随着改革开放的进一步深入，我国人民的消费水平、消费观念、消费方式都有了明显的提高和转变。</a:t>
            </a:r>
          </a:p>
        </p:txBody>
      </p:sp>
    </p:spTree>
    <p:extLst>
      <p:ext uri="{BB962C8B-B14F-4D97-AF65-F5344CB8AC3E}">
        <p14:creationId xmlns:p14="http://schemas.microsoft.com/office/powerpoint/2010/main" val="241345116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11" grpId="0"/>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二</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搭配不当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2369880"/>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主谓搭配不当</a:t>
            </a:r>
            <a:endParaRPr lang="en-US" altLang="zh-CN" sz="2800">
              <a:latin typeface="华文宋体" panose="02010600040101010101" pitchFamily="2" charset="-122"/>
              <a:ea typeface="华文宋体" panose="02010600040101010101" pitchFamily="2"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一些中学生频繁出入网吧的问题必须引起重视和管理。</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近年来，我国加快了高等教育事业发展的速度和规模，重点建设了一批高水平的大学和学科。</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zh-CN" altLang="en-US" sz="2400">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id="{09E86130-2F54-4CAA-B4C5-55D8EFDFE553}"/>
              </a:ext>
            </a:extLst>
          </p:cNvPr>
          <p:cNvSpPr txBox="1"/>
          <p:nvPr/>
        </p:nvSpPr>
        <p:spPr>
          <a:xfrm>
            <a:off x="1693347" y="2334272"/>
            <a:ext cx="10866830"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一些中学生频繁出入网吧的问题必须引起注意和加强管理。</a:t>
            </a:r>
          </a:p>
        </p:txBody>
      </p:sp>
      <p:sp>
        <p:nvSpPr>
          <p:cNvPr id="12" name="文本框 11">
            <a:extLst>
              <a:ext uri="{FF2B5EF4-FFF2-40B4-BE49-F238E27FC236}">
                <a16:creationId xmlns:a16="http://schemas.microsoft.com/office/drawing/2014/main" id="{3BBE1F68-5F00-4152-A635-1CB6A032106E}"/>
              </a:ext>
            </a:extLst>
          </p:cNvPr>
          <p:cNvSpPr txBox="1"/>
          <p:nvPr/>
        </p:nvSpPr>
        <p:spPr>
          <a:xfrm>
            <a:off x="1033623" y="3723769"/>
            <a:ext cx="11025857"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近年来，我国加快并扩大了高等教育事业发展的速度和规模，重点建设了一批高水平的大学和学科。</a:t>
            </a:r>
          </a:p>
        </p:txBody>
      </p:sp>
      <p:sp>
        <p:nvSpPr>
          <p:cNvPr id="5" name="文本框 4">
            <a:extLst>
              <a:ext uri="{FF2B5EF4-FFF2-40B4-BE49-F238E27FC236}">
                <a16:creationId xmlns:a16="http://schemas.microsoft.com/office/drawing/2014/main" id="{4726C629-B70F-4D9C-A689-E7BA4894860F}"/>
              </a:ext>
            </a:extLst>
          </p:cNvPr>
          <p:cNvSpPr txBox="1"/>
          <p:nvPr/>
        </p:nvSpPr>
        <p:spPr>
          <a:xfrm>
            <a:off x="5736007" y="1031804"/>
            <a:ext cx="5587162"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一带二、二带一、要警惕、带不动</a:t>
            </a:r>
          </a:p>
        </p:txBody>
      </p:sp>
    </p:spTree>
    <p:extLst>
      <p:ext uri="{BB962C8B-B14F-4D97-AF65-F5344CB8AC3E}">
        <p14:creationId xmlns:p14="http://schemas.microsoft.com/office/powerpoint/2010/main" val="191513228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11" grpId="0"/>
      <p:bldP spid="12"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二</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搭配不当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1631216"/>
          </a:xfrm>
          <a:prstGeom prst="rect">
            <a:avLst/>
          </a:prstGeom>
          <a:noFill/>
        </p:spPr>
        <p:txBody>
          <a:bodyPr wrap="square" rtlCol="0">
            <a:spAutoFit/>
          </a:bodyPr>
          <a:lstStyle/>
          <a:p>
            <a:pPr marL="514350" indent="-514350">
              <a:buFont typeface="+mj-lt"/>
              <a:buAutoNum type="arabicPeriod" startAt="3"/>
            </a:pPr>
            <a:r>
              <a:rPr lang="zh-CN" altLang="en-US" sz="2800">
                <a:latin typeface="华文宋体" panose="02010600040101010101" pitchFamily="2" charset="-122"/>
                <a:ea typeface="华文宋体" panose="02010600040101010101" pitchFamily="2" charset="-122"/>
              </a:rPr>
              <a:t>主宾搭配不当</a:t>
            </a:r>
            <a:endParaRPr lang="en-US" altLang="zh-CN" sz="2800">
              <a:latin typeface="华文宋体" panose="02010600040101010101" pitchFamily="2" charset="-122"/>
              <a:ea typeface="华文宋体" panose="02010600040101010101" pitchFamily="2" charset="-122"/>
            </a:endParaRPr>
          </a:p>
          <a:p>
            <a:pPr marL="514350" indent="-514350">
              <a:buFont typeface="+mj-lt"/>
              <a:buAutoNum type="arabicPeriod" startAt="3"/>
            </a:pPr>
            <a:endParaRPr lang="en-US" altLang="zh-CN" sz="2400">
              <a:latin typeface="楷体" panose="02010609060101010101" pitchFamily="49" charset="-122"/>
              <a:ea typeface="楷体" panose="02010609060101010101" pitchFamily="49" charset="-122"/>
            </a:endParaRPr>
          </a:p>
          <a:p>
            <a:pPr marL="514350"/>
            <a:r>
              <a:rPr lang="zh-CN" altLang="en-US" sz="2400">
                <a:latin typeface="楷体" panose="02010609060101010101" pitchFamily="49" charset="-122"/>
                <a:ea typeface="楷体" panose="02010609060101010101" pitchFamily="49" charset="-122"/>
              </a:rPr>
              <a:t>孩子的教育问题，是一个复杂的过程，它远不是一两句话就能奏效的。</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zh-CN" altLang="en-US"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404682" y="2829845"/>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教育孩子是一个复杂的过程，它远不是一两句话就能奏效的。</a:t>
            </a:r>
          </a:p>
        </p:txBody>
      </p:sp>
      <p:sp>
        <p:nvSpPr>
          <p:cNvPr id="5" name="文本框 4">
            <a:extLst>
              <a:ext uri="{FF2B5EF4-FFF2-40B4-BE49-F238E27FC236}">
                <a16:creationId xmlns:a16="http://schemas.microsoft.com/office/drawing/2014/main" id="{9F6D94A8-8626-405C-B7D3-43B4E1B936FE}"/>
              </a:ext>
            </a:extLst>
          </p:cNvPr>
          <p:cNvSpPr txBox="1"/>
          <p:nvPr/>
        </p:nvSpPr>
        <p:spPr>
          <a:xfrm>
            <a:off x="611136" y="4261135"/>
            <a:ext cx="11309916"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题目中出现判断句，可以采用压缩语句手法，验证主宾搭配是否合理</a:t>
            </a:r>
          </a:p>
        </p:txBody>
      </p:sp>
    </p:spTree>
    <p:extLst>
      <p:ext uri="{BB962C8B-B14F-4D97-AF65-F5344CB8AC3E}">
        <p14:creationId xmlns:p14="http://schemas.microsoft.com/office/powerpoint/2010/main" val="146090787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12"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二</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搭配不当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3477875"/>
          </a:xfrm>
          <a:prstGeom prst="rect">
            <a:avLst/>
          </a:prstGeom>
          <a:noFill/>
        </p:spPr>
        <p:txBody>
          <a:bodyPr wrap="square" rtlCol="0">
            <a:spAutoFit/>
          </a:bodyPr>
          <a:lstStyle/>
          <a:p>
            <a:pPr marL="514350" indent="-514350">
              <a:buFont typeface="+mj-lt"/>
              <a:buAutoNum type="arabicPeriod" startAt="4"/>
            </a:pPr>
            <a:r>
              <a:rPr lang="zh-CN" altLang="en-US" sz="2800">
                <a:latin typeface="华文宋体" panose="02010600040101010101" pitchFamily="2" charset="-122"/>
                <a:ea typeface="华文宋体" panose="02010600040101010101" pitchFamily="2" charset="-122"/>
              </a:rPr>
              <a:t>关联词搭配不当</a:t>
            </a:r>
            <a:endParaRPr lang="en-US" altLang="zh-CN" sz="2800">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只有恪守学术道德，就会消除学术腐败，净化学术界。</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无论干部和群众都必须遵守社会主义法制。</a:t>
            </a: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不管有没有相关的法律来规范游戏规则，我们无法想象一个本来值得期待的网络营销产业会走向何方，又会带给我们一个怎样的网络世界。</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zh-CN" altLang="en-US" sz="2400">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id="{09E86130-2F54-4CAA-B4C5-55D8EFDFE553}"/>
              </a:ext>
            </a:extLst>
          </p:cNvPr>
          <p:cNvSpPr txBox="1"/>
          <p:nvPr/>
        </p:nvSpPr>
        <p:spPr>
          <a:xfrm>
            <a:off x="753165" y="3198167"/>
            <a:ext cx="11240774"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无论干部还是群众都必须遵守社会主义法制。</a:t>
            </a:r>
          </a:p>
        </p:txBody>
      </p:sp>
      <p:sp>
        <p:nvSpPr>
          <p:cNvPr id="12" name="文本框 11">
            <a:extLst>
              <a:ext uri="{FF2B5EF4-FFF2-40B4-BE49-F238E27FC236}">
                <a16:creationId xmlns:a16="http://schemas.microsoft.com/office/drawing/2014/main" id="{3BBE1F68-5F00-4152-A635-1CB6A032106E}"/>
              </a:ext>
            </a:extLst>
          </p:cNvPr>
          <p:cNvSpPr txBox="1"/>
          <p:nvPr/>
        </p:nvSpPr>
        <p:spPr>
          <a:xfrm>
            <a:off x="753165" y="2417523"/>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只有恪守学术道德，才能消除学术腐败，净化学术界。</a:t>
            </a:r>
          </a:p>
        </p:txBody>
      </p:sp>
      <p:sp>
        <p:nvSpPr>
          <p:cNvPr id="5" name="文本框 4">
            <a:extLst>
              <a:ext uri="{FF2B5EF4-FFF2-40B4-BE49-F238E27FC236}">
                <a16:creationId xmlns:a16="http://schemas.microsoft.com/office/drawing/2014/main" id="{47C9DE09-F2E5-4E40-95DE-D51BB804ED0F}"/>
              </a:ext>
            </a:extLst>
          </p:cNvPr>
          <p:cNvSpPr txBox="1"/>
          <p:nvPr/>
        </p:nvSpPr>
        <p:spPr>
          <a:xfrm>
            <a:off x="753165" y="4705391"/>
            <a:ext cx="10907309" cy="1107996"/>
          </a:xfrm>
          <a:prstGeom prst="rect">
            <a:avLst/>
          </a:prstGeom>
          <a:noFill/>
        </p:spPr>
        <p:txBody>
          <a:bodyPr wrap="square" rtlCol="0">
            <a:spAutoFit/>
          </a:bodyPr>
          <a:lstStyle/>
          <a:p>
            <a:pPr algn="l" latinLnBrk="0"/>
            <a:r>
              <a:rPr lang="zh-CN" altLang="en-US" sz="2400" b="0" i="0">
                <a:solidFill>
                  <a:srgbClr val="FF0000"/>
                </a:solidFill>
                <a:effectLst/>
                <a:latin typeface="楷体" panose="02010609060101010101" pitchFamily="49" charset="-122"/>
                <a:ea typeface="楷体" panose="02010609060101010101" pitchFamily="49" charset="-122"/>
              </a:rPr>
              <a:t>不管有没有相关的法律来规范游戏规则，我们都无法想象一个本来值得期待的网络营销产业会走向何方，又会带给我们一个怎样的网络世界。</a:t>
            </a:r>
          </a:p>
          <a:p>
            <a:endParaRPr lang="zh-CN" altLang="en-US"/>
          </a:p>
        </p:txBody>
      </p:sp>
    </p:spTree>
    <p:extLst>
      <p:ext uri="{BB962C8B-B14F-4D97-AF65-F5344CB8AC3E}">
        <p14:creationId xmlns:p14="http://schemas.microsoft.com/office/powerpoint/2010/main" val="363675719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11" grpId="0"/>
      <p:bldP spid="12"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225288" y="145774"/>
            <a:ext cx="2597425"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课后习题</a:t>
            </a:r>
          </a:p>
        </p:txBody>
      </p:sp>
      <p:sp>
        <p:nvSpPr>
          <p:cNvPr id="5" name="文本框 4">
            <a:extLst>
              <a:ext uri="{FF2B5EF4-FFF2-40B4-BE49-F238E27FC236}">
                <a16:creationId xmlns:a16="http://schemas.microsoft.com/office/drawing/2014/main" id="{E043972C-4655-432C-8BEA-77BF62C52A95}"/>
              </a:ext>
            </a:extLst>
          </p:cNvPr>
          <p:cNvSpPr txBox="1"/>
          <p:nvPr/>
        </p:nvSpPr>
        <p:spPr>
          <a:xfrm>
            <a:off x="470452" y="1474619"/>
            <a:ext cx="11251096" cy="3908762"/>
          </a:xfrm>
          <a:prstGeom prst="rect">
            <a:avLst/>
          </a:prstGeom>
          <a:noFill/>
        </p:spPr>
        <p:txBody>
          <a:bodyPr wrap="square" rtlCol="0">
            <a:spAutoFit/>
          </a:bodyPr>
          <a:lstStyle/>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在互联网时代，各领域发展都需要速度更快、成本更低的信息网络，网络提速降费能够推动“互联网＋”快速发展和企业广泛受益。</a:t>
            </a:r>
            <a:endParaRPr lang="en-US" altLang="zh-CN" sz="2800">
              <a:latin typeface="华文宋体" panose="02010600040101010101" pitchFamily="2" charset="-122"/>
              <a:ea typeface="华文宋体" panose="02010600040101010101" pitchFamily="2" charset="-122"/>
            </a:endParaRPr>
          </a:p>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经过几代航天人的艰苦奋斗中国的航天事业开创了以“两弹一星”、载人航天、月球探测为代表的的辉煌成就。</a:t>
            </a:r>
            <a:endParaRPr lang="en-US" altLang="zh-CN" sz="2800">
              <a:latin typeface="华文宋体" panose="02010600040101010101" pitchFamily="2" charset="-122"/>
              <a:ea typeface="华文宋体" panose="02010600040101010101" pitchFamily="2" charset="-122"/>
            </a:endParaRPr>
          </a:p>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如何引导有运动天赋的青少年热爱并且投身于滑雪运动，从而培养这些青少年对滑雪的兴趣，是北京冬奥会正在关注的问题。</a:t>
            </a:r>
            <a:endParaRPr lang="en-US" altLang="zh-CN" sz="2800">
              <a:latin typeface="华文宋体" panose="02010600040101010101" pitchFamily="2" charset="-122"/>
              <a:ea typeface="华文宋体" panose="02010600040101010101" pitchFamily="2" charset="-122"/>
            </a:endParaRPr>
          </a:p>
        </p:txBody>
      </p:sp>
    </p:spTree>
    <p:extLst>
      <p:ext uri="{BB962C8B-B14F-4D97-AF65-F5344CB8AC3E}">
        <p14:creationId xmlns:p14="http://schemas.microsoft.com/office/powerpoint/2010/main" val="96497420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225288" y="145774"/>
            <a:ext cx="2597425"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课后习题</a:t>
            </a:r>
          </a:p>
        </p:txBody>
      </p:sp>
      <p:sp>
        <p:nvSpPr>
          <p:cNvPr id="5" name="文本框 4">
            <a:extLst>
              <a:ext uri="{FF2B5EF4-FFF2-40B4-BE49-F238E27FC236}">
                <a16:creationId xmlns:a16="http://schemas.microsoft.com/office/drawing/2014/main" id="{E043972C-4655-432C-8BEA-77BF62C52A95}"/>
              </a:ext>
            </a:extLst>
          </p:cNvPr>
          <p:cNvSpPr txBox="1"/>
          <p:nvPr/>
        </p:nvSpPr>
        <p:spPr>
          <a:xfrm>
            <a:off x="470452" y="1474619"/>
            <a:ext cx="11251096" cy="3908762"/>
          </a:xfrm>
          <a:prstGeom prst="rect">
            <a:avLst/>
          </a:prstGeom>
          <a:noFill/>
        </p:spPr>
        <p:txBody>
          <a:bodyPr wrap="square" rtlCol="0">
            <a:spAutoFit/>
          </a:bodyPr>
          <a:lstStyle/>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随着个人计算机的广泛应用，互联网以不可阻挡之势在全世界范围内掀起了影响社会不同领域、不同层次的变革浪潮。</a:t>
            </a:r>
            <a:endParaRPr lang="en-US" altLang="zh-CN" sz="2800">
              <a:latin typeface="华文宋体" panose="02010600040101010101" pitchFamily="2" charset="-122"/>
              <a:ea typeface="华文宋体" panose="02010600040101010101" pitchFamily="2" charset="-122"/>
            </a:endParaRPr>
          </a:p>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英国政府计划推行</a:t>
            </a:r>
            <a:r>
              <a:rPr lang="en-US" altLang="zh-CN" sz="2800">
                <a:latin typeface="华文宋体" panose="02010600040101010101" pitchFamily="2" charset="-122"/>
                <a:ea typeface="华文宋体" panose="02010600040101010101" pitchFamily="2" charset="-122"/>
              </a:rPr>
              <a:t>4</a:t>
            </a:r>
            <a:r>
              <a:rPr lang="zh-CN" altLang="en-US" sz="2800">
                <a:latin typeface="华文宋体" panose="02010600040101010101" pitchFamily="2" charset="-122"/>
                <a:ea typeface="华文宋体" panose="02010600040101010101" pitchFamily="2" charset="-122"/>
              </a:rPr>
              <a:t>到</a:t>
            </a:r>
            <a:r>
              <a:rPr lang="en-US" altLang="zh-CN" sz="2800">
                <a:latin typeface="华文宋体" panose="02010600040101010101" pitchFamily="2" charset="-122"/>
                <a:ea typeface="华文宋体" panose="02010600040101010101" pitchFamily="2" charset="-122"/>
              </a:rPr>
              <a:t>5</a:t>
            </a:r>
            <a:r>
              <a:rPr lang="zh-CN" altLang="en-US" sz="2800">
                <a:latin typeface="华文宋体" panose="02010600040101010101" pitchFamily="2" charset="-122"/>
                <a:ea typeface="华文宋体" panose="02010600040101010101" pitchFamily="2" charset="-122"/>
              </a:rPr>
              <a:t>岁幼童将接受语文和算数能力的“基准测验”，此政策遭到了教师工会的强烈反对。</a:t>
            </a:r>
            <a:endParaRPr lang="en-US" altLang="zh-CN" sz="2800">
              <a:latin typeface="华文宋体" panose="02010600040101010101" pitchFamily="2" charset="-122"/>
              <a:ea typeface="华文宋体" panose="02010600040101010101" pitchFamily="2" charset="-122"/>
            </a:endParaRPr>
          </a:p>
          <a:p>
            <a:pPr marL="342900" indent="-342900">
              <a:lnSpc>
                <a:spcPct val="150000"/>
              </a:lnSpc>
              <a:buFont typeface="+mj-lt"/>
              <a:buAutoNum type="arabicPeriod"/>
            </a:pPr>
            <a:r>
              <a:rPr lang="zh-CN" altLang="en-US" sz="2800">
                <a:latin typeface="华文宋体" panose="02010600040101010101" pitchFamily="2" charset="-122"/>
                <a:ea typeface="华文宋体" panose="02010600040101010101" pitchFamily="2" charset="-122"/>
              </a:rPr>
              <a:t>为纪念抗日战争暨世界反法西斯战争胜利</a:t>
            </a:r>
            <a:r>
              <a:rPr lang="en-US" altLang="zh-CN" sz="2800">
                <a:latin typeface="华文宋体" panose="02010600040101010101" pitchFamily="2" charset="-122"/>
                <a:ea typeface="华文宋体" panose="02010600040101010101" pitchFamily="2" charset="-122"/>
              </a:rPr>
              <a:t>70</a:t>
            </a:r>
            <a:r>
              <a:rPr lang="zh-CN" altLang="en-US" sz="2800">
                <a:latin typeface="华文宋体" panose="02010600040101010101" pitchFamily="2" charset="-122"/>
                <a:ea typeface="华文宋体" panose="02010600040101010101" pitchFamily="2" charset="-122"/>
              </a:rPr>
              <a:t>周年，从现在起到年底，国家大剧院宣布将承办</a:t>
            </a:r>
            <a:r>
              <a:rPr lang="en-US" altLang="zh-CN" sz="2800">
                <a:latin typeface="华文宋体" panose="02010600040101010101" pitchFamily="2" charset="-122"/>
                <a:ea typeface="华文宋体" panose="02010600040101010101" pitchFamily="2" charset="-122"/>
              </a:rPr>
              <a:t>31</a:t>
            </a:r>
            <a:r>
              <a:rPr lang="zh-CN" altLang="en-US" sz="2800">
                <a:latin typeface="华文宋体" panose="02010600040101010101" pitchFamily="2" charset="-122"/>
                <a:ea typeface="华文宋体" panose="02010600040101010101" pitchFamily="2" charset="-122"/>
              </a:rPr>
              <a:t>场精心策划的演出。</a:t>
            </a:r>
          </a:p>
        </p:txBody>
      </p:sp>
    </p:spTree>
    <p:extLst>
      <p:ext uri="{BB962C8B-B14F-4D97-AF65-F5344CB8AC3E}">
        <p14:creationId xmlns:p14="http://schemas.microsoft.com/office/powerpoint/2010/main" val="214034782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4" name="文本框 3">
            <a:extLst>
              <a:ext uri="{FF2B5EF4-FFF2-40B4-BE49-F238E27FC236}">
                <a16:creationId xmlns:a16="http://schemas.microsoft.com/office/drawing/2014/main" id="{ACC1909B-0DE7-4979-BCD8-838B17B2DDE5}"/>
              </a:ext>
            </a:extLst>
          </p:cNvPr>
          <p:cNvSpPr txBox="1"/>
          <p:nvPr/>
        </p:nvSpPr>
        <p:spPr>
          <a:xfrm>
            <a:off x="219284" y="2967260"/>
            <a:ext cx="11586771" cy="3477875"/>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主语残缺</a:t>
            </a:r>
            <a:endParaRPr lang="en-US" altLang="zh-CN" sz="2800">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经过这次夏令营活动，对同学们影响很大。</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在这部作品中，并没有给人们多少正面的鼓励和积极的启示，相反其中一些情节的负面作用倒是不少。</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教育部实施的学历证书电子注册政策即将推行，这将会给假文凭致命一击，使假文凭无藏身之地，最终退出历史舞台。</a:t>
            </a:r>
            <a:endParaRPr lang="en-US" altLang="zh-CN" sz="2400">
              <a:solidFill>
                <a:srgbClr val="FF0000"/>
              </a:solidFill>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992953" y="3710559"/>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这次夏令营活动，对同学们影响很大。</a:t>
            </a:r>
          </a:p>
        </p:txBody>
      </p:sp>
      <p:sp>
        <p:nvSpPr>
          <p:cNvPr id="5" name="文本框 4">
            <a:extLst>
              <a:ext uri="{FF2B5EF4-FFF2-40B4-BE49-F238E27FC236}">
                <a16:creationId xmlns:a16="http://schemas.microsoft.com/office/drawing/2014/main" id="{56B369D3-D8A1-4CFE-91D9-EBFDC6EF786E}"/>
              </a:ext>
            </a:extLst>
          </p:cNvPr>
          <p:cNvSpPr txBox="1"/>
          <p:nvPr/>
        </p:nvSpPr>
        <p:spPr>
          <a:xfrm>
            <a:off x="752253" y="4846480"/>
            <a:ext cx="11025857"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这部作品并没有给人们多少正面的鼓励和积极的启示，相反其中一些情节的负面作用倒是不少。</a:t>
            </a:r>
          </a:p>
        </p:txBody>
      </p:sp>
      <p:sp>
        <p:nvSpPr>
          <p:cNvPr id="6" name="文本框 5">
            <a:extLst>
              <a:ext uri="{FF2B5EF4-FFF2-40B4-BE49-F238E27FC236}">
                <a16:creationId xmlns:a16="http://schemas.microsoft.com/office/drawing/2014/main" id="{63745275-85F9-4086-8122-C1E25688936D}"/>
              </a:ext>
            </a:extLst>
          </p:cNvPr>
          <p:cNvSpPr txBox="1"/>
          <p:nvPr/>
        </p:nvSpPr>
        <p:spPr>
          <a:xfrm>
            <a:off x="446205" y="1192909"/>
            <a:ext cx="11694231" cy="1569660"/>
          </a:xfrm>
          <a:prstGeom prst="rect">
            <a:avLst/>
          </a:prstGeom>
          <a:noFill/>
        </p:spPr>
        <p:txBody>
          <a:bodyPr wrap="square" rtlCol="0">
            <a:spAutoFit/>
          </a:bodyPr>
          <a:lstStyle/>
          <a:p>
            <a:pPr marL="342900" indent="-342900">
              <a:buFont typeface="楷体" panose="02010609060101010101" pitchFamily="49" charset="-122"/>
              <a:buChar char="▲"/>
            </a:pPr>
            <a:r>
              <a:rPr lang="zh-CN" altLang="en-US" sz="2400">
                <a:solidFill>
                  <a:srgbClr val="FF0000"/>
                </a:solidFill>
                <a:latin typeface="楷体" panose="02010609060101010101" pitchFamily="49" charset="-122"/>
                <a:ea typeface="楷体" panose="02010609060101010101" pitchFamily="49" charset="-122"/>
              </a:rPr>
              <a:t>注：介宾短语不能做主语</a:t>
            </a:r>
            <a:r>
              <a:rPr lang="zh-CN" altLang="en-US" sz="2400">
                <a:latin typeface="楷体" panose="02010609060101010101" pitchFamily="49" charset="-122"/>
                <a:ea typeface="楷体" panose="02010609060101010101" pitchFamily="49" charset="-122"/>
              </a:rPr>
              <a:t>（介宾短语：介词＋名词</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代词</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名词性短语，如按规定、从现在、关于课堂纪律问题）</a:t>
            </a:r>
            <a:endParaRPr lang="en-US" altLang="zh-CN" sz="2400">
              <a:latin typeface="楷体" panose="02010609060101010101" pitchFamily="49" charset="-122"/>
              <a:ea typeface="楷体" panose="02010609060101010101" pitchFamily="49" charset="-122"/>
            </a:endParaRPr>
          </a:p>
          <a:p>
            <a:r>
              <a:rPr lang="zh-CN" altLang="en-US" sz="2400">
                <a:solidFill>
                  <a:srgbClr val="FF0000"/>
                </a:solidFill>
                <a:latin typeface="楷体" panose="02010609060101010101" pitchFamily="49" charset="-122"/>
                <a:ea typeface="楷体" panose="02010609060101010101" pitchFamily="49" charset="-122"/>
              </a:rPr>
              <a:t>看到：由于</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经过</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通过</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当</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关于</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对于</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随着</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根据</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，使</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令</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让</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。统统判为病句！！！删除介词以纠正病句。</a:t>
            </a:r>
            <a:endParaRPr lang="en-US" altLang="zh-CN" sz="2400">
              <a:solidFill>
                <a:srgbClr val="FF0000"/>
              </a:solidFill>
              <a:latin typeface="楷体" panose="02010609060101010101" pitchFamily="49" charset="-122"/>
              <a:ea typeface="楷体" panose="02010609060101010101" pitchFamily="49" charset="-122"/>
            </a:endParaRPr>
          </a:p>
        </p:txBody>
      </p:sp>
      <p:sp>
        <p:nvSpPr>
          <p:cNvPr id="13" name="文本框 12">
            <a:extLst>
              <a:ext uri="{FF2B5EF4-FFF2-40B4-BE49-F238E27FC236}">
                <a16:creationId xmlns:a16="http://schemas.microsoft.com/office/drawing/2014/main" id="{91929FE3-21FE-4500-A5C7-E53757B05D72}"/>
              </a:ext>
            </a:extLst>
          </p:cNvPr>
          <p:cNvSpPr txBox="1"/>
          <p:nvPr/>
        </p:nvSpPr>
        <p:spPr>
          <a:xfrm>
            <a:off x="6505881" y="5997967"/>
            <a:ext cx="5300174" cy="461665"/>
          </a:xfrm>
          <a:prstGeom prst="rect">
            <a:avLst/>
          </a:prstGeom>
          <a:noFill/>
        </p:spPr>
        <p:txBody>
          <a:bodyPr wrap="square" rtlCol="0">
            <a:spAutoFit/>
          </a:bodyPr>
          <a:lstStyle/>
          <a:p>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（“最终</a:t>
            </a:r>
            <a:r>
              <a:rPr kumimoji="0" lang="en-US" altLang="zh-CN"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400" b="0" i="0" u="none" strike="noStrike" kern="1200" cap="none" spc="0" normalizeH="0" baseline="0" noProof="0">
                <a:ln>
                  <a:noFill/>
                </a:ln>
                <a:solidFill>
                  <a:srgbClr val="FF0000"/>
                </a:solidFill>
                <a:effectLst/>
                <a:uLnTx/>
                <a:uFillTx/>
                <a:latin typeface="楷体" panose="02010609060101010101" pitchFamily="49" charset="-122"/>
                <a:ea typeface="楷体" panose="02010609060101010101" pitchFamily="49" charset="-122"/>
                <a:cs typeface="+mn-cs"/>
              </a:rPr>
              <a:t>前加分句主语“假文凭”）</a:t>
            </a:r>
            <a:endParaRPr lang="zh-CN" altLang="en-US"/>
          </a:p>
        </p:txBody>
      </p:sp>
    </p:spTree>
    <p:extLst>
      <p:ext uri="{BB962C8B-B14F-4D97-AF65-F5344CB8AC3E}">
        <p14:creationId xmlns:p14="http://schemas.microsoft.com/office/powerpoint/2010/main" val="222999948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P spid="6" grpId="0"/>
      <p:bldP spid="1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4" name="文本框 3">
            <a:extLst>
              <a:ext uri="{FF2B5EF4-FFF2-40B4-BE49-F238E27FC236}">
                <a16:creationId xmlns:a16="http://schemas.microsoft.com/office/drawing/2014/main" id="{ACC1909B-0DE7-4979-BCD8-838B17B2DDE5}"/>
              </a:ext>
            </a:extLst>
          </p:cNvPr>
          <p:cNvSpPr txBox="1"/>
          <p:nvPr/>
        </p:nvSpPr>
        <p:spPr>
          <a:xfrm>
            <a:off x="219284" y="2293079"/>
            <a:ext cx="11586771" cy="2369880"/>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谓语残缺</a:t>
            </a:r>
            <a:endParaRPr lang="en-US" altLang="zh-CN" sz="2800">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张三在回家的路上，突然，一个中年男子向他伸出一双脏兮兮的手。</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鲁迅在小说中的孔乙己，是受到封建科举制度荼毒的无数读书人之一。</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166143" y="3082552"/>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“在回家的路上”后加动词“走”</a:t>
            </a:r>
          </a:p>
        </p:txBody>
      </p:sp>
      <p:sp>
        <p:nvSpPr>
          <p:cNvPr id="5" name="文本框 4">
            <a:extLst>
              <a:ext uri="{FF2B5EF4-FFF2-40B4-BE49-F238E27FC236}">
                <a16:creationId xmlns:a16="http://schemas.microsoft.com/office/drawing/2014/main" id="{56B369D3-D8A1-4CFE-91D9-EBFDC6EF786E}"/>
              </a:ext>
            </a:extLst>
          </p:cNvPr>
          <p:cNvSpPr txBox="1"/>
          <p:nvPr/>
        </p:nvSpPr>
        <p:spPr>
          <a:xfrm>
            <a:off x="1086679" y="3944048"/>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鲁迅在小说中塑造的孔乙己，是收到封建科举制度荼毒的无数读书人之一。</a:t>
            </a:r>
          </a:p>
        </p:txBody>
      </p:sp>
    </p:spTree>
    <p:extLst>
      <p:ext uri="{BB962C8B-B14F-4D97-AF65-F5344CB8AC3E}">
        <p14:creationId xmlns:p14="http://schemas.microsoft.com/office/powerpoint/2010/main" val="218217304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02614" y="1476604"/>
            <a:ext cx="11586771" cy="2369880"/>
          </a:xfrm>
          <a:prstGeom prst="rect">
            <a:avLst/>
          </a:prstGeom>
          <a:noFill/>
        </p:spPr>
        <p:txBody>
          <a:bodyPr wrap="square" rtlCol="0">
            <a:spAutoFit/>
          </a:bodyPr>
          <a:lstStyle/>
          <a:p>
            <a:pPr marL="514350" indent="-514350">
              <a:buFont typeface="+mj-lt"/>
              <a:buAutoNum type="arabicPeriod" startAt="3"/>
            </a:pPr>
            <a:r>
              <a:rPr lang="zh-CN" altLang="en-US" sz="2800">
                <a:latin typeface="华文宋体" panose="02010600040101010101" pitchFamily="2" charset="-122"/>
                <a:ea typeface="华文宋体" panose="02010600040101010101" pitchFamily="2" charset="-122"/>
              </a:rPr>
              <a:t>宾语残缺</a:t>
            </a:r>
            <a:endParaRPr lang="en-US" altLang="zh-CN" sz="2800">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阅读一篇文学作品，不仅要完整准确地理解文意，还要切实把握住。</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消费者当众砸毁商品是为了羞辱或者宣泄自己的不满。</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285412" y="2452287"/>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句尾加“其思想内容”</a:t>
            </a:r>
          </a:p>
        </p:txBody>
      </p:sp>
      <p:sp>
        <p:nvSpPr>
          <p:cNvPr id="5" name="文本框 4">
            <a:extLst>
              <a:ext uri="{FF2B5EF4-FFF2-40B4-BE49-F238E27FC236}">
                <a16:creationId xmlns:a16="http://schemas.microsoft.com/office/drawing/2014/main" id="{56B369D3-D8A1-4CFE-91D9-EBFDC6EF786E}"/>
              </a:ext>
            </a:extLst>
          </p:cNvPr>
          <p:cNvSpPr txBox="1"/>
          <p:nvPr/>
        </p:nvSpPr>
        <p:spPr>
          <a:xfrm>
            <a:off x="1074470" y="3502382"/>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“羞辱”后加“商家”或删除前一谓语“羞辱”</a:t>
            </a:r>
          </a:p>
        </p:txBody>
      </p:sp>
    </p:spTree>
    <p:extLst>
      <p:ext uri="{BB962C8B-B14F-4D97-AF65-F5344CB8AC3E}">
        <p14:creationId xmlns:p14="http://schemas.microsoft.com/office/powerpoint/2010/main" val="166209382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53340" y="1523638"/>
            <a:ext cx="11285319" cy="4339650"/>
          </a:xfrm>
          <a:prstGeom prst="rect">
            <a:avLst/>
          </a:prstGeom>
          <a:noFill/>
        </p:spPr>
        <p:txBody>
          <a:bodyPr wrap="square" rtlCol="0">
            <a:spAutoFit/>
          </a:bodyPr>
          <a:lstStyle/>
          <a:p>
            <a:pPr marL="514350" indent="-514350">
              <a:buFont typeface="+mj-lt"/>
              <a:buAutoNum type="arabicPeriod" startAt="4"/>
            </a:pPr>
            <a:r>
              <a:rPr lang="zh-CN" altLang="en-US" sz="2800">
                <a:latin typeface="华文宋体" panose="02010600040101010101" pitchFamily="2" charset="-122"/>
                <a:ea typeface="华文宋体" panose="02010600040101010101" pitchFamily="2" charset="-122"/>
              </a:rPr>
              <a:t>关联词残缺</a:t>
            </a:r>
            <a:endParaRPr lang="en-US" altLang="zh-CN" sz="2800">
              <a:latin typeface="华文宋体" panose="02010600040101010101" pitchFamily="2" charset="-122"/>
              <a:ea typeface="华文宋体" panose="02010600040101010101" pitchFamily="2" charset="-122"/>
            </a:endParaRPr>
          </a:p>
          <a:p>
            <a:r>
              <a:rPr lang="zh-CN" altLang="en-US" sz="2400">
                <a:latin typeface="楷体" panose="02010609060101010101" pitchFamily="49" charset="-122"/>
                <a:ea typeface="楷体" panose="02010609060101010101" pitchFamily="49" charset="-122"/>
              </a:rPr>
              <a:t>   学校期末考试结束后，即使没有通知需要补课，现在各部门也已经开始正常工作了。</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lt"/>
              <a:buAutoNum type="arabicPeriod" startAt="5"/>
            </a:pPr>
            <a:r>
              <a:rPr lang="zh-CN" altLang="en-US" sz="2800">
                <a:latin typeface="华文宋体" panose="02010600040101010101" pitchFamily="2" charset="-122"/>
                <a:ea typeface="华文宋体" panose="02010600040101010101" pitchFamily="2" charset="-122"/>
              </a:rPr>
              <a:t>介词残缺</a:t>
            </a:r>
            <a:endParaRPr lang="en-US" altLang="zh-CN" sz="2800">
              <a:latin typeface="华文宋体" panose="02010600040101010101" pitchFamily="2" charset="-122"/>
              <a:ea typeface="华文宋体" panose="02010600040101010101" pitchFamily="2" charset="-122"/>
            </a:endParaRPr>
          </a:p>
          <a:p>
            <a:r>
              <a:rPr lang="en-US" altLang="zh-CN" sz="240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一个人的性格不是天生的，而是他的家庭环境生活经历等因素决定的。</a:t>
            </a:r>
            <a:endParaRPr lang="en-US" altLang="zh-CN" sz="2400">
              <a:latin typeface="楷体" panose="02010609060101010101" pitchFamily="49" charset="-122"/>
              <a:ea typeface="楷体" panose="02010609060101010101" pitchFamily="49" charset="-122"/>
            </a:endParaRPr>
          </a:p>
          <a:p>
            <a:pPr marL="457200" indent="-457200">
              <a:buFont typeface="+mj-lt"/>
              <a:buAutoNum type="arabicPeriod"/>
            </a:pPr>
            <a:endParaRPr lang="en-US" altLang="zh-CN" sz="2400">
              <a:latin typeface="楷体" panose="02010609060101010101" pitchFamily="49" charset="-122"/>
              <a:ea typeface="楷体" panose="02010609060101010101" pitchFamily="49" charset="-122"/>
            </a:endParaRPr>
          </a:p>
          <a:p>
            <a:pPr marL="457200" indent="-457200">
              <a:buFont typeface="+mj-lt"/>
              <a:buAutoNum type="arabicPeriod"/>
            </a:pPr>
            <a:endParaRPr lang="en-US" altLang="zh-CN" sz="2400">
              <a:latin typeface="楷体" panose="02010609060101010101" pitchFamily="49" charset="-122"/>
              <a:ea typeface="楷体" panose="02010609060101010101" pitchFamily="49" charset="-122"/>
            </a:endParaRPr>
          </a:p>
          <a:p>
            <a:pPr marL="457200" indent="-457200">
              <a:buFont typeface="+mj-lt"/>
              <a:buAutoNum type="arabicPeriod" startAt="6"/>
            </a:pPr>
            <a:r>
              <a:rPr lang="zh-CN" altLang="en-US" sz="2800">
                <a:latin typeface="华文宋体" panose="02010600040101010101" pitchFamily="2" charset="-122"/>
                <a:ea typeface="华文宋体" panose="02010600040101010101" pitchFamily="2" charset="-122"/>
              </a:rPr>
              <a:t>中心语残缺</a:t>
            </a:r>
            <a:endParaRPr lang="en-US" altLang="zh-CN" sz="2800">
              <a:latin typeface="华文宋体" panose="02010600040101010101" pitchFamily="2" charset="-122"/>
              <a:ea typeface="华文宋体" panose="02010600040101010101" pitchFamily="2" charset="-122"/>
            </a:endParaRPr>
          </a:p>
          <a:p>
            <a:r>
              <a:rPr lang="en-US" altLang="zh-CN" sz="240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那种不顾林区实际，片面强调粮食生产，到头来就只能是得不偿失。</a:t>
            </a: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316913" y="2662410"/>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“已经”前加“也”</a:t>
            </a:r>
          </a:p>
        </p:txBody>
      </p:sp>
      <p:sp>
        <p:nvSpPr>
          <p:cNvPr id="5" name="文本框 4">
            <a:extLst>
              <a:ext uri="{FF2B5EF4-FFF2-40B4-BE49-F238E27FC236}">
                <a16:creationId xmlns:a16="http://schemas.microsoft.com/office/drawing/2014/main" id="{56B369D3-D8A1-4CFE-91D9-EBFDC6EF786E}"/>
              </a:ext>
            </a:extLst>
          </p:cNvPr>
          <p:cNvSpPr txBox="1"/>
          <p:nvPr/>
        </p:nvSpPr>
        <p:spPr>
          <a:xfrm>
            <a:off x="1166143" y="4367061"/>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“而是”后加“由”</a:t>
            </a:r>
          </a:p>
        </p:txBody>
      </p:sp>
      <p:sp>
        <p:nvSpPr>
          <p:cNvPr id="6" name="文本框 5">
            <a:extLst>
              <a:ext uri="{FF2B5EF4-FFF2-40B4-BE49-F238E27FC236}">
                <a16:creationId xmlns:a16="http://schemas.microsoft.com/office/drawing/2014/main" id="{F0EA286B-1ECA-4048-889D-C0BD5F114B10}"/>
              </a:ext>
            </a:extLst>
          </p:cNvPr>
          <p:cNvSpPr txBox="1"/>
          <p:nvPr/>
        </p:nvSpPr>
        <p:spPr>
          <a:xfrm>
            <a:off x="1316913" y="5736665"/>
            <a:ext cx="6250078"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删除“那种”或“生产”后加“的情况”</a:t>
            </a:r>
          </a:p>
        </p:txBody>
      </p:sp>
    </p:spTree>
    <p:extLst>
      <p:ext uri="{BB962C8B-B14F-4D97-AF65-F5344CB8AC3E}">
        <p14:creationId xmlns:p14="http://schemas.microsoft.com/office/powerpoint/2010/main" val="261038529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P spid="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rot="2700000">
            <a:off x="4328359" y="-308410"/>
            <a:ext cx="1837387" cy="1837387"/>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菱形 109">
            <a:extLst>
              <a:ext uri="{FF2B5EF4-FFF2-40B4-BE49-F238E27FC236}">
                <a16:creationId xmlns:a16="http://schemas.microsoft.com/office/drawing/2014/main" id="{177F4E05-1337-43C5-9824-4DBBFF9B3088}"/>
              </a:ext>
            </a:extLst>
          </p:cNvPr>
          <p:cNvSpPr/>
          <p:nvPr/>
        </p:nvSpPr>
        <p:spPr>
          <a:xfrm>
            <a:off x="618940" y="3158098"/>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6" name="矩形 5"/>
          <p:cNvSpPr/>
          <p:nvPr/>
        </p:nvSpPr>
        <p:spPr>
          <a:xfrm>
            <a:off x="1800969" y="3318628"/>
            <a:ext cx="3917659" cy="553998"/>
          </a:xfrm>
          <a:prstGeom prst="rect">
            <a:avLst/>
          </a:prstGeom>
        </p:spPr>
        <p:txBody>
          <a:bodyPr wrap="square">
            <a:spAutoFit/>
          </a:bodyPr>
          <a:lstStyle/>
          <a:p>
            <a:r>
              <a:rPr lang="zh-CN" altLang="en-US" sz="3000">
                <a:solidFill>
                  <a:schemeClr val="accent1">
                    <a:lumMod val="50000"/>
                  </a:schemeClr>
                </a:solidFill>
                <a:latin typeface="仿宋" panose="02010609060101010101" pitchFamily="49" charset="-122"/>
                <a:ea typeface="仿宋" panose="02010609060101010101" pitchFamily="49" charset="-122"/>
              </a:rPr>
              <a:t>搭配不当</a:t>
            </a:r>
          </a:p>
        </p:txBody>
      </p:sp>
      <p:sp>
        <p:nvSpPr>
          <p:cNvPr id="7" name="文本框 6"/>
          <p:cNvSpPr txBox="1"/>
          <p:nvPr/>
        </p:nvSpPr>
        <p:spPr>
          <a:xfrm>
            <a:off x="836423" y="3434385"/>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二</a:t>
            </a:r>
          </a:p>
        </p:txBody>
      </p:sp>
      <p:sp>
        <p:nvSpPr>
          <p:cNvPr id="8" name="矩形 7"/>
          <p:cNvSpPr/>
          <p:nvPr/>
        </p:nvSpPr>
        <p:spPr>
          <a:xfrm>
            <a:off x="4223302" y="411279"/>
            <a:ext cx="2038350" cy="923330"/>
          </a:xfrm>
          <a:prstGeom prst="rect">
            <a:avLst/>
          </a:prstGeom>
        </p:spPr>
        <p:txBody>
          <a:bodyPr wrap="square">
            <a:spAutoFit/>
          </a:bodyPr>
          <a:lstStyle/>
          <a:p>
            <a:pPr algn="ctr"/>
            <a:r>
              <a:rPr lang="zh-CN" altLang="en-US" sz="3600">
                <a:solidFill>
                  <a:schemeClr val="bg1"/>
                </a:solidFill>
              </a:rPr>
              <a:t>目录</a:t>
            </a:r>
          </a:p>
          <a:p>
            <a:pPr algn="ctr"/>
            <a:r>
              <a:rPr lang="zh-CN" altLang="en-US" sz="1600">
                <a:solidFill>
                  <a:schemeClr val="bg1"/>
                </a:solidFill>
              </a:rPr>
              <a:t>CONTENTS</a:t>
            </a:r>
          </a:p>
        </p:txBody>
      </p:sp>
      <p:sp>
        <p:nvSpPr>
          <p:cNvPr id="27" name="菱形 26">
            <a:extLst>
              <a:ext uri="{FF2B5EF4-FFF2-40B4-BE49-F238E27FC236}">
                <a16:creationId xmlns:a16="http://schemas.microsoft.com/office/drawing/2014/main" id="{177F4E05-1337-43C5-9824-4DBBFF9B3088}"/>
              </a:ext>
            </a:extLst>
          </p:cNvPr>
          <p:cNvSpPr/>
          <p:nvPr/>
        </p:nvSpPr>
        <p:spPr>
          <a:xfrm>
            <a:off x="632192" y="4463988"/>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8" name="矩形 27"/>
          <p:cNvSpPr/>
          <p:nvPr/>
        </p:nvSpPr>
        <p:spPr>
          <a:xfrm>
            <a:off x="1814221" y="4624518"/>
            <a:ext cx="3917659" cy="584775"/>
          </a:xfrm>
          <a:prstGeom prst="rect">
            <a:avLst/>
          </a:prstGeom>
        </p:spPr>
        <p:txBody>
          <a:bodyPr wrap="square">
            <a:spAutoFit/>
          </a:bodyPr>
          <a:lstStyle/>
          <a:p>
            <a:r>
              <a:rPr lang="zh-CN" altLang="en-US" sz="3200">
                <a:solidFill>
                  <a:schemeClr val="accent1">
                    <a:lumMod val="50000"/>
                  </a:schemeClr>
                </a:solidFill>
                <a:latin typeface="仿宋" panose="02010609060101010101" pitchFamily="49" charset="-122"/>
                <a:ea typeface="仿宋" panose="02010609060101010101" pitchFamily="49" charset="-122"/>
              </a:rPr>
              <a:t>残缺赘余</a:t>
            </a:r>
            <a:endParaRPr lang="zh-CN" altLang="en-US" sz="1600">
              <a:solidFill>
                <a:schemeClr val="accent1">
                  <a:lumMod val="50000"/>
                </a:schemeClr>
              </a:solidFill>
              <a:latin typeface="仿宋" panose="02010609060101010101" pitchFamily="49" charset="-122"/>
              <a:ea typeface="仿宋" panose="02010609060101010101" pitchFamily="49" charset="-122"/>
            </a:endParaRPr>
          </a:p>
        </p:txBody>
      </p:sp>
      <p:sp>
        <p:nvSpPr>
          <p:cNvPr id="29" name="文本框 28"/>
          <p:cNvSpPr txBox="1"/>
          <p:nvPr/>
        </p:nvSpPr>
        <p:spPr>
          <a:xfrm>
            <a:off x="849675" y="4740275"/>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三</a:t>
            </a:r>
          </a:p>
        </p:txBody>
      </p:sp>
      <p:sp>
        <p:nvSpPr>
          <p:cNvPr id="31" name="菱形 30">
            <a:extLst>
              <a:ext uri="{FF2B5EF4-FFF2-40B4-BE49-F238E27FC236}">
                <a16:creationId xmlns:a16="http://schemas.microsoft.com/office/drawing/2014/main" id="{177F4E05-1337-43C5-9824-4DBBFF9B3088}"/>
              </a:ext>
            </a:extLst>
          </p:cNvPr>
          <p:cNvSpPr/>
          <p:nvPr/>
        </p:nvSpPr>
        <p:spPr>
          <a:xfrm>
            <a:off x="6357139" y="1873744"/>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32" name="矩形 31"/>
          <p:cNvSpPr/>
          <p:nvPr/>
        </p:nvSpPr>
        <p:spPr>
          <a:xfrm>
            <a:off x="7539168" y="2034274"/>
            <a:ext cx="3917659" cy="584775"/>
          </a:xfrm>
          <a:prstGeom prst="rect">
            <a:avLst/>
          </a:prstGeom>
        </p:spPr>
        <p:txBody>
          <a:bodyPr wrap="square">
            <a:spAutoFit/>
          </a:bodyPr>
          <a:lstStyle/>
          <a:p>
            <a:r>
              <a:rPr lang="zh-CN" altLang="en-US" sz="3200">
                <a:solidFill>
                  <a:schemeClr val="accent1">
                    <a:lumMod val="50000"/>
                  </a:schemeClr>
                </a:solidFill>
                <a:latin typeface="仿宋" panose="02010609060101010101" pitchFamily="49" charset="-122"/>
                <a:ea typeface="仿宋" panose="02010609060101010101" pitchFamily="49" charset="-122"/>
              </a:rPr>
              <a:t>结构混乱</a:t>
            </a:r>
            <a:endParaRPr lang="zh-CN" altLang="en-US" sz="1600">
              <a:solidFill>
                <a:schemeClr val="accent1">
                  <a:lumMod val="50000"/>
                </a:schemeClr>
              </a:solidFill>
              <a:latin typeface="仿宋" panose="02010609060101010101" pitchFamily="49" charset="-122"/>
              <a:ea typeface="仿宋" panose="02010609060101010101" pitchFamily="49" charset="-122"/>
            </a:endParaRPr>
          </a:p>
        </p:txBody>
      </p:sp>
      <p:sp>
        <p:nvSpPr>
          <p:cNvPr id="33" name="文本框 32"/>
          <p:cNvSpPr txBox="1"/>
          <p:nvPr/>
        </p:nvSpPr>
        <p:spPr>
          <a:xfrm>
            <a:off x="6574622" y="2150031"/>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四</a:t>
            </a:r>
          </a:p>
        </p:txBody>
      </p:sp>
      <p:sp>
        <p:nvSpPr>
          <p:cNvPr id="34" name="矩形 33"/>
          <p:cNvSpPr/>
          <p:nvPr/>
        </p:nvSpPr>
        <p:spPr>
          <a:xfrm rot="2700000">
            <a:off x="6421291" y="690413"/>
            <a:ext cx="763076" cy="76307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3449455" y="-454503"/>
            <a:ext cx="788028" cy="78802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a:extLst>
              <a:ext uri="{FF2B5EF4-FFF2-40B4-BE49-F238E27FC236}">
                <a16:creationId xmlns:a16="http://schemas.microsoft.com/office/drawing/2014/main" id="{D2414AF6-BD92-42E6-8E62-06959FB380F1}"/>
              </a:ext>
            </a:extLst>
          </p:cNvPr>
          <p:cNvSpPr/>
          <p:nvPr/>
        </p:nvSpPr>
        <p:spPr>
          <a:xfrm>
            <a:off x="6377019" y="3138224"/>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6" name="矩形 15">
            <a:extLst>
              <a:ext uri="{FF2B5EF4-FFF2-40B4-BE49-F238E27FC236}">
                <a16:creationId xmlns:a16="http://schemas.microsoft.com/office/drawing/2014/main" id="{76AF2B2F-C941-4576-B6C1-B85CBEA17F67}"/>
              </a:ext>
            </a:extLst>
          </p:cNvPr>
          <p:cNvSpPr/>
          <p:nvPr/>
        </p:nvSpPr>
        <p:spPr>
          <a:xfrm>
            <a:off x="7559048" y="3298754"/>
            <a:ext cx="3917659" cy="584775"/>
          </a:xfrm>
          <a:prstGeom prst="rect">
            <a:avLst/>
          </a:prstGeom>
        </p:spPr>
        <p:txBody>
          <a:bodyPr wrap="square">
            <a:spAutoFit/>
          </a:bodyPr>
          <a:lstStyle/>
          <a:p>
            <a:r>
              <a:rPr lang="zh-CN" altLang="en-US" sz="3200">
                <a:solidFill>
                  <a:schemeClr val="accent1">
                    <a:lumMod val="50000"/>
                  </a:schemeClr>
                </a:solidFill>
                <a:latin typeface="仿宋" panose="02010609060101010101" pitchFamily="49" charset="-122"/>
                <a:ea typeface="仿宋" panose="02010609060101010101" pitchFamily="49" charset="-122"/>
              </a:rPr>
              <a:t>表意不明</a:t>
            </a:r>
            <a:endParaRPr lang="zh-CN" altLang="en-US" sz="1600">
              <a:solidFill>
                <a:schemeClr val="accent1">
                  <a:lumMod val="50000"/>
                </a:schemeClr>
              </a:solidFill>
              <a:latin typeface="仿宋" panose="02010609060101010101" pitchFamily="49" charset="-122"/>
              <a:ea typeface="仿宋" panose="02010609060101010101" pitchFamily="49" charset="-122"/>
            </a:endParaRPr>
          </a:p>
        </p:txBody>
      </p:sp>
      <p:sp>
        <p:nvSpPr>
          <p:cNvPr id="17" name="文本框 16">
            <a:extLst>
              <a:ext uri="{FF2B5EF4-FFF2-40B4-BE49-F238E27FC236}">
                <a16:creationId xmlns:a16="http://schemas.microsoft.com/office/drawing/2014/main" id="{8DEC5D35-EFA7-47A3-AD1E-1BD82FBE09EC}"/>
              </a:ext>
            </a:extLst>
          </p:cNvPr>
          <p:cNvSpPr txBox="1"/>
          <p:nvPr/>
        </p:nvSpPr>
        <p:spPr>
          <a:xfrm>
            <a:off x="6594502" y="3414511"/>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五</a:t>
            </a:r>
          </a:p>
        </p:txBody>
      </p:sp>
      <p:sp>
        <p:nvSpPr>
          <p:cNvPr id="18" name="菱形 17">
            <a:extLst>
              <a:ext uri="{FF2B5EF4-FFF2-40B4-BE49-F238E27FC236}">
                <a16:creationId xmlns:a16="http://schemas.microsoft.com/office/drawing/2014/main" id="{2B054D00-C47E-49F8-8840-AC08206A5F09}"/>
              </a:ext>
            </a:extLst>
          </p:cNvPr>
          <p:cNvSpPr/>
          <p:nvPr/>
        </p:nvSpPr>
        <p:spPr>
          <a:xfrm>
            <a:off x="625568" y="1932272"/>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19" name="矩形 18">
            <a:extLst>
              <a:ext uri="{FF2B5EF4-FFF2-40B4-BE49-F238E27FC236}">
                <a16:creationId xmlns:a16="http://schemas.microsoft.com/office/drawing/2014/main" id="{90473B5F-98FD-47DA-A881-E59EB742B3B7}"/>
              </a:ext>
            </a:extLst>
          </p:cNvPr>
          <p:cNvSpPr/>
          <p:nvPr/>
        </p:nvSpPr>
        <p:spPr>
          <a:xfrm>
            <a:off x="1807597" y="2092802"/>
            <a:ext cx="3917659" cy="584775"/>
          </a:xfrm>
          <a:prstGeom prst="rect">
            <a:avLst/>
          </a:prstGeom>
        </p:spPr>
        <p:txBody>
          <a:bodyPr wrap="square">
            <a:spAutoFit/>
          </a:bodyPr>
          <a:lstStyle/>
          <a:p>
            <a:r>
              <a:rPr lang="zh-CN" altLang="en-US" sz="3200">
                <a:solidFill>
                  <a:schemeClr val="accent1">
                    <a:lumMod val="50000"/>
                  </a:schemeClr>
                </a:solidFill>
                <a:latin typeface="仿宋" panose="02010609060101010101" pitchFamily="49" charset="-122"/>
                <a:ea typeface="仿宋" panose="02010609060101010101" pitchFamily="49" charset="-122"/>
              </a:rPr>
              <a:t>语序不当</a:t>
            </a:r>
            <a:endParaRPr lang="zh-CN" altLang="en-US" sz="1600">
              <a:solidFill>
                <a:schemeClr val="accent1">
                  <a:lumMod val="50000"/>
                </a:schemeClr>
              </a:solidFill>
              <a:latin typeface="仿宋" panose="02010609060101010101" pitchFamily="49" charset="-122"/>
              <a:ea typeface="仿宋" panose="02010609060101010101" pitchFamily="49" charset="-122"/>
            </a:endParaRPr>
          </a:p>
        </p:txBody>
      </p:sp>
      <p:sp>
        <p:nvSpPr>
          <p:cNvPr id="20" name="文本框 19">
            <a:extLst>
              <a:ext uri="{FF2B5EF4-FFF2-40B4-BE49-F238E27FC236}">
                <a16:creationId xmlns:a16="http://schemas.microsoft.com/office/drawing/2014/main" id="{338F4E39-A41D-41A7-AFE9-614D5FA3AC78}"/>
              </a:ext>
            </a:extLst>
          </p:cNvPr>
          <p:cNvSpPr txBox="1"/>
          <p:nvPr/>
        </p:nvSpPr>
        <p:spPr>
          <a:xfrm>
            <a:off x="843051" y="2208559"/>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一</a:t>
            </a:r>
          </a:p>
        </p:txBody>
      </p:sp>
      <p:sp>
        <p:nvSpPr>
          <p:cNvPr id="21" name="菱形 20">
            <a:extLst>
              <a:ext uri="{FF2B5EF4-FFF2-40B4-BE49-F238E27FC236}">
                <a16:creationId xmlns:a16="http://schemas.microsoft.com/office/drawing/2014/main" id="{0ADB3AD6-8AB5-46B7-8BB1-FC074EB3CC8D}"/>
              </a:ext>
            </a:extLst>
          </p:cNvPr>
          <p:cNvSpPr/>
          <p:nvPr/>
        </p:nvSpPr>
        <p:spPr>
          <a:xfrm>
            <a:off x="6396899" y="4364051"/>
            <a:ext cx="914584" cy="914584"/>
          </a:xfrm>
          <a:prstGeom prst="diamond">
            <a:avLst/>
          </a:prstGeom>
          <a:blipFill dpi="0" rotWithShape="1">
            <a:blip r:embed="rId3"/>
            <a:tile tx="0" ty="0" sx="50000" sy="50000" flip="none" algn="ctr"/>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22" name="矩形 21">
            <a:extLst>
              <a:ext uri="{FF2B5EF4-FFF2-40B4-BE49-F238E27FC236}">
                <a16:creationId xmlns:a16="http://schemas.microsoft.com/office/drawing/2014/main" id="{B56FAAD6-351D-45A9-8BAF-AB0A317EF0A4}"/>
              </a:ext>
            </a:extLst>
          </p:cNvPr>
          <p:cNvSpPr/>
          <p:nvPr/>
        </p:nvSpPr>
        <p:spPr>
          <a:xfrm>
            <a:off x="7578928" y="4524581"/>
            <a:ext cx="3917659" cy="584775"/>
          </a:xfrm>
          <a:prstGeom prst="rect">
            <a:avLst/>
          </a:prstGeom>
        </p:spPr>
        <p:txBody>
          <a:bodyPr wrap="square">
            <a:spAutoFit/>
          </a:bodyPr>
          <a:lstStyle/>
          <a:p>
            <a:r>
              <a:rPr lang="zh-CN" altLang="en-US" sz="3200">
                <a:solidFill>
                  <a:schemeClr val="accent1">
                    <a:lumMod val="50000"/>
                  </a:schemeClr>
                </a:solidFill>
                <a:latin typeface="仿宋" panose="02010609060101010101" pitchFamily="49" charset="-122"/>
                <a:ea typeface="仿宋" panose="02010609060101010101" pitchFamily="49" charset="-122"/>
              </a:rPr>
              <a:t>不合逻辑</a:t>
            </a:r>
          </a:p>
        </p:txBody>
      </p:sp>
      <p:sp>
        <p:nvSpPr>
          <p:cNvPr id="23" name="文本框 22">
            <a:extLst>
              <a:ext uri="{FF2B5EF4-FFF2-40B4-BE49-F238E27FC236}">
                <a16:creationId xmlns:a16="http://schemas.microsoft.com/office/drawing/2014/main" id="{962E6A28-71FD-4192-B070-B0A56281FBF4}"/>
              </a:ext>
            </a:extLst>
          </p:cNvPr>
          <p:cNvSpPr txBox="1"/>
          <p:nvPr/>
        </p:nvSpPr>
        <p:spPr>
          <a:xfrm>
            <a:off x="6614382" y="4640338"/>
            <a:ext cx="492443" cy="461665"/>
          </a:xfrm>
          <a:prstGeom prst="rect">
            <a:avLst/>
          </a:prstGeom>
          <a:noFill/>
        </p:spPr>
        <p:txBody>
          <a:bodyPr wrap="none" rtlCol="0">
            <a:spAutoFit/>
          </a:bodyPr>
          <a:lstStyle/>
          <a:p>
            <a:r>
              <a:rPr lang="zh-CN" altLang="en-US" sz="2400">
                <a:latin typeface="华文行楷" panose="02010800040101010101" pitchFamily="2" charset="-122"/>
                <a:ea typeface="华文行楷" panose="02010800040101010101" pitchFamily="2" charset="-122"/>
              </a:rPr>
              <a:t>六</a:t>
            </a:r>
          </a:p>
        </p:txBody>
      </p:sp>
    </p:spTree>
    <p:extLst>
      <p:ext uri="{BB962C8B-B14F-4D97-AF65-F5344CB8AC3E}">
        <p14:creationId xmlns:p14="http://schemas.microsoft.com/office/powerpoint/2010/main" val="75058721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4" name="文本框 3">
            <a:extLst>
              <a:ext uri="{FF2B5EF4-FFF2-40B4-BE49-F238E27FC236}">
                <a16:creationId xmlns:a16="http://schemas.microsoft.com/office/drawing/2014/main" id="{ACC1909B-0DE7-4979-BCD8-838B17B2DDE5}"/>
              </a:ext>
            </a:extLst>
          </p:cNvPr>
          <p:cNvSpPr txBox="1"/>
          <p:nvPr/>
        </p:nvSpPr>
        <p:spPr>
          <a:xfrm>
            <a:off x="605229" y="1523638"/>
            <a:ext cx="11586771" cy="3970318"/>
          </a:xfrm>
          <a:prstGeom prst="rect">
            <a:avLst/>
          </a:prstGeom>
          <a:noFill/>
        </p:spPr>
        <p:txBody>
          <a:bodyPr wrap="square" rtlCol="0">
            <a:spAutoFit/>
          </a:bodyPr>
          <a:lstStyle/>
          <a:p>
            <a:r>
              <a:rPr lang="zh-CN" altLang="en-US" sz="2800">
                <a:latin typeface="华文宋体" panose="02010600040101010101" pitchFamily="2" charset="-122"/>
                <a:ea typeface="华文宋体" panose="02010600040101010101" pitchFamily="2" charset="-122"/>
              </a:rPr>
              <a:t>成分赘余</a:t>
            </a:r>
            <a:endParaRPr lang="en-US" altLang="zh-CN" sz="2800">
              <a:latin typeface="华文宋体" panose="02010600040101010101" pitchFamily="2" charset="-122"/>
              <a:ea typeface="华文宋体" panose="02010600040101010101" pitchFamily="2" charset="-122"/>
            </a:endParaRPr>
          </a:p>
          <a:p>
            <a:r>
              <a:rPr lang="zh-CN" altLang="en-US" sz="2800">
                <a:solidFill>
                  <a:srgbClr val="FF0000"/>
                </a:solidFill>
                <a:latin typeface="华文宋体" panose="02010600040101010101" pitchFamily="2" charset="-122"/>
                <a:ea typeface="华文宋体" panose="02010600040101010101" pitchFamily="2" charset="-122"/>
              </a:rPr>
              <a:t>字面上、语义上、修饰语重复多余</a:t>
            </a:r>
            <a:endParaRPr lang="en-US" altLang="zh-CN" sz="2800">
              <a:solidFill>
                <a:srgbClr val="FF0000"/>
              </a:solidFill>
              <a:latin typeface="华文宋体" panose="02010600040101010101" pitchFamily="2" charset="-122"/>
              <a:ea typeface="华文宋体" panose="02010600040101010101" pitchFamily="2" charset="-122"/>
            </a:endParaRPr>
          </a:p>
          <a:p>
            <a:endParaRPr lang="en-US" altLang="zh-CN" sz="2800">
              <a:solidFill>
                <a:srgbClr val="FF0000"/>
              </a:solidFill>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我这次考不好的原因是因为我没有仔细审题。</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你送来的材料正在进行打印。</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为精简字数，编者不得不对原稿略加删减一些。</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8021888" y="2769993"/>
            <a:ext cx="3564883"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“原因”与“因为”重复</a:t>
            </a:r>
          </a:p>
        </p:txBody>
      </p:sp>
      <p:sp>
        <p:nvSpPr>
          <p:cNvPr id="5" name="文本框 4">
            <a:extLst>
              <a:ext uri="{FF2B5EF4-FFF2-40B4-BE49-F238E27FC236}">
                <a16:creationId xmlns:a16="http://schemas.microsoft.com/office/drawing/2014/main" id="{56B369D3-D8A1-4CFE-91D9-EBFDC6EF786E}"/>
              </a:ext>
            </a:extLst>
          </p:cNvPr>
          <p:cNvSpPr txBox="1"/>
          <p:nvPr/>
        </p:nvSpPr>
        <p:spPr>
          <a:xfrm>
            <a:off x="8082045" y="3429000"/>
            <a:ext cx="3881843"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“正在”有“进行”的含义</a:t>
            </a:r>
          </a:p>
        </p:txBody>
      </p:sp>
      <p:sp>
        <p:nvSpPr>
          <p:cNvPr id="6" name="文本框 5">
            <a:extLst>
              <a:ext uri="{FF2B5EF4-FFF2-40B4-BE49-F238E27FC236}">
                <a16:creationId xmlns:a16="http://schemas.microsoft.com/office/drawing/2014/main" id="{89DB8A3D-0B8C-491D-A946-BD63FD2B0D52}"/>
              </a:ext>
            </a:extLst>
          </p:cNvPr>
          <p:cNvSpPr txBox="1"/>
          <p:nvPr/>
        </p:nvSpPr>
        <p:spPr>
          <a:xfrm>
            <a:off x="8082045" y="4285348"/>
            <a:ext cx="4002158"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“略加”与“一些”重复</a:t>
            </a:r>
          </a:p>
        </p:txBody>
      </p:sp>
      <p:sp>
        <p:nvSpPr>
          <p:cNvPr id="7" name="文本框 6">
            <a:extLst>
              <a:ext uri="{FF2B5EF4-FFF2-40B4-BE49-F238E27FC236}">
                <a16:creationId xmlns:a16="http://schemas.microsoft.com/office/drawing/2014/main" id="{2BE449B7-180E-4D6A-A988-E05BD014A805}"/>
              </a:ext>
            </a:extLst>
          </p:cNvPr>
          <p:cNvSpPr txBox="1"/>
          <p:nvPr/>
        </p:nvSpPr>
        <p:spPr>
          <a:xfrm>
            <a:off x="762071" y="5103529"/>
            <a:ext cx="10667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（注意：一些、左右、将近、大概、约、估计、差不多、余、上下、平均等词）</a:t>
            </a:r>
          </a:p>
        </p:txBody>
      </p:sp>
    </p:spTree>
    <p:extLst>
      <p:ext uri="{BB962C8B-B14F-4D97-AF65-F5344CB8AC3E}">
        <p14:creationId xmlns:p14="http://schemas.microsoft.com/office/powerpoint/2010/main" val="410905717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1+#ppt_w/2"/>
                                          </p:val>
                                        </p:tav>
                                        <p:tav tm="100000">
                                          <p:val>
                                            <p:strVal val="#ppt_x"/>
                                          </p:val>
                                        </p:tav>
                                      </p:tavLst>
                                    </p:anim>
                                    <p:anim calcmode="lin" valueType="num">
                                      <p:cBhvr additive="base">
                                        <p:cTn id="15"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1+#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P spid="6"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三</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残缺赘余</a:t>
            </a:r>
          </a:p>
        </p:txBody>
      </p:sp>
      <p:sp>
        <p:nvSpPr>
          <p:cNvPr id="9" name="文本框 8">
            <a:extLst>
              <a:ext uri="{FF2B5EF4-FFF2-40B4-BE49-F238E27FC236}">
                <a16:creationId xmlns:a16="http://schemas.microsoft.com/office/drawing/2014/main" id="{CAD2C3B0-4230-4819-ABC2-42A70199C4D7}"/>
              </a:ext>
            </a:extLst>
          </p:cNvPr>
          <p:cNvSpPr txBox="1"/>
          <p:nvPr/>
        </p:nvSpPr>
        <p:spPr>
          <a:xfrm>
            <a:off x="527902" y="1379037"/>
            <a:ext cx="10842463" cy="3970318"/>
          </a:xfrm>
          <a:prstGeom prst="rect">
            <a:avLst/>
          </a:prstGeom>
          <a:noFill/>
        </p:spPr>
        <p:txBody>
          <a:bodyPr wrap="square" rtlCol="0">
            <a:spAutoFit/>
          </a:bodyPr>
          <a:lstStyle/>
          <a:p>
            <a:pPr marL="457200" indent="-457200">
              <a:buFont typeface="幼圆" panose="02010509060101010101" pitchFamily="49" charset="-122"/>
              <a:buChar char="▲"/>
            </a:pPr>
            <a:r>
              <a:rPr lang="zh-CN" altLang="en-US" sz="2800">
                <a:latin typeface="幼圆" panose="02010509060101010101" pitchFamily="49" charset="-122"/>
                <a:ea typeface="幼圆" panose="02010509060101010101" pitchFamily="49" charset="-122"/>
              </a:rPr>
              <a:t>易错成语赘余（括号内多余）：出乎意料（之外）、口若悬河（地说个不停）、（广大灾民）哀鸿遍野、（百姓）生灵涂炭、（众多的）莘莘学子、（突然）茅塞顿开、（更加）弥足珍贵、（好像）如数家珍、（被人）贻笑大方、（浑身）遍体鳞伤、（正）方兴未艾、忍俊不禁（地笑了）、（一直）耿耿于怀</a:t>
            </a:r>
            <a:endParaRPr lang="en-US" altLang="zh-CN" sz="2800">
              <a:latin typeface="幼圆" panose="02010509060101010101" pitchFamily="49" charset="-122"/>
              <a:ea typeface="幼圆" panose="02010509060101010101" pitchFamily="49" charset="-122"/>
            </a:endParaRPr>
          </a:p>
          <a:p>
            <a:pPr marL="457200" indent="-457200">
              <a:buFont typeface="幼圆" panose="02010509060101010101" pitchFamily="49" charset="-122"/>
              <a:buChar char="▲"/>
            </a:pPr>
            <a:endParaRPr lang="en-US" altLang="zh-CN" sz="2800">
              <a:latin typeface="幼圆" panose="02010509060101010101" pitchFamily="49" charset="-122"/>
              <a:ea typeface="幼圆" panose="02010509060101010101" pitchFamily="49" charset="-122"/>
            </a:endParaRPr>
          </a:p>
          <a:p>
            <a:pPr marL="457200" indent="-457200">
              <a:buFont typeface="幼圆" panose="02010509060101010101" pitchFamily="49" charset="-122"/>
              <a:buChar char="▲"/>
            </a:pPr>
            <a:r>
              <a:rPr lang="zh-CN" altLang="en-US" sz="2800">
                <a:latin typeface="幼圆" panose="02010509060101010101" pitchFamily="49" charset="-122"/>
                <a:ea typeface="幼圆" panose="02010509060101010101" pitchFamily="49" charset="-122"/>
              </a:rPr>
              <a:t>一般词语赘余：并非</a:t>
            </a:r>
            <a:r>
              <a:rPr lang="en-US" altLang="zh-CN" sz="2800">
                <a:latin typeface="幼圆" panose="02010509060101010101" pitchFamily="49" charset="-122"/>
                <a:ea typeface="幼圆" panose="02010509060101010101" pitchFamily="49" charset="-122"/>
              </a:rPr>
              <a:t>/</a:t>
            </a:r>
            <a:r>
              <a:rPr lang="zh-CN" altLang="en-US" sz="2800">
                <a:latin typeface="幼圆" panose="02010509060101010101" pitchFamily="49" charset="-122"/>
                <a:ea typeface="幼圆" panose="02010509060101010101" pitchFamily="49" charset="-122"/>
              </a:rPr>
              <a:t>绝非（是）、付诸</a:t>
            </a:r>
            <a:r>
              <a:rPr lang="en-US" altLang="zh-CN" sz="2800">
                <a:latin typeface="幼圆" panose="02010509060101010101" pitchFamily="49" charset="-122"/>
                <a:ea typeface="幼圆" panose="02010509060101010101" pitchFamily="49" charset="-122"/>
              </a:rPr>
              <a:t>/</a:t>
            </a:r>
            <a:r>
              <a:rPr lang="zh-CN" altLang="en-US" sz="2800">
                <a:latin typeface="幼圆" panose="02010509060101010101" pitchFamily="49" charset="-122"/>
                <a:ea typeface="幼圆" panose="02010509060101010101" pitchFamily="49" charset="-122"/>
              </a:rPr>
              <a:t>来自（于）、（多年的）夙愿、切忌（不可）、（随便）苟同、（过高的）奢望、（太过）苛求、（大多）以</a:t>
            </a:r>
            <a:r>
              <a:rPr lang="en-US" altLang="zh-CN" sz="2800">
                <a:latin typeface="幼圆" panose="02010509060101010101" pitchFamily="49" charset="-122"/>
                <a:ea typeface="幼圆" panose="02010509060101010101" pitchFamily="49" charset="-122"/>
              </a:rPr>
              <a:t>……</a:t>
            </a:r>
            <a:r>
              <a:rPr lang="zh-CN" altLang="en-US" sz="2800">
                <a:latin typeface="幼圆" panose="02010509060101010101" pitchFamily="49" charset="-122"/>
                <a:ea typeface="幼圆" panose="02010509060101010101" pitchFamily="49" charset="-122"/>
              </a:rPr>
              <a:t>为主、悬殊（很大）、（向后）退一步</a:t>
            </a:r>
          </a:p>
        </p:txBody>
      </p:sp>
    </p:spTree>
    <p:extLst>
      <p:ext uri="{BB962C8B-B14F-4D97-AF65-F5344CB8AC3E}">
        <p14:creationId xmlns:p14="http://schemas.microsoft.com/office/powerpoint/2010/main" val="110709005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四</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结构混乱</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02614" y="1476604"/>
            <a:ext cx="11586771" cy="3231654"/>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句式杂糅</a:t>
            </a:r>
            <a:endParaRPr lang="en-US" altLang="zh-CN" sz="2800">
              <a:latin typeface="华文宋体" panose="02010600040101010101" pitchFamily="2" charset="-122"/>
              <a:ea typeface="华文宋体" panose="02010600040101010101" pitchFamily="2" charset="-122"/>
            </a:endParaRPr>
          </a:p>
          <a:p>
            <a:r>
              <a:rPr lang="zh-CN" altLang="en-US" sz="2800">
                <a:solidFill>
                  <a:srgbClr val="FF0000"/>
                </a:solidFill>
                <a:latin typeface="华文宋体" panose="02010600040101010101" pitchFamily="2" charset="-122"/>
                <a:ea typeface="华文宋体" panose="02010600040101010101" pitchFamily="2" charset="-122"/>
              </a:rPr>
              <a:t>表达时既想用这种句式，又想用那种句式，最后导致两种意思缠绕到一句话中，这种病句都可拆分为两个句子</a:t>
            </a:r>
            <a:endParaRPr lang="en-US" altLang="zh-CN" sz="2800">
              <a:solidFill>
                <a:srgbClr val="FF0000"/>
              </a:solidFill>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要想真正学点东西，一定要下苦功夫不可。</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止咳祛痰片，它里面的主要成分是桔梗、贝母、氯化铵等配置而成的。</a:t>
            </a: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404682" y="4708258"/>
            <a:ext cx="11025857" cy="1200329"/>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它里面的主要成分是桔梗、贝母、氯化铵等。</a:t>
            </a:r>
            <a:endParaRPr lang="en-US" altLang="zh-CN" sz="2400">
              <a:solidFill>
                <a:srgbClr val="FF0000"/>
              </a:solidFill>
              <a:latin typeface="楷体" panose="02010609060101010101" pitchFamily="49" charset="-122"/>
              <a:ea typeface="楷体" panose="02010609060101010101" pitchFamily="49" charset="-122"/>
            </a:endParaRPr>
          </a:p>
          <a:p>
            <a:r>
              <a:rPr lang="zh-CN" altLang="en-US" sz="2400">
                <a:solidFill>
                  <a:srgbClr val="FF0000"/>
                </a:solidFill>
                <a:latin typeface="楷体" panose="02010609060101010101" pitchFamily="49" charset="-122"/>
                <a:ea typeface="楷体" panose="02010609060101010101" pitchFamily="49" charset="-122"/>
              </a:rPr>
              <a:t>它主要是由桔梗、贝母、氯化铵等配置而成的。</a:t>
            </a:r>
            <a:endParaRPr lang="en-US" altLang="zh-CN" sz="2400">
              <a:solidFill>
                <a:srgbClr val="FF0000"/>
              </a:solidFill>
              <a:latin typeface="楷体" panose="02010609060101010101" pitchFamily="49" charset="-122"/>
              <a:ea typeface="楷体" panose="02010609060101010101" pitchFamily="49" charset="-122"/>
            </a:endParaRPr>
          </a:p>
          <a:p>
            <a:endParaRPr lang="zh-CN" altLang="en-US" sz="2400">
              <a:solidFill>
                <a:srgbClr val="FF0000"/>
              </a:solidFill>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56B369D3-D8A1-4CFE-91D9-EBFDC6EF786E}"/>
              </a:ext>
            </a:extLst>
          </p:cNvPr>
          <p:cNvSpPr txBox="1"/>
          <p:nvPr/>
        </p:nvSpPr>
        <p:spPr>
          <a:xfrm>
            <a:off x="1374774" y="3277097"/>
            <a:ext cx="6757564"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一定要下苦功夫。</a:t>
            </a:r>
            <a:endParaRPr lang="en-US" altLang="zh-CN" sz="2400">
              <a:solidFill>
                <a:srgbClr val="FF0000"/>
              </a:solidFill>
              <a:latin typeface="楷体" panose="02010609060101010101" pitchFamily="49" charset="-122"/>
              <a:ea typeface="楷体" panose="02010609060101010101" pitchFamily="49" charset="-122"/>
            </a:endParaRPr>
          </a:p>
          <a:p>
            <a:r>
              <a:rPr lang="zh-CN" altLang="en-US" sz="2400">
                <a:solidFill>
                  <a:srgbClr val="FF0000"/>
                </a:solidFill>
                <a:latin typeface="楷体" panose="02010609060101010101" pitchFamily="49" charset="-122"/>
                <a:ea typeface="楷体" panose="02010609060101010101" pitchFamily="49" charset="-122"/>
              </a:rPr>
              <a:t>非下苦功夫不可。</a:t>
            </a:r>
          </a:p>
        </p:txBody>
      </p:sp>
    </p:spTree>
    <p:extLst>
      <p:ext uri="{BB962C8B-B14F-4D97-AF65-F5344CB8AC3E}">
        <p14:creationId xmlns:p14="http://schemas.microsoft.com/office/powerpoint/2010/main" val="144451887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四</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结构混乱</a:t>
            </a:r>
          </a:p>
        </p:txBody>
      </p:sp>
      <p:sp>
        <p:nvSpPr>
          <p:cNvPr id="4" name="文本框 3">
            <a:extLst>
              <a:ext uri="{FF2B5EF4-FFF2-40B4-BE49-F238E27FC236}">
                <a16:creationId xmlns:a16="http://schemas.microsoft.com/office/drawing/2014/main" id="{ACC1909B-0DE7-4979-BCD8-838B17B2DDE5}"/>
              </a:ext>
            </a:extLst>
          </p:cNvPr>
          <p:cNvSpPr txBox="1"/>
          <p:nvPr/>
        </p:nvSpPr>
        <p:spPr>
          <a:xfrm>
            <a:off x="871713" y="1222355"/>
            <a:ext cx="11586771" cy="5416868"/>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句式杂糅</a:t>
            </a:r>
            <a:endParaRPr lang="en-US" altLang="zh-CN" sz="2800">
              <a:latin typeface="华文宋体" panose="02010600040101010101" pitchFamily="2" charset="-122"/>
              <a:ea typeface="华文宋体" panose="02010600040101010101" pitchFamily="2" charset="-122"/>
            </a:endParaRPr>
          </a:p>
          <a:p>
            <a:pPr marL="457200" indent="457200">
              <a:buFont typeface="华文宋体" panose="02010600040101010101" pitchFamily="2" charset="-122"/>
              <a:buChar char="▲"/>
            </a:pPr>
            <a:r>
              <a:rPr lang="zh-CN" altLang="en-US" sz="2800">
                <a:latin typeface="华文宋体" panose="02010600040101010101" pitchFamily="2" charset="-122"/>
                <a:ea typeface="华文宋体" panose="02010600040101010101" pitchFamily="2" charset="-122"/>
              </a:rPr>
              <a:t>常见句式杂糅句式（红字正确）：</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本着</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为原则（</a:t>
            </a:r>
            <a:r>
              <a:rPr lang="zh-CN" altLang="en-US" sz="2800">
                <a:solidFill>
                  <a:srgbClr val="FF0000"/>
                </a:solidFill>
                <a:latin typeface="华文宋体" panose="02010600040101010101" pitchFamily="2" charset="-122"/>
                <a:ea typeface="华文宋体" panose="02010600040101010101" pitchFamily="2" charset="-122"/>
              </a:rPr>
              <a:t>本着</a:t>
            </a:r>
            <a:r>
              <a:rPr lang="en-US" altLang="zh-CN" sz="2800">
                <a:solidFill>
                  <a:srgbClr val="FF0000"/>
                </a:solidFill>
                <a:latin typeface="华文宋体" panose="02010600040101010101" pitchFamily="2" charset="-122"/>
                <a:ea typeface="华文宋体" panose="02010600040101010101" pitchFamily="2" charset="-122"/>
              </a:rPr>
              <a:t>……</a:t>
            </a:r>
            <a:r>
              <a:rPr lang="zh-CN" altLang="en-US" sz="2800">
                <a:solidFill>
                  <a:srgbClr val="FF0000"/>
                </a:solidFill>
                <a:latin typeface="华文宋体" panose="02010600040101010101" pitchFamily="2" charset="-122"/>
                <a:ea typeface="华文宋体" panose="02010600040101010101" pitchFamily="2" charset="-122"/>
              </a:rPr>
              <a:t>原则；以</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为原则</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是出于</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决定的（</a:t>
            </a:r>
            <a:r>
              <a:rPr lang="zh-CN" altLang="en-US" sz="2800">
                <a:solidFill>
                  <a:srgbClr val="FF0000"/>
                </a:solidFill>
                <a:latin typeface="华文宋体" panose="02010600040101010101" pitchFamily="2" charset="-122"/>
                <a:ea typeface="华文宋体" panose="02010600040101010101" pitchFamily="2" charset="-122"/>
              </a:rPr>
              <a:t>是出于</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；是由</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决定的</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靠的是</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取得的（</a:t>
            </a:r>
            <a:r>
              <a:rPr lang="zh-CN" altLang="en-US" sz="2800">
                <a:solidFill>
                  <a:srgbClr val="FF0000"/>
                </a:solidFill>
                <a:latin typeface="华文宋体" panose="02010600040101010101" pitchFamily="2" charset="-122"/>
                <a:ea typeface="华文宋体" panose="02010600040101010101" pitchFamily="2" charset="-122"/>
              </a:rPr>
              <a:t>靠的是</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；是</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取得的</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关键在于</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是十分重要的（</a:t>
            </a:r>
            <a:r>
              <a:rPr lang="zh-CN" altLang="en-US" sz="2800">
                <a:solidFill>
                  <a:srgbClr val="FF0000"/>
                </a:solidFill>
                <a:latin typeface="华文宋体" panose="02010600040101010101" pitchFamily="2" charset="-122"/>
                <a:ea typeface="华文宋体" panose="02010600040101010101" pitchFamily="2" charset="-122"/>
              </a:rPr>
              <a:t>关键在于</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a:t>
            </a:r>
            <a:r>
              <a:rPr lang="en-US" altLang="zh-CN" sz="2800">
                <a:solidFill>
                  <a:srgbClr val="FF0000"/>
                </a:solidFill>
                <a:latin typeface="华文宋体" panose="02010600040101010101" pitchFamily="2" charset="-122"/>
                <a:ea typeface="华文宋体" panose="02010600040101010101" pitchFamily="2" charset="-122"/>
              </a:rPr>
              <a:t> …… </a:t>
            </a:r>
            <a:r>
              <a:rPr lang="zh-CN" altLang="en-US" sz="2800">
                <a:solidFill>
                  <a:srgbClr val="FF0000"/>
                </a:solidFill>
                <a:latin typeface="华文宋体" panose="02010600040101010101" pitchFamily="2" charset="-122"/>
                <a:ea typeface="华文宋体" panose="02010600040101010101" pitchFamily="2" charset="-122"/>
              </a:rPr>
              <a:t>是十分重要的</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围绕</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为中心（</a:t>
            </a:r>
            <a:r>
              <a:rPr lang="zh-CN" altLang="en-US" sz="2800">
                <a:solidFill>
                  <a:srgbClr val="FF0000"/>
                </a:solidFill>
                <a:latin typeface="华文宋体" panose="02010600040101010101" pitchFamily="2" charset="-122"/>
                <a:ea typeface="华文宋体" panose="02010600040101010101" pitchFamily="2" charset="-122"/>
              </a:rPr>
              <a:t>围绕</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中心；以</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为中心</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原因是</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造成的（</a:t>
            </a:r>
            <a:r>
              <a:rPr lang="zh-CN" altLang="en-US" sz="2800">
                <a:solidFill>
                  <a:srgbClr val="FF0000"/>
                </a:solidFill>
                <a:latin typeface="华文宋体" panose="02010600040101010101" pitchFamily="2" charset="-122"/>
                <a:ea typeface="华文宋体" panose="02010600040101010101" pitchFamily="2" charset="-122"/>
              </a:rPr>
              <a:t>原因是</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a:t>
            </a:r>
            <a:r>
              <a:rPr lang="en-US" altLang="zh-CN" sz="2800">
                <a:solidFill>
                  <a:srgbClr val="FF0000"/>
                </a:solidFill>
                <a:latin typeface="华文宋体" panose="02010600040101010101" pitchFamily="2" charset="-122"/>
                <a:ea typeface="华文宋体" panose="02010600040101010101" pitchFamily="2" charset="-122"/>
              </a:rPr>
              <a:t> …… </a:t>
            </a:r>
            <a:r>
              <a:rPr lang="zh-CN" altLang="en-US" sz="2800">
                <a:solidFill>
                  <a:srgbClr val="FF0000"/>
                </a:solidFill>
                <a:latin typeface="华文宋体" panose="02010600040101010101" pitchFamily="2" charset="-122"/>
                <a:ea typeface="华文宋体" panose="02010600040101010101" pitchFamily="2" charset="-122"/>
              </a:rPr>
              <a:t>造成的</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a:p>
            <a:pPr indent="457200">
              <a:lnSpc>
                <a:spcPct val="150000"/>
              </a:lnSpc>
            </a:pPr>
            <a:r>
              <a:rPr lang="zh-CN" altLang="en-US" sz="2800">
                <a:latin typeface="华文宋体" panose="02010600040101010101" pitchFamily="2" charset="-122"/>
                <a:ea typeface="华文宋体" panose="02010600040101010101" pitchFamily="2" charset="-122"/>
              </a:rPr>
              <a:t>是由于</a:t>
            </a:r>
            <a:r>
              <a:rPr lang="en-US" altLang="zh-CN" sz="2800">
                <a:latin typeface="华文宋体" panose="02010600040101010101" pitchFamily="2" charset="-122"/>
                <a:ea typeface="华文宋体" panose="02010600040101010101" pitchFamily="2" charset="-122"/>
              </a:rPr>
              <a:t>……</a:t>
            </a:r>
            <a:r>
              <a:rPr lang="zh-CN" altLang="en-US" sz="2800">
                <a:latin typeface="华文宋体" panose="02010600040101010101" pitchFamily="2" charset="-122"/>
                <a:ea typeface="华文宋体" panose="02010600040101010101" pitchFamily="2" charset="-122"/>
              </a:rPr>
              <a:t>的结果（</a:t>
            </a:r>
            <a:r>
              <a:rPr lang="zh-CN" altLang="en-US" sz="2800">
                <a:solidFill>
                  <a:srgbClr val="FF0000"/>
                </a:solidFill>
                <a:latin typeface="华文宋体" panose="02010600040101010101" pitchFamily="2" charset="-122"/>
                <a:ea typeface="华文宋体" panose="02010600040101010101" pitchFamily="2" charset="-122"/>
              </a:rPr>
              <a:t>是由于</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；是</a:t>
            </a:r>
            <a:r>
              <a:rPr lang="en-US" altLang="zh-CN" sz="2800">
                <a:solidFill>
                  <a:srgbClr val="FF0000"/>
                </a:solidFill>
                <a:latin typeface="华文宋体" panose="02010600040101010101" pitchFamily="2" charset="-122"/>
                <a:ea typeface="华文宋体" panose="02010600040101010101" pitchFamily="2" charset="-122"/>
              </a:rPr>
              <a:t>…… </a:t>
            </a:r>
            <a:r>
              <a:rPr lang="zh-CN" altLang="en-US" sz="2800">
                <a:solidFill>
                  <a:srgbClr val="FF0000"/>
                </a:solidFill>
                <a:latin typeface="华文宋体" panose="02010600040101010101" pitchFamily="2" charset="-122"/>
                <a:ea typeface="华文宋体" panose="02010600040101010101" pitchFamily="2" charset="-122"/>
              </a:rPr>
              <a:t>的结果</a:t>
            </a:r>
            <a:r>
              <a:rPr lang="zh-CN" altLang="en-US" sz="2800">
                <a:latin typeface="华文宋体" panose="02010600040101010101" pitchFamily="2" charset="-122"/>
                <a:ea typeface="华文宋体" panose="02010600040101010101" pitchFamily="2" charset="-122"/>
              </a:rPr>
              <a:t>）</a:t>
            </a:r>
            <a:endParaRPr lang="en-US" altLang="zh-CN" sz="2800">
              <a:latin typeface="华文宋体" panose="02010600040101010101" pitchFamily="2" charset="-122"/>
              <a:ea typeface="华文宋体" panose="02010600040101010101" pitchFamily="2" charset="-122"/>
            </a:endParaRPr>
          </a:p>
        </p:txBody>
      </p:sp>
    </p:spTree>
    <p:extLst>
      <p:ext uri="{BB962C8B-B14F-4D97-AF65-F5344CB8AC3E}">
        <p14:creationId xmlns:p14="http://schemas.microsoft.com/office/powerpoint/2010/main" val="258681503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四</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结构混乱</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02614" y="1476604"/>
            <a:ext cx="11586771" cy="3170099"/>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中途易辙</a:t>
            </a:r>
            <a:endParaRPr lang="en-US" altLang="zh-CN" sz="2800">
              <a:latin typeface="华文宋体" panose="02010600040101010101" pitchFamily="2" charset="-122"/>
              <a:ea typeface="华文宋体" panose="02010600040101010101" pitchFamily="2" charset="-122"/>
            </a:endParaRPr>
          </a:p>
          <a:p>
            <a:r>
              <a:rPr lang="zh-CN" altLang="en-US" sz="2800">
                <a:solidFill>
                  <a:srgbClr val="FF0000"/>
                </a:solidFill>
                <a:latin typeface="华文宋体" panose="02010600040101010101" pitchFamily="2" charset="-122"/>
                <a:ea typeface="华文宋体" panose="02010600040101010101" pitchFamily="2" charset="-122"/>
              </a:rPr>
              <a:t>话说一半</a:t>
            </a:r>
            <a:endParaRPr lang="en-US" altLang="zh-CN" sz="2800">
              <a:solidFill>
                <a:srgbClr val="FF0000"/>
              </a:solidFill>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政府执法部门的各种罚款必须依法上缴，不能截留自用，其经费来源只能来自国家财政拨款。</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蔬菜被病虫侵害，往往影响生长，甚至会死亡。</a:t>
            </a:r>
            <a:endParaRPr lang="en-US" altLang="zh-CN" sz="2400">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863528" y="4633258"/>
            <a:ext cx="110258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蔬菜被病虫侵害，生长往往受到影响，甚至会死亡。</a:t>
            </a:r>
          </a:p>
        </p:txBody>
      </p:sp>
      <p:sp>
        <p:nvSpPr>
          <p:cNvPr id="5" name="文本框 4">
            <a:extLst>
              <a:ext uri="{FF2B5EF4-FFF2-40B4-BE49-F238E27FC236}">
                <a16:creationId xmlns:a16="http://schemas.microsoft.com/office/drawing/2014/main" id="{56B369D3-D8A1-4CFE-91D9-EBFDC6EF786E}"/>
              </a:ext>
            </a:extLst>
          </p:cNvPr>
          <p:cNvSpPr txBox="1"/>
          <p:nvPr/>
        </p:nvSpPr>
        <p:spPr>
          <a:xfrm>
            <a:off x="871713" y="3265293"/>
            <a:ext cx="11187765"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政府执法部门对各种罚款必须依法上缴，不能截留自用，其经费来源只能来自国家财政拨款。</a:t>
            </a:r>
          </a:p>
        </p:txBody>
      </p:sp>
    </p:spTree>
    <p:extLst>
      <p:ext uri="{BB962C8B-B14F-4D97-AF65-F5344CB8AC3E}">
        <p14:creationId xmlns:p14="http://schemas.microsoft.com/office/powerpoint/2010/main" val="228986887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225288" y="145774"/>
            <a:ext cx="2597425"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课后习题</a:t>
            </a:r>
          </a:p>
        </p:txBody>
      </p:sp>
      <p:sp>
        <p:nvSpPr>
          <p:cNvPr id="5" name="文本框 4">
            <a:extLst>
              <a:ext uri="{FF2B5EF4-FFF2-40B4-BE49-F238E27FC236}">
                <a16:creationId xmlns:a16="http://schemas.microsoft.com/office/drawing/2014/main" id="{E043972C-4655-432C-8BEA-77BF62C52A95}"/>
              </a:ext>
            </a:extLst>
          </p:cNvPr>
          <p:cNvSpPr txBox="1"/>
          <p:nvPr/>
        </p:nvSpPr>
        <p:spPr>
          <a:xfrm>
            <a:off x="470452" y="864471"/>
            <a:ext cx="11251096" cy="5847755"/>
          </a:xfrm>
          <a:prstGeom prst="rect">
            <a:avLst/>
          </a:prstGeom>
          <a:noFill/>
        </p:spPr>
        <p:txBody>
          <a:bodyPr wrap="square" rtlCol="0">
            <a:spAutoFit/>
          </a:bodyPr>
          <a:lstStyle/>
          <a:p>
            <a:pPr>
              <a:lnSpc>
                <a:spcPct val="150000"/>
              </a:lnSpc>
            </a:pPr>
            <a:r>
              <a:rPr lang="zh-CN" altLang="en-US" sz="2800">
                <a:latin typeface="华文宋体" panose="02010600040101010101" pitchFamily="2" charset="-122"/>
                <a:ea typeface="华文宋体" panose="02010600040101010101" pitchFamily="2" charset="-122"/>
              </a:rPr>
              <a:t>下面各句没有语病的是（     ）</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为迎办第十三届全国运动会，市容园林系统集中力量营造整洁有序、大气靓丽、优质宜居的城市形象。</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随着厂商陆续推出新车型，消费者又再次将目光聚焦到新能源车上，不少新能源车的增长在</a:t>
            </a:r>
            <a:r>
              <a:rPr lang="en-US" altLang="zh-CN" sz="2800">
                <a:latin typeface="华文宋体" panose="02010600040101010101" pitchFamily="2" charset="-122"/>
                <a:ea typeface="华文宋体" panose="02010600040101010101" pitchFamily="2" charset="-122"/>
              </a:rPr>
              <a:t>15</a:t>
            </a:r>
            <a:r>
              <a:rPr lang="zh-CN" altLang="en-US" sz="2800">
                <a:latin typeface="华文宋体" panose="02010600040101010101" pitchFamily="2" charset="-122"/>
                <a:ea typeface="华文宋体" panose="02010600040101010101" pitchFamily="2" charset="-122"/>
              </a:rPr>
              <a:t>％到</a:t>
            </a:r>
            <a:r>
              <a:rPr lang="en-US" altLang="zh-CN" sz="2800">
                <a:latin typeface="华文宋体" panose="02010600040101010101" pitchFamily="2" charset="-122"/>
                <a:ea typeface="华文宋体" panose="02010600040101010101" pitchFamily="2" charset="-122"/>
              </a:rPr>
              <a:t>30</a:t>
            </a:r>
            <a:r>
              <a:rPr lang="zh-CN" altLang="en-US" sz="2800">
                <a:latin typeface="华文宋体" panose="02010600040101010101" pitchFamily="2" charset="-122"/>
                <a:ea typeface="华文宋体" panose="02010600040101010101" pitchFamily="2" charset="-122"/>
              </a:rPr>
              <a:t>％左右。</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河道综合治理工程完成后，将为尽早实现京津冀北运河全线通航打好基础，并将成为北运河的一个重要旅游节点。</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当人类信息以指数级别爆炸式增长时，我们需要能深度学习的人工智能为我们提供协助，帮助我们让生活更加便捷轻松。</a:t>
            </a:r>
            <a:endParaRPr lang="en-US" altLang="zh-CN" sz="2800">
              <a:latin typeface="华文宋体" panose="02010600040101010101" pitchFamily="2" charset="-122"/>
              <a:ea typeface="华文宋体" panose="02010600040101010101" pitchFamily="2" charset="-122"/>
            </a:endParaRPr>
          </a:p>
        </p:txBody>
      </p:sp>
      <p:sp>
        <p:nvSpPr>
          <p:cNvPr id="2" name="文本框 1">
            <a:extLst>
              <a:ext uri="{FF2B5EF4-FFF2-40B4-BE49-F238E27FC236}">
                <a16:creationId xmlns:a16="http://schemas.microsoft.com/office/drawing/2014/main" id="{34053C19-CC55-46D5-98C8-9218BCCEB68D}"/>
              </a:ext>
            </a:extLst>
          </p:cNvPr>
          <p:cNvSpPr txBox="1"/>
          <p:nvPr/>
        </p:nvSpPr>
        <p:spPr>
          <a:xfrm>
            <a:off x="4452731" y="1020416"/>
            <a:ext cx="463826" cy="584775"/>
          </a:xfrm>
          <a:prstGeom prst="rect">
            <a:avLst/>
          </a:prstGeom>
          <a:noFill/>
        </p:spPr>
        <p:txBody>
          <a:bodyPr wrap="square" rtlCol="0">
            <a:spAutoFit/>
          </a:bodyPr>
          <a:lstStyle/>
          <a:p>
            <a:r>
              <a:rPr lang="en-US" altLang="zh-CN" sz="3200">
                <a:solidFill>
                  <a:srgbClr val="FF0000"/>
                </a:solidFill>
                <a:latin typeface="华文宋体" panose="02010600040101010101" pitchFamily="2" charset="-122"/>
                <a:ea typeface="华文宋体" panose="02010600040101010101" pitchFamily="2" charset="-122"/>
              </a:rPr>
              <a:t>D</a:t>
            </a:r>
            <a:endParaRPr lang="zh-CN" altLang="en-US" sz="3200">
              <a:solidFill>
                <a:srgbClr val="FF0000"/>
              </a:solidFill>
              <a:latin typeface="华文宋体" panose="02010600040101010101" pitchFamily="2" charset="-122"/>
              <a:ea typeface="华文宋体" panose="02010600040101010101" pitchFamily="2" charset="-122"/>
            </a:endParaRPr>
          </a:p>
        </p:txBody>
      </p:sp>
      <p:sp>
        <p:nvSpPr>
          <p:cNvPr id="4" name="椭圆 3">
            <a:extLst>
              <a:ext uri="{FF2B5EF4-FFF2-40B4-BE49-F238E27FC236}">
                <a16:creationId xmlns:a16="http://schemas.microsoft.com/office/drawing/2014/main" id="{219A6574-EDFB-44D8-9F08-B83CBF58E71C}"/>
              </a:ext>
            </a:extLst>
          </p:cNvPr>
          <p:cNvSpPr/>
          <p:nvPr/>
        </p:nvSpPr>
        <p:spPr>
          <a:xfrm>
            <a:off x="1785733" y="1007162"/>
            <a:ext cx="1779102" cy="584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274394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2000"/>
                                        <p:tgtEl>
                                          <p:spTgt spid="4"/>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47" presetClass="entr" presetSubtype="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225288" y="145774"/>
            <a:ext cx="2597425"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课后习题</a:t>
            </a:r>
          </a:p>
        </p:txBody>
      </p:sp>
      <p:sp>
        <p:nvSpPr>
          <p:cNvPr id="5" name="文本框 4">
            <a:extLst>
              <a:ext uri="{FF2B5EF4-FFF2-40B4-BE49-F238E27FC236}">
                <a16:creationId xmlns:a16="http://schemas.microsoft.com/office/drawing/2014/main" id="{E043972C-4655-432C-8BEA-77BF62C52A95}"/>
              </a:ext>
            </a:extLst>
          </p:cNvPr>
          <p:cNvSpPr txBox="1"/>
          <p:nvPr/>
        </p:nvSpPr>
        <p:spPr>
          <a:xfrm>
            <a:off x="470452" y="864471"/>
            <a:ext cx="11251096" cy="5847755"/>
          </a:xfrm>
          <a:prstGeom prst="rect">
            <a:avLst/>
          </a:prstGeom>
          <a:noFill/>
        </p:spPr>
        <p:txBody>
          <a:bodyPr wrap="square" rtlCol="0">
            <a:spAutoFit/>
          </a:bodyPr>
          <a:lstStyle/>
          <a:p>
            <a:pPr>
              <a:lnSpc>
                <a:spcPct val="150000"/>
              </a:lnSpc>
            </a:pPr>
            <a:r>
              <a:rPr lang="zh-CN" altLang="en-US" sz="2800">
                <a:latin typeface="华文宋体" panose="02010600040101010101" pitchFamily="2" charset="-122"/>
                <a:ea typeface="华文宋体" panose="02010600040101010101" pitchFamily="2" charset="-122"/>
              </a:rPr>
              <a:t>下面各句没有语病的是（     ）</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据报道，某市场被发现存在销售伪劣产品，伪造质检报告书，管理部门将对此开展专项检查行动，进一步规范经营行为</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en-US" altLang="zh-CN" sz="2800">
                <a:latin typeface="华文宋体" panose="02010600040101010101" pitchFamily="2" charset="-122"/>
                <a:ea typeface="华文宋体" panose="02010600040101010101" pitchFamily="2" charset="-122"/>
              </a:rPr>
              <a:t>2014</a:t>
            </a:r>
            <a:r>
              <a:rPr lang="zh-CN" altLang="en-US" sz="2800">
                <a:latin typeface="华文宋体" panose="02010600040101010101" pitchFamily="2" charset="-122"/>
                <a:ea typeface="华文宋体" panose="02010600040101010101" pitchFamily="2" charset="-122"/>
              </a:rPr>
              <a:t>年底，我国探月工程三期“再入返回飞行”试验获得成功，确保嫦娥五号任务顺利实施和探月工程持续推进奠定坚实基础。</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对血液和血液制品进行严格的艾滋病病毒抗体检测，确保用血安全，是防止艾滋病通过采血与供血途径传播的关键措施。</a:t>
            </a:r>
            <a:endParaRPr lang="en-US" altLang="zh-CN" sz="2800">
              <a:latin typeface="华文宋体" panose="02010600040101010101" pitchFamily="2" charset="-122"/>
              <a:ea typeface="华文宋体" panose="02010600040101010101" pitchFamily="2" charset="-122"/>
            </a:endParaRPr>
          </a:p>
          <a:p>
            <a:pPr marL="514350" indent="-514350">
              <a:lnSpc>
                <a:spcPct val="150000"/>
              </a:lnSpc>
              <a:buFont typeface="+mj-lt"/>
              <a:buAutoNum type="alphaUcPeriod"/>
            </a:pPr>
            <a:r>
              <a:rPr lang="zh-CN" altLang="en-US" sz="2800">
                <a:latin typeface="华文宋体" panose="02010600040101010101" pitchFamily="2" charset="-122"/>
                <a:ea typeface="华文宋体" panose="02010600040101010101" pitchFamily="2" charset="-122"/>
              </a:rPr>
              <a:t>“全民读书”活动是丰富市民文化生活，引导市民多读书、读好书，使读书成为一种体现百姓精神追求的生活方式。</a:t>
            </a:r>
            <a:endParaRPr lang="en-US" altLang="zh-CN" sz="2800">
              <a:latin typeface="华文宋体" panose="02010600040101010101" pitchFamily="2" charset="-122"/>
              <a:ea typeface="华文宋体" panose="02010600040101010101" pitchFamily="2" charset="-122"/>
            </a:endParaRPr>
          </a:p>
        </p:txBody>
      </p:sp>
      <p:sp>
        <p:nvSpPr>
          <p:cNvPr id="2" name="文本框 1">
            <a:extLst>
              <a:ext uri="{FF2B5EF4-FFF2-40B4-BE49-F238E27FC236}">
                <a16:creationId xmlns:a16="http://schemas.microsoft.com/office/drawing/2014/main" id="{34053C19-CC55-46D5-98C8-9218BCCEB68D}"/>
              </a:ext>
            </a:extLst>
          </p:cNvPr>
          <p:cNvSpPr txBox="1"/>
          <p:nvPr/>
        </p:nvSpPr>
        <p:spPr>
          <a:xfrm>
            <a:off x="4452731" y="1020416"/>
            <a:ext cx="463826" cy="584775"/>
          </a:xfrm>
          <a:prstGeom prst="rect">
            <a:avLst/>
          </a:prstGeom>
          <a:noFill/>
        </p:spPr>
        <p:txBody>
          <a:bodyPr wrap="square" rtlCol="0">
            <a:spAutoFit/>
          </a:bodyPr>
          <a:lstStyle/>
          <a:p>
            <a:r>
              <a:rPr lang="en-US" altLang="zh-CN" sz="3200">
                <a:solidFill>
                  <a:srgbClr val="FF0000"/>
                </a:solidFill>
                <a:latin typeface="华文宋体" panose="02010600040101010101" pitchFamily="2" charset="-122"/>
                <a:ea typeface="华文宋体" panose="02010600040101010101" pitchFamily="2" charset="-122"/>
              </a:rPr>
              <a:t>C</a:t>
            </a:r>
            <a:endParaRPr lang="zh-CN" altLang="en-US" sz="3200">
              <a:solidFill>
                <a:srgbClr val="FF0000"/>
              </a:solidFill>
              <a:latin typeface="华文宋体" panose="02010600040101010101" pitchFamily="2" charset="-122"/>
              <a:ea typeface="华文宋体" panose="02010600040101010101" pitchFamily="2" charset="-122"/>
            </a:endParaRPr>
          </a:p>
        </p:txBody>
      </p:sp>
      <p:sp>
        <p:nvSpPr>
          <p:cNvPr id="4" name="椭圆 3">
            <a:extLst>
              <a:ext uri="{FF2B5EF4-FFF2-40B4-BE49-F238E27FC236}">
                <a16:creationId xmlns:a16="http://schemas.microsoft.com/office/drawing/2014/main" id="{219A6574-EDFB-44D8-9F08-B83CBF58E71C}"/>
              </a:ext>
            </a:extLst>
          </p:cNvPr>
          <p:cNvSpPr/>
          <p:nvPr/>
        </p:nvSpPr>
        <p:spPr>
          <a:xfrm>
            <a:off x="1785733" y="1007162"/>
            <a:ext cx="1779102" cy="5847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7B0972D4-244C-4620-B14F-D321AA2CD895}"/>
              </a:ext>
            </a:extLst>
          </p:cNvPr>
          <p:cNvPicPr>
            <a:picLocks noChangeAspect="1"/>
          </p:cNvPicPr>
          <p:nvPr/>
        </p:nvPicPr>
        <p:blipFill>
          <a:blip r:embed="rId2"/>
          <a:stretch>
            <a:fillRect/>
          </a:stretch>
        </p:blipFill>
        <p:spPr>
          <a:xfrm>
            <a:off x="5310415" y="-280370"/>
            <a:ext cx="2005758" cy="2011854"/>
          </a:xfrm>
          <a:prstGeom prst="rect">
            <a:avLst/>
          </a:prstGeom>
        </p:spPr>
      </p:pic>
    </p:spTree>
    <p:extLst>
      <p:ext uri="{BB962C8B-B14F-4D97-AF65-F5344CB8AC3E}">
        <p14:creationId xmlns:p14="http://schemas.microsoft.com/office/powerpoint/2010/main" val="14629074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heel(1)">
                                      <p:cBhvr>
                                        <p:cTn id="18" dur="2000"/>
                                        <p:tgtEl>
                                          <p:spTgt spid="4"/>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6"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五</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表意不明</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02614" y="1476604"/>
            <a:ext cx="11586771" cy="2000548"/>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指代不明</a:t>
            </a:r>
            <a:endParaRPr lang="en-US" altLang="zh-CN" sz="2800">
              <a:solidFill>
                <a:srgbClr val="FF0000"/>
              </a:solidFill>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张三带李四一起去打游戏，结果他太菜了，总是输。</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有人笑称前任美国总统特朗普是一名“相声演员”，也有人分析出他是一个唯利是图的狡诈政治家，许多网友对此持肯定意见。</a:t>
            </a:r>
            <a:endParaRPr lang="en-US" altLang="zh-CN" sz="240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56B369D3-D8A1-4CFE-91D9-EBFDC6EF786E}"/>
              </a:ext>
            </a:extLst>
          </p:cNvPr>
          <p:cNvSpPr txBox="1"/>
          <p:nvPr/>
        </p:nvSpPr>
        <p:spPr>
          <a:xfrm>
            <a:off x="388033" y="4431485"/>
            <a:ext cx="11415933" cy="1200329"/>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指代不明是代词所指代的对象不明确，当在句子中看到这、那、此（指示代词）；你、我、他、她、自己（人称代词）；谁、哪（疑问代词）时，确认指向目标是否明确。</a:t>
            </a:r>
          </a:p>
        </p:txBody>
      </p:sp>
      <p:pic>
        <p:nvPicPr>
          <p:cNvPr id="9" name="图片 8">
            <a:extLst>
              <a:ext uri="{FF2B5EF4-FFF2-40B4-BE49-F238E27FC236}">
                <a16:creationId xmlns:a16="http://schemas.microsoft.com/office/drawing/2014/main" id="{CB055D15-7B27-4AAF-BEC0-79E447B20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7620" y="988218"/>
            <a:ext cx="1597991" cy="1591599"/>
          </a:xfrm>
          <a:prstGeom prst="rect">
            <a:avLst/>
          </a:prstGeom>
        </p:spPr>
      </p:pic>
    </p:spTree>
    <p:extLst>
      <p:ext uri="{BB962C8B-B14F-4D97-AF65-F5344CB8AC3E}">
        <p14:creationId xmlns:p14="http://schemas.microsoft.com/office/powerpoint/2010/main" val="318182352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五</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表意不明</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02614" y="1476604"/>
            <a:ext cx="11586771" cy="3847207"/>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歧义</a:t>
            </a:r>
            <a:endParaRPr lang="en-US" altLang="zh-CN" sz="2800">
              <a:latin typeface="华文宋体" panose="02010600040101010101" pitchFamily="2" charset="-122"/>
              <a:ea typeface="华文宋体" panose="02010600040101010101" pitchFamily="2"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我买的手机早就报销了。</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放学后，负责安保的大叔巡视教学楼时发现有两间教室没有锁。</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昨天的天气预报显示武昌和蔡甸的部分地区都有大到暴雨。</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数百位遇难者的亲属参加了葬礼。</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r>
              <a:rPr lang="zh-CN" altLang="en-US" sz="2400">
                <a:latin typeface="楷体" panose="02010609060101010101" pitchFamily="49" charset="-122"/>
                <a:ea typeface="楷体" panose="02010609060101010101" pitchFamily="49" charset="-122"/>
              </a:rPr>
              <a:t>他背着总经理和副总经理偷偷地把这笔钱转到了另一个账户上。</a:t>
            </a:r>
            <a:endParaRPr lang="en-US" altLang="zh-CN" sz="2400">
              <a:latin typeface="楷体" panose="02010609060101010101" pitchFamily="49" charset="-122"/>
              <a:ea typeface="楷体" panose="02010609060101010101" pitchFamily="49" charset="-122"/>
            </a:endParaRPr>
          </a:p>
        </p:txBody>
      </p:sp>
      <p:pic>
        <p:nvPicPr>
          <p:cNvPr id="7" name="图片 6">
            <a:extLst>
              <a:ext uri="{FF2B5EF4-FFF2-40B4-BE49-F238E27FC236}">
                <a16:creationId xmlns:a16="http://schemas.microsoft.com/office/drawing/2014/main" id="{BCC0CA25-B2A6-4488-994E-8B61478F4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63896" y="2088510"/>
            <a:ext cx="2244950" cy="2244950"/>
          </a:xfrm>
          <a:prstGeom prst="rect">
            <a:avLst/>
          </a:prstGeom>
        </p:spPr>
      </p:pic>
    </p:spTree>
    <p:extLst>
      <p:ext uri="{BB962C8B-B14F-4D97-AF65-F5344CB8AC3E}">
        <p14:creationId xmlns:p14="http://schemas.microsoft.com/office/powerpoint/2010/main" val="59022002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2"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六</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不合逻辑</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3477875"/>
          </a:xfrm>
          <a:prstGeom prst="rect">
            <a:avLst/>
          </a:prstGeom>
          <a:noFill/>
        </p:spPr>
        <p:txBody>
          <a:bodyPr wrap="square" rtlCol="0">
            <a:spAutoFit/>
          </a:bodyPr>
          <a:lstStyle/>
          <a:p>
            <a:pPr marL="514350" indent="-514350">
              <a:buFont typeface="+mj-lt"/>
              <a:buAutoNum type="arabicPeriod"/>
            </a:pPr>
            <a:r>
              <a:rPr lang="zh-CN" altLang="en-US" sz="2800">
                <a:latin typeface="华文宋体" panose="02010600040101010101" pitchFamily="2" charset="-122"/>
                <a:ea typeface="华文宋体" panose="02010600040101010101" pitchFamily="2" charset="-122"/>
              </a:rPr>
              <a:t>两面与一面不搭配（照应不周）</a:t>
            </a:r>
            <a:endParaRPr lang="en-US" altLang="zh-CN" sz="2800">
              <a:latin typeface="华文宋体" panose="02010600040101010101" pitchFamily="2" charset="-122"/>
              <a:ea typeface="华文宋体" panose="02010600040101010101" pitchFamily="2"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当今世界，自主知识产权所占比重是衡量一个国家科学发展水平的标志，而科学进步与否是国家富强的标志。</a:t>
            </a: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空气质量的好坏，对我们的生活有着严重影响。</a:t>
            </a: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能否贯彻落实科学发展观，对构建和谐社会、促进经济可持续发展无疑具有重大的意义。</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zh-CN" altLang="en-US" sz="2400">
              <a:latin typeface="楷体" panose="02010609060101010101" pitchFamily="49" charset="-122"/>
              <a:ea typeface="楷体" panose="02010609060101010101" pitchFamily="49" charset="-122"/>
            </a:endParaRPr>
          </a:p>
        </p:txBody>
      </p:sp>
      <p:sp>
        <p:nvSpPr>
          <p:cNvPr id="11" name="文本框 10">
            <a:extLst>
              <a:ext uri="{FF2B5EF4-FFF2-40B4-BE49-F238E27FC236}">
                <a16:creationId xmlns:a16="http://schemas.microsoft.com/office/drawing/2014/main" id="{09E86130-2F54-4CAA-B4C5-55D8EFDFE553}"/>
              </a:ext>
            </a:extLst>
          </p:cNvPr>
          <p:cNvSpPr txBox="1"/>
          <p:nvPr/>
        </p:nvSpPr>
        <p:spPr>
          <a:xfrm>
            <a:off x="951226" y="4660986"/>
            <a:ext cx="11240774"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贯彻落实科学发展观，对构建和谐社会、促进经济可持续发展无疑具有重大的意义。</a:t>
            </a:r>
          </a:p>
        </p:txBody>
      </p:sp>
      <p:sp>
        <p:nvSpPr>
          <p:cNvPr id="12" name="文本框 11">
            <a:extLst>
              <a:ext uri="{FF2B5EF4-FFF2-40B4-BE49-F238E27FC236}">
                <a16:creationId xmlns:a16="http://schemas.microsoft.com/office/drawing/2014/main" id="{3BBE1F68-5F00-4152-A635-1CB6A032106E}"/>
              </a:ext>
            </a:extLst>
          </p:cNvPr>
          <p:cNvSpPr txBox="1"/>
          <p:nvPr/>
        </p:nvSpPr>
        <p:spPr>
          <a:xfrm>
            <a:off x="871713" y="2735575"/>
            <a:ext cx="11025857"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当今世界，自主知识产权所占比重是衡量一个国家科学发展水平的标志，而科学进步是国家富强的标志。</a:t>
            </a:r>
          </a:p>
        </p:txBody>
      </p:sp>
      <p:sp>
        <p:nvSpPr>
          <p:cNvPr id="6" name="文本框 5">
            <a:extLst>
              <a:ext uri="{FF2B5EF4-FFF2-40B4-BE49-F238E27FC236}">
                <a16:creationId xmlns:a16="http://schemas.microsoft.com/office/drawing/2014/main" id="{562B562A-C2DD-48AE-B044-CA9173F29DB7}"/>
              </a:ext>
            </a:extLst>
          </p:cNvPr>
          <p:cNvSpPr txBox="1"/>
          <p:nvPr/>
        </p:nvSpPr>
        <p:spPr>
          <a:xfrm>
            <a:off x="2571065" y="5715887"/>
            <a:ext cx="8746292"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病句题中的标志：“能否”、“是否”、“有没有”</a:t>
            </a:r>
          </a:p>
        </p:txBody>
      </p:sp>
      <p:pic>
        <p:nvPicPr>
          <p:cNvPr id="7" name="图片 6">
            <a:extLst>
              <a:ext uri="{FF2B5EF4-FFF2-40B4-BE49-F238E27FC236}">
                <a16:creationId xmlns:a16="http://schemas.microsoft.com/office/drawing/2014/main" id="{1167D25C-AB9C-4F34-8EF4-F69F563949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302" y="5177354"/>
            <a:ext cx="1670759" cy="1612646"/>
          </a:xfrm>
          <a:prstGeom prst="rect">
            <a:avLst/>
          </a:prstGeom>
        </p:spPr>
      </p:pic>
    </p:spTree>
    <p:extLst>
      <p:ext uri="{BB962C8B-B14F-4D97-AF65-F5344CB8AC3E}">
        <p14:creationId xmlns:p14="http://schemas.microsoft.com/office/powerpoint/2010/main" val="338076201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12"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 name="文本框 15">
            <a:extLst>
              <a:ext uri="{FF2B5EF4-FFF2-40B4-BE49-F238E27FC236}">
                <a16:creationId xmlns:a16="http://schemas.microsoft.com/office/drawing/2014/main" id="{736AF421-A6FC-4684-BE22-366E0126C352}"/>
              </a:ext>
            </a:extLst>
          </p:cNvPr>
          <p:cNvSpPr txBox="1"/>
          <p:nvPr/>
        </p:nvSpPr>
        <p:spPr>
          <a:xfrm>
            <a:off x="1557127" y="60978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语序不当</a:t>
            </a:r>
          </a:p>
        </p:txBody>
      </p:sp>
      <p:sp>
        <p:nvSpPr>
          <p:cNvPr id="18" name="文本框 17">
            <a:extLst>
              <a:ext uri="{FF2B5EF4-FFF2-40B4-BE49-F238E27FC236}">
                <a16:creationId xmlns:a16="http://schemas.microsoft.com/office/drawing/2014/main" id="{8B230CF5-2B4F-44FC-BCCF-5CA29EAA71B6}"/>
              </a:ext>
            </a:extLst>
          </p:cNvPr>
          <p:cNvSpPr txBox="1"/>
          <p:nvPr/>
        </p:nvSpPr>
        <p:spPr>
          <a:xfrm>
            <a:off x="1557126" y="139914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搭配不当</a:t>
            </a:r>
          </a:p>
        </p:txBody>
      </p:sp>
      <p:sp>
        <p:nvSpPr>
          <p:cNvPr id="19" name="文本框 18">
            <a:extLst>
              <a:ext uri="{FF2B5EF4-FFF2-40B4-BE49-F238E27FC236}">
                <a16:creationId xmlns:a16="http://schemas.microsoft.com/office/drawing/2014/main" id="{E5086C47-1DE7-4046-B8CF-0DA97880ED61}"/>
              </a:ext>
            </a:extLst>
          </p:cNvPr>
          <p:cNvSpPr txBox="1"/>
          <p:nvPr/>
        </p:nvSpPr>
        <p:spPr>
          <a:xfrm>
            <a:off x="1557125" y="218850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残缺赘余</a:t>
            </a:r>
          </a:p>
        </p:txBody>
      </p:sp>
      <p:sp>
        <p:nvSpPr>
          <p:cNvPr id="20" name="文本框 19">
            <a:extLst>
              <a:ext uri="{FF2B5EF4-FFF2-40B4-BE49-F238E27FC236}">
                <a16:creationId xmlns:a16="http://schemas.microsoft.com/office/drawing/2014/main" id="{10FA43DC-AD7A-4036-83AB-39D0426E9D65}"/>
              </a:ext>
            </a:extLst>
          </p:cNvPr>
          <p:cNvSpPr txBox="1"/>
          <p:nvPr/>
        </p:nvSpPr>
        <p:spPr>
          <a:xfrm>
            <a:off x="1557125" y="297786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结构混乱</a:t>
            </a:r>
          </a:p>
        </p:txBody>
      </p:sp>
      <p:sp>
        <p:nvSpPr>
          <p:cNvPr id="22" name="文本框 21">
            <a:extLst>
              <a:ext uri="{FF2B5EF4-FFF2-40B4-BE49-F238E27FC236}">
                <a16:creationId xmlns:a16="http://schemas.microsoft.com/office/drawing/2014/main" id="{BD30A4D2-72C1-4AE2-BB7D-C7F7882BE7E6}"/>
              </a:ext>
            </a:extLst>
          </p:cNvPr>
          <p:cNvSpPr txBox="1"/>
          <p:nvPr/>
        </p:nvSpPr>
        <p:spPr>
          <a:xfrm>
            <a:off x="1557125" y="376722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表意不明</a:t>
            </a:r>
          </a:p>
        </p:txBody>
      </p:sp>
      <p:sp>
        <p:nvSpPr>
          <p:cNvPr id="23" name="文本框 22">
            <a:extLst>
              <a:ext uri="{FF2B5EF4-FFF2-40B4-BE49-F238E27FC236}">
                <a16:creationId xmlns:a16="http://schemas.microsoft.com/office/drawing/2014/main" id="{F0F9E49B-543C-47B1-A901-BD7302E76422}"/>
              </a:ext>
            </a:extLst>
          </p:cNvPr>
          <p:cNvSpPr txBox="1"/>
          <p:nvPr/>
        </p:nvSpPr>
        <p:spPr>
          <a:xfrm>
            <a:off x="1557124" y="4556587"/>
            <a:ext cx="1683027" cy="523220"/>
          </a:xfrm>
          <a:prstGeom prst="rect">
            <a:avLst/>
          </a:prstGeom>
          <a:solidFill>
            <a:schemeClr val="accent2">
              <a:lumMod val="40000"/>
              <a:lumOff val="60000"/>
            </a:schemeClr>
          </a:solidFill>
        </p:spPr>
        <p:txBody>
          <a:bodyPr wrap="square" rtlCol="0">
            <a:spAutoFit/>
          </a:bodyPr>
          <a:lstStyle/>
          <a:p>
            <a:r>
              <a:rPr lang="zh-CN" altLang="en-US" sz="2800">
                <a:latin typeface="Times New Roman" panose="02020603050405020304" pitchFamily="18" charset="0"/>
                <a:ea typeface="华文仿宋" panose="02010600040101010101" pitchFamily="2" charset="-122"/>
              </a:rPr>
              <a:t>不合逻辑</a:t>
            </a:r>
          </a:p>
        </p:txBody>
      </p:sp>
      <p:sp>
        <p:nvSpPr>
          <p:cNvPr id="24" name="右大括号 23">
            <a:extLst>
              <a:ext uri="{FF2B5EF4-FFF2-40B4-BE49-F238E27FC236}">
                <a16:creationId xmlns:a16="http://schemas.microsoft.com/office/drawing/2014/main" id="{0E315FEE-1F8D-4AE0-A1E5-0E9E1E24D52C}"/>
              </a:ext>
            </a:extLst>
          </p:cNvPr>
          <p:cNvSpPr/>
          <p:nvPr/>
        </p:nvSpPr>
        <p:spPr>
          <a:xfrm>
            <a:off x="3723861" y="742122"/>
            <a:ext cx="344556" cy="2686878"/>
          </a:xfrm>
          <a:prstGeom prst="rightBrac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右大括号 24">
            <a:extLst>
              <a:ext uri="{FF2B5EF4-FFF2-40B4-BE49-F238E27FC236}">
                <a16:creationId xmlns:a16="http://schemas.microsoft.com/office/drawing/2014/main" id="{43ECE38A-57F6-4140-BEFA-CDEE306A3275}"/>
              </a:ext>
            </a:extLst>
          </p:cNvPr>
          <p:cNvSpPr/>
          <p:nvPr/>
        </p:nvSpPr>
        <p:spPr>
          <a:xfrm>
            <a:off x="3776869" y="3949148"/>
            <a:ext cx="238539" cy="1130659"/>
          </a:xfrm>
          <a:prstGeom prst="rightBrace">
            <a:avLst/>
          </a:prstGeom>
          <a:ln>
            <a:solidFill>
              <a:schemeClr val="accent5">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114EFF15-5221-472B-A6FF-A6B6CC33A6AD}"/>
              </a:ext>
            </a:extLst>
          </p:cNvPr>
          <p:cNvSpPr txBox="1"/>
          <p:nvPr/>
        </p:nvSpPr>
        <p:spPr>
          <a:xfrm>
            <a:off x="4068417" y="1776812"/>
            <a:ext cx="2650435" cy="584775"/>
          </a:xfrm>
          <a:prstGeom prst="rect">
            <a:avLst/>
          </a:prstGeom>
          <a:noFill/>
        </p:spPr>
        <p:txBody>
          <a:bodyPr wrap="square" rtlCol="0">
            <a:spAutoFit/>
          </a:bodyPr>
          <a:lstStyle/>
          <a:p>
            <a:r>
              <a:rPr lang="zh-CN" altLang="en-US" sz="3200">
                <a:latin typeface="仿宋" panose="02010609060101010101" pitchFamily="49" charset="-122"/>
                <a:ea typeface="仿宋" panose="02010609060101010101" pitchFamily="49" charset="-122"/>
              </a:rPr>
              <a:t>语法结构错误</a:t>
            </a:r>
          </a:p>
        </p:txBody>
      </p:sp>
      <p:sp>
        <p:nvSpPr>
          <p:cNvPr id="27" name="文本框 26">
            <a:extLst>
              <a:ext uri="{FF2B5EF4-FFF2-40B4-BE49-F238E27FC236}">
                <a16:creationId xmlns:a16="http://schemas.microsoft.com/office/drawing/2014/main" id="{8E338202-4D8F-45E1-AD41-23DDCE77D22A}"/>
              </a:ext>
            </a:extLst>
          </p:cNvPr>
          <p:cNvSpPr txBox="1"/>
          <p:nvPr/>
        </p:nvSpPr>
        <p:spPr>
          <a:xfrm>
            <a:off x="4068417" y="4187665"/>
            <a:ext cx="2650435" cy="584775"/>
          </a:xfrm>
          <a:prstGeom prst="rect">
            <a:avLst/>
          </a:prstGeom>
          <a:noFill/>
        </p:spPr>
        <p:txBody>
          <a:bodyPr wrap="square" rtlCol="0">
            <a:spAutoFit/>
          </a:bodyPr>
          <a:lstStyle/>
          <a:p>
            <a:r>
              <a:rPr lang="zh-CN" altLang="en-US" sz="3200">
                <a:latin typeface="仿宋" panose="02010609060101010101" pitchFamily="49" charset="-122"/>
                <a:ea typeface="仿宋" panose="02010609060101010101" pitchFamily="49" charset="-122"/>
              </a:rPr>
              <a:t>表意逻辑错误</a:t>
            </a:r>
          </a:p>
        </p:txBody>
      </p:sp>
      <p:sp>
        <p:nvSpPr>
          <p:cNvPr id="28" name="箭头: 虚尾 27">
            <a:extLst>
              <a:ext uri="{FF2B5EF4-FFF2-40B4-BE49-F238E27FC236}">
                <a16:creationId xmlns:a16="http://schemas.microsoft.com/office/drawing/2014/main" id="{3C3E21CC-CC17-4912-8459-AECF63F59556}"/>
              </a:ext>
            </a:extLst>
          </p:cNvPr>
          <p:cNvSpPr/>
          <p:nvPr/>
        </p:nvSpPr>
        <p:spPr>
          <a:xfrm>
            <a:off x="6718852" y="1952491"/>
            <a:ext cx="450573" cy="266140"/>
          </a:xfrm>
          <a:prstGeom prst="stripedRightArrow">
            <a:avLst/>
          </a:prstGeom>
          <a:ln>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a:p>
        </p:txBody>
      </p:sp>
      <p:sp>
        <p:nvSpPr>
          <p:cNvPr id="29" name="文本框 28">
            <a:extLst>
              <a:ext uri="{FF2B5EF4-FFF2-40B4-BE49-F238E27FC236}">
                <a16:creationId xmlns:a16="http://schemas.microsoft.com/office/drawing/2014/main" id="{F3D1C017-AD59-4824-9F7B-2DA317508518}"/>
              </a:ext>
            </a:extLst>
          </p:cNvPr>
          <p:cNvSpPr txBox="1"/>
          <p:nvPr/>
        </p:nvSpPr>
        <p:spPr>
          <a:xfrm>
            <a:off x="7308574" y="1208398"/>
            <a:ext cx="4883426" cy="1754326"/>
          </a:xfrm>
          <a:prstGeom prst="rect">
            <a:avLst/>
          </a:prstGeom>
          <a:noFill/>
        </p:spPr>
        <p:txBody>
          <a:bodyPr wrap="square" rtlCol="0">
            <a:spAutoFit/>
          </a:bodyPr>
          <a:lstStyle/>
          <a:p>
            <a:r>
              <a:rPr lang="zh-CN" altLang="en-US" sz="2800">
                <a:latin typeface="仿宋" panose="02010609060101010101" pitchFamily="49" charset="-122"/>
                <a:ea typeface="仿宋" panose="02010609060101010101" pitchFamily="49" charset="-122"/>
              </a:rPr>
              <a:t>语法成分：</a:t>
            </a:r>
            <a:r>
              <a:rPr lang="zh-CN" altLang="en-US" sz="2400">
                <a:latin typeface="仿宋" panose="02010609060101010101" pitchFamily="49" charset="-122"/>
                <a:ea typeface="仿宋" panose="02010609060101010101" pitchFamily="49" charset="-122"/>
              </a:rPr>
              <a:t>主谓宾定状补</a:t>
            </a:r>
            <a:endParaRPr lang="en-US" altLang="zh-CN" sz="2400">
              <a:latin typeface="仿宋" panose="02010609060101010101" pitchFamily="49" charset="-122"/>
              <a:ea typeface="仿宋" panose="02010609060101010101" pitchFamily="49" charset="-122"/>
            </a:endParaRPr>
          </a:p>
          <a:p>
            <a:endParaRPr lang="en-US" altLang="zh-CN" sz="2800">
              <a:latin typeface="仿宋" panose="02010609060101010101" pitchFamily="49" charset="-122"/>
              <a:ea typeface="仿宋" panose="02010609060101010101" pitchFamily="49" charset="-122"/>
            </a:endParaRPr>
          </a:p>
          <a:p>
            <a:r>
              <a:rPr lang="zh-CN" altLang="en-US" sz="2800">
                <a:latin typeface="仿宋" panose="02010609060101010101" pitchFamily="49" charset="-122"/>
                <a:ea typeface="仿宋" panose="02010609060101010101" pitchFamily="49" charset="-122"/>
              </a:rPr>
              <a:t>基本语法结构：</a:t>
            </a:r>
            <a:endParaRPr lang="en-US" altLang="zh-CN" sz="2800">
              <a:latin typeface="仿宋" panose="02010609060101010101" pitchFamily="49" charset="-122"/>
              <a:ea typeface="仿宋" panose="02010609060101010101" pitchFamily="49" charset="-122"/>
            </a:endParaRPr>
          </a:p>
          <a:p>
            <a:r>
              <a:rPr lang="en-US" altLang="zh-CN" sz="2400">
                <a:latin typeface="仿宋" panose="02010609060101010101" pitchFamily="49" charset="-122"/>
                <a:ea typeface="仿宋" panose="02010609060101010101" pitchFamily="49" charset="-122"/>
              </a:rPr>
              <a:t>&lt;</a:t>
            </a:r>
            <a:r>
              <a:rPr lang="zh-CN" altLang="en-US" sz="2400">
                <a:latin typeface="仿宋" panose="02010609060101010101" pitchFamily="49" charset="-122"/>
                <a:ea typeface="仿宋" panose="02010609060101010101" pitchFamily="49" charset="-122"/>
              </a:rPr>
              <a:t>定</a:t>
            </a:r>
            <a:r>
              <a:rPr lang="en-US" altLang="zh-CN" sz="2400">
                <a:latin typeface="仿宋" panose="02010609060101010101" pitchFamily="49" charset="-122"/>
                <a:ea typeface="仿宋" panose="02010609060101010101" pitchFamily="49" charset="-122"/>
              </a:rPr>
              <a:t>&gt;</a:t>
            </a:r>
            <a:r>
              <a:rPr lang="zh-CN" altLang="en-US" sz="2400">
                <a:latin typeface="仿宋" panose="02010609060101010101" pitchFamily="49" charset="-122"/>
                <a:ea typeface="仿宋" panose="02010609060101010101" pitchFamily="49" charset="-122"/>
              </a:rPr>
              <a:t>主＋</a:t>
            </a:r>
            <a:r>
              <a:rPr lang="en-US" altLang="zh-CN" sz="2400">
                <a:latin typeface="仿宋" panose="02010609060101010101" pitchFamily="49" charset="-122"/>
                <a:ea typeface="仿宋" panose="02010609060101010101" pitchFamily="49" charset="-122"/>
              </a:rPr>
              <a:t>&lt;</a:t>
            </a:r>
            <a:r>
              <a:rPr lang="zh-CN" altLang="en-US" sz="2400">
                <a:latin typeface="仿宋" panose="02010609060101010101" pitchFamily="49" charset="-122"/>
                <a:ea typeface="仿宋" panose="02010609060101010101" pitchFamily="49" charset="-122"/>
              </a:rPr>
              <a:t>状</a:t>
            </a:r>
            <a:r>
              <a:rPr lang="en-US" altLang="zh-CN" sz="2400">
                <a:latin typeface="仿宋" panose="02010609060101010101" pitchFamily="49" charset="-122"/>
                <a:ea typeface="仿宋" panose="02010609060101010101" pitchFamily="49" charset="-122"/>
              </a:rPr>
              <a:t>&gt;</a:t>
            </a:r>
            <a:r>
              <a:rPr lang="zh-CN" altLang="en-US" sz="2400">
                <a:latin typeface="仿宋" panose="02010609060101010101" pitchFamily="49" charset="-122"/>
                <a:ea typeface="仿宋" panose="02010609060101010101" pitchFamily="49" charset="-122"/>
              </a:rPr>
              <a:t>谓</a:t>
            </a:r>
            <a:r>
              <a:rPr lang="en-US" altLang="zh-CN" sz="2400">
                <a:latin typeface="仿宋" panose="02010609060101010101" pitchFamily="49" charset="-122"/>
                <a:ea typeface="仿宋" panose="02010609060101010101" pitchFamily="49" charset="-122"/>
              </a:rPr>
              <a:t>&lt;</a:t>
            </a:r>
            <a:r>
              <a:rPr lang="zh-CN" altLang="en-US" sz="2400">
                <a:latin typeface="仿宋" panose="02010609060101010101" pitchFamily="49" charset="-122"/>
                <a:ea typeface="仿宋" panose="02010609060101010101" pitchFamily="49" charset="-122"/>
              </a:rPr>
              <a:t>补</a:t>
            </a:r>
            <a:r>
              <a:rPr lang="en-US" altLang="zh-CN" sz="2400">
                <a:latin typeface="仿宋" panose="02010609060101010101" pitchFamily="49" charset="-122"/>
                <a:ea typeface="仿宋" panose="02010609060101010101" pitchFamily="49" charset="-122"/>
              </a:rPr>
              <a:t>&gt;</a:t>
            </a:r>
            <a:r>
              <a:rPr lang="zh-CN" altLang="en-US" sz="2400">
                <a:latin typeface="仿宋" panose="02010609060101010101" pitchFamily="49" charset="-122"/>
                <a:ea typeface="仿宋" panose="02010609060101010101" pitchFamily="49" charset="-122"/>
              </a:rPr>
              <a:t>＋</a:t>
            </a:r>
            <a:r>
              <a:rPr lang="en-US" altLang="zh-CN" sz="2400">
                <a:latin typeface="仿宋" panose="02010609060101010101" pitchFamily="49" charset="-122"/>
                <a:ea typeface="仿宋" panose="02010609060101010101" pitchFamily="49" charset="-122"/>
              </a:rPr>
              <a:t>&lt;</a:t>
            </a:r>
            <a:r>
              <a:rPr lang="zh-CN" altLang="en-US" sz="2400">
                <a:latin typeface="仿宋" panose="02010609060101010101" pitchFamily="49" charset="-122"/>
                <a:ea typeface="仿宋" panose="02010609060101010101" pitchFamily="49" charset="-122"/>
              </a:rPr>
              <a:t>定</a:t>
            </a:r>
            <a:r>
              <a:rPr lang="en-US" altLang="zh-CN" sz="2400">
                <a:latin typeface="仿宋" panose="02010609060101010101" pitchFamily="49" charset="-122"/>
                <a:ea typeface="仿宋" panose="02010609060101010101" pitchFamily="49" charset="-122"/>
              </a:rPr>
              <a:t>&gt;</a:t>
            </a:r>
            <a:r>
              <a:rPr lang="zh-CN" altLang="en-US" sz="2400">
                <a:latin typeface="仿宋" panose="02010609060101010101" pitchFamily="49" charset="-122"/>
                <a:ea typeface="仿宋" panose="02010609060101010101" pitchFamily="49" charset="-122"/>
              </a:rPr>
              <a:t>宾</a:t>
            </a:r>
            <a:r>
              <a:rPr lang="en-US" altLang="zh-CN" sz="2400">
                <a:latin typeface="仿宋" panose="02010609060101010101" pitchFamily="49" charset="-122"/>
                <a:ea typeface="仿宋" panose="02010609060101010101" pitchFamily="49" charset="-122"/>
              </a:rPr>
              <a:t>&lt;</a:t>
            </a:r>
            <a:r>
              <a:rPr lang="zh-CN" altLang="en-US" sz="2400">
                <a:latin typeface="仿宋" panose="02010609060101010101" pitchFamily="49" charset="-122"/>
                <a:ea typeface="仿宋" panose="02010609060101010101" pitchFamily="49" charset="-122"/>
              </a:rPr>
              <a:t>补</a:t>
            </a:r>
            <a:r>
              <a:rPr lang="en-US" altLang="zh-CN" sz="2400">
                <a:latin typeface="仿宋" panose="02010609060101010101" pitchFamily="49" charset="-122"/>
                <a:ea typeface="仿宋" panose="02010609060101010101" pitchFamily="49" charset="-122"/>
              </a:rPr>
              <a:t>&gt;</a:t>
            </a:r>
            <a:endParaRPr lang="zh-CN" altLang="en-US" sz="2400">
              <a:latin typeface="仿宋" panose="02010609060101010101" pitchFamily="49" charset="-122"/>
              <a:ea typeface="仿宋" panose="02010609060101010101" pitchFamily="49" charset="-122"/>
            </a:endParaRPr>
          </a:p>
        </p:txBody>
      </p:sp>
      <p:sp>
        <p:nvSpPr>
          <p:cNvPr id="30" name="箭头: 虚尾 29">
            <a:extLst>
              <a:ext uri="{FF2B5EF4-FFF2-40B4-BE49-F238E27FC236}">
                <a16:creationId xmlns:a16="http://schemas.microsoft.com/office/drawing/2014/main" id="{B9F689DD-3DC2-4EF8-A6F7-7A09981AC178}"/>
              </a:ext>
            </a:extLst>
          </p:cNvPr>
          <p:cNvSpPr/>
          <p:nvPr/>
        </p:nvSpPr>
        <p:spPr>
          <a:xfrm>
            <a:off x="6771861" y="4350488"/>
            <a:ext cx="450573" cy="259127"/>
          </a:xfrm>
          <a:prstGeom prst="stripedRightArrow">
            <a:avLst/>
          </a:prstGeom>
          <a:solidFill>
            <a:schemeClr val="bg1"/>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7F359911-3E31-4904-9659-7587B56165F8}"/>
              </a:ext>
            </a:extLst>
          </p:cNvPr>
          <p:cNvSpPr txBox="1"/>
          <p:nvPr/>
        </p:nvSpPr>
        <p:spPr>
          <a:xfrm>
            <a:off x="7566990" y="4218441"/>
            <a:ext cx="1696279" cy="523220"/>
          </a:xfrm>
          <a:prstGeom prst="rect">
            <a:avLst/>
          </a:prstGeom>
          <a:noFill/>
        </p:spPr>
        <p:txBody>
          <a:bodyPr wrap="square" rtlCol="0">
            <a:spAutoFit/>
          </a:bodyPr>
          <a:lstStyle/>
          <a:p>
            <a:r>
              <a:rPr lang="zh-CN" altLang="en-US" sz="2800">
                <a:latin typeface="仿宋" panose="02010609060101010101" pitchFamily="49" charset="-122"/>
                <a:ea typeface="仿宋" panose="02010609060101010101" pitchFamily="49" charset="-122"/>
              </a:rPr>
              <a:t>歧义</a:t>
            </a:r>
          </a:p>
        </p:txBody>
      </p:sp>
    </p:spTree>
    <p:extLst>
      <p:ext uri="{BB962C8B-B14F-4D97-AF65-F5344CB8AC3E}">
        <p14:creationId xmlns:p14="http://schemas.microsoft.com/office/powerpoint/2010/main" val="35484682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六</a:t>
            </a:r>
          </a:p>
        </p:txBody>
      </p:sp>
      <p:sp>
        <p:nvSpPr>
          <p:cNvPr id="3" name="矩形 2"/>
          <p:cNvSpPr/>
          <p:nvPr/>
        </p:nvSpPr>
        <p:spPr>
          <a:xfrm>
            <a:off x="1524143" y="218777"/>
            <a:ext cx="2448106"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不合逻辑</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38745" y="1523638"/>
            <a:ext cx="11586771" cy="3231654"/>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自相矛盾</a:t>
            </a:r>
            <a:endParaRPr lang="en-US" altLang="zh-CN" sz="2800">
              <a:latin typeface="华文宋体" panose="02010600040101010101" pitchFamily="2" charset="-122"/>
              <a:ea typeface="华文宋体" panose="02010600040101010101" pitchFamily="2" charset="-122"/>
            </a:endParaRPr>
          </a:p>
          <a:p>
            <a:r>
              <a:rPr lang="zh-CN" altLang="en-US" sz="2400">
                <a:latin typeface="楷体" panose="02010609060101010101" pitchFamily="49" charset="-122"/>
                <a:ea typeface="楷体" panose="02010609060101010101" pitchFamily="49" charset="-122"/>
              </a:rPr>
              <a:t>   我曾想写一篇文章寄给报社，结果未被采用。</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3"/>
            </a:pPr>
            <a:r>
              <a:rPr lang="zh-CN" altLang="en-US" sz="2800">
                <a:latin typeface="华文宋体" panose="02010600040101010101" pitchFamily="2" charset="-122"/>
                <a:ea typeface="华文宋体" panose="02010600040101010101" pitchFamily="2" charset="-122"/>
              </a:rPr>
              <a:t>否定不当</a:t>
            </a:r>
            <a:endParaRPr lang="en-US" altLang="zh-CN" sz="2800">
              <a:latin typeface="华文宋体" panose="02010600040101010101" pitchFamily="2" charset="-122"/>
              <a:ea typeface="华文宋体" panose="02010600040101010101" pitchFamily="2" charset="-122"/>
            </a:endParaRPr>
          </a:p>
          <a:p>
            <a:r>
              <a:rPr lang="zh-CN" altLang="en-US" sz="2400">
                <a:latin typeface="楷体" panose="02010609060101010101" pitchFamily="49" charset="-122"/>
                <a:ea typeface="楷体" panose="02010609060101010101" pitchFamily="49" charset="-122"/>
              </a:rPr>
              <a:t>   在激烈的市场竞争中，我们所缺乏的，一是勇气不足，二是谋略不当。</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4"/>
            </a:pPr>
            <a:r>
              <a:rPr lang="zh-CN" altLang="en-US" sz="2800">
                <a:latin typeface="华文宋体" panose="02010600040101010101" pitchFamily="2" charset="-122"/>
                <a:ea typeface="华文宋体" panose="02010600040101010101" pitchFamily="2" charset="-122"/>
              </a:rPr>
              <a:t>强加因果</a:t>
            </a:r>
            <a:endParaRPr lang="en-US" altLang="zh-CN" sz="2800">
              <a:latin typeface="华文宋体" panose="02010600040101010101" pitchFamily="2" charset="-122"/>
              <a:ea typeface="华文宋体" panose="02010600040101010101" pitchFamily="2" charset="-122"/>
            </a:endParaRPr>
          </a:p>
          <a:p>
            <a:r>
              <a:rPr lang="en-US" altLang="zh-CN" sz="2400">
                <a:latin typeface="楷体" panose="02010609060101010101" pitchFamily="49" charset="-122"/>
                <a:ea typeface="楷体" panose="02010609060101010101" pitchFamily="49" charset="-122"/>
              </a:rPr>
              <a:t>   </a:t>
            </a:r>
            <a:r>
              <a:rPr lang="zh-CN" altLang="en-US" sz="2400">
                <a:latin typeface="楷体" panose="02010609060101010101" pitchFamily="49" charset="-122"/>
                <a:ea typeface="楷体" panose="02010609060101010101" pitchFamily="49" charset="-122"/>
              </a:rPr>
              <a:t>因为我们走的是马克思主义道路，所以把人走的路叫马路。</a:t>
            </a:r>
            <a:endParaRPr lang="en-US" altLang="zh-CN" sz="2400">
              <a:latin typeface="楷体" panose="02010609060101010101" pitchFamily="49" charset="-122"/>
              <a:ea typeface="楷体" panose="02010609060101010101" pitchFamily="49" charset="-122"/>
            </a:endParaRPr>
          </a:p>
        </p:txBody>
      </p:sp>
      <p:pic>
        <p:nvPicPr>
          <p:cNvPr id="6" name="图片 5">
            <a:extLst>
              <a:ext uri="{FF2B5EF4-FFF2-40B4-BE49-F238E27FC236}">
                <a16:creationId xmlns:a16="http://schemas.microsoft.com/office/drawing/2014/main" id="{A456DD48-3D19-4F0C-B2F0-64693786BC0D}"/>
              </a:ext>
            </a:extLst>
          </p:cNvPr>
          <p:cNvPicPr>
            <a:picLocks noChangeAspect="1"/>
          </p:cNvPicPr>
          <p:nvPr/>
        </p:nvPicPr>
        <p:blipFill>
          <a:blip r:embed="rId3">
            <a:extLst>
              <a:ext uri="{28A0092B-C50C-407E-A947-70E740481C1C}">
                <a14:useLocalDpi xmlns:a14="http://schemas.microsoft.com/office/drawing/2010/main" val="0"/>
              </a:ext>
            </a:extLst>
          </a:blip>
          <a:srcRect t="49291"/>
          <a:stretch>
            <a:fillRect/>
          </a:stretch>
        </p:blipFill>
        <p:spPr>
          <a:xfrm>
            <a:off x="7887066" y="4736350"/>
            <a:ext cx="1791066" cy="1574702"/>
          </a:xfrm>
          <a:prstGeom prst="rect">
            <a:avLst/>
          </a:prstGeom>
        </p:spPr>
      </p:pic>
      <p:pic>
        <p:nvPicPr>
          <p:cNvPr id="9" name="图片 8">
            <a:extLst>
              <a:ext uri="{FF2B5EF4-FFF2-40B4-BE49-F238E27FC236}">
                <a16:creationId xmlns:a16="http://schemas.microsoft.com/office/drawing/2014/main" id="{49A71C72-0601-4361-BB5F-1513D18A52E6}"/>
              </a:ext>
            </a:extLst>
          </p:cNvPr>
          <p:cNvPicPr>
            <a:picLocks noChangeAspect="1"/>
          </p:cNvPicPr>
          <p:nvPr/>
        </p:nvPicPr>
        <p:blipFill>
          <a:blip r:embed="rId3">
            <a:extLst>
              <a:ext uri="{28A0092B-C50C-407E-A947-70E740481C1C}">
                <a14:useLocalDpi xmlns:a14="http://schemas.microsoft.com/office/drawing/2010/main" val="0"/>
              </a:ext>
            </a:extLst>
          </a:blip>
          <a:srcRect b="50710"/>
          <a:stretch>
            <a:fillRect/>
          </a:stretch>
        </p:blipFill>
        <p:spPr>
          <a:xfrm>
            <a:off x="6096000" y="4755292"/>
            <a:ext cx="1791066" cy="1530627"/>
          </a:xfrm>
          <a:prstGeom prst="rect">
            <a:avLst/>
          </a:prstGeom>
        </p:spPr>
      </p:pic>
    </p:spTree>
    <p:extLst>
      <p:ext uri="{BB962C8B-B14F-4D97-AF65-F5344CB8AC3E}">
        <p14:creationId xmlns:p14="http://schemas.microsoft.com/office/powerpoint/2010/main" val="263669729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737110" y="-984212"/>
            <a:ext cx="2031984" cy="196842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8744" y="205524"/>
            <a:ext cx="4145687"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常见关联词搭配</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38744" y="1597729"/>
            <a:ext cx="11839813" cy="3662541"/>
          </a:xfrm>
          <a:prstGeom prst="rect">
            <a:avLst/>
          </a:prstGeom>
          <a:noFill/>
        </p:spPr>
        <p:txBody>
          <a:bodyPr wrap="square" rtlCol="0">
            <a:spAutoFit/>
          </a:bodyPr>
          <a:lstStyle/>
          <a:p>
            <a:pPr marL="457200" indent="-457200">
              <a:buFont typeface="+mj-lt"/>
              <a:buAutoNum type="arabicPeriod"/>
            </a:pPr>
            <a:r>
              <a:rPr lang="zh-CN" altLang="en-US" sz="2800">
                <a:latin typeface="宋体" panose="02010600030101010101" pitchFamily="2" charset="-122"/>
                <a:ea typeface="宋体" panose="02010600030101010101" pitchFamily="2" charset="-122"/>
              </a:rPr>
              <a:t>递进关系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不但</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而且</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；不仅</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还</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；不但不</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反而</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；尚且（也）</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何况</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2"/>
            </a:pPr>
            <a:r>
              <a:rPr lang="zh-CN" altLang="en-US" sz="2800">
                <a:latin typeface="宋体" panose="02010600030101010101" pitchFamily="2" charset="-122"/>
                <a:ea typeface="宋体" panose="02010600030101010101" pitchFamily="2" charset="-122"/>
              </a:rPr>
              <a:t>因果关系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因为</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所以</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；由于</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因而</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；既然</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那么（就）</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；之所以</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是因为</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3"/>
            </a:pPr>
            <a:r>
              <a:rPr lang="zh-CN" altLang="en-US" sz="2800">
                <a:latin typeface="宋体" panose="02010600030101010101" pitchFamily="2" charset="-122"/>
                <a:ea typeface="宋体" panose="02010600030101010101" pitchFamily="2" charset="-122"/>
              </a:rPr>
              <a:t>并列关系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不是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而是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；既</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又</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4"/>
            </a:pPr>
            <a:r>
              <a:rPr lang="zh-CN" altLang="en-US" sz="2800">
                <a:latin typeface="宋体" panose="02010600030101010101" pitchFamily="2" charset="-122"/>
                <a:ea typeface="宋体" panose="02010600030101010101" pitchFamily="2" charset="-122"/>
              </a:rPr>
              <a:t>承接关系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接着；就；于是；又；便</a:t>
            </a:r>
            <a:endParaRPr lang="en-US" altLang="zh-CN" sz="240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50051055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a:extLst>
              <a:ext uri="{FF2B5EF4-FFF2-40B4-BE49-F238E27FC236}">
                <a16:creationId xmlns:a16="http://schemas.microsoft.com/office/drawing/2014/main" id="{DDA972E8-91D7-413B-BB23-FE660E28F4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14100">
            <a:off x="8757026" y="3486332"/>
            <a:ext cx="2857500" cy="2857500"/>
          </a:xfrm>
          <a:prstGeom prst="rect">
            <a:avLst/>
          </a:prstGeom>
        </p:spPr>
      </p:pic>
      <p:sp>
        <p:nvSpPr>
          <p:cNvPr id="8" name="矩形 7"/>
          <p:cNvSpPr/>
          <p:nvPr/>
        </p:nvSpPr>
        <p:spPr>
          <a:xfrm rot="2700000">
            <a:off x="737110" y="-984212"/>
            <a:ext cx="2031984" cy="1968423"/>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38744" y="205524"/>
            <a:ext cx="4145687"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常见关联词搭配</a:t>
            </a:r>
          </a:p>
        </p:txBody>
      </p:sp>
      <p:sp>
        <p:nvSpPr>
          <p:cNvPr id="4" name="文本框 3">
            <a:extLst>
              <a:ext uri="{FF2B5EF4-FFF2-40B4-BE49-F238E27FC236}">
                <a16:creationId xmlns:a16="http://schemas.microsoft.com/office/drawing/2014/main" id="{ACC1909B-0DE7-4979-BCD8-838B17B2DDE5}"/>
              </a:ext>
            </a:extLst>
          </p:cNvPr>
          <p:cNvSpPr txBox="1"/>
          <p:nvPr/>
        </p:nvSpPr>
        <p:spPr>
          <a:xfrm>
            <a:off x="895526" y="1202968"/>
            <a:ext cx="11839813" cy="4031873"/>
          </a:xfrm>
          <a:prstGeom prst="rect">
            <a:avLst/>
          </a:prstGeom>
          <a:noFill/>
        </p:spPr>
        <p:txBody>
          <a:bodyPr wrap="square" rtlCol="0">
            <a:spAutoFit/>
          </a:bodyPr>
          <a:lstStyle/>
          <a:p>
            <a:pPr marL="514350" indent="-514350">
              <a:buFont typeface="+mj-lt"/>
              <a:buAutoNum type="arabicPeriod" startAt="5"/>
            </a:pPr>
            <a:r>
              <a:rPr lang="zh-CN" altLang="en-US" sz="2800">
                <a:latin typeface="宋体" panose="02010600030101010101" pitchFamily="2" charset="-122"/>
                <a:ea typeface="宋体" panose="02010600030101010101" pitchFamily="2" charset="-122"/>
              </a:rPr>
              <a:t>选择关系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不是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就是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；宁愿</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也不</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；与其</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不如</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6"/>
            </a:pPr>
            <a:r>
              <a:rPr lang="zh-CN" altLang="en-US" sz="2800">
                <a:latin typeface="宋体" panose="02010600030101010101" pitchFamily="2" charset="-122"/>
                <a:ea typeface="宋体" panose="02010600030101010101" pitchFamily="2" charset="-122"/>
              </a:rPr>
              <a:t>条件关系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只要</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就</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；无论</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还</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都</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；不论</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总</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；除非</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才</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；只有</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才</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7"/>
            </a:pPr>
            <a:r>
              <a:rPr lang="zh-CN" altLang="en-US" sz="2800">
                <a:latin typeface="宋体" panose="02010600030101010101" pitchFamily="2" charset="-122"/>
                <a:ea typeface="宋体" panose="02010600030101010101" pitchFamily="2" charset="-122"/>
              </a:rPr>
              <a:t>转折关系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虽然</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但是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；尽管</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却（但是）</a:t>
            </a:r>
            <a:r>
              <a:rPr lang="en-US" altLang="zh-CN" sz="2400">
                <a:solidFill>
                  <a:srgbClr val="FF0000"/>
                </a:solidFill>
                <a:latin typeface="楷体" panose="02010609060101010101" pitchFamily="49" charset="-122"/>
                <a:ea typeface="楷体" panose="02010609060101010101" pitchFamily="49" charset="-122"/>
              </a:rPr>
              <a:t>……</a:t>
            </a:r>
          </a:p>
          <a:p>
            <a:pPr marL="514350" indent="-514350">
              <a:buFont typeface="+mj-lt"/>
              <a:buAutoNum type="arabicPeriod" startAt="8"/>
            </a:pPr>
            <a:r>
              <a:rPr lang="zh-CN" altLang="en-US" sz="2800">
                <a:latin typeface="宋体" panose="02010600030101010101" pitchFamily="2" charset="-122"/>
                <a:ea typeface="宋体" panose="02010600030101010101" pitchFamily="2" charset="-122"/>
              </a:rPr>
              <a:t>假设关系</a:t>
            </a:r>
            <a:endParaRPr lang="en-US" altLang="zh-CN" sz="2800">
              <a:latin typeface="宋体" panose="02010600030101010101" pitchFamily="2" charset="-122"/>
              <a:ea typeface="宋体" panose="02010600030101010101" pitchFamily="2" charset="-122"/>
            </a:endParaRPr>
          </a:p>
          <a:p>
            <a:r>
              <a:rPr lang="zh-CN" altLang="en-US" sz="2400">
                <a:solidFill>
                  <a:srgbClr val="FF0000"/>
                </a:solidFill>
                <a:latin typeface="楷体" panose="02010609060101010101" pitchFamily="49" charset="-122"/>
                <a:ea typeface="楷体" panose="02010609060101010101" pitchFamily="49" charset="-122"/>
              </a:rPr>
              <a:t>如果</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就（那么）</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；即使（就算）</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也</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a:t>
            </a:r>
            <a:endParaRPr lang="en-US" altLang="zh-CN" sz="2400">
              <a:solidFill>
                <a:srgbClr val="FF0000"/>
              </a:solidFill>
              <a:latin typeface="楷体" panose="02010609060101010101" pitchFamily="49" charset="-122"/>
              <a:ea typeface="楷体" panose="02010609060101010101" pitchFamily="49" charset="-122"/>
            </a:endParaRPr>
          </a:p>
          <a:p>
            <a:r>
              <a:rPr lang="zh-CN" altLang="en-US" sz="2400">
                <a:solidFill>
                  <a:srgbClr val="FF0000"/>
                </a:solidFill>
                <a:latin typeface="楷体" panose="02010609060101010101" pitchFamily="49" charset="-122"/>
                <a:ea typeface="楷体" panose="02010609060101010101" pitchFamily="49" charset="-122"/>
              </a:rPr>
              <a:t>要是</a:t>
            </a:r>
            <a:r>
              <a:rPr lang="en-US" altLang="zh-CN" sz="2400">
                <a:solidFill>
                  <a:srgbClr val="FF0000"/>
                </a:solidFill>
                <a:latin typeface="楷体" panose="02010609060101010101" pitchFamily="49" charset="-122"/>
                <a:ea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rPr>
              <a:t>那么</a:t>
            </a:r>
            <a:r>
              <a:rPr lang="en-US" altLang="zh-CN" sz="2400">
                <a:solidFill>
                  <a:srgbClr val="FF0000"/>
                </a:solidFill>
                <a:latin typeface="楷体" panose="02010609060101010101" pitchFamily="49" charset="-122"/>
                <a:ea typeface="楷体" panose="02010609060101010101" pitchFamily="49" charset="-122"/>
              </a:rPr>
              <a:t>……</a:t>
            </a:r>
          </a:p>
        </p:txBody>
      </p:sp>
    </p:spTree>
    <p:extLst>
      <p:ext uri="{BB962C8B-B14F-4D97-AF65-F5344CB8AC3E}">
        <p14:creationId xmlns:p14="http://schemas.microsoft.com/office/powerpoint/2010/main" val="96026621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8" presetClass="emph" presetSubtype="0" fill="hold" nodeType="clickEffect">
                                  <p:stCondLst>
                                    <p:cond delay="0"/>
                                  </p:stCondLst>
                                  <p:childTnLst>
                                    <p:animRot by="21600000">
                                      <p:cBhvr>
                                        <p:cTn id="10"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225288" y="145774"/>
            <a:ext cx="394914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病句分析方法</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915215"/>
            <a:ext cx="10528852" cy="5268750"/>
          </a:xfrm>
          <a:prstGeom prst="rect">
            <a:avLst/>
          </a:prstGeom>
          <a:noFill/>
        </p:spPr>
        <p:txBody>
          <a:bodyPr wrap="square" rtlCol="0">
            <a:spAutoFit/>
          </a:bodyPr>
          <a:lstStyle/>
          <a:p>
            <a:pPr marL="342900" indent="-342900">
              <a:lnSpc>
                <a:spcPct val="150000"/>
              </a:lnSpc>
              <a:buFont typeface="+mj-lt"/>
              <a:buAutoNum type="arabicPeriod"/>
            </a:pPr>
            <a:r>
              <a:rPr lang="zh-CN" altLang="en-US" sz="2800" b="1">
                <a:latin typeface="宋体" panose="02010600030101010101" pitchFamily="2" charset="-122"/>
                <a:ea typeface="宋体" panose="02010600030101010101" pitchFamily="2" charset="-122"/>
              </a:rPr>
              <a:t>语感审读法</a:t>
            </a:r>
            <a:endParaRPr lang="en-US" altLang="zh-CN" sz="2800" b="1">
              <a:latin typeface="宋体" panose="02010600030101010101" pitchFamily="2" charset="-122"/>
              <a:ea typeface="宋体" panose="02010600030101010101" pitchFamily="2" charset="-122"/>
            </a:endParaRPr>
          </a:p>
          <a:p>
            <a:pPr indent="457200">
              <a:lnSpc>
                <a:spcPct val="150000"/>
              </a:lnSpc>
            </a:pPr>
            <a:r>
              <a:rPr lang="zh-CN" altLang="en-US" sz="2400">
                <a:latin typeface="楷体" panose="02010609060101010101" pitchFamily="49" charset="-122"/>
                <a:ea typeface="楷体" panose="02010609060101010101" pitchFamily="49" charset="-122"/>
              </a:rPr>
              <a:t>运用语感反复读题干，看是否别扭。</a:t>
            </a:r>
            <a:endParaRPr lang="en-US" altLang="zh-CN" sz="2400">
              <a:latin typeface="楷体" panose="02010609060101010101" pitchFamily="49" charset="-122"/>
              <a:ea typeface="楷体" panose="02010609060101010101" pitchFamily="49" charset="-122"/>
            </a:endParaRPr>
          </a:p>
          <a:p>
            <a:pPr indent="457200">
              <a:lnSpc>
                <a:spcPct val="150000"/>
              </a:lnSpc>
            </a:pPr>
            <a:r>
              <a:rPr lang="zh-CN" altLang="en-US" sz="2400">
                <a:latin typeface="楷体" panose="02010609060101010101" pitchFamily="49" charset="-122"/>
                <a:ea typeface="楷体" panose="02010609060101010101" pitchFamily="49" charset="-122"/>
              </a:rPr>
              <a:t>缺点：个人主观色彩较浓</a:t>
            </a:r>
            <a:endParaRPr lang="en-US" altLang="zh-CN" sz="2400">
              <a:latin typeface="楷体" panose="02010609060101010101" pitchFamily="49" charset="-122"/>
              <a:ea typeface="楷体" panose="02010609060101010101" pitchFamily="49" charset="-122"/>
            </a:endParaRPr>
          </a:p>
          <a:p>
            <a:pPr marL="514350" indent="-514350">
              <a:lnSpc>
                <a:spcPct val="150000"/>
              </a:lnSpc>
              <a:buFont typeface="+mj-lt"/>
              <a:buAutoNum type="arabicPeriod" startAt="2"/>
            </a:pPr>
            <a:r>
              <a:rPr lang="zh-CN" altLang="en-US" sz="2800" b="1">
                <a:latin typeface="宋体" panose="02010600030101010101" pitchFamily="2" charset="-122"/>
                <a:ea typeface="宋体" panose="02010600030101010101" pitchFamily="2" charset="-122"/>
              </a:rPr>
              <a:t>主干枝叶梳理法</a:t>
            </a:r>
            <a:endParaRPr lang="en-US" altLang="zh-CN" sz="2800" b="1">
              <a:latin typeface="宋体" panose="02010600030101010101" pitchFamily="2" charset="-122"/>
              <a:ea typeface="宋体" panose="02010600030101010101" pitchFamily="2" charset="-122"/>
            </a:endParaRPr>
          </a:p>
          <a:p>
            <a:pPr indent="457200">
              <a:lnSpc>
                <a:spcPct val="150000"/>
              </a:lnSpc>
            </a:pPr>
            <a:r>
              <a:rPr lang="zh-CN" altLang="en-US" sz="2400">
                <a:latin typeface="楷体" panose="02010609060101010101" pitchFamily="49" charset="-122"/>
                <a:ea typeface="楷体" panose="02010609060101010101" pitchFamily="49" charset="-122"/>
              </a:rPr>
              <a:t>运用语法分析的手段，先将句子附加成分（定状补）去掉，看句子主干有无问题；主干无问题再检查修饰语是否有问题。</a:t>
            </a:r>
            <a:endParaRPr lang="en-US" altLang="zh-CN" sz="2400">
              <a:latin typeface="楷体" panose="02010609060101010101" pitchFamily="49" charset="-122"/>
              <a:ea typeface="楷体" panose="02010609060101010101" pitchFamily="49" charset="-122"/>
            </a:endParaRPr>
          </a:p>
          <a:p>
            <a:pPr marL="514350" indent="-514350">
              <a:lnSpc>
                <a:spcPct val="150000"/>
              </a:lnSpc>
              <a:buFont typeface="+mj-lt"/>
              <a:buAutoNum type="arabicPeriod" startAt="3"/>
            </a:pPr>
            <a:r>
              <a:rPr lang="zh-CN" altLang="en-US" sz="2800" b="1">
                <a:latin typeface="宋体" panose="02010600030101010101" pitchFamily="2" charset="-122"/>
                <a:ea typeface="宋体" panose="02010600030101010101" pitchFamily="2" charset="-122"/>
              </a:rPr>
              <a:t>逻辑意义分析法</a:t>
            </a:r>
            <a:endParaRPr lang="en-US" altLang="zh-CN" sz="2800" b="1">
              <a:latin typeface="宋体" panose="02010600030101010101" pitchFamily="2" charset="-122"/>
              <a:ea typeface="宋体" panose="02010600030101010101" pitchFamily="2" charset="-122"/>
            </a:endParaRPr>
          </a:p>
          <a:p>
            <a:pPr indent="457200">
              <a:lnSpc>
                <a:spcPct val="150000"/>
              </a:lnSpc>
            </a:pPr>
            <a:r>
              <a:rPr lang="zh-CN" altLang="en-US" sz="2400">
                <a:latin typeface="楷体" panose="02010609060101010101" pitchFamily="49" charset="-122"/>
                <a:ea typeface="楷体" panose="02010609060101010101" pitchFamily="49" charset="-122"/>
              </a:rPr>
              <a:t>当句子语法方面没有问题，就从概念、判断、推理方面考虑运用是否得当，顺序、关系是否合适。</a:t>
            </a:r>
          </a:p>
        </p:txBody>
      </p:sp>
      <p:pic>
        <p:nvPicPr>
          <p:cNvPr id="8" name="图片 7">
            <a:extLst>
              <a:ext uri="{FF2B5EF4-FFF2-40B4-BE49-F238E27FC236}">
                <a16:creationId xmlns:a16="http://schemas.microsoft.com/office/drawing/2014/main" id="{D594DBC5-ACF9-465A-A0E7-9B46C2633C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19297" y="145774"/>
            <a:ext cx="3143250" cy="3009900"/>
          </a:xfrm>
          <a:prstGeom prst="rect">
            <a:avLst/>
          </a:prstGeom>
        </p:spPr>
      </p:pic>
    </p:spTree>
    <p:extLst>
      <p:ext uri="{BB962C8B-B14F-4D97-AF65-F5344CB8AC3E}">
        <p14:creationId xmlns:p14="http://schemas.microsoft.com/office/powerpoint/2010/main" val="6552387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42"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 name="图片 5">
            <a:extLst>
              <a:ext uri="{FF2B5EF4-FFF2-40B4-BE49-F238E27FC236}">
                <a16:creationId xmlns:a16="http://schemas.microsoft.com/office/drawing/2014/main" id="{985D9852-AF9A-4AD1-A184-53EBB623E7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7006" y="0"/>
            <a:ext cx="6897988" cy="6858000"/>
          </a:xfrm>
          <a:prstGeom prst="rect">
            <a:avLst/>
          </a:prstGeom>
        </p:spPr>
      </p:pic>
    </p:spTree>
    <p:extLst>
      <p:ext uri="{BB962C8B-B14F-4D97-AF65-F5344CB8AC3E}">
        <p14:creationId xmlns:p14="http://schemas.microsoft.com/office/powerpoint/2010/main" val="296250345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933124"/>
            <a:ext cx="10528852" cy="4991751"/>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1.</a:t>
            </a:r>
            <a:r>
              <a:rPr lang="zh-CN" altLang="en-US" sz="2400">
                <a:latin typeface="楷体" panose="02010609060101010101" pitchFamily="49" charset="-122"/>
                <a:ea typeface="楷体" panose="02010609060101010101" pitchFamily="49" charset="-122"/>
              </a:rPr>
              <a:t>下列各句中，语意明确、没有语病的一句是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如果一定要把“选秀”这种充满商业气的大众娱乐形式列入艺术的范畴，说其玷污了艺术，不如说是在自贬艺术的身价。</a:t>
            </a:r>
            <a:endParaRPr lang="en-US" altLang="zh-CN" sz="2400">
              <a:latin typeface="楷体" panose="02010609060101010101" pitchFamily="49" charset="-122"/>
              <a:ea typeface="楷体" panose="02010609060101010101" pitchFamily="49" charset="-122"/>
            </a:endParaRP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忽视母语修养所导致的结果是十分严重的，它不仅使母语中独特的文化意韵在我们生活中日渐消褪，也造成了书写语言的失范，生活用词的平庸。</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省教育厅宣布，根据国务院办公厅日前转发的</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关于进一步完善国家助学贷款工作的若干意见</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，今秋开学后高校助学贷款将全面实施“新法”。</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国统会”和“国统纲领”的出现是两岸关系发展到一定历史阶段的必然产物，体现了岛内相当程度上的反对“台独”、追求和平和双赢的主流民意。</a:t>
            </a:r>
          </a:p>
        </p:txBody>
      </p:sp>
    </p:spTree>
    <p:extLst>
      <p:ext uri="{BB962C8B-B14F-4D97-AF65-F5344CB8AC3E}">
        <p14:creationId xmlns:p14="http://schemas.microsoft.com/office/powerpoint/2010/main" val="296343567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933124"/>
            <a:ext cx="10528852" cy="4991751"/>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2.</a:t>
            </a:r>
            <a:r>
              <a:rPr lang="zh-CN" altLang="en-US" sz="2400">
                <a:latin typeface="楷体" panose="02010609060101010101" pitchFamily="49" charset="-122"/>
                <a:ea typeface="楷体" panose="02010609060101010101" pitchFamily="49" charset="-122"/>
              </a:rPr>
              <a:t>下列各句中，没有语病的一句是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这次国务院廉政工作会议的主要任务是，贯彻中央纪委第六次全会和胡锦涛在这次全会上的讲话精神，部署今年政府系统反腐败工作和廉政建设工程。</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商业贿赂发生在经营者的交易活动中，因此与政府机关及其工作人员滥用职权、以权谋私有密切关系。</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 黄金投资的大幅增长可以归因于诸多宏观经济及目前的政治紧张状况，也归因于黄金的基本因素表现强劲。</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对购买多套住房用于投资及投机的买家，原则上应不给予贷款，或首付比例提高到</a:t>
            </a:r>
            <a:r>
              <a:rPr lang="en-US" altLang="zh-CN" sz="2400">
                <a:latin typeface="楷体" panose="02010609060101010101" pitchFamily="49" charset="-122"/>
                <a:ea typeface="楷体" panose="02010609060101010101" pitchFamily="49" charset="-122"/>
              </a:rPr>
              <a:t>70%</a:t>
            </a:r>
            <a:r>
              <a:rPr lang="zh-CN" altLang="en-US" sz="2400">
                <a:latin typeface="楷体" panose="02010609060101010101" pitchFamily="49" charset="-122"/>
                <a:ea typeface="楷体" panose="02010609060101010101" pitchFamily="49" charset="-122"/>
              </a:rPr>
              <a:t>以上。</a:t>
            </a:r>
          </a:p>
        </p:txBody>
      </p:sp>
    </p:spTree>
    <p:extLst>
      <p:ext uri="{BB962C8B-B14F-4D97-AF65-F5344CB8AC3E}">
        <p14:creationId xmlns:p14="http://schemas.microsoft.com/office/powerpoint/2010/main" val="155767483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933124"/>
            <a:ext cx="10528852" cy="4991751"/>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3.</a:t>
            </a:r>
            <a:r>
              <a:rPr lang="zh-CN" altLang="en-US" sz="2400">
                <a:latin typeface="楷体" panose="02010609060101010101" pitchFamily="49" charset="-122"/>
                <a:ea typeface="楷体" panose="02010609060101010101" pitchFamily="49" charset="-122"/>
              </a:rPr>
              <a:t>下列各句中没有语病、语意明确的一句是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市教研室通过多年的努力，评价方法得当、操作程序公开透明、让所有人都心服口服的一套高考质量评估方案出台了。</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从居家过日子的角度盘算一下，感觉到生活必需的几种能源，如水、电、煤气，常生欲用不能、欲罢不忍之念。</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 周部长坦承民众所指出的当前高中教育以高考为中心的问题是正确的，但要彻底解决尚需时日。</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从去年开始，原本用于城市的低保救助体系开始覆盖农村，除了原来的特困户、五保户，低保救助体系还救济其他类型的困难家庭。</a:t>
            </a:r>
          </a:p>
        </p:txBody>
      </p:sp>
    </p:spTree>
    <p:extLst>
      <p:ext uri="{BB962C8B-B14F-4D97-AF65-F5344CB8AC3E}">
        <p14:creationId xmlns:p14="http://schemas.microsoft.com/office/powerpoint/2010/main" val="290635979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210123"/>
            <a:ext cx="10528852" cy="4437753"/>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4.</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我们仔细调查研究的结果，认为他要负全部责任，但他却百般抵赖，拒不承担由于酒后开车超速行驶致使大桥护栏被撞毁的损失。</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春风一阵阵吹来，树技摇曳着，月光、树影一齐晃动起来，发出沙沙的响声。</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苏联小说</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钢铁是怎样炼成的</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塑造了共产党员保尔</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柯察金的英雄事迹。</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同学们怀着崇敬的心情注视和倾听着这位见义勇为的英雄的报告，大家都被他那舍己为人的精神深深感染了。</a:t>
            </a:r>
          </a:p>
        </p:txBody>
      </p:sp>
    </p:spTree>
    <p:extLst>
      <p:ext uri="{BB962C8B-B14F-4D97-AF65-F5344CB8AC3E}">
        <p14:creationId xmlns:p14="http://schemas.microsoft.com/office/powerpoint/2010/main" val="347333425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210123"/>
            <a:ext cx="10528852" cy="4437753"/>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5.</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最近，市政府为塑造良好的城市形象，大力推行文明用语，此举受到广大市民的欢迎。</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前期准备工作已经完成，现在，摆在翻译工作者面前的任务就是如何提高翻译质量的问题了。</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失业不能失志，只要自己有双聪明能干的手，什么都能造出来。</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为了使企业尽快走出困境，我们严肃地研究了职工们的建议，又虚心地征求了专家们的意见。</a:t>
            </a:r>
          </a:p>
        </p:txBody>
      </p:sp>
    </p:spTree>
    <p:extLst>
      <p:ext uri="{BB962C8B-B14F-4D97-AF65-F5344CB8AC3E}">
        <p14:creationId xmlns:p14="http://schemas.microsoft.com/office/powerpoint/2010/main" val="359551873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646426" y="1523638"/>
            <a:ext cx="11101003" cy="2431435"/>
          </a:xfrm>
          <a:prstGeom prst="rect">
            <a:avLst/>
          </a:prstGeom>
          <a:noFill/>
        </p:spPr>
        <p:txBody>
          <a:bodyPr wrap="square" rtlCol="0">
            <a:spAutoFit/>
          </a:bodyPr>
          <a:lstStyle/>
          <a:p>
            <a:pPr marL="342900" indent="-342900">
              <a:buFont typeface="+mj-lt"/>
              <a:buAutoNum type="arabicPeriod"/>
            </a:pPr>
            <a:r>
              <a:rPr lang="zh-CN" altLang="en-US" sz="2800">
                <a:latin typeface="华文宋体" panose="02010600040101010101" pitchFamily="2" charset="-122"/>
                <a:ea typeface="华文宋体" panose="02010600040101010101" pitchFamily="2" charset="-122"/>
              </a:rPr>
              <a:t>定语和中心语语序颠倒</a:t>
            </a:r>
            <a:endParaRPr lang="en-US" altLang="zh-CN" sz="2800">
              <a:latin typeface="华文宋体" panose="02010600040101010101" pitchFamily="2" charset="-122"/>
              <a:ea typeface="华文宋体" panose="02010600040101010101" pitchFamily="2" charset="-122"/>
            </a:endParaRPr>
          </a:p>
          <a:p>
            <a:pPr marL="342900" indent="-342900">
              <a:buFont typeface="+mj-lt"/>
              <a:buAutoNum type="arabicPeriod"/>
            </a:pPr>
            <a:endParaRPr lang="en-US" altLang="zh-CN" sz="2800">
              <a:latin typeface="华文宋体" panose="02010600040101010101" pitchFamily="2" charset="-122"/>
              <a:ea typeface="华文宋体" panose="02010600040101010101" pitchFamily="2" charset="-122"/>
            </a:endParaRPr>
          </a:p>
          <a:p>
            <a:pPr marL="514350">
              <a:buFont typeface="+mj-ea"/>
              <a:buAutoNum type="circleNumDbPlain"/>
            </a:pPr>
            <a:r>
              <a:rPr lang="zh-CN" altLang="en-US" sz="2400">
                <a:latin typeface="楷体" panose="02010609060101010101" pitchFamily="49" charset="-122"/>
                <a:ea typeface="楷体" panose="02010609060101010101" pitchFamily="49" charset="-122"/>
              </a:rPr>
              <a:t>我国石油的生产基本供应国内。</a:t>
            </a:r>
            <a:endParaRPr lang="en-US" altLang="zh-CN" sz="2400">
              <a:latin typeface="楷体" panose="02010609060101010101" pitchFamily="49" charset="-122"/>
              <a:ea typeface="楷体" panose="02010609060101010101" pitchFamily="49" charset="-122"/>
            </a:endParaRPr>
          </a:p>
          <a:p>
            <a:pPr marL="514350"/>
            <a:endParaRPr lang="en-US" altLang="zh-CN" sz="2400">
              <a:latin typeface="楷体" panose="02010609060101010101" pitchFamily="49" charset="-122"/>
              <a:ea typeface="楷体" panose="02010609060101010101" pitchFamily="49" charset="-122"/>
            </a:endParaRPr>
          </a:p>
          <a:p>
            <a:pPr marL="971550" indent="-457200">
              <a:buFont typeface="+mj-ea"/>
              <a:buAutoNum type="circleNumDbPlain" startAt="2"/>
            </a:pPr>
            <a:r>
              <a:rPr lang="zh-CN" altLang="en-US" sz="2400">
                <a:latin typeface="楷体" panose="02010609060101010101" pitchFamily="49" charset="-122"/>
                <a:ea typeface="楷体" panose="02010609060101010101" pitchFamily="49" charset="-122"/>
              </a:rPr>
              <a:t>近年来，育才学生的培养深受众多优秀大学的欢迎，升学率明显提高。</a:t>
            </a:r>
            <a:endParaRPr lang="en-US" altLang="zh-CN" sz="2400">
              <a:latin typeface="楷体" panose="02010609060101010101" pitchFamily="49" charset="-122"/>
              <a:ea typeface="楷体" panose="02010609060101010101" pitchFamily="49" charset="-122"/>
            </a:endParaRPr>
          </a:p>
          <a:p>
            <a:pPr marL="514350"/>
            <a:endParaRPr lang="en-US" altLang="zh-CN" sz="240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EB14172F-0188-4C3C-9194-1D9515DF420C}"/>
              </a:ext>
            </a:extLst>
          </p:cNvPr>
          <p:cNvSpPr txBox="1"/>
          <p:nvPr/>
        </p:nvSpPr>
        <p:spPr>
          <a:xfrm>
            <a:off x="1499031" y="2673953"/>
            <a:ext cx="4373074"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我国生产的石油基本供应国内。</a:t>
            </a:r>
          </a:p>
        </p:txBody>
      </p:sp>
      <p:sp>
        <p:nvSpPr>
          <p:cNvPr id="6" name="文本框 5">
            <a:extLst>
              <a:ext uri="{FF2B5EF4-FFF2-40B4-BE49-F238E27FC236}">
                <a16:creationId xmlns:a16="http://schemas.microsoft.com/office/drawing/2014/main" id="{BD7412DE-F2F9-4555-94ED-27263DB3CB03}"/>
              </a:ext>
            </a:extLst>
          </p:cNvPr>
          <p:cNvSpPr txBox="1"/>
          <p:nvPr/>
        </p:nvSpPr>
        <p:spPr>
          <a:xfrm>
            <a:off x="1499031" y="3558191"/>
            <a:ext cx="9395791"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近年来，育才培养的学生深受众多优秀大学的欢迎，升学率明显提高。</a:t>
            </a:r>
          </a:p>
        </p:txBody>
      </p:sp>
    </p:spTree>
    <p:extLst>
      <p:ext uri="{BB962C8B-B14F-4D97-AF65-F5344CB8AC3E}">
        <p14:creationId xmlns:p14="http://schemas.microsoft.com/office/powerpoint/2010/main" val="20810834"/>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P spid="6"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210123"/>
            <a:ext cx="10528852" cy="4437753"/>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6.</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海水深度在</a:t>
            </a:r>
            <a:r>
              <a:rPr lang="en-US" altLang="zh-CN" sz="2400">
                <a:latin typeface="楷体" panose="02010609060101010101" pitchFamily="49" charset="-122"/>
                <a:ea typeface="楷体" panose="02010609060101010101" pitchFamily="49" charset="-122"/>
              </a:rPr>
              <a:t>200</a:t>
            </a:r>
            <a:r>
              <a:rPr lang="zh-CN" altLang="en-US" sz="2400">
                <a:latin typeface="楷体" panose="02010609060101010101" pitchFamily="49" charset="-122"/>
                <a:ea typeface="楷体" panose="02010609060101010101" pitchFamily="49" charset="-122"/>
              </a:rPr>
              <a:t>米以内的大陆架，蕴藏的石油约有</a:t>
            </a:r>
            <a:r>
              <a:rPr lang="en-US" altLang="zh-CN" sz="2400">
                <a:latin typeface="楷体" panose="02010609060101010101" pitchFamily="49" charset="-122"/>
                <a:ea typeface="楷体" panose="02010609060101010101" pitchFamily="49" charset="-122"/>
              </a:rPr>
              <a:t>1500</a:t>
            </a:r>
            <a:r>
              <a:rPr lang="zh-CN" altLang="en-US" sz="2400">
                <a:latin typeface="楷体" panose="02010609060101010101" pitchFamily="49" charset="-122"/>
                <a:ea typeface="楷体" panose="02010609060101010101" pitchFamily="49" charset="-122"/>
              </a:rPr>
              <a:t>亿吨，约占地球已知总储藏量的三分之一。</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今天是开学的第一天，同学们一报完名，就在劳动委员和班长的组织下，把教室打扫得干干净净，整整齐齐。</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内蒙古自治区今年遭受了自建国以来最大的一次雪灾，做好生产救灾工作决定于干部作风是否深入。</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既然你来了，我也该走了。</a:t>
            </a:r>
          </a:p>
        </p:txBody>
      </p:sp>
    </p:spTree>
    <p:extLst>
      <p:ext uri="{BB962C8B-B14F-4D97-AF65-F5344CB8AC3E}">
        <p14:creationId xmlns:p14="http://schemas.microsoft.com/office/powerpoint/2010/main" val="290988261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487122"/>
            <a:ext cx="10528852" cy="3883755"/>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7.</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半期考试之后，由于她这样好的成绩，得到了老师和同学们的赞扬。</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全校师生在雷锋精神的鼓舞下，好人好事，如雨后春笋似的涌现出来。</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他们胸怀祖国，放眼世界，在高手如林的雅典奥运会上，大力发扬了敢拼敢搏，终于夺得了冠军。</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这个节目表达了同学们要以实际行动向雷锋同志学习，以优异的成绩向党汇报的决心。</a:t>
            </a:r>
          </a:p>
        </p:txBody>
      </p:sp>
    </p:spTree>
    <p:extLst>
      <p:ext uri="{BB962C8B-B14F-4D97-AF65-F5344CB8AC3E}">
        <p14:creationId xmlns:p14="http://schemas.microsoft.com/office/powerpoint/2010/main" val="2462364499"/>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210123"/>
            <a:ext cx="10528852" cy="4437753"/>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8.</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大气中臭氧层的减薄及南极上空臭氧洞的不断扩大是由于人类大量放氯氟碳类物质造成的，这不是天灾而是人祸。</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现代汉语</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是由北京师范大学中文系现代汉语教研室组织下编写的一本大学公共汉语教材。</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这次学术会，他们感到收获很大，时间并不长。</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我们的革命前辈，为了人民的利益，他们流了多少血，献出了多少宝贵的生命。</a:t>
            </a:r>
          </a:p>
        </p:txBody>
      </p:sp>
    </p:spTree>
    <p:extLst>
      <p:ext uri="{BB962C8B-B14F-4D97-AF65-F5344CB8AC3E}">
        <p14:creationId xmlns:p14="http://schemas.microsoft.com/office/powerpoint/2010/main" val="77194599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a:extLst>
              <a:ext uri="{FF2B5EF4-FFF2-40B4-BE49-F238E27FC236}">
                <a16:creationId xmlns:a16="http://schemas.microsoft.com/office/drawing/2014/main" id="{CF5953FA-96EC-42A0-AC45-48B6996B882A}"/>
              </a:ext>
            </a:extLst>
          </p:cNvPr>
          <p:cNvSpPr txBox="1"/>
          <p:nvPr/>
        </p:nvSpPr>
        <p:spPr>
          <a:xfrm>
            <a:off x="429453" y="185531"/>
            <a:ext cx="2001077" cy="769441"/>
          </a:xfrm>
          <a:prstGeom prst="rect">
            <a:avLst/>
          </a:prstGeom>
          <a:noFill/>
        </p:spPr>
        <p:txBody>
          <a:bodyPr wrap="square" rtlCol="0">
            <a:spAutoFit/>
          </a:bodyPr>
          <a:lstStyle/>
          <a:p>
            <a:r>
              <a:rPr lang="zh-CN" altLang="en-US" sz="4400" b="1">
                <a:latin typeface="仿宋" panose="02010609060101010101" pitchFamily="49" charset="-122"/>
                <a:ea typeface="仿宋" panose="02010609060101010101" pitchFamily="49" charset="-122"/>
              </a:rPr>
              <a:t>练一练</a:t>
            </a:r>
          </a:p>
        </p:txBody>
      </p:sp>
      <p:sp>
        <p:nvSpPr>
          <p:cNvPr id="6" name="文本框 5">
            <a:extLst>
              <a:ext uri="{FF2B5EF4-FFF2-40B4-BE49-F238E27FC236}">
                <a16:creationId xmlns:a16="http://schemas.microsoft.com/office/drawing/2014/main" id="{A2A09CA7-D64B-4F07-BD54-870623240B98}"/>
              </a:ext>
            </a:extLst>
          </p:cNvPr>
          <p:cNvSpPr txBox="1"/>
          <p:nvPr/>
        </p:nvSpPr>
        <p:spPr>
          <a:xfrm>
            <a:off x="831574" y="1764121"/>
            <a:ext cx="10528852" cy="2775760"/>
          </a:xfrm>
          <a:prstGeom prst="rect">
            <a:avLst/>
          </a:prstGeom>
          <a:noFill/>
        </p:spPr>
        <p:txBody>
          <a:bodyPr wrap="square" rtlCol="0">
            <a:spAutoFit/>
          </a:bodyPr>
          <a:lstStyle/>
          <a:p>
            <a:pPr>
              <a:lnSpc>
                <a:spcPct val="150000"/>
              </a:lnSpc>
            </a:pPr>
            <a:r>
              <a:rPr lang="en-US" altLang="zh-CN" sz="2400">
                <a:latin typeface="楷体" panose="02010609060101010101" pitchFamily="49" charset="-122"/>
                <a:ea typeface="楷体" panose="02010609060101010101" pitchFamily="49" charset="-122"/>
              </a:rPr>
              <a:t>10.</a:t>
            </a:r>
            <a:r>
              <a:rPr lang="zh-CN" altLang="en-US" sz="2400">
                <a:latin typeface="楷体" panose="02010609060101010101" pitchFamily="49" charset="-122"/>
                <a:ea typeface="楷体" panose="02010609060101010101" pitchFamily="49" charset="-122"/>
              </a:rPr>
              <a:t>下列句子没有语病的一句是</a:t>
            </a:r>
            <a:r>
              <a:rPr lang="en-US" altLang="zh-CN" sz="2400">
                <a:latin typeface="楷体" panose="02010609060101010101" pitchFamily="49" charset="-122"/>
                <a:ea typeface="楷体" panose="02010609060101010101" pitchFamily="49" charset="-122"/>
              </a:rPr>
              <a:t>( )</a:t>
            </a:r>
          </a:p>
          <a:p>
            <a:pPr>
              <a:lnSpc>
                <a:spcPct val="150000"/>
              </a:lnSpc>
            </a:pPr>
            <a:r>
              <a:rPr lang="en-US" altLang="zh-CN" sz="2400">
                <a:latin typeface="楷体" panose="02010609060101010101" pitchFamily="49" charset="-122"/>
                <a:ea typeface="楷体" panose="02010609060101010101" pitchFamily="49" charset="-122"/>
              </a:rPr>
              <a:t>A.</a:t>
            </a:r>
            <a:r>
              <a:rPr lang="zh-CN" altLang="en-US" sz="2400">
                <a:latin typeface="楷体" panose="02010609060101010101" pitchFamily="49" charset="-122"/>
                <a:ea typeface="楷体" panose="02010609060101010101" pitchFamily="49" charset="-122"/>
              </a:rPr>
              <a:t>一个人变好变坏，关键在于内因起决定作用。</a:t>
            </a:r>
          </a:p>
          <a:p>
            <a:pPr>
              <a:lnSpc>
                <a:spcPct val="150000"/>
              </a:lnSpc>
            </a:pPr>
            <a:r>
              <a:rPr lang="en-US" altLang="zh-CN" sz="2400">
                <a:latin typeface="楷体" panose="02010609060101010101" pitchFamily="49" charset="-122"/>
                <a:ea typeface="楷体" panose="02010609060101010101" pitchFamily="49" charset="-122"/>
              </a:rPr>
              <a:t>B.</a:t>
            </a:r>
            <a:r>
              <a:rPr lang="zh-CN" altLang="en-US" sz="2400">
                <a:latin typeface="楷体" panose="02010609060101010101" pitchFamily="49" charset="-122"/>
                <a:ea typeface="楷体" panose="02010609060101010101" pitchFamily="49" charset="-122"/>
              </a:rPr>
              <a:t>今天，我来到扬州瘦西湖的地方，游览了白塔、钧鱼台和五亭桥等风景点。</a:t>
            </a:r>
          </a:p>
          <a:p>
            <a:pPr>
              <a:lnSpc>
                <a:spcPct val="150000"/>
              </a:lnSpc>
            </a:pPr>
            <a:r>
              <a:rPr lang="en-US" altLang="zh-CN" sz="2400">
                <a:latin typeface="楷体" panose="02010609060101010101" pitchFamily="49" charset="-122"/>
                <a:ea typeface="楷体" panose="02010609060101010101" pitchFamily="49" charset="-122"/>
              </a:rPr>
              <a:t>C.</a:t>
            </a:r>
            <a:r>
              <a:rPr lang="zh-CN" altLang="en-US" sz="2400">
                <a:latin typeface="楷体" panose="02010609060101010101" pitchFamily="49" charset="-122"/>
                <a:ea typeface="楷体" panose="02010609060101010101" pitchFamily="49" charset="-122"/>
              </a:rPr>
              <a:t>以</a:t>
            </a:r>
            <a:r>
              <a:rPr lang="en-US" altLang="zh-CN" sz="2400">
                <a:latin typeface="楷体" panose="02010609060101010101" pitchFamily="49" charset="-122"/>
                <a:ea typeface="楷体" panose="02010609060101010101" pitchFamily="49" charset="-122"/>
              </a:rPr>
              <a:t>1987</a:t>
            </a:r>
            <a:r>
              <a:rPr lang="zh-CN" altLang="en-US" sz="2400">
                <a:latin typeface="楷体" panose="02010609060101010101" pitchFamily="49" charset="-122"/>
                <a:ea typeface="楷体" panose="02010609060101010101" pitchFamily="49" charset="-122"/>
              </a:rPr>
              <a:t>年的</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短篇三题</a:t>
            </a:r>
            <a:r>
              <a:rPr lang="en-US" altLang="zh-CN" sz="2400">
                <a:latin typeface="楷体" panose="02010609060101010101" pitchFamily="49" charset="-122"/>
                <a:ea typeface="楷体" panose="02010609060101010101" pitchFamily="49" charset="-122"/>
              </a:rPr>
              <a:t>》</a:t>
            </a:r>
            <a:r>
              <a:rPr lang="zh-CN" altLang="en-US" sz="2400">
                <a:latin typeface="楷体" panose="02010609060101010101" pitchFamily="49" charset="-122"/>
                <a:ea typeface="楷体" panose="02010609060101010101" pitchFamily="49" charset="-122"/>
              </a:rPr>
              <a:t>为起点，他的文学创作进入了一个新的时期。</a:t>
            </a:r>
          </a:p>
          <a:p>
            <a:pPr>
              <a:lnSpc>
                <a:spcPct val="150000"/>
              </a:lnSpc>
            </a:pPr>
            <a:r>
              <a:rPr lang="en-US" altLang="zh-CN" sz="2400">
                <a:latin typeface="楷体" panose="02010609060101010101" pitchFamily="49" charset="-122"/>
                <a:ea typeface="楷体" panose="02010609060101010101" pitchFamily="49" charset="-122"/>
              </a:rPr>
              <a:t>D.</a:t>
            </a:r>
            <a:r>
              <a:rPr lang="zh-CN" altLang="en-US" sz="2400">
                <a:latin typeface="楷体" panose="02010609060101010101" pitchFamily="49" charset="-122"/>
                <a:ea typeface="楷体" panose="02010609060101010101" pitchFamily="49" charset="-122"/>
              </a:rPr>
              <a:t>小张除跳舞外，兼任报幕、开场、结尾的节目还得由她编导。</a:t>
            </a:r>
          </a:p>
        </p:txBody>
      </p:sp>
    </p:spTree>
    <p:extLst>
      <p:ext uri="{BB962C8B-B14F-4D97-AF65-F5344CB8AC3E}">
        <p14:creationId xmlns:p14="http://schemas.microsoft.com/office/powerpoint/2010/main" val="149250307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a:off x="0" y="0"/>
            <a:ext cx="12192000" cy="6858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5932FC51-537E-4BB0-A1B0-1575599BC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51187" cy="4346713"/>
          </a:xfrm>
          <a:prstGeom prst="rect">
            <a:avLst/>
          </a:prstGeom>
        </p:spPr>
      </p:pic>
      <p:pic>
        <p:nvPicPr>
          <p:cNvPr id="9" name="图片 8">
            <a:extLst>
              <a:ext uri="{FF2B5EF4-FFF2-40B4-BE49-F238E27FC236}">
                <a16:creationId xmlns:a16="http://schemas.microsoft.com/office/drawing/2014/main" id="{AC81A9FD-5326-47BB-8CC1-EF4400AA1E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3668" y="3387481"/>
            <a:ext cx="3538331" cy="3432181"/>
          </a:xfrm>
          <a:prstGeom prst="rect">
            <a:avLst/>
          </a:prstGeom>
        </p:spPr>
      </p:pic>
      <p:pic>
        <p:nvPicPr>
          <p:cNvPr id="11" name="图片 10">
            <a:extLst>
              <a:ext uri="{FF2B5EF4-FFF2-40B4-BE49-F238E27FC236}">
                <a16:creationId xmlns:a16="http://schemas.microsoft.com/office/drawing/2014/main" id="{3ABDEA2E-E98B-4240-A1B7-E24CF11399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51186" y="1851175"/>
            <a:ext cx="4102483" cy="3989516"/>
          </a:xfrm>
          <a:prstGeom prst="rect">
            <a:avLst/>
          </a:prstGeom>
        </p:spPr>
      </p:pic>
      <p:pic>
        <p:nvPicPr>
          <p:cNvPr id="12" name="New picture"/>
          <p:cNvPicPr/>
          <p:nvPr/>
        </p:nvPicPr>
        <p:blipFill>
          <a:blip r:embed="rId6"/>
          <a:stretch>
            <a:fillRect/>
          </a:stretch>
        </p:blipFill>
        <p:spPr>
          <a:xfrm>
            <a:off x="12674600" y="11455400"/>
            <a:ext cx="342900" cy="254000"/>
          </a:xfrm>
          <a:prstGeom prst="cube">
            <a:avLst/>
          </a:prstGeom>
        </p:spPr>
      </p:pic>
    </p:spTree>
    <p:extLst>
      <p:ext uri="{BB962C8B-B14F-4D97-AF65-F5344CB8AC3E}">
        <p14:creationId xmlns:p14="http://schemas.microsoft.com/office/powerpoint/2010/main" val="368117006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338745" y="2318412"/>
            <a:ext cx="11984337" cy="3170099"/>
          </a:xfrm>
          <a:prstGeom prst="rect">
            <a:avLst/>
          </a:prstGeom>
          <a:noFill/>
        </p:spPr>
        <p:txBody>
          <a:bodyPr wrap="square" rtlCol="0">
            <a:spAutoFit/>
          </a:bodyPr>
          <a:lstStyle/>
          <a:p>
            <a:pPr marL="514350" indent="-514350">
              <a:buFont typeface="+mj-lt"/>
              <a:buAutoNum type="arabicPeriod" startAt="2"/>
            </a:pPr>
            <a:r>
              <a:rPr lang="zh-CN" altLang="en-US" sz="2800">
                <a:latin typeface="华文宋体" panose="02010600040101010101" pitchFamily="2" charset="-122"/>
                <a:ea typeface="华文宋体" panose="02010600040101010101" pitchFamily="2" charset="-122"/>
              </a:rPr>
              <a:t>多项定语排列顺序不当</a:t>
            </a:r>
            <a:endParaRPr lang="en-US" altLang="zh-CN" sz="2800">
              <a:latin typeface="华文宋体" panose="02010600040101010101" pitchFamily="2" charset="-122"/>
              <a:ea typeface="华文宋体" panose="02010600040101010101" pitchFamily="2" charset="-122"/>
            </a:endParaRPr>
          </a:p>
          <a:p>
            <a:pPr marL="514350" indent="-514350">
              <a:buFont typeface="+mj-lt"/>
              <a:buAutoNum type="arabicPeriod" startAt="2"/>
            </a:pPr>
            <a:endParaRPr lang="en-US" altLang="zh-CN" sz="2800">
              <a:latin typeface="华文宋体" panose="02010600040101010101" pitchFamily="2" charset="-122"/>
              <a:ea typeface="华文宋体" panose="02010600040101010101" pitchFamily="2" charset="-122"/>
            </a:endParaRPr>
          </a:p>
          <a:p>
            <a:pPr marL="971550" indent="-457200">
              <a:buFont typeface="+mj-ea"/>
              <a:buAutoNum type="circleNumDbPlain"/>
            </a:pPr>
            <a:r>
              <a:rPr lang="zh-CN" altLang="en-US" sz="2400">
                <a:latin typeface="楷体" panose="02010609060101010101" pitchFamily="49" charset="-122"/>
                <a:ea typeface="楷体" panose="02010609060101010101" pitchFamily="49" charset="-122"/>
              </a:rPr>
              <a:t>一位有</a:t>
            </a:r>
            <a:r>
              <a:rPr lang="en-US" altLang="zh-CN" sz="2400">
                <a:latin typeface="楷体" panose="02010609060101010101" pitchFamily="49" charset="-122"/>
                <a:ea typeface="楷体" panose="02010609060101010101" pitchFamily="49" charset="-122"/>
              </a:rPr>
              <a:t>20</a:t>
            </a:r>
            <a:r>
              <a:rPr lang="zh-CN" altLang="en-US" sz="2400">
                <a:latin typeface="楷体" panose="02010609060101010101" pitchFamily="49" charset="-122"/>
                <a:ea typeface="楷体" panose="02010609060101010101" pitchFamily="49" charset="-122"/>
              </a:rPr>
              <a:t>多年教学经验的武汉大学的优秀中文教师来学校为我们上了生动的一课。</a:t>
            </a:r>
            <a:endParaRPr lang="en-US" altLang="zh-CN" sz="2400">
              <a:latin typeface="楷体" panose="02010609060101010101" pitchFamily="49" charset="-122"/>
              <a:ea typeface="楷体" panose="02010609060101010101" pitchFamily="49" charset="-122"/>
            </a:endParaRPr>
          </a:p>
          <a:p>
            <a:pPr marL="97155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971550" indent="-457200">
              <a:buFont typeface="+mj-ea"/>
              <a:buAutoNum type="circleNumDbPlain"/>
            </a:pPr>
            <a:r>
              <a:rPr lang="zh-CN" altLang="en-US" sz="2400">
                <a:latin typeface="楷体" panose="02010609060101010101" pitchFamily="49" charset="-122"/>
                <a:ea typeface="楷体" panose="02010609060101010101" pitchFamily="49" charset="-122"/>
              </a:rPr>
              <a:t>许多附近的居民都主动出门送别援鄂医护人员。</a:t>
            </a:r>
            <a:endParaRPr lang="en-US" altLang="zh-CN" sz="2400">
              <a:latin typeface="楷体" panose="02010609060101010101" pitchFamily="49" charset="-122"/>
              <a:ea typeface="楷体" panose="02010609060101010101" pitchFamily="49" charset="-122"/>
            </a:endParaRPr>
          </a:p>
          <a:p>
            <a:pPr marL="971550" indent="-457200">
              <a:buFont typeface="+mj-ea"/>
              <a:buAutoNum type="circleNumDbPlain"/>
            </a:pPr>
            <a:endParaRPr lang="en-US" altLang="zh-CN" sz="2400">
              <a:latin typeface="楷体" panose="02010609060101010101" pitchFamily="49" charset="-122"/>
              <a:ea typeface="楷体" panose="02010609060101010101" pitchFamily="49" charset="-122"/>
            </a:endParaRPr>
          </a:p>
          <a:p>
            <a:pPr marL="971550" indent="-457200">
              <a:buFont typeface="+mj-ea"/>
              <a:buAutoNum type="circleNumDbPlain"/>
            </a:pPr>
            <a:r>
              <a:rPr lang="zh-CN" altLang="en-US" sz="2400">
                <a:latin typeface="楷体" panose="02010609060101010101" pitchFamily="49" charset="-122"/>
                <a:ea typeface="楷体" panose="02010609060101010101" pitchFamily="49" charset="-122"/>
              </a:rPr>
              <a:t>他是一名</a:t>
            </a:r>
            <a:r>
              <a:rPr lang="en-US" altLang="zh-CN" sz="2400">
                <a:latin typeface="楷体" panose="02010609060101010101" pitchFamily="49" charset="-122"/>
                <a:ea typeface="楷体" panose="02010609060101010101" pitchFamily="49" charset="-122"/>
              </a:rPr>
              <a:t>7</a:t>
            </a:r>
            <a:r>
              <a:rPr lang="zh-CN" altLang="en-US" sz="2400">
                <a:latin typeface="楷体" panose="02010609060101010101" pitchFamily="49" charset="-122"/>
                <a:ea typeface="楷体" panose="02010609060101010101" pitchFamily="49" charset="-122"/>
              </a:rPr>
              <a:t>班优秀的有着许多实践经验的篮球队员</a:t>
            </a:r>
            <a:endParaRPr lang="en-US" altLang="zh-CN" sz="2400">
              <a:latin typeface="楷体" panose="02010609060101010101" pitchFamily="49" charset="-122"/>
              <a:ea typeface="楷体" panose="02010609060101010101" pitchFamily="49" charset="-122"/>
            </a:endParaRPr>
          </a:p>
          <a:p>
            <a:pPr marL="514350"/>
            <a:endParaRPr lang="en-US" altLang="zh-CN" sz="240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1E7BBF5A-9F90-4906-8691-6D9B59CD27D8}"/>
              </a:ext>
            </a:extLst>
          </p:cNvPr>
          <p:cNvSpPr txBox="1"/>
          <p:nvPr/>
        </p:nvSpPr>
        <p:spPr>
          <a:xfrm>
            <a:off x="2014330" y="1234440"/>
            <a:ext cx="9846366"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正确多项定语排列顺序：属（领属）</a:t>
            </a:r>
            <a:r>
              <a:rPr lang="en-US" altLang="zh-CN" sz="2800">
                <a:solidFill>
                  <a:srgbClr val="FF0000"/>
                </a:solidFill>
                <a:latin typeface="楷体" panose="02010609060101010101" pitchFamily="49" charset="-122"/>
                <a:ea typeface="楷体" panose="02010609060101010101" pitchFamily="49" charset="-122"/>
              </a:rPr>
              <a:t>/</a:t>
            </a:r>
            <a:r>
              <a:rPr lang="zh-CN" altLang="en-US" sz="2800">
                <a:solidFill>
                  <a:srgbClr val="FF0000"/>
                </a:solidFill>
                <a:latin typeface="楷体" panose="02010609060101010101" pitchFamily="49" charset="-122"/>
                <a:ea typeface="楷体" panose="02010609060101010101" pitchFamily="49" charset="-122"/>
              </a:rPr>
              <a:t>时→数→动→形→名</a:t>
            </a:r>
          </a:p>
        </p:txBody>
      </p:sp>
      <p:sp>
        <p:nvSpPr>
          <p:cNvPr id="6" name="文本框 5">
            <a:extLst>
              <a:ext uri="{FF2B5EF4-FFF2-40B4-BE49-F238E27FC236}">
                <a16:creationId xmlns:a16="http://schemas.microsoft.com/office/drawing/2014/main" id="{C66ED600-4D50-4F80-B8C4-981EAF80E22D}"/>
              </a:ext>
            </a:extLst>
          </p:cNvPr>
          <p:cNvSpPr txBox="1"/>
          <p:nvPr/>
        </p:nvSpPr>
        <p:spPr>
          <a:xfrm>
            <a:off x="852650" y="3541824"/>
            <a:ext cx="11339350"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武汉大学的一位有</a:t>
            </a:r>
            <a:r>
              <a:rPr lang="en-US" altLang="zh-CN" sz="2400">
                <a:solidFill>
                  <a:srgbClr val="FF0000"/>
                </a:solidFill>
                <a:latin typeface="楷体" panose="02010609060101010101" pitchFamily="49" charset="-122"/>
                <a:ea typeface="楷体" panose="02010609060101010101" pitchFamily="49" charset="-122"/>
              </a:rPr>
              <a:t>20</a:t>
            </a:r>
            <a:r>
              <a:rPr lang="zh-CN" altLang="en-US" sz="2400">
                <a:solidFill>
                  <a:srgbClr val="FF0000"/>
                </a:solidFill>
                <a:latin typeface="楷体" panose="02010609060101010101" pitchFamily="49" charset="-122"/>
                <a:ea typeface="楷体" panose="02010609060101010101" pitchFamily="49" charset="-122"/>
              </a:rPr>
              <a:t>多年教学经验的优秀中文教师来学校为我们上了生动的一课。</a:t>
            </a:r>
          </a:p>
        </p:txBody>
      </p:sp>
      <p:sp>
        <p:nvSpPr>
          <p:cNvPr id="9" name="文本框 8">
            <a:extLst>
              <a:ext uri="{FF2B5EF4-FFF2-40B4-BE49-F238E27FC236}">
                <a16:creationId xmlns:a16="http://schemas.microsoft.com/office/drawing/2014/main" id="{E815342D-6531-41B2-9052-126C4833BDD5}"/>
              </a:ext>
            </a:extLst>
          </p:cNvPr>
          <p:cNvSpPr txBox="1"/>
          <p:nvPr/>
        </p:nvSpPr>
        <p:spPr>
          <a:xfrm>
            <a:off x="1338469" y="4284334"/>
            <a:ext cx="7315200"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附近的许多居民都主动出门送别援鄂医护人员。</a:t>
            </a:r>
          </a:p>
        </p:txBody>
      </p:sp>
      <p:sp>
        <p:nvSpPr>
          <p:cNvPr id="10" name="文本框 9">
            <a:extLst>
              <a:ext uri="{FF2B5EF4-FFF2-40B4-BE49-F238E27FC236}">
                <a16:creationId xmlns:a16="http://schemas.microsoft.com/office/drawing/2014/main" id="{84CA3FD2-1E95-4670-9618-4896AB0AC4C7}"/>
              </a:ext>
            </a:extLst>
          </p:cNvPr>
          <p:cNvSpPr txBox="1"/>
          <p:nvPr/>
        </p:nvSpPr>
        <p:spPr>
          <a:xfrm>
            <a:off x="1338469" y="4996068"/>
            <a:ext cx="6944140"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他是</a:t>
            </a:r>
            <a:r>
              <a:rPr lang="en-US" altLang="zh-CN" sz="2400">
                <a:solidFill>
                  <a:srgbClr val="FF0000"/>
                </a:solidFill>
                <a:latin typeface="楷体" panose="02010609060101010101" pitchFamily="49" charset="-122"/>
                <a:ea typeface="楷体" panose="02010609060101010101" pitchFamily="49" charset="-122"/>
              </a:rPr>
              <a:t>7</a:t>
            </a:r>
            <a:r>
              <a:rPr lang="zh-CN" altLang="en-US" sz="2400">
                <a:solidFill>
                  <a:srgbClr val="FF0000"/>
                </a:solidFill>
                <a:latin typeface="楷体" panose="02010609060101010101" pitchFamily="49" charset="-122"/>
                <a:ea typeface="楷体" panose="02010609060101010101" pitchFamily="49" charset="-122"/>
              </a:rPr>
              <a:t>班一名有着许多实践经验的优秀的篮球队员。</a:t>
            </a:r>
          </a:p>
        </p:txBody>
      </p:sp>
    </p:spTree>
    <p:extLst>
      <p:ext uri="{BB962C8B-B14F-4D97-AF65-F5344CB8AC3E}">
        <p14:creationId xmlns:p14="http://schemas.microsoft.com/office/powerpoint/2010/main" val="1790732491"/>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0-#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P spid="6" grpId="0"/>
      <p:bldP spid="9" grpId="0"/>
      <p:bldP spid="1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605229" y="1810642"/>
            <a:ext cx="11586771" cy="3539430"/>
          </a:xfrm>
          <a:prstGeom prst="rect">
            <a:avLst/>
          </a:prstGeom>
          <a:noFill/>
        </p:spPr>
        <p:txBody>
          <a:bodyPr wrap="square" rtlCol="0">
            <a:spAutoFit/>
          </a:bodyPr>
          <a:lstStyle/>
          <a:p>
            <a:pPr marL="514350"/>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3"/>
            </a:pPr>
            <a:r>
              <a:rPr lang="zh-CN" altLang="en-US" sz="2800">
                <a:latin typeface="华文宋体" panose="02010600040101010101" pitchFamily="2" charset="-122"/>
                <a:ea typeface="华文宋体" panose="02010600040101010101" pitchFamily="2" charset="-122"/>
              </a:rPr>
              <a:t>多项状语排列顺序不当</a:t>
            </a:r>
            <a:endParaRPr lang="en-US" altLang="zh-CN" sz="2800">
              <a:latin typeface="华文宋体" panose="02010600040101010101" pitchFamily="2" charset="-122"/>
              <a:ea typeface="华文宋体" panose="02010600040101010101" pitchFamily="2" charset="-122"/>
            </a:endParaRPr>
          </a:p>
          <a:p>
            <a:pPr marL="342900" indent="-342900">
              <a:buFont typeface="+mj-lt"/>
              <a:buAutoNum type="arabicPeriod" startAt="3"/>
            </a:pPr>
            <a:endParaRPr lang="en-US" altLang="zh-CN" sz="2800">
              <a:latin typeface="华文宋体" panose="02010600040101010101" pitchFamily="2" charset="-122"/>
              <a:ea typeface="华文宋体" panose="02010600040101010101" pitchFamily="2"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那位失主在电视台昨天为表谢意又诚挚地为小赵点了一首歌。</a:t>
            </a: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在新闻发布中心许多记者昨天都同普京热情地交谈。</a:t>
            </a: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r>
              <a:rPr lang="zh-CN" altLang="en-US" sz="2400">
                <a:latin typeface="楷体" panose="02010609060101010101" pitchFamily="49" charset="-122"/>
                <a:ea typeface="楷体" panose="02010609060101010101" pitchFamily="49" charset="-122"/>
              </a:rPr>
              <a:t>美国有十五个州禁止黑人与白人在娱乐场所享有平等的地位。</a:t>
            </a:r>
            <a:endParaRPr lang="en-US" altLang="zh-CN" sz="2400">
              <a:latin typeface="楷体" panose="02010609060101010101" pitchFamily="49" charset="-122"/>
              <a:ea typeface="楷体" panose="02010609060101010101" pitchFamily="49" charset="-122"/>
            </a:endParaRPr>
          </a:p>
          <a:p>
            <a:pPr marL="457200" indent="720000">
              <a:buFont typeface="+mj-ea"/>
              <a:buAutoNum type="circleNumDbPlain"/>
            </a:pPr>
            <a:endParaRPr lang="en-US" altLang="zh-CN" sz="2400">
              <a:latin typeface="楷体" panose="02010609060101010101" pitchFamily="49" charset="-122"/>
              <a:ea typeface="楷体" panose="02010609060101010101" pitchFamily="49" charset="-122"/>
            </a:endParaRPr>
          </a:p>
        </p:txBody>
      </p:sp>
      <p:sp>
        <p:nvSpPr>
          <p:cNvPr id="5" name="文本框 4">
            <a:extLst>
              <a:ext uri="{FF2B5EF4-FFF2-40B4-BE49-F238E27FC236}">
                <a16:creationId xmlns:a16="http://schemas.microsoft.com/office/drawing/2014/main" id="{195D35BC-A0D2-4D23-80B5-070E1097510C}"/>
              </a:ext>
            </a:extLst>
          </p:cNvPr>
          <p:cNvSpPr txBox="1"/>
          <p:nvPr/>
        </p:nvSpPr>
        <p:spPr>
          <a:xfrm>
            <a:off x="3965837" y="1158209"/>
            <a:ext cx="7887418"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正确多项状语排列顺序：因→时→地→情→人</a:t>
            </a:r>
            <a:endParaRPr lang="zh-CN" altLang="en-US"/>
          </a:p>
        </p:txBody>
      </p:sp>
      <p:sp>
        <p:nvSpPr>
          <p:cNvPr id="6" name="文本框 5">
            <a:extLst>
              <a:ext uri="{FF2B5EF4-FFF2-40B4-BE49-F238E27FC236}">
                <a16:creationId xmlns:a16="http://schemas.microsoft.com/office/drawing/2014/main" id="{C059F5FC-0CB8-4482-8554-96E157164A1B}"/>
              </a:ext>
            </a:extLst>
          </p:cNvPr>
          <p:cNvSpPr txBox="1"/>
          <p:nvPr/>
        </p:nvSpPr>
        <p:spPr>
          <a:xfrm>
            <a:off x="1749286" y="3360506"/>
            <a:ext cx="8441635"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那位失主为表谢意昨天在电视台又诚挚地为小赵点了一首歌。</a:t>
            </a:r>
          </a:p>
        </p:txBody>
      </p:sp>
      <p:sp>
        <p:nvSpPr>
          <p:cNvPr id="7" name="文本框 6">
            <a:extLst>
              <a:ext uri="{FF2B5EF4-FFF2-40B4-BE49-F238E27FC236}">
                <a16:creationId xmlns:a16="http://schemas.microsoft.com/office/drawing/2014/main" id="{FC60EEC9-D6B3-48C7-A8BD-D5272A22FF90}"/>
              </a:ext>
            </a:extLst>
          </p:cNvPr>
          <p:cNvSpPr txBox="1"/>
          <p:nvPr/>
        </p:nvSpPr>
        <p:spPr>
          <a:xfrm>
            <a:off x="1749286" y="4124456"/>
            <a:ext cx="7445931"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许多记者昨天在新闻发布中心都热情地同普京交谈。</a:t>
            </a:r>
          </a:p>
        </p:txBody>
      </p:sp>
      <p:sp>
        <p:nvSpPr>
          <p:cNvPr id="9" name="文本框 8">
            <a:extLst>
              <a:ext uri="{FF2B5EF4-FFF2-40B4-BE49-F238E27FC236}">
                <a16:creationId xmlns:a16="http://schemas.microsoft.com/office/drawing/2014/main" id="{ACC8611C-A149-46C3-ADFC-61A457297FDC}"/>
              </a:ext>
            </a:extLst>
          </p:cNvPr>
          <p:cNvSpPr txBox="1"/>
          <p:nvPr/>
        </p:nvSpPr>
        <p:spPr>
          <a:xfrm>
            <a:off x="1749286" y="4888406"/>
            <a:ext cx="8441635"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美国有十五个州禁止黑人在娱乐场所与白人享有平等的地位。</a:t>
            </a:r>
          </a:p>
        </p:txBody>
      </p:sp>
    </p:spTree>
    <p:extLst>
      <p:ext uri="{BB962C8B-B14F-4D97-AF65-F5344CB8AC3E}">
        <p14:creationId xmlns:p14="http://schemas.microsoft.com/office/powerpoint/2010/main" val="2823625973"/>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P spid="6" grpId="0"/>
      <p:bldP spid="7"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605229" y="1810642"/>
            <a:ext cx="11586771" cy="3231654"/>
          </a:xfrm>
          <a:prstGeom prst="rect">
            <a:avLst/>
          </a:prstGeom>
          <a:noFill/>
        </p:spPr>
        <p:txBody>
          <a:bodyPr wrap="square" rtlCol="0">
            <a:spAutoFit/>
          </a:bodyPr>
          <a:lstStyle/>
          <a:p>
            <a:pPr marL="457200"/>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4"/>
            </a:pPr>
            <a:r>
              <a:rPr lang="zh-CN" altLang="en-US" sz="2800">
                <a:latin typeface="华文宋体" panose="02010600040101010101" pitchFamily="2" charset="-122"/>
                <a:ea typeface="华文宋体" panose="02010600040101010101" pitchFamily="2" charset="-122"/>
              </a:rPr>
              <a:t>关联词语位置不当</a:t>
            </a:r>
            <a:endParaRPr lang="en-US" altLang="zh-CN" sz="2800">
              <a:latin typeface="华文宋体" panose="02010600040101010101" pitchFamily="2" charset="-122"/>
              <a:ea typeface="华文宋体" panose="02010600040101010101" pitchFamily="2" charset="-122"/>
            </a:endParaRPr>
          </a:p>
          <a:p>
            <a:r>
              <a:rPr lang="zh-CN" altLang="en-US" sz="2800">
                <a:solidFill>
                  <a:srgbClr val="FF0000"/>
                </a:solidFill>
                <a:latin typeface="楷体" panose="02010609060101010101" pitchFamily="49" charset="-122"/>
                <a:ea typeface="楷体" panose="02010609060101010101" pitchFamily="49" charset="-122"/>
              </a:rPr>
              <a:t>同一主语：主＋前关联词</a:t>
            </a:r>
            <a:r>
              <a:rPr lang="en-US" altLang="zh-CN" sz="2800">
                <a:solidFill>
                  <a:srgbClr val="FF0000"/>
                </a:solidFill>
                <a:latin typeface="楷体" panose="02010609060101010101" pitchFamily="49" charset="-122"/>
                <a:ea typeface="楷体" panose="02010609060101010101" pitchFamily="49" charset="-122"/>
              </a:rPr>
              <a:t>……</a:t>
            </a:r>
            <a:r>
              <a:rPr lang="zh-CN" altLang="en-US" sz="2800">
                <a:solidFill>
                  <a:srgbClr val="FF0000"/>
                </a:solidFill>
                <a:latin typeface="楷体" panose="02010609060101010101" pitchFamily="49" charset="-122"/>
                <a:ea typeface="楷体" panose="02010609060101010101" pitchFamily="49" charset="-122"/>
              </a:rPr>
              <a:t>＋后关联词</a:t>
            </a:r>
            <a:endParaRPr lang="en-US" altLang="zh-CN" sz="2800">
              <a:solidFill>
                <a:srgbClr val="FF0000"/>
              </a:solidFill>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例：他如果再犯类似的错误，学校就有开除他的风险。</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r>
              <a:rPr lang="zh-CN" altLang="en-US" sz="2800">
                <a:solidFill>
                  <a:srgbClr val="FF0000"/>
                </a:solidFill>
                <a:latin typeface="楷体" panose="02010609060101010101" pitchFamily="49" charset="-122"/>
                <a:ea typeface="楷体" panose="02010609060101010101" pitchFamily="49" charset="-122"/>
              </a:rPr>
              <a:t>不同主语：前关联词＋主</a:t>
            </a:r>
            <a:r>
              <a:rPr lang="en-US" altLang="zh-CN" sz="2800">
                <a:solidFill>
                  <a:srgbClr val="FF0000"/>
                </a:solidFill>
                <a:latin typeface="楷体" panose="02010609060101010101" pitchFamily="49" charset="-122"/>
                <a:ea typeface="楷体" panose="02010609060101010101" pitchFamily="49" charset="-122"/>
              </a:rPr>
              <a:t>……</a:t>
            </a:r>
            <a:r>
              <a:rPr lang="zh-CN" altLang="en-US" sz="2800">
                <a:solidFill>
                  <a:srgbClr val="FF0000"/>
                </a:solidFill>
                <a:latin typeface="楷体" panose="02010609060101010101" pitchFamily="49" charset="-122"/>
                <a:ea typeface="楷体" panose="02010609060101010101" pitchFamily="49" charset="-122"/>
              </a:rPr>
              <a:t>后关联词＋主</a:t>
            </a:r>
            <a:endParaRPr lang="en-US" altLang="zh-CN" sz="2800">
              <a:solidFill>
                <a:srgbClr val="FF0000"/>
              </a:solidFill>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例：由于技术水平低，这些产品质量不是比沿海地区同产品低，就是成本比沿海高。</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p:txBody>
      </p:sp>
      <p:sp>
        <p:nvSpPr>
          <p:cNvPr id="6" name="文本框 5">
            <a:extLst>
              <a:ext uri="{FF2B5EF4-FFF2-40B4-BE49-F238E27FC236}">
                <a16:creationId xmlns:a16="http://schemas.microsoft.com/office/drawing/2014/main" id="{7A49331D-C5AA-45B3-8AF6-DB0FC74DAEA0}"/>
              </a:ext>
            </a:extLst>
          </p:cNvPr>
          <p:cNvSpPr txBox="1"/>
          <p:nvPr/>
        </p:nvSpPr>
        <p:spPr>
          <a:xfrm>
            <a:off x="1258957" y="3394121"/>
            <a:ext cx="7434469" cy="461665"/>
          </a:xfrm>
          <a:prstGeom prst="rect">
            <a:avLst/>
          </a:prstGeom>
          <a:noFill/>
        </p:spPr>
        <p:txBody>
          <a:bodyPr wrap="square" rtlCol="0">
            <a:spAutoFit/>
          </a:bodyPr>
          <a:lstStyle/>
          <a:p>
            <a:r>
              <a:rPr lang="zh-CN" altLang="en-US" sz="2400">
                <a:latin typeface="楷体" panose="02010609060101010101" pitchFamily="49" charset="-122"/>
                <a:ea typeface="楷体" panose="02010609060101010101" pitchFamily="49" charset="-122"/>
              </a:rPr>
              <a:t>他如果再犯类似的错误，就有被学校开除的风险。</a:t>
            </a:r>
          </a:p>
        </p:txBody>
      </p:sp>
      <p:sp>
        <p:nvSpPr>
          <p:cNvPr id="7" name="文本框 6">
            <a:extLst>
              <a:ext uri="{FF2B5EF4-FFF2-40B4-BE49-F238E27FC236}">
                <a16:creationId xmlns:a16="http://schemas.microsoft.com/office/drawing/2014/main" id="{FEE4762B-D3A0-43FA-B76D-A7AFDAF6BD53}"/>
              </a:ext>
            </a:extLst>
          </p:cNvPr>
          <p:cNvSpPr txBox="1"/>
          <p:nvPr/>
        </p:nvSpPr>
        <p:spPr>
          <a:xfrm>
            <a:off x="1258957" y="4580631"/>
            <a:ext cx="10787318" cy="461665"/>
          </a:xfrm>
          <a:prstGeom prst="rect">
            <a:avLst/>
          </a:prstGeom>
          <a:noFill/>
        </p:spPr>
        <p:txBody>
          <a:bodyPr wrap="square" rtlCol="0">
            <a:spAutoFit/>
          </a:bodyPr>
          <a:lstStyle/>
          <a:p>
            <a:r>
              <a:rPr lang="zh-CN" altLang="en-US" sz="2400">
                <a:latin typeface="楷体" panose="02010609060101010101" pitchFamily="49" charset="-122"/>
                <a:ea typeface="楷体" panose="02010609060101010101" pitchFamily="49" charset="-122"/>
              </a:rPr>
              <a:t>由于技术水平低，这些产品不是质量比沿海地区同产品低，就是成本比沿海高。</a:t>
            </a:r>
            <a:endParaRPr lang="en-US" altLang="zh-CN" sz="240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52420185"/>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6" grpId="0"/>
      <p:bldP spid="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605229" y="1797390"/>
            <a:ext cx="11586771" cy="3170099"/>
          </a:xfrm>
          <a:prstGeom prst="rect">
            <a:avLst/>
          </a:prstGeom>
          <a:noFill/>
        </p:spPr>
        <p:txBody>
          <a:bodyPr wrap="square" rtlCol="0">
            <a:spAutoFit/>
          </a:bodyPr>
          <a:lstStyle/>
          <a:p>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5"/>
            </a:pPr>
            <a:r>
              <a:rPr lang="zh-CN" altLang="en-US" sz="2800">
                <a:latin typeface="华文宋体" panose="02010600040101010101" pitchFamily="2" charset="-122"/>
                <a:ea typeface="华文宋体" panose="02010600040101010101" pitchFamily="2" charset="-122"/>
              </a:rPr>
              <a:t>主客颠倒</a:t>
            </a:r>
            <a:endParaRPr lang="en-US" altLang="zh-CN" sz="2800">
              <a:latin typeface="华文宋体" panose="02010600040101010101" pitchFamily="2" charset="-122"/>
              <a:ea typeface="华文宋体" panose="02010600040101010101" pitchFamily="2" charset="-122"/>
            </a:endParaRPr>
          </a:p>
          <a:p>
            <a:r>
              <a:rPr lang="zh-CN" altLang="en-US" sz="2400">
                <a:latin typeface="楷体" panose="02010609060101010101" pitchFamily="49" charset="-122"/>
                <a:ea typeface="楷体" panose="02010609060101010101" pitchFamily="49" charset="-122"/>
              </a:rPr>
              <a:t>“对、对于”：数学对我不感兴趣。</a:t>
            </a:r>
            <a:endParaRPr lang="en-US" altLang="zh-CN" sz="2400">
              <a:latin typeface="楷体" panose="02010609060101010101" pitchFamily="49" charset="-122"/>
              <a:ea typeface="楷体" panose="02010609060101010101" pitchFamily="49" charset="-122"/>
            </a:endParaRPr>
          </a:p>
          <a:p>
            <a:endParaRPr lang="en-US" altLang="zh-CN" sz="2400">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“和”：</a:t>
            </a:r>
            <a:r>
              <a:rPr lang="zh-CN" altLang="en-US" sz="2400" b="0" i="0">
                <a:solidFill>
                  <a:srgbClr val="323E32"/>
                </a:solidFill>
                <a:effectLst/>
                <a:latin typeface="楷体" panose="02010609060101010101" pitchFamily="49" charset="-122"/>
                <a:ea typeface="楷体" panose="02010609060101010101" pitchFamily="49" charset="-122"/>
              </a:rPr>
              <a:t>去年的学习成绩和今年比较起来大不相同。</a:t>
            </a:r>
            <a:endParaRPr lang="en-US" altLang="zh-CN" sz="2400" b="0" i="0">
              <a:solidFill>
                <a:srgbClr val="323E32"/>
              </a:solidFill>
              <a:effectLst/>
              <a:latin typeface="楷体" panose="02010609060101010101" pitchFamily="49" charset="-122"/>
              <a:ea typeface="楷体" panose="02010609060101010101" pitchFamily="49" charset="-122"/>
            </a:endParaRPr>
          </a:p>
          <a:p>
            <a:endParaRPr lang="en-US" altLang="zh-CN" sz="2400">
              <a:solidFill>
                <a:srgbClr val="323E32"/>
              </a:solidFill>
              <a:latin typeface="楷体" panose="02010609060101010101" pitchFamily="49" charset="-122"/>
              <a:ea typeface="楷体" panose="02010609060101010101" pitchFamily="49" charset="-122"/>
            </a:endParaRPr>
          </a:p>
          <a:p>
            <a:r>
              <a:rPr lang="zh-CN" altLang="en-US" sz="2400">
                <a:latin typeface="楷体" panose="02010609060101010101" pitchFamily="49" charset="-122"/>
                <a:ea typeface="楷体" panose="02010609060101010101" pitchFamily="49" charset="-122"/>
              </a:rPr>
              <a:t>“与”：</a:t>
            </a:r>
            <a:r>
              <a:rPr lang="zh-CN" altLang="en-US" sz="2400" b="0" i="0">
                <a:solidFill>
                  <a:srgbClr val="323E32"/>
                </a:solidFill>
                <a:effectLst/>
                <a:latin typeface="楷体" panose="02010609060101010101" pitchFamily="49" charset="-122"/>
                <a:ea typeface="楷体" panose="02010609060101010101" pitchFamily="49" charset="-122"/>
              </a:rPr>
              <a:t>平时的发愤苦读，与他获得如此骄人的成绩是分不开的。</a:t>
            </a:r>
            <a:endParaRPr lang="en-US" altLang="zh-CN" sz="2400">
              <a:latin typeface="楷体" panose="02010609060101010101" pitchFamily="49" charset="-122"/>
              <a:ea typeface="楷体" panose="02010609060101010101" pitchFamily="49" charset="-122"/>
            </a:endParaRPr>
          </a:p>
          <a:p>
            <a:pPr marL="342900" indent="-342900">
              <a:buFont typeface="+mj-lt"/>
              <a:buAutoNum type="arabicPeriod" startAt="4"/>
            </a:pPr>
            <a:endParaRPr lang="en-US" altLang="zh-CN" sz="2800">
              <a:latin typeface="华文宋体" panose="02010600040101010101" pitchFamily="2" charset="-122"/>
              <a:ea typeface="华文宋体" panose="02010600040101010101" pitchFamily="2" charset="-122"/>
            </a:endParaRPr>
          </a:p>
        </p:txBody>
      </p:sp>
      <p:sp>
        <p:nvSpPr>
          <p:cNvPr id="5" name="文本框 4">
            <a:extLst>
              <a:ext uri="{FF2B5EF4-FFF2-40B4-BE49-F238E27FC236}">
                <a16:creationId xmlns:a16="http://schemas.microsoft.com/office/drawing/2014/main" id="{FB1C75B3-12C1-4CD5-9865-905B20F912FB}"/>
              </a:ext>
            </a:extLst>
          </p:cNvPr>
          <p:cNvSpPr txBox="1"/>
          <p:nvPr/>
        </p:nvSpPr>
        <p:spPr>
          <a:xfrm>
            <a:off x="5068957" y="1267902"/>
            <a:ext cx="6539133" cy="523220"/>
          </a:xfrm>
          <a:prstGeom prst="rect">
            <a:avLst/>
          </a:prstGeom>
          <a:noFill/>
        </p:spPr>
        <p:txBody>
          <a:bodyPr wrap="square" rtlCol="0">
            <a:spAutoFit/>
          </a:bodyPr>
          <a:lstStyle/>
          <a:p>
            <a:r>
              <a:rPr lang="zh-CN" altLang="en-US" sz="2800">
                <a:solidFill>
                  <a:srgbClr val="FF0000"/>
                </a:solidFill>
                <a:latin typeface="楷体" panose="02010609060101010101" pitchFamily="49" charset="-122"/>
                <a:ea typeface="楷体" panose="02010609060101010101" pitchFamily="49" charset="-122"/>
              </a:rPr>
              <a:t>正确顺序：先主后客、主对客、人对物</a:t>
            </a:r>
          </a:p>
        </p:txBody>
      </p:sp>
      <p:sp>
        <p:nvSpPr>
          <p:cNvPr id="6" name="文本框 5">
            <a:extLst>
              <a:ext uri="{FF2B5EF4-FFF2-40B4-BE49-F238E27FC236}">
                <a16:creationId xmlns:a16="http://schemas.microsoft.com/office/drawing/2014/main" id="{502748D4-7AE1-4B91-84E1-E0ECB6BF9759}"/>
              </a:ext>
            </a:extLst>
          </p:cNvPr>
          <p:cNvSpPr txBox="1"/>
          <p:nvPr/>
        </p:nvSpPr>
        <p:spPr>
          <a:xfrm>
            <a:off x="2744990" y="2967335"/>
            <a:ext cx="4916557"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我对数学不感兴趣。</a:t>
            </a:r>
          </a:p>
        </p:txBody>
      </p:sp>
      <p:sp>
        <p:nvSpPr>
          <p:cNvPr id="7" name="文本框 6">
            <a:extLst>
              <a:ext uri="{FF2B5EF4-FFF2-40B4-BE49-F238E27FC236}">
                <a16:creationId xmlns:a16="http://schemas.microsoft.com/office/drawing/2014/main" id="{ED5A08BC-F35A-4ABD-8199-1004C84308FF}"/>
              </a:ext>
            </a:extLst>
          </p:cNvPr>
          <p:cNvSpPr txBox="1"/>
          <p:nvPr/>
        </p:nvSpPr>
        <p:spPr>
          <a:xfrm>
            <a:off x="1881809" y="3721190"/>
            <a:ext cx="6374296" cy="461665"/>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今年的学习成绩和去年比较起来大不相同。</a:t>
            </a:r>
          </a:p>
        </p:txBody>
      </p:sp>
      <p:sp>
        <p:nvSpPr>
          <p:cNvPr id="9" name="文本框 8">
            <a:extLst>
              <a:ext uri="{FF2B5EF4-FFF2-40B4-BE49-F238E27FC236}">
                <a16:creationId xmlns:a16="http://schemas.microsoft.com/office/drawing/2014/main" id="{E0784985-00CA-4F11-BCB1-56DBF7FFD5E5}"/>
              </a:ext>
            </a:extLst>
          </p:cNvPr>
          <p:cNvSpPr txBox="1"/>
          <p:nvPr/>
        </p:nvSpPr>
        <p:spPr>
          <a:xfrm>
            <a:off x="1775791" y="4475045"/>
            <a:ext cx="8163339" cy="461665"/>
          </a:xfrm>
          <a:prstGeom prst="rect">
            <a:avLst/>
          </a:prstGeom>
          <a:noFill/>
        </p:spPr>
        <p:txBody>
          <a:bodyPr wrap="square" rtlCol="0">
            <a:spAutoFit/>
          </a:bodyPr>
          <a:lstStyle/>
          <a:p>
            <a:r>
              <a:rPr lang="zh-CN" altLang="en-US" sz="2400" b="0" i="0">
                <a:solidFill>
                  <a:srgbClr val="FF0000"/>
                </a:solidFill>
                <a:effectLst/>
                <a:latin typeface="楷体" panose="02010609060101010101" pitchFamily="49" charset="-122"/>
                <a:ea typeface="楷体" panose="02010609060101010101" pitchFamily="49" charset="-122"/>
              </a:rPr>
              <a:t>他获得如此骄人</a:t>
            </a:r>
            <a:r>
              <a:rPr lang="zh-CN" altLang="en-US" sz="2400">
                <a:solidFill>
                  <a:srgbClr val="FF0000"/>
                </a:solidFill>
                <a:latin typeface="楷体" panose="02010609060101010101" pitchFamily="49" charset="-122"/>
                <a:ea typeface="楷体" panose="02010609060101010101" pitchFamily="49" charset="-122"/>
              </a:rPr>
              <a:t>的成绩，与他平时的发愤苦读是</a:t>
            </a:r>
            <a:r>
              <a:rPr lang="zh-CN" altLang="en-US" sz="2400" b="0" i="0">
                <a:solidFill>
                  <a:srgbClr val="FF0000"/>
                </a:solidFill>
                <a:effectLst/>
                <a:latin typeface="楷体" panose="02010609060101010101" pitchFamily="49" charset="-122"/>
                <a:ea typeface="楷体" panose="02010609060101010101" pitchFamily="49" charset="-122"/>
              </a:rPr>
              <a:t>分不开的。</a:t>
            </a:r>
            <a:endParaRPr lang="zh-CN" altLang="en-US" sz="240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354215540"/>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0-#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0-#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5" grpId="0"/>
      <p:bldP spid="6" grpId="0"/>
      <p:bldP spid="7" grpId="0"/>
      <p:bldP spid="9"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p:cNvSpPr/>
          <p:nvPr/>
        </p:nvSpPr>
        <p:spPr>
          <a:xfrm rot="2700000">
            <a:off x="408306" y="267344"/>
            <a:ext cx="926817" cy="918533"/>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38745" y="218777"/>
            <a:ext cx="1065937" cy="1015663"/>
          </a:xfrm>
          <a:prstGeom prst="rect">
            <a:avLst/>
          </a:prstGeom>
          <a:noFill/>
        </p:spPr>
        <p:txBody>
          <a:bodyPr wrap="square" rtlCol="0">
            <a:spAutoFit/>
          </a:bodyPr>
          <a:lstStyle/>
          <a:p>
            <a:r>
              <a:rPr lang="zh-CN" altLang="en-US" sz="6000">
                <a:latin typeface="华文行楷" panose="02010800040101010101" pitchFamily="2" charset="-122"/>
                <a:ea typeface="华文行楷" panose="02010800040101010101" pitchFamily="2" charset="-122"/>
              </a:rPr>
              <a:t>一</a:t>
            </a:r>
          </a:p>
        </p:txBody>
      </p:sp>
      <p:sp>
        <p:nvSpPr>
          <p:cNvPr id="3" name="矩形 2"/>
          <p:cNvSpPr/>
          <p:nvPr/>
        </p:nvSpPr>
        <p:spPr>
          <a:xfrm>
            <a:off x="1524143" y="218777"/>
            <a:ext cx="2441694" cy="769441"/>
          </a:xfrm>
          <a:prstGeom prst="rect">
            <a:avLst/>
          </a:prstGeom>
        </p:spPr>
        <p:txBody>
          <a:bodyPr wrap="none">
            <a:spAutoFit/>
          </a:bodyPr>
          <a:lstStyle/>
          <a:p>
            <a:r>
              <a:rPr lang="zh-CN" altLang="en-US" sz="4400" b="1">
                <a:latin typeface="仿宋" panose="02010609060101010101" pitchFamily="49" charset="-122"/>
                <a:ea typeface="仿宋" panose="02010609060101010101" pitchFamily="49" charset="-122"/>
              </a:rPr>
              <a:t>语序不当</a:t>
            </a:r>
          </a:p>
        </p:txBody>
      </p:sp>
      <p:sp>
        <p:nvSpPr>
          <p:cNvPr id="4" name="文本框 3">
            <a:extLst>
              <a:ext uri="{FF2B5EF4-FFF2-40B4-BE49-F238E27FC236}">
                <a16:creationId xmlns:a16="http://schemas.microsoft.com/office/drawing/2014/main" id="{ACC1909B-0DE7-4979-BCD8-838B17B2DDE5}"/>
              </a:ext>
            </a:extLst>
          </p:cNvPr>
          <p:cNvSpPr txBox="1"/>
          <p:nvPr/>
        </p:nvSpPr>
        <p:spPr>
          <a:xfrm>
            <a:off x="472709" y="1598610"/>
            <a:ext cx="11586771" cy="3108543"/>
          </a:xfrm>
          <a:prstGeom prst="rect">
            <a:avLst/>
          </a:prstGeom>
          <a:noFill/>
        </p:spPr>
        <p:txBody>
          <a:bodyPr wrap="square" rtlCol="0">
            <a:spAutoFit/>
          </a:bodyPr>
          <a:lstStyle/>
          <a:p>
            <a:endParaRPr lang="en-US" altLang="zh-CN" sz="2400">
              <a:latin typeface="楷体" panose="02010609060101010101" pitchFamily="49" charset="-122"/>
              <a:ea typeface="楷体" panose="02010609060101010101" pitchFamily="49" charset="-122"/>
            </a:endParaRPr>
          </a:p>
          <a:p>
            <a:pPr marL="514350" indent="-514350">
              <a:buFont typeface="+mj-lt"/>
              <a:buAutoNum type="arabicPeriod" startAt="6"/>
            </a:pPr>
            <a:r>
              <a:rPr lang="zh-CN" altLang="en-US" sz="2800">
                <a:latin typeface="华文宋体" panose="02010600040101010101" pitchFamily="2" charset="-122"/>
                <a:ea typeface="华文宋体" panose="02010600040101010101" pitchFamily="2" charset="-122"/>
              </a:rPr>
              <a:t>事理顺序不当</a:t>
            </a:r>
            <a:endParaRPr lang="en-US" altLang="zh-CN" sz="2800">
              <a:latin typeface="华文宋体" panose="02010600040101010101" pitchFamily="2" charset="-122"/>
              <a:ea typeface="华文宋体" panose="02010600040101010101" pitchFamily="2"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对于未来国家的发展道路，他们在探索着、他们在判断着、他们在寻找着、他们在思考着。</a:t>
            </a: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endParaRPr lang="en-US" altLang="zh-CN" sz="2400">
              <a:latin typeface="楷体" panose="02010609060101010101" pitchFamily="49" charset="-122"/>
              <a:ea typeface="楷体" panose="02010609060101010101" pitchFamily="49" charset="-122"/>
            </a:endParaRPr>
          </a:p>
          <a:p>
            <a:pPr marL="514350" indent="720000">
              <a:buFont typeface="+mj-ea"/>
              <a:buAutoNum type="circleNumDbPlain"/>
            </a:pPr>
            <a:r>
              <a:rPr lang="zh-CN" altLang="en-US" sz="2400">
                <a:latin typeface="楷体" panose="02010609060101010101" pitchFamily="49" charset="-122"/>
                <a:ea typeface="楷体" panose="02010609060101010101" pitchFamily="49" charset="-122"/>
              </a:rPr>
              <a:t>强强联合制作的大戏，让人们不仅看到了中国戏曲的整体进步，而且看到了中国戏曲在现代化问题上迈出的可喜一步。</a:t>
            </a:r>
          </a:p>
        </p:txBody>
      </p:sp>
      <p:sp>
        <p:nvSpPr>
          <p:cNvPr id="11" name="文本框 10">
            <a:extLst>
              <a:ext uri="{FF2B5EF4-FFF2-40B4-BE49-F238E27FC236}">
                <a16:creationId xmlns:a16="http://schemas.microsoft.com/office/drawing/2014/main" id="{09E86130-2F54-4CAA-B4C5-55D8EFDFE553}"/>
              </a:ext>
            </a:extLst>
          </p:cNvPr>
          <p:cNvSpPr txBox="1"/>
          <p:nvPr/>
        </p:nvSpPr>
        <p:spPr>
          <a:xfrm>
            <a:off x="1033623" y="3152881"/>
            <a:ext cx="10217475"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对于未来国家的发展道路，他们在思考着、他们在判断着、他们在探索着、他们在寻找着。</a:t>
            </a:r>
            <a:endParaRPr lang="en-US" altLang="zh-CN" sz="2400">
              <a:solidFill>
                <a:srgbClr val="FF0000"/>
              </a:solidFill>
              <a:latin typeface="楷体" panose="02010609060101010101" pitchFamily="49" charset="-122"/>
              <a:ea typeface="楷体" panose="02010609060101010101" pitchFamily="49" charset="-122"/>
            </a:endParaRPr>
          </a:p>
        </p:txBody>
      </p:sp>
      <p:sp>
        <p:nvSpPr>
          <p:cNvPr id="12" name="文本框 11">
            <a:extLst>
              <a:ext uri="{FF2B5EF4-FFF2-40B4-BE49-F238E27FC236}">
                <a16:creationId xmlns:a16="http://schemas.microsoft.com/office/drawing/2014/main" id="{3BBE1F68-5F00-4152-A635-1CB6A032106E}"/>
              </a:ext>
            </a:extLst>
          </p:cNvPr>
          <p:cNvSpPr txBox="1"/>
          <p:nvPr/>
        </p:nvSpPr>
        <p:spPr>
          <a:xfrm>
            <a:off x="1033622" y="4707152"/>
            <a:ext cx="11025857" cy="830997"/>
          </a:xfrm>
          <a:prstGeom prst="rect">
            <a:avLst/>
          </a:prstGeom>
          <a:noFill/>
        </p:spPr>
        <p:txBody>
          <a:bodyPr wrap="square" rtlCol="0">
            <a:spAutoFit/>
          </a:bodyPr>
          <a:lstStyle/>
          <a:p>
            <a:r>
              <a:rPr lang="zh-CN" altLang="en-US" sz="2400">
                <a:solidFill>
                  <a:srgbClr val="FF0000"/>
                </a:solidFill>
                <a:latin typeface="楷体" panose="02010609060101010101" pitchFamily="49" charset="-122"/>
                <a:ea typeface="楷体" panose="02010609060101010101" pitchFamily="49" charset="-122"/>
              </a:rPr>
              <a:t>强强联合制作的大戏，让人们不仅看到了中国戏曲在现代化问题上迈出的可喜一步，而且看到了中国戏曲的整体进步。</a:t>
            </a:r>
          </a:p>
        </p:txBody>
      </p:sp>
    </p:spTree>
    <p:extLst>
      <p:ext uri="{BB962C8B-B14F-4D97-AF65-F5344CB8AC3E}">
        <p14:creationId xmlns:p14="http://schemas.microsoft.com/office/powerpoint/2010/main" val="408237989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P spid="4" grpId="0"/>
      <p:bldP spid="11" grpId="0"/>
      <p:bldP spid="1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uixuu0ta">
      <a:majorFont>
        <a:latin typeface="阿里巴巴普惠体 2.0 55 Regular" panose="020f0302020204030204"/>
        <a:ea typeface="阿里巴巴普惠体 2.0 55 Regular"/>
        <a:cs typeface="Arial"/>
      </a:majorFont>
      <a:minorFont>
        <a:latin typeface="阿里巴巴普惠体 2.0 55 Regular" panose="020f0302020204030204"/>
        <a:ea typeface="阿里巴巴普惠体 2.0 55 Regular"/>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325</Paragraphs>
  <Slides>44</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44</vt:i4>
      </vt:variant>
    </vt:vector>
  </HeadingPairs>
  <TitlesOfParts>
    <vt:vector baseType="lpstr" size="59">
      <vt:lpstr>Arial</vt:lpstr>
      <vt:lpstr>阿里巴巴普惠体 2.0 55 Regular</vt:lpstr>
      <vt:lpstr>等线 Light</vt:lpstr>
      <vt:lpstr>等线</vt:lpstr>
      <vt:lpstr>演示悠然小楷</vt:lpstr>
      <vt:lpstr>阿里巴巴普惠体 2.0 115 Black</vt:lpstr>
      <vt:lpstr>仿宋</vt:lpstr>
      <vt:lpstr>华文行楷</vt:lpstr>
      <vt:lpstr>Times New Roman</vt:lpstr>
      <vt:lpstr>华文仿宋</vt:lpstr>
      <vt:lpstr>华文宋体</vt:lpstr>
      <vt:lpstr>楷体</vt:lpstr>
      <vt:lpstr>幼圆</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2022-05-18T16:33:46.493</cp:lastPrinted>
  <dcterms:created xsi:type="dcterms:W3CDTF">2022-05-18T16:33:46Z</dcterms:created>
  <dcterms:modified xsi:type="dcterms:W3CDTF">2022-05-18T08:33:54Z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