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410" r:id="rId3"/>
    <p:sldId id="411" r:id="rId4"/>
    <p:sldId id="467" r:id="rId5"/>
    <p:sldId id="412" r:id="rId6"/>
    <p:sldId id="413" r:id="rId7"/>
    <p:sldId id="414" r:id="rId8"/>
    <p:sldId id="415" r:id="rId9"/>
    <p:sldId id="416" r:id="rId10"/>
    <p:sldId id="417" r:id="rId11"/>
    <p:sldId id="418" r:id="rId12"/>
    <p:sldId id="419" r:id="rId13"/>
    <p:sldId id="420" r:id="rId14"/>
    <p:sldId id="421" r:id="rId15"/>
    <p:sldId id="422" r:id="rId16"/>
    <p:sldId id="423" r:id="rId17"/>
    <p:sldId id="424" r:id="rId18"/>
    <p:sldId id="425" r:id="rId19"/>
    <p:sldId id="426" r:id="rId20"/>
    <p:sldId id="427" r:id="rId21"/>
    <p:sldId id="428" r:id="rId22"/>
    <p:sldId id="468" r:id="rId23"/>
    <p:sldId id="429" r:id="rId24"/>
    <p:sldId id="430" r:id="rId25"/>
    <p:sldId id="431" r:id="rId26"/>
    <p:sldId id="432" r:id="rId27"/>
    <p:sldId id="433" r:id="rId28"/>
    <p:sldId id="434" r:id="rId29"/>
    <p:sldId id="437" r:id="rId30"/>
    <p:sldId id="442" r:id="rId31"/>
    <p:sldId id="443" r:id="rId32"/>
    <p:sldId id="444" r:id="rId33"/>
    <p:sldId id="445" r:id="rId34"/>
    <p:sldId id="446" r:id="rId35"/>
    <p:sldId id="447" r:id="rId36"/>
    <p:sldId id="448" r:id="rId37"/>
    <p:sldId id="469" r:id="rId38"/>
    <p:sldId id="449" r:id="rId39"/>
    <p:sldId id="450" r:id="rId40"/>
    <p:sldId id="451" r:id="rId41"/>
    <p:sldId id="452" r:id="rId42"/>
    <p:sldId id="453" r:id="rId43"/>
    <p:sldId id="454" r:id="rId44"/>
    <p:sldId id="455" r:id="rId45"/>
    <p:sldId id="456" r:id="rId46"/>
    <p:sldId id="457" r:id="rId47"/>
    <p:sldId id="458" r:id="rId48"/>
    <p:sldId id="459" r:id="rId49"/>
    <p:sldId id="460" r:id="rId50"/>
    <p:sldId id="461" r:id="rId51"/>
    <p:sldId id="462" r:id="rId52"/>
    <p:sldId id="463" r:id="rId53"/>
  </p:sldIdLst>
  <p:sldSz cx="12192000" cy="6858000"/>
  <p:notesSz cx="6858000" cy="9144000"/>
  <p:custDataLst>
    <p:tags r:id="rId5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0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slide" Target="slides/slide45.xml" /><Relationship Id="rId48" Type="http://schemas.openxmlformats.org/officeDocument/2006/relationships/slide" Target="slides/slide46.xml" /><Relationship Id="rId49" Type="http://schemas.openxmlformats.org/officeDocument/2006/relationships/slide" Target="slides/slide47.xml" /><Relationship Id="rId5" Type="http://schemas.openxmlformats.org/officeDocument/2006/relationships/slide" Target="slides/slide3.xml" /><Relationship Id="rId50" Type="http://schemas.openxmlformats.org/officeDocument/2006/relationships/slide" Target="slides/slide48.xml" /><Relationship Id="rId51" Type="http://schemas.openxmlformats.org/officeDocument/2006/relationships/slide" Target="slides/slide49.xml" /><Relationship Id="rId52" Type="http://schemas.openxmlformats.org/officeDocument/2006/relationships/slide" Target="slides/slide50.xml" /><Relationship Id="rId53" Type="http://schemas.openxmlformats.org/officeDocument/2006/relationships/slide" Target="slides/slide51.xml" /><Relationship Id="rId54" Type="http://schemas.openxmlformats.org/officeDocument/2006/relationships/tags" Target="tags/tag66.xml" /><Relationship Id="rId55" Type="http://schemas.openxmlformats.org/officeDocument/2006/relationships/presProps" Target="presProps.xml" /><Relationship Id="rId56" Type="http://schemas.openxmlformats.org/officeDocument/2006/relationships/viewProps" Target="viewProps.xml" /><Relationship Id="rId57" Type="http://schemas.openxmlformats.org/officeDocument/2006/relationships/theme" Target="theme/theme1.xml" /><Relationship Id="rId58" Type="http://schemas.openxmlformats.org/officeDocument/2006/relationships/tableStyles" Target="tableStyles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4" y="273051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1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0D5CCDD7-6885-4367-AECD-7CCB9CA7710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10761D37-E941-45DC-825E-E4C1BBB38F85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57.xml" /><Relationship Id="rId14" Type="http://schemas.openxmlformats.org/officeDocument/2006/relationships/tags" Target="../tags/tag58.xml" /><Relationship Id="rId15" Type="http://schemas.openxmlformats.org/officeDocument/2006/relationships/tags" Target="../tags/tag59.xml" /><Relationship Id="rId16" Type="http://schemas.openxmlformats.org/officeDocument/2006/relationships/tags" Target="../tags/tag60.xml" /><Relationship Id="rId17" Type="http://schemas.openxmlformats.org/officeDocument/2006/relationships/tags" Target="../tags/tag61.xml" /><Relationship Id="rId18" Type="http://schemas.openxmlformats.org/officeDocument/2006/relationships/tags" Target="../tags/tag62.xml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1" name="直接连接符 10"/>
          <p:cNvCxnSpPr/>
          <p:nvPr/>
        </p:nvCxnSpPr>
        <p:spPr>
          <a:xfrm flipV="1">
            <a:off x="2366328" y="5740400"/>
            <a:ext cx="8456613" cy="0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标题 1"/>
          <p:cNvSpPr txBox="1"/>
          <p:nvPr/>
        </p:nvSpPr>
        <p:spPr bwMode="auto">
          <a:xfrm>
            <a:off x="978535" y="1679575"/>
            <a:ext cx="10206990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ct val="150000"/>
              </a:lnSpc>
            </a:pPr>
            <a:r>
              <a:rPr lang="zh-CN" altLang="en-US" sz="5800" strike="noStrike" noProof="1" smtClean="0">
                <a:ln w="1270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第八单元  词语积累与词语</a:t>
            </a:r>
            <a:r>
              <a:rPr lang="zh-CN" altLang="en-US" sz="5800" strike="noStrike" noProof="1">
                <a:ln w="1270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解释</a:t>
            </a:r>
            <a:endParaRPr lang="zh-CN" altLang="en-US" sz="5800" strike="noStrike" noProof="1" smtClean="0">
              <a:ln w="1270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3" name="TextBox 7"/>
          <p:cNvSpPr txBox="1"/>
          <p:nvPr/>
        </p:nvSpPr>
        <p:spPr>
          <a:xfrm>
            <a:off x="2001838" y="495300"/>
            <a:ext cx="8304212" cy="6092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000" b="1">
                <a:solidFill>
                  <a:srgbClr val="00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）来源于古书成句</a:t>
            </a:r>
            <a:endParaRPr lang="en-US" altLang="zh-CN" sz="20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耳提面命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　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诗经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大雅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抑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：“匪面命之，言提其耳。”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博闻强识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　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礼记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曲礼上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：“博闻强识而让，敦善行而不怠，谓之君子。”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暴虎冯河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　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论语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述而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：“子路曰：‘子行三军，则谁与？’子曰：‘暴虎冯河，死而无悔者，吾不与也。必也临事而惧，好谋而成者也。”</a:t>
            </a:r>
            <a:endParaRPr lang="en-US" altLang="zh-CN" sz="20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000" b="1">
                <a:solidFill>
                  <a:srgbClr val="000000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）来源于神话寓言</a:t>
            </a:r>
            <a:endParaRPr lang="en-US" altLang="zh-CN" sz="20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精卫填海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　据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山海经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北山经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记载：炎帝的女儿在东海淹死，变为精卫鸟，每天衔西山的木、石来填东海，想把东海填平。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守株待兔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　据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韩非子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五蠹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记载：战国时期宋国有一个农民，看见一只兔子撞在树桩上死了，于是他便放下锄头每天在树桩旁等待，希望再得到撞死的兔子。</a:t>
            </a: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7" name="TextBox 7"/>
          <p:cNvSpPr txBox="1"/>
          <p:nvPr/>
        </p:nvSpPr>
        <p:spPr>
          <a:xfrm>
            <a:off x="2078038" y="962025"/>
            <a:ext cx="7418387" cy="51695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000" b="1">
                <a:solidFill>
                  <a:srgbClr val="000000"/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）来源于群众口语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狼子野心</a:t>
            </a:r>
            <a:r>
              <a:rPr lang="zh-CN" altLang="en-US" sz="20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　</a:t>
            </a:r>
            <a:r>
              <a:rPr lang="en-US" altLang="zh-CN" sz="20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0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左传</a:t>
            </a:r>
            <a:r>
              <a:rPr lang="en-US" altLang="zh-CN" sz="20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lang="zh-CN" altLang="en-US" sz="20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宣公四年</a:t>
            </a:r>
            <a:r>
              <a:rPr lang="en-US" altLang="zh-CN" sz="20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0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：“谚曰：‘狼子野心。’是乃狼也，其可畜乎？”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千夫所指</a:t>
            </a:r>
            <a:r>
              <a:rPr lang="zh-CN" altLang="en-US" sz="20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　</a:t>
            </a:r>
            <a:r>
              <a:rPr lang="en-US" altLang="zh-CN" sz="20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0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汉书</a:t>
            </a:r>
            <a:r>
              <a:rPr lang="en-US" altLang="zh-CN" sz="20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lang="zh-CN" altLang="en-US" sz="20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王嘉传</a:t>
            </a:r>
            <a:r>
              <a:rPr lang="en-US" altLang="zh-CN" sz="20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0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：“里谚曰：‘千人所指，无病而死。’”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000" b="1">
                <a:solidFill>
                  <a:srgbClr val="000000"/>
                </a:solidFill>
                <a:latin typeface="宋体" panose="02010600030101010101" pitchFamily="2" charset="-122"/>
              </a:rPr>
              <a:t>5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）来源于外来文化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想入非非</a:t>
            </a:r>
            <a:r>
              <a:rPr lang="zh-CN" altLang="en-US" sz="20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　</a:t>
            </a:r>
            <a:r>
              <a:rPr lang="en-US" altLang="zh-CN" sz="20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0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楞严经</a:t>
            </a:r>
            <a:r>
              <a:rPr lang="en-US" altLang="zh-CN" sz="20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0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第九卷：“如存不存，若尽非尽，如是一类，名为非想非非想处。”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火中取栗</a:t>
            </a:r>
            <a:r>
              <a:rPr lang="zh-CN" altLang="en-US" sz="20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　法国寓言</a:t>
            </a:r>
            <a:r>
              <a:rPr lang="en-US" altLang="zh-CN" sz="20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0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猴子与猫</a:t>
            </a:r>
            <a:r>
              <a:rPr lang="en-US" altLang="zh-CN" sz="20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0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：“狡猾的猴子哄骗头脑简单的猫儿，替它从炉火中取出烤熟的栗子来。猫儿应命去做，结果猫爪子被火烧伤了，而取出的栗子却被猴子吃光了。”</a:t>
            </a:r>
            <a:endParaRPr lang="zh-CN" altLang="en-US" sz="200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1" name="TextBox 7"/>
          <p:cNvSpPr txBox="1"/>
          <p:nvPr/>
        </p:nvSpPr>
        <p:spPr>
          <a:xfrm>
            <a:off x="2078038" y="795338"/>
            <a:ext cx="7418387" cy="56311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古汉语的一些特征</a:t>
            </a:r>
            <a:endParaRPr lang="en-US" altLang="zh-CN" sz="20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000" b="1">
                <a:solidFill>
                  <a:srgbClr val="00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）古今异读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0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余勇可贾　“贾”读</a:t>
            </a:r>
            <a:r>
              <a:rPr lang="en-US" altLang="zh-CN" sz="200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gǔ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0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暴虎冯河　“冯”通“凭”，读</a:t>
            </a:r>
            <a:r>
              <a:rPr lang="en-US" altLang="zh-CN" sz="200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píng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0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博闻强识　“识”通“志”，读</a:t>
            </a:r>
            <a:r>
              <a:rPr lang="en-US" altLang="zh-CN" sz="200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zhì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000" b="1">
                <a:solidFill>
                  <a:srgbClr val="00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）古今异义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0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不刊之论　刊：削除错字</a:t>
            </a:r>
            <a:endParaRPr lang="en-US" altLang="zh-CN" sz="200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赴汤蹈火　汤：滚烫的水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身体力行　身体：亲身体验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便宜行事　便宜：方便，适宜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贻笑大方　大方：内行人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求全责备　责备：要求完备</a:t>
            </a: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5" name="TextBox 7"/>
          <p:cNvSpPr txBox="1"/>
          <p:nvPr/>
        </p:nvSpPr>
        <p:spPr>
          <a:xfrm>
            <a:off x="2078038" y="795338"/>
            <a:ext cx="7418387" cy="3322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000" b="1">
                <a:solidFill>
                  <a:srgbClr val="000000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）词类活用及文言特殊句式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0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星罗棋布　星、棋，名词作状语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0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闭月羞花　闭，动词使动用法；羞，形容词使动用法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0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不远万里　远，形容词意动用法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0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时不我待　宾语前置，时不待我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0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晓之以理　状语后置 ，以理晓之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0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贻笑大方　省略句，贻笑（于）大方</a:t>
            </a:r>
            <a:endParaRPr lang="zh-CN" altLang="en-US" sz="200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09" name="矩形 10"/>
          <p:cNvSpPr/>
          <p:nvPr/>
        </p:nvSpPr>
        <p:spPr>
          <a:xfrm>
            <a:off x="1985963" y="746125"/>
            <a:ext cx="7602537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② 成语深植于中华民族的文化土壤，包含着丰富的文化信息。分类整理成语（如爱国、民本、诚信、荣辱、世情、师友、读书、岁月、动物、植物等，也可自己拟定），同学分工，各选一类，以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成语中的</a:t>
            </a:r>
            <a:r>
              <a:rPr lang="zh-CN" altLang="en-US" sz="2000" u="sng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文化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为题，写一则语言札记。</a:t>
            </a:r>
          </a:p>
        </p:txBody>
      </p:sp>
      <p:sp>
        <p:nvSpPr>
          <p:cNvPr id="17410" name="TextBox 5"/>
          <p:cNvSpPr txBox="1"/>
          <p:nvPr/>
        </p:nvSpPr>
        <p:spPr>
          <a:xfrm>
            <a:off x="2066925" y="2351088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参考示例</a:t>
            </a:r>
          </a:p>
        </p:txBody>
      </p:sp>
      <p:sp>
        <p:nvSpPr>
          <p:cNvPr id="17411" name="TextBox 7"/>
          <p:cNvSpPr txBox="1"/>
          <p:nvPr/>
        </p:nvSpPr>
        <p:spPr>
          <a:xfrm>
            <a:off x="2078038" y="2900363"/>
            <a:ext cx="7418387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成语与中华民族精神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当仁不让　义无反顾　守正不阿　一言九鼎　 筚路蓝缕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身先士卒　惨淡经营　披肝沥胆　死得其所　 气贯长虹</a:t>
            </a:r>
            <a:endParaRPr lang="en-US" altLang="zh-CN" sz="20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成语与天文地理</a:t>
            </a:r>
            <a:endParaRPr lang="en-US" altLang="zh-CN" sz="20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江河日下　星罗棋布　五风十雨　高山流水　满城风雨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泰山北斗　七月流火　风雨如晦　如坐春风　石破天惊</a:t>
            </a: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3" name="TextBox 7"/>
          <p:cNvSpPr txBox="1"/>
          <p:nvPr/>
        </p:nvSpPr>
        <p:spPr>
          <a:xfrm>
            <a:off x="2170113" y="685800"/>
            <a:ext cx="7418387" cy="65544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成语与政治法律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海晏河清　道路以目　金科玉律　罪不容诛　 城下之盟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明火执仗　罚不当罪</a:t>
            </a:r>
            <a:endParaRPr lang="en-US" altLang="zh-CN" sz="20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成语与文学艺术</a:t>
            </a:r>
            <a:endParaRPr lang="en-US" altLang="zh-CN" sz="20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粉墨登场　行云流水　登堂入室　信笔涂鸦　舞文弄墨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惟妙惟肖　绘声绘色　栩栩如生　下里巴人　朝歌夜弦</a:t>
            </a:r>
            <a:endParaRPr lang="en-US" altLang="zh-CN" sz="20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成语与衣食住行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恶衣恶食　钟鸣鼎食　美轮美奂　登山临水　觥筹交错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安步当车　风尘仆仆　空中楼阁　空谷足音　灯红酒绿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成语与动物植物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趋之若鹜　龙飞凤舞　目无全牛　良莠不齐　不稂不莠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芝兰玉树　明日黄花　鱼目混珠　鱼龙混杂　过江之鲫</a:t>
            </a:r>
            <a:endParaRPr lang="en-US" altLang="zh-CN" sz="20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indent="457200" algn="just">
              <a:lnSpc>
                <a:spcPct val="150000"/>
              </a:lnSpc>
            </a:pPr>
            <a:endParaRPr lang="en-US" altLang="zh-CN" sz="20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indent="457200" algn="just">
              <a:lnSpc>
                <a:spcPct val="150000"/>
              </a:lnSpc>
            </a:pPr>
            <a:endParaRPr lang="zh-CN" altLang="en-US" sz="200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7" name="TextBox 7"/>
          <p:cNvSpPr txBox="1"/>
          <p:nvPr/>
        </p:nvSpPr>
        <p:spPr>
          <a:xfrm>
            <a:off x="1876425" y="301625"/>
            <a:ext cx="8534400" cy="65544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457200" 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成语中的玉文化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玉是权势的象征。真玉稀缺难得，古时被认为是神物，因此，玉石曾经是天命王权最高权力的象征。这点在成语中有突出的表现：“金口玉言”代表至高无上的帝王君主的每句话都是“真理”；“金科玉律”指维护统治阶级利益的法律法规是神圣不可更改的。龙庭殿宇的“堆金砌玉”，上达天帝下绕宫廷；古代神乐的“金振玉声”等成语已将我国古代的王权、神权烘托得无以复加，秦代的传国玉玺，上刻“受命于天”，谁得到它，谁就是真命天子。</a:t>
            </a:r>
            <a:endParaRPr lang="en-US" altLang="zh-CN" sz="20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同时，玉也是财富的象征。凡古代玉璧皆价值连城，为了能占有，不惜发动战争。“完璧归赵”是发生在战国后期的故事。赵惠文王得到楚国的美玉“和氏璧”，秦昭王垂涎欲滴，派人送信给赵王，说愿意以十五座城邑来交换。赵王无奈派蔺相如出使秦国，秦昭王收璧后不再谈换城之事。蔺相如略施巧计使和氏璧重归于赵国，从此典故广为流传，可见当时美玉价值连城，绝非夸张。此外，“堆金积玉”“金玉满堂”“锦衣玉食”</a:t>
            </a: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1" name="TextBox 7"/>
          <p:cNvSpPr txBox="1"/>
          <p:nvPr/>
        </p:nvSpPr>
        <p:spPr>
          <a:xfrm>
            <a:off x="2286000" y="939800"/>
            <a:ext cx="7418388" cy="56311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等成语也都意在说明玉的财富象征。</a:t>
            </a:r>
            <a:endParaRPr lang="en-US" altLang="zh-CN" sz="20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玉也是人才和道德的象征。人的美包括形体、才智和道德等方面。“亭亭玉立”“美如冠玉”“冰肌玉骨”“粉妆玉琢”等是对人体美的表述；“璞玉浑金”“冰清玉洁”“怀瑾握瑜”“宁为玉碎，不为瓦全”等是对人的品德高尚的表述；“被褐怀玉”“金友玉昆”“金玉满堂”等是对人才华出众的表述；而“金玉其外，败絮其中”是喻虚伪表里不一的人的成语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玉还是和平的象征。我国远古黄帝之时，以玉为兵，开创了世界史上独一无二的玉器时代。那个时代用玉琢制成的生产工具、兵器、祭器、礼器、佩器等成了社会物质文明的主体。今天已不存在玉兵器，但历史却留下了“玉石俱焚”“化干戈为玉帛”等成语。</a:t>
            </a: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5" name="矩形 10"/>
          <p:cNvSpPr/>
          <p:nvPr/>
        </p:nvSpPr>
        <p:spPr>
          <a:xfrm>
            <a:off x="1995488" y="406400"/>
            <a:ext cx="8072437" cy="3415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76580" algn="just">
              <a:lnSpc>
                <a:spcPct val="150000"/>
              </a:lnSpc>
            </a:pPr>
            <a:r>
              <a:rPr lang="en-US" altLang="zh-CN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关注新词语，让语言鲜活生动</a:t>
            </a:r>
            <a:endParaRPr lang="en-US" altLang="zh-CN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76580" algn="just"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社会生活各方面的变化，新词语在不断涌现，为汉语增添了鲜活的生命力。积累词语，不能不关注新词语。新词语的来源多种多样，主要包括汉语自身的新造词和外来词，如“供给侧”“高铁”“刷屏”“博客”“作秀”等。</a:t>
            </a:r>
          </a:p>
          <a:p>
            <a:pPr indent="576580" algn="just"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班分成若干小组，搜集一些新词语，从中选择十个，参考后面的“学习资源”（见课本），为它们制作“词语档案”。档案内容包括词语的来源、含义，体现了社会生活哪些领域的变化，反映了什么样的文化现象，等等。</a:t>
            </a:r>
            <a:endParaRPr lang="en-US" altLang="zh-CN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06" name="TextBox 7"/>
          <p:cNvSpPr txBox="1"/>
          <p:nvPr/>
        </p:nvSpPr>
        <p:spPr>
          <a:xfrm>
            <a:off x="2066925" y="36607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参考示例</a:t>
            </a:r>
          </a:p>
        </p:txBody>
      </p:sp>
      <p:sp>
        <p:nvSpPr>
          <p:cNvPr id="21507" name="TextBox 8"/>
          <p:cNvSpPr txBox="1"/>
          <p:nvPr/>
        </p:nvSpPr>
        <p:spPr>
          <a:xfrm>
            <a:off x="2078038" y="4222750"/>
            <a:ext cx="7989887" cy="2399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</a:rPr>
              <a:t>（</a:t>
            </a:r>
            <a:r>
              <a:rPr lang="en-US" altLang="zh-CN" sz="2000" b="1">
                <a:latin typeface="宋体" panose="02010600030101010101" pitchFamily="2" charset="-122"/>
              </a:rPr>
              <a:t>1</a:t>
            </a:r>
            <a:r>
              <a:rPr lang="zh-CN" altLang="en-US" sz="2000" b="1">
                <a:latin typeface="宋体" panose="02010600030101010101" pitchFamily="2" charset="-122"/>
              </a:rPr>
              <a:t>）正能量：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本是物理学名词，其流行起来则是因为英国心理学家理查德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怀斯曼的专著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正能量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，其中将人体比作一个能量场，通过激发内在潜能，可以使人表现出一个新的自我，从而更加自信、更加充满活力。“正能量”指的是一种健康乐观、积极向上的动力和情感。当下，我们为所有积极的、健康的、催人奋进的、给人力量的、</a:t>
            </a:r>
            <a:endParaRPr lang="en-US" altLang="zh-CN" sz="200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29" name="TextBox 8"/>
          <p:cNvSpPr txBox="1"/>
          <p:nvPr/>
        </p:nvSpPr>
        <p:spPr>
          <a:xfrm>
            <a:off x="2078038" y="550863"/>
            <a:ext cx="8170862" cy="6092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充满希望的人和事，贴上“正能量”标签。它已经上升成为一个充满象征意义的符号，与我们的情感深深相系，表达着我们的渴望和期待。</a:t>
            </a:r>
            <a:endParaRPr lang="en-US" altLang="zh-CN" sz="20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</a:rPr>
              <a:t>（</a:t>
            </a:r>
            <a:r>
              <a:rPr lang="en-US" altLang="zh-CN" sz="2000" b="1">
                <a:latin typeface="宋体" panose="02010600030101010101" pitchFamily="2" charset="-122"/>
              </a:rPr>
              <a:t>2</a:t>
            </a:r>
            <a:r>
              <a:rPr lang="zh-CN" altLang="en-US" sz="2000" b="1">
                <a:latin typeface="宋体" panose="02010600030101010101" pitchFamily="2" charset="-122"/>
              </a:rPr>
              <a:t>）驴友：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最初由新浪旅游论坛传出，是“旅游”的谐音，泛指参加旅游、自助游的朋友。是对户外运动、自助自主旅行爱好者的称呼。</a:t>
            </a:r>
          </a:p>
          <a:p>
            <a:pPr algn="just"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</a:rPr>
              <a:t>（</a:t>
            </a:r>
            <a:r>
              <a:rPr lang="en-US" altLang="zh-CN" sz="2000" b="1">
                <a:latin typeface="宋体" panose="02010600030101010101" pitchFamily="2" charset="-122"/>
              </a:rPr>
              <a:t>3</a:t>
            </a:r>
            <a:r>
              <a:rPr lang="zh-CN" altLang="en-US" sz="2000" b="1">
                <a:latin typeface="宋体" panose="02010600030101010101" pitchFamily="2" charset="-122"/>
              </a:rPr>
              <a:t>）金领：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不折不扣的城市精英，有十足的事业成就感和生活品质上的优越感。</a:t>
            </a:r>
          </a:p>
          <a:p>
            <a:pPr algn="just"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</a:rPr>
              <a:t>（</a:t>
            </a:r>
            <a:r>
              <a:rPr lang="en-US" altLang="zh-CN" sz="2000" b="1">
                <a:latin typeface="宋体" panose="02010600030101010101" pitchFamily="2" charset="-122"/>
              </a:rPr>
              <a:t>4</a:t>
            </a:r>
            <a:r>
              <a:rPr lang="zh-CN" altLang="en-US" sz="2000" b="1">
                <a:latin typeface="宋体" panose="02010600030101010101" pitchFamily="2" charset="-122"/>
              </a:rPr>
              <a:t>）供给侧：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指供给方面，国民经济的平稳发展取决于经济中需求和供给的相对平衡。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2015 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年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11 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月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10 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日，中央财经领导小组会议上首次提出了“供给侧改革”。</a:t>
            </a:r>
            <a:endParaRPr lang="en-US" altLang="zh-CN" sz="20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</a:rPr>
              <a:t>（</a:t>
            </a:r>
            <a:r>
              <a:rPr lang="en-US" altLang="zh-CN" sz="2000" b="1">
                <a:latin typeface="宋体" panose="02010600030101010101" pitchFamily="2" charset="-122"/>
              </a:rPr>
              <a:t>5</a:t>
            </a:r>
            <a:r>
              <a:rPr lang="zh-CN" altLang="en-US" sz="2000" b="1">
                <a:latin typeface="宋体" panose="02010600030101010101" pitchFamily="2" charset="-122"/>
              </a:rPr>
              <a:t>）人工智能：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英文缩写为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AI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。它是研究、开发用于模拟、延伸和扩展人的智能的理论、方法、技术及应用系统的一门新的技术科学。</a:t>
            </a:r>
          </a:p>
          <a:p>
            <a:pPr algn="just"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</a:rPr>
              <a:t>（</a:t>
            </a:r>
            <a:r>
              <a:rPr lang="en-US" altLang="zh-CN" sz="2000" b="1">
                <a:latin typeface="宋体" panose="02010600030101010101" pitchFamily="2" charset="-122"/>
              </a:rPr>
              <a:t>6</a:t>
            </a:r>
            <a:r>
              <a:rPr lang="zh-CN" altLang="en-US" sz="2000" b="1">
                <a:latin typeface="宋体" panose="02010600030101010101" pitchFamily="2" charset="-122"/>
              </a:rPr>
              <a:t>）灌水：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来源于网络，与进入互联网时代后由于电子论坛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BBS 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的出现有关，原意指向容器里面注水，现指向论坛中发大量无意义的帖子。</a:t>
            </a:r>
            <a:endParaRPr lang="en-US" altLang="zh-CN" sz="200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5" name="TextBox 5"/>
          <p:cNvSpPr txBox="1"/>
          <p:nvPr/>
        </p:nvSpPr>
        <p:spPr>
          <a:xfrm>
            <a:off x="1111250" y="2549525"/>
            <a:ext cx="915035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总结词语的种类，分门别类积累不同的词语。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把握古今词义的联系与区别，能够根据语境正确理解词语的含义。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在正确理解词义的基础上，把握辨析词语的方法，能够在考场上准确作答。</a:t>
            </a:r>
          </a:p>
        </p:txBody>
      </p:sp>
      <p:sp>
        <p:nvSpPr>
          <p:cNvPr id="2" name="矩形 1"/>
          <p:cNvSpPr/>
          <p:nvPr/>
        </p:nvSpPr>
        <p:spPr>
          <a:xfrm>
            <a:off x="899160" y="903605"/>
            <a:ext cx="241808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zh-CN" sz="44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教学目标</a:t>
            </a: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3" name="TextBox 8"/>
          <p:cNvSpPr txBox="1"/>
          <p:nvPr/>
        </p:nvSpPr>
        <p:spPr>
          <a:xfrm>
            <a:off x="2078038" y="974725"/>
            <a:ext cx="8075612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</a:rPr>
              <a:t>（</a:t>
            </a:r>
            <a:r>
              <a:rPr lang="en-US" altLang="zh-CN" sz="2000" b="1">
                <a:latin typeface="宋体" panose="02010600030101010101" pitchFamily="2" charset="-122"/>
              </a:rPr>
              <a:t>7</a:t>
            </a:r>
            <a:r>
              <a:rPr lang="zh-CN" altLang="en-US" sz="2000" b="1">
                <a:latin typeface="宋体" panose="02010600030101010101" pitchFamily="2" charset="-122"/>
              </a:rPr>
              <a:t>）白色污染：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是人们对难降解的塑料垃圾（多指塑料袋）污染环境现象的一种形象称谓。</a:t>
            </a:r>
          </a:p>
          <a:p>
            <a:pPr algn="just"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</a:rPr>
              <a:t>（</a:t>
            </a:r>
            <a:r>
              <a:rPr lang="en-US" altLang="zh-CN" sz="2000" b="1">
                <a:latin typeface="宋体" panose="02010600030101010101" pitchFamily="2" charset="-122"/>
              </a:rPr>
              <a:t>8</a:t>
            </a:r>
            <a:r>
              <a:rPr lang="zh-CN" altLang="en-US" sz="2000" b="1">
                <a:latin typeface="宋体" panose="02010600030101010101" pitchFamily="2" charset="-122"/>
              </a:rPr>
              <a:t>）锦鲤：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本是一种高档观赏鱼，极富观赏价值，深受人们喜爱，据说锦鲤的寿命极长，能给主人带来好运。现成为网络流行语，代指一切跟好运相关的事物：如有好运的人，或可带来好运的事情。</a:t>
            </a:r>
          </a:p>
          <a:p>
            <a:pPr algn="just"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</a:rPr>
              <a:t>（</a:t>
            </a:r>
            <a:r>
              <a:rPr lang="en-US" altLang="zh-CN" sz="2000" b="1">
                <a:latin typeface="宋体" panose="02010600030101010101" pitchFamily="2" charset="-122"/>
              </a:rPr>
              <a:t>9</a:t>
            </a:r>
            <a:r>
              <a:rPr lang="zh-CN" altLang="en-US" sz="2000" b="1">
                <a:latin typeface="宋体" panose="02010600030101010101" pitchFamily="2" charset="-122"/>
              </a:rPr>
              <a:t>）洪荒之力：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古人云，天地玄黄，宇宙洪荒。传说天地初开之时，曾经有过一次大洪水，几乎毁灭了整个世界。因此，洪荒之力可以理解为天地初开之时这种足以毁灭世界的力量。</a:t>
            </a:r>
            <a:endParaRPr lang="en-US" altLang="zh-CN" sz="200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60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教学目标</a:t>
            </a:r>
            <a:r>
              <a:rPr lang="en-US" altLang="zh-CN" sz="60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2</a:t>
            </a:r>
            <a:r>
              <a:rPr sz="60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sz="48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隶书" panose="02010509060101010101" charset="-122"/>
              <a:ea typeface="隶书" panose="02010509060101010101" charset="-122"/>
              <a:sym typeface="+mn-ea"/>
            </a:endParaRPr>
          </a:p>
          <a:p>
            <a:r>
              <a:rPr sz="48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隶书" panose="02010509060101010101" charset="-122"/>
                <a:ea typeface="隶书" panose="02010509060101010101" charset="-122"/>
                <a:sym typeface="+mn-ea"/>
              </a:rPr>
              <a:t>把握古今词义的联系与区别，能够根据语境正确理解词语的含义。</a:t>
            </a:r>
            <a:endParaRPr lang="zh-CN" altLang="en-US" sz="48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隶书" panose="02010509060101010101" charset="-122"/>
              <a:ea typeface="隶书" panose="0201050906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9" name="矩形 10"/>
          <p:cNvSpPr/>
          <p:nvPr/>
        </p:nvSpPr>
        <p:spPr>
          <a:xfrm>
            <a:off x="1897063" y="2120900"/>
            <a:ext cx="8561387" cy="46615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76580" algn="just"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、学习词语，要特别关注词义。随着社会的发展和人们认识的深化，词义也会不断发展变化。古今词义既有联系，也有区别。阅读古诗文，要留意一词多义、古今词义不同的现象，避免以今律古；阅读现代作品，也要准确理解词义，避免望文生义。</a:t>
            </a:r>
          </a:p>
          <a:p>
            <a:pPr indent="576580" algn="just">
              <a:lnSpc>
                <a:spcPct val="150000"/>
              </a:lnSpc>
            </a:pPr>
            <a:r>
              <a:rPr lang="en-US" altLang="zh-CN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探究一词多义</a:t>
            </a:r>
          </a:p>
          <a:p>
            <a:pPr indent="576580" algn="just"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一词多义现象在古汉语中非常普遍，阅读古诗文时，要注意结合语境仔细甄别，正确理解。</a:t>
            </a:r>
          </a:p>
          <a:p>
            <a:pPr indent="576580" algn="just"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：绝</a:t>
            </a:r>
          </a:p>
          <a:p>
            <a:pPr indent="576580" algn="just"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① 假舟楫者，非能水也，而绝江河。（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荀子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• 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劝学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）</a:t>
            </a:r>
          </a:p>
          <a:p>
            <a:pPr indent="576580" algn="just"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② 率妻子邑人来此绝境，不复出焉，遂与外人间隔。（陶渊明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桃花源记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）</a:t>
            </a:r>
          </a:p>
          <a:p>
            <a:pPr indent="576580" algn="just"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③ 自富阳至桐庐一百许里，奇山异水，天下独绝。（吴均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与朱元思书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）</a:t>
            </a:r>
            <a:endParaRPr lang="en-US" altLang="zh-CN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4580" name="标题 1"/>
          <p:cNvSpPr txBox="1"/>
          <p:nvPr/>
        </p:nvSpPr>
        <p:spPr>
          <a:xfrm>
            <a:off x="1524000" y="25400"/>
            <a:ext cx="9144000" cy="15462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把握古今词义的联系与区别</a:t>
            </a:r>
            <a:endParaRPr lang="zh-CN" altLang="en-US" sz="28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1" name="矩形 10"/>
          <p:cNvSpPr/>
          <p:nvPr/>
        </p:nvSpPr>
        <p:spPr>
          <a:xfrm>
            <a:off x="848360" y="411480"/>
            <a:ext cx="1082675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6580" algn="just">
              <a:lnSpc>
                <a:spcPct val="150000"/>
              </a:lnSpc>
            </a:pP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④ 至于夏水襄陵，沿溯阻绝。（郦道元</a:t>
            </a:r>
            <a:r>
              <a:rPr lang="en-US" alt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《</a:t>
            </a: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三峡</a:t>
            </a:r>
            <a:r>
              <a:rPr lang="en-US" alt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》</a:t>
            </a: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）</a:t>
            </a:r>
            <a:endParaRPr lang="zh-CN" altLang="en-US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宋体" panose="02010600030101010101" pitchFamily="2" charset="-122"/>
            </a:endParaRPr>
          </a:p>
          <a:p>
            <a:pPr indent="576580" algn="just">
              <a:lnSpc>
                <a:spcPct val="150000"/>
              </a:lnSpc>
            </a:pP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⑤ 会当凌绝顶，一览众山小。（杜甫</a:t>
            </a:r>
            <a:r>
              <a:rPr lang="en-US" alt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《</a:t>
            </a: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望岳</a:t>
            </a:r>
            <a:r>
              <a:rPr lang="en-US" alt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》</a:t>
            </a: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）</a:t>
            </a:r>
            <a:endParaRPr lang="zh-CN" altLang="en-US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宋体" panose="02010600030101010101" pitchFamily="2" charset="-122"/>
            </a:endParaRPr>
          </a:p>
          <a:p>
            <a:pPr indent="576580" algn="just">
              <a:lnSpc>
                <a:spcPct val="150000"/>
              </a:lnSpc>
            </a:pP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⑥ 大雪三日，湖中人鸟声俱绝。（张岱</a:t>
            </a:r>
            <a:r>
              <a:rPr lang="en-US" alt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《</a:t>
            </a: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湖心亭看雪</a:t>
            </a:r>
            <a:r>
              <a:rPr lang="en-US" alt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》</a:t>
            </a: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）</a:t>
            </a:r>
            <a:endParaRPr lang="zh-CN" altLang="en-US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宋体" panose="02010600030101010101" pitchFamily="2" charset="-122"/>
            </a:endParaRPr>
          </a:p>
          <a:p>
            <a:pPr indent="576580" algn="just">
              <a:lnSpc>
                <a:spcPct val="150000"/>
              </a:lnSpc>
            </a:pP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：信</a:t>
            </a:r>
            <a:endParaRPr lang="zh-CN" altLang="en-US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76580" algn="just">
              <a:lnSpc>
                <a:spcPct val="150000"/>
              </a:lnSpc>
            </a:pP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① 与朋友交而不信乎？（</a:t>
            </a:r>
            <a:r>
              <a:rPr lang="en-US" alt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《</a:t>
            </a: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论语</a:t>
            </a:r>
            <a:r>
              <a:rPr lang="en-US" alt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• </a:t>
            </a: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学而</a:t>
            </a:r>
            <a:r>
              <a:rPr lang="en-US" alt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》</a:t>
            </a: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）</a:t>
            </a:r>
            <a:endParaRPr lang="zh-CN" altLang="en-US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宋体" panose="02010600030101010101" pitchFamily="2" charset="-122"/>
            </a:endParaRPr>
          </a:p>
          <a:p>
            <a:pPr indent="576580" algn="just">
              <a:lnSpc>
                <a:spcPct val="150000"/>
              </a:lnSpc>
            </a:pP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② 愿陛下亲之信之，则汉室之隆，可计日而待也。（诸葛亮</a:t>
            </a:r>
            <a:r>
              <a:rPr lang="en-US" alt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《</a:t>
            </a: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出师表</a:t>
            </a:r>
            <a:r>
              <a:rPr lang="en-US" alt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》</a:t>
            </a: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）</a:t>
            </a:r>
            <a:endParaRPr lang="zh-CN" altLang="en-US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宋体" panose="02010600030101010101" pitchFamily="2" charset="-122"/>
            </a:endParaRPr>
          </a:p>
          <a:p>
            <a:pPr indent="576580" algn="just">
              <a:lnSpc>
                <a:spcPct val="150000"/>
              </a:lnSpc>
            </a:pP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③ 谢公与人围棋，俄而谢玄淮上信至，看书竟，默然无言，徐向局。（</a:t>
            </a:r>
            <a:r>
              <a:rPr lang="en-US" alt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《</a:t>
            </a: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世说新语</a:t>
            </a:r>
            <a:r>
              <a:rPr lang="en-US" alt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·</a:t>
            </a: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雅量</a:t>
            </a:r>
            <a:r>
              <a:rPr lang="en-US" alt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》</a:t>
            </a: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）</a:t>
            </a:r>
            <a:endParaRPr lang="zh-CN" altLang="en-US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宋体" panose="02010600030101010101" pitchFamily="2" charset="-122"/>
            </a:endParaRPr>
          </a:p>
          <a:p>
            <a:pPr indent="576580" algn="just">
              <a:lnSpc>
                <a:spcPct val="150000"/>
              </a:lnSpc>
            </a:pP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④ 海客谈瀛洲，烟涛微茫信难求。（李白</a:t>
            </a:r>
            <a:r>
              <a:rPr lang="en-US" alt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《</a:t>
            </a: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梦游天姥吟留别</a:t>
            </a:r>
            <a:r>
              <a:rPr lang="en-US" alt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》</a:t>
            </a: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）</a:t>
            </a:r>
            <a:endParaRPr lang="zh-CN" altLang="en-US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宋体" panose="02010600030101010101" pitchFamily="2" charset="-122"/>
            </a:endParaRPr>
          </a:p>
          <a:p>
            <a:pPr indent="576580" algn="just">
              <a:lnSpc>
                <a:spcPct val="150000"/>
              </a:lnSpc>
            </a:pP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⑤ 低眉信手续续弹，说尽心中无限事。（白居易</a:t>
            </a:r>
            <a:r>
              <a:rPr lang="en-US" alt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《</a:t>
            </a: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琵琶行</a:t>
            </a:r>
            <a:r>
              <a:rPr lang="en-US" alt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》</a:t>
            </a: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）</a:t>
            </a:r>
            <a:endParaRPr lang="zh-CN" altLang="en-US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宋体" panose="02010600030101010101" pitchFamily="2" charset="-122"/>
            </a:endParaRPr>
          </a:p>
          <a:p>
            <a:pPr indent="576580" algn="just">
              <a:lnSpc>
                <a:spcPct val="150000"/>
              </a:lnSpc>
            </a:pP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⑥ 不忍拈将等闲用，半封京信半题诗。（元稹</a:t>
            </a:r>
            <a:r>
              <a:rPr lang="en-US" alt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书乐天纸</a:t>
            </a:r>
            <a:r>
              <a:rPr lang="en-US" alt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76580" algn="just">
              <a:lnSpc>
                <a:spcPct val="150000"/>
              </a:lnSpc>
            </a:pP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从你所学的古诗文中，再梳理一些一词多义的例子，比如“兵”“报”“亡”“朝”“理”等，理解它们在具体语句中的含义。</a:t>
            </a:r>
            <a:endParaRPr lang="zh-CN" altLang="en-US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5" name="矩形 10"/>
          <p:cNvSpPr/>
          <p:nvPr/>
        </p:nvSpPr>
        <p:spPr>
          <a:xfrm>
            <a:off x="875665" y="1209675"/>
            <a:ext cx="10893425" cy="4707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6580" algn="just">
              <a:lnSpc>
                <a:spcPct val="150000"/>
              </a:lnSpc>
            </a:pPr>
            <a:r>
              <a:rPr lang="zh-CN" altLang="en-US" sz="2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兵</a:t>
            </a:r>
            <a:endParaRPr lang="zh-CN" altLang="en-US" sz="20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76580" algn="just">
              <a:lnSpc>
                <a:spcPct val="150000"/>
              </a:lnSpc>
            </a:pPr>
            <a:r>
              <a:rPr lang="zh-CN" altLang="en-US" sz="2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① 名词，兵器。        如：收天下之兵，聚之咸阳。（</a:t>
            </a:r>
            <a:r>
              <a:rPr lang="en-US" altLang="zh-CN" sz="2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《</a:t>
            </a:r>
            <a:r>
              <a:rPr lang="zh-CN" altLang="en-US" sz="2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过秦论</a:t>
            </a:r>
            <a:r>
              <a:rPr lang="en-US" altLang="zh-CN" sz="2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》</a:t>
            </a:r>
            <a:r>
              <a:rPr lang="zh-CN" altLang="en-US" sz="2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）</a:t>
            </a:r>
            <a:endParaRPr lang="zh-CN" altLang="en-US" sz="20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宋体" panose="02010600030101010101" pitchFamily="2" charset="-122"/>
            </a:endParaRPr>
          </a:p>
          <a:p>
            <a:pPr indent="576580" algn="just">
              <a:lnSpc>
                <a:spcPct val="150000"/>
              </a:lnSpc>
            </a:pPr>
            <a:r>
              <a:rPr lang="zh-CN" altLang="en-US" sz="2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② 名词，士兵，军队。  如：可汗大点兵。（</a:t>
            </a:r>
            <a:r>
              <a:rPr lang="en-US" altLang="zh-CN" sz="2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《</a:t>
            </a:r>
            <a:r>
              <a:rPr lang="zh-CN" altLang="en-US" sz="2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木兰诗</a:t>
            </a:r>
            <a:r>
              <a:rPr lang="en-US" altLang="zh-CN" sz="2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》</a:t>
            </a:r>
            <a:r>
              <a:rPr lang="zh-CN" altLang="en-US" sz="2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）</a:t>
            </a:r>
            <a:endParaRPr lang="zh-CN" altLang="en-US" sz="20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宋体" panose="02010600030101010101" pitchFamily="2" charset="-122"/>
            </a:endParaRPr>
          </a:p>
          <a:p>
            <a:pPr indent="576580" algn="just">
              <a:lnSpc>
                <a:spcPct val="150000"/>
              </a:lnSpc>
            </a:pPr>
            <a:r>
              <a:rPr lang="zh-CN" altLang="en-US" sz="2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③ 名词，军事，兵法。  如：公不论兵，必大困。（</a:t>
            </a:r>
            <a:r>
              <a:rPr lang="en-US" altLang="zh-CN" sz="2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《</a:t>
            </a:r>
            <a:r>
              <a:rPr lang="zh-CN" altLang="en-US" sz="2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战国策</a:t>
            </a:r>
            <a:r>
              <a:rPr lang="en-US" altLang="zh-CN" sz="2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•</a:t>
            </a:r>
            <a:r>
              <a:rPr lang="zh-CN" altLang="en-US" sz="2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秦策二</a:t>
            </a:r>
            <a:r>
              <a:rPr lang="en-US" altLang="zh-CN" sz="2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》</a:t>
            </a:r>
            <a:r>
              <a:rPr lang="zh-CN" altLang="en-US" sz="2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）</a:t>
            </a:r>
            <a:endParaRPr lang="zh-CN" altLang="en-US" sz="20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宋体" panose="02010600030101010101" pitchFamily="2" charset="-122"/>
            </a:endParaRPr>
          </a:p>
          <a:p>
            <a:pPr indent="576580" algn="just">
              <a:lnSpc>
                <a:spcPct val="150000"/>
              </a:lnSpc>
            </a:pPr>
            <a:r>
              <a:rPr lang="zh-CN" altLang="en-US" sz="2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④ 名词，战争，战乱。  如：自胡马窥江去后，废池乔木，犹厌言兵。（</a:t>
            </a:r>
            <a:r>
              <a:rPr lang="en-US" altLang="zh-CN" sz="2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《</a:t>
            </a:r>
            <a:r>
              <a:rPr lang="zh-CN" altLang="en-US" sz="2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扬州慢</a:t>
            </a:r>
            <a:r>
              <a:rPr lang="en-US" altLang="zh-CN" sz="2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》</a:t>
            </a:r>
            <a:r>
              <a:rPr lang="zh-CN" altLang="en-US" sz="2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）</a:t>
            </a:r>
            <a:endParaRPr lang="zh-CN" altLang="en-US" sz="20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宋体" panose="02010600030101010101" pitchFamily="2" charset="-122"/>
            </a:endParaRPr>
          </a:p>
          <a:p>
            <a:pPr indent="576580" algn="just">
              <a:lnSpc>
                <a:spcPct val="150000"/>
              </a:lnSpc>
            </a:pPr>
            <a:r>
              <a:rPr lang="zh-CN" altLang="en-US" sz="2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⑤ 动词，侵略。        如：无岁不受兵。（</a:t>
            </a:r>
            <a:r>
              <a:rPr lang="en-US" altLang="zh-CN" sz="2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《</a:t>
            </a:r>
            <a:r>
              <a:rPr lang="zh-CN" altLang="en-US" sz="2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十八史略</a:t>
            </a:r>
            <a:r>
              <a:rPr lang="en-US" altLang="zh-CN" sz="2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》</a:t>
            </a:r>
            <a:r>
              <a:rPr lang="zh-CN" altLang="en-US" sz="2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）</a:t>
            </a:r>
            <a:endParaRPr lang="zh-CN" altLang="en-US" sz="20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宋体" panose="02010600030101010101" pitchFamily="2" charset="-122"/>
            </a:endParaRPr>
          </a:p>
          <a:p>
            <a:pPr indent="576580" algn="just">
              <a:lnSpc>
                <a:spcPct val="150000"/>
              </a:lnSpc>
            </a:pPr>
            <a:r>
              <a:rPr lang="zh-CN" altLang="en-US" sz="2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⑥ 动词，伤害，杀伤。  如：左右欲兵之。（</a:t>
            </a:r>
            <a:r>
              <a:rPr lang="en-US" altLang="zh-CN" sz="2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《</a:t>
            </a:r>
            <a:r>
              <a:rPr lang="zh-CN" altLang="en-US" sz="2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史记</a:t>
            </a:r>
            <a:r>
              <a:rPr lang="en-US" altLang="zh-CN" sz="2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• </a:t>
            </a:r>
            <a:r>
              <a:rPr lang="zh-CN" altLang="en-US" sz="2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伯夷列传</a:t>
            </a:r>
            <a:r>
              <a:rPr lang="en-US" altLang="zh-CN" sz="2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》</a:t>
            </a:r>
            <a:r>
              <a:rPr lang="zh-CN" altLang="en-US" sz="2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）</a:t>
            </a:r>
            <a:endParaRPr lang="zh-CN" altLang="en-US" sz="20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宋体" panose="02010600030101010101" pitchFamily="2" charset="-122"/>
            </a:endParaRPr>
          </a:p>
          <a:p>
            <a:pPr indent="576580" algn="just">
              <a:lnSpc>
                <a:spcPct val="150000"/>
              </a:lnSpc>
            </a:pPr>
            <a:r>
              <a:rPr lang="zh-CN" altLang="en-US" sz="2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⑦ 复合词。兵符：古代调兵用的凭证。用铜、玉或木石等制成，状如虎，又称虎符，分成两半，国君和统帅各执一半，以便对证。如：嬴闻晋鄙之兵符常在王卧内。（</a:t>
            </a:r>
            <a:r>
              <a:rPr lang="en-US" altLang="zh-CN" sz="2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《</a:t>
            </a:r>
            <a:r>
              <a:rPr lang="zh-CN" altLang="en-US" sz="2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信陵君窃符救赵</a:t>
            </a:r>
            <a:r>
              <a:rPr lang="en-US" altLang="zh-CN" sz="2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》</a:t>
            </a:r>
            <a:r>
              <a:rPr lang="zh-CN" altLang="en-US" sz="2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）</a:t>
            </a:r>
            <a:endParaRPr lang="zh-CN" altLang="en-US" sz="20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6626" name="TextBox 2"/>
          <p:cNvSpPr txBox="1"/>
          <p:nvPr/>
        </p:nvSpPr>
        <p:spPr>
          <a:xfrm>
            <a:off x="674688" y="365760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参考示例</a:t>
            </a:r>
            <a:endParaRPr lang="zh-CN" altLang="en-US" sz="28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49" name="矩形 10"/>
          <p:cNvSpPr/>
          <p:nvPr/>
        </p:nvSpPr>
        <p:spPr>
          <a:xfrm>
            <a:off x="436245" y="330835"/>
            <a:ext cx="11600180" cy="63239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576580" algn="just">
              <a:lnSpc>
                <a:spcPct val="150000"/>
              </a:lnSpc>
            </a:pP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报</a:t>
            </a:r>
            <a:endParaRPr lang="en-US" altLang="zh-CN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76580" algn="just">
              <a:lnSpc>
                <a:spcPct val="150000"/>
              </a:lnSpc>
            </a:pP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① 动词，断狱，判决罪人。如：以为直于君而曲于父，报而罪之。（</a:t>
            </a:r>
            <a:r>
              <a:rPr lang="en-US" alt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《</a:t>
            </a: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韩非子</a:t>
            </a:r>
            <a:r>
              <a:rPr lang="en-US" alt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• </a:t>
            </a: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五蠹</a:t>
            </a:r>
            <a:r>
              <a:rPr lang="en-US" alt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》</a:t>
            </a: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）</a:t>
            </a:r>
            <a:endParaRPr lang="zh-CN" altLang="en-US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宋体" panose="02010600030101010101" pitchFamily="2" charset="-122"/>
            </a:endParaRPr>
          </a:p>
          <a:p>
            <a:pPr indent="576580" algn="just">
              <a:lnSpc>
                <a:spcPct val="150000"/>
              </a:lnSpc>
            </a:pP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② 动词，报答，酬谢。如：此臣所以报先帝而忠陛下之职分也。（</a:t>
            </a:r>
            <a:r>
              <a:rPr lang="en-US" alt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《</a:t>
            </a: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出师表</a:t>
            </a:r>
            <a:r>
              <a:rPr lang="en-US" alt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》</a:t>
            </a: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）</a:t>
            </a:r>
            <a:endParaRPr lang="zh-CN" altLang="en-US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宋体" panose="02010600030101010101" pitchFamily="2" charset="-122"/>
            </a:endParaRPr>
          </a:p>
          <a:p>
            <a:pPr indent="576580" algn="just">
              <a:lnSpc>
                <a:spcPct val="150000"/>
              </a:lnSpc>
            </a:pP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③ 动词，报复，复仇。如：自王以下，欲求报其父仇，莫能得。（</a:t>
            </a:r>
            <a:r>
              <a:rPr lang="en-US" alt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《</a:t>
            </a: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信陵君窃符救赵</a:t>
            </a:r>
            <a:r>
              <a:rPr lang="en-US" alt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》</a:t>
            </a: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）</a:t>
            </a:r>
            <a:endParaRPr lang="zh-CN" altLang="en-US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宋体" panose="02010600030101010101" pitchFamily="2" charset="-122"/>
            </a:endParaRPr>
          </a:p>
          <a:p>
            <a:pPr indent="576580" algn="just">
              <a:lnSpc>
                <a:spcPct val="150000"/>
              </a:lnSpc>
            </a:pP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④ 动词，报告，告知。如：具以沛公言报项王。（</a:t>
            </a:r>
            <a:r>
              <a:rPr lang="en-US" alt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《</a:t>
            </a: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史记</a:t>
            </a:r>
            <a:r>
              <a:rPr lang="en-US" alt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•</a:t>
            </a: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项羽本纪</a:t>
            </a:r>
            <a:r>
              <a:rPr lang="en-US" alt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》</a:t>
            </a: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）</a:t>
            </a:r>
            <a:endParaRPr lang="zh-CN" altLang="en-US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宋体" panose="02010600030101010101" pitchFamily="2" charset="-122"/>
            </a:endParaRPr>
          </a:p>
          <a:p>
            <a:pPr indent="576580" algn="just">
              <a:lnSpc>
                <a:spcPct val="150000"/>
              </a:lnSpc>
            </a:pP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⑤ 动词，答复，给回信。如：故略上报，不复一一自辨。（</a:t>
            </a:r>
            <a:r>
              <a:rPr lang="en-US" alt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《</a:t>
            </a: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答司马谏议书</a:t>
            </a:r>
            <a:r>
              <a:rPr lang="en-US" alt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》</a:t>
            </a: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）</a:t>
            </a:r>
            <a:endParaRPr lang="en-US" altLang="zh-CN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宋体" panose="02010600030101010101" pitchFamily="2" charset="-122"/>
            </a:endParaRPr>
          </a:p>
          <a:p>
            <a:pPr indent="576580" algn="just">
              <a:lnSpc>
                <a:spcPct val="150000"/>
              </a:lnSpc>
            </a:pP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亡</a:t>
            </a:r>
            <a:endParaRPr lang="zh-CN" altLang="en-US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76580" algn="just">
              <a:lnSpc>
                <a:spcPct val="150000"/>
              </a:lnSpc>
            </a:pP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① 动词，逃亡，逃跑。（读作</a:t>
            </a:r>
            <a:r>
              <a:rPr lang="en-US" altLang="zh-CN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wáng</a:t>
            </a: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）如：今亡亦死，举大计亦死。（</a:t>
            </a:r>
            <a:r>
              <a:rPr lang="en-US" alt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《</a:t>
            </a: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史记</a:t>
            </a:r>
            <a:r>
              <a:rPr lang="en-US" alt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• </a:t>
            </a: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陈涉世家</a:t>
            </a:r>
            <a:r>
              <a:rPr lang="en-US" alt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》</a:t>
            </a: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）</a:t>
            </a:r>
            <a:endParaRPr lang="zh-CN" altLang="en-US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宋体" panose="02010600030101010101" pitchFamily="2" charset="-122"/>
            </a:endParaRPr>
          </a:p>
          <a:p>
            <a:pPr indent="576580" algn="just">
              <a:lnSpc>
                <a:spcPct val="150000"/>
              </a:lnSpc>
            </a:pP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② 动词，不在，出门在外。（读作</a:t>
            </a:r>
            <a:r>
              <a:rPr lang="en-US" altLang="zh-CN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wáng</a:t>
            </a: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）如：孔子时其亡也，而往拜之。（</a:t>
            </a:r>
            <a:r>
              <a:rPr lang="en-US" alt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《</a:t>
            </a: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论语</a:t>
            </a:r>
            <a:r>
              <a:rPr lang="en-US" alt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·</a:t>
            </a: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阳货</a:t>
            </a:r>
            <a:r>
              <a:rPr lang="en-US" alt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》</a:t>
            </a: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）</a:t>
            </a:r>
            <a:endParaRPr lang="zh-CN" altLang="en-US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宋体" panose="02010600030101010101" pitchFamily="2" charset="-122"/>
            </a:endParaRPr>
          </a:p>
          <a:p>
            <a:pPr indent="576580" algn="just">
              <a:lnSpc>
                <a:spcPct val="150000"/>
              </a:lnSpc>
            </a:pP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③ 动词，失去，丢失。（读作</a:t>
            </a:r>
            <a:r>
              <a:rPr lang="en-US" altLang="zh-CN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wáng</a:t>
            </a: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）如：亡羊而补牢，未为迟也。（</a:t>
            </a:r>
            <a:r>
              <a:rPr lang="en-US" alt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《</a:t>
            </a: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战国策</a:t>
            </a:r>
            <a:r>
              <a:rPr lang="en-US" alt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·</a:t>
            </a: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楚策四</a:t>
            </a:r>
            <a:r>
              <a:rPr lang="en-US" alt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》</a:t>
            </a: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）</a:t>
            </a:r>
            <a:endParaRPr lang="zh-CN" altLang="en-US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宋体" panose="02010600030101010101" pitchFamily="2" charset="-122"/>
            </a:endParaRPr>
          </a:p>
          <a:p>
            <a:pPr indent="576580" algn="just">
              <a:lnSpc>
                <a:spcPct val="150000"/>
              </a:lnSpc>
            </a:pP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④ 动词，死亡，灭亡。（读作</a:t>
            </a:r>
            <a:r>
              <a:rPr lang="en-US" altLang="zh-CN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wáng</a:t>
            </a: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）如：山东豪俊遂并起而亡秦族矣。（</a:t>
            </a:r>
            <a:r>
              <a:rPr lang="en-US" alt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《</a:t>
            </a: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过秦论</a:t>
            </a:r>
            <a:r>
              <a:rPr lang="en-US" alt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》</a:t>
            </a: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）（这里是使动用法）</a:t>
            </a:r>
            <a:endParaRPr lang="zh-CN" altLang="en-US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宋体" panose="02010600030101010101" pitchFamily="2" charset="-122"/>
            </a:endParaRPr>
          </a:p>
          <a:p>
            <a:pPr indent="576580" algn="just">
              <a:lnSpc>
                <a:spcPct val="150000"/>
              </a:lnSpc>
            </a:pP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⑤ 名词，军队中逃亡的人，逃兵。（读作</a:t>
            </a:r>
            <a:r>
              <a:rPr lang="en-US" altLang="zh-CN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wáng</a:t>
            </a: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）如：追亡逐北。</a:t>
            </a:r>
            <a:endParaRPr lang="zh-CN" altLang="en-US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宋体" panose="02010600030101010101" pitchFamily="2" charset="-122"/>
            </a:endParaRPr>
          </a:p>
          <a:p>
            <a:pPr indent="576580" algn="just">
              <a:lnSpc>
                <a:spcPct val="150000"/>
              </a:lnSpc>
            </a:pP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⑥ 动词，没有。（读作</a:t>
            </a:r>
            <a:r>
              <a:rPr lang="en-US" altLang="zh-CN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wú</a:t>
            </a: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）如：河曲智叟亡以应。（</a:t>
            </a:r>
            <a:r>
              <a:rPr lang="en-US" alt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《</a:t>
            </a: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愚公移山</a:t>
            </a:r>
            <a:r>
              <a:rPr lang="en-US" alt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》</a:t>
            </a: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）</a:t>
            </a:r>
            <a:endParaRPr lang="en-US" altLang="zh-CN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宋体" panose="02010600030101010101" pitchFamily="2" charset="-122"/>
            </a:endParaRPr>
          </a:p>
          <a:p>
            <a:pPr indent="576580" algn="just">
              <a:lnSpc>
                <a:spcPct val="150000"/>
              </a:lnSpc>
            </a:pPr>
            <a:endParaRPr lang="en-US" altLang="zh-CN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宋体" panose="02010600030101010101" pitchFamily="2" charset="-122"/>
            </a:endParaRPr>
          </a:p>
          <a:p>
            <a:pPr indent="576580" algn="just">
              <a:lnSpc>
                <a:spcPct val="150000"/>
              </a:lnSpc>
            </a:pPr>
            <a:endParaRPr lang="en-US" altLang="zh-CN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3" name="矩形 10"/>
          <p:cNvSpPr/>
          <p:nvPr/>
        </p:nvSpPr>
        <p:spPr>
          <a:xfrm>
            <a:off x="301625" y="0"/>
            <a:ext cx="11631295" cy="63239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6580" algn="just"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朝</a:t>
            </a:r>
            <a:endParaRPr lang="en-US" altLang="zh-CN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76580" algn="just"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① 名词，早晨。（读作</a:t>
            </a:r>
            <a:r>
              <a:rPr lang="en-US" altLang="zh-CN" err="1">
                <a:solidFill>
                  <a:srgbClr val="000000"/>
                </a:solidFill>
                <a:latin typeface="宋体" panose="02010600030101010101" pitchFamily="2" charset="-122"/>
              </a:rPr>
              <a:t>zhāo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）如：朝闻道，夕死可矣。（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论语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• 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里仁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）</a:t>
            </a:r>
          </a:p>
          <a:p>
            <a:pPr indent="576580" algn="just"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② 动词，早起上朝，朝见、朝拜。（读作</a:t>
            </a:r>
            <a:r>
              <a:rPr lang="en-US" altLang="zh-CN" err="1">
                <a:solidFill>
                  <a:srgbClr val="000000"/>
                </a:solidFill>
                <a:latin typeface="宋体" panose="02010600030101010101" pitchFamily="2" charset="-122"/>
              </a:rPr>
              <a:t>cháo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）如：相如每朝时，常称病，不欲与廉颇争列。（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廉颇蔺相如列传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）</a:t>
            </a:r>
          </a:p>
          <a:p>
            <a:pPr indent="576580" algn="just"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③ 名词，官员们上朝的地方。（读作</a:t>
            </a:r>
            <a:r>
              <a:rPr lang="en-US" altLang="zh-CN" err="1">
                <a:solidFill>
                  <a:srgbClr val="000000"/>
                </a:solidFill>
                <a:latin typeface="宋体" panose="02010600030101010101" pitchFamily="2" charset="-122"/>
              </a:rPr>
              <a:t>cháo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）如：于是入朝见威王。（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左传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• 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邹忌讽齐王纳谏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）</a:t>
            </a:r>
          </a:p>
          <a:p>
            <a:pPr indent="576580" algn="just"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④ 名词，朝代。（读作</a:t>
            </a:r>
            <a:r>
              <a:rPr lang="en-US" altLang="zh-CN" err="1">
                <a:solidFill>
                  <a:srgbClr val="000000"/>
                </a:solidFill>
                <a:latin typeface="宋体" panose="02010600030101010101" pitchFamily="2" charset="-122"/>
              </a:rPr>
              <a:t>cháo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）如：折戟沉沙铁未销，自将磨洗认前朝。（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赤壁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）</a:t>
            </a:r>
            <a:endParaRPr lang="en-US" altLang="zh-CN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indent="576580" algn="just">
              <a:lnSpc>
                <a:spcPct val="150000"/>
              </a:lnSpc>
            </a:pPr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76580" algn="just"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</a:t>
            </a:r>
            <a:endParaRPr lang="en-US" altLang="zh-CN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76580" algn="just"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① 动词，治玉，雕琢。如：王乃使玉人理其璞而得宝焉，遂命曰：“和氏之璧。”（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韩非子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• 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和氏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）</a:t>
            </a:r>
          </a:p>
          <a:p>
            <a:pPr indent="576580" algn="just"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② 动词，治理，管理。如：以昭陛下平明之理。（诸葛亮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出师表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）</a:t>
            </a:r>
          </a:p>
          <a:p>
            <a:pPr indent="576580" algn="just"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③ 动词，练习，温习。如：被服罗裳衣，当户理清曲。（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古诗十九首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）</a:t>
            </a:r>
          </a:p>
          <a:p>
            <a:pPr indent="576580" algn="just"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④ 动词，申辩，辩白。如：申子不自理，廉之害也。（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庄子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•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盗跖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）</a:t>
            </a:r>
          </a:p>
          <a:p>
            <a:pPr indent="576580" algn="just"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⑤ 名词，道理，规律。如：明言章理，兵甲愈起。（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战国策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•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秦策一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）</a:t>
            </a:r>
          </a:p>
          <a:p>
            <a:pPr indent="576580" algn="just"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⑥ 名词，使者。如：行理之命，无月不至。（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左传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·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昭公十三年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）</a:t>
            </a:r>
            <a:endParaRPr lang="en-US" altLang="zh-CN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indent="576580" algn="just">
              <a:lnSpc>
                <a:spcPct val="150000"/>
              </a:lnSpc>
            </a:pPr>
            <a:endParaRPr lang="en-US" altLang="zh-CN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7" name="矩形 1"/>
          <p:cNvSpPr/>
          <p:nvPr/>
        </p:nvSpPr>
        <p:spPr>
          <a:xfrm>
            <a:off x="2185988" y="338138"/>
            <a:ext cx="7608887" cy="3322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一词多义看似纷繁复杂，其实也有规律可循。多义词的各个义项并不是孤立的，其间存在着各种联系。分析义项间的相互关系，往往就抓住了理解多义词的“线索”。比如，兵，本义是武器，引申指拿武器的士卒、战士，由此义引申指军队，又引申指战争、军事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参考后面的“学习资源”（见课本），梳理一词多义的例子，撰写学习笔记，说明词义的引申关系。</a:t>
            </a:r>
          </a:p>
        </p:txBody>
      </p:sp>
      <p:sp>
        <p:nvSpPr>
          <p:cNvPr id="29698" name="TextBox 8"/>
          <p:cNvSpPr txBox="1"/>
          <p:nvPr/>
        </p:nvSpPr>
        <p:spPr>
          <a:xfrm>
            <a:off x="2082800" y="3824288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参考示例</a:t>
            </a:r>
          </a:p>
        </p:txBody>
      </p:sp>
      <p:pic>
        <p:nvPicPr>
          <p:cNvPr id="29699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7138" y="3968750"/>
            <a:ext cx="4183062" cy="2889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265363" y="703263"/>
            <a:ext cx="7964488" cy="609282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r>
              <a:rPr lang="en-US" altLang="zh-CN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 </a:t>
            </a:r>
            <a:r>
              <a:rPr lang="zh-CN" altLang="en-US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把握古今意义的不同</a:t>
            </a:r>
            <a:endParaRPr lang="zh-CN" altLang="en-US" sz="2000" b="1" strike="noStrike" noProof="1"/>
          </a:p>
          <a:p>
            <a:pPr indent="457200" fontAlgn="auto"/>
            <a:r>
              <a:rPr lang="zh-CN" altLang="en-US" sz="2000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一词多义是词义发展演变的结果，而演变的结果并</a:t>
            </a:r>
            <a:r>
              <a:rPr lang="zh-CN" altLang="en-US" sz="2000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不一样</a:t>
            </a:r>
            <a:r>
              <a:rPr lang="zh-CN" altLang="en-US" sz="2000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。如“江”，在古代专指长江，而后来多泛指大河，词义的</a:t>
            </a:r>
            <a:r>
              <a:rPr lang="zh-CN" altLang="en-US" sz="2000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外延</a:t>
            </a:r>
            <a:r>
              <a:rPr lang="zh-CN" altLang="en-US" sz="2000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扩大了，我们说是“词义的扩大”；“子”，古代可以指儿子</a:t>
            </a:r>
            <a:r>
              <a:rPr lang="zh-CN" altLang="en-US" sz="2000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和女儿</a:t>
            </a:r>
            <a:r>
              <a:rPr lang="zh-CN" altLang="en-US" sz="2000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，现在多专指儿子，词义的外延缩小了，是“词义的缩小”</a:t>
            </a:r>
            <a:r>
              <a:rPr lang="zh-CN" altLang="en-US" sz="2000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。再</a:t>
            </a:r>
            <a:r>
              <a:rPr lang="zh-CN" altLang="en-US" sz="2000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如“涕”，在古代多指眼泪，而现在除了成语“痛哭流涕”</a:t>
            </a:r>
            <a:r>
              <a:rPr lang="zh-CN" altLang="en-US" sz="2000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“感恩涕零”</a:t>
            </a:r>
            <a:r>
              <a:rPr lang="zh-CN" altLang="en-US" sz="2000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等还保留“涕”的古义外，均指鼻涕，这是词义发生</a:t>
            </a:r>
            <a:r>
              <a:rPr lang="zh-CN" altLang="en-US" sz="2000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了转移</a:t>
            </a:r>
            <a:r>
              <a:rPr lang="zh-CN" altLang="en-US" sz="2000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。又如“爪牙”，古代多用作中性词，指动物的尖爪和利牙</a:t>
            </a:r>
            <a:r>
              <a:rPr lang="zh-CN" altLang="en-US" sz="2000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，也</a:t>
            </a:r>
            <a:r>
              <a:rPr lang="zh-CN" altLang="en-US" sz="2000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比喻勇士，形容勇武，现在喻指坏人的党羽，用作贬义词，</a:t>
            </a:r>
            <a:r>
              <a:rPr lang="zh-CN" altLang="en-US" sz="2000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这是</a:t>
            </a:r>
            <a:r>
              <a:rPr lang="zh-CN" altLang="en-US" sz="2000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感情色彩发生了变化。</a:t>
            </a:r>
            <a:endParaRPr lang="zh-CN" altLang="en-US" sz="2000" strike="noStrike" noProof="1"/>
          </a:p>
          <a:p>
            <a:pPr indent="457200" fontAlgn="auto"/>
            <a:r>
              <a:rPr lang="zh-CN" altLang="en-US" sz="2000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参考上述例子，梳理下面的词语，也可再找一些，看看</a:t>
            </a:r>
            <a:r>
              <a:rPr lang="zh-CN" altLang="en-US" sz="2000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词义</a:t>
            </a:r>
            <a:r>
              <a:rPr lang="zh-CN" altLang="en-US" sz="2000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变化的情况。可以用表格的形式，也可以用其他形式，在</a:t>
            </a:r>
            <a:r>
              <a:rPr lang="zh-CN" altLang="en-US" sz="2000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班里</a:t>
            </a:r>
            <a:r>
              <a:rPr lang="zh-CN" altLang="en-US" sz="2000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展示、讲解</a:t>
            </a:r>
            <a:r>
              <a:rPr lang="zh-CN" altLang="en-US" sz="2000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lang="en-US" altLang="zh-CN" sz="2000" strike="noStrike" noProof="1" smtClean="0"/>
          </a:p>
          <a:p>
            <a:pPr indent="457200" fontAlgn="auto"/>
            <a:r>
              <a:rPr lang="zh-CN" altLang="en-US" sz="20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菜　宫　睡　河　瓦　臭　禽　汤　走　去　走狗　</a:t>
            </a:r>
            <a:r>
              <a:rPr lang="zh-CN" altLang="en-US" sz="2000" strike="noStrike" noProof="1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丈夫</a:t>
            </a:r>
            <a:endParaRPr lang="zh-CN" altLang="en-US" sz="2000" strike="noStrike" noProof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 fontAlgn="auto"/>
            <a:r>
              <a:rPr lang="zh-CN" altLang="en-US" sz="20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钩心斗角　闭门造车　粉墨登场　道貌岸然</a:t>
            </a:r>
            <a:endParaRPr lang="zh-CN" altLang="en-US" sz="2000" strike="noStrike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971675" y="314325"/>
            <a:ext cx="8391525" cy="5631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 </a:t>
            </a:r>
            <a:r>
              <a:rPr lang="zh-CN" altLang="en-US" sz="240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避免以今律古，望文生义</a:t>
            </a:r>
            <a:endParaRPr lang="zh-CN" altLang="en-US" sz="24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75945" fontAlgn="auto">
              <a:lnSpc>
                <a:spcPct val="150000"/>
              </a:lnSpc>
            </a:pPr>
            <a:r>
              <a:rPr lang="zh-CN" altLang="en-US" sz="2400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词义是不断发展变化的，词语的古义和今义，既有联系</a:t>
            </a:r>
            <a:r>
              <a:rPr lang="zh-CN" altLang="en-US" sz="2400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也有</a:t>
            </a:r>
            <a:r>
              <a:rPr lang="zh-CN" altLang="en-US" sz="2400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区别。阅读古诗文时，要注意避免以今律古。下面这些</a:t>
            </a:r>
            <a:r>
              <a:rPr lang="zh-CN" altLang="en-US" sz="2400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句子中</a:t>
            </a:r>
            <a:r>
              <a:rPr lang="zh-CN" altLang="en-US" sz="2400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，加点的部分是一个词还是两个词？如何理解？再搜集一些类似的例子。</a:t>
            </a:r>
            <a:endParaRPr lang="zh-CN" altLang="en-US" sz="2400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75945" fontAlgn="auto">
              <a:lnSpc>
                <a:spcPct val="150000"/>
              </a:lnSpc>
            </a:pPr>
            <a:r>
              <a:rPr lang="zh-CN" altLang="en-US" sz="24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今齐</a:t>
            </a:r>
            <a:r>
              <a:rPr lang="zh-CN" altLang="en-US" sz="2400" strike="noStrike" noProof="1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地方千</a:t>
            </a:r>
            <a:r>
              <a:rPr lang="zh-CN" altLang="en-US" sz="24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里。（</a:t>
            </a:r>
            <a:r>
              <a:rPr lang="en-US" altLang="zh-CN" sz="24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</a:t>
            </a:r>
            <a:r>
              <a:rPr lang="zh-CN" altLang="en-US" sz="24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邹忌讽齐王纳谏</a:t>
            </a:r>
            <a:r>
              <a:rPr lang="en-US" altLang="zh-CN" sz="24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》</a:t>
            </a:r>
            <a:r>
              <a:rPr lang="zh-CN" altLang="en-US" sz="24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endParaRPr lang="zh-CN" altLang="en-US" sz="2400" strike="noStrike" noProof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575945" fontAlgn="auto">
              <a:lnSpc>
                <a:spcPct val="150000"/>
              </a:lnSpc>
            </a:pPr>
            <a:r>
              <a:rPr lang="zh-CN" altLang="en-US" sz="24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未尝不叹息</a:t>
            </a:r>
            <a:r>
              <a:rPr lang="zh-CN" altLang="en-US" sz="2400" strike="noStrike" noProof="1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痛恨于桓</a:t>
            </a:r>
            <a:r>
              <a:rPr lang="zh-CN" altLang="en-US" sz="24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、灵也。（诸葛亮</a:t>
            </a:r>
            <a:r>
              <a:rPr lang="en-US" altLang="zh-CN" sz="24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</a:t>
            </a:r>
            <a:r>
              <a:rPr lang="zh-CN" altLang="en-US" sz="24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出师表</a:t>
            </a:r>
            <a:r>
              <a:rPr lang="en-US" altLang="zh-CN" sz="24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》</a:t>
            </a:r>
            <a:r>
              <a:rPr lang="zh-CN" altLang="en-US" sz="24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endParaRPr lang="zh-CN" altLang="en-US" sz="2400" strike="noStrike" noProof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575945" fontAlgn="auto">
              <a:lnSpc>
                <a:spcPct val="150000"/>
              </a:lnSpc>
            </a:pPr>
            <a:r>
              <a:rPr lang="zh-CN" altLang="en-US" sz="24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问今是何世，乃不知有汉，</a:t>
            </a:r>
            <a:r>
              <a:rPr lang="zh-CN" altLang="en-US" sz="2400" strike="noStrike" noProof="1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无论魏</a:t>
            </a:r>
            <a:r>
              <a:rPr lang="zh-CN" altLang="en-US" sz="24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晋。（陶渊明</a:t>
            </a:r>
            <a:r>
              <a:rPr lang="en-US" altLang="zh-CN" sz="24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</a:t>
            </a:r>
            <a:r>
              <a:rPr lang="zh-CN" altLang="en-US" sz="2400" strike="noStrike" noProof="1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桃花源</a:t>
            </a:r>
            <a:r>
              <a:rPr lang="zh-CN" altLang="en-US" sz="24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记</a:t>
            </a:r>
            <a:r>
              <a:rPr lang="en-US" altLang="zh-CN" sz="24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》</a:t>
            </a:r>
            <a:r>
              <a:rPr lang="zh-CN" altLang="en-US" sz="24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endParaRPr lang="zh-CN" altLang="en-US" sz="2400" strike="noStrike" noProof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575945" fontAlgn="auto">
              <a:lnSpc>
                <a:spcPct val="150000"/>
              </a:lnSpc>
            </a:pPr>
            <a:r>
              <a:rPr lang="zh-CN" altLang="en-US" sz="2400" strike="noStrike" noProof="1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因为长句</a:t>
            </a:r>
            <a:r>
              <a:rPr lang="zh-CN" altLang="en-US" sz="24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，歌以赠之。（白居易</a:t>
            </a:r>
            <a:r>
              <a:rPr lang="en-US" altLang="zh-CN" sz="24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</a:t>
            </a:r>
            <a:r>
              <a:rPr lang="zh-CN" altLang="en-US" sz="24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琵琶行</a:t>
            </a:r>
            <a:r>
              <a:rPr lang="en-US" altLang="zh-CN" sz="24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》</a:t>
            </a:r>
            <a:r>
              <a:rPr lang="zh-CN" altLang="en-US" sz="2400" strike="noStrike" noProof="1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endParaRPr lang="zh-CN" altLang="en-US" sz="2400" strike="noStrike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r>
              <a:rPr lang="zh-CN" altLang="en-US" sz="6600">
                <a:ln w="12700">
                  <a:solidFill>
                    <a:schemeClr val="accent5"/>
                  </a:solidFill>
                  <a:prstDash val="solid"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</a:rPr>
              <a:t>教学目标</a:t>
            </a:r>
            <a:r>
              <a:rPr lang="en-US" altLang="zh-CN" sz="6600">
                <a:ln w="12700">
                  <a:solidFill>
                    <a:schemeClr val="accent5"/>
                  </a:solidFill>
                  <a:prstDash val="solid"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</a:rPr>
              <a:t>1</a:t>
            </a:r>
            <a:r>
              <a:rPr sz="6600">
                <a:ln w="12700">
                  <a:solidFill>
                    <a:schemeClr val="accent5"/>
                  </a:solidFill>
                  <a:prstDash val="solid"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</a:rPr>
              <a:t>：</a:t>
            </a:r>
            <a:endParaRPr sz="6600">
              <a:ln w="12700">
                <a:solidFill>
                  <a:schemeClr val="accent5"/>
                </a:solidFill>
                <a:prstDash val="solid"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marL="0" indent="0">
              <a:buNone/>
            </a:pPr>
            <a:endParaRPr sz="54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微软雅黑" panose="020b0503020204020204" pitchFamily="34" charset="-122"/>
              <a:sym typeface="+mn-ea"/>
            </a:endParaRPr>
          </a:p>
          <a:p>
            <a:pPr marL="0" indent="0">
              <a:buNone/>
            </a:pPr>
            <a:r>
              <a:rPr sz="5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微软雅黑" panose="020b0503020204020204" pitchFamily="34" charset="-122"/>
                <a:sym typeface="+mn-ea"/>
              </a:rPr>
              <a:t>总结词语的种类，分门别类</a:t>
            </a:r>
            <a:r>
              <a:rPr sz="5400" b="1">
                <a:ln w="1270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sym typeface="+mn-ea"/>
              </a:rPr>
              <a:t>积累</a:t>
            </a:r>
            <a:r>
              <a:rPr sz="5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微软雅黑" panose="020b0503020204020204" pitchFamily="34" charset="-122"/>
                <a:sym typeface="+mn-ea"/>
              </a:rPr>
              <a:t>不同的词语。</a:t>
            </a:r>
            <a:endParaRPr lang="zh-CN" altLang="en-US" sz="54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微软雅黑" panose="020b0503020204020204" pitchFamily="34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3" name="矩形 1"/>
          <p:cNvSpPr/>
          <p:nvPr/>
        </p:nvSpPr>
        <p:spPr>
          <a:xfrm>
            <a:off x="534670" y="527050"/>
            <a:ext cx="994283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6580"/>
            <a:r>
              <a:rPr lang="zh-CN" altLang="en-US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地方</a:t>
            </a:r>
            <a:r>
              <a:rPr lang="zh-CN" altLang="en-US" sz="24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　今义：① 泛指空间的一部分；② 民间；③ 地区。古义：土地方圆。例如：江东虽小，地方千里。（</a:t>
            </a:r>
            <a:r>
              <a:rPr lang="en-US" altLang="zh-CN" sz="24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4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史记</a:t>
            </a:r>
            <a:r>
              <a:rPr lang="en-US" altLang="zh-CN" sz="24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•</a:t>
            </a:r>
            <a:r>
              <a:rPr lang="zh-CN" altLang="en-US" sz="24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项羽本纪</a:t>
            </a:r>
            <a:r>
              <a:rPr lang="en-US" altLang="zh-CN" sz="24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4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endParaRPr lang="zh-CN" altLang="en-US" sz="24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indent="576580"/>
            <a:endParaRPr lang="zh-CN" altLang="en-US" sz="24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indent="576580"/>
            <a:r>
              <a:rPr lang="zh-CN" altLang="en-US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痛恨</a:t>
            </a:r>
            <a:r>
              <a:rPr lang="zh-CN" altLang="en-US" sz="24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　今义：① 深为憎恨；② 极端憎恨。古义：痛心遗憾。例如：痛恨高贤不再逢，临岐泣别两情浓。（</a:t>
            </a:r>
            <a:r>
              <a:rPr lang="en-US" altLang="zh-CN" sz="24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4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三国演义</a:t>
            </a:r>
            <a:r>
              <a:rPr lang="en-US" altLang="zh-CN" sz="24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4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endParaRPr lang="zh-CN" altLang="en-US" sz="24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indent="576580"/>
            <a:endParaRPr lang="zh-CN" altLang="en-US" sz="24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indent="576580"/>
            <a:r>
              <a:rPr lang="zh-CN" altLang="en-US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无论</a:t>
            </a:r>
            <a:r>
              <a:rPr lang="zh-CN" altLang="en-US" sz="24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　今义：表示条件关系的关联词语。古义：不要说，（更）不必说。例如：无论再缱绻，已是安苍黄。（杜甫</a:t>
            </a:r>
            <a:r>
              <a:rPr lang="en-US" altLang="zh-CN" sz="24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4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入衡州</a:t>
            </a:r>
            <a:r>
              <a:rPr lang="en-US" altLang="zh-CN" sz="24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4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endParaRPr lang="zh-CN" altLang="en-US" sz="24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indent="576580"/>
            <a:endParaRPr lang="zh-CN" altLang="en-US" sz="24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indent="576580"/>
            <a:r>
              <a:rPr lang="zh-CN" altLang="en-US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因为</a:t>
            </a:r>
            <a:r>
              <a:rPr lang="zh-CN" altLang="en-US" sz="24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　今义：① 表示原因；② 常跟“所以”连用，表示因果关系。古义：于是写了。例如：因为长句，歌以赠之。［唐</a:t>
            </a:r>
            <a:r>
              <a:rPr lang="en-US" altLang="zh-CN" sz="24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lang="zh-CN" altLang="en-US" sz="24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白居易</a:t>
            </a:r>
            <a:r>
              <a:rPr lang="en-US" altLang="zh-CN" sz="24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4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琵琶行（并序）</a:t>
            </a:r>
            <a:r>
              <a:rPr lang="en-US" altLang="zh-CN" sz="24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4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］</a:t>
            </a:r>
            <a:endParaRPr lang="zh-CN" altLang="en-US" sz="24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462915" y="1212850"/>
            <a:ext cx="1137539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古今异义词的例子：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</a:rPr>
              <a:t>（</a:t>
            </a:r>
            <a:r>
              <a:rPr lang="en-US" altLang="zh-CN" sz="2000" b="1">
                <a:latin typeface="宋体" panose="02010600030101010101" pitchFamily="2" charset="-122"/>
              </a:rPr>
              <a:t>1</a:t>
            </a:r>
            <a:r>
              <a:rPr lang="zh-CN" altLang="en-US" sz="2000" b="1">
                <a:latin typeface="宋体" panose="02010600030101010101" pitchFamily="2" charset="-122"/>
              </a:rPr>
              <a:t>）卑鄙</a:t>
            </a:r>
            <a:r>
              <a:rPr lang="zh-CN" altLang="en-US" sz="2000">
                <a:latin typeface="宋体" panose="02010600030101010101" pitchFamily="2" charset="-122"/>
              </a:rPr>
              <a:t>　今义：（语言、行为）恶劣；不道德。</a:t>
            </a:r>
          </a:p>
          <a:p>
            <a:pPr algn="just">
              <a:lnSpc>
                <a:spcPct val="150000"/>
              </a:lnSpc>
            </a:pPr>
            <a:r>
              <a:rPr lang="zh-CN" altLang="en-US" sz="2000">
                <a:latin typeface="宋体" panose="02010600030101010101" pitchFamily="2" charset="-122"/>
              </a:rPr>
              <a:t>           古义：卑，指出身低微；鄙，指学识浅陋。常用作谦辞。例如：先帝不以臣卑鄙，猥自   枉屈，三顾臣于草庐之中。（</a:t>
            </a:r>
            <a:r>
              <a:rPr lang="en-US" altLang="zh-CN" sz="2000">
                <a:latin typeface="宋体" panose="02010600030101010101" pitchFamily="2" charset="-122"/>
              </a:rPr>
              <a:t>《</a:t>
            </a:r>
            <a:r>
              <a:rPr lang="zh-CN" altLang="en-US" sz="2000">
                <a:latin typeface="宋体" panose="02010600030101010101" pitchFamily="2" charset="-122"/>
              </a:rPr>
              <a:t>出师表</a:t>
            </a:r>
            <a:r>
              <a:rPr lang="en-US" altLang="zh-CN" sz="2000">
                <a:latin typeface="宋体" panose="02010600030101010101" pitchFamily="2" charset="-122"/>
              </a:rPr>
              <a:t>》</a:t>
            </a:r>
            <a:r>
              <a:rPr lang="zh-CN" altLang="en-US" sz="2000">
                <a:latin typeface="宋体" panose="02010600030101010101" pitchFamily="2" charset="-122"/>
              </a:rPr>
              <a:t>）</a:t>
            </a:r>
          </a:p>
          <a:p>
            <a:pPr algn="just"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</a:rPr>
              <a:t>（</a:t>
            </a:r>
            <a:r>
              <a:rPr lang="en-US" altLang="zh-CN" sz="2000" b="1">
                <a:latin typeface="宋体" panose="02010600030101010101" pitchFamily="2" charset="-122"/>
              </a:rPr>
              <a:t>2</a:t>
            </a:r>
            <a:r>
              <a:rPr lang="zh-CN" altLang="en-US" sz="2000" b="1">
                <a:latin typeface="宋体" panose="02010600030101010101" pitchFamily="2" charset="-122"/>
              </a:rPr>
              <a:t>）猖狂</a:t>
            </a:r>
            <a:r>
              <a:rPr lang="zh-CN" altLang="en-US" sz="2000">
                <a:latin typeface="宋体" panose="02010600030101010101" pitchFamily="2" charset="-122"/>
              </a:rPr>
              <a:t>　今义：狂妄而放肆。</a:t>
            </a:r>
          </a:p>
          <a:p>
            <a:pPr algn="just">
              <a:lnSpc>
                <a:spcPct val="150000"/>
              </a:lnSpc>
            </a:pPr>
            <a:r>
              <a:rPr lang="zh-CN" altLang="en-US" sz="2000">
                <a:latin typeface="宋体" panose="02010600030101010101" pitchFamily="2" charset="-122"/>
              </a:rPr>
              <a:t>           古义：狂放，不拘礼法，不含贬义。例如：阮籍猖狂，岂效穷途之哭？（</a:t>
            </a:r>
            <a:r>
              <a:rPr lang="en-US" altLang="zh-CN" sz="2000">
                <a:latin typeface="宋体" panose="02010600030101010101" pitchFamily="2" charset="-122"/>
              </a:rPr>
              <a:t>《</a:t>
            </a:r>
            <a:r>
              <a:rPr lang="zh-CN" altLang="en-US" sz="2000">
                <a:latin typeface="宋体" panose="02010600030101010101" pitchFamily="2" charset="-122"/>
              </a:rPr>
              <a:t>滕王阁序</a:t>
            </a:r>
            <a:r>
              <a:rPr lang="en-US" altLang="zh-CN" sz="2000">
                <a:latin typeface="宋体" panose="02010600030101010101" pitchFamily="2" charset="-122"/>
              </a:rPr>
              <a:t>》</a:t>
            </a:r>
            <a:r>
              <a:rPr lang="zh-CN" altLang="en-US" sz="2000">
                <a:latin typeface="宋体" panose="02010600030101010101" pitchFamily="2" charset="-122"/>
              </a:rPr>
              <a:t>）</a:t>
            </a:r>
          </a:p>
          <a:p>
            <a:pPr algn="just"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</a:rPr>
              <a:t>（</a:t>
            </a:r>
            <a:r>
              <a:rPr lang="en-US" altLang="zh-CN" sz="2000" b="1">
                <a:latin typeface="宋体" panose="02010600030101010101" pitchFamily="2" charset="-122"/>
              </a:rPr>
              <a:t>3</a:t>
            </a:r>
            <a:r>
              <a:rPr lang="zh-CN" altLang="en-US" sz="2000" b="1">
                <a:latin typeface="宋体" panose="02010600030101010101" pitchFamily="2" charset="-122"/>
              </a:rPr>
              <a:t>）成立</a:t>
            </a:r>
            <a:r>
              <a:rPr lang="zh-CN" altLang="en-US" sz="2000">
                <a:latin typeface="宋体" panose="02010600030101010101" pitchFamily="2" charset="-122"/>
              </a:rPr>
              <a:t>　今义：（组织、机构等）筹备成功，开始存在。</a:t>
            </a:r>
          </a:p>
          <a:p>
            <a:pPr algn="just">
              <a:lnSpc>
                <a:spcPct val="150000"/>
              </a:lnSpc>
            </a:pPr>
            <a:r>
              <a:rPr lang="zh-CN" altLang="en-US" sz="2000">
                <a:latin typeface="宋体" panose="02010600030101010101" pitchFamily="2" charset="-122"/>
              </a:rPr>
              <a:t>           古义：成人自立。例如：零丁孤苦，至于成立。（</a:t>
            </a:r>
            <a:r>
              <a:rPr lang="en-US" altLang="zh-CN" sz="2000">
                <a:latin typeface="宋体" panose="02010600030101010101" pitchFamily="2" charset="-122"/>
              </a:rPr>
              <a:t>《</a:t>
            </a:r>
            <a:r>
              <a:rPr lang="zh-CN" altLang="en-US" sz="2000">
                <a:latin typeface="宋体" panose="02010600030101010101" pitchFamily="2" charset="-122"/>
              </a:rPr>
              <a:t>陈情表</a:t>
            </a:r>
            <a:r>
              <a:rPr lang="en-US" altLang="zh-CN" sz="2000">
                <a:latin typeface="宋体" panose="02010600030101010101" pitchFamily="2" charset="-122"/>
              </a:rPr>
              <a:t>》</a:t>
            </a:r>
            <a:r>
              <a:rPr lang="zh-CN" altLang="en-US" sz="2000">
                <a:latin typeface="宋体" panose="02010600030101010101" pitchFamily="2" charset="-122"/>
              </a:rPr>
              <a:t>）</a:t>
            </a:r>
          </a:p>
          <a:p>
            <a:pPr algn="just"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</a:rPr>
              <a:t>（</a:t>
            </a:r>
            <a:r>
              <a:rPr lang="en-US" altLang="zh-CN" sz="2000" b="1">
                <a:latin typeface="宋体" panose="02010600030101010101" pitchFamily="2" charset="-122"/>
              </a:rPr>
              <a:t>4</a:t>
            </a:r>
            <a:r>
              <a:rPr lang="zh-CN" altLang="en-US" sz="2000" b="1">
                <a:latin typeface="宋体" panose="02010600030101010101" pitchFamily="2" charset="-122"/>
              </a:rPr>
              <a:t>）大方</a:t>
            </a:r>
            <a:r>
              <a:rPr lang="zh-CN" altLang="en-US" sz="2000">
                <a:latin typeface="宋体" panose="02010600030101010101" pitchFamily="2" charset="-122"/>
              </a:rPr>
              <a:t>　今义：① 对财物不计较；②（言谈、举止）自然，不拘束。古义：指修养高、明白道理。例如：吾长见笑于大方之家。（</a:t>
            </a:r>
            <a:r>
              <a:rPr lang="en-US" altLang="zh-CN" sz="2000">
                <a:latin typeface="宋体" panose="02010600030101010101" pitchFamily="2" charset="-122"/>
              </a:rPr>
              <a:t>《</a:t>
            </a:r>
            <a:r>
              <a:rPr lang="zh-CN" altLang="en-US" sz="2000">
                <a:latin typeface="宋体" panose="02010600030101010101" pitchFamily="2" charset="-122"/>
              </a:rPr>
              <a:t>秋水</a:t>
            </a:r>
            <a:r>
              <a:rPr lang="en-US" altLang="zh-CN" sz="2000">
                <a:latin typeface="宋体" panose="02010600030101010101" pitchFamily="2" charset="-122"/>
              </a:rPr>
              <a:t>》</a:t>
            </a:r>
            <a:r>
              <a:rPr lang="zh-CN" altLang="en-US" sz="2000">
                <a:latin typeface="宋体" panose="02010600030101010101" pitchFamily="2" charset="-122"/>
              </a:rPr>
              <a:t>）</a:t>
            </a:r>
          </a:p>
          <a:p>
            <a:pPr algn="just"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</a:rPr>
              <a:t>（</a:t>
            </a:r>
            <a:r>
              <a:rPr lang="en-US" altLang="zh-CN" sz="2000" b="1">
                <a:latin typeface="宋体" panose="02010600030101010101" pitchFamily="2" charset="-122"/>
              </a:rPr>
              <a:t>5</a:t>
            </a:r>
            <a:r>
              <a:rPr lang="zh-CN" altLang="en-US" sz="2000" b="1">
                <a:latin typeface="宋体" panose="02010600030101010101" pitchFamily="2" charset="-122"/>
              </a:rPr>
              <a:t>）孤立</a:t>
            </a:r>
            <a:r>
              <a:rPr lang="zh-CN" altLang="en-US" sz="2000">
                <a:latin typeface="宋体" panose="02010600030101010101" pitchFamily="2" charset="-122"/>
              </a:rPr>
              <a:t>　今义：① 同其他事物不相联系；② 不能得到同情和援助。古义：孤单无助。例如：无兄弟之亲，独身孤立。（</a:t>
            </a:r>
            <a:r>
              <a:rPr lang="en-US" altLang="zh-CN" sz="2000">
                <a:latin typeface="宋体" panose="02010600030101010101" pitchFamily="2" charset="-122"/>
              </a:rPr>
              <a:t>《</a:t>
            </a:r>
            <a:r>
              <a:rPr lang="zh-CN" altLang="en-US" sz="2000">
                <a:latin typeface="宋体" panose="02010600030101010101" pitchFamily="2" charset="-122"/>
              </a:rPr>
              <a:t>报任安书</a:t>
            </a:r>
            <a:r>
              <a:rPr lang="en-US" altLang="zh-CN" sz="2000">
                <a:latin typeface="宋体" panose="02010600030101010101" pitchFamily="2" charset="-122"/>
              </a:rPr>
              <a:t>》</a:t>
            </a:r>
            <a:r>
              <a:rPr lang="zh-CN" altLang="en-US" sz="2000">
                <a:latin typeface="宋体" panose="02010600030101010101" pitchFamily="2" charset="-122"/>
              </a:rPr>
              <a:t>）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38" name="TextBox 6"/>
          <p:cNvSpPr txBox="1"/>
          <p:nvPr/>
        </p:nvSpPr>
        <p:spPr>
          <a:xfrm>
            <a:off x="2074863" y="747713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参考示例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337185" y="230505"/>
            <a:ext cx="10092690" cy="63239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b="1">
                <a:latin typeface="宋体" panose="02010600030101010101" pitchFamily="2" charset="-122"/>
              </a:rPr>
              <a:t>（</a:t>
            </a:r>
            <a:r>
              <a:rPr lang="en-US" altLang="zh-CN" b="1">
                <a:latin typeface="宋体" panose="02010600030101010101" pitchFamily="2" charset="-122"/>
              </a:rPr>
              <a:t>6</a:t>
            </a:r>
            <a:r>
              <a:rPr lang="zh-CN" altLang="en-US" b="1">
                <a:latin typeface="宋体" panose="02010600030101010101" pitchFamily="2" charset="-122"/>
              </a:rPr>
              <a:t>）风流</a:t>
            </a:r>
            <a:r>
              <a:rPr lang="zh-CN" altLang="en-US">
                <a:latin typeface="宋体" panose="02010600030101010101" pitchFamily="2" charset="-122"/>
              </a:rPr>
              <a:t>　今义：轻浮放荡；指跟男女间情爱有关的。古义：① 繁华的景象，流风余韵。例如：风流总被雨打风吹去。（</a:t>
            </a:r>
            <a:r>
              <a:rPr lang="en-US" altLang="zh-CN">
                <a:latin typeface="宋体" panose="02010600030101010101" pitchFamily="2" charset="-122"/>
              </a:rPr>
              <a:t>《</a:t>
            </a:r>
            <a:r>
              <a:rPr lang="zh-CN" altLang="en-US">
                <a:latin typeface="宋体" panose="02010600030101010101" pitchFamily="2" charset="-122"/>
              </a:rPr>
              <a:t>永遇乐</a:t>
            </a:r>
            <a:r>
              <a:rPr lang="en-US" altLang="zh-CN">
                <a:latin typeface="宋体" panose="02010600030101010101" pitchFamily="2" charset="-122"/>
              </a:rPr>
              <a:t>• </a:t>
            </a:r>
            <a:r>
              <a:rPr lang="zh-CN" altLang="en-US">
                <a:latin typeface="宋体" panose="02010600030101010101" pitchFamily="2" charset="-122"/>
              </a:rPr>
              <a:t>京口北固亭怀古</a:t>
            </a:r>
            <a:r>
              <a:rPr lang="en-US" altLang="zh-CN">
                <a:latin typeface="宋体" panose="02010600030101010101" pitchFamily="2" charset="-122"/>
              </a:rPr>
              <a:t>》</a:t>
            </a:r>
            <a:r>
              <a:rPr lang="zh-CN" altLang="en-US">
                <a:latin typeface="宋体" panose="02010600030101010101" pitchFamily="2" charset="-122"/>
              </a:rPr>
              <a:t>）② 学问才华，雍容的风度。例如：摇落深知宋玉悲，风流儒雅亦吾师。（</a:t>
            </a:r>
            <a:r>
              <a:rPr lang="en-US" altLang="zh-CN">
                <a:latin typeface="宋体" panose="02010600030101010101" pitchFamily="2" charset="-122"/>
              </a:rPr>
              <a:t>《</a:t>
            </a:r>
            <a:r>
              <a:rPr lang="zh-CN" altLang="en-US">
                <a:latin typeface="宋体" panose="02010600030101010101" pitchFamily="2" charset="-122"/>
              </a:rPr>
              <a:t>咏怀古迹</a:t>
            </a:r>
            <a:r>
              <a:rPr lang="en-US" altLang="zh-CN">
                <a:latin typeface="宋体" panose="02010600030101010101" pitchFamily="2" charset="-122"/>
              </a:rPr>
              <a:t>》</a:t>
            </a:r>
            <a:r>
              <a:rPr lang="zh-CN" altLang="en-US">
                <a:latin typeface="宋体" panose="02010600030101010101" pitchFamily="2" charset="-122"/>
              </a:rPr>
              <a:t>）</a:t>
            </a:r>
          </a:p>
          <a:p>
            <a:pPr algn="just">
              <a:lnSpc>
                <a:spcPct val="150000"/>
              </a:lnSpc>
            </a:pPr>
            <a:r>
              <a:rPr lang="zh-CN" altLang="en-US" b="1">
                <a:latin typeface="宋体" panose="02010600030101010101" pitchFamily="2" charset="-122"/>
              </a:rPr>
              <a:t>（</a:t>
            </a:r>
            <a:r>
              <a:rPr lang="en-US" altLang="zh-CN" b="1">
                <a:latin typeface="宋体" panose="02010600030101010101" pitchFamily="2" charset="-122"/>
              </a:rPr>
              <a:t>7</a:t>
            </a:r>
            <a:r>
              <a:rPr lang="zh-CN" altLang="en-US" b="1">
                <a:latin typeface="宋体" panose="02010600030101010101" pitchFamily="2" charset="-122"/>
              </a:rPr>
              <a:t>）果然</a:t>
            </a:r>
            <a:r>
              <a:rPr lang="zh-CN" altLang="en-US">
                <a:latin typeface="宋体" panose="02010600030101010101" pitchFamily="2" charset="-122"/>
              </a:rPr>
              <a:t>　今义：与事实相符。古义：饱的样子。例如：适莽苍者，三餐而反，腹犹果然。（</a:t>
            </a:r>
            <a:r>
              <a:rPr lang="en-US" altLang="zh-CN">
                <a:latin typeface="宋体" panose="02010600030101010101" pitchFamily="2" charset="-122"/>
              </a:rPr>
              <a:t>《</a:t>
            </a:r>
            <a:r>
              <a:rPr lang="zh-CN" altLang="en-US">
                <a:latin typeface="宋体" panose="02010600030101010101" pitchFamily="2" charset="-122"/>
              </a:rPr>
              <a:t>逍遥游</a:t>
            </a:r>
            <a:r>
              <a:rPr lang="en-US" altLang="zh-CN">
                <a:latin typeface="宋体" panose="02010600030101010101" pitchFamily="2" charset="-122"/>
              </a:rPr>
              <a:t>》</a:t>
            </a:r>
            <a:r>
              <a:rPr lang="zh-CN" altLang="en-US">
                <a:latin typeface="宋体" panose="02010600030101010101" pitchFamily="2" charset="-122"/>
              </a:rPr>
              <a:t>）</a:t>
            </a:r>
          </a:p>
          <a:p>
            <a:pPr algn="just">
              <a:lnSpc>
                <a:spcPct val="150000"/>
              </a:lnSpc>
            </a:pPr>
            <a:r>
              <a:rPr lang="zh-CN" altLang="en-US" b="1">
                <a:latin typeface="宋体" panose="02010600030101010101" pitchFamily="2" charset="-122"/>
              </a:rPr>
              <a:t>（</a:t>
            </a:r>
            <a:r>
              <a:rPr lang="en-US" altLang="zh-CN" b="1">
                <a:latin typeface="宋体" panose="02010600030101010101" pitchFamily="2" charset="-122"/>
              </a:rPr>
              <a:t>8</a:t>
            </a:r>
            <a:r>
              <a:rPr lang="zh-CN" altLang="en-US" b="1">
                <a:latin typeface="宋体" panose="02010600030101010101" pitchFamily="2" charset="-122"/>
              </a:rPr>
              <a:t>）交通</a:t>
            </a:r>
            <a:r>
              <a:rPr lang="zh-CN" altLang="en-US">
                <a:latin typeface="宋体" panose="02010600030101010101" pitchFamily="2" charset="-122"/>
              </a:rPr>
              <a:t>　今义：原是各种运输和邮电事业的统称，现仅指运输事业。古义：① 勾结。例如：因其富厚，交通王侯。（</a:t>
            </a:r>
            <a:r>
              <a:rPr lang="en-US" altLang="zh-CN">
                <a:latin typeface="宋体" panose="02010600030101010101" pitchFamily="2" charset="-122"/>
              </a:rPr>
              <a:t>《</a:t>
            </a:r>
            <a:r>
              <a:rPr lang="zh-CN" altLang="en-US">
                <a:latin typeface="宋体" panose="02010600030101010101" pitchFamily="2" charset="-122"/>
              </a:rPr>
              <a:t>论贵粟疏</a:t>
            </a:r>
            <a:r>
              <a:rPr lang="en-US" altLang="zh-CN">
                <a:latin typeface="宋体" panose="02010600030101010101" pitchFamily="2" charset="-122"/>
              </a:rPr>
              <a:t>》</a:t>
            </a:r>
            <a:r>
              <a:rPr lang="zh-CN" altLang="en-US">
                <a:latin typeface="宋体" panose="02010600030101010101" pitchFamily="2" charset="-122"/>
              </a:rPr>
              <a:t>）② 互相通连。例如：枝枝相覆盖，叶叶相交通。［</a:t>
            </a:r>
            <a:r>
              <a:rPr lang="en-US" altLang="zh-CN">
                <a:latin typeface="宋体" panose="02010600030101010101" pitchFamily="2" charset="-122"/>
              </a:rPr>
              <a:t>《</a:t>
            </a:r>
            <a:r>
              <a:rPr lang="zh-CN" altLang="en-US">
                <a:latin typeface="宋体" panose="02010600030101010101" pitchFamily="2" charset="-122"/>
              </a:rPr>
              <a:t>孔雀东南飞（并序）</a:t>
            </a:r>
            <a:r>
              <a:rPr lang="en-US" altLang="zh-CN">
                <a:latin typeface="宋体" panose="02010600030101010101" pitchFamily="2" charset="-122"/>
              </a:rPr>
              <a:t>》</a:t>
            </a:r>
            <a:r>
              <a:rPr lang="zh-CN" altLang="en-US">
                <a:latin typeface="宋体" panose="02010600030101010101" pitchFamily="2" charset="-122"/>
              </a:rPr>
              <a:t>］</a:t>
            </a:r>
          </a:p>
          <a:p>
            <a:pPr algn="just">
              <a:lnSpc>
                <a:spcPct val="150000"/>
              </a:lnSpc>
            </a:pPr>
            <a:r>
              <a:rPr lang="zh-CN" altLang="en-US" b="1">
                <a:latin typeface="宋体" panose="02010600030101010101" pitchFamily="2" charset="-122"/>
              </a:rPr>
              <a:t>（</a:t>
            </a:r>
            <a:r>
              <a:rPr lang="en-US" altLang="zh-CN" b="1">
                <a:latin typeface="宋体" panose="02010600030101010101" pitchFamily="2" charset="-122"/>
              </a:rPr>
              <a:t>9</a:t>
            </a:r>
            <a:r>
              <a:rPr lang="zh-CN" altLang="en-US" b="1">
                <a:latin typeface="宋体" panose="02010600030101010101" pitchFamily="2" charset="-122"/>
              </a:rPr>
              <a:t>）可怜</a:t>
            </a:r>
            <a:r>
              <a:rPr lang="zh-CN" altLang="en-US">
                <a:latin typeface="宋体" panose="02010600030101010101" pitchFamily="2" charset="-122"/>
              </a:rPr>
              <a:t>　今义：值得怜悯。古义：① 可爱。例如：可怜体无比，阿母为汝求。［</a:t>
            </a:r>
            <a:r>
              <a:rPr lang="en-US" altLang="zh-CN">
                <a:latin typeface="宋体" panose="02010600030101010101" pitchFamily="2" charset="-122"/>
              </a:rPr>
              <a:t>《</a:t>
            </a:r>
            <a:r>
              <a:rPr lang="zh-CN" altLang="en-US">
                <a:latin typeface="宋体" panose="02010600030101010101" pitchFamily="2" charset="-122"/>
              </a:rPr>
              <a:t>孔雀东南飞（并序）</a:t>
            </a:r>
            <a:r>
              <a:rPr lang="en-US" altLang="zh-CN">
                <a:latin typeface="宋体" panose="02010600030101010101" pitchFamily="2" charset="-122"/>
              </a:rPr>
              <a:t>》</a:t>
            </a:r>
            <a:r>
              <a:rPr lang="zh-CN" altLang="en-US">
                <a:latin typeface="宋体" panose="02010600030101010101" pitchFamily="2" charset="-122"/>
              </a:rPr>
              <a:t>］② 可惜。例如：楚人一炬，可怜焦土。（</a:t>
            </a:r>
            <a:r>
              <a:rPr lang="en-US" altLang="zh-CN">
                <a:latin typeface="宋体" panose="02010600030101010101" pitchFamily="2" charset="-122"/>
              </a:rPr>
              <a:t>《</a:t>
            </a:r>
            <a:r>
              <a:rPr lang="zh-CN" altLang="en-US">
                <a:latin typeface="宋体" panose="02010600030101010101" pitchFamily="2" charset="-122"/>
              </a:rPr>
              <a:t>阿房宫赋</a:t>
            </a:r>
            <a:r>
              <a:rPr lang="en-US" altLang="zh-CN">
                <a:latin typeface="宋体" panose="02010600030101010101" pitchFamily="2" charset="-122"/>
              </a:rPr>
              <a:t>》</a:t>
            </a:r>
            <a:r>
              <a:rPr lang="zh-CN" altLang="en-US">
                <a:latin typeface="宋体" panose="02010600030101010101" pitchFamily="2" charset="-122"/>
              </a:rPr>
              <a:t>）</a:t>
            </a:r>
          </a:p>
          <a:p>
            <a:pPr algn="just">
              <a:lnSpc>
                <a:spcPct val="150000"/>
              </a:lnSpc>
            </a:pPr>
            <a:r>
              <a:rPr lang="zh-CN" altLang="en-US" b="1">
                <a:latin typeface="宋体" panose="02010600030101010101" pitchFamily="2" charset="-122"/>
              </a:rPr>
              <a:t>（</a:t>
            </a:r>
            <a:r>
              <a:rPr lang="en-US" altLang="zh-CN" b="1">
                <a:latin typeface="宋体" panose="02010600030101010101" pitchFamily="2" charset="-122"/>
              </a:rPr>
              <a:t>10</a:t>
            </a:r>
            <a:r>
              <a:rPr lang="zh-CN" altLang="en-US" b="1">
                <a:latin typeface="宋体" panose="02010600030101010101" pitchFamily="2" charset="-122"/>
              </a:rPr>
              <a:t>）老大</a:t>
            </a:r>
            <a:r>
              <a:rPr lang="zh-CN" altLang="en-US">
                <a:latin typeface="宋体" panose="02010600030101010101" pitchFamily="2" charset="-122"/>
              </a:rPr>
              <a:t>　今义：① 年老；② 排行第一的人；③ 船上主要的船夫，也泛指船夫；④ 很，非常（多用于否定式）。古义：年龄大。例如：门前冷落鞍马稀，老大嫁作商人妇。［</a:t>
            </a:r>
            <a:r>
              <a:rPr lang="en-US" altLang="zh-CN">
                <a:latin typeface="宋体" panose="02010600030101010101" pitchFamily="2" charset="-122"/>
              </a:rPr>
              <a:t>《</a:t>
            </a:r>
            <a:r>
              <a:rPr lang="zh-CN" altLang="en-US">
                <a:latin typeface="宋体" panose="02010600030101010101" pitchFamily="2" charset="-122"/>
              </a:rPr>
              <a:t>琵琶行（并序）</a:t>
            </a:r>
            <a:r>
              <a:rPr lang="en-US" altLang="zh-CN">
                <a:latin typeface="宋体" panose="02010600030101010101" pitchFamily="2" charset="-122"/>
              </a:rPr>
              <a:t>》</a:t>
            </a:r>
            <a:r>
              <a:rPr lang="zh-CN" altLang="en-US">
                <a:latin typeface="宋体" panose="02010600030101010101" pitchFamily="2" charset="-122"/>
              </a:rPr>
              <a:t>］</a:t>
            </a:r>
          </a:p>
          <a:p>
            <a:pPr algn="just">
              <a:lnSpc>
                <a:spcPct val="150000"/>
              </a:lnSpc>
            </a:pPr>
            <a:r>
              <a:rPr lang="zh-CN" altLang="en-US" b="1">
                <a:latin typeface="宋体" panose="02010600030101010101" pitchFamily="2" charset="-122"/>
              </a:rPr>
              <a:t>（</a:t>
            </a:r>
            <a:r>
              <a:rPr lang="en-US" altLang="zh-CN" b="1">
                <a:latin typeface="宋体" panose="02010600030101010101" pitchFamily="2" charset="-122"/>
              </a:rPr>
              <a:t>11</a:t>
            </a:r>
            <a:r>
              <a:rPr lang="zh-CN" altLang="en-US" b="1">
                <a:latin typeface="宋体" panose="02010600030101010101" pitchFamily="2" charset="-122"/>
              </a:rPr>
              <a:t>）学者</a:t>
            </a:r>
            <a:r>
              <a:rPr lang="zh-CN" altLang="en-US">
                <a:latin typeface="宋体" panose="02010600030101010101" pitchFamily="2" charset="-122"/>
              </a:rPr>
              <a:t>　今义：在学术上有一定成就的人。古义：求学的人，读书人。例如：古之学者必有师。（</a:t>
            </a:r>
            <a:r>
              <a:rPr lang="en-US" altLang="zh-CN">
                <a:latin typeface="宋体" panose="02010600030101010101" pitchFamily="2" charset="-122"/>
              </a:rPr>
              <a:t>《</a:t>
            </a:r>
            <a:r>
              <a:rPr lang="zh-CN" altLang="en-US">
                <a:latin typeface="宋体" panose="02010600030101010101" pitchFamily="2" charset="-122"/>
              </a:rPr>
              <a:t>师说</a:t>
            </a:r>
            <a:r>
              <a:rPr lang="en-US" altLang="zh-CN">
                <a:latin typeface="宋体" panose="02010600030101010101" pitchFamily="2" charset="-122"/>
              </a:rPr>
              <a:t>》</a:t>
            </a:r>
            <a:r>
              <a:rPr lang="zh-CN" altLang="en-US">
                <a:latin typeface="宋体" panose="02010600030101010101" pitchFamily="2" charset="-122"/>
              </a:rPr>
              <a:t>）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2022475" y="4872038"/>
            <a:ext cx="8302625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</a:rPr>
              <a:t>① 弹冠相庆：</a:t>
            </a:r>
            <a:r>
              <a:rPr lang="zh-CN" altLang="en-US" sz="2000">
                <a:latin typeface="宋体" panose="02010600030101010101" pitchFamily="2" charset="-122"/>
              </a:rPr>
              <a:t>旧时指即将做官而相互庆祝。指一人当了官或升了官，他的同伙也互相庆贺将有官可做。（是贬义词，易感情色彩失当。）</a:t>
            </a:r>
          </a:p>
        </p:txBody>
      </p:sp>
      <p:sp>
        <p:nvSpPr>
          <p:cNvPr id="41986" name="Text Box 4"/>
          <p:cNvSpPr txBox="1"/>
          <p:nvPr/>
        </p:nvSpPr>
        <p:spPr>
          <a:xfrm>
            <a:off x="748665" y="719455"/>
            <a:ext cx="1070737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学习现代汉语词语，尤其是从古代沿用而来的成语，容易望文生义而误用。了解成语的来历，或者理解成语中某些字的含义，往往能够帮助我们准确理解词义。如“不赞一词”，出自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史记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孔子世家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：“至于为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春秋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，笔则笔，削则削，子夏之徒，不能赞一辞。”“不赞一词”是指文章写得很好，别人不能再添一句话，后来也指一言不发。如果将“赞”理解为现代常用义“赞扬”，就会歪曲成语的意思而误用。查找资料，搜集容易错误理解的成语，分小组进行讨论，然后全班交流：这些成语的含义是什么？如何避免误用？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987" name="TextBox 3"/>
          <p:cNvSpPr txBox="1"/>
          <p:nvPr/>
        </p:nvSpPr>
        <p:spPr>
          <a:xfrm>
            <a:off x="2049463" y="4411663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参考示例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368300" y="309880"/>
            <a:ext cx="11610975" cy="5169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</a:rPr>
              <a:t>② 叹为观止：</a:t>
            </a:r>
            <a:r>
              <a:rPr lang="zh-CN" altLang="en-US" sz="2000">
                <a:latin typeface="宋体" panose="02010600030101010101" pitchFamily="2" charset="-122"/>
              </a:rPr>
              <a:t>叹，赞叹。观止，看到了止境，看到了尽头。指赞叹所见到的事物好到了极点。（是褒义词，易感情色彩失当。）</a:t>
            </a:r>
          </a:p>
          <a:p>
            <a:pPr algn="just"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</a:rPr>
              <a:t>③ 师心自用：</a:t>
            </a:r>
            <a:r>
              <a:rPr lang="zh-CN" altLang="en-US" sz="2000">
                <a:latin typeface="宋体" panose="02010600030101010101" pitchFamily="2" charset="-122"/>
              </a:rPr>
              <a:t>师心，以心为师，这里指只相信自己；自用，按自己的主观意图行事。形容自以为是，不肯接受别人的正确意见。（只用于人，易使用对象失当。）</a:t>
            </a:r>
          </a:p>
          <a:p>
            <a:pPr algn="just"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</a:rPr>
              <a:t>④ 良莠不齐：</a:t>
            </a:r>
            <a:r>
              <a:rPr lang="zh-CN" altLang="en-US" sz="2000">
                <a:latin typeface="宋体" panose="02010600030101010101" pitchFamily="2" charset="-122"/>
              </a:rPr>
              <a:t>良，善良，指好人。莠，狗尾草，很像谷子，常混在禾苗中，比喻坏人。 好人坏人夹杂在一起。（注意适用对象，多指人的品质，不指水平、成绩等。）</a:t>
            </a:r>
          </a:p>
          <a:p>
            <a:pPr algn="just"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</a:rPr>
              <a:t>⑤ 出奇制胜：</a:t>
            </a:r>
            <a:r>
              <a:rPr lang="zh-CN" altLang="en-US" sz="2000">
                <a:latin typeface="宋体" panose="02010600030101010101" pitchFamily="2" charset="-122"/>
              </a:rPr>
              <a:t>奇，奇兵，奇计。制，制服。出奇兵战胜敌人。比喻用对方意料不到的方法取得胜利。（注意搭配，易误带宾语。）</a:t>
            </a:r>
            <a:endParaRPr lang="en-US" altLang="zh-CN" sz="2000">
              <a:latin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</a:rPr>
              <a:t>⑥ 溢美之词：</a:t>
            </a:r>
            <a:r>
              <a:rPr lang="zh-CN" altLang="en-US" sz="2000">
                <a:latin typeface="宋体" panose="02010600030101010101" pitchFamily="2" charset="-122"/>
              </a:rPr>
              <a:t>过分赞美的话语。（注意“溢美”与“过分”之类词的重复。）</a:t>
            </a:r>
          </a:p>
          <a:p>
            <a:pPr algn="just"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</a:rPr>
              <a:t>⑦ 望其项背：</a:t>
            </a:r>
            <a:r>
              <a:rPr lang="zh-CN" altLang="en-US" sz="2000">
                <a:latin typeface="宋体" panose="02010600030101010101" pitchFamily="2" charset="-122"/>
              </a:rPr>
              <a:t>项，颈的后部。意思是能够望见别人的颈项和脊背，表示赶得上或比得上。（只用于否定形式。）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972820" y="855980"/>
            <a:ext cx="10775315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</a:rPr>
              <a:t>⑧ 久假不归：</a:t>
            </a:r>
            <a:r>
              <a:rPr lang="zh-CN" altLang="en-US" sz="2000">
                <a:latin typeface="宋体" panose="02010600030101010101" pitchFamily="2" charset="-122"/>
              </a:rPr>
              <a:t>原指假借仁义的名义而不真正实行，后指长期借用而不归还。（易望文生义，不能理解为“长期请假不回来”。）</a:t>
            </a:r>
          </a:p>
          <a:p>
            <a:pPr algn="just"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</a:rPr>
              <a:t>⑨ 离群索居：</a:t>
            </a:r>
            <a:r>
              <a:rPr lang="zh-CN" altLang="en-US" sz="2000">
                <a:latin typeface="宋体" panose="02010600030101010101" pitchFamily="2" charset="-122"/>
              </a:rPr>
              <a:t>索，孤单。意思是远离人群，孤独地生活。（易望文生义，常附会为寻找。）</a:t>
            </a:r>
          </a:p>
          <a:p>
            <a:pPr algn="just"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</a:rPr>
              <a:t>⑩ 文恬武嬉：</a:t>
            </a:r>
            <a:r>
              <a:rPr lang="zh-CN" altLang="en-US" sz="2000">
                <a:latin typeface="宋体" panose="02010600030101010101" pitchFamily="2" charset="-122"/>
              </a:rPr>
              <a:t>形容文武官员只知贪图安乐，不把国家大事放在心上。恬，安适。（常附会为坦然。）</a:t>
            </a:r>
          </a:p>
          <a:p>
            <a:pPr algn="just"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</a:rPr>
              <a:t>⑪ 长袖善舞：</a:t>
            </a:r>
            <a:r>
              <a:rPr lang="zh-CN" altLang="en-US" sz="2000">
                <a:latin typeface="宋体" panose="02010600030101010101" pitchFamily="2" charset="-122"/>
              </a:rPr>
              <a:t>比喻做事有所凭借，就容易成功。后多用来形容有财势、有手腕的人善于钻营取巧。（因多义而误用。）</a:t>
            </a:r>
          </a:p>
          <a:p>
            <a:pPr algn="just"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</a:rPr>
              <a:t>⑫ 敬谢不敏：</a:t>
            </a:r>
            <a:r>
              <a:rPr lang="zh-CN" altLang="en-US" sz="2000">
                <a:latin typeface="宋体" panose="02010600030101010101" pitchFamily="2" charset="-122"/>
              </a:rPr>
              <a:t>恭敬地表示自己能力不足，不能够接受做某事。表示推辞做某件事的客气话。（注意谦敬辞，不是指不及时感谢。）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4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教学目标</a:t>
            </a:r>
            <a:r>
              <a:rPr lang="en-US" altLang="zh-CN" sz="44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3</a:t>
            </a:r>
            <a:r>
              <a:rPr sz="44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：</a:t>
            </a:r>
            <a:endParaRPr sz="44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sz="36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微软雅黑" panose="020b0503020204020204" pitchFamily="34" charset="-122"/>
              <a:sym typeface="+mn-ea"/>
            </a:endParaRPr>
          </a:p>
          <a:p>
            <a:r>
              <a:rPr sz="36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微软雅黑" panose="020b0503020204020204" pitchFamily="34" charset="-122"/>
                <a:sym typeface="+mn-ea"/>
              </a:rPr>
              <a:t>在正确理解词义的基础上，把握辨析词语的方法，能够在考场上准确作答。</a:t>
            </a:r>
            <a:endParaRPr lang="zh-CN" altLang="en-US" sz="36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36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059" name="矩形 10"/>
          <p:cNvSpPr/>
          <p:nvPr/>
        </p:nvSpPr>
        <p:spPr>
          <a:xfrm>
            <a:off x="757555" y="2263775"/>
            <a:ext cx="1099693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6580" algn="just"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词语是造句成文的基础。“夫人之立言，因字而生句，积句而成章，积章而成篇。篇之彪炳，章无疵也；章之明靡，句无玷也；句之清英，字不妄也。”（刘勰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文心雕龙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章句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）词语的选择，不仅讲究用“对”，也追求用“好”；既要准确，也要生动。古人早就有“炼字”一说，这说明词语的选择不但极其重要，而且绝非易事。</a:t>
            </a:r>
            <a:endParaRPr lang="en-US" altLang="zh-CN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76580" algn="just">
              <a:lnSpc>
                <a:spcPct val="150000"/>
              </a:lnSpc>
            </a:pPr>
            <a:r>
              <a:rPr lang="en-US" altLang="zh-CN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准确理解词义，把握词语的用法</a:t>
            </a:r>
            <a:endParaRPr lang="en-US" altLang="zh-CN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76580" algn="just"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老舍在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关于文学的语言问题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一文中说，有些词意思相近，“只看你把它搁在哪里最恰当、最合适就是了”。要做到“恰当”“合适”，就要仔细辨析词义，准确理解词语的意义，把握其用法。</a:t>
            </a:r>
          </a:p>
          <a:p>
            <a:pPr indent="576580" algn="just"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可以通过作家对原稿的修改体会用词的准确。例如：</a:t>
            </a:r>
            <a:endParaRPr lang="en-US" altLang="zh-CN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060" name="标题 1"/>
          <p:cNvSpPr txBox="1"/>
          <p:nvPr/>
        </p:nvSpPr>
        <p:spPr>
          <a:xfrm>
            <a:off x="2084705" y="25400"/>
            <a:ext cx="7065645" cy="1981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zh-CN" altLang="en-US" sz="4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词义的辨析和词语的使用</a:t>
            </a:r>
            <a:endParaRPr lang="zh-CN" altLang="en-US" sz="40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1" name="矩形 10"/>
          <p:cNvSpPr/>
          <p:nvPr/>
        </p:nvSpPr>
        <p:spPr>
          <a:xfrm>
            <a:off x="949325" y="776605"/>
            <a:ext cx="10641965" cy="1337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6580" algn="just"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油蛉在这里低唱，蟋蟀们在这里弹琴。翻开断砖来，有时会遇见蜈蚣；还有斑蝥，倘若用手指按住它的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</a:rPr>
              <a:t>脊梁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（ 原稿：背脊），便会拍的一声，从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</a:rPr>
              <a:t>后窍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（原稿：后身）喷出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</a:rPr>
              <a:t>一阵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（原稿：一股）烟雾。（鲁迅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从百草园到三味书屋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）</a:t>
            </a:r>
            <a:endParaRPr lang="en-US" altLang="zh-CN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6082" name="TextBox 7"/>
          <p:cNvSpPr txBox="1"/>
          <p:nvPr/>
        </p:nvSpPr>
        <p:spPr>
          <a:xfrm>
            <a:off x="1966913" y="25304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赏析示例</a:t>
            </a:r>
          </a:p>
        </p:txBody>
      </p:sp>
      <p:sp>
        <p:nvSpPr>
          <p:cNvPr id="46083" name="矩形 8"/>
          <p:cNvSpPr/>
          <p:nvPr/>
        </p:nvSpPr>
        <p:spPr>
          <a:xfrm>
            <a:off x="673735" y="3003550"/>
            <a:ext cx="10767695" cy="2999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6580" algn="just"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① 原稿中的“背脊”是指躯干的一部分，部位跟胸和腹相对，范围大。“脊梁”则指脊柱，部位清晰。“按住脊梁”比“按住背脊”更准确，更易让读者了解真实的情形。</a:t>
            </a:r>
          </a:p>
          <a:p>
            <a:pPr indent="576580" algn="just"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② 原稿中的“后身”是身体的后半部分。“后窍”指肛门。从“后窍”里喷出烟雾显然要比“后身”形象、准确。</a:t>
            </a:r>
          </a:p>
          <a:p>
            <a:pPr indent="576580" algn="just"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③ 原稿中的“一股”用于水流、气流、道路等。如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西游记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第一回：“直至源流之处，乃是一股瀑布飞泉。”“一阵”用于延续一段时间的动作。如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儿女英雄传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第三回：“把个老头子呕的嚷一阵，闹一阵。”此处是写斑蝥的动作，所以要用“一阵”。</a:t>
            </a:r>
            <a:endParaRPr lang="en-US" altLang="zh-CN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538480" y="2303780"/>
            <a:ext cx="1049528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39750" algn="just">
              <a:lnSpc>
                <a:spcPct val="150000"/>
              </a:lnSpc>
            </a:pPr>
            <a:r>
              <a:rPr lang="zh-CN" altLang="en-US" sz="2000">
                <a:latin typeface="宋体" panose="02010600030101010101" pitchFamily="2" charset="-122"/>
              </a:rPr>
              <a:t>“排”摆成行列的意思，表现出他摆阔气，而“摸”是用手探取、寻找的意思，是孔乙己穷困潦倒的表现。这一变化写出了孔乙己每况愈下，身残气微，已经到了死亡的边缘，科举制度不仅毒害了他的精神，还摧残了他的肉体。</a:t>
            </a:r>
          </a:p>
        </p:txBody>
      </p:sp>
      <p:sp>
        <p:nvSpPr>
          <p:cNvPr id="47106" name="Text Box 4"/>
          <p:cNvSpPr txBox="1"/>
          <p:nvPr/>
        </p:nvSpPr>
        <p:spPr>
          <a:xfrm>
            <a:off x="1501140" y="290830"/>
            <a:ext cx="983488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可以通过作家对不同词语的选择体会词义的细微差别。例如：</a:t>
            </a:r>
          </a:p>
          <a:p>
            <a:pPr algn="just">
              <a:lnSpc>
                <a:spcPct val="150000"/>
              </a:lnSpc>
            </a:pPr>
            <a:r>
              <a:rPr lang="zh-CN" altLang="en-US" sz="2000">
                <a:latin typeface="宋体" panose="02010600030101010101" pitchFamily="2" charset="-122"/>
              </a:rPr>
              <a:t>（孔乙己）便</a:t>
            </a:r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</a:rPr>
              <a:t>排</a:t>
            </a:r>
            <a:r>
              <a:rPr lang="zh-CN" altLang="en-US" sz="2000">
                <a:latin typeface="宋体" panose="02010600030101010101" pitchFamily="2" charset="-122"/>
              </a:rPr>
              <a:t>出九文大钱</a:t>
            </a:r>
            <a:r>
              <a:rPr lang="en-US" altLang="zh-CN" sz="2000">
                <a:latin typeface="宋体" panose="02010600030101010101" pitchFamily="2" charset="-122"/>
              </a:rPr>
              <a:t>……</a:t>
            </a:r>
            <a:r>
              <a:rPr lang="zh-CN" altLang="en-US" sz="2000">
                <a:latin typeface="宋体" panose="02010600030101010101" pitchFamily="2" charset="-122"/>
              </a:rPr>
              <a:t>他从破衣袋里</a:t>
            </a:r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</a:rPr>
              <a:t>摸</a:t>
            </a:r>
            <a:r>
              <a:rPr lang="zh-CN" altLang="en-US" sz="2000">
                <a:latin typeface="宋体" panose="02010600030101010101" pitchFamily="2" charset="-122"/>
              </a:rPr>
              <a:t>出四文大钱</a:t>
            </a:r>
            <a:r>
              <a:rPr lang="en-US" altLang="zh-CN" sz="2000">
                <a:latin typeface="宋体" panose="02010600030101010101" pitchFamily="2" charset="-122"/>
              </a:rPr>
              <a:t>……</a:t>
            </a:r>
            <a:r>
              <a:rPr lang="zh-CN" altLang="en-US" sz="2000">
                <a:latin typeface="宋体" panose="02010600030101010101" pitchFamily="2" charset="-122"/>
              </a:rPr>
              <a:t>（鲁迅</a:t>
            </a:r>
            <a:r>
              <a:rPr lang="en-US" altLang="zh-CN" sz="2000">
                <a:latin typeface="宋体" panose="02010600030101010101" pitchFamily="2" charset="-122"/>
              </a:rPr>
              <a:t>《</a:t>
            </a:r>
            <a:r>
              <a:rPr lang="zh-CN" altLang="en-US" sz="2000">
                <a:latin typeface="宋体" panose="02010600030101010101" pitchFamily="2" charset="-122"/>
              </a:rPr>
              <a:t>孔乙己</a:t>
            </a:r>
            <a:r>
              <a:rPr lang="en-US" altLang="zh-CN" sz="2000">
                <a:latin typeface="宋体" panose="02010600030101010101" pitchFamily="2" charset="-122"/>
              </a:rPr>
              <a:t>》</a:t>
            </a:r>
            <a:r>
              <a:rPr lang="zh-CN" altLang="en-US" sz="2000">
                <a:latin typeface="宋体" panose="02010600030101010101" pitchFamily="2" charset="-122"/>
              </a:rPr>
              <a:t>）</a:t>
            </a:r>
            <a:endParaRPr lang="en-US" altLang="zh-CN" sz="2000">
              <a:latin typeface="宋体" panose="02010600030101010101" pitchFamily="2" charset="-122"/>
            </a:endParaRPr>
          </a:p>
        </p:txBody>
      </p:sp>
      <p:sp>
        <p:nvSpPr>
          <p:cNvPr id="47107" name="TextBox 3"/>
          <p:cNvSpPr txBox="1"/>
          <p:nvPr/>
        </p:nvSpPr>
        <p:spPr>
          <a:xfrm>
            <a:off x="2244725" y="1758950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赏析示例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414780" y="4254500"/>
            <a:ext cx="9091295" cy="19380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r>
              <a:rPr lang="zh-CN" altLang="en-US" sz="2000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除了辨析词义，还要注意词语的用法，尤其是与其他</a:t>
            </a:r>
            <a:r>
              <a:rPr lang="zh-CN" altLang="en-US" sz="2000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词语</a:t>
            </a:r>
            <a:r>
              <a:rPr lang="zh-CN" altLang="en-US" sz="2000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的搭配。例如：</a:t>
            </a:r>
            <a:endParaRPr lang="zh-CN" altLang="en-US" sz="2000" strike="noStrike" noProof="1"/>
          </a:p>
          <a:p>
            <a:pPr indent="539750" fontAlgn="auto"/>
            <a:r>
              <a:rPr lang="zh-CN" altLang="en-US" sz="20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四百多年里，它一面</a:t>
            </a:r>
            <a:r>
              <a:rPr lang="zh-CN" altLang="en-US" sz="2000" strike="noStrike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剥蚀</a:t>
            </a:r>
            <a:r>
              <a:rPr lang="zh-CN" altLang="en-US" sz="2000" strike="noStrike" noProof="1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了</a:t>
            </a:r>
            <a:r>
              <a:rPr lang="zh-CN" altLang="en-US" sz="20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古殿檐头浮夸的琉璃，</a:t>
            </a:r>
            <a:r>
              <a:rPr lang="zh-CN" altLang="en-US" sz="2000" strike="noStrike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淡褪</a:t>
            </a:r>
            <a:r>
              <a:rPr lang="zh-CN" altLang="en-US" sz="2000" strike="noStrike" noProof="1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了</a:t>
            </a:r>
            <a:r>
              <a:rPr lang="zh-CN" altLang="en-US" sz="20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门壁上炫耀的朱红，</a:t>
            </a:r>
            <a:r>
              <a:rPr lang="zh-CN" altLang="en-US" sz="2000" strike="noStrike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坍圮</a:t>
            </a:r>
            <a:r>
              <a:rPr lang="zh-CN" altLang="en-US" sz="2000" strike="noStrike" noProof="1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了</a:t>
            </a:r>
            <a:r>
              <a:rPr lang="zh-CN" altLang="en-US" sz="20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一段段高墙，又</a:t>
            </a:r>
            <a:r>
              <a:rPr lang="zh-CN" altLang="en-US" sz="2000" strike="noStrike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散落</a:t>
            </a:r>
            <a:r>
              <a:rPr lang="zh-CN" altLang="en-US" sz="2000" strike="noStrike" noProof="1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了</a:t>
            </a:r>
            <a:r>
              <a:rPr lang="zh-CN" altLang="en-US" sz="20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玉砌</a:t>
            </a:r>
            <a:r>
              <a:rPr lang="zh-CN" altLang="en-US" sz="2000" strike="noStrike" noProof="1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雕栏</a:t>
            </a:r>
            <a:r>
              <a:rPr lang="zh-CN" altLang="en-US" sz="20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，祭坛四周的老柏树愈见苍幽，到处的野草荒藤也都</a:t>
            </a:r>
            <a:r>
              <a:rPr lang="zh-CN" altLang="en-US" sz="2000" strike="noStrike" noProof="1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茂盛得</a:t>
            </a:r>
            <a:r>
              <a:rPr lang="zh-CN" altLang="en-US" sz="20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自在坦荡。（史铁生</a:t>
            </a:r>
            <a:r>
              <a:rPr lang="en-US" altLang="zh-CN" sz="20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</a:t>
            </a:r>
            <a:r>
              <a:rPr lang="zh-CN" altLang="en-US" sz="20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我与地坛</a:t>
            </a:r>
            <a:r>
              <a:rPr lang="en-US" altLang="zh-CN" sz="20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》</a:t>
            </a:r>
            <a:r>
              <a:rPr lang="zh-CN" altLang="en-US" sz="20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endParaRPr lang="en-US" altLang="zh-CN" sz="2000" strike="noStrike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1" name="矩形 10"/>
          <p:cNvSpPr/>
          <p:nvPr/>
        </p:nvSpPr>
        <p:spPr>
          <a:xfrm>
            <a:off x="882650" y="1678940"/>
            <a:ext cx="9547225" cy="47999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76580" algn="l">
              <a:lnSpc>
                <a:spcPct val="150000"/>
              </a:lnSpc>
            </a:pPr>
            <a:r>
              <a:rPr lang="zh-CN" altLang="en-US" sz="24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导言：</a:t>
            </a:r>
            <a:endParaRPr lang="zh-CN" altLang="en-US" sz="240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76580" algn="l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从小学到中学，我们一直都在积累词语。汉语中的词语数量巨大，我们不可能全部掌握，但每个人都应当有意识地扩充自己的词语库，努力提升阅读和表达的能力。有些人说话写文章干巴巴的，拙于表达，词不达意，就是因为积累的词语太少。</a:t>
            </a:r>
          </a:p>
          <a:p>
            <a:pPr indent="576580" algn="just">
              <a:lnSpc>
                <a:spcPct val="150000"/>
              </a:lnSpc>
            </a:pP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了解词语“家族”，让积累更加有效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76580" algn="just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汉语中的词语并非杂乱无章，而是有“家族”、成系统的。有些词包含共同的语素，如包含语素“理”的词语有“理解”“理由”“整理”“办理”“梳理”“条理”等。有些词，通过语义上的各种关系聚合在一起，如同义关系、反义关系、亲属关系、顺序关系等。从词语的“家族”或者“系统”出发，触类旁通，可以大大增加词汇量。</a:t>
            </a:r>
          </a:p>
          <a:p>
            <a:pPr indent="576580" algn="just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我们一直都在积累词语，但未必有方法上的理性认识。写一段文字，说说自己从前是怎样积累词语的，现在有什么更好的方法。写完后与同学交流。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2" name="标题 1"/>
          <p:cNvSpPr txBox="1"/>
          <p:nvPr/>
        </p:nvSpPr>
        <p:spPr>
          <a:xfrm>
            <a:off x="3589338" y="25400"/>
            <a:ext cx="4706937" cy="19812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一 、 丰富词语积累</a:t>
            </a:r>
            <a:endParaRPr lang="zh-CN" altLang="en-US" sz="40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906780" y="792480"/>
            <a:ext cx="10512425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39750" algn="just">
              <a:lnSpc>
                <a:spcPct val="150000"/>
              </a:lnSpc>
            </a:pPr>
            <a:r>
              <a:rPr lang="zh-CN" altLang="en-US" sz="2000">
                <a:latin typeface="宋体" panose="02010600030101010101" pitchFamily="2" charset="-122"/>
              </a:rPr>
              <a:t>“剥蚀”是物质表面因风化而逐渐损坏，用来写“琉璃”因年代久远而破损，很恰当。“淡褪”的是门壁上朱红的油漆，油漆经时间冲刷而变淡、褪去，搭配得当。“坍圮”指建筑物或堆起的东西倒塌，高墙因年久未修而倒塌，符合实际；“散落”指因分散而失落或流落，写“玉砌雕栏”东一根，西一根的，失落到别处，比较恰当。整体描摹出古园经历沧桑所呈现出的破败景象，恰到好处。</a:t>
            </a:r>
          </a:p>
        </p:txBody>
      </p:sp>
      <p:sp>
        <p:nvSpPr>
          <p:cNvPr id="48130" name="TextBox 3"/>
          <p:cNvSpPr txBox="1"/>
          <p:nvPr/>
        </p:nvSpPr>
        <p:spPr>
          <a:xfrm>
            <a:off x="2152650" y="293688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赏析示例</a:t>
            </a:r>
          </a:p>
        </p:txBody>
      </p:sp>
      <p:sp>
        <p:nvSpPr>
          <p:cNvPr id="48131" name="Text Box 4"/>
          <p:cNvSpPr txBox="1"/>
          <p:nvPr/>
        </p:nvSpPr>
        <p:spPr>
          <a:xfrm>
            <a:off x="753110" y="3470275"/>
            <a:ext cx="900239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对上面几个例子进行分析，可从课文中再搜集、梳理一些例子，作点评，然后与同学讨论：词语选用如何“最恰当、最合适”？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2244725" y="4497388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参考示例</a:t>
            </a:r>
          </a:p>
        </p:txBody>
      </p:sp>
      <p:sp>
        <p:nvSpPr>
          <p:cNvPr id="48133" name="Text Box 4"/>
          <p:cNvSpPr txBox="1"/>
          <p:nvPr/>
        </p:nvSpPr>
        <p:spPr>
          <a:xfrm>
            <a:off x="2244725" y="4881563"/>
            <a:ext cx="8118475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这样的炼字在文学作品中不胜枚举，例如：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>
                <a:latin typeface="宋体" panose="02010600030101010101" pitchFamily="2" charset="-122"/>
              </a:rPr>
              <a:t>① 月光如流水一般，静静地泻在这一片片叶子和花上。薄薄的青雾浮起在荷塘里。叶子和花仿佛在牛乳中洗过一样；又像笼着轻纱的梦。（朱自清</a:t>
            </a:r>
            <a:r>
              <a:rPr lang="en-US" altLang="zh-CN" sz="2000">
                <a:latin typeface="宋体" panose="02010600030101010101" pitchFamily="2" charset="-122"/>
              </a:rPr>
              <a:t>《</a:t>
            </a:r>
            <a:r>
              <a:rPr lang="zh-CN" altLang="en-US" sz="2000">
                <a:latin typeface="宋体" panose="02010600030101010101" pitchFamily="2" charset="-122"/>
              </a:rPr>
              <a:t>荷塘月色</a:t>
            </a:r>
            <a:r>
              <a:rPr lang="en-US" altLang="zh-CN" sz="2000">
                <a:latin typeface="宋体" panose="02010600030101010101" pitchFamily="2" charset="-122"/>
              </a:rPr>
              <a:t>》</a:t>
            </a:r>
            <a:r>
              <a:rPr lang="zh-CN" altLang="en-US" sz="2000">
                <a:latin typeface="宋体" panose="02010600030101010101" pitchFamily="2" charset="-122"/>
              </a:rPr>
              <a:t>）</a:t>
            </a:r>
            <a:endParaRPr lang="en-US" altLang="zh-CN" sz="20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9153" name="Text Box 4"/>
          <p:cNvSpPr txBox="1"/>
          <p:nvPr/>
        </p:nvSpPr>
        <p:spPr>
          <a:xfrm>
            <a:off x="797560" y="316230"/>
            <a:ext cx="963231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作者是怎样来写月色的？“泻”“浮”“洗”“笼”四个字好在哪里？</a:t>
            </a:r>
            <a:endParaRPr lang="zh-CN" altLang="en-US" sz="20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作者通过对荷塘里的青雾、叶子和花的描写来写月色。“泻”字化静为动，加强了月光的流动感，写出了月光的轻快；“浮”字突出了雾气由下到上的动感、轻盈；“洗”字写出了月光下叶子和花的纯净；“笼”字表现了月光下叶子与花的轻柔娇美，衬托了月光的朦胧、柔和。这些字赋予眼前荷塘的景物以神韵，雾、叶、花的“动”体现了景与情的交融，其潜在的韵致也就流动起来了。</a:t>
            </a:r>
            <a:endParaRPr lang="zh-CN" altLang="en-US" sz="20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9154" name="Text Box 4"/>
          <p:cNvSpPr txBox="1"/>
          <p:nvPr/>
        </p:nvSpPr>
        <p:spPr>
          <a:xfrm>
            <a:off x="797560" y="3711575"/>
            <a:ext cx="9632315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② 北国的槐树，也是一种能使人联想起秋来的点缀。像花而又不是花的那一种落蕊，早晨起来，会铺得满地。脚踏上去，声音也没有，气味也没有，只能感出一点点极微细极柔软的触觉。扫街的在树影下一阵扫后，灰土上留下来的一条条扫帚的丝纹，看起来既觉得细腻，又觉得清闲，潜意识下并且还觉得有点儿落寞，古人所说的梧桐一叶而天下知秋的遥想，大约也就在这些深沉的地方。（郁达夫</a:t>
            </a:r>
            <a:r>
              <a:rPr lang="en-US" altLang="zh-CN" sz="2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《</a:t>
            </a:r>
            <a:r>
              <a:rPr lang="zh-CN" altLang="en-US" sz="2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故都的秋</a:t>
            </a:r>
            <a:r>
              <a:rPr lang="en-US" altLang="zh-CN" sz="2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》</a:t>
            </a:r>
            <a:r>
              <a:rPr lang="zh-CN" altLang="en-US" sz="2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</a:rPr>
              <a:t>）</a:t>
            </a:r>
            <a:endParaRPr lang="zh-CN" altLang="en-US" sz="20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0177" name="Text Box 4"/>
          <p:cNvSpPr txBox="1"/>
          <p:nvPr/>
        </p:nvSpPr>
        <p:spPr>
          <a:xfrm>
            <a:off x="648970" y="427990"/>
            <a:ext cx="1079500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“细腻”“清闲”“落寞”是作者主观情感的流露。作者用他的情感绘出了细腻、深沉的意境，使读者在对秋的意境的体味中，感受作品的美。</a:t>
            </a:r>
            <a:endParaRPr lang="en-US" altLang="zh-CN" sz="200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605155" y="1825625"/>
            <a:ext cx="9243695" cy="28613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r>
              <a:rPr lang="zh-CN" altLang="en-US" sz="20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③ 如果不是有人发明了火车，如果不是有人把铁轨铺</a:t>
            </a:r>
            <a:r>
              <a:rPr lang="zh-CN" altLang="en-US" sz="2000" strike="noStrike" noProof="1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进深山</a:t>
            </a:r>
            <a:r>
              <a:rPr lang="zh-CN" altLang="en-US" sz="20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，你怎么也不会发现台儿沟这个小村。它和它的十几户</a:t>
            </a:r>
            <a:r>
              <a:rPr lang="zh-CN" altLang="en-US" sz="2000" strike="noStrike" noProof="1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乡亲</a:t>
            </a:r>
            <a:r>
              <a:rPr lang="zh-CN" altLang="en-US" sz="20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，一心一意掩藏在大山那深深的皱褶里，从春到夏，从秋</a:t>
            </a:r>
            <a:r>
              <a:rPr lang="zh-CN" altLang="en-US" sz="2000" strike="noStrike" noProof="1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到冬</a:t>
            </a:r>
            <a:r>
              <a:rPr lang="zh-CN" altLang="en-US" sz="20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，默默地接受着大山任意给予的温存和粗暴</a:t>
            </a:r>
            <a:r>
              <a:rPr lang="zh-CN" altLang="en-US" sz="2000" strike="noStrike" noProof="1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  <a:endParaRPr lang="en-US" altLang="zh-CN" sz="2000" strike="noStrike" noProof="1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539750" fontAlgn="auto"/>
            <a:r>
              <a:rPr lang="zh-CN" altLang="en-US" sz="20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然而，两根纤细、闪亮的铁轨延伸过来了。它勇敢地</a:t>
            </a:r>
            <a:r>
              <a:rPr lang="zh-CN" altLang="en-US" sz="2000" strike="noStrike" noProof="1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盘旋在</a:t>
            </a:r>
            <a:r>
              <a:rPr lang="zh-CN" altLang="en-US" sz="20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山腰，又悄悄地试探着前进，弯弯曲曲，曲曲弯弯，终于绕</a:t>
            </a:r>
            <a:r>
              <a:rPr lang="zh-CN" altLang="en-US" sz="2000" strike="noStrike" noProof="1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到台</a:t>
            </a:r>
            <a:r>
              <a:rPr lang="zh-CN" altLang="en-US" sz="20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儿沟脚下，然后钻进幽暗的隧道，冲向又一道山梁，朝着</a:t>
            </a:r>
            <a:r>
              <a:rPr lang="zh-CN" altLang="en-US" sz="2000" strike="noStrike" noProof="1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神秘</a:t>
            </a:r>
            <a:r>
              <a:rPr lang="zh-CN" altLang="en-US" sz="20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的远方奔去。（ 铁凝</a:t>
            </a:r>
            <a:r>
              <a:rPr lang="en-US" altLang="zh-CN" sz="20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</a:t>
            </a:r>
            <a:r>
              <a:rPr lang="zh-CN" altLang="en-US" sz="20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哦，香雪</a:t>
            </a:r>
            <a:r>
              <a:rPr lang="en-US" altLang="zh-CN" sz="20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》</a:t>
            </a:r>
            <a:r>
              <a:rPr lang="zh-CN" altLang="en-US" sz="20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endParaRPr lang="en-US" altLang="zh-CN" sz="2000" strike="noStrike" noProof="1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0179" name="Text Box 4"/>
          <p:cNvSpPr txBox="1"/>
          <p:nvPr/>
        </p:nvSpPr>
        <p:spPr>
          <a:xfrm>
            <a:off x="970280" y="4726305"/>
            <a:ext cx="887857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“盘旋”写出了火车轨道的曲折险要；“试探”写出火车前进是小心翼翼的姿态；“钻进”写出火车前行的动作，很传神；“冲向”写出火车速度之快。作者把对深山里发生变化的惊奇、隐忧而喜悦的复杂感情表达得很贴切。</a:t>
            </a:r>
            <a:endParaRPr lang="en-US" altLang="zh-CN" sz="200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01" name="Text Box 4"/>
          <p:cNvSpPr txBox="1"/>
          <p:nvPr/>
        </p:nvSpPr>
        <p:spPr>
          <a:xfrm>
            <a:off x="691515" y="396875"/>
            <a:ext cx="1018159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>
                <a:latin typeface="宋体" panose="02010600030101010101" pitchFamily="2" charset="-122"/>
              </a:rPr>
              <a:t>④ 在月光下，我看见她眼里晶莹发亮，我也看见那条枣红底色上撒满白色百合花的被子，这象征纯洁与感情的花，盖上了这位平常的、拖毛竹的青年人的脸。（茹志鹃</a:t>
            </a:r>
            <a:r>
              <a:rPr lang="en-US" altLang="zh-CN" sz="2000">
                <a:latin typeface="宋体" panose="02010600030101010101" pitchFamily="2" charset="-122"/>
              </a:rPr>
              <a:t>《</a:t>
            </a:r>
            <a:r>
              <a:rPr lang="zh-CN" altLang="en-US" sz="2000">
                <a:latin typeface="宋体" panose="02010600030101010101" pitchFamily="2" charset="-122"/>
              </a:rPr>
              <a:t>百合花</a:t>
            </a:r>
            <a:r>
              <a:rPr lang="en-US" altLang="zh-CN" sz="2000">
                <a:latin typeface="宋体" panose="02010600030101010101" pitchFamily="2" charset="-122"/>
              </a:rPr>
              <a:t>》</a:t>
            </a:r>
            <a:r>
              <a:rPr lang="zh-CN" altLang="en-US" sz="2000">
                <a:latin typeface="宋体" panose="02010600030101010101" pitchFamily="2" charset="-122"/>
              </a:rPr>
              <a:t>）</a:t>
            </a:r>
            <a:endParaRPr lang="en-US" altLang="zh-CN" sz="2000">
              <a:latin typeface="宋体" panose="02010600030101010101" pitchFamily="2" charset="-122"/>
            </a:endParaRPr>
          </a:p>
        </p:txBody>
      </p:sp>
      <p:sp>
        <p:nvSpPr>
          <p:cNvPr id="51202" name="Text Box 4"/>
          <p:cNvSpPr txBox="1"/>
          <p:nvPr/>
        </p:nvSpPr>
        <p:spPr>
          <a:xfrm>
            <a:off x="749300" y="1873250"/>
            <a:ext cx="909955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“晶莹”写出因感动、悲伤而满眼泪水的眼睛；“撒满”写出百合花之多，表达出人们对通讯员无比的热爱和深深的悼念之情。</a:t>
            </a:r>
            <a:endParaRPr lang="zh-CN" altLang="en-US" sz="20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93980" y="2989580"/>
            <a:ext cx="11377930" cy="332295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r>
              <a:rPr lang="en-US" altLang="zh-CN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 </a:t>
            </a:r>
            <a:r>
              <a:rPr lang="zh-CN" altLang="en-US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体会词语的感情色彩</a:t>
            </a:r>
            <a:endParaRPr lang="zh-CN" altLang="en-US" sz="2000" b="1" strike="noStrike" noProof="1"/>
          </a:p>
          <a:p>
            <a:pPr indent="539750" fontAlgn="auto"/>
            <a:r>
              <a:rPr lang="zh-CN" altLang="en-US" sz="2000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汉语中不少词语带有或褒或贬的感情色彩，即使是</a:t>
            </a:r>
            <a:r>
              <a:rPr lang="zh-CN" altLang="en-US" sz="2000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中性词</a:t>
            </a:r>
            <a:r>
              <a:rPr lang="zh-CN" altLang="en-US" sz="2000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，在具体的语境中也常带有褒贬色彩。例如</a:t>
            </a:r>
            <a:r>
              <a:rPr lang="zh-CN" altLang="en-US" sz="2000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</a:t>
            </a:r>
            <a:endParaRPr lang="en-US" altLang="zh-CN" sz="2000" strike="noStrike" noProof="1" smtClean="0"/>
          </a:p>
          <a:p>
            <a:pPr indent="539750" fontAlgn="auto"/>
            <a:r>
              <a:rPr lang="zh-CN" altLang="en-US" sz="20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但是，如果反对这宅子的旧主人，怕给他的东西染</a:t>
            </a:r>
            <a:r>
              <a:rPr lang="zh-CN" altLang="en-US" sz="2000" strike="noStrike" noProof="1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污了，徘徊不敢</a:t>
            </a:r>
            <a:r>
              <a:rPr lang="zh-CN" altLang="en-US" sz="20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走进门，是</a:t>
            </a:r>
            <a:r>
              <a:rPr lang="zh-CN" altLang="en-US" sz="2000" strike="noStrike" noProof="1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孱头；</a:t>
            </a:r>
            <a:r>
              <a:rPr lang="zh-CN" altLang="en-US" sz="20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勃然大怒，放一把火烧光，算是</a:t>
            </a:r>
            <a:r>
              <a:rPr lang="zh-CN" altLang="en-US" sz="2000" strike="noStrike" noProof="1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保存自己</a:t>
            </a:r>
            <a:r>
              <a:rPr lang="zh-CN" altLang="en-US" sz="20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的清白，则是昏</a:t>
            </a:r>
            <a:r>
              <a:rPr lang="zh-CN" altLang="en-US" sz="2000" strike="noStrike" noProof="1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蛋。</a:t>
            </a:r>
            <a:r>
              <a:rPr lang="zh-CN" altLang="en-US" sz="20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不过因为原是羡慕这宅子的旧主人的</a:t>
            </a:r>
            <a:r>
              <a:rPr lang="zh-CN" altLang="en-US" sz="2000" strike="noStrike" noProof="1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，而</a:t>
            </a:r>
            <a:r>
              <a:rPr lang="zh-CN" altLang="en-US" sz="20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这回接受一切，欣欣然的蹩进卧室，大吸剩下的鸦片，那</a:t>
            </a:r>
            <a:r>
              <a:rPr lang="zh-CN" altLang="en-US" sz="2000" strike="noStrike" noProof="1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当然</a:t>
            </a:r>
            <a:r>
              <a:rPr lang="zh-CN" altLang="en-US" sz="20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更是</a:t>
            </a:r>
            <a:r>
              <a:rPr lang="zh-CN" altLang="en-US" sz="2000" strike="noStrike" noProof="1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废物。</a:t>
            </a:r>
            <a:r>
              <a:rPr lang="zh-CN" altLang="en-US" sz="20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（鲁迅</a:t>
            </a:r>
            <a:r>
              <a:rPr lang="en-US" altLang="zh-CN" sz="20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</a:t>
            </a:r>
            <a:r>
              <a:rPr lang="zh-CN" altLang="en-US" sz="20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拿来主义</a:t>
            </a:r>
            <a:r>
              <a:rPr lang="en-US" altLang="zh-CN" sz="20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》</a:t>
            </a:r>
            <a:r>
              <a:rPr lang="zh-CN" altLang="en-US" sz="20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endParaRPr lang="zh-CN" altLang="en-US" sz="2000" strike="noStrike" noProof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539750" fontAlgn="auto"/>
            <a:endParaRPr lang="en-US" altLang="zh-CN" sz="2000" strike="noStrike" noProof="1" smtClean="0"/>
          </a:p>
        </p:txBody>
      </p:sp>
    </p:spTree>
  </p:cSld>
  <p:clrMapOvr>
    <a:masterClrMapping/>
  </p:clrMapOvr>
  <p:transition/>
  <p:timing/>
</p:sld>
</file>

<file path=ppt/slides/slide4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2225" name="Text Box 4"/>
          <p:cNvSpPr txBox="1"/>
          <p:nvPr/>
        </p:nvSpPr>
        <p:spPr>
          <a:xfrm>
            <a:off x="995045" y="295275"/>
            <a:ext cx="1059180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39750" algn="just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在特定的语境下，词语的感情色彩也会发生转化，表达出更为复杂的情感。例如：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39750" algn="just">
              <a:lnSpc>
                <a:spcPct val="150000"/>
              </a:lnSpc>
            </a:pPr>
            <a:r>
              <a:rPr lang="zh-CN" altLang="en-US" sz="2000">
                <a:latin typeface="宋体" panose="02010600030101010101" pitchFamily="2" charset="-122"/>
              </a:rPr>
              <a:t>我只想鼓吹我们再吝啬一点，“送去”之外，还得“拿来”，是为“拿来主义”。（鲁迅</a:t>
            </a:r>
            <a:r>
              <a:rPr lang="en-US" altLang="zh-CN" sz="2000">
                <a:latin typeface="宋体" panose="02010600030101010101" pitchFamily="2" charset="-122"/>
              </a:rPr>
              <a:t>《</a:t>
            </a:r>
            <a:r>
              <a:rPr lang="zh-CN" altLang="en-US" sz="2000">
                <a:latin typeface="宋体" panose="02010600030101010101" pitchFamily="2" charset="-122"/>
              </a:rPr>
              <a:t>拿来主义</a:t>
            </a:r>
            <a:r>
              <a:rPr lang="en-US" altLang="zh-CN" sz="2000">
                <a:latin typeface="宋体" panose="02010600030101010101" pitchFamily="2" charset="-122"/>
              </a:rPr>
              <a:t>》</a:t>
            </a:r>
            <a:r>
              <a:rPr lang="zh-CN" altLang="en-US" sz="2000">
                <a:latin typeface="宋体" panose="02010600030101010101" pitchFamily="2" charset="-122"/>
              </a:rPr>
              <a:t>）</a:t>
            </a:r>
            <a:endParaRPr lang="en-US" altLang="zh-CN" sz="2000">
              <a:latin typeface="宋体" panose="02010600030101010101" pitchFamily="2" charset="-122"/>
            </a:endParaRPr>
          </a:p>
          <a:p>
            <a:pPr indent="539750" algn="just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搜集典型的段落和语句，探究作者如何利用词语的褒贬色彩表达自己的情感态度。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226" name="TextBox 7"/>
          <p:cNvSpPr txBox="1"/>
          <p:nvPr/>
        </p:nvSpPr>
        <p:spPr>
          <a:xfrm>
            <a:off x="2435225" y="2671763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参考示例</a:t>
            </a:r>
          </a:p>
        </p:txBody>
      </p:sp>
      <p:sp>
        <p:nvSpPr>
          <p:cNvPr id="52227" name="Text Box 4"/>
          <p:cNvSpPr txBox="1"/>
          <p:nvPr/>
        </p:nvSpPr>
        <p:spPr>
          <a:xfrm>
            <a:off x="812800" y="3133725"/>
            <a:ext cx="957897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39750" algn="just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在鲁迅先生的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拿来主义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一文中，还有几处运用词语的褒贬色彩表达感情的句子。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39750" algn="just"/>
            <a:r>
              <a:rPr lang="zh-CN" altLang="en-US" sz="2000">
                <a:latin typeface="宋体" panose="02010600030101010101" pitchFamily="2" charset="-122"/>
              </a:rPr>
              <a:t>① 当然，能够只是送出去，也不算坏事情，一者见得丰富，二者见得大度。</a:t>
            </a:r>
            <a:endParaRPr lang="en-US" altLang="zh-CN" sz="2000">
              <a:latin typeface="宋体" panose="02010600030101010101" pitchFamily="2" charset="-122"/>
            </a:endParaRPr>
          </a:p>
          <a:p>
            <a:pPr indent="539750" algn="just"/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“丰富”“大度”运用反语，是对国民党统治者自我吹嘘、自欺欺人之态的有力嘲讽。</a:t>
            </a:r>
            <a:endParaRPr lang="en-US" altLang="zh-CN" sz="20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indent="539750" algn="just"/>
            <a:r>
              <a:rPr lang="zh-CN" altLang="en-US" sz="2000">
                <a:latin typeface="宋体" panose="02010600030101010101" pitchFamily="2" charset="-122"/>
              </a:rPr>
              <a:t>② 我在这里也并不想对于“送去”再说什么，否则太不“摩登”了。我只想鼓吹我们再吝啬一点，“送去”之外，还得“拿来”，是为“拿来主义”。</a:t>
            </a:r>
            <a:endParaRPr lang="en-US" altLang="zh-CN" sz="2000">
              <a:latin typeface="宋体" panose="02010600030101010101" pitchFamily="2" charset="-122"/>
            </a:endParaRPr>
          </a:p>
          <a:p>
            <a:pPr indent="539750" algn="just"/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“摩登”一词的意思是“符合时宜”。“摩登”这个词因为是从英语音译过来的，所</a:t>
            </a:r>
            <a:endParaRPr lang="en-US" altLang="zh-CN" sz="2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4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599440" y="863600"/>
            <a:ext cx="11245850" cy="4246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r>
              <a:rPr lang="zh-CN" altLang="en-US" sz="2000" strike="noStrike" noProof="1" smtClean="0"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以</a:t>
            </a:r>
            <a:r>
              <a:rPr lang="zh-CN" altLang="en-US" sz="2000" strike="noStrike" noProof="1"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出现在这篇讨论如何对待中西文化</a:t>
            </a:r>
            <a:r>
              <a:rPr lang="zh-CN" altLang="en-US" sz="2000" strike="noStrike" noProof="1" smtClean="0"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的杂文</a:t>
            </a:r>
            <a:r>
              <a:rPr lang="zh-CN" altLang="en-US" sz="2000" strike="noStrike" noProof="1"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里就令人感到幽默风趣，同时它的存在也隐隐揶揄了</a:t>
            </a:r>
            <a:r>
              <a:rPr lang="zh-CN" altLang="en-US" sz="2000" strike="noStrike" noProof="1" smtClean="0"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那些自诩</a:t>
            </a:r>
            <a:r>
              <a:rPr lang="zh-CN" altLang="en-US" sz="2000" strike="noStrike" noProof="1"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“发扬国光”且固执己见、容不得异议的人。“摩登”是</a:t>
            </a:r>
            <a:r>
              <a:rPr lang="zh-CN" altLang="en-US" sz="2000" strike="noStrike" noProof="1" smtClean="0"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针对</a:t>
            </a:r>
            <a:r>
              <a:rPr lang="zh-CN" altLang="en-US" sz="2000" strike="noStrike" noProof="1"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开篇所说的只顾一味的“送去”而言的，把卖国行径说成</a:t>
            </a:r>
            <a:r>
              <a:rPr lang="zh-CN" altLang="en-US" sz="2000" strike="noStrike" noProof="1" smtClean="0"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“摩登”</a:t>
            </a:r>
            <a:r>
              <a:rPr lang="zh-CN" altLang="en-US" sz="2000" strike="noStrike" noProof="1"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。“吝啬”是针对第三段的“丰富”和“大度”而言的，</a:t>
            </a:r>
            <a:r>
              <a:rPr lang="zh-CN" altLang="en-US" sz="2000" strike="noStrike" noProof="1" smtClean="0"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用以讽刺</a:t>
            </a:r>
            <a:r>
              <a:rPr lang="zh-CN" altLang="en-US" sz="2000" strike="noStrike" noProof="1"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国民党政府卖国和狂妄自大的行径</a:t>
            </a:r>
            <a:r>
              <a:rPr lang="zh-CN" altLang="en-US" sz="2000" strike="noStrike" noProof="1" smtClean="0"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。</a:t>
            </a:r>
            <a:endParaRPr lang="en-US" altLang="zh-CN" sz="2000" strike="noStrike" noProof="1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indent="457200" fontAlgn="auto"/>
            <a:r>
              <a:rPr lang="zh-CN" altLang="en-US" sz="2000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总之，词语的感情色彩，是指某些词除了基本意义（</a:t>
            </a:r>
            <a:r>
              <a:rPr lang="zh-CN" altLang="en-US" sz="2000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概念义</a:t>
            </a:r>
            <a:r>
              <a:rPr lang="zh-CN" altLang="en-US" sz="2000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）之外，还带有人们主观评价的色彩，表达喜爱或憎恶、</a:t>
            </a:r>
            <a:r>
              <a:rPr lang="zh-CN" altLang="en-US" sz="2000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肯定或</a:t>
            </a:r>
            <a:r>
              <a:rPr lang="zh-CN" altLang="en-US" sz="2000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否定、赞许或贬斥的感情，我们把词语的基本意义之外所</a:t>
            </a:r>
            <a:r>
              <a:rPr lang="zh-CN" altLang="en-US" sz="2000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表达</a:t>
            </a:r>
            <a:r>
              <a:rPr lang="zh-CN" altLang="en-US" sz="2000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的这种特殊的附加意义，叫作词语的感情色彩。</a:t>
            </a:r>
            <a:endParaRPr lang="zh-CN" altLang="en-US" sz="2000" strike="noStrike" noProof="1"/>
          </a:p>
          <a:p>
            <a:pPr indent="457200" fontAlgn="auto"/>
            <a:r>
              <a:rPr lang="zh-CN" altLang="en-US" sz="2000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例如：</a:t>
            </a:r>
            <a:r>
              <a:rPr lang="zh-CN" altLang="en-US" sz="20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“成果”和“后果”的基本意义都是“行为的结局”</a:t>
            </a:r>
            <a:r>
              <a:rPr lang="zh-CN" altLang="en-US" sz="2000" strike="noStrike" noProof="1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，但</a:t>
            </a:r>
            <a:r>
              <a:rPr lang="zh-CN" altLang="en-US" sz="20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前者是指好的结局，含有肯定、赞许的感情色彩；后者指</a:t>
            </a:r>
            <a:r>
              <a:rPr lang="zh-CN" altLang="en-US" sz="2000" strike="noStrike" noProof="1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坏的</a:t>
            </a:r>
            <a:r>
              <a:rPr lang="zh-CN" altLang="en-US" sz="20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结局，含有否定、贬斥的感情色彩。</a:t>
            </a:r>
            <a:endParaRPr lang="en-US" altLang="zh-CN" sz="2000" strike="noStrike" noProof="1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4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4273" name="Text Box 4"/>
          <p:cNvSpPr txBox="1"/>
          <p:nvPr/>
        </p:nvSpPr>
        <p:spPr>
          <a:xfrm>
            <a:off x="659765" y="327025"/>
            <a:ext cx="10979150" cy="5169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39750" algn="just">
              <a:lnSpc>
                <a:spcPct val="150000"/>
              </a:lnSpc>
            </a:pP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把握词语的语体色彩</a:t>
            </a:r>
          </a:p>
          <a:p>
            <a:pPr indent="539750" algn="just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有些词语常用于特定的语体中，带有鲜明的语体色彩。词语的语体色彩主要分为口语色彩和书面语色彩两大类。语体色彩表明，不同的词适用于社会交际的不同范围，适用于不同的文体。通常情况下，具有某种语体色彩的词语要用于相应的语体，以求得风格的协调一致。例如，“可以”“现在”“打算”等带有口语色彩的词语就不太适合用于公文中，而要用“准予”“兹”“计划”等这些带有比较庄重、严肃的书面语色彩的词语。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39750" algn="just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在交流和表达中，人们往往根据对象和内容需要，交错运用不同语体色彩的词语。文学作品中就有很多这样的例子。有兴趣的班级，可以任选一两部作品，探究作家如何运用词语的语体色彩以获得更好的表达效果。以下专题可供参考，也可另拟专题。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39750" algn="just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① 同样是表现地域特色的小说，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蒲柳人家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溜索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在词语的选用上各有什么特点？体现出怎样的风格？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4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5297" name="Text Box 4"/>
          <p:cNvSpPr txBox="1"/>
          <p:nvPr/>
        </p:nvSpPr>
        <p:spPr>
          <a:xfrm>
            <a:off x="1003935" y="720725"/>
            <a:ext cx="992187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39750" algn="just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② 在小说、戏剧等文学作品中，作家常常利用词语的语体色彩，描写人物语言，塑造人物形象。你想到了哪些人物？具体说明。</a:t>
            </a:r>
          </a:p>
          <a:p>
            <a:pPr indent="539750" algn="just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结合上述活动中搜集的例子，进一步提炼、总结自己的心得体会，任选一位你喜欢的作家，研读其作品，探究词语使用的艺术，写一则语言札记。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298" name="TextBox 7"/>
          <p:cNvSpPr txBox="1"/>
          <p:nvPr/>
        </p:nvSpPr>
        <p:spPr>
          <a:xfrm>
            <a:off x="2201863" y="272732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参考示例</a:t>
            </a:r>
          </a:p>
        </p:txBody>
      </p:sp>
      <p:sp>
        <p:nvSpPr>
          <p:cNvPr id="55299" name="Text Box 4"/>
          <p:cNvSpPr txBox="1"/>
          <p:nvPr/>
        </p:nvSpPr>
        <p:spPr>
          <a:xfrm>
            <a:off x="1003935" y="3213100"/>
            <a:ext cx="888492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39750" algn="just">
              <a:lnSpc>
                <a:spcPct val="150000"/>
              </a:lnSpc>
            </a:pPr>
            <a:r>
              <a:rPr lang="zh-CN" altLang="en-US" sz="2000">
                <a:latin typeface="宋体" panose="02010600030101010101" pitchFamily="2" charset="-122"/>
              </a:rPr>
              <a:t>①</a:t>
            </a:r>
            <a:r>
              <a:rPr lang="en-US" altLang="zh-CN" sz="2000">
                <a:latin typeface="宋体" panose="02010600030101010101" pitchFamily="2" charset="-122"/>
              </a:rPr>
              <a:t>《</a:t>
            </a:r>
            <a:r>
              <a:rPr lang="zh-CN" altLang="en-US" sz="2000">
                <a:latin typeface="宋体" panose="02010600030101010101" pitchFamily="2" charset="-122"/>
              </a:rPr>
              <a:t>蒲柳人家</a:t>
            </a:r>
            <a:r>
              <a:rPr lang="en-US" altLang="zh-CN" sz="2000">
                <a:latin typeface="宋体" panose="02010600030101010101" pitchFamily="2" charset="-122"/>
              </a:rPr>
              <a:t>》</a:t>
            </a:r>
            <a:r>
              <a:rPr lang="zh-CN" altLang="en-US" sz="2000">
                <a:latin typeface="宋体" panose="02010600030101010101" pitchFamily="2" charset="-122"/>
              </a:rPr>
              <a:t>运用活泼伶俐、凝练而富有动感、充满乡土气息的口语化的语言，具有地域化特色；</a:t>
            </a:r>
            <a:r>
              <a:rPr lang="en-US" altLang="zh-CN" sz="2000">
                <a:latin typeface="宋体" panose="02010600030101010101" pitchFamily="2" charset="-122"/>
              </a:rPr>
              <a:t>《</a:t>
            </a:r>
            <a:r>
              <a:rPr lang="zh-CN" altLang="en-US" sz="2000">
                <a:latin typeface="宋体" panose="02010600030101010101" pitchFamily="2" charset="-122"/>
              </a:rPr>
              <a:t>溜索</a:t>
            </a:r>
            <a:r>
              <a:rPr lang="en-US" altLang="zh-CN" sz="2000">
                <a:latin typeface="宋体" panose="02010600030101010101" pitchFamily="2" charset="-122"/>
              </a:rPr>
              <a:t>》</a:t>
            </a:r>
            <a:r>
              <a:rPr lang="zh-CN" altLang="en-US" sz="2000">
                <a:latin typeface="宋体" panose="02010600030101010101" pitchFamily="2" charset="-122"/>
              </a:rPr>
              <a:t>用词凝练含蓄、精妙传神、比喻新奇、平中见奇、简洁明快，用古典诗的手法来写。</a:t>
            </a:r>
            <a:endParaRPr lang="en-US" altLang="zh-CN" sz="2000">
              <a:latin typeface="宋体" panose="02010600030101010101" pitchFamily="2" charset="-122"/>
            </a:endParaRPr>
          </a:p>
          <a:p>
            <a:pPr indent="539750" algn="just">
              <a:lnSpc>
                <a:spcPct val="150000"/>
              </a:lnSpc>
            </a:pP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② </a:t>
            </a:r>
            <a:r>
              <a:rPr lang="zh-CN" altLang="en-US" sz="2000">
                <a:latin typeface="宋体" panose="02010600030101010101" pitchFamily="2" charset="-122"/>
              </a:rPr>
              <a:t>在小说、戏剧等文学作品中，作家常常利用具有文艺性语体色彩的语句，有生活化、个性化、口语化、地域化等特点，通过人物语言，塑造人物形象。例如，</a:t>
            </a:r>
            <a:r>
              <a:rPr lang="en-US" altLang="zh-CN" sz="2000">
                <a:latin typeface="宋体" panose="02010600030101010101" pitchFamily="2" charset="-122"/>
              </a:rPr>
              <a:t>《</a:t>
            </a:r>
            <a:r>
              <a:rPr lang="zh-CN" altLang="en-US" sz="2000">
                <a:latin typeface="宋体" panose="02010600030101010101" pitchFamily="2" charset="-122"/>
              </a:rPr>
              <a:t>水浒传</a:t>
            </a:r>
            <a:r>
              <a:rPr lang="en-US" altLang="zh-CN" sz="2000">
                <a:latin typeface="宋体" panose="02010600030101010101" pitchFamily="2" charset="-122"/>
              </a:rPr>
              <a:t>》</a:t>
            </a:r>
            <a:r>
              <a:rPr lang="zh-CN" altLang="en-US" sz="2000">
                <a:latin typeface="宋体" panose="02010600030101010101" pitchFamily="2" charset="-122"/>
              </a:rPr>
              <a:t>中鲁智深的语言着墨不多，直率，明快，如：“鲁提辖假意道：‘你这厮诈死，洒家再</a:t>
            </a:r>
            <a:endParaRPr lang="en-US" altLang="zh-CN" sz="20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4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6321" name="Text Box 4"/>
          <p:cNvSpPr txBox="1"/>
          <p:nvPr/>
        </p:nvSpPr>
        <p:spPr>
          <a:xfrm>
            <a:off x="582930" y="446405"/>
            <a:ext cx="1081278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>
                <a:latin typeface="宋体" panose="02010600030101010101" pitchFamily="2" charset="-122"/>
              </a:rPr>
              <a:t>打。</a:t>
            </a:r>
            <a:r>
              <a:rPr lang="en-US" altLang="zh-CN" sz="2000">
                <a:latin typeface="宋体" panose="02010600030101010101" pitchFamily="2" charset="-122"/>
              </a:rPr>
              <a:t>……</a:t>
            </a:r>
            <a:r>
              <a:rPr lang="zh-CN" altLang="en-US" sz="2000">
                <a:latin typeface="宋体" panose="02010600030101010101" pitchFamily="2" charset="-122"/>
              </a:rPr>
              <a:t>回头指着郑屠尸道：‘你诈死，洒家和你慢慢理会。’”写出了他疾恶如仇、侠肝义胆、粗中有细的性格。</a:t>
            </a:r>
            <a:endParaRPr lang="en-US" altLang="zh-CN" sz="200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6322" name="TextBox 4"/>
          <p:cNvSpPr txBox="1"/>
          <p:nvPr/>
        </p:nvSpPr>
        <p:spPr>
          <a:xfrm>
            <a:off x="2201863" y="1617663"/>
            <a:ext cx="20116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语言札记示例</a:t>
            </a:r>
          </a:p>
        </p:txBody>
      </p:sp>
      <p:sp>
        <p:nvSpPr>
          <p:cNvPr id="56323" name="Text Box 4"/>
          <p:cNvSpPr txBox="1"/>
          <p:nvPr/>
        </p:nvSpPr>
        <p:spPr>
          <a:xfrm>
            <a:off x="735965" y="2125980"/>
            <a:ext cx="957961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宋体" panose="02010600030101010101" pitchFamily="2" charset="-122"/>
              </a:rPr>
              <a:t>老舍在</a:t>
            </a:r>
            <a:r>
              <a:rPr lang="en-US" altLang="zh-CN" sz="2000">
                <a:latin typeface="宋体" panose="02010600030101010101" pitchFamily="2" charset="-122"/>
              </a:rPr>
              <a:t>《</a:t>
            </a:r>
            <a:r>
              <a:rPr lang="zh-CN" altLang="en-US" sz="2000">
                <a:latin typeface="宋体" panose="02010600030101010101" pitchFamily="2" charset="-122"/>
              </a:rPr>
              <a:t>关于文学的语言问题</a:t>
            </a:r>
            <a:r>
              <a:rPr lang="en-US" altLang="zh-CN" sz="2000">
                <a:latin typeface="宋体" panose="02010600030101010101" pitchFamily="2" charset="-122"/>
              </a:rPr>
              <a:t>》</a:t>
            </a:r>
            <a:r>
              <a:rPr lang="zh-CN" altLang="en-US" sz="2000">
                <a:latin typeface="宋体" panose="02010600030101010101" pitchFamily="2" charset="-122"/>
              </a:rPr>
              <a:t>中说：“要把语言写好，不只是‘说什么’的问题，而也是‘怎么说’的问题。创作是个人的工作，‘怎么说’就表现了个人的风格与语言创造力。”老舍自己就是在“怎么说”上发挥了巨大的创造力，形成了他独特的风格，而语词搭配的艺术是他的风格的一个重要组成部分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宋体" panose="02010600030101010101" pitchFamily="2" charset="-122"/>
              </a:rPr>
              <a:t>我们知道，语词的配搭要符合表达习惯。但是，在特定的语境下，由于艺术的需要，有时也容许“突破”，进行反常搭配，让一些“专职”语词扮演临时“角色”，把“本来无缘” 的语词结合起来，从而收到超乎寻常、奇峰突起的艺术效果。这就是语词移用，即把只能和甲词搭配的词故意移用到乙词上。如：</a:t>
            </a:r>
            <a:endParaRPr lang="en-US" altLang="zh-CN" sz="200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4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345" name="Text Box 4"/>
          <p:cNvSpPr txBox="1"/>
          <p:nvPr/>
        </p:nvSpPr>
        <p:spPr>
          <a:xfrm>
            <a:off x="438785" y="598805"/>
            <a:ext cx="11332845" cy="4707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宋体" panose="02010600030101010101" pitchFamily="2" charset="-122"/>
              </a:rPr>
              <a:t>① 他后悔了，他那个“孔教打底，西法恋爱镶边”的小心房一上一下地跳动起来：“傻老，我为什么叫看护妇知道了我的秘密呢？”（</a:t>
            </a:r>
            <a:r>
              <a:rPr lang="en-US" altLang="zh-CN" sz="2000">
                <a:latin typeface="宋体" panose="02010600030101010101" pitchFamily="2" charset="-122"/>
              </a:rPr>
              <a:t>《</a:t>
            </a:r>
            <a:r>
              <a:rPr lang="zh-CN" altLang="en-US" sz="2000">
                <a:latin typeface="宋体" panose="02010600030101010101" pitchFamily="2" charset="-122"/>
              </a:rPr>
              <a:t>赵子曰</a:t>
            </a:r>
            <a:r>
              <a:rPr lang="en-US" altLang="zh-CN" sz="2000">
                <a:latin typeface="宋体" panose="02010600030101010101" pitchFamily="2" charset="-122"/>
              </a:rPr>
              <a:t>》</a:t>
            </a:r>
            <a:r>
              <a:rPr lang="zh-CN" altLang="en-US" sz="2000">
                <a:latin typeface="宋体" panose="02010600030101010101" pitchFamily="2" charset="-122"/>
              </a:rPr>
              <a:t>）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宋体" panose="02010600030101010101" pitchFamily="2" charset="-122"/>
              </a:rPr>
              <a:t>② 他长着一对阴阳眼，左眼的上皮特别长，永远将眼珠囚禁着一半，右眼没有特色，一向是照常办公。（</a:t>
            </a:r>
            <a:r>
              <a:rPr lang="en-US" altLang="zh-CN" sz="2000">
                <a:latin typeface="宋体" panose="02010600030101010101" pitchFamily="2" charset="-122"/>
              </a:rPr>
              <a:t>《</a:t>
            </a:r>
            <a:r>
              <a:rPr lang="zh-CN" altLang="en-US" sz="2000">
                <a:latin typeface="宋体" panose="02010600030101010101" pitchFamily="2" charset="-122"/>
              </a:rPr>
              <a:t>离婚</a:t>
            </a:r>
            <a:r>
              <a:rPr lang="en-US" altLang="zh-CN" sz="2000">
                <a:latin typeface="宋体" panose="02010600030101010101" pitchFamily="2" charset="-122"/>
              </a:rPr>
              <a:t>》</a:t>
            </a:r>
            <a:r>
              <a:rPr lang="zh-CN" altLang="en-US" sz="2000">
                <a:latin typeface="宋体" panose="02010600030101010101" pitchFamily="2" charset="-122"/>
              </a:rPr>
              <a:t>）</a:t>
            </a:r>
            <a:endParaRPr lang="en-US" altLang="zh-CN" sz="2000">
              <a:latin typeface="宋体" panose="02010600030101010101" pitchFamily="2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宋体" panose="02010600030101010101" pitchFamily="2" charset="-122"/>
              </a:rPr>
              <a:t>例① 是说赵子曰其人的“以孔孟思想为基础，而又受了一些时髦的西洋恋爱影响”的恋爱观。赵子曰，他向往浪漫的恋爱生活，却又受羁于封建观念；他想向人们炫耀自己的恋爱对象（其实是自作多情），却又怕别人知道。这种复杂的心理状态，只用了一个词组</a:t>
            </a:r>
            <a:r>
              <a:rPr lang="en-US" altLang="zh-CN" sz="2000">
                <a:latin typeface="宋体" panose="02010600030101010101" pitchFamily="2" charset="-122"/>
              </a:rPr>
              <a:t>——“‘</a:t>
            </a:r>
            <a:r>
              <a:rPr lang="zh-CN" altLang="en-US" sz="2000">
                <a:latin typeface="宋体" panose="02010600030101010101" pitchFamily="2" charset="-122"/>
              </a:rPr>
              <a:t>孔教打底，西法恋爱镶边’的小心房”，就描绘得淋漓尽致。心房不是图案，无所谓“打底”，也难言“镶边”；“孔教”“西法恋爱”不是色彩，不可能作底色，也说不上绘边图，可是，这里把它们有机地结合起来，就生动形象地把赵子曰的病态心理呈现在读者面前。</a:t>
            </a:r>
            <a:endParaRPr lang="en-US" altLang="zh-CN" sz="20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3" name="TextBox 5"/>
          <p:cNvSpPr txBox="1"/>
          <p:nvPr/>
        </p:nvSpPr>
        <p:spPr>
          <a:xfrm>
            <a:off x="2173288" y="8413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参考示例</a:t>
            </a:r>
          </a:p>
        </p:txBody>
      </p:sp>
      <p:sp>
        <p:nvSpPr>
          <p:cNvPr id="8194" name="TextBox 6"/>
          <p:cNvSpPr txBox="1"/>
          <p:nvPr/>
        </p:nvSpPr>
        <p:spPr>
          <a:xfrm>
            <a:off x="2181225" y="1427163"/>
            <a:ext cx="7639050" cy="51695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从前积累词语，就是课本中出现哪些词语，就机械记忆。记忆效果并不好，也不能很好地在写作中加以运用。现在我发现一个积累词语的好方法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实景联想法。实景联想法就是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在现实生活中，身边的实景实物，可以触发的联想，想到与之相关联的词语。例如：由春天联想到什么词语？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宋体" panose="02010600030101010101" pitchFamily="2" charset="-122"/>
              </a:rPr>
              <a:t>时当三月　春寒时节　春寒季节　春天渐近　春天来临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宋体" panose="02010600030101010101" pitchFamily="2" charset="-122"/>
              </a:rPr>
              <a:t>春令已到　春回大地　春到人间　春满人间　大地加春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宋体" panose="02010600030101010101" pitchFamily="2" charset="-122"/>
              </a:rPr>
              <a:t>天地加春　春回地暖　冰雪消融　冰融雪消　冰消雪化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宋体" panose="02010600030101010101" pitchFamily="2" charset="-122"/>
              </a:rPr>
              <a:t>天地回转　冰雪融化　雪化冰消　万物解冰　风和日丽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这些词语从不同角度概括了春天的特点，如此积累，对词语的运用也能得心应手。</a:t>
            </a:r>
          </a:p>
        </p:txBody>
      </p:sp>
    </p:spTree>
  </p:cSld>
  <p:clrMapOvr>
    <a:masterClrMapping/>
  </p:clrMapOvr>
  <p:transition/>
  <p:timing/>
</p:sld>
</file>

<file path=ppt/slides/slide5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8369" name="Text Box 4"/>
          <p:cNvSpPr txBox="1"/>
          <p:nvPr/>
        </p:nvSpPr>
        <p:spPr>
          <a:xfrm>
            <a:off x="784860" y="332105"/>
            <a:ext cx="1073785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宋体" panose="02010600030101010101" pitchFamily="2" charset="-122"/>
              </a:rPr>
              <a:t>例② 是对人物眼睛的描述。作者故意把左眼皮包着一半眼珠说成“囚禁”，把右眼没有毛病说成“照常办公”，表面上看不相搭配，细想来却恰当之至</a:t>
            </a:r>
            <a:r>
              <a:rPr lang="en-US" altLang="zh-CN" sz="2000">
                <a:latin typeface="宋体" panose="02010600030101010101" pitchFamily="2" charset="-122"/>
              </a:rPr>
              <a:t>——</a:t>
            </a:r>
            <a:r>
              <a:rPr lang="zh-CN" altLang="en-US" sz="2000">
                <a:latin typeface="宋体" panose="02010600030101010101" pitchFamily="2" charset="-122"/>
              </a:rPr>
              <a:t>眼珠被眼皮包着不见天日和犯人被牢笼囚禁不得自由是多么的相像，眼睛不受妨碍，正常地瞻前顾后，和人们不受约束，照常地办公做事又是何等的酷似，这样描述，形象生动，幽默风趣，使人不能不佩服作者的想象能力，也不能不惊叹作者的语言表现艺术。</a:t>
            </a:r>
            <a:endParaRPr lang="en-US" altLang="zh-CN" sz="2000">
              <a:latin typeface="宋体" panose="02010600030101010101" pitchFamily="2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宋体" panose="02010600030101010101" pitchFamily="2" charset="-122"/>
              </a:rPr>
              <a:t>另外，汉语中的名量关系也是固定的。而在老舍笔下，为了表现特定的感情、渲染特定的气氛，也常常打破常规，反常搭配。</a:t>
            </a:r>
            <a:endParaRPr lang="en-US" altLang="zh-CN" sz="2000">
              <a:latin typeface="宋体" panose="02010600030101010101" pitchFamily="2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宋体" panose="02010600030101010101" pitchFamily="2" charset="-122"/>
              </a:rPr>
              <a:t>如：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宋体" panose="02010600030101010101" pitchFamily="2" charset="-122"/>
              </a:rPr>
              <a:t>③ 灰黄的是一团颜色，酸臭的是一团味道，呛哒哗啷的是一团声音。灰黄酸臭而呛哒哗啷的是一团日本租界。（</a:t>
            </a:r>
            <a:r>
              <a:rPr lang="en-US" altLang="zh-CN" sz="2000">
                <a:latin typeface="宋体" panose="02010600030101010101" pitchFamily="2" charset="-122"/>
              </a:rPr>
              <a:t>《</a:t>
            </a:r>
            <a:r>
              <a:rPr lang="zh-CN" altLang="en-US" sz="2000">
                <a:latin typeface="宋体" panose="02010600030101010101" pitchFamily="2" charset="-122"/>
              </a:rPr>
              <a:t>赵子曰</a:t>
            </a:r>
            <a:r>
              <a:rPr lang="en-US" altLang="zh-CN" sz="2000">
                <a:latin typeface="宋体" panose="02010600030101010101" pitchFamily="2" charset="-122"/>
              </a:rPr>
              <a:t>》</a:t>
            </a:r>
            <a:r>
              <a:rPr lang="zh-CN" altLang="en-US" sz="2000">
                <a:latin typeface="宋体" panose="02010600030101010101" pitchFamily="2" charset="-122"/>
              </a:rPr>
              <a:t>）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宋体" panose="02010600030101010101" pitchFamily="2" charset="-122"/>
              </a:rPr>
              <a:t>④ 不幸，自从发觉了他那“头”或者说那“匹”妻子的短处以后，他懊悔的至于信了宗教，以求一些精神上的安慰。（</a:t>
            </a:r>
            <a:r>
              <a:rPr lang="en-US" altLang="zh-CN" sz="2000">
                <a:latin typeface="宋体" panose="02010600030101010101" pitchFamily="2" charset="-122"/>
              </a:rPr>
              <a:t>《</a:t>
            </a:r>
            <a:r>
              <a:rPr lang="zh-CN" altLang="en-US" sz="2000">
                <a:latin typeface="宋体" panose="02010600030101010101" pitchFamily="2" charset="-122"/>
              </a:rPr>
              <a:t>赵子曰</a:t>
            </a:r>
            <a:r>
              <a:rPr lang="en-US" altLang="zh-CN" sz="2000">
                <a:latin typeface="宋体" panose="02010600030101010101" pitchFamily="2" charset="-122"/>
              </a:rPr>
              <a:t>》</a:t>
            </a:r>
            <a:r>
              <a:rPr lang="zh-CN" altLang="en-US" sz="2000">
                <a:latin typeface="宋体" panose="02010600030101010101" pitchFamily="2" charset="-122"/>
              </a:rPr>
              <a:t>）</a:t>
            </a:r>
            <a:endParaRPr lang="en-US" altLang="zh-CN" sz="20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5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9393" name="Text Box 4"/>
          <p:cNvSpPr txBox="1"/>
          <p:nvPr/>
        </p:nvSpPr>
        <p:spPr>
          <a:xfrm>
            <a:off x="553720" y="1208405"/>
            <a:ext cx="11035030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宋体" panose="02010600030101010101" pitchFamily="2" charset="-122"/>
              </a:rPr>
              <a:t>颜色、气味、声音和日本租界本来都有特定的量词作单位，可这里统统以形容头绪纷乱、无可分析的乱麻破纸的量词去限制，非常深刻地体现出日本租界那人鬼杂居、乌七八糟、令人作呕的混乱现象，也十分具体地体现出作者对这一切的厌恶嘲笑的思想感情和态度。而赵子曰把妻子说成“那头”或“那匹”，就活画出他牛马妻子，恨不得她早早死去的情景。此时，两个量词就意思全出，行文简洁，表达含蓄，令人叫绝。 </a:t>
            </a:r>
            <a:endParaRPr lang="en-US" altLang="zh-CN" sz="2000">
              <a:latin typeface="宋体" panose="02010600030101010101" pitchFamily="2" charset="-122"/>
            </a:endParaRPr>
          </a:p>
        </p:txBody>
      </p:sp>
      <p:pic>
        <p:nvPicPr>
          <p:cNvPr id="5939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274300" y="121412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4"/>
          <p:cNvSpPr txBox="1"/>
          <p:nvPr/>
        </p:nvSpPr>
        <p:spPr>
          <a:xfrm>
            <a:off x="2127250" y="654050"/>
            <a:ext cx="8131175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2000" b="1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 </a:t>
            </a:r>
            <a:r>
              <a:rPr lang="zh-CN" altLang="en-US" sz="2000" b="1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丰富熟语积累，让语言多姿多彩</a:t>
            </a:r>
            <a:endParaRPr lang="zh-CN" altLang="en-US" sz="2000" b="1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 fontAlgn="auto">
              <a:lnSpc>
                <a:spcPct val="150000"/>
              </a:lnSpc>
            </a:pPr>
            <a:r>
              <a:rPr lang="zh-CN" altLang="en-US" sz="2000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无论说话还是作文，我们经常会用到熟语。熟语主要</a:t>
            </a:r>
            <a:r>
              <a:rPr lang="zh-CN" altLang="en-US" sz="200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包括</a:t>
            </a:r>
            <a:r>
              <a:rPr lang="zh-CN" altLang="en-US" sz="2000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成语、惯用语和歇后语。可以尝试按照这几个类别，分类</a:t>
            </a:r>
            <a:r>
              <a:rPr lang="zh-CN" altLang="en-US" sz="200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搜集</a:t>
            </a:r>
            <a:r>
              <a:rPr lang="zh-CN" altLang="en-US" sz="2000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、整理一些熟语。每类中各选五个例子，理解它们的含义</a:t>
            </a:r>
            <a:r>
              <a:rPr lang="zh-CN" altLang="en-US" sz="200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，并</a:t>
            </a:r>
            <a:r>
              <a:rPr lang="zh-CN" altLang="en-US" sz="2000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分别运用它们说一两句话。还可以找出意思相近的成语、</a:t>
            </a:r>
            <a:r>
              <a:rPr lang="zh-CN" altLang="en-US" sz="200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惯用语</a:t>
            </a:r>
            <a:r>
              <a:rPr lang="zh-CN" altLang="en-US" sz="2000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和歇后语，做做互换练习。</a:t>
            </a:r>
            <a:endParaRPr lang="zh-CN" altLang="en-US" sz="20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18" name="TextBox 2"/>
          <p:cNvSpPr txBox="1"/>
          <p:nvPr/>
        </p:nvSpPr>
        <p:spPr>
          <a:xfrm>
            <a:off x="2173288" y="3132138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参考示例</a:t>
            </a:r>
          </a:p>
        </p:txBody>
      </p:sp>
      <p:sp>
        <p:nvSpPr>
          <p:cNvPr id="9219" name="TextBox 3"/>
          <p:cNvSpPr txBox="1"/>
          <p:nvPr/>
        </p:nvSpPr>
        <p:spPr>
          <a:xfrm>
            <a:off x="2224088" y="3560763"/>
            <a:ext cx="8034337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）形容人虚荣的成语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崇洋媚外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洋：西洋，指西方国家；媚：谄媚。崇拜西方一切，谄媚外国人。指丧失民族自尊心，一味奉承巴结外国人。例如：我们要借鉴外国的科技成果，但要防止崇洋媚外思想苗头的出现。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爱慕虚荣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喜欢名利和荣耀，羡慕钱财。例如，我们不能做爱慕虚荣徒有虚表的人。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1" name="TextBox 3"/>
          <p:cNvSpPr txBox="1"/>
          <p:nvPr/>
        </p:nvSpPr>
        <p:spPr>
          <a:xfrm>
            <a:off x="2190750" y="839788"/>
            <a:ext cx="8058150" cy="56311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雕文刻镂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指在宫室、用具等上面雕刻镂花，加以修饰。比喻不务实际，只重表面虚荣，劳民伤财。例如，建设文明乡村，注重特色发展，不可雕文刻镂。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好戴高帽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比喻喜欢别人吹捧，喜欢听奉承讨好的话。例如，他这个人最大的缺点就是好戴高帽。</a:t>
            </a:r>
            <a:endParaRPr lang="en-US" altLang="zh-CN" sz="20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）表示做事不顺利、不踏实的惯用语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碰钉子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比喻遭到拒绝。例如，只有在不断犯错误、不断碰钉子过程中，才能逐渐懂得事情。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穿小鞋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比喻暗中对人进行刁难或施加约束、限制等。例如，小丽到了新单位，不适应环境，领导总是给她穿小鞋。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打游击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比喻从事没有固定地点的工作或活动（含诙谐意）。例如，他没钱租房子，到朋友家打游击。</a:t>
            </a: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5" name="TextBox 3"/>
          <p:cNvSpPr txBox="1"/>
          <p:nvPr/>
        </p:nvSpPr>
        <p:spPr>
          <a:xfrm>
            <a:off x="2190750" y="839788"/>
            <a:ext cx="8115300" cy="56311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）形容高兴、开心的歇后语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梦里坐朝廷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高兴一时是一时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例如，看着孩子们狼吞虎咽的情景，他暂时忘记了明日要交纳给地主的租子，真是“梦里坐朝廷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高兴一时是一时”。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捧着金碗当乞丐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高兴得发傻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例如，喜从天降，他彩票中了五百万，霎时间，如捧着金碗当乞丐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高兴得发傻 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做梦吃大餐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高兴得流出口水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例如，想象着爸爸买回来的飞机模型，他真是做梦吃大餐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高兴得流出口水来。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吃稀糊糊游西湖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穷开心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例如，一帮光棍每天聚在一起喝酒、唱歌，真是吃稀糊糊游西湖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穷开心 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胡敲梆子乱击磬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欢喜若狂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例如，一个多小时后，汽车停在奶奶家门口，我胡敲梆子乱击磬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欢喜若狂地下了车。</a:t>
            </a: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89" name="矩形 10"/>
          <p:cNvSpPr/>
          <p:nvPr/>
        </p:nvSpPr>
        <p:spPr>
          <a:xfrm>
            <a:off x="2066925" y="320675"/>
            <a:ext cx="8251825" cy="2399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成语是熟语中最常用的一种。建议举办一次“领略成语魅力”的主题语文活动。下面的内容供参考。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① 全班分成若干小组，梳理所学成语，以其中若干成语作为研习的对象，查找它们的出处。注意考察成语中保留的代汉语词汇、语法等方面的特征。</a:t>
            </a:r>
          </a:p>
        </p:txBody>
      </p:sp>
      <p:sp>
        <p:nvSpPr>
          <p:cNvPr id="12290" name="TextBox 5"/>
          <p:cNvSpPr txBox="1"/>
          <p:nvPr/>
        </p:nvSpPr>
        <p:spPr>
          <a:xfrm>
            <a:off x="2066925" y="26701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参考示例</a:t>
            </a:r>
          </a:p>
        </p:txBody>
      </p:sp>
      <p:sp>
        <p:nvSpPr>
          <p:cNvPr id="12291" name="TextBox 7"/>
          <p:cNvSpPr txBox="1"/>
          <p:nvPr/>
        </p:nvSpPr>
        <p:spPr>
          <a:xfrm>
            <a:off x="1985963" y="3132138"/>
            <a:ext cx="8186737" cy="3322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成语出处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</a:rPr>
              <a:t>（</a:t>
            </a:r>
            <a:r>
              <a:rPr lang="en-US" altLang="zh-CN" sz="2000" b="1">
                <a:latin typeface="宋体" panose="02010600030101010101" pitchFamily="2" charset="-122"/>
              </a:rPr>
              <a:t>1</a:t>
            </a:r>
            <a:r>
              <a:rPr lang="zh-CN" altLang="en-US" sz="2000" b="1">
                <a:latin typeface="宋体" panose="02010600030101010101" pitchFamily="2" charset="-122"/>
              </a:rPr>
              <a:t>）来源于历史故事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余勇可贾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　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左传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成公二年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：“齐高固入晋师，桀石以投人，禽之而乘其车，系桑本焉，以徇齐垒，曰：‘欲勇者贾余余勇。’”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四面楚歌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　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史记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项羽本纪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：“项王军壁垓下，兵少食尽，汉军及诸侯兵围之数重。夜闻汉军四面皆楚歌，项王乃大惊，曰：‘汉皆已得楚乎？是何楚人之多也！’”</a:t>
            </a: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3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SHOW_EDIT_AREA_INDICATION" val="1"/>
  <p:tag name="KSO_WM_UNIT_TYPE" val="a"/>
  <p:tag name="KSO_WM_UNIT_VALUE" val="26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3*f*1"/>
  <p:tag name="KSO_WM_UNIT_INDEX" val="1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689"/>
</p:tagLst>
</file>

<file path=ppt/tags/tag65.xml><?xml version="1.0" encoding="utf-8"?>
<p:tagLst xmlns:p="http://schemas.openxmlformats.org/presentationml/2006/main">
  <p:tag name="KSO_WM_BEAUTIFY_FLAG" val="#wm#"/>
  <p:tag name="KSO_WM_SLIDE_ID" val="custom20205176_13"/>
  <p:tag name="KSO_WM_SLIDE_INDEX" val="13"/>
  <p:tag name="KSO_WM_SLIDE_ITEM_CNT" val="0"/>
  <p:tag name="KSO_WM_SLIDE_LAYOUT" val="a_f"/>
  <p:tag name="KSO_WM_SLIDE_LAYOUT_CNT" val="1_1"/>
  <p:tag name="KSO_WM_SLIDE_POSITION" val="47*47"/>
  <p:tag name="KSO_WM_SLIDE_SIZE" val="863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UNIT_SHOW_EDIT_AREA_INDICATION" val="1"/>
</p:tagLst>
</file>

<file path=ppt/tags/tag66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291</Paragraphs>
  <Slides>51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baseType="lpstr" size="52">
      <vt:lpstr>Office 主题​​</vt:lpstr>
      <vt:lpstr>Slide 1</vt:lpstr>
      <vt:lpstr>Slide 2</vt:lpstr>
      <vt:lpstr>教学目标1：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教学目标2：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教学目标3：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2020-10-09T12:03:59.709</cp:lastPrinted>
  <dcterms:created xsi:type="dcterms:W3CDTF">2020-10-09T12:03:59Z</dcterms:created>
  <dcterms:modified xsi:type="dcterms:W3CDTF">2020-10-09T04:04:01Z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