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72" r:id="rId3"/>
    <p:sldId id="352" r:id="rId4"/>
    <p:sldId id="351" r:id="rId5"/>
    <p:sldId id="355" r:id="rId6"/>
    <p:sldId id="353" r:id="rId7"/>
    <p:sldId id="356" r:id="rId8"/>
    <p:sldId id="357" r:id="rId9"/>
    <p:sldId id="358" r:id="rId10"/>
    <p:sldId id="359" r:id="rId11"/>
    <p:sldId id="390" r:id="rId12"/>
    <p:sldId id="350" r:id="rId13"/>
    <p:sldId id="381" r:id="rId14"/>
    <p:sldId id="360" r:id="rId15"/>
    <p:sldId id="362" r:id="rId16"/>
    <p:sldId id="366" r:id="rId17"/>
    <p:sldId id="365" r:id="rId18"/>
    <p:sldId id="363" r:id="rId19"/>
    <p:sldId id="380" r:id="rId20"/>
    <p:sldId id="387" r:id="rId21"/>
    <p:sldId id="391" r:id="rId22"/>
    <p:sldId id="398" r:id="rId23"/>
    <p:sldId id="364" r:id="rId25"/>
    <p:sldId id="293" r:id="rId26"/>
    <p:sldId id="392" r:id="rId27"/>
    <p:sldId id="394" r:id="rId28"/>
    <p:sldId id="382" r:id="rId29"/>
    <p:sldId id="330" r:id="rId30"/>
    <p:sldId id="328" r:id="rId31"/>
    <p:sldId id="329" r:id="rId32"/>
    <p:sldId id="327" r:id="rId33"/>
    <p:sldId id="341" r:id="rId34"/>
    <p:sldId id="342" r:id="rId35"/>
    <p:sldId id="344" r:id="rId36"/>
    <p:sldId id="345" r:id="rId37"/>
    <p:sldId id="346" r:id="rId38"/>
    <p:sldId id="393" r:id="rId39"/>
    <p:sldId id="395" r:id="rId40"/>
    <p:sldId id="396" r:id="rId41"/>
    <p:sldId id="407" r:id="rId42"/>
    <p:sldId id="299" r:id="rId43"/>
    <p:sldId id="338" r:id="rId44"/>
    <p:sldId id="313" r:id="rId45"/>
    <p:sldId id="309" r:id="rId46"/>
    <p:sldId id="310" r:id="rId47"/>
    <p:sldId id="311" r:id="rId48"/>
    <p:sldId id="389" r:id="rId49"/>
    <p:sldId id="372" r:id="rId50"/>
    <p:sldId id="300" r:id="rId51"/>
    <p:sldId id="409" r:id="rId52"/>
    <p:sldId id="339" r:id="rId53"/>
    <p:sldId id="322" r:id="rId54"/>
    <p:sldId id="304" r:id="rId55"/>
    <p:sldId id="410" r:id="rId56"/>
    <p:sldId id="307" r:id="rId57"/>
    <p:sldId id="430" r:id="rId58"/>
    <p:sldId id="432" r:id="rId59"/>
    <p:sldId id="431" r:id="rId60"/>
    <p:sldId id="434" r:id="rId61"/>
    <p:sldId id="308" r:id="rId62"/>
    <p:sldId id="368" r:id="rId63"/>
    <p:sldId id="413" r:id="rId64"/>
    <p:sldId id="414" r:id="rId65"/>
    <p:sldId id="415" r:id="rId66"/>
    <p:sldId id="416" r:id="rId67"/>
    <p:sldId id="417" r:id="rId68"/>
    <p:sldId id="418" r:id="rId69"/>
    <p:sldId id="419" r:id="rId70"/>
    <p:sldId id="421" r:id="rId71"/>
    <p:sldId id="422" r:id="rId72"/>
    <p:sldId id="423" r:id="rId73"/>
    <p:sldId id="420" r:id="rId74"/>
    <p:sldId id="424" r:id="rId75"/>
    <p:sldId id="426" r:id="rId76"/>
    <p:sldId id="429" r:id="rId77"/>
    <p:sldId id="427" r:id="rId78"/>
    <p:sldId id="428" r:id="rId79"/>
    <p:sldId id="369" r:id="rId80"/>
    <p:sldId id="386" r:id="rId81"/>
    <p:sldId id="384" r:id="rId82"/>
    <p:sldId id="397" r:id="rId83"/>
    <p:sldId id="321" r:id="rId84"/>
    <p:sldId id="333" r:id="rId85"/>
    <p:sldId id="332" r:id="rId86"/>
    <p:sldId id="331" r:id="rId87"/>
    <p:sldId id="335" r:id="rId88"/>
    <p:sldId id="334" r:id="rId89"/>
    <p:sldId id="336" r:id="rId90"/>
    <p:sldId id="337" r:id="rId91"/>
    <p:sldId id="370" r:id="rId92"/>
    <p:sldId id="378" r:id="rId93"/>
    <p:sldId id="435" r:id="rId94"/>
    <p:sldId id="411" r:id="rId95"/>
    <p:sldId id="383" r:id="rId96"/>
    <p:sldId id="425" r:id="rId97"/>
    <p:sldId id="271" r:id="rId98"/>
  </p:sldIdLst>
  <p:sldSz cx="9144000" cy="6858000" type="screen4x3"/>
  <p:notesSz cx="6858000" cy="9144000"/>
  <p:defaultTextStyle>
    <a:defPPr>
      <a:defRPr lang="zh-CN"/>
    </a:defPPr>
    <a:lvl1pPr algn="l" rtl="0" fontAlgn="base">
      <a:spcBef>
        <a:spcPct val="0"/>
      </a:spcBef>
      <a:spcAft>
        <a:spcPct val="0"/>
      </a:spcAft>
      <a:defRPr sz="3600" b="1" kern="1200">
        <a:solidFill>
          <a:schemeClr val="tx1"/>
        </a:solidFill>
        <a:latin typeface="Arial" panose="020B0604020202020204" pitchFamily="34" charset="0"/>
        <a:ea typeface="楷体_GB2312" pitchFamily="49" charset="-122"/>
        <a:cs typeface="+mn-cs"/>
      </a:defRPr>
    </a:lvl1pPr>
    <a:lvl2pPr marL="457200" algn="l" rtl="0" fontAlgn="base">
      <a:spcBef>
        <a:spcPct val="0"/>
      </a:spcBef>
      <a:spcAft>
        <a:spcPct val="0"/>
      </a:spcAft>
      <a:defRPr sz="3600" b="1" kern="1200">
        <a:solidFill>
          <a:schemeClr val="tx1"/>
        </a:solidFill>
        <a:latin typeface="Arial" panose="020B0604020202020204" pitchFamily="34" charset="0"/>
        <a:ea typeface="楷体_GB2312" pitchFamily="49" charset="-122"/>
        <a:cs typeface="+mn-cs"/>
      </a:defRPr>
    </a:lvl2pPr>
    <a:lvl3pPr marL="914400" algn="l" rtl="0" fontAlgn="base">
      <a:spcBef>
        <a:spcPct val="0"/>
      </a:spcBef>
      <a:spcAft>
        <a:spcPct val="0"/>
      </a:spcAft>
      <a:defRPr sz="3600" b="1" kern="1200">
        <a:solidFill>
          <a:schemeClr val="tx1"/>
        </a:solidFill>
        <a:latin typeface="Arial" panose="020B0604020202020204" pitchFamily="34" charset="0"/>
        <a:ea typeface="楷体_GB2312" pitchFamily="49" charset="-122"/>
        <a:cs typeface="+mn-cs"/>
      </a:defRPr>
    </a:lvl3pPr>
    <a:lvl4pPr marL="1371600" algn="l" rtl="0" fontAlgn="base">
      <a:spcBef>
        <a:spcPct val="0"/>
      </a:spcBef>
      <a:spcAft>
        <a:spcPct val="0"/>
      </a:spcAft>
      <a:defRPr sz="3600" b="1" kern="1200">
        <a:solidFill>
          <a:schemeClr val="tx1"/>
        </a:solidFill>
        <a:latin typeface="Arial" panose="020B0604020202020204" pitchFamily="34" charset="0"/>
        <a:ea typeface="楷体_GB2312" pitchFamily="49" charset="-122"/>
        <a:cs typeface="+mn-cs"/>
      </a:defRPr>
    </a:lvl4pPr>
    <a:lvl5pPr marL="1828800" algn="l" rtl="0" fontAlgn="base">
      <a:spcBef>
        <a:spcPct val="0"/>
      </a:spcBef>
      <a:spcAft>
        <a:spcPct val="0"/>
      </a:spcAft>
      <a:defRPr sz="3600" b="1"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3600" b="1"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3600" b="1"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3600" b="1"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3600" b="1" kern="1200">
        <a:solidFill>
          <a:schemeClr val="tx1"/>
        </a:solidFill>
        <a:latin typeface="Arial" panose="020B0604020202020204" pitchFamily="34"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02"/>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37" autoAdjust="0"/>
  </p:normalViewPr>
  <p:slideViewPr>
    <p:cSldViewPr>
      <p:cViewPr>
        <p:scale>
          <a:sx n="66" d="100"/>
          <a:sy n="66" d="100"/>
        </p:scale>
        <p:origin x="-2220" y="-83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E364D66-8F13-4402-9EBB-B4818719A5B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A7FD91EC-1FF3-4357-A099-B730112376FC}">
      <dgm:prSet phldrT="[文本]" custT="1"/>
      <dgm:spPr>
        <a:effectLst>
          <a:innerShdw blurRad="63500" dist="50800" dir="13500000">
            <a:prstClr val="black">
              <a:alpha val="50000"/>
            </a:prstClr>
          </a:innerShdw>
        </a:effectLst>
      </dgm:spPr>
      <dgm:t>
        <a:bodyPr/>
        <a:lstStyle/>
        <a:p>
          <a:r>
            <a:rPr lang="zh-CN" altLang="en-US" sz="3200" b="1" dirty="0" smtClean="0">
              <a:solidFill>
                <a:srgbClr val="020202"/>
              </a:solidFill>
            </a:rPr>
            <a:t>知识基础欠缺</a:t>
          </a:r>
          <a:endParaRPr lang="zh-CN" altLang="en-US" sz="3200" b="1" dirty="0">
            <a:solidFill>
              <a:srgbClr val="020202"/>
            </a:solidFill>
          </a:endParaRPr>
        </a:p>
      </dgm:t>
    </dgm:pt>
    <dgm:pt modelId="{BC47E836-8963-431A-A561-51F7CCF59896}" cxnId="{2440CD49-4A09-48D2-BA9A-2594FE1B4AC6}" type="parTrans">
      <dgm:prSet/>
      <dgm:spPr/>
      <dgm:t>
        <a:bodyPr/>
        <a:lstStyle/>
        <a:p>
          <a:endParaRPr lang="zh-CN" altLang="en-US"/>
        </a:p>
      </dgm:t>
    </dgm:pt>
    <dgm:pt modelId="{45B4A1F0-21A2-46ED-8C77-62A4286FB71D}" cxnId="{2440CD49-4A09-48D2-BA9A-2594FE1B4AC6}" type="sibTrans">
      <dgm:prSet/>
      <dgm:spPr/>
      <dgm:t>
        <a:bodyPr/>
        <a:lstStyle/>
        <a:p>
          <a:endParaRPr lang="zh-CN" altLang="en-US"/>
        </a:p>
      </dgm:t>
    </dgm:pt>
    <dgm:pt modelId="{2A525A90-0EC8-48DD-83B0-165320F48D17}">
      <dgm:prSet phldrT="[文本]" custT="1"/>
      <dgm:spPr>
        <a:effectLst>
          <a:outerShdw blurRad="50800" dist="38100" algn="l" rotWithShape="0">
            <a:prstClr val="black">
              <a:alpha val="40000"/>
            </a:prstClr>
          </a:outerShdw>
        </a:effectLst>
      </dgm:spPr>
      <dgm:t>
        <a:bodyPr/>
        <a:lstStyle/>
        <a:p>
          <a:r>
            <a:rPr lang="zh-CN" altLang="en-US" sz="3200" b="1" dirty="0" smtClean="0">
              <a:solidFill>
                <a:srgbClr val="020202"/>
              </a:solidFill>
            </a:rPr>
            <a:t>学习方法不当</a:t>
          </a:r>
          <a:endParaRPr lang="zh-CN" altLang="en-US" sz="3200" b="1" dirty="0">
            <a:solidFill>
              <a:srgbClr val="020202"/>
            </a:solidFill>
          </a:endParaRPr>
        </a:p>
      </dgm:t>
    </dgm:pt>
    <dgm:pt modelId="{025E41D2-956B-4114-B6FC-7DE7D8E02AC5}" cxnId="{CFF02C8E-F88A-41AC-BF5C-DE155A1ED578}" type="parTrans">
      <dgm:prSet/>
      <dgm:spPr/>
      <dgm:t>
        <a:bodyPr/>
        <a:lstStyle/>
        <a:p>
          <a:endParaRPr lang="zh-CN" altLang="en-US"/>
        </a:p>
      </dgm:t>
    </dgm:pt>
    <dgm:pt modelId="{DE615B7F-4BA0-4AE9-897F-DCC18BD0284C}" cxnId="{CFF02C8E-F88A-41AC-BF5C-DE155A1ED578}" type="sibTrans">
      <dgm:prSet/>
      <dgm:spPr/>
      <dgm:t>
        <a:bodyPr/>
        <a:lstStyle/>
        <a:p>
          <a:endParaRPr lang="zh-CN" altLang="en-US"/>
        </a:p>
      </dgm:t>
    </dgm:pt>
    <dgm:pt modelId="{55AD71C6-5B7A-47B6-B878-D5F17C0C5BDA}">
      <dgm:prSet phldrT="[文本]" custT="1"/>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sz="4000" b="1" dirty="0" smtClean="0">
              <a:solidFill>
                <a:srgbClr val="020202"/>
              </a:solidFill>
            </a:rPr>
            <a:t>学业不良           </a:t>
          </a:r>
          <a:endParaRPr lang="zh-CN" altLang="en-US" sz="4400" b="1" dirty="0">
            <a:solidFill>
              <a:srgbClr val="020202"/>
            </a:solidFill>
          </a:endParaRPr>
        </a:p>
      </dgm:t>
    </dgm:pt>
    <dgm:pt modelId="{1BA0B5B6-DCF9-44C2-AC73-1407CC96CD63}" cxnId="{5D243150-9700-47E6-8C0D-57F9571DF7D9}" type="parTrans">
      <dgm:prSet/>
      <dgm:spPr/>
      <dgm:t>
        <a:bodyPr/>
        <a:lstStyle/>
        <a:p>
          <a:endParaRPr lang="zh-CN" altLang="en-US"/>
        </a:p>
      </dgm:t>
    </dgm:pt>
    <dgm:pt modelId="{3F4E6C38-2557-4DC1-B410-00ED511E5321}" cxnId="{5D243150-9700-47E6-8C0D-57F9571DF7D9}" type="sibTrans">
      <dgm:prSet/>
      <dgm:spPr/>
      <dgm:t>
        <a:bodyPr/>
        <a:lstStyle/>
        <a:p>
          <a:endParaRPr lang="zh-CN" altLang="en-US"/>
        </a:p>
      </dgm:t>
    </dgm:pt>
    <dgm:pt modelId="{8C439B7B-4AAD-46A2-885E-6FFA0E0ADCDA}">
      <dgm:prSet phldrT="[文本]" custT="1"/>
      <dgm:spPr>
        <a:effectLst>
          <a:innerShdw blurRad="63500" dist="50800" dir="13500000">
            <a:prstClr val="black">
              <a:alpha val="50000"/>
            </a:prstClr>
          </a:innerShdw>
        </a:effectLst>
      </dgm:spPr>
      <dgm:t>
        <a:bodyPr/>
        <a:lstStyle/>
        <a:p>
          <a:r>
            <a:rPr lang="zh-CN" altLang="en-US" sz="3600" b="1" dirty="0" smtClean="0">
              <a:solidFill>
                <a:srgbClr val="020202"/>
              </a:solidFill>
            </a:rPr>
            <a:t>自我效能低</a:t>
          </a:r>
          <a:endParaRPr lang="zh-CN" altLang="en-US" sz="3600" b="1" dirty="0">
            <a:solidFill>
              <a:srgbClr val="020202"/>
            </a:solidFill>
          </a:endParaRPr>
        </a:p>
      </dgm:t>
    </dgm:pt>
    <dgm:pt modelId="{1A4FC6F5-3A7C-4E86-9F17-AF49123DA7E0}" cxnId="{C07BB50B-E97B-42FD-BF9E-BF75F3637556}" type="parTrans">
      <dgm:prSet/>
      <dgm:spPr/>
      <dgm:t>
        <a:bodyPr/>
        <a:lstStyle/>
        <a:p>
          <a:endParaRPr lang="zh-CN" altLang="en-US"/>
        </a:p>
      </dgm:t>
    </dgm:pt>
    <dgm:pt modelId="{49C634E0-F9B4-42C2-A331-EB909E1CD7E8}" cxnId="{C07BB50B-E97B-42FD-BF9E-BF75F3637556}" type="sibTrans">
      <dgm:prSet/>
      <dgm:spPr/>
      <dgm:t>
        <a:bodyPr/>
        <a:lstStyle/>
        <a:p>
          <a:endParaRPr lang="zh-CN" altLang="en-US"/>
        </a:p>
      </dgm:t>
    </dgm:pt>
    <dgm:pt modelId="{04D4E019-8E9D-4918-8DA1-C07FD76537B3}" type="pres">
      <dgm:prSet presAssocID="{2E364D66-8F13-4402-9EBB-B4818719A5BC}" presName="Name0" presStyleCnt="0">
        <dgm:presLayoutVars>
          <dgm:dir/>
          <dgm:animLvl val="lvl"/>
          <dgm:resizeHandles val="exact"/>
        </dgm:presLayoutVars>
      </dgm:prSet>
      <dgm:spPr/>
      <dgm:t>
        <a:bodyPr/>
        <a:lstStyle/>
        <a:p>
          <a:endParaRPr lang="zh-CN" altLang="en-US"/>
        </a:p>
      </dgm:t>
    </dgm:pt>
    <dgm:pt modelId="{C9521E63-8C72-421A-81E3-8E0F94836365}" type="pres">
      <dgm:prSet presAssocID="{A7FD91EC-1FF3-4357-A099-B730112376FC}" presName="linNode" presStyleCnt="0"/>
      <dgm:spPr/>
    </dgm:pt>
    <dgm:pt modelId="{070F43E9-E703-439C-954A-43B946B17566}" type="pres">
      <dgm:prSet presAssocID="{A7FD91EC-1FF3-4357-A099-B730112376FC}" presName="parentText" presStyleLbl="node1" presStyleIdx="0" presStyleCnt="3" custLinFactNeighborX="-83551" custLinFactNeighborY="1609">
        <dgm:presLayoutVars>
          <dgm:chMax val="1"/>
          <dgm:bulletEnabled val="1"/>
        </dgm:presLayoutVars>
      </dgm:prSet>
      <dgm:spPr/>
      <dgm:t>
        <a:bodyPr/>
        <a:lstStyle/>
        <a:p>
          <a:endParaRPr lang="zh-CN" altLang="en-US"/>
        </a:p>
      </dgm:t>
    </dgm:pt>
    <dgm:pt modelId="{2B688920-015E-4A7D-8C80-C187EB7B5B91}" type="pres">
      <dgm:prSet presAssocID="{45B4A1F0-21A2-46ED-8C77-62A4286FB71D}" presName="sp" presStyleCnt="0"/>
      <dgm:spPr/>
    </dgm:pt>
    <dgm:pt modelId="{3C86C4E1-BA78-4F04-B48E-1AE86A104BA8}" type="pres">
      <dgm:prSet presAssocID="{2A525A90-0EC8-48DD-83B0-165320F48D17}" presName="linNode" presStyleCnt="0"/>
      <dgm:spPr/>
    </dgm:pt>
    <dgm:pt modelId="{890285B6-C33A-4907-B1AF-2D51B7560687}" type="pres">
      <dgm:prSet presAssocID="{2A525A90-0EC8-48DD-83B0-165320F48D17}" presName="parentText" presStyleLbl="node1" presStyleIdx="1" presStyleCnt="3" custLinFactNeighborX="-46998" custLinFactNeighborY="-2970">
        <dgm:presLayoutVars>
          <dgm:chMax val="1"/>
          <dgm:bulletEnabled val="1"/>
        </dgm:presLayoutVars>
      </dgm:prSet>
      <dgm:spPr/>
      <dgm:t>
        <a:bodyPr/>
        <a:lstStyle/>
        <a:p>
          <a:endParaRPr lang="zh-CN" altLang="en-US"/>
        </a:p>
      </dgm:t>
    </dgm:pt>
    <dgm:pt modelId="{BE03E84D-3727-4778-932B-AA933F3508E1}" type="pres">
      <dgm:prSet presAssocID="{2A525A90-0EC8-48DD-83B0-165320F48D17}" presName="descendantText" presStyleLbl="alignAccFollowNode1" presStyleIdx="0" presStyleCnt="1" custScaleX="63988">
        <dgm:presLayoutVars>
          <dgm:bulletEnabled val="1"/>
        </dgm:presLayoutVars>
      </dgm:prSet>
      <dgm:spPr/>
      <dgm:t>
        <a:bodyPr/>
        <a:lstStyle/>
        <a:p>
          <a:endParaRPr lang="zh-CN" altLang="en-US"/>
        </a:p>
      </dgm:t>
    </dgm:pt>
    <dgm:pt modelId="{7ABB3D8B-5831-424E-9A1D-7967C66F65B1}" type="pres">
      <dgm:prSet presAssocID="{DE615B7F-4BA0-4AE9-897F-DCC18BD0284C}" presName="sp" presStyleCnt="0"/>
      <dgm:spPr/>
    </dgm:pt>
    <dgm:pt modelId="{60FCE2EE-52A5-443C-8DD6-4658E1B9650D}" type="pres">
      <dgm:prSet presAssocID="{8C439B7B-4AAD-46A2-885E-6FFA0E0ADCDA}" presName="linNode" presStyleCnt="0"/>
      <dgm:spPr/>
    </dgm:pt>
    <dgm:pt modelId="{30607858-4991-4295-835E-E0FEBB3B77FD}" type="pres">
      <dgm:prSet presAssocID="{8C439B7B-4AAD-46A2-885E-6FFA0E0ADCDA}" presName="parentText" presStyleLbl="node1" presStyleIdx="2" presStyleCnt="3" custLinFactNeighborX="-85875" custLinFactNeighborY="-7550">
        <dgm:presLayoutVars>
          <dgm:chMax val="1"/>
          <dgm:bulletEnabled val="1"/>
        </dgm:presLayoutVars>
      </dgm:prSet>
      <dgm:spPr/>
      <dgm:t>
        <a:bodyPr/>
        <a:lstStyle/>
        <a:p>
          <a:endParaRPr lang="zh-CN" altLang="en-US"/>
        </a:p>
      </dgm:t>
    </dgm:pt>
  </dgm:ptLst>
  <dgm:cxnLst>
    <dgm:cxn modelId="{5D243150-9700-47E6-8C0D-57F9571DF7D9}" srcId="{2A525A90-0EC8-48DD-83B0-165320F48D17}" destId="{55AD71C6-5B7A-47B6-B878-D5F17C0C5BDA}" srcOrd="0" destOrd="0" parTransId="{1BA0B5B6-DCF9-44C2-AC73-1407CC96CD63}" sibTransId="{3F4E6C38-2557-4DC1-B410-00ED511E5321}"/>
    <dgm:cxn modelId="{2440CD49-4A09-48D2-BA9A-2594FE1B4AC6}" srcId="{2E364D66-8F13-4402-9EBB-B4818719A5BC}" destId="{A7FD91EC-1FF3-4357-A099-B730112376FC}" srcOrd="0" destOrd="0" parTransId="{BC47E836-8963-431A-A561-51F7CCF59896}" sibTransId="{45B4A1F0-21A2-46ED-8C77-62A4286FB71D}"/>
    <dgm:cxn modelId="{3E118258-B22A-4F88-B72A-210AEF40EEBA}" type="presOf" srcId="{55AD71C6-5B7A-47B6-B878-D5F17C0C5BDA}" destId="{BE03E84D-3727-4778-932B-AA933F3508E1}" srcOrd="0" destOrd="0" presId="urn:microsoft.com/office/officeart/2005/8/layout/vList5"/>
    <dgm:cxn modelId="{61C225AF-1E6E-4E12-A88E-8D78FF5BFC29}" type="presOf" srcId="{8C439B7B-4AAD-46A2-885E-6FFA0E0ADCDA}" destId="{30607858-4991-4295-835E-E0FEBB3B77FD}" srcOrd="0" destOrd="0" presId="urn:microsoft.com/office/officeart/2005/8/layout/vList5"/>
    <dgm:cxn modelId="{23952924-523C-4FEA-A2C4-765E66661DB5}" type="presOf" srcId="{2A525A90-0EC8-48DD-83B0-165320F48D17}" destId="{890285B6-C33A-4907-B1AF-2D51B7560687}" srcOrd="0" destOrd="0" presId="urn:microsoft.com/office/officeart/2005/8/layout/vList5"/>
    <dgm:cxn modelId="{C07BB50B-E97B-42FD-BF9E-BF75F3637556}" srcId="{2E364D66-8F13-4402-9EBB-B4818719A5BC}" destId="{8C439B7B-4AAD-46A2-885E-6FFA0E0ADCDA}" srcOrd="2" destOrd="0" parTransId="{1A4FC6F5-3A7C-4E86-9F17-AF49123DA7E0}" sibTransId="{49C634E0-F9B4-42C2-A331-EB909E1CD7E8}"/>
    <dgm:cxn modelId="{36248838-FE67-428D-B080-6413A1FCA24E}" type="presOf" srcId="{2E364D66-8F13-4402-9EBB-B4818719A5BC}" destId="{04D4E019-8E9D-4918-8DA1-C07FD76537B3}" srcOrd="0" destOrd="0" presId="urn:microsoft.com/office/officeart/2005/8/layout/vList5"/>
    <dgm:cxn modelId="{CFF02C8E-F88A-41AC-BF5C-DE155A1ED578}" srcId="{2E364D66-8F13-4402-9EBB-B4818719A5BC}" destId="{2A525A90-0EC8-48DD-83B0-165320F48D17}" srcOrd="1" destOrd="0" parTransId="{025E41D2-956B-4114-B6FC-7DE7D8E02AC5}" sibTransId="{DE615B7F-4BA0-4AE9-897F-DCC18BD0284C}"/>
    <dgm:cxn modelId="{0EF56286-1303-4BA9-A17B-D4D279690ED7}" type="presOf" srcId="{A7FD91EC-1FF3-4357-A099-B730112376FC}" destId="{070F43E9-E703-439C-954A-43B946B17566}" srcOrd="0" destOrd="0" presId="urn:microsoft.com/office/officeart/2005/8/layout/vList5"/>
    <dgm:cxn modelId="{F0C402E2-594C-4435-9E94-9372CCF6DC3C}" type="presParOf" srcId="{04D4E019-8E9D-4918-8DA1-C07FD76537B3}" destId="{C9521E63-8C72-421A-81E3-8E0F94836365}" srcOrd="0" destOrd="0" presId="urn:microsoft.com/office/officeart/2005/8/layout/vList5"/>
    <dgm:cxn modelId="{BC6E95FA-73AC-4CD2-92CD-8D9D56037B8E}" type="presParOf" srcId="{C9521E63-8C72-421A-81E3-8E0F94836365}" destId="{070F43E9-E703-439C-954A-43B946B17566}" srcOrd="0" destOrd="0" presId="urn:microsoft.com/office/officeart/2005/8/layout/vList5"/>
    <dgm:cxn modelId="{B232CFB2-5195-4846-BA17-B7DD5C16158B}" type="presParOf" srcId="{04D4E019-8E9D-4918-8DA1-C07FD76537B3}" destId="{2B688920-015E-4A7D-8C80-C187EB7B5B91}" srcOrd="1" destOrd="0" presId="urn:microsoft.com/office/officeart/2005/8/layout/vList5"/>
    <dgm:cxn modelId="{71BA33B5-77AD-4110-80A6-98587AF5F228}" type="presParOf" srcId="{04D4E019-8E9D-4918-8DA1-C07FD76537B3}" destId="{3C86C4E1-BA78-4F04-B48E-1AE86A104BA8}" srcOrd="2" destOrd="0" presId="urn:microsoft.com/office/officeart/2005/8/layout/vList5"/>
    <dgm:cxn modelId="{6432E039-9A46-4924-BBFB-DC9B557D396D}" type="presParOf" srcId="{3C86C4E1-BA78-4F04-B48E-1AE86A104BA8}" destId="{890285B6-C33A-4907-B1AF-2D51B7560687}" srcOrd="0" destOrd="0" presId="urn:microsoft.com/office/officeart/2005/8/layout/vList5"/>
    <dgm:cxn modelId="{6F5ECE63-E1D3-478C-AF60-503581EB61B7}" type="presParOf" srcId="{3C86C4E1-BA78-4F04-B48E-1AE86A104BA8}" destId="{BE03E84D-3727-4778-932B-AA933F3508E1}" srcOrd="1" destOrd="0" presId="urn:microsoft.com/office/officeart/2005/8/layout/vList5"/>
    <dgm:cxn modelId="{C3D6FC17-9F2D-40AC-A363-6BE8D7D1BBCA}" type="presParOf" srcId="{04D4E019-8E9D-4918-8DA1-C07FD76537B3}" destId="{7ABB3D8B-5831-424E-9A1D-7967C66F65B1}" srcOrd="3" destOrd="0" presId="urn:microsoft.com/office/officeart/2005/8/layout/vList5"/>
    <dgm:cxn modelId="{34531B72-6020-4AF8-9637-DD460F50C696}" type="presParOf" srcId="{04D4E019-8E9D-4918-8DA1-C07FD76537B3}" destId="{60FCE2EE-52A5-443C-8DD6-4658E1B9650D}" srcOrd="4" destOrd="0" presId="urn:microsoft.com/office/officeart/2005/8/layout/vList5"/>
    <dgm:cxn modelId="{E330CEBB-FD0F-4092-9278-CE13994FE38D}" type="presParOf" srcId="{60FCE2EE-52A5-443C-8DD6-4658E1B9650D}" destId="{30607858-4991-4295-835E-E0FEBB3B77FD}" srcOrd="0" destOrd="0" presId="urn:microsoft.com/office/officeart/2005/8/layout/vList5"/>
  </dgm:cxnLst>
  <dgm:bg/>
  <dgm:whole/>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540750" cy="4194175"/>
        <a:chOff x="0" y="0"/>
        <a:chExt cx="8540750" cy="4194175"/>
      </a:xfrm>
    </dsp:grpSpPr>
    <dsp:sp>
      <dsp:nvSpPr>
        <dsp:cNvPr id="29" name="同侧圆角矩形 28"/>
        <dsp:cNvSpPr/>
      </dsp:nvSpPr>
      <dsp:spPr bwMode="white">
        <a:xfrm rot="5400000">
          <a:off x="5265919" y="348270"/>
          <a:ext cx="1082368" cy="3497635"/>
        </a:xfrm>
        <a:prstGeom prst="round2Same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152400" tIns="76200" rIns="152400" bIns="76200" anchor="ctr"/>
        <a:lstStyle>
          <a:lvl2pPr marL="285750" indent="-285750">
            <a:defRPr sz="6500"/>
          </a:lvl2pPr>
          <a:lvl3pPr marL="571500" indent="-285750">
            <a:defRPr sz="6500"/>
          </a:lvl3pPr>
          <a:lvl4pPr marL="857250" indent="-285750">
            <a:defRPr sz="6500"/>
          </a:lvl4pPr>
          <a:lvl5pPr marL="1143000" indent="-285750">
            <a:defRPr sz="6500"/>
          </a:lvl5pPr>
          <a:lvl6pPr marL="1428750" indent="-285750">
            <a:defRPr sz="6500"/>
          </a:lvl6pPr>
          <a:lvl7pPr marL="1714500" indent="-285750">
            <a:defRPr sz="6500"/>
          </a:lvl7pPr>
          <a:lvl8pPr marL="2000250" indent="-285750">
            <a:defRPr sz="6500"/>
          </a:lvl8pPr>
          <a:lvl9pPr marL="2286000" indent="-285750">
            <a:defRPr sz="6500"/>
          </a:lvl9pPr>
        </a:lstStyle>
        <a:p>
          <a:pPr marL="285750" lvl="1" indent="-285750" algn="l">
            <a:lnSpc>
              <a:spcPct val="100000"/>
            </a:lnSpc>
            <a:spcBef>
              <a:spcPct val="0"/>
            </a:spcBef>
            <a:spcAft>
              <a:spcPct val="15000"/>
            </a:spcAft>
            <a:buChar char="•"/>
          </a:pPr>
          <a:r>
            <a:rPr lang="zh-CN" altLang="en-US" sz="4000" b="1" dirty="0" smtClean="0">
              <a:solidFill>
                <a:srgbClr val="020202"/>
              </a:solidFill>
            </a:rPr>
            <a:t>学业不良           </a:t>
          </a:r>
          <a:endParaRPr lang="zh-CN" altLang="en-US" sz="4400" b="1" dirty="0">
            <a:solidFill>
              <a:srgbClr val="020202"/>
            </a:solidFill>
          </a:endParaRPr>
        </a:p>
      </dsp:txBody>
      <dsp:txXfrm rot="5400000">
        <a:off x="5265919" y="348270"/>
        <a:ext cx="1082368" cy="3497635"/>
      </dsp:txXfrm>
    </dsp:sp>
    <dsp:sp>
      <dsp:nvSpPr>
        <dsp:cNvPr id="27" name="圆角矩形 26"/>
        <dsp:cNvSpPr/>
      </dsp:nvSpPr>
      <dsp:spPr bwMode="white">
        <a:xfrm>
          <a:off x="1147737" y="21769"/>
          <a:ext cx="3074670" cy="1352960"/>
        </a:xfrm>
        <a:prstGeom prst="roundRect">
          <a:avLst/>
        </a:prstGeom>
        <a:effectLst>
          <a:innerShdw blurRad="63500" dist="50800" dir="13500000">
            <a:prstClr val="black">
              <a:alpha val="50000"/>
            </a:prstClr>
          </a:innerShdw>
        </a:effectLst>
      </dsp:spPr>
      <dsp:style>
        <a:lnRef idx="2">
          <a:schemeClr val="lt1"/>
        </a:lnRef>
        <a:fillRef idx="1">
          <a:schemeClr val="accent1"/>
        </a:fillRef>
        <a:effectRef idx="0">
          <a:scrgbClr r="0" g="0" b="0"/>
        </a:effectRef>
        <a:fontRef idx="minor">
          <a:schemeClr val="lt1"/>
        </a:fontRef>
      </dsp:style>
      <dsp:txBody>
        <a:bodyPr lIns="121920" tIns="60960" rIns="121920" bIns="60960" anchor="ctr"/>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a:lnSpc>
              <a:spcPct val="100000"/>
            </a:lnSpc>
            <a:spcBef>
              <a:spcPct val="0"/>
            </a:spcBef>
            <a:spcAft>
              <a:spcPct val="35000"/>
            </a:spcAft>
          </a:pPr>
          <a:r>
            <a:rPr lang="zh-CN" altLang="en-US" sz="3200" b="1" dirty="0" smtClean="0">
              <a:solidFill>
                <a:srgbClr val="020202"/>
              </a:solidFill>
            </a:rPr>
            <a:t>知识基础欠缺</a:t>
          </a:r>
          <a:endParaRPr lang="zh-CN" altLang="en-US" sz="3200" b="1" dirty="0">
            <a:solidFill>
              <a:srgbClr val="020202"/>
            </a:solidFill>
          </a:endParaRPr>
        </a:p>
      </dsp:txBody>
      <dsp:txXfrm>
        <a:off x="1147737" y="21769"/>
        <a:ext cx="3074670" cy="1352960"/>
      </dsp:txXfrm>
    </dsp:sp>
    <dsp:sp>
      <dsp:nvSpPr>
        <dsp:cNvPr id="28" name="圆角矩形 27"/>
        <dsp:cNvSpPr/>
      </dsp:nvSpPr>
      <dsp:spPr bwMode="white">
        <a:xfrm>
          <a:off x="0" y="1380425"/>
          <a:ext cx="3074670" cy="1352960"/>
        </a:xfrm>
        <a:prstGeom prst="roundRect">
          <a:avLst/>
        </a:prstGeom>
        <a:effectLst>
          <a:outerShdw blurRad="50800" dist="38100" algn="l" rotWithShape="0">
            <a:prstClr val="black">
              <a:alpha val="40000"/>
            </a:prstClr>
          </a:outerShdw>
        </a:effectLst>
      </dsp:spPr>
      <dsp:style>
        <a:lnRef idx="2">
          <a:schemeClr val="lt1"/>
        </a:lnRef>
        <a:fillRef idx="1">
          <a:schemeClr val="accent1"/>
        </a:fillRef>
        <a:effectRef idx="0">
          <a:scrgbClr r="0" g="0" b="0"/>
        </a:effectRef>
        <a:fontRef idx="minor">
          <a:schemeClr val="lt1"/>
        </a:fontRef>
      </dsp:style>
      <dsp:txBody>
        <a:bodyPr lIns="121920" tIns="60960" rIns="121920" bIns="60960" anchor="ctr"/>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a:lnSpc>
              <a:spcPct val="100000"/>
            </a:lnSpc>
            <a:spcBef>
              <a:spcPct val="0"/>
            </a:spcBef>
            <a:spcAft>
              <a:spcPct val="35000"/>
            </a:spcAft>
          </a:pPr>
          <a:r>
            <a:rPr lang="zh-CN" altLang="en-US" sz="3200" b="1" dirty="0" smtClean="0">
              <a:solidFill>
                <a:srgbClr val="020202"/>
              </a:solidFill>
            </a:rPr>
            <a:t>学习方法不当</a:t>
          </a:r>
          <a:endParaRPr lang="zh-CN" altLang="en-US" sz="3200" b="1" dirty="0">
            <a:solidFill>
              <a:srgbClr val="020202"/>
            </a:solidFill>
          </a:endParaRPr>
        </a:p>
      </dsp:txBody>
      <dsp:txXfrm>
        <a:off x="0" y="1380425"/>
        <a:ext cx="3074670" cy="1352960"/>
      </dsp:txXfrm>
    </dsp:sp>
    <dsp:sp>
      <dsp:nvSpPr>
        <dsp:cNvPr id="30" name="圆角矩形 29"/>
        <dsp:cNvSpPr/>
      </dsp:nvSpPr>
      <dsp:spPr bwMode="white">
        <a:xfrm>
          <a:off x="1076282" y="2739067"/>
          <a:ext cx="3074670" cy="1352960"/>
        </a:xfrm>
        <a:prstGeom prst="roundRect">
          <a:avLst/>
        </a:prstGeom>
        <a:effectLst>
          <a:innerShdw blurRad="63500" dist="50800" dir="13500000">
            <a:prstClr val="black">
              <a:alpha val="50000"/>
            </a:prstClr>
          </a:innerShdw>
        </a:effectLst>
      </dsp:spPr>
      <dsp:style>
        <a:lnRef idx="2">
          <a:schemeClr val="lt1"/>
        </a:lnRef>
        <a:fillRef idx="1">
          <a:schemeClr val="accent1"/>
        </a:fillRef>
        <a:effectRef idx="0">
          <a:scrgbClr r="0" g="0" b="0"/>
        </a:effectRef>
        <a:fontRef idx="minor">
          <a:schemeClr val="lt1"/>
        </a:fontRef>
      </dsp:style>
      <dsp:txBody>
        <a:bodyPr lIns="137160" tIns="68580" rIns="137160" bIns="68580" anchor="ctr"/>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a:lnSpc>
              <a:spcPct val="100000"/>
            </a:lnSpc>
            <a:spcBef>
              <a:spcPct val="0"/>
            </a:spcBef>
            <a:spcAft>
              <a:spcPct val="35000"/>
            </a:spcAft>
          </a:pPr>
          <a:r>
            <a:rPr lang="zh-CN" altLang="en-US" sz="3600" b="1" dirty="0" smtClean="0">
              <a:solidFill>
                <a:srgbClr val="020202"/>
              </a:solidFill>
            </a:rPr>
            <a:t>自我效能低</a:t>
          </a:r>
          <a:endParaRPr lang="zh-CN" altLang="en-US" sz="3600" b="1" dirty="0">
            <a:solidFill>
              <a:srgbClr val="020202"/>
            </a:solidFill>
          </a:endParaRPr>
        </a:p>
      </dsp:txBody>
      <dsp:txXfrm>
        <a:off x="1076282" y="2739067"/>
        <a:ext cx="3074670" cy="135296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333B79-B5AD-4FDD-B0B2-DD1D4F9E86F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BABBD1-3E69-48C8-997D-3D2B72B94A5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ABABBD1-3E69-48C8-997D-3D2B72B94A5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9330"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endParaRPr lang="zh-CN" altLang="en-US"/>
          </a:p>
        </p:txBody>
      </p:sp>
      <p:sp>
        <p:nvSpPr>
          <p:cNvPr id="9933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smtClean="0"/>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smtClean="0"/>
            </a:lvl1pPr>
          </a:lstStyle>
          <a:p>
            <a:pPr>
              <a:defRPr/>
            </a:pPr>
            <a:fld id="{A4A5F7A1-75D9-4CAD-8B42-2054518D423F}"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7BA93C9-228C-426B-9211-42E8755D8D75}"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E4040A9-05FE-43DB-B68B-36C2B1522AB6}"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C339C82-245A-40D7-983C-E02266F240A1}"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D789BFE-0516-44EC-A555-FFD92EAD79FD}"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10F9A3C-5A00-4932-8761-361ADA5EE875}"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19DE93BD-2A61-4E0F-9152-DD1DAE3EA85A}"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D6955609-2827-40A5-BEA4-28B361186EC7}"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0445E857-D6AE-4A45-8B0A-7840AE5F3932}"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90B8EDF5-8C44-4617-8F82-4505682A7F68}"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E0E539B2-A6B4-4B05-A148-3A475BFBA45E}"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98308"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b="0" smtClean="0">
                <a:ea typeface="+mn-ea"/>
              </a:defRPr>
            </a:lvl1pPr>
          </a:lstStyle>
          <a:p>
            <a:pPr>
              <a:defRPr/>
            </a:pPr>
            <a:endParaRPr lang="en-US" altLang="zh-CN"/>
          </a:p>
        </p:txBody>
      </p:sp>
      <p:sp>
        <p:nvSpPr>
          <p:cNvPr id="9830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smtClean="0">
                <a:ea typeface="+mn-ea"/>
              </a:defRPr>
            </a:lvl1pPr>
          </a:lstStyle>
          <a:p>
            <a:pPr>
              <a:defRPr/>
            </a:pPr>
            <a:endParaRPr lang="en-US" altLang="zh-CN"/>
          </a:p>
        </p:txBody>
      </p:sp>
      <p:sp>
        <p:nvSpPr>
          <p:cNvPr id="98310"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b="0" smtClean="0">
                <a:ea typeface="+mn-ea"/>
              </a:defRPr>
            </a:lvl1pPr>
          </a:lstStyle>
          <a:p>
            <a:pPr>
              <a:defRPr/>
            </a:pPr>
            <a:fld id="{03437C7B-2CCD-4FD3-A42D-2A09156BF15A}"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zzk.39.net/zz/qita/89118.html" TargetMode="External"/><Relationship Id="rId1" Type="http://schemas.openxmlformats.org/officeDocument/2006/relationships/hyperlink" Target="http://zzk.39.net/zz/quanshen/a7ea8.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qkzz.net/magazine/1005-4553" TargetMode="External"/><Relationship Id="rId2" Type="http://schemas.openxmlformats.org/officeDocument/2006/relationships/hyperlink" Target="http://qkzz.net/magazine/1008-5130" TargetMode="External"/><Relationship Id="rId1" Type="http://schemas.openxmlformats.org/officeDocument/2006/relationships/hyperlink" Target="http://qkzz.net/magazine/1673-7164" TargetMode="Externa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qkzz.net/magazine/7538-1626" TargetMode="Externa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hyperlink" Target="http://image.baidu.com/i?ct=503316480&amp;z=&amp;tn=baiduimagedetail&amp;word=%CB%F8%CD%BC%C6%AC&amp;in=16546&amp;cl=2&amp;lm=-1&amp;pn=0&amp;rn=1&amp;di=8190589860&amp;ln=2000&amp;fr=ala0&amp;fmq=&amp;ic=&amp;s=&amp;se=&amp;sme=0&amp;tab=&amp;width=&amp;height=&amp;face=&amp;is=&amp;istype=" TargetMode="Externa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a:xfrm>
            <a:off x="468313" y="476250"/>
            <a:ext cx="8229600" cy="1223963"/>
          </a:xfrm>
        </p:spPr>
        <p:txBody>
          <a:bodyPr/>
          <a:lstStyle/>
          <a:p>
            <a:pPr eaLnBrk="1" hangingPunct="1"/>
            <a:r>
              <a:rPr lang="en-US" altLang="zh-CN" sz="3600" b="1" smtClean="0">
                <a:solidFill>
                  <a:schemeClr val="tx1"/>
                </a:solidFill>
                <a:ea typeface="楷体_GB2312" pitchFamily="49" charset="-122"/>
              </a:rPr>
              <a:t> </a:t>
            </a:r>
            <a:r>
              <a:rPr lang="en-US" altLang="zh-CN" smtClean="0">
                <a:solidFill>
                  <a:srgbClr val="020202"/>
                </a:solidFill>
                <a:ea typeface="隶书" pitchFamily="49" charset="-122"/>
              </a:rPr>
              <a:t> </a:t>
            </a:r>
            <a:r>
              <a:rPr lang="en-US" altLang="zh-CN" b="1" smtClean="0">
                <a:solidFill>
                  <a:schemeClr val="tx1"/>
                </a:solidFill>
                <a:latin typeface="宋体" panose="02010600030101010101" pitchFamily="2" charset="-122"/>
              </a:rPr>
              <a:t> </a:t>
            </a:r>
            <a:endParaRPr lang="en-US" altLang="zh-CN" b="1" smtClean="0">
              <a:solidFill>
                <a:schemeClr val="tx1"/>
              </a:solidFill>
              <a:ea typeface="隶书" pitchFamily="49" charset="-122"/>
            </a:endParaRPr>
          </a:p>
        </p:txBody>
      </p:sp>
      <p:sp>
        <p:nvSpPr>
          <p:cNvPr id="3075" name="Rectangle 3"/>
          <p:cNvSpPr>
            <a:spLocks noGrp="1" noRot="1" noChangeArrowheads="1"/>
          </p:cNvSpPr>
          <p:nvPr>
            <p:ph type="body" idx="1"/>
          </p:nvPr>
        </p:nvSpPr>
        <p:spPr>
          <a:xfrm>
            <a:off x="0" y="620713"/>
            <a:ext cx="9144000" cy="5805487"/>
          </a:xfrm>
        </p:spPr>
        <p:txBody>
          <a:bodyPr/>
          <a:lstStyle/>
          <a:p>
            <a:pPr algn="ctr" eaLnBrk="1" hangingPunct="1">
              <a:lnSpc>
                <a:spcPct val="90000"/>
              </a:lnSpc>
              <a:buFont typeface="Wingdings" panose="05000000000000000000" pitchFamily="2" charset="2"/>
              <a:buNone/>
            </a:pPr>
            <a:r>
              <a:rPr lang="en-US" altLang="zh-CN" sz="800" dirty="0" smtClean="0">
                <a:solidFill>
                  <a:srgbClr val="020202"/>
                </a:solidFill>
                <a:latin typeface="楷体_GB2312" pitchFamily="49" charset="-122"/>
                <a:ea typeface="楷体_GB2312" pitchFamily="49" charset="-122"/>
              </a:rPr>
              <a:t>  </a:t>
            </a:r>
            <a:r>
              <a:rPr lang="en-US" altLang="zh-CN" sz="1200" b="1" dirty="0" smtClean="0">
                <a:solidFill>
                  <a:srgbClr val="020202"/>
                </a:solidFill>
                <a:latin typeface="楷体_GB2312" pitchFamily="49" charset="-122"/>
                <a:ea typeface="楷体_GB2312" pitchFamily="49" charset="-122"/>
              </a:rPr>
              <a:t> </a:t>
            </a:r>
            <a:r>
              <a:rPr lang="en-US" altLang="zh-CN" sz="4000" b="1" dirty="0" smtClean="0">
                <a:solidFill>
                  <a:schemeClr val="accent2"/>
                </a:solidFill>
                <a:latin typeface="楷体_GB2312" pitchFamily="49" charset="-122"/>
                <a:ea typeface="楷体_GB2312" pitchFamily="49" charset="-122"/>
              </a:rPr>
              <a:t>   </a:t>
            </a:r>
            <a:r>
              <a:rPr lang="zh-CN" altLang="en-US" sz="5400" b="1" dirty="0" smtClean="0">
                <a:latin typeface="+mj-ea"/>
                <a:ea typeface="+mj-ea"/>
              </a:rPr>
              <a:t>学业不良学生的特征、            成因及转化</a:t>
            </a:r>
            <a:endParaRPr lang="zh-CN" altLang="en-US" sz="5400" b="1" dirty="0" smtClean="0">
              <a:solidFill>
                <a:schemeClr val="accent2"/>
              </a:solidFill>
              <a:latin typeface="+mj-ea"/>
              <a:ea typeface="+mj-ea"/>
            </a:endParaRPr>
          </a:p>
          <a:p>
            <a:pPr eaLnBrk="1" hangingPunct="1">
              <a:lnSpc>
                <a:spcPct val="90000"/>
              </a:lnSpc>
              <a:buFont typeface="Wingdings" panose="05000000000000000000" pitchFamily="2" charset="2"/>
              <a:buNone/>
            </a:pPr>
            <a:r>
              <a:rPr lang="zh-CN" altLang="en-US" sz="4000" b="1" dirty="0" smtClean="0">
                <a:solidFill>
                  <a:srgbClr val="020202"/>
                </a:solidFill>
                <a:latin typeface="楷体_GB2312" pitchFamily="49" charset="-122"/>
                <a:ea typeface="楷体_GB2312" pitchFamily="49" charset="-122"/>
              </a:rPr>
              <a:t>     </a:t>
            </a:r>
            <a:endParaRPr lang="zh-CN" altLang="en-US" sz="4000" b="1" dirty="0" smtClean="0">
              <a:solidFill>
                <a:srgbClr val="020202"/>
              </a:solidFill>
              <a:latin typeface="楷体_GB2312" pitchFamily="49" charset="-122"/>
              <a:ea typeface="楷体_GB2312" pitchFamily="49" charset="-122"/>
            </a:endParaRPr>
          </a:p>
          <a:p>
            <a:pPr eaLnBrk="1" hangingPunct="1">
              <a:lnSpc>
                <a:spcPct val="90000"/>
              </a:lnSpc>
              <a:buFont typeface="Wingdings" panose="05000000000000000000" pitchFamily="2" charset="2"/>
              <a:buNone/>
            </a:pPr>
            <a:r>
              <a:rPr lang="zh-CN" altLang="en-US" sz="4000" b="1" dirty="0" smtClean="0">
                <a:solidFill>
                  <a:srgbClr val="020202"/>
                </a:solidFill>
                <a:latin typeface="楷体_GB2312" pitchFamily="49" charset="-122"/>
                <a:ea typeface="楷体_GB2312" pitchFamily="49" charset="-122"/>
              </a:rPr>
              <a:t>              </a:t>
            </a:r>
            <a:r>
              <a:rPr lang="zh-CN" altLang="en-US" sz="4000" b="1" dirty="0" smtClean="0">
                <a:solidFill>
                  <a:schemeClr val="tx2"/>
                </a:solidFill>
                <a:latin typeface="楷体" panose="02010609060101010101" pitchFamily="49" charset="-122"/>
                <a:ea typeface="楷体" panose="02010609060101010101" pitchFamily="49" charset="-122"/>
              </a:rPr>
              <a:t>谷 贤 林 </a:t>
            </a:r>
            <a:r>
              <a:rPr lang="en-US" altLang="zh-CN" sz="4000" b="1" dirty="0" smtClean="0">
                <a:solidFill>
                  <a:schemeClr val="tx2"/>
                </a:solidFill>
                <a:latin typeface="楷体" panose="02010609060101010101" pitchFamily="49" charset="-122"/>
                <a:ea typeface="楷体" panose="02010609060101010101" pitchFamily="49" charset="-122"/>
              </a:rPr>
              <a:t> </a:t>
            </a:r>
            <a:endParaRPr lang="en-US" altLang="zh-CN" sz="4000" b="1" dirty="0" smtClean="0">
              <a:solidFill>
                <a:schemeClr val="tx2"/>
              </a:solidFill>
              <a:latin typeface="楷体" panose="02010609060101010101" pitchFamily="49" charset="-122"/>
              <a:ea typeface="楷体" panose="02010609060101010101" pitchFamily="49" charset="-122"/>
            </a:endParaRPr>
          </a:p>
          <a:p>
            <a:pPr eaLnBrk="1" hangingPunct="1">
              <a:lnSpc>
                <a:spcPct val="90000"/>
              </a:lnSpc>
              <a:buFont typeface="Wingdings" panose="05000000000000000000" pitchFamily="2" charset="2"/>
              <a:buNone/>
            </a:pPr>
            <a:endParaRPr lang="en-US" altLang="zh-CN" sz="3600" b="1" dirty="0" smtClean="0">
              <a:solidFill>
                <a:srgbClr val="020202"/>
              </a:solidFill>
              <a:latin typeface="楷体_GB2312" pitchFamily="49" charset="-122"/>
              <a:ea typeface="楷体_GB2312" pitchFamily="49" charset="-122"/>
            </a:endParaRPr>
          </a:p>
          <a:p>
            <a:pPr algn="ctr" eaLnBrk="1" hangingPunct="1">
              <a:lnSpc>
                <a:spcPct val="90000"/>
              </a:lnSpc>
              <a:buFont typeface="Wingdings" panose="05000000000000000000" pitchFamily="2" charset="2"/>
              <a:buNone/>
            </a:pPr>
            <a:r>
              <a:rPr lang="en-US" altLang="zh-CN" sz="4000" b="1" dirty="0" smtClean="0">
                <a:solidFill>
                  <a:schemeClr val="tx2"/>
                </a:solidFill>
                <a:latin typeface="楷体_GB2312" pitchFamily="49" charset="-122"/>
                <a:ea typeface="楷体_GB2312" pitchFamily="49" charset="-122"/>
              </a:rPr>
              <a:t>   </a:t>
            </a:r>
            <a:r>
              <a:rPr lang="zh-CN" altLang="en-US" sz="4000" b="1" dirty="0" smtClean="0">
                <a:latin typeface="楷体_GB2312" pitchFamily="49" charset="-122"/>
                <a:ea typeface="楷体_GB2312" pitchFamily="49" charset="-122"/>
              </a:rPr>
              <a:t>北京师范大学教育学部</a:t>
            </a:r>
            <a:endParaRPr lang="en-US" altLang="zh-CN" sz="4000" b="1" dirty="0" smtClean="0">
              <a:latin typeface="楷体_GB2312" pitchFamily="49" charset="-122"/>
              <a:ea typeface="楷体_GB2312" pitchFamily="49" charset="-122"/>
            </a:endParaRPr>
          </a:p>
          <a:p>
            <a:pPr algn="ctr" eaLnBrk="1" hangingPunct="1">
              <a:lnSpc>
                <a:spcPct val="90000"/>
              </a:lnSpc>
              <a:buNone/>
            </a:pPr>
            <a:r>
              <a:rPr lang="en-US" altLang="zh-CN" sz="4000" b="1" dirty="0" smtClean="0">
                <a:latin typeface="楷体_GB2312" pitchFamily="49" charset="-122"/>
                <a:ea typeface="楷体_GB2312" pitchFamily="49" charset="-122"/>
              </a:rPr>
              <a:t> </a:t>
            </a:r>
            <a:r>
              <a:rPr lang="en-US" altLang="zh-CN" sz="2800" b="1" dirty="0" smtClean="0">
                <a:latin typeface="楷体_GB2312" pitchFamily="49" charset="-122"/>
                <a:ea typeface="楷体_GB2312" pitchFamily="49" charset="-122"/>
              </a:rPr>
              <a:t> </a:t>
            </a:r>
            <a:r>
              <a:rPr lang="en-US" altLang="zh-CN" sz="2800" b="1" dirty="0" err="1" smtClean="0">
                <a:latin typeface="楷体_GB2312" pitchFamily="49" charset="-122"/>
                <a:ea typeface="楷体_GB2312" pitchFamily="49" charset="-122"/>
              </a:rPr>
              <a:t>Email:guxianlin@bnu.edu.cn</a:t>
            </a:r>
            <a:r>
              <a:rPr lang="zh-CN" altLang="en-US" sz="2800" b="1" dirty="0" smtClean="0">
                <a:latin typeface="楷体_GB2312" pitchFamily="49" charset="-122"/>
                <a:ea typeface="楷体_GB2312" pitchFamily="49" charset="-122"/>
              </a:rPr>
              <a:t> </a:t>
            </a:r>
            <a:endParaRPr lang="en-US" altLang="zh-CN" sz="2800" b="1" dirty="0" smtClean="0">
              <a:latin typeface="楷体_GB2312" pitchFamily="49" charset="-122"/>
              <a:ea typeface="楷体_GB2312" pitchFamily="49" charset="-122"/>
            </a:endParaRPr>
          </a:p>
          <a:p>
            <a:pPr algn="ctr" eaLnBrk="1" hangingPunct="1">
              <a:lnSpc>
                <a:spcPct val="90000"/>
              </a:lnSpc>
              <a:buFont typeface="Wingdings" panose="05000000000000000000" pitchFamily="2" charset="2"/>
              <a:buNone/>
            </a:pPr>
            <a:endParaRPr lang="zh-CN" altLang="en-US" b="1" dirty="0" smtClean="0">
              <a:solidFill>
                <a:schemeClr val="tx2"/>
              </a:solidFill>
              <a:latin typeface="楷体_GB2312" pitchFamily="49" charset="-122"/>
              <a:ea typeface="楷体_GB2312" pitchFamily="49" charset="-122"/>
            </a:endParaRPr>
          </a:p>
          <a:p>
            <a:pPr algn="ctr" eaLnBrk="1" hangingPunct="1">
              <a:lnSpc>
                <a:spcPct val="90000"/>
              </a:lnSpc>
              <a:buFont typeface="Wingdings" panose="05000000000000000000" pitchFamily="2" charset="2"/>
              <a:buNone/>
            </a:pPr>
            <a:r>
              <a:rPr lang="en-US" altLang="zh-CN" sz="800" b="1" dirty="0" smtClean="0">
                <a:solidFill>
                  <a:srgbClr val="020202"/>
                </a:solidFill>
                <a:latin typeface="楷体_GB2312" pitchFamily="49" charset="-122"/>
                <a:ea typeface="楷体_GB2312" pitchFamily="49" charset="-122"/>
              </a:rPr>
              <a:t>     </a:t>
            </a:r>
            <a:r>
              <a:rPr lang="en-US" altLang="zh-CN" sz="1000" b="1" dirty="0" smtClean="0">
                <a:solidFill>
                  <a:srgbClr val="020202"/>
                </a:solidFill>
                <a:latin typeface="楷体_GB2312" pitchFamily="49" charset="-122"/>
                <a:ea typeface="楷体_GB2312" pitchFamily="49" charset="-122"/>
              </a:rPr>
              <a:t> </a:t>
            </a:r>
            <a:endParaRPr lang="en-US" altLang="zh-CN" sz="800" b="1" dirty="0" smtClean="0">
              <a:solidFill>
                <a:srgbClr val="020202"/>
              </a:solidFill>
              <a:latin typeface="楷体_GB2312" pitchFamily="49" charset="-122"/>
              <a:ea typeface="楷体_GB2312" pitchFamily="49" charset="-122"/>
            </a:endParaRPr>
          </a:p>
          <a:p>
            <a:pPr algn="ctr" eaLnBrk="1" hangingPunct="1">
              <a:lnSpc>
                <a:spcPct val="90000"/>
              </a:lnSpc>
              <a:buFont typeface="Wingdings" panose="05000000000000000000" pitchFamily="2" charset="2"/>
              <a:buNone/>
            </a:pPr>
            <a:r>
              <a:rPr lang="en-US" altLang="zh-CN" sz="800" b="1" dirty="0" smtClean="0">
                <a:solidFill>
                  <a:srgbClr val="020202"/>
                </a:solidFill>
                <a:latin typeface="楷体_GB2312" pitchFamily="49" charset="-122"/>
                <a:ea typeface="楷体_GB2312" pitchFamily="49" charset="-122"/>
              </a:rPr>
              <a:t>    </a:t>
            </a:r>
            <a:endParaRPr lang="en-US" altLang="zh-CN" sz="800" b="1" dirty="0" smtClean="0">
              <a:solidFill>
                <a:srgbClr val="020202"/>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1625" y="642918"/>
            <a:ext cx="8540750" cy="5456257"/>
          </a:xfrm>
        </p:spPr>
        <p:txBody>
          <a:bodyPr/>
          <a:lstStyle/>
          <a:p>
            <a:r>
              <a:rPr lang="zh-CN" altLang="en-US" sz="3600" b="1" dirty="0" smtClean="0">
                <a:solidFill>
                  <a:srgbClr val="020202"/>
                </a:solidFill>
              </a:rPr>
              <a:t>事实告诉我们</a:t>
            </a:r>
            <a:r>
              <a:rPr lang="zh-CN" altLang="en-US" sz="3600" b="1" dirty="0" smtClean="0"/>
              <a:t>：</a:t>
            </a:r>
            <a:endParaRPr lang="en-US" altLang="zh-CN" sz="3600" b="1" dirty="0" smtClean="0"/>
          </a:p>
          <a:p>
            <a:r>
              <a:rPr lang="en-US" altLang="zh-CN" sz="3600" b="1" dirty="0" smtClean="0">
                <a:latin typeface="黑体" panose="02010609060101010101" pitchFamily="2" charset="-122"/>
                <a:ea typeface="黑体" panose="02010609060101010101" pitchFamily="2" charset="-122"/>
              </a:rPr>
              <a:t>1</a:t>
            </a:r>
            <a:r>
              <a:rPr lang="zh-CN" altLang="en-US" sz="3600" b="1" dirty="0" smtClean="0">
                <a:latin typeface="黑体" panose="02010609060101010101" pitchFamily="2" charset="-122"/>
                <a:ea typeface="黑体" panose="02010609060101010101" pitchFamily="2" charset="-122"/>
              </a:rPr>
              <a:t>、三岁看到老不靠谱，即学生的今天不代表他</a:t>
            </a:r>
            <a:r>
              <a:rPr lang="en-US" altLang="zh-CN" sz="3600" b="1" dirty="0" smtClean="0">
                <a:latin typeface="黑体" panose="02010609060101010101" pitchFamily="2" charset="-122"/>
                <a:ea typeface="黑体" panose="02010609060101010101" pitchFamily="2" charset="-122"/>
              </a:rPr>
              <a:t>/</a:t>
            </a:r>
            <a:r>
              <a:rPr lang="zh-CN" altLang="en-US" sz="3600" b="1" dirty="0" smtClean="0">
                <a:latin typeface="黑体" panose="02010609060101010101" pitchFamily="2" charset="-122"/>
                <a:ea typeface="黑体" panose="02010609060101010101" pitchFamily="2" charset="-122"/>
              </a:rPr>
              <a:t>她的明天；</a:t>
            </a:r>
            <a:endParaRPr lang="en-US" altLang="zh-CN" sz="3600" b="1" dirty="0" smtClean="0">
              <a:latin typeface="黑体" panose="02010609060101010101" pitchFamily="2" charset="-122"/>
              <a:ea typeface="黑体" panose="02010609060101010101" pitchFamily="2" charset="-122"/>
            </a:endParaRPr>
          </a:p>
          <a:p>
            <a:r>
              <a:rPr lang="en-US" altLang="zh-CN" sz="3600" b="1" dirty="0" smtClean="0">
                <a:latin typeface="黑体" panose="02010609060101010101" pitchFamily="2" charset="-122"/>
                <a:ea typeface="黑体" panose="02010609060101010101" pitchFamily="2" charset="-122"/>
              </a:rPr>
              <a:t>2</a:t>
            </a:r>
            <a:r>
              <a:rPr lang="zh-CN" altLang="en-US" sz="3600" b="1" dirty="0" smtClean="0">
                <a:latin typeface="黑体" panose="02010609060101010101" pitchFamily="2" charset="-122"/>
                <a:ea typeface="黑体" panose="02010609060101010101" pitchFamily="2" charset="-122"/>
              </a:rPr>
              <a:t>、把所有的鸡蛋（</a:t>
            </a:r>
            <a:r>
              <a:rPr lang="zh-CN" altLang="en-US" sz="3600" b="1" dirty="0" smtClean="0">
                <a:solidFill>
                  <a:srgbClr val="020202"/>
                </a:solidFill>
                <a:latin typeface="黑体" panose="02010609060101010101" pitchFamily="2" charset="-122"/>
                <a:ea typeface="黑体" panose="02010609060101010101" pitchFamily="2" charset="-122"/>
              </a:rPr>
              <a:t>投入与精力</a:t>
            </a:r>
            <a:r>
              <a:rPr lang="zh-CN" altLang="en-US" sz="3600" b="1" dirty="0" smtClean="0">
                <a:latin typeface="黑体" panose="02010609060101010101" pitchFamily="2" charset="-122"/>
                <a:ea typeface="黑体" panose="02010609060101010101" pitchFamily="2" charset="-122"/>
              </a:rPr>
              <a:t>）都还在一个框子里（</a:t>
            </a:r>
            <a:r>
              <a:rPr lang="zh-CN" altLang="en-US" sz="3600" b="1" dirty="0" smtClean="0">
                <a:solidFill>
                  <a:srgbClr val="020202"/>
                </a:solidFill>
                <a:latin typeface="黑体" panose="02010609060101010101" pitchFamily="2" charset="-122"/>
                <a:ea typeface="黑体" panose="02010609060101010101" pitchFamily="2" charset="-122"/>
              </a:rPr>
              <a:t>优等生</a:t>
            </a:r>
            <a:r>
              <a:rPr lang="zh-CN" altLang="en-US" sz="3600" b="1" dirty="0" smtClean="0">
                <a:latin typeface="黑体" panose="02010609060101010101" pitchFamily="2" charset="-122"/>
                <a:ea typeface="黑体" panose="02010609060101010101" pitchFamily="2" charset="-122"/>
              </a:rPr>
              <a:t>），并不一定就能得到想要的回报；教育过程应该面向所有的学生，这样的教育，无论如何都不至于导致我们投入与产出不相一致。 </a:t>
            </a:r>
            <a:endParaRPr lang="zh-CN" altLang="en-US" sz="3600" b="1"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tx1"/>
                </a:solidFill>
                <a:ea typeface="楷体_GB2312" pitchFamily="49" charset="-122"/>
              </a:rPr>
              <a:t>一、学业不良学生的类型与特征</a:t>
            </a:r>
            <a:r>
              <a:rPr lang="zh-CN" altLang="en-US" b="1" dirty="0" smtClean="0">
                <a:solidFill>
                  <a:schemeClr val="tx1"/>
                </a:solidFill>
              </a:rPr>
              <a:t> </a:t>
            </a:r>
            <a:endParaRPr lang="zh-CN" altLang="en-US" dirty="0">
              <a:solidFill>
                <a:schemeClr val="tx1"/>
              </a:solidFill>
            </a:endParaRPr>
          </a:p>
        </p:txBody>
      </p:sp>
      <p:sp>
        <p:nvSpPr>
          <p:cNvPr id="3" name="内容占位符 2"/>
          <p:cNvSpPr>
            <a:spLocks noGrp="1"/>
          </p:cNvSpPr>
          <p:nvPr>
            <p:ph idx="1"/>
          </p:nvPr>
        </p:nvSpPr>
        <p:spPr/>
        <p:txBody>
          <a:bodyPr/>
          <a:lstStyle/>
          <a:p>
            <a:r>
              <a:rPr lang="zh-CN" altLang="en-US" sz="3600" b="1" dirty="0" smtClean="0">
                <a:solidFill>
                  <a:schemeClr val="tx2"/>
                </a:solidFill>
              </a:rPr>
              <a:t>（一）类型</a:t>
            </a:r>
            <a:endParaRPr lang="en-US" altLang="zh-CN" sz="3600" b="1" dirty="0" smtClean="0">
              <a:solidFill>
                <a:schemeClr val="tx2"/>
              </a:solidFill>
            </a:endParaRPr>
          </a:p>
          <a:p>
            <a:r>
              <a:rPr lang="en-US" altLang="zh-CN" sz="3600" b="1" dirty="0" smtClean="0"/>
              <a:t>1</a:t>
            </a:r>
            <a:r>
              <a:rPr lang="zh-CN" altLang="en-US" sz="3600" b="1" dirty="0" smtClean="0"/>
              <a:t>、</a:t>
            </a:r>
            <a:r>
              <a:rPr lang="zh-CN" altLang="en-US" sz="4000" b="1" dirty="0" smtClean="0"/>
              <a:t>生理、智力障碍型 </a:t>
            </a:r>
            <a:endParaRPr lang="en-US" altLang="zh-CN" sz="4000" b="1" dirty="0" smtClean="0"/>
          </a:p>
          <a:p>
            <a:r>
              <a:rPr lang="en-US" altLang="zh-CN" sz="4000" b="1" dirty="0" smtClean="0"/>
              <a:t>2</a:t>
            </a:r>
            <a:r>
              <a:rPr lang="zh-CN" altLang="en-US" sz="4000" b="1" dirty="0" smtClean="0"/>
              <a:t>、动机不足型 </a:t>
            </a:r>
            <a:endParaRPr lang="en-US" altLang="zh-CN" sz="4000" b="1" dirty="0" smtClean="0"/>
          </a:p>
          <a:p>
            <a:r>
              <a:rPr lang="en-US" altLang="zh-CN" sz="4000" b="1" dirty="0" smtClean="0"/>
              <a:t>3</a:t>
            </a:r>
            <a:r>
              <a:rPr lang="zh-CN" altLang="en-US" sz="4000" b="1" dirty="0" smtClean="0"/>
              <a:t>、有学习、认知问题型 </a:t>
            </a:r>
            <a:endParaRPr lang="en-US" altLang="zh-CN" sz="4000" b="1" dirty="0" smtClean="0"/>
          </a:p>
          <a:p>
            <a:r>
              <a:rPr lang="en-US" altLang="zh-CN" sz="4000" b="1" dirty="0" smtClean="0"/>
              <a:t>4</a:t>
            </a:r>
            <a:r>
              <a:rPr lang="zh-CN" altLang="en-US" sz="4000" b="1" dirty="0" smtClean="0"/>
              <a:t>、自我效能偏低型</a:t>
            </a:r>
            <a:endParaRPr lang="en-US" altLang="zh-CN" sz="4000" b="1" dirty="0" smtClean="0"/>
          </a:p>
          <a:p>
            <a:r>
              <a:rPr lang="en-US" altLang="zh-CN" sz="4000" b="1" dirty="0" smtClean="0"/>
              <a:t>5</a:t>
            </a:r>
            <a:r>
              <a:rPr lang="zh-CN" altLang="en-US" sz="4000" b="1" dirty="0" smtClean="0"/>
              <a:t>、缺少安全感型</a:t>
            </a:r>
            <a:endParaRPr lang="zh-CN" altLang="en-US" sz="4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1</a:t>
            </a:r>
            <a:r>
              <a:rPr lang="zh-CN" altLang="en-US" b="1" dirty="0" smtClean="0"/>
              <a:t>、生理、智力障碍型</a:t>
            </a:r>
            <a:r>
              <a:rPr lang="en-US" altLang="zh-CN" b="1" dirty="0" smtClean="0"/>
              <a:t> </a:t>
            </a:r>
            <a:endParaRPr lang="zh-CN" altLang="en-US" dirty="0"/>
          </a:p>
        </p:txBody>
      </p:sp>
      <p:sp>
        <p:nvSpPr>
          <p:cNvPr id="3" name="内容占位符 2"/>
          <p:cNvSpPr>
            <a:spLocks noGrp="1"/>
          </p:cNvSpPr>
          <p:nvPr>
            <p:ph idx="1"/>
          </p:nvPr>
        </p:nvSpPr>
        <p:spPr/>
        <p:txBody>
          <a:bodyPr/>
          <a:lstStyle/>
          <a:p>
            <a:pPr>
              <a:lnSpc>
                <a:spcPct val="150000"/>
              </a:lnSpc>
            </a:pPr>
            <a:r>
              <a:rPr lang="zh-CN" altLang="en-US" sz="3600" b="1" dirty="0" smtClean="0"/>
              <a:t>对于这类学生，教师的作用在于挖掘其不同于常人之处，给予足够的关爱。</a:t>
            </a:r>
            <a:endParaRPr lang="zh-CN" altLang="en-US" sz="3600" b="1" dirty="0" smtClean="0"/>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b="1" dirty="0" smtClean="0"/>
              <a:t>2</a:t>
            </a:r>
            <a:r>
              <a:rPr lang="zh-CN" altLang="en-US" b="1" dirty="0" smtClean="0"/>
              <a:t>、动机不足型</a:t>
            </a:r>
            <a:endParaRPr lang="zh-CN" altLang="en-US" b="1" dirty="0"/>
          </a:p>
        </p:txBody>
      </p:sp>
      <p:sp>
        <p:nvSpPr>
          <p:cNvPr id="3" name="内容占位符 2"/>
          <p:cNvSpPr>
            <a:spLocks noGrp="1"/>
          </p:cNvSpPr>
          <p:nvPr>
            <p:ph idx="1"/>
          </p:nvPr>
        </p:nvSpPr>
        <p:spPr/>
        <p:txBody>
          <a:bodyPr/>
          <a:lstStyle/>
          <a:p>
            <a:r>
              <a:rPr lang="en-US" altLang="zh-CN" b="1" dirty="0" smtClean="0"/>
              <a:t> </a:t>
            </a:r>
            <a:r>
              <a:rPr lang="zh-CN" altLang="en-US" b="1" dirty="0" smtClean="0"/>
              <a:t>从小学五、六年级开始，因为意识到自己的不足，部分学生逐渐丧失进取心。</a:t>
            </a:r>
            <a:endParaRPr lang="en-US" altLang="zh-CN" b="1" dirty="0" smtClean="0"/>
          </a:p>
          <a:p>
            <a:r>
              <a:rPr lang="zh-CN" altLang="en-US" b="1" dirty="0" smtClean="0"/>
              <a:t>（这会表现两个极端：一方面，独生子女的“自我中心”、“不服输”使他们一般都呈现出很强的自尊心，因此不愿意轻易放弃；另一方面，由于现在的孩子抗挫折能力普遍较弱，在面对差距时，一部分孩子有可能彻底迷失方向，作业开始拖，学习不主动。）</a:t>
            </a:r>
            <a:endParaRPr lang="zh-CN" alt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dirty="0" smtClean="0"/>
              <a:t>3</a:t>
            </a:r>
            <a:r>
              <a:rPr lang="zh-CN" altLang="en-US" sz="4000" b="1" dirty="0" smtClean="0"/>
              <a:t>、有学习或认知问题型</a:t>
            </a:r>
            <a:r>
              <a:rPr lang="en-US" altLang="zh-CN" sz="4000" b="1" i="1" dirty="0" smtClean="0"/>
              <a:t> </a:t>
            </a:r>
            <a:endParaRPr lang="zh-CN" altLang="en-US" sz="4000" b="1" i="1" dirty="0"/>
          </a:p>
        </p:txBody>
      </p:sp>
      <p:sp>
        <p:nvSpPr>
          <p:cNvPr id="3" name="内容占位符 2"/>
          <p:cNvSpPr>
            <a:spLocks noGrp="1"/>
          </p:cNvSpPr>
          <p:nvPr>
            <p:ph idx="1"/>
          </p:nvPr>
        </p:nvSpPr>
        <p:spPr/>
        <p:txBody>
          <a:bodyPr/>
          <a:lstStyle/>
          <a:p>
            <a:r>
              <a:rPr lang="zh-CN" altLang="en-US" sz="4000" b="1" dirty="0" smtClean="0"/>
              <a:t>认知：个体在不同的情境下加工不同信息的方式。它涉及多个情境；</a:t>
            </a:r>
            <a:endParaRPr lang="en-US" altLang="zh-CN" sz="4000" b="1" dirty="0" smtClean="0"/>
          </a:p>
          <a:p>
            <a:r>
              <a:rPr lang="zh-CN" altLang="en-US" sz="4000" b="1" dirty="0" smtClean="0"/>
              <a:t>学习：在学习情境中，一个人所偏好的信息加工、观念形成以及作出决定的方式。它是单情境的。</a:t>
            </a:r>
            <a:endParaRPr lang="en-US" altLang="zh-CN" sz="4000" b="1" dirty="0" smtClean="0"/>
          </a:p>
          <a:p>
            <a:r>
              <a:rPr lang="zh-CN" altLang="en-US" sz="4000" b="1" dirty="0" smtClean="0"/>
              <a:t>很多时候，二者互为同义语</a:t>
            </a:r>
            <a:endParaRPr lang="zh-CN" altLang="en-US" sz="4000" b="1" dirty="0" smtClean="0"/>
          </a:p>
          <a:p>
            <a:endParaRPr lang="zh-CN" altLang="en-US"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特征</a:t>
            </a:r>
            <a:r>
              <a:rPr lang="zh-CN" altLang="en-US" b="1" dirty="0" smtClean="0">
                <a:latin typeface="+mn-ea"/>
              </a:rPr>
              <a:t>：（</a:t>
            </a:r>
            <a:r>
              <a:rPr lang="en-US" altLang="zh-CN" b="1" dirty="0" smtClean="0">
                <a:latin typeface="+mn-ea"/>
              </a:rPr>
              <a:t>1</a:t>
            </a:r>
            <a:r>
              <a:rPr lang="zh-CN" altLang="en-US" b="1" dirty="0" smtClean="0">
                <a:latin typeface="+mn-ea"/>
              </a:rPr>
              <a:t>）在思维上，表现为思维过程紊乱，尤其是在</a:t>
            </a:r>
            <a:r>
              <a:rPr lang="zh-CN" altLang="en-US" b="1" i="1" dirty="0" smtClean="0">
                <a:solidFill>
                  <a:srgbClr val="020202"/>
                </a:solidFill>
                <a:latin typeface="+mn-ea"/>
              </a:rPr>
              <a:t>概念</a:t>
            </a:r>
            <a:r>
              <a:rPr lang="zh-CN" altLang="en-US" b="1" dirty="0" smtClean="0">
                <a:latin typeface="+mn-ea"/>
              </a:rPr>
              <a:t>形成、分类、推理等方面有不同程度的困难；  </a:t>
            </a:r>
            <a:endParaRPr lang="zh-CN" altLang="en-US" b="1" dirty="0" smtClean="0">
              <a:latin typeface="+mn-ea"/>
            </a:endParaRPr>
          </a:p>
          <a:p>
            <a:r>
              <a:rPr lang="zh-CN" altLang="en-US" b="1" dirty="0" smtClean="0"/>
              <a:t>（</a:t>
            </a:r>
            <a:r>
              <a:rPr lang="en-US" altLang="zh-CN" b="1" dirty="0" smtClean="0"/>
              <a:t>2</a:t>
            </a:r>
            <a:r>
              <a:rPr lang="zh-CN" altLang="en-US" b="1" dirty="0" smtClean="0"/>
              <a:t>）缺少基本的技能</a:t>
            </a:r>
            <a:r>
              <a:rPr lang="en-US" altLang="zh-CN" b="1" dirty="0" smtClean="0"/>
              <a:t>:</a:t>
            </a:r>
            <a:r>
              <a:rPr lang="zh-CN" altLang="en-US" b="1" dirty="0" smtClean="0"/>
              <a:t>学习不能找出问题的难点所在，不能列出解答问题的步骤而独立作答，也不能说明自己解答的结果意味着什么。不能回答有关课文的提问，读了课文也说不清懂了哪些（</a:t>
            </a:r>
            <a:r>
              <a:rPr lang="zh-CN" altLang="en-US" b="1" dirty="0" smtClean="0">
                <a:solidFill>
                  <a:srgbClr val="020202"/>
                </a:solidFill>
              </a:rPr>
              <a:t>逻辑思维</a:t>
            </a:r>
            <a:r>
              <a:rPr lang="zh-CN" altLang="en-US" b="1" dirty="0" smtClean="0"/>
              <a:t>）。</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ea typeface="楷体_GB2312" pitchFamily="49" charset="-122"/>
              </a:rPr>
              <a:t>（</a:t>
            </a:r>
            <a:r>
              <a:rPr lang="en-US" altLang="zh-CN" sz="3600" b="1" dirty="0" smtClean="0">
                <a:ea typeface="楷体_GB2312" pitchFamily="49" charset="-122"/>
              </a:rPr>
              <a:t>3</a:t>
            </a:r>
            <a:r>
              <a:rPr lang="zh-CN" altLang="en-US" sz="3600" b="1" dirty="0" smtClean="0">
                <a:ea typeface="楷体_GB2312" pitchFamily="49" charset="-122"/>
              </a:rPr>
              <a:t>）</a:t>
            </a:r>
            <a:r>
              <a:rPr lang="zh-CN" altLang="en-US" sz="3600" b="1" dirty="0" smtClean="0">
                <a:latin typeface="+mn-ea"/>
              </a:rPr>
              <a:t>在教学过程中，要求紧张思考和克服困难的瞬间，漫不经心，不积极思考</a:t>
            </a:r>
            <a:r>
              <a:rPr lang="en-US" altLang="zh-CN" sz="3600" b="1" dirty="0" smtClean="0">
                <a:latin typeface="+mn-ea"/>
              </a:rPr>
              <a:t>,</a:t>
            </a:r>
            <a:r>
              <a:rPr lang="zh-CN" altLang="en-US" sz="3600" b="1" dirty="0" smtClean="0">
                <a:solidFill>
                  <a:srgbClr val="020202"/>
                </a:solidFill>
                <a:latin typeface="+mn-ea"/>
              </a:rPr>
              <a:t>注意力</a:t>
            </a:r>
            <a:r>
              <a:rPr lang="zh-CN" altLang="en-US" sz="3600" b="1" dirty="0" smtClean="0">
                <a:latin typeface="+mn-ea"/>
              </a:rPr>
              <a:t>难集中。</a:t>
            </a:r>
            <a:endParaRPr lang="en-US" altLang="zh-CN" sz="3600" b="1" dirty="0" smtClean="0">
              <a:latin typeface="+mn-ea"/>
            </a:endParaRPr>
          </a:p>
          <a:p>
            <a:pPr eaLnBrk="1" hangingPunct="1">
              <a:lnSpc>
                <a:spcPct val="150000"/>
              </a:lnSpc>
            </a:pPr>
            <a:r>
              <a:rPr lang="zh-CN" altLang="en-US" sz="3600" b="1" dirty="0" smtClean="0"/>
              <a:t>（</a:t>
            </a:r>
            <a:r>
              <a:rPr lang="en-US" altLang="zh-CN" sz="3600" b="1" dirty="0" smtClean="0"/>
              <a:t>4</a:t>
            </a:r>
            <a:r>
              <a:rPr lang="zh-CN" altLang="en-US" sz="3600" b="1" dirty="0" smtClean="0"/>
              <a:t>）对学业成败没有情绪反应，不能评价自己的作业，不能作自我检查。</a:t>
            </a:r>
            <a:r>
              <a:rPr lang="en-US" altLang="zh-CN" sz="3600" b="1" dirty="0" smtClean="0"/>
              <a:t> </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4</a:t>
            </a:r>
            <a:r>
              <a:rPr lang="zh-CN" altLang="en-US" b="1" dirty="0" smtClean="0"/>
              <a:t>、自我效能偏低型：自信心</a:t>
            </a:r>
            <a:endParaRPr lang="zh-CN" altLang="en-US" b="1" dirty="0"/>
          </a:p>
        </p:txBody>
      </p:sp>
      <p:sp>
        <p:nvSpPr>
          <p:cNvPr id="3" name="内容占位符 2"/>
          <p:cNvSpPr>
            <a:spLocks noGrp="1"/>
          </p:cNvSpPr>
          <p:nvPr>
            <p:ph idx="1"/>
          </p:nvPr>
        </p:nvSpPr>
        <p:spPr/>
        <p:txBody>
          <a:bodyPr/>
          <a:lstStyle/>
          <a:p>
            <a:r>
              <a:rPr lang="zh-CN" altLang="en-US" b="1" dirty="0" smtClean="0">
                <a:solidFill>
                  <a:srgbClr val="020202"/>
                </a:solidFill>
                <a:latin typeface="+mn-ea"/>
              </a:rPr>
              <a:t>自我效能</a:t>
            </a:r>
            <a:r>
              <a:rPr lang="zh-CN" altLang="en-US" b="1" dirty="0" smtClean="0">
                <a:latin typeface="+mn-ea"/>
              </a:rPr>
              <a:t>是指人对自己能否成功地完成某种工作或达到某种目标的主观推测与判断。</a:t>
            </a:r>
            <a:endParaRPr lang="en-US" altLang="zh-CN" b="1" dirty="0" smtClean="0">
              <a:latin typeface="+mn-ea"/>
            </a:endParaRPr>
          </a:p>
          <a:p>
            <a:r>
              <a:rPr lang="zh-CN" altLang="en-US" b="1" dirty="0" smtClean="0">
                <a:latin typeface="+mn-ea"/>
              </a:rPr>
              <a:t>它不是对</a:t>
            </a:r>
            <a:r>
              <a:rPr lang="zh-CN" altLang="en-US" b="1" dirty="0" smtClean="0">
                <a:solidFill>
                  <a:srgbClr val="020202"/>
                </a:solidFill>
                <a:latin typeface="+mn-ea"/>
              </a:rPr>
              <a:t>行为结果</a:t>
            </a:r>
            <a:r>
              <a:rPr lang="zh-CN" altLang="en-US" b="1" dirty="0" smtClean="0">
                <a:latin typeface="+mn-ea"/>
              </a:rPr>
              <a:t>的预期，所反映的是对</a:t>
            </a:r>
            <a:r>
              <a:rPr lang="zh-CN" altLang="en-US" b="1" dirty="0" smtClean="0">
                <a:solidFill>
                  <a:srgbClr val="020202"/>
                </a:solidFill>
                <a:latin typeface="+mn-ea"/>
              </a:rPr>
              <a:t>自我能力</a:t>
            </a:r>
            <a:r>
              <a:rPr lang="zh-CN" altLang="en-US" b="1" dirty="0" smtClean="0">
                <a:latin typeface="+mn-ea"/>
              </a:rPr>
              <a:t>的信任程度。</a:t>
            </a:r>
            <a:endParaRPr lang="en-US" altLang="zh-CN" b="1" dirty="0" smtClean="0">
              <a:latin typeface="+mn-ea"/>
            </a:endParaRPr>
          </a:p>
          <a:p>
            <a:r>
              <a:rPr lang="zh-CN" altLang="en-US" b="1" dirty="0" smtClean="0">
                <a:latin typeface="+mn-ea"/>
              </a:rPr>
              <a:t>在性格上，这类学生往往表现为退缩、自卑、孤僻；认为自己什么都不好，缺点太多，不受欢迎，是没有前途和希望的，努力也没有用。</a:t>
            </a:r>
            <a:endParaRPr lang="zh-CN" altLang="en-US" dirty="0">
              <a:latin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t>由于屡次失败、社会性困扰、过度的挫折感而导致的不愉快的学校经历，使逃学成为这类学生经常性的选择。</a:t>
            </a:r>
            <a:endParaRPr lang="zh-CN" altLang="en-US" sz="36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a:t>
            </a:r>
            <a:r>
              <a:rPr lang="zh-CN" altLang="en-US" b="1" dirty="0" smtClean="0"/>
              <a:t>、缺少安全感型</a:t>
            </a:r>
            <a:endParaRPr lang="zh-CN" altLang="en-US" b="1" dirty="0"/>
          </a:p>
        </p:txBody>
      </p:sp>
      <p:sp>
        <p:nvSpPr>
          <p:cNvPr id="3" name="内容占位符 2"/>
          <p:cNvSpPr>
            <a:spLocks noGrp="1"/>
          </p:cNvSpPr>
          <p:nvPr>
            <p:ph idx="1"/>
          </p:nvPr>
        </p:nvSpPr>
        <p:spPr/>
        <p:txBody>
          <a:bodyPr/>
          <a:lstStyle/>
          <a:p>
            <a:r>
              <a:rPr lang="zh-CN" altLang="en-US" sz="3600" b="1" dirty="0" smtClean="0"/>
              <a:t>（</a:t>
            </a:r>
            <a:r>
              <a:rPr lang="en-US" altLang="zh-CN" sz="3600" b="1" dirty="0" smtClean="0"/>
              <a:t>1</a:t>
            </a:r>
            <a:r>
              <a:rPr lang="zh-CN" altLang="en-US" sz="3600" b="1" dirty="0" smtClean="0"/>
              <a:t>）分离形成的；</a:t>
            </a:r>
            <a:endParaRPr lang="en-US" altLang="zh-CN" sz="3600" b="1" dirty="0" smtClean="0"/>
          </a:p>
          <a:p>
            <a:r>
              <a:rPr lang="zh-CN" altLang="en-US" sz="3600" b="1" dirty="0" smtClean="0"/>
              <a:t>（</a:t>
            </a:r>
            <a:r>
              <a:rPr lang="en-US" altLang="zh-CN" sz="3600" b="1" dirty="0" smtClean="0"/>
              <a:t>2</a:t>
            </a:r>
            <a:r>
              <a:rPr lang="zh-CN" altLang="en-US" sz="3600" b="1" dirty="0" smtClean="0"/>
              <a:t>）养育方式；</a:t>
            </a:r>
            <a:endParaRPr lang="en-US" altLang="zh-CN" sz="3600" b="1" dirty="0" smtClean="0"/>
          </a:p>
          <a:p>
            <a:r>
              <a:rPr lang="en-US" altLang="zh-CN" sz="3600" b="1" dirty="0" smtClean="0"/>
              <a:t>a.</a:t>
            </a:r>
            <a:r>
              <a:rPr lang="zh-CN" altLang="en-US" sz="3600" b="1" dirty="0" smtClean="0"/>
              <a:t>“独生子女本身就是一种病”</a:t>
            </a:r>
            <a:r>
              <a:rPr lang="en-US" altLang="zh-CN" sz="3600" b="1" dirty="0" smtClean="0"/>
              <a:t>(</a:t>
            </a:r>
            <a:r>
              <a:rPr lang="zh-CN" altLang="en-US" sz="3600" b="1" dirty="0" smtClean="0"/>
              <a:t>依赖性强；胆小；任性；责任感不强</a:t>
            </a:r>
            <a:r>
              <a:rPr lang="en-US" altLang="zh-CN" sz="3600" b="1" dirty="0" smtClean="0"/>
              <a:t>)</a:t>
            </a:r>
            <a:endParaRPr lang="en-US" altLang="zh-CN" sz="3600" b="1" dirty="0" smtClean="0"/>
          </a:p>
          <a:p>
            <a:r>
              <a:rPr lang="en-US" altLang="zh-CN" sz="3600" b="1" dirty="0" smtClean="0"/>
              <a:t> b.</a:t>
            </a:r>
            <a:r>
              <a:rPr lang="zh-CN" altLang="en-US" sz="3600" b="1" dirty="0" smtClean="0"/>
              <a:t>父母因为疼爱；因为学业；剥夺了孩子成长的机会。</a:t>
            </a:r>
            <a:endParaRPr lang="zh-CN" altLang="en-US" sz="36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主要内容</a:t>
            </a:r>
            <a:endParaRPr lang="zh-CN" altLang="en-US" b="1" dirty="0"/>
          </a:p>
        </p:txBody>
      </p:sp>
      <p:sp>
        <p:nvSpPr>
          <p:cNvPr id="5" name="内容占位符 4"/>
          <p:cNvSpPr>
            <a:spLocks noGrp="1"/>
          </p:cNvSpPr>
          <p:nvPr>
            <p:ph idx="1"/>
          </p:nvPr>
        </p:nvSpPr>
        <p:spPr/>
        <p:txBody>
          <a:bodyPr/>
          <a:lstStyle/>
          <a:p>
            <a:r>
              <a:rPr lang="zh-CN" altLang="en-US" sz="3600" b="1" dirty="0" smtClean="0"/>
              <a:t>引子</a:t>
            </a:r>
            <a:endParaRPr lang="en-US" altLang="zh-CN" sz="3600" b="1" dirty="0" smtClean="0"/>
          </a:p>
          <a:p>
            <a:r>
              <a:rPr lang="zh-CN" altLang="en-US" sz="3600" b="1" dirty="0" smtClean="0"/>
              <a:t>一、学业不良学生的类型与特征；</a:t>
            </a:r>
            <a:endParaRPr lang="en-US" altLang="zh-CN" sz="3600" b="1" dirty="0" smtClean="0"/>
          </a:p>
          <a:p>
            <a:r>
              <a:rPr lang="zh-CN" altLang="en-US" sz="3600" b="1" dirty="0" smtClean="0"/>
              <a:t>二、学业不良形成的原因；</a:t>
            </a:r>
            <a:endParaRPr lang="en-US" altLang="zh-CN" sz="3600" b="1" dirty="0" smtClean="0"/>
          </a:p>
          <a:p>
            <a:r>
              <a:rPr lang="zh-CN" altLang="en-US" sz="3600" b="1" dirty="0" smtClean="0"/>
              <a:t>三、学业不良学生转化的原则；</a:t>
            </a:r>
            <a:endParaRPr lang="en-US" altLang="zh-CN" sz="3600" b="1" dirty="0" smtClean="0"/>
          </a:p>
          <a:p>
            <a:r>
              <a:rPr lang="zh-CN" altLang="en-US" sz="3600" b="1" dirty="0" smtClean="0"/>
              <a:t>四、学业不良学生转化的具体方法</a:t>
            </a:r>
            <a:endParaRPr lang="zh-CN" altLang="en-US" sz="36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7" name="内容占位符 6"/>
          <p:cNvGraphicFramePr>
            <a:graphicFrameLocks noGrp="1"/>
          </p:cNvGraphicFramePr>
          <p:nvPr>
            <p:ph idx="1"/>
          </p:nvPr>
        </p:nvGraphicFramePr>
        <p:xfrm>
          <a:off x="130810" y="1833245"/>
          <a:ext cx="8540750" cy="419417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cxnSp>
        <p:nvCxnSpPr>
          <p:cNvPr id="10" name="直接连接符 9"/>
          <p:cNvCxnSpPr/>
          <p:nvPr/>
        </p:nvCxnSpPr>
        <p:spPr bwMode="auto">
          <a:xfrm>
            <a:off x="3500430" y="3929066"/>
            <a:ext cx="714380" cy="1588"/>
          </a:xfrm>
          <a:prstGeom prst="line">
            <a:avLst/>
          </a:prstGeom>
          <a:solidFill>
            <a:schemeClr val="accent1"/>
          </a:solidFill>
          <a:ln w="76200" cap="flat" cmpd="sng" algn="ctr">
            <a:solidFill>
              <a:schemeClr val="tx1"/>
            </a:solidFill>
            <a:prstDash val="solid"/>
            <a:round/>
            <a:headEnd type="none" w="med" len="med"/>
            <a:tailEnd type="none" w="med" len="med"/>
          </a:ln>
          <a:effectLst/>
        </p:spPr>
      </p:cxnSp>
      <p:cxnSp>
        <p:nvCxnSpPr>
          <p:cNvPr id="16" name="直接连接符 15"/>
          <p:cNvCxnSpPr/>
          <p:nvPr/>
        </p:nvCxnSpPr>
        <p:spPr bwMode="auto">
          <a:xfrm rot="5400000" flipH="1" flipV="1">
            <a:off x="3178959" y="4321975"/>
            <a:ext cx="1357322" cy="714380"/>
          </a:xfrm>
          <a:prstGeom prst="line">
            <a:avLst/>
          </a:prstGeom>
          <a:solidFill>
            <a:schemeClr val="accent1"/>
          </a:solidFill>
          <a:ln w="76200" cap="flat" cmpd="sng" algn="ctr">
            <a:solidFill>
              <a:schemeClr val="tx1"/>
            </a:solidFill>
            <a:prstDash val="solid"/>
            <a:round/>
            <a:headEnd type="none" w="med" len="med"/>
            <a:tailEnd type="none" w="med" len="med"/>
          </a:ln>
          <a:effectLst/>
        </p:spPr>
      </p:cxnSp>
      <p:cxnSp>
        <p:nvCxnSpPr>
          <p:cNvPr id="18" name="直接连接符 17"/>
          <p:cNvCxnSpPr/>
          <p:nvPr/>
        </p:nvCxnSpPr>
        <p:spPr bwMode="auto">
          <a:xfrm rot="16200000" flipH="1">
            <a:off x="3143240" y="2786058"/>
            <a:ext cx="1285884" cy="857256"/>
          </a:xfrm>
          <a:prstGeom prst="line">
            <a:avLst/>
          </a:prstGeom>
          <a:solidFill>
            <a:schemeClr val="accent1"/>
          </a:solidFill>
          <a:ln w="76200"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428736"/>
            <a:ext cx="8540750" cy="4670439"/>
          </a:xfrm>
        </p:spPr>
        <p:txBody>
          <a:bodyPr/>
          <a:lstStyle/>
          <a:p>
            <a:r>
              <a:rPr lang="en-US" altLang="zh-CN" sz="3600" b="1" dirty="0" smtClean="0"/>
              <a:t>1</a:t>
            </a:r>
            <a:r>
              <a:rPr lang="zh-CN" altLang="en-US" sz="3600" b="1" dirty="0" smtClean="0"/>
              <a:t>、上述归纳完全是基于学校、基于知识的获取过程，事实上，学生学业不良不全是学校的因素造成的，那么到底包含那些因素呢？</a:t>
            </a:r>
            <a:endParaRPr lang="en-US" altLang="zh-CN" sz="3600" b="1" dirty="0" smtClean="0"/>
          </a:p>
          <a:p>
            <a:r>
              <a:rPr lang="en-US" altLang="zh-CN" sz="3600" b="1" dirty="0" smtClean="0"/>
              <a:t>2</a:t>
            </a:r>
            <a:r>
              <a:rPr lang="zh-CN" altLang="en-US" sz="3600" b="1" dirty="0" smtClean="0"/>
              <a:t>、如果从外部归因的话，情况会怎么样？</a:t>
            </a:r>
            <a:endParaRPr lang="en-US" altLang="zh-CN" sz="3600" b="1" dirty="0" smtClean="0"/>
          </a:p>
          <a:p>
            <a:r>
              <a:rPr lang="en-US" altLang="zh-CN" sz="3600" b="1" dirty="0" smtClean="0"/>
              <a:t>3</a:t>
            </a:r>
            <a:r>
              <a:rPr lang="zh-CN" altLang="en-US" sz="3600" b="1" dirty="0" smtClean="0"/>
              <a:t>、学生自己应该承担什么样的责任？</a:t>
            </a:r>
            <a:endParaRPr lang="zh-CN" altLang="en-US" sz="36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dirty="0" smtClean="0"/>
              <a:t>对学业不良学生的界定</a:t>
            </a:r>
            <a:endParaRPr lang="zh-CN" altLang="en-US" sz="4000" b="1" dirty="0"/>
          </a:p>
        </p:txBody>
      </p:sp>
      <p:sp>
        <p:nvSpPr>
          <p:cNvPr id="3" name="内容占位符 2"/>
          <p:cNvSpPr>
            <a:spLocks noGrp="1"/>
          </p:cNvSpPr>
          <p:nvPr>
            <p:ph idx="1"/>
          </p:nvPr>
        </p:nvSpPr>
        <p:spPr/>
        <p:txBody>
          <a:bodyPr/>
          <a:lstStyle/>
          <a:p>
            <a:pPr>
              <a:lnSpc>
                <a:spcPct val="150000"/>
              </a:lnSpc>
            </a:pPr>
            <a:r>
              <a:rPr lang="zh-CN" altLang="en-US" sz="4000" b="1" dirty="0" smtClean="0"/>
              <a:t>智力水平正常，又没有感官障碍，具有一定学习动机，但其学业成绩明显低于同年级的同学，不能达到预期学习目的学生。</a:t>
            </a:r>
            <a:endParaRPr lang="zh-CN" altLang="en-US" sz="4000" b="1" dirty="0" smtClean="0"/>
          </a:p>
          <a:p>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eaLnBrk="1" hangingPunct="1"/>
            <a:br>
              <a:rPr lang="zh-CN" altLang="en-US" sz="5400" b="1" dirty="0" smtClean="0"/>
            </a:br>
            <a:endParaRPr lang="zh-CN" altLang="en-US" sz="5400" b="1" dirty="0" smtClean="0"/>
          </a:p>
        </p:txBody>
      </p:sp>
      <p:sp>
        <p:nvSpPr>
          <p:cNvPr id="19459" name="Rectangle 3"/>
          <p:cNvSpPr>
            <a:spLocks noGrp="1" noRot="1" noChangeArrowheads="1"/>
          </p:cNvSpPr>
          <p:nvPr>
            <p:ph type="body" idx="1"/>
          </p:nvPr>
        </p:nvSpPr>
        <p:spPr>
          <a:xfrm>
            <a:off x="684213" y="1357298"/>
            <a:ext cx="8280400" cy="4232290"/>
          </a:xfrm>
        </p:spPr>
        <p:txBody>
          <a:bodyPr/>
          <a:lstStyle/>
          <a:p>
            <a:pPr eaLnBrk="1" hangingPunct="1">
              <a:buNone/>
            </a:pPr>
            <a:r>
              <a:rPr lang="zh-CN" altLang="en-US" sz="4000" b="1" dirty="0" smtClean="0"/>
              <a:t> </a:t>
            </a:r>
            <a:endParaRPr lang="en-US" altLang="zh-CN" sz="3600" b="1" dirty="0" smtClean="0"/>
          </a:p>
          <a:p>
            <a:pPr eaLnBrk="1" hangingPunct="1">
              <a:buNone/>
            </a:pPr>
            <a:r>
              <a:rPr lang="en-US" altLang="zh-CN" sz="3600" b="1" dirty="0" smtClean="0"/>
              <a:t>1</a:t>
            </a:r>
            <a:r>
              <a:rPr lang="zh-CN" altLang="en-US" sz="3600" b="1" dirty="0" smtClean="0"/>
              <a:t>、学生生活的场所主要是：家庭；学校；</a:t>
            </a:r>
            <a:endParaRPr lang="en-US" altLang="zh-CN" sz="3600" b="1" dirty="0" smtClean="0"/>
          </a:p>
          <a:p>
            <a:pPr eaLnBrk="1" hangingPunct="1">
              <a:buNone/>
            </a:pPr>
            <a:endParaRPr lang="en-US" altLang="zh-CN" sz="3600" b="1" dirty="0" smtClean="0"/>
          </a:p>
          <a:p>
            <a:pPr eaLnBrk="1" hangingPunct="1">
              <a:buNone/>
            </a:pPr>
            <a:r>
              <a:rPr lang="en-US" altLang="zh-CN" sz="3600" b="1" dirty="0" smtClean="0"/>
              <a:t>2</a:t>
            </a:r>
            <a:r>
              <a:rPr lang="zh-CN" altLang="en-US" sz="3600" b="1" dirty="0" smtClean="0"/>
              <a:t>、学生交往的对象：老师；同伴；家长</a:t>
            </a:r>
            <a:endParaRPr lang="en-US" altLang="zh-CN" sz="3600" b="1" dirty="0" smtClean="0"/>
          </a:p>
          <a:p>
            <a:pPr eaLnBrk="1" hangingPunct="1">
              <a:buNone/>
            </a:pPr>
            <a:endParaRPr lang="en-US" altLang="zh-CN" sz="3600" b="1" dirty="0" smtClean="0"/>
          </a:p>
          <a:p>
            <a:pPr eaLnBrk="1" hangingPunct="1">
              <a:buNone/>
            </a:pPr>
            <a:r>
              <a:rPr lang="en-US" altLang="zh-CN" sz="3600" b="1" dirty="0" smtClean="0"/>
              <a:t>3</a:t>
            </a:r>
            <a:r>
              <a:rPr lang="zh-CN" altLang="en-US" sz="3600" b="1" dirty="0" smtClean="0"/>
              <a:t>、学生自己努力程度</a:t>
            </a:r>
            <a:endParaRPr lang="en-US" altLang="zh-CN" sz="4000" b="1" dirty="0" smtClean="0"/>
          </a:p>
        </p:txBody>
      </p:sp>
      <p:sp>
        <p:nvSpPr>
          <p:cNvPr id="4" name="矩形 3"/>
          <p:cNvSpPr/>
          <p:nvPr/>
        </p:nvSpPr>
        <p:spPr>
          <a:xfrm>
            <a:off x="785786" y="571480"/>
            <a:ext cx="8072494" cy="707886"/>
          </a:xfrm>
          <a:prstGeom prst="rect">
            <a:avLst/>
          </a:prstGeom>
        </p:spPr>
        <p:txBody>
          <a:bodyPr wrap="square">
            <a:spAutoFit/>
          </a:bodyPr>
          <a:lstStyle/>
          <a:p>
            <a:r>
              <a:rPr lang="zh-CN" altLang="en-US" sz="4000" dirty="0" smtClean="0">
                <a:solidFill>
                  <a:schemeClr val="tx2"/>
                </a:solidFill>
                <a:latin typeface="+mn-ea"/>
                <a:ea typeface="+mn-ea"/>
              </a:rPr>
              <a:t>二、什么原因会导致学生学业不良 </a:t>
            </a:r>
            <a:endParaRPr lang="zh-CN" altLang="en-US" sz="4000" dirty="0">
              <a:solidFill>
                <a:schemeClr val="tx2"/>
              </a:solidFill>
              <a:latin typeface="+mn-ea"/>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问题</a:t>
            </a:r>
            <a:endParaRPr lang="zh-CN" altLang="en-US" b="1" dirty="0"/>
          </a:p>
        </p:txBody>
      </p:sp>
      <p:sp>
        <p:nvSpPr>
          <p:cNvPr id="3" name="内容占位符 2"/>
          <p:cNvSpPr>
            <a:spLocks noGrp="1"/>
          </p:cNvSpPr>
          <p:nvPr>
            <p:ph idx="1"/>
          </p:nvPr>
        </p:nvSpPr>
        <p:spPr/>
        <p:txBody>
          <a:bodyPr/>
          <a:lstStyle/>
          <a:p>
            <a:pPr>
              <a:lnSpc>
                <a:spcPct val="150000"/>
              </a:lnSpc>
            </a:pPr>
            <a:r>
              <a:rPr lang="en-US" altLang="zh-CN" b="1" dirty="0" smtClean="0"/>
              <a:t>1</a:t>
            </a:r>
            <a:r>
              <a:rPr lang="zh-CN" altLang="en-US" b="1" dirty="0" smtClean="0"/>
              <a:t>、造成学生学业不良主要是家庭原因，还是学校教育的原因？</a:t>
            </a:r>
            <a:endParaRPr lang="en-US" altLang="zh-CN" b="1" dirty="0" smtClean="0"/>
          </a:p>
          <a:p>
            <a:pPr>
              <a:lnSpc>
                <a:spcPct val="150000"/>
              </a:lnSpc>
            </a:pPr>
            <a:r>
              <a:rPr lang="en-US" altLang="zh-CN" b="1" dirty="0" smtClean="0"/>
              <a:t>2</a:t>
            </a:r>
            <a:r>
              <a:rPr lang="zh-CN" altLang="en-US" b="1" dirty="0" smtClean="0"/>
              <a:t>、如果是家庭，表现为哪些方面？</a:t>
            </a:r>
            <a:endParaRPr lang="en-US" altLang="zh-CN" b="1" dirty="0" smtClean="0"/>
          </a:p>
          <a:p>
            <a:pPr>
              <a:lnSpc>
                <a:spcPct val="150000"/>
              </a:lnSpc>
            </a:pPr>
            <a:r>
              <a:rPr lang="en-US" altLang="zh-CN" b="1" dirty="0" smtClean="0"/>
              <a:t> </a:t>
            </a:r>
            <a:r>
              <a:rPr lang="zh-CN" altLang="en-US" b="1" dirty="0" smtClean="0">
                <a:solidFill>
                  <a:srgbClr val="020202"/>
                </a:solidFill>
              </a:rPr>
              <a:t>经济状况、父母职业、父母受教育程度、社会地位、父母养育方式</a:t>
            </a:r>
            <a:r>
              <a:rPr lang="en-US" altLang="zh-CN" b="1" dirty="0" smtClean="0">
                <a:solidFill>
                  <a:srgbClr val="020202"/>
                </a:solidFill>
              </a:rPr>
              <a:t>……</a:t>
            </a:r>
            <a:endParaRPr lang="zh-CN" altLang="en-US"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357298"/>
            <a:ext cx="8540750" cy="4741877"/>
          </a:xfrm>
        </p:spPr>
        <p:txBody>
          <a:bodyPr/>
          <a:lstStyle/>
          <a:p>
            <a:pPr>
              <a:lnSpc>
                <a:spcPct val="150000"/>
              </a:lnSpc>
            </a:pPr>
            <a:r>
              <a:rPr lang="en-US" altLang="zh-CN" b="1" dirty="0" smtClean="0"/>
              <a:t>3</a:t>
            </a:r>
            <a:r>
              <a:rPr lang="zh-CN" altLang="en-US" b="1" dirty="0" smtClean="0"/>
              <a:t>、学校教育有没有责任，与家庭比，是更大还是更小？</a:t>
            </a:r>
            <a:endParaRPr lang="en-US" altLang="zh-CN" b="1" dirty="0" smtClean="0"/>
          </a:p>
          <a:p>
            <a:pPr>
              <a:lnSpc>
                <a:spcPct val="150000"/>
              </a:lnSpc>
            </a:pPr>
            <a:r>
              <a:rPr lang="en-US" altLang="zh-CN" b="1" dirty="0" smtClean="0"/>
              <a:t>4</a:t>
            </a:r>
            <a:r>
              <a:rPr lang="zh-CN" altLang="en-US" b="1" dirty="0" smtClean="0"/>
              <a:t>、教师对学生学业不良有什么影响，是教师的教学水平影响更大，还是教师对待学生的方式影响更大？</a:t>
            </a:r>
            <a:endParaRPr lang="en-US" altLang="zh-CN" b="1" dirty="0" smtClean="0"/>
          </a:p>
          <a:p>
            <a:pPr>
              <a:lnSpc>
                <a:spcPct val="150000"/>
              </a:lnSpc>
            </a:pPr>
            <a:r>
              <a:rPr lang="en-US" altLang="zh-CN" b="1" dirty="0" smtClean="0"/>
              <a:t>5</a:t>
            </a:r>
            <a:r>
              <a:rPr lang="zh-CN" altLang="en-US" b="1" dirty="0" smtClean="0"/>
              <a:t>、什么样家庭的学生容易学业不良？</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714356"/>
            <a:ext cx="8540750" cy="1143000"/>
          </a:xfrm>
        </p:spPr>
        <p:txBody>
          <a:bodyPr/>
          <a:lstStyle/>
          <a:p>
            <a:pPr algn="l"/>
            <a:r>
              <a:rPr lang="zh-CN" altLang="en-US" b="1" dirty="0" smtClean="0"/>
              <a:t>家庭的因素示例 </a:t>
            </a:r>
            <a:br>
              <a:rPr lang="zh-CN" altLang="en-US" dirty="0" smtClean="0"/>
            </a:b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428596" y="1428736"/>
            <a:ext cx="8501122" cy="5256472"/>
          </a:xfrm>
          <a:prstGeom prst="rect">
            <a:avLst/>
          </a:prstGeom>
        </p:spPr>
        <p:txBody>
          <a:bodyPr wrap="square">
            <a:spAutoFit/>
          </a:bodyPr>
          <a:lstStyle/>
          <a:p>
            <a:pPr eaLnBrk="1" hangingPunct="1">
              <a:lnSpc>
                <a:spcPct val="150000"/>
              </a:lnSpc>
            </a:pPr>
            <a:r>
              <a:rPr lang="zh-CN" altLang="en-US" dirty="0" smtClean="0">
                <a:solidFill>
                  <a:schemeClr val="tx2"/>
                </a:solidFill>
              </a:rPr>
              <a:t>资料</a:t>
            </a:r>
            <a:r>
              <a:rPr lang="en-US" altLang="zh-CN" dirty="0" smtClean="0">
                <a:solidFill>
                  <a:schemeClr val="tx2"/>
                </a:solidFill>
              </a:rPr>
              <a:t>1</a:t>
            </a:r>
            <a:r>
              <a:rPr lang="zh-CN" altLang="en-US" dirty="0" smtClean="0">
                <a:solidFill>
                  <a:schemeClr val="tx2"/>
                </a:solidFill>
              </a:rPr>
              <a:t> ：</a:t>
            </a:r>
            <a:r>
              <a:rPr lang="zh-CN" altLang="en-US" dirty="0" smtClean="0"/>
              <a:t>“一对夫妇在路边卖了两支棒冰边走边吃。</a:t>
            </a:r>
            <a:r>
              <a:rPr lang="en-US" altLang="zh-CN" dirty="0" smtClean="0"/>
              <a:t>5</a:t>
            </a:r>
            <a:r>
              <a:rPr lang="zh-CN" altLang="en-US" dirty="0" smtClean="0"/>
              <a:t>岁的儿子也想吃，母亲说：</a:t>
            </a:r>
            <a:endParaRPr lang="zh-CN" altLang="en-US" dirty="0" smtClean="0"/>
          </a:p>
          <a:p>
            <a:pPr eaLnBrk="1" hangingPunct="1">
              <a:lnSpc>
                <a:spcPct val="150000"/>
              </a:lnSpc>
            </a:pPr>
            <a:r>
              <a:rPr lang="zh-CN" altLang="en-US" dirty="0" smtClean="0"/>
              <a:t>    </a:t>
            </a:r>
            <a:r>
              <a:rPr lang="zh-CN" altLang="en-US" dirty="0" smtClean="0">
                <a:solidFill>
                  <a:srgbClr val="020202"/>
                </a:solidFill>
              </a:rPr>
              <a:t>“宝贝，你可以从我这儿咬一口，但是不能吃整支，因为太凉了。”</a:t>
            </a:r>
            <a:endParaRPr lang="zh-CN" altLang="en-US" dirty="0" smtClean="0">
              <a:solidFill>
                <a:srgbClr val="020202"/>
              </a:solidFill>
            </a:endParaRPr>
          </a:p>
          <a:p>
            <a:pPr eaLnBrk="1" hangingPunct="1">
              <a:lnSpc>
                <a:spcPct val="150000"/>
              </a:lnSpc>
            </a:pPr>
            <a:r>
              <a:rPr lang="zh-CN" altLang="en-US" dirty="0" smtClean="0"/>
              <a:t>   小男孩伸出手来要整支，母亲把手拿开，他失望地哭了。</a:t>
            </a:r>
            <a:endParaRPr lang="zh-CN" alt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eaLnBrk="1" hangingPunct="1"/>
            <a:endParaRPr lang="zh-CN" altLang="zh-CN" smtClean="0"/>
          </a:p>
        </p:txBody>
      </p:sp>
      <p:sp>
        <p:nvSpPr>
          <p:cNvPr id="20483" name="Rectangle 3"/>
          <p:cNvSpPr>
            <a:spLocks noGrp="1" noRot="1" noChangeArrowheads="1"/>
          </p:cNvSpPr>
          <p:nvPr>
            <p:ph type="body" idx="1"/>
          </p:nvPr>
        </p:nvSpPr>
        <p:spPr/>
        <p:txBody>
          <a:bodyPr/>
          <a:lstStyle/>
          <a:p>
            <a:pPr eaLnBrk="1" hangingPunct="1">
              <a:lnSpc>
                <a:spcPct val="150000"/>
              </a:lnSpc>
            </a:pPr>
            <a:r>
              <a:rPr lang="zh-CN" altLang="en-US" sz="3600" b="1" dirty="0" smtClean="0"/>
              <a:t>父亲重复了他母亲的做法。小孩边哭边向前跑去，但很快又跑回来，嫉妒又难过地盯着两个正吃得起劲的大人。</a:t>
            </a:r>
            <a:endParaRPr lang="zh-CN" altLang="en-US" sz="3600" b="1" dirty="0" smtClean="0"/>
          </a:p>
          <a:p>
            <a:pPr eaLnBrk="1" hangingPunct="1">
              <a:lnSpc>
                <a:spcPct val="150000"/>
              </a:lnSpc>
            </a:pPr>
            <a:r>
              <a:rPr lang="zh-CN" altLang="en-US" sz="3600" b="1" dirty="0" smtClean="0"/>
              <a:t>一次又一次，他伸手去要整支棒冰，但大人的手却一次次的缩回去。</a:t>
            </a:r>
            <a:endParaRPr lang="zh-CN" altLang="en-US" sz="3600" b="1" dirty="0" smtClean="0"/>
          </a:p>
          <a:p>
            <a:pPr eaLnBrk="1" hangingPunct="1"/>
            <a:endParaRPr lang="en-US" altLang="zh-CN"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pPr eaLnBrk="1" hangingPunct="1"/>
            <a:endParaRPr lang="zh-CN" altLang="zh-CN" smtClean="0"/>
          </a:p>
        </p:txBody>
      </p:sp>
      <p:sp>
        <p:nvSpPr>
          <p:cNvPr id="21507" name="Rectangle 3"/>
          <p:cNvSpPr>
            <a:spLocks noGrp="1" noRot="1" noChangeArrowheads="1"/>
          </p:cNvSpPr>
          <p:nvPr>
            <p:ph type="body" idx="1"/>
          </p:nvPr>
        </p:nvSpPr>
        <p:spPr>
          <a:xfrm>
            <a:off x="301625" y="1571612"/>
            <a:ext cx="8540750" cy="4527563"/>
          </a:xfrm>
        </p:spPr>
        <p:txBody>
          <a:bodyPr/>
          <a:lstStyle/>
          <a:p>
            <a:pPr eaLnBrk="1" hangingPunct="1">
              <a:lnSpc>
                <a:spcPct val="150000"/>
              </a:lnSpc>
            </a:pPr>
            <a:r>
              <a:rPr lang="zh-CN" altLang="en-US" b="1" dirty="0" smtClean="0"/>
              <a:t>小男孩愈是哭，他的父母愈是觉得有意思。他们不停地笑着。父亲吃完自己的棒冰后，把小木棒递给儿子，自己继续向前走。</a:t>
            </a:r>
            <a:endParaRPr lang="zh-CN" altLang="en-US" b="1" dirty="0" smtClean="0"/>
          </a:p>
          <a:p>
            <a:pPr eaLnBrk="1" hangingPunct="1">
              <a:lnSpc>
                <a:spcPct val="150000"/>
              </a:lnSpc>
            </a:pPr>
            <a:r>
              <a:rPr lang="zh-CN" altLang="en-US" b="1" dirty="0" smtClean="0"/>
              <a:t>       小男孩舔着小木棒，看了看，把它扔掉，又想捡起来，但最后还是没有捡。 他一脸失望，孤独而伤心地哭起来，跟在父母身旁。”</a:t>
            </a:r>
            <a:endParaRPr lang="zh-CN" altLang="en-US" b="1"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pPr eaLnBrk="1" hangingPunct="1"/>
            <a:endParaRPr lang="zh-CN" altLang="zh-CN" smtClean="0"/>
          </a:p>
        </p:txBody>
      </p:sp>
      <p:sp>
        <p:nvSpPr>
          <p:cNvPr id="22531" name="Rectangle 3"/>
          <p:cNvSpPr>
            <a:spLocks noGrp="1" noRot="1" noChangeArrowheads="1"/>
          </p:cNvSpPr>
          <p:nvPr>
            <p:ph type="body" idx="1"/>
          </p:nvPr>
        </p:nvSpPr>
        <p:spPr/>
        <p:txBody>
          <a:bodyPr/>
          <a:lstStyle/>
          <a:p>
            <a:pPr eaLnBrk="1" hangingPunct="1">
              <a:lnSpc>
                <a:spcPct val="150000"/>
              </a:lnSpc>
            </a:pPr>
            <a:r>
              <a:rPr lang="zh-CN" altLang="en-US" sz="4000" b="1" dirty="0" smtClean="0">
                <a:solidFill>
                  <a:schemeClr val="hlink"/>
                </a:solidFill>
              </a:rPr>
              <a:t>这个小男孩长大后有可能成为什么样的人？</a:t>
            </a:r>
            <a:endParaRPr lang="zh-CN" altLang="en-US" sz="4000" b="1" dirty="0" smtClean="0">
              <a:solidFill>
                <a:schemeClr val="hlink"/>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黑体" panose="02010609060101010101" pitchFamily="2" charset="-122"/>
                <a:ea typeface="黑体" panose="02010609060101010101" pitchFamily="2" charset="-122"/>
              </a:rPr>
              <a:t>引子：差学生的反例</a:t>
            </a:r>
            <a:endParaRPr lang="zh-CN" altLang="en-US" b="1" dirty="0">
              <a:latin typeface="黑体" panose="02010609060101010101" pitchFamily="2" charset="-122"/>
              <a:ea typeface="黑体" panose="02010609060101010101" pitchFamily="2" charset="-122"/>
            </a:endParaRPr>
          </a:p>
        </p:txBody>
      </p:sp>
      <p:sp>
        <p:nvSpPr>
          <p:cNvPr id="3" name="内容占位符 2"/>
          <p:cNvSpPr>
            <a:spLocks noGrp="1"/>
          </p:cNvSpPr>
          <p:nvPr>
            <p:ph idx="1"/>
          </p:nvPr>
        </p:nvSpPr>
        <p:spPr/>
        <p:txBody>
          <a:bodyPr/>
          <a:lstStyle/>
          <a:p>
            <a:r>
              <a:rPr lang="zh-CN" altLang="en-US" b="1" dirty="0" smtClean="0"/>
              <a:t>材料</a:t>
            </a:r>
            <a:r>
              <a:rPr lang="en-US" altLang="zh-CN" b="1" dirty="0" smtClean="0"/>
              <a:t>1</a:t>
            </a:r>
            <a:r>
              <a:rPr lang="zh-CN" altLang="en-US" b="1" dirty="0" smtClean="0"/>
              <a:t>：</a:t>
            </a:r>
            <a:r>
              <a:rPr lang="zh-CN" altLang="en-US" b="1" dirty="0" smtClean="0">
                <a:solidFill>
                  <a:srgbClr val="020202"/>
                </a:solidFill>
              </a:rPr>
              <a:t>湖北恩施高考状元乘轿车游街 </a:t>
            </a:r>
            <a:endParaRPr lang="en-US" altLang="zh-CN" b="1" dirty="0" smtClean="0">
              <a:solidFill>
                <a:srgbClr val="020202"/>
              </a:solidFill>
            </a:endParaRPr>
          </a:p>
          <a:p>
            <a:endParaRPr lang="en-US" altLang="zh-CN" b="1" dirty="0" smtClean="0">
              <a:solidFill>
                <a:srgbClr val="020202"/>
              </a:solidFill>
            </a:endParaRPr>
          </a:p>
          <a:p>
            <a:endParaRPr lang="zh-CN" altLang="en-US" b="1" dirty="0"/>
          </a:p>
        </p:txBody>
      </p:sp>
      <p:pic>
        <p:nvPicPr>
          <p:cNvPr id="4" name="图片 3" descr="mhtml:file://C:\Documents%20and%20Settings\guxianlin\桌面\湖北恩施高考状元乘轿车游街：腰鼓队随行(图)_资讯频道_凤凰网.mht!http://y3.ifengimg.com/644db11e181e00f8/2012/0801/re_50186e28a7e43.jpg"/>
          <p:cNvPicPr/>
          <p:nvPr/>
        </p:nvPicPr>
        <p:blipFill>
          <a:blip r:embed="rId1"/>
          <a:srcRect/>
          <a:stretch>
            <a:fillRect/>
          </a:stretch>
        </p:blipFill>
        <p:spPr bwMode="auto">
          <a:xfrm>
            <a:off x="857224" y="2500306"/>
            <a:ext cx="7143800" cy="36471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p:txBody>
          <a:bodyPr/>
          <a:lstStyle/>
          <a:p>
            <a:pPr eaLnBrk="1" hangingPunct="1"/>
            <a:endParaRPr lang="zh-CN" altLang="zh-CN" smtClean="0"/>
          </a:p>
        </p:txBody>
      </p:sp>
      <p:sp>
        <p:nvSpPr>
          <p:cNvPr id="23555" name="Rectangle 3"/>
          <p:cNvSpPr>
            <a:spLocks noGrp="1" noRot="1" noChangeArrowheads="1"/>
          </p:cNvSpPr>
          <p:nvPr>
            <p:ph type="body" idx="1"/>
          </p:nvPr>
        </p:nvSpPr>
        <p:spPr>
          <a:xfrm>
            <a:off x="301625" y="1125538"/>
            <a:ext cx="8540750" cy="4973637"/>
          </a:xfrm>
        </p:spPr>
        <p:txBody>
          <a:bodyPr/>
          <a:lstStyle/>
          <a:p>
            <a:pPr eaLnBrk="1" hangingPunct="1"/>
            <a:r>
              <a:rPr lang="en-US" altLang="zh-CN" b="1" smtClean="0"/>
              <a:t> </a:t>
            </a:r>
            <a:r>
              <a:rPr lang="zh-CN" altLang="en-US" sz="3600" b="1" smtClean="0"/>
              <a:t>小男孩并非因为“贪吃的欲望”没有得到满足而伤心，而是他的情感不断受到伤害和打击。不但愿望无人理解，更糟的是，他的需求还被开玩笑。</a:t>
            </a:r>
            <a:endParaRPr lang="zh-CN" altLang="en-US" sz="3600" b="1" smtClean="0"/>
          </a:p>
          <a:p>
            <a:pPr eaLnBrk="1" hangingPunct="1"/>
            <a:endParaRPr lang="zh-CN" altLang="en-US" sz="3600" b="1" smtClean="0"/>
          </a:p>
          <a:p>
            <a:pPr eaLnBrk="1" hangingPunct="1"/>
            <a:r>
              <a:rPr lang="zh-CN" altLang="en-US" sz="3600" b="1" smtClean="0">
                <a:solidFill>
                  <a:schemeClr val="tx2"/>
                </a:solidFill>
                <a:ea typeface="华文仿宋" pitchFamily="2" charset="-122"/>
              </a:rPr>
              <a:t>在阿德勒的</a:t>
            </a:r>
            <a:r>
              <a:rPr lang="en-US" altLang="zh-CN" sz="3600" b="1" smtClean="0">
                <a:solidFill>
                  <a:schemeClr val="tx2"/>
                </a:solidFill>
                <a:ea typeface="华文仿宋" pitchFamily="2" charset="-122"/>
              </a:rPr>
              <a:t>《</a:t>
            </a:r>
            <a:r>
              <a:rPr lang="zh-CN" altLang="en-US" sz="3600" b="1" smtClean="0">
                <a:solidFill>
                  <a:schemeClr val="tx2"/>
                </a:solidFill>
                <a:ea typeface="华文仿宋" pitchFamily="2" charset="-122"/>
              </a:rPr>
              <a:t>自卑与超越</a:t>
            </a:r>
            <a:r>
              <a:rPr lang="en-US" altLang="zh-CN" sz="3600" b="1" smtClean="0">
                <a:solidFill>
                  <a:schemeClr val="tx2"/>
                </a:solidFill>
                <a:ea typeface="华文仿宋" pitchFamily="2" charset="-122"/>
              </a:rPr>
              <a:t>》</a:t>
            </a:r>
            <a:r>
              <a:rPr lang="zh-CN" altLang="en-US" sz="3600" b="1" smtClean="0">
                <a:solidFill>
                  <a:schemeClr val="tx2"/>
                </a:solidFill>
                <a:ea typeface="华文仿宋" pitchFamily="2" charset="-122"/>
              </a:rPr>
              <a:t>中，我们可以看得大量这类因童年不愉快的经历而导致成年后有这样或那样问题的人。</a:t>
            </a:r>
            <a:endParaRPr lang="zh-CN" altLang="en-US" sz="3600" smtClean="0">
              <a:solidFill>
                <a:schemeClr val="tx2"/>
              </a:solidFill>
              <a:ea typeface="华文仿宋"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p:txBody>
          <a:bodyPr/>
          <a:lstStyle/>
          <a:p>
            <a:pPr eaLnBrk="1" hangingPunct="1"/>
            <a:r>
              <a:rPr lang="en-US" altLang="zh-CN" sz="4000" b="1" smtClean="0"/>
              <a:t> </a:t>
            </a:r>
            <a:endParaRPr lang="en-US" altLang="zh-CN" sz="4000" b="1" smtClean="0"/>
          </a:p>
        </p:txBody>
      </p:sp>
      <p:sp>
        <p:nvSpPr>
          <p:cNvPr id="25603" name="Rectangle 3"/>
          <p:cNvSpPr>
            <a:spLocks noGrp="1" noRot="1" noChangeArrowheads="1"/>
          </p:cNvSpPr>
          <p:nvPr>
            <p:ph type="body" idx="1"/>
          </p:nvPr>
        </p:nvSpPr>
        <p:spPr/>
        <p:txBody>
          <a:bodyPr/>
          <a:lstStyle/>
          <a:p>
            <a:pPr eaLnBrk="1" hangingPunct="1"/>
            <a:r>
              <a:rPr lang="zh-CN" altLang="en-US" sz="4000" b="1" dirty="0" smtClean="0"/>
              <a:t>资料</a:t>
            </a:r>
            <a:r>
              <a:rPr lang="en-US" altLang="zh-CN" sz="4000" b="1" dirty="0" smtClean="0"/>
              <a:t>2   </a:t>
            </a:r>
            <a:r>
              <a:rPr lang="zh-CN" altLang="en-US" sz="4000" b="1" dirty="0" smtClean="0">
                <a:solidFill>
                  <a:schemeClr val="tx2"/>
                </a:solidFill>
              </a:rPr>
              <a:t>孩子学习成绩与父母情绪有关</a:t>
            </a:r>
            <a:endParaRPr lang="zh-CN" altLang="en-US" sz="4000" b="1" dirty="0" smtClean="0"/>
          </a:p>
          <a:p>
            <a:pPr eaLnBrk="1" hangingPunct="1">
              <a:lnSpc>
                <a:spcPct val="150000"/>
              </a:lnSpc>
            </a:pPr>
            <a:r>
              <a:rPr lang="zh-CN" altLang="en-US" b="1" dirty="0" smtClean="0"/>
              <a:t>     </a:t>
            </a:r>
            <a:r>
              <a:rPr lang="zh-CN" altLang="en-US" sz="3600" b="1" dirty="0" smtClean="0"/>
              <a:t>父母下班后将工作中的压力和疲倦带回家中，会影响孩子的情绪（学业压力综合症）与学业。</a:t>
            </a:r>
            <a:r>
              <a:rPr lang="zh-CN" altLang="en-US" b="1" dirty="0" smtClean="0">
                <a:solidFill>
                  <a:srgbClr val="020202"/>
                </a:solidFill>
                <a:latin typeface="楷体_GB2312" pitchFamily="49" charset="-122"/>
                <a:ea typeface="楷体_GB2312" pitchFamily="49" charset="-122"/>
              </a:rPr>
              <a:t>（参考消息，</a:t>
            </a:r>
            <a:r>
              <a:rPr lang="en-US" altLang="zh-CN" b="1" dirty="0" smtClean="0">
                <a:solidFill>
                  <a:srgbClr val="020202"/>
                </a:solidFill>
                <a:latin typeface="楷体_GB2312" pitchFamily="49" charset="-122"/>
                <a:ea typeface="楷体_GB2312" pitchFamily="49" charset="-122"/>
              </a:rPr>
              <a:t>2010</a:t>
            </a:r>
            <a:r>
              <a:rPr lang="zh-CN" altLang="en-US" b="1" dirty="0" smtClean="0">
                <a:solidFill>
                  <a:srgbClr val="020202"/>
                </a:solidFill>
                <a:latin typeface="楷体_GB2312" pitchFamily="49" charset="-122"/>
                <a:ea typeface="楷体_GB2312" pitchFamily="49" charset="-122"/>
              </a:rPr>
              <a:t>年</a:t>
            </a:r>
            <a:r>
              <a:rPr lang="en-US" altLang="zh-CN" b="1" dirty="0" smtClean="0">
                <a:solidFill>
                  <a:srgbClr val="020202"/>
                </a:solidFill>
                <a:latin typeface="楷体_GB2312" pitchFamily="49" charset="-122"/>
                <a:ea typeface="楷体_GB2312" pitchFamily="49" charset="-122"/>
              </a:rPr>
              <a:t>1</a:t>
            </a:r>
            <a:r>
              <a:rPr lang="zh-CN" altLang="en-US" b="1" dirty="0" smtClean="0">
                <a:solidFill>
                  <a:srgbClr val="020202"/>
                </a:solidFill>
                <a:latin typeface="楷体_GB2312" pitchFamily="49" charset="-122"/>
                <a:ea typeface="楷体_GB2312" pitchFamily="49" charset="-122"/>
              </a:rPr>
              <a:t>月</a:t>
            </a:r>
            <a:r>
              <a:rPr lang="en-US" altLang="zh-CN" b="1" dirty="0" smtClean="0">
                <a:solidFill>
                  <a:srgbClr val="020202"/>
                </a:solidFill>
                <a:latin typeface="楷体_GB2312" pitchFamily="49" charset="-122"/>
                <a:ea typeface="楷体_GB2312" pitchFamily="49" charset="-122"/>
              </a:rPr>
              <a:t>26</a:t>
            </a:r>
            <a:r>
              <a:rPr lang="zh-CN" altLang="en-US" b="1" dirty="0" smtClean="0">
                <a:solidFill>
                  <a:srgbClr val="020202"/>
                </a:solidFill>
                <a:latin typeface="楷体_GB2312" pitchFamily="49" charset="-122"/>
                <a:ea typeface="楷体_GB2312" pitchFamily="49" charset="-122"/>
              </a:rPr>
              <a:t>日）</a:t>
            </a:r>
            <a:r>
              <a:rPr lang="zh-CN" altLang="en-US" b="1" dirty="0" smtClean="0"/>
              <a:t> </a:t>
            </a:r>
            <a:endParaRPr lang="zh-CN" altLang="en-US" b="1"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p:txBody>
          <a:bodyPr/>
          <a:lstStyle/>
          <a:p>
            <a:pPr eaLnBrk="1" hangingPunct="1"/>
            <a:r>
              <a:rPr lang="zh-CN" altLang="en-US" sz="4000" b="1" dirty="0" smtClean="0"/>
              <a:t>资料</a:t>
            </a:r>
            <a:r>
              <a:rPr lang="en-US" altLang="zh-CN" sz="4000" b="1" dirty="0" smtClean="0"/>
              <a:t>3 </a:t>
            </a:r>
            <a:r>
              <a:rPr lang="zh-CN" altLang="en-US" sz="4000" b="1" dirty="0" smtClean="0"/>
              <a:t>心理控制易使孩子患抑郁症 </a:t>
            </a:r>
            <a:br>
              <a:rPr lang="zh-CN" altLang="en-US" sz="4000" b="1" dirty="0" smtClean="0"/>
            </a:br>
            <a:endParaRPr lang="zh-CN" altLang="en-US" sz="4000" b="1" dirty="0" smtClean="0"/>
          </a:p>
        </p:txBody>
      </p:sp>
      <p:sp>
        <p:nvSpPr>
          <p:cNvPr id="26627" name="Rectangle 3"/>
          <p:cNvSpPr>
            <a:spLocks noGrp="1" noRot="1" noChangeArrowheads="1"/>
          </p:cNvSpPr>
          <p:nvPr>
            <p:ph type="body" idx="1"/>
          </p:nvPr>
        </p:nvSpPr>
        <p:spPr>
          <a:xfrm>
            <a:off x="301625" y="1268413"/>
            <a:ext cx="8540750" cy="4830762"/>
          </a:xfrm>
        </p:spPr>
        <p:txBody>
          <a:bodyPr/>
          <a:lstStyle/>
          <a:p>
            <a:pPr eaLnBrk="1" hangingPunct="1">
              <a:lnSpc>
                <a:spcPct val="80000"/>
              </a:lnSpc>
            </a:pPr>
            <a:r>
              <a:rPr lang="en-US" altLang="zh-CN" sz="2800" b="1" smtClean="0"/>
              <a:t>       </a:t>
            </a:r>
            <a:r>
              <a:rPr lang="zh-CN" altLang="en-US" sz="2800" b="1" smtClean="0"/>
              <a:t>因为孩子成绩不理想，有些家长连续几天对其不理不睬，这种消极的惩罚方式会给孩子留下深深的心灵</a:t>
            </a:r>
            <a:r>
              <a:rPr lang="zh-CN" altLang="en-US" sz="2800" b="1" smtClean="0">
                <a:hlinkClick r:id="rId1"/>
              </a:rPr>
              <a:t>创伤</a:t>
            </a:r>
            <a:r>
              <a:rPr lang="zh-CN" altLang="en-US" sz="2800" b="1" smtClean="0"/>
              <a:t>。</a:t>
            </a:r>
            <a:endParaRPr lang="zh-CN" altLang="en-US" sz="2800" b="1" smtClean="0"/>
          </a:p>
          <a:p>
            <a:pPr eaLnBrk="1" hangingPunct="1">
              <a:lnSpc>
                <a:spcPct val="80000"/>
              </a:lnSpc>
            </a:pPr>
            <a:r>
              <a:rPr lang="zh-CN" altLang="en-US" sz="2800" b="1" smtClean="0"/>
              <a:t>　　研究人员就父母的</a:t>
            </a:r>
            <a:r>
              <a:rPr lang="en-US" altLang="zh-CN" sz="2800" b="1" smtClean="0"/>
              <a:t>3</a:t>
            </a:r>
            <a:r>
              <a:rPr lang="zh-CN" altLang="en-US" sz="2800" b="1" smtClean="0"/>
              <a:t>种行为“</a:t>
            </a:r>
            <a:r>
              <a:rPr lang="zh-CN" altLang="en-US" sz="2800" b="1" smtClean="0">
                <a:solidFill>
                  <a:srgbClr val="020202"/>
                </a:solidFill>
              </a:rPr>
              <a:t>心理控制、行为控制和社会支持</a:t>
            </a:r>
            <a:r>
              <a:rPr lang="zh-CN" altLang="en-US" sz="2800" b="1" smtClean="0"/>
              <a:t>”对子女的影响展开了研究。他们针对来自不同地区的</a:t>
            </a:r>
            <a:r>
              <a:rPr lang="en-US" altLang="zh-CN" sz="2800" b="1" smtClean="0"/>
              <a:t>2347</a:t>
            </a:r>
            <a:r>
              <a:rPr lang="zh-CN" altLang="en-US" sz="2800" b="1" smtClean="0"/>
              <a:t>名学生进行了问卷调查，结果显示，父母的心理控制确实可导致子女罹患</a:t>
            </a:r>
            <a:r>
              <a:rPr lang="zh-CN" altLang="en-US" sz="2800" b="1" smtClean="0">
                <a:hlinkClick r:id="rId2"/>
              </a:rPr>
              <a:t>抑郁症</a:t>
            </a:r>
            <a:r>
              <a:rPr lang="zh-CN" altLang="en-US" sz="2800" b="1" smtClean="0"/>
              <a:t>。  </a:t>
            </a:r>
            <a:endParaRPr lang="zh-CN" altLang="en-US" sz="2800" b="1" smtClean="0"/>
          </a:p>
          <a:p>
            <a:pPr eaLnBrk="1" hangingPunct="1">
              <a:lnSpc>
                <a:spcPct val="80000"/>
              </a:lnSpc>
            </a:pPr>
            <a:r>
              <a:rPr lang="zh-CN" altLang="en-US" sz="2800" b="1" smtClean="0"/>
              <a:t>        因为父母的心理控制是一种强迫性的控制行为，导致子女感到自己的人格尊严遭到剥夺。孩子的自我评价可能会因此降到最低，并产生自己是否值得父母关爱的疑问。　　 </a:t>
            </a:r>
            <a:endParaRPr lang="zh-CN" altLang="en-US" sz="2800" b="1"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eaLnBrk="1" hangingPunct="1"/>
            <a:endParaRPr lang="zh-CN" altLang="zh-CN" smtClean="0"/>
          </a:p>
        </p:txBody>
      </p:sp>
      <p:sp>
        <p:nvSpPr>
          <p:cNvPr id="27651" name="Rectangle 3"/>
          <p:cNvSpPr>
            <a:spLocks noGrp="1" noRot="1" noChangeArrowheads="1"/>
          </p:cNvSpPr>
          <p:nvPr>
            <p:ph type="body" idx="1"/>
          </p:nvPr>
        </p:nvSpPr>
        <p:spPr>
          <a:xfrm>
            <a:off x="323850" y="1412875"/>
            <a:ext cx="8540750" cy="5118100"/>
          </a:xfrm>
        </p:spPr>
        <p:txBody>
          <a:bodyPr/>
          <a:lstStyle/>
          <a:p>
            <a:pPr eaLnBrk="1" hangingPunct="1">
              <a:lnSpc>
                <a:spcPct val="120000"/>
              </a:lnSpc>
            </a:pPr>
            <a:r>
              <a:rPr lang="en-US" altLang="zh-CN" b="1" smtClean="0"/>
              <a:t>        </a:t>
            </a:r>
            <a:r>
              <a:rPr lang="zh-CN" altLang="en-US" b="1" smtClean="0"/>
              <a:t>家长可以采取惩戒严明的教育方式，但要注意在教育子女的过程中不应让孩子产生</a:t>
            </a:r>
            <a:r>
              <a:rPr lang="zh-CN" altLang="en-US" b="1" smtClean="0">
                <a:solidFill>
                  <a:srgbClr val="020202"/>
                </a:solidFill>
              </a:rPr>
              <a:t>“如果我达不到要求就不配得到爸爸妈妈的关爱”</a:t>
            </a:r>
            <a:r>
              <a:rPr lang="zh-CN" altLang="en-US" b="1" smtClean="0"/>
              <a:t>的想法，而应当向他们传递</a:t>
            </a:r>
            <a:r>
              <a:rPr lang="zh-CN" altLang="en-US" b="1" smtClean="0">
                <a:solidFill>
                  <a:srgbClr val="020202"/>
                </a:solidFill>
              </a:rPr>
              <a:t>“虽然爸爸妈妈会因为你的糟糕表现而感到生气，但我们不会因此不爱你”</a:t>
            </a:r>
            <a:r>
              <a:rPr lang="zh-CN" altLang="en-US" b="1" smtClean="0"/>
              <a:t>的信息。</a:t>
            </a:r>
            <a:endParaRPr lang="zh-CN" altLang="en-US" b="1" smtClean="0"/>
          </a:p>
          <a:p>
            <a:pPr eaLnBrk="1" hangingPunct="1">
              <a:lnSpc>
                <a:spcPct val="120000"/>
              </a:lnSpc>
            </a:pPr>
            <a:r>
              <a:rPr lang="zh-CN" altLang="en-US" b="1" smtClean="0"/>
              <a:t>        </a:t>
            </a:r>
            <a:r>
              <a:rPr lang="zh-CN" altLang="en-US" b="1" smtClean="0">
                <a:solidFill>
                  <a:schemeClr val="hlink"/>
                </a:solidFill>
              </a:rPr>
              <a:t>积极的心理控制应该是促进孩子的个性发展。</a:t>
            </a:r>
            <a:endParaRPr lang="zh-CN" altLang="en-US" b="1" smtClean="0">
              <a:solidFill>
                <a:schemeClr val="hlink"/>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p:txBody>
          <a:bodyPr/>
          <a:lstStyle/>
          <a:p>
            <a:pPr eaLnBrk="1" hangingPunct="1"/>
            <a:r>
              <a:rPr lang="zh-CN" altLang="en-US" sz="3600" b="1" dirty="0" smtClean="0"/>
              <a:t>资料</a:t>
            </a:r>
            <a:r>
              <a:rPr lang="en-US" altLang="zh-CN" sz="3600" b="1" dirty="0" smtClean="0"/>
              <a:t>4  </a:t>
            </a:r>
            <a:r>
              <a:rPr lang="zh-CN" altLang="en-US" sz="3600" b="1" dirty="0" smtClean="0"/>
              <a:t>美国研究发现学生社交能力与学习成绩成正比</a:t>
            </a:r>
            <a:endParaRPr lang="zh-CN" altLang="en-US" sz="3600" b="1" dirty="0" smtClean="0"/>
          </a:p>
        </p:txBody>
      </p:sp>
      <p:sp>
        <p:nvSpPr>
          <p:cNvPr id="28675" name="Rectangle 3"/>
          <p:cNvSpPr>
            <a:spLocks noGrp="1" noRot="1" noChangeArrowheads="1"/>
          </p:cNvSpPr>
          <p:nvPr>
            <p:ph type="body" idx="1"/>
          </p:nvPr>
        </p:nvSpPr>
        <p:spPr/>
        <p:txBody>
          <a:bodyPr/>
          <a:lstStyle/>
          <a:p>
            <a:pPr eaLnBrk="1" hangingPunct="1">
              <a:lnSpc>
                <a:spcPct val="145000"/>
              </a:lnSpc>
            </a:pPr>
            <a:r>
              <a:rPr lang="en-US" altLang="zh-CN" sz="3600" b="1" dirty="0" smtClean="0"/>
              <a:t>       </a:t>
            </a:r>
            <a:r>
              <a:rPr lang="zh-CN" altLang="en-US" sz="3600" b="1" dirty="0" smtClean="0"/>
              <a:t>社交能力强的学生比弱的学生成绩至少高</a:t>
            </a:r>
            <a:r>
              <a:rPr lang="en-US" altLang="zh-CN" sz="3600" b="1" dirty="0" smtClean="0"/>
              <a:t>10</a:t>
            </a:r>
            <a:r>
              <a:rPr lang="zh-CN" altLang="en-US" sz="3600" b="1" dirty="0" smtClean="0"/>
              <a:t>分；社交能力强的学生发生违反纪律的概率也低一倍。（</a:t>
            </a:r>
            <a:r>
              <a:rPr lang="zh-CN" altLang="en-US" sz="3600" b="1" dirty="0" smtClean="0">
                <a:solidFill>
                  <a:srgbClr val="020202"/>
                </a:solidFill>
              </a:rPr>
              <a:t>资料来源：</a:t>
            </a:r>
            <a:r>
              <a:rPr lang="en-US" altLang="zh-CN" sz="3600" b="1" dirty="0" smtClean="0">
                <a:solidFill>
                  <a:srgbClr val="020202"/>
                </a:solidFill>
              </a:rPr>
              <a:t>《</a:t>
            </a:r>
            <a:r>
              <a:rPr lang="zh-CN" altLang="en-US" sz="3600" b="1" dirty="0" smtClean="0">
                <a:solidFill>
                  <a:srgbClr val="020202"/>
                </a:solidFill>
              </a:rPr>
              <a:t>世界教育信息</a:t>
            </a:r>
            <a:r>
              <a:rPr lang="en-US" altLang="zh-CN" sz="3600" b="1" dirty="0" smtClean="0">
                <a:solidFill>
                  <a:srgbClr val="020202"/>
                </a:solidFill>
              </a:rPr>
              <a:t>》</a:t>
            </a:r>
            <a:r>
              <a:rPr lang="zh-CN" altLang="en-US" sz="3600" b="1" dirty="0" smtClean="0">
                <a:solidFill>
                  <a:srgbClr val="020202"/>
                </a:solidFill>
              </a:rPr>
              <a:t>，</a:t>
            </a:r>
            <a:r>
              <a:rPr lang="en-US" altLang="zh-CN" sz="3600" b="1" dirty="0" smtClean="0">
                <a:solidFill>
                  <a:srgbClr val="020202"/>
                </a:solidFill>
              </a:rPr>
              <a:t>2010</a:t>
            </a:r>
            <a:r>
              <a:rPr lang="zh-CN" altLang="en-US" sz="3600" b="1" dirty="0" smtClean="0">
                <a:solidFill>
                  <a:srgbClr val="020202"/>
                </a:solidFill>
              </a:rPr>
              <a:t>，</a:t>
            </a:r>
            <a:r>
              <a:rPr lang="en-US" altLang="zh-CN" sz="3600" b="1" dirty="0" smtClean="0">
                <a:solidFill>
                  <a:srgbClr val="020202"/>
                </a:solidFill>
              </a:rPr>
              <a:t>11</a:t>
            </a:r>
            <a:r>
              <a:rPr lang="zh-CN" altLang="en-US" sz="3600" b="1" dirty="0" smtClean="0"/>
              <a:t>）</a:t>
            </a:r>
            <a:endParaRPr lang="zh-CN" altLang="en-US" sz="3600" b="1"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p:txBody>
          <a:bodyPr/>
          <a:lstStyle/>
          <a:p>
            <a:pPr eaLnBrk="1" hangingPunct="1"/>
            <a:endParaRPr lang="zh-CN" altLang="zh-CN" smtClean="0"/>
          </a:p>
        </p:txBody>
      </p:sp>
      <p:sp>
        <p:nvSpPr>
          <p:cNvPr id="29699" name="Rectangle 3"/>
          <p:cNvSpPr>
            <a:spLocks noGrp="1" noRot="1" noChangeArrowheads="1"/>
          </p:cNvSpPr>
          <p:nvPr>
            <p:ph type="body" idx="1"/>
          </p:nvPr>
        </p:nvSpPr>
        <p:spPr/>
        <p:txBody>
          <a:bodyPr/>
          <a:lstStyle/>
          <a:p>
            <a:pPr eaLnBrk="1" hangingPunct="1">
              <a:lnSpc>
                <a:spcPct val="90000"/>
              </a:lnSpc>
            </a:pPr>
            <a:r>
              <a:rPr lang="zh-CN" altLang="en-US" b="1" dirty="0" smtClean="0"/>
              <a:t>例如，</a:t>
            </a:r>
            <a:r>
              <a:rPr lang="en-US" altLang="zh-CN" b="1" dirty="0" smtClean="0"/>
              <a:t>Cooper </a:t>
            </a:r>
            <a:r>
              <a:rPr lang="zh-CN" altLang="en-US" b="1" dirty="0" smtClean="0"/>
              <a:t>等曾经证明学生多参加群体性的课外活动比多在家写作业和看电视，会更有利于提高学习成绩。（</a:t>
            </a:r>
            <a:r>
              <a:rPr lang="en-US" altLang="zh-CN" sz="2800" dirty="0" smtClean="0">
                <a:solidFill>
                  <a:srgbClr val="020202"/>
                </a:solidFill>
              </a:rPr>
              <a:t>Cooper</a:t>
            </a:r>
            <a:r>
              <a:rPr lang="zh-CN" altLang="en-US" sz="2800" dirty="0" smtClean="0">
                <a:solidFill>
                  <a:srgbClr val="020202"/>
                </a:solidFill>
              </a:rPr>
              <a:t>，</a:t>
            </a:r>
            <a:r>
              <a:rPr lang="en-US" altLang="zh-CN" sz="2800" dirty="0" smtClean="0">
                <a:solidFill>
                  <a:srgbClr val="020202"/>
                </a:solidFill>
              </a:rPr>
              <a:t>H.</a:t>
            </a:r>
            <a:r>
              <a:rPr lang="zh-CN" altLang="en-US" sz="2800" dirty="0" smtClean="0">
                <a:solidFill>
                  <a:srgbClr val="020202"/>
                </a:solidFill>
              </a:rPr>
              <a:t>，</a:t>
            </a:r>
            <a:r>
              <a:rPr lang="en-US" altLang="zh-CN" sz="2800" dirty="0" smtClean="0">
                <a:solidFill>
                  <a:srgbClr val="020202"/>
                </a:solidFill>
              </a:rPr>
              <a:t>Valentine</a:t>
            </a:r>
            <a:r>
              <a:rPr lang="zh-CN" altLang="en-US" sz="2800" dirty="0" smtClean="0">
                <a:solidFill>
                  <a:srgbClr val="020202"/>
                </a:solidFill>
              </a:rPr>
              <a:t>，</a:t>
            </a:r>
            <a:r>
              <a:rPr lang="en-US" altLang="zh-CN" sz="2800" dirty="0" smtClean="0">
                <a:solidFill>
                  <a:srgbClr val="020202"/>
                </a:solidFill>
              </a:rPr>
              <a:t>J</a:t>
            </a:r>
            <a:r>
              <a:rPr lang="zh-CN" altLang="en-US" sz="2800" dirty="0" smtClean="0">
                <a:solidFill>
                  <a:srgbClr val="020202"/>
                </a:solidFill>
              </a:rPr>
              <a:t>． </a:t>
            </a:r>
            <a:r>
              <a:rPr lang="en-US" altLang="zh-CN" sz="2800" dirty="0" smtClean="0">
                <a:solidFill>
                  <a:srgbClr val="020202"/>
                </a:solidFill>
              </a:rPr>
              <a:t>C.</a:t>
            </a:r>
            <a:r>
              <a:rPr lang="zh-CN" altLang="en-US" sz="2800" dirty="0" smtClean="0">
                <a:solidFill>
                  <a:srgbClr val="020202"/>
                </a:solidFill>
              </a:rPr>
              <a:t>，</a:t>
            </a:r>
            <a:r>
              <a:rPr lang="en-US" altLang="zh-CN" sz="2800" dirty="0" smtClean="0">
                <a:solidFill>
                  <a:srgbClr val="020202"/>
                </a:solidFill>
              </a:rPr>
              <a:t>Nye</a:t>
            </a:r>
            <a:r>
              <a:rPr lang="zh-CN" altLang="en-US" sz="2800" dirty="0" smtClean="0">
                <a:solidFill>
                  <a:srgbClr val="020202"/>
                </a:solidFill>
              </a:rPr>
              <a:t>，</a:t>
            </a:r>
            <a:r>
              <a:rPr lang="en-US" altLang="zh-CN" sz="2800" dirty="0" smtClean="0">
                <a:solidFill>
                  <a:srgbClr val="020202"/>
                </a:solidFill>
              </a:rPr>
              <a:t>B.</a:t>
            </a:r>
            <a:r>
              <a:rPr lang="zh-CN" altLang="en-US" sz="2800" dirty="0" smtClean="0">
                <a:solidFill>
                  <a:srgbClr val="020202"/>
                </a:solidFill>
              </a:rPr>
              <a:t>，＆ </a:t>
            </a:r>
            <a:r>
              <a:rPr lang="en-US" altLang="zh-CN" sz="2800" dirty="0" smtClean="0">
                <a:solidFill>
                  <a:srgbClr val="020202"/>
                </a:solidFill>
              </a:rPr>
              <a:t>Lindsay</a:t>
            </a:r>
            <a:r>
              <a:rPr lang="zh-CN" altLang="en-US" sz="2800" dirty="0" smtClean="0">
                <a:solidFill>
                  <a:srgbClr val="020202"/>
                </a:solidFill>
              </a:rPr>
              <a:t>，</a:t>
            </a:r>
            <a:r>
              <a:rPr lang="en-US" altLang="zh-CN" sz="2800" dirty="0" smtClean="0">
                <a:solidFill>
                  <a:srgbClr val="020202"/>
                </a:solidFill>
              </a:rPr>
              <a:t>J</a:t>
            </a:r>
            <a:r>
              <a:rPr lang="zh-CN" altLang="en-US" sz="2800" dirty="0" smtClean="0">
                <a:solidFill>
                  <a:srgbClr val="020202"/>
                </a:solidFill>
              </a:rPr>
              <a:t>． </a:t>
            </a:r>
            <a:r>
              <a:rPr lang="en-US" altLang="zh-CN" sz="2800" dirty="0" smtClean="0">
                <a:solidFill>
                  <a:srgbClr val="020202"/>
                </a:solidFill>
              </a:rPr>
              <a:t>J.</a:t>
            </a:r>
            <a:r>
              <a:rPr lang="zh-CN" altLang="en-US" sz="2800" dirty="0" smtClean="0">
                <a:solidFill>
                  <a:srgbClr val="020202"/>
                </a:solidFill>
              </a:rPr>
              <a:t>，</a:t>
            </a:r>
            <a:r>
              <a:rPr lang="en-US" altLang="zh-CN" sz="2800" dirty="0" smtClean="0">
                <a:solidFill>
                  <a:srgbClr val="020202"/>
                </a:solidFill>
              </a:rPr>
              <a:t>1999</a:t>
            </a:r>
            <a:r>
              <a:rPr lang="zh-CN" altLang="en-US" sz="2800" dirty="0" smtClean="0">
                <a:solidFill>
                  <a:srgbClr val="020202"/>
                </a:solidFill>
              </a:rPr>
              <a:t>，</a:t>
            </a:r>
            <a:r>
              <a:rPr lang="en-US" altLang="zh-CN" sz="2800" dirty="0" smtClean="0">
                <a:solidFill>
                  <a:srgbClr val="020202"/>
                </a:solidFill>
              </a:rPr>
              <a:t>Relationships Between Five After-school Activities and Academic chievement</a:t>
            </a:r>
            <a:r>
              <a:rPr lang="zh-CN" altLang="en-US" sz="2800" dirty="0" smtClean="0">
                <a:solidFill>
                  <a:srgbClr val="020202"/>
                </a:solidFill>
              </a:rPr>
              <a:t>，</a:t>
            </a:r>
            <a:r>
              <a:rPr lang="en-US" altLang="zh-CN" sz="2800" dirty="0" smtClean="0">
                <a:solidFill>
                  <a:srgbClr val="020202"/>
                </a:solidFill>
              </a:rPr>
              <a:t>Journal of Educational Psychology</a:t>
            </a:r>
            <a:r>
              <a:rPr lang="zh-CN" altLang="en-US" sz="2800" dirty="0" smtClean="0">
                <a:solidFill>
                  <a:srgbClr val="020202"/>
                </a:solidFill>
              </a:rPr>
              <a:t>，</a:t>
            </a:r>
            <a:r>
              <a:rPr lang="en-US" altLang="zh-CN" sz="2800" dirty="0" smtClean="0">
                <a:solidFill>
                  <a:srgbClr val="020202"/>
                </a:solidFill>
              </a:rPr>
              <a:t>1999</a:t>
            </a:r>
            <a:r>
              <a:rPr lang="zh-CN" altLang="en-US" sz="2800" dirty="0" smtClean="0">
                <a:solidFill>
                  <a:srgbClr val="020202"/>
                </a:solidFill>
              </a:rPr>
              <a:t>，</a:t>
            </a:r>
            <a:r>
              <a:rPr lang="en-US" altLang="zh-CN" sz="2800" dirty="0" smtClean="0">
                <a:solidFill>
                  <a:srgbClr val="020202"/>
                </a:solidFill>
              </a:rPr>
              <a:t>Vol.91. </a:t>
            </a:r>
            <a:r>
              <a:rPr lang="en-US" altLang="zh-CN" b="1" dirty="0" smtClean="0"/>
              <a:t>369 </a:t>
            </a:r>
            <a:r>
              <a:rPr lang="zh-CN" altLang="en-US" b="1" dirty="0" smtClean="0"/>
              <a:t>－ </a:t>
            </a:r>
            <a:r>
              <a:rPr lang="en-US" altLang="zh-CN" b="1" dirty="0" smtClean="0"/>
              <a:t>378 </a:t>
            </a:r>
            <a:r>
              <a:rPr lang="zh-CN" altLang="en-US" sz="2800" dirty="0" smtClean="0">
                <a:solidFill>
                  <a:srgbClr val="020202"/>
                </a:solidFill>
              </a:rPr>
              <a:t>）</a:t>
            </a:r>
            <a:endParaRPr lang="zh-CN" altLang="en-US" sz="28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dirty="0" smtClean="0"/>
              <a:t>问题的答案</a:t>
            </a:r>
            <a:endParaRPr lang="zh-CN" altLang="en-US" sz="4000" b="1" dirty="0"/>
          </a:p>
        </p:txBody>
      </p:sp>
      <p:sp>
        <p:nvSpPr>
          <p:cNvPr id="3" name="内容占位符 2"/>
          <p:cNvSpPr>
            <a:spLocks noGrp="1"/>
          </p:cNvSpPr>
          <p:nvPr>
            <p:ph idx="1"/>
          </p:nvPr>
        </p:nvSpPr>
        <p:spPr>
          <a:xfrm>
            <a:off x="301625" y="1571612"/>
            <a:ext cx="8540750" cy="4527563"/>
          </a:xfrm>
        </p:spPr>
        <p:txBody>
          <a:bodyPr/>
          <a:lstStyle/>
          <a:p>
            <a:r>
              <a:rPr lang="zh-CN" altLang="en-US" b="1" dirty="0" smtClean="0"/>
              <a:t>学生的学业成绩与父母职业、家庭经济状况无显著的相关性；</a:t>
            </a:r>
            <a:endParaRPr lang="en-US" altLang="zh-CN" b="1" dirty="0" smtClean="0"/>
          </a:p>
          <a:p>
            <a:r>
              <a:rPr lang="zh-CN" altLang="en-US" b="1" dirty="0" smtClean="0"/>
              <a:t>学生的学业成绩与学校的办学条件无显著的相关性；</a:t>
            </a:r>
            <a:endParaRPr lang="en-US" altLang="zh-CN" b="1" dirty="0" smtClean="0"/>
          </a:p>
          <a:p>
            <a:r>
              <a:rPr lang="zh-CN" altLang="en-US" b="1" dirty="0" smtClean="0"/>
              <a:t>学生的学业成绩与母亲受教育的程度呈显著的正相关；</a:t>
            </a:r>
            <a:endParaRPr lang="en-US" altLang="zh-CN" b="1" dirty="0" smtClean="0"/>
          </a:p>
          <a:p>
            <a:r>
              <a:rPr lang="zh-CN" altLang="en-US" b="1" dirty="0" smtClean="0"/>
              <a:t>学生的学业成绩与父母积极的养育方式没有显著的相关；与消极的方式呈显著的负相关。</a:t>
            </a:r>
            <a:endParaRPr lang="en-US" altLang="zh-CN" b="1" dirty="0" smtClean="0"/>
          </a:p>
          <a:p>
            <a:endParaRPr lang="en-US" altLang="zh-CN" dirty="0" smtClean="0"/>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714488"/>
            <a:ext cx="8540750" cy="4384687"/>
          </a:xfrm>
        </p:spPr>
        <p:txBody>
          <a:bodyPr/>
          <a:lstStyle/>
          <a:p>
            <a:pPr>
              <a:lnSpc>
                <a:spcPct val="150000"/>
              </a:lnSpc>
            </a:pPr>
            <a:r>
              <a:rPr lang="zh-CN" altLang="en-US" sz="3600" b="1" dirty="0" smtClean="0"/>
              <a:t>学生的学业成绩与师生关系而不是</a:t>
            </a:r>
            <a:r>
              <a:rPr lang="zh-CN" altLang="en-US" sz="3600" b="1" dirty="0" smtClean="0">
                <a:solidFill>
                  <a:srgbClr val="FF0000"/>
                </a:solidFill>
              </a:rPr>
              <a:t>教学</a:t>
            </a:r>
            <a:r>
              <a:rPr lang="zh-CN" altLang="en-US" sz="3600" b="1" dirty="0" smtClean="0"/>
              <a:t>质量呈显著的相关。</a:t>
            </a:r>
            <a:r>
              <a:rPr lang="en-US" altLang="zh-CN" sz="3600" b="1" dirty="0" smtClean="0"/>
              <a:t> </a:t>
            </a:r>
            <a:endParaRPr lang="zh-CN" altLang="en-US" sz="36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t>对这些结论 虽然从感性的角度，有的我们可能难以接受，但是，它们是科学研究的结果，而不是主观的归纳。</a:t>
            </a:r>
            <a:endParaRPr lang="en-US" altLang="zh-CN" sz="3600" b="1" dirty="0" smtClean="0"/>
          </a:p>
          <a:p>
            <a:pPr>
              <a:lnSpc>
                <a:spcPct val="150000"/>
              </a:lnSpc>
            </a:pPr>
            <a:endParaRPr lang="en-US" altLang="zh-CN" sz="3600" b="1" dirty="0" smtClean="0"/>
          </a:p>
          <a:p>
            <a:pPr>
              <a:lnSpc>
                <a:spcPct val="150000"/>
              </a:lnSpc>
            </a:pPr>
            <a:r>
              <a:rPr lang="zh-CN" altLang="en-US" sz="3600" b="1" i="1" dirty="0" smtClean="0"/>
              <a:t>那么，到底与什么最相关？</a:t>
            </a:r>
            <a:endParaRPr lang="zh-CN" altLang="en-US" sz="36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600" b="1" dirty="0" smtClean="0"/>
              <a:t>影响学生成绩的最主要因素是：软环境，包括家庭、师生、同伴。</a:t>
            </a:r>
            <a:endParaRPr lang="en-US" altLang="zh-CN" sz="3600" b="1" dirty="0" smtClean="0"/>
          </a:p>
          <a:p>
            <a:r>
              <a:rPr lang="zh-CN" altLang="en-US" sz="3600" b="1" dirty="0" smtClean="0"/>
              <a:t>这也从另外一个侧面说明，为什么同样老师，面对同样的学生，传授的是同样的内容，最后教出来的结果为什么不一样。</a:t>
            </a:r>
            <a:endParaRPr lang="zh-CN" altLang="en-US" sz="36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4000" b="1" dirty="0" smtClean="0"/>
              <a:t>没有哪个老师不希望自己教出高考状元；</a:t>
            </a:r>
            <a:endParaRPr lang="en-US" altLang="zh-CN" sz="4000" b="1" dirty="0" smtClean="0"/>
          </a:p>
          <a:p>
            <a:r>
              <a:rPr lang="zh-CN" altLang="en-US" sz="4000" b="1" dirty="0" smtClean="0"/>
              <a:t>没有哪个学校不企望高考状元出现在自己的学校；</a:t>
            </a:r>
            <a:endParaRPr lang="en-US" altLang="zh-CN" sz="4000" b="1" dirty="0" smtClean="0"/>
          </a:p>
          <a:p>
            <a:r>
              <a:rPr lang="zh-CN" altLang="en-US" sz="4000" b="1" dirty="0" smtClean="0"/>
              <a:t>高考状元们的发展到底怎么样呢？</a:t>
            </a:r>
            <a:endParaRPr lang="zh-CN" altLang="en-US" sz="40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p:txBody>
          <a:bodyPr/>
          <a:lstStyle/>
          <a:p>
            <a:pPr eaLnBrk="1" hangingPunct="1"/>
            <a:r>
              <a:rPr lang="en-US" altLang="zh-CN" b="1" smtClean="0"/>
              <a:t> </a:t>
            </a:r>
            <a:endParaRPr lang="en-US" altLang="zh-CN" b="1" smtClean="0"/>
          </a:p>
        </p:txBody>
      </p:sp>
      <p:sp>
        <p:nvSpPr>
          <p:cNvPr id="43011" name="Rectangle 3"/>
          <p:cNvSpPr>
            <a:spLocks noGrp="1" noRot="1" noChangeArrowheads="1"/>
          </p:cNvSpPr>
          <p:nvPr>
            <p:ph type="body" idx="1"/>
          </p:nvPr>
        </p:nvSpPr>
        <p:spPr>
          <a:xfrm>
            <a:off x="301625" y="836613"/>
            <a:ext cx="8540750" cy="5262562"/>
          </a:xfrm>
        </p:spPr>
        <p:txBody>
          <a:bodyPr/>
          <a:lstStyle/>
          <a:p>
            <a:pPr eaLnBrk="1" hangingPunct="1"/>
            <a:r>
              <a:rPr lang="zh-CN" altLang="en-US" sz="5400" b="1" dirty="0" smtClean="0">
                <a:solidFill>
                  <a:schemeClr val="tx2"/>
                </a:solidFill>
              </a:rPr>
              <a:t>三、学业不良学生转化的 原则</a:t>
            </a:r>
            <a:endParaRPr lang="en-US" altLang="zh-CN" sz="4000" b="1" dirty="0" smtClean="0">
              <a:solidFill>
                <a:schemeClr val="tx2"/>
              </a:solidFill>
            </a:endParaRPr>
          </a:p>
          <a:p>
            <a:pPr eaLnBrk="1" hangingPunct="1"/>
            <a:endParaRPr lang="zh-CN" altLang="en-US" b="1" dirty="0" smtClean="0">
              <a:solidFill>
                <a:schemeClr val="tx2"/>
              </a:solidFill>
            </a:endParaRPr>
          </a:p>
          <a:p>
            <a:pPr eaLnBrk="1" hangingPunct="1"/>
            <a:r>
              <a:rPr lang="en-US" altLang="zh-CN" sz="4000" b="1" dirty="0" smtClean="0">
                <a:solidFill>
                  <a:schemeClr val="tx2"/>
                </a:solidFill>
              </a:rPr>
              <a:t>(</a:t>
            </a:r>
            <a:r>
              <a:rPr lang="zh-CN" altLang="en-US" sz="4000" b="1" dirty="0" smtClean="0">
                <a:solidFill>
                  <a:schemeClr val="tx2"/>
                </a:solidFill>
              </a:rPr>
              <a:t>一</a:t>
            </a:r>
            <a:r>
              <a:rPr lang="en-US" altLang="zh-CN" sz="4000" b="1" dirty="0" smtClean="0">
                <a:solidFill>
                  <a:schemeClr val="tx2"/>
                </a:solidFill>
              </a:rPr>
              <a:t>)</a:t>
            </a:r>
            <a:r>
              <a:rPr lang="zh-CN" altLang="en-US" sz="4000" b="1" dirty="0" smtClean="0">
                <a:solidFill>
                  <a:schemeClr val="tx2"/>
                </a:solidFill>
              </a:rPr>
              <a:t>家庭该做到的</a:t>
            </a:r>
            <a:r>
              <a:rPr lang="en-US" altLang="zh-CN" sz="4000" b="1" dirty="0" smtClean="0">
                <a:solidFill>
                  <a:schemeClr val="tx2"/>
                </a:solidFill>
              </a:rPr>
              <a:t>: </a:t>
            </a:r>
            <a:endParaRPr lang="en-US" altLang="zh-CN" sz="4000" b="1" dirty="0" smtClean="0">
              <a:solidFill>
                <a:schemeClr val="tx2"/>
              </a:solidFill>
            </a:endParaRPr>
          </a:p>
          <a:p>
            <a:pPr eaLnBrk="1" hangingPunct="1"/>
            <a:endParaRPr lang="en-US" altLang="zh-CN" sz="4000" b="1" dirty="0" smtClean="0">
              <a:solidFill>
                <a:schemeClr val="tx2"/>
              </a:solidFill>
            </a:endParaRPr>
          </a:p>
          <a:p>
            <a:pPr eaLnBrk="1" hangingPunct="1"/>
            <a:r>
              <a:rPr lang="zh-CN" altLang="en-US" sz="4000" b="1" smtClean="0">
                <a:solidFill>
                  <a:schemeClr val="tx2"/>
                </a:solidFill>
              </a:rPr>
              <a:t>物质环境</a:t>
            </a:r>
            <a:endParaRPr lang="zh-CN" altLang="en-US" sz="4000" b="1"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p:txBody>
          <a:bodyPr/>
          <a:lstStyle/>
          <a:p>
            <a:pPr eaLnBrk="1" hangingPunct="1"/>
            <a:endParaRPr lang="zh-CN" altLang="zh-CN" smtClean="0"/>
          </a:p>
        </p:txBody>
      </p:sp>
      <p:sp>
        <p:nvSpPr>
          <p:cNvPr id="44035" name="Rectangle 3"/>
          <p:cNvSpPr>
            <a:spLocks noGrp="1" noRot="1" noChangeArrowheads="1"/>
          </p:cNvSpPr>
          <p:nvPr>
            <p:ph type="body" idx="1"/>
          </p:nvPr>
        </p:nvSpPr>
        <p:spPr>
          <a:xfrm>
            <a:off x="301625" y="1285860"/>
            <a:ext cx="8540750" cy="4813315"/>
          </a:xfrm>
        </p:spPr>
        <p:txBody>
          <a:bodyPr/>
          <a:lstStyle/>
          <a:p>
            <a:pPr eaLnBrk="1" hangingPunct="1">
              <a:lnSpc>
                <a:spcPct val="150000"/>
              </a:lnSpc>
            </a:pPr>
            <a:r>
              <a:rPr lang="en-US" altLang="zh-CN" sz="3600" b="1" dirty="0" smtClean="0">
                <a:solidFill>
                  <a:schemeClr val="tx2"/>
                </a:solidFill>
              </a:rPr>
              <a:t>1</a:t>
            </a:r>
            <a:r>
              <a:rPr lang="zh-CN" altLang="en-US" sz="3600" b="1" dirty="0" smtClean="0">
                <a:solidFill>
                  <a:schemeClr val="tx2"/>
                </a:solidFill>
              </a:rPr>
              <a:t>、最好的养育方式：具有一种控制孩子生活情感的氛围；</a:t>
            </a:r>
            <a:endParaRPr lang="zh-CN" altLang="en-US" b="1" dirty="0" smtClean="0">
              <a:solidFill>
                <a:schemeClr val="tx2"/>
              </a:solidFill>
            </a:endParaRPr>
          </a:p>
          <a:p>
            <a:pPr eaLnBrk="1" hangingPunct="1">
              <a:lnSpc>
                <a:spcPct val="150000"/>
              </a:lnSpc>
            </a:pPr>
            <a:r>
              <a:rPr lang="zh-CN" altLang="en-US" b="1" dirty="0" smtClean="0"/>
              <a:t> 不言自威。父母通过行动让孩子知道什么是可以做的</a:t>
            </a:r>
            <a:r>
              <a:rPr lang="en-US" altLang="zh-CN" b="1" dirty="0" smtClean="0"/>
              <a:t>,</a:t>
            </a:r>
            <a:r>
              <a:rPr lang="zh-CN" altLang="en-US" b="1" dirty="0" smtClean="0"/>
              <a:t>该做的</a:t>
            </a:r>
            <a:r>
              <a:rPr lang="en-US" altLang="zh-CN" b="1" dirty="0" smtClean="0"/>
              <a:t>;</a:t>
            </a:r>
            <a:r>
              <a:rPr lang="zh-CN" altLang="en-US" b="1" dirty="0" smtClean="0"/>
              <a:t>什么是不该做的等</a:t>
            </a:r>
            <a:r>
              <a:rPr lang="en-US" altLang="zh-CN" b="1" dirty="0" smtClean="0"/>
              <a:t>,</a:t>
            </a:r>
            <a:r>
              <a:rPr lang="zh-CN" altLang="en-US" b="1" dirty="0" smtClean="0"/>
              <a:t>而不是空洞的说教</a:t>
            </a:r>
            <a:r>
              <a:rPr lang="en-US" altLang="zh-CN" b="1" dirty="0" smtClean="0"/>
              <a:t>;    </a:t>
            </a:r>
            <a:r>
              <a:rPr lang="zh-CN" altLang="en-US" b="1" dirty="0" smtClean="0"/>
              <a:t>让孩子觉得家是一个可以获得理解与支持的安全港。</a:t>
            </a:r>
            <a:endParaRPr lang="zh-CN" altLang="en-US" b="1"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p:txBody>
          <a:bodyPr/>
          <a:lstStyle/>
          <a:p>
            <a:pPr algn="l" eaLnBrk="1" hangingPunct="1"/>
            <a:r>
              <a:rPr lang="zh-CN" altLang="en-US" b="1" dirty="0" smtClean="0"/>
              <a:t>小贴士：父母类型</a:t>
            </a:r>
            <a:endParaRPr lang="zh-CN" altLang="zh-CN" dirty="0" smtClean="0"/>
          </a:p>
        </p:txBody>
      </p:sp>
      <p:sp>
        <p:nvSpPr>
          <p:cNvPr id="47107" name="Rectangle 3"/>
          <p:cNvSpPr>
            <a:spLocks noGrp="1" noRot="1" noChangeArrowheads="1"/>
          </p:cNvSpPr>
          <p:nvPr>
            <p:ph type="body" idx="1"/>
          </p:nvPr>
        </p:nvSpPr>
        <p:spPr/>
        <p:txBody>
          <a:bodyPr/>
          <a:lstStyle/>
          <a:p>
            <a:pPr eaLnBrk="1" hangingPunct="1"/>
            <a:r>
              <a:rPr lang="en-US" altLang="zh-CN" smtClean="0"/>
              <a:t>                                </a:t>
            </a:r>
            <a:r>
              <a:rPr lang="zh-CN" altLang="en-US" b="1" smtClean="0">
                <a:ea typeface="楷体_GB2312" pitchFamily="49" charset="-122"/>
              </a:rPr>
              <a:t>高控制</a:t>
            </a:r>
            <a:endParaRPr lang="zh-CN" altLang="en-US" b="1" smtClean="0">
              <a:ea typeface="楷体_GB2312" pitchFamily="49" charset="-122"/>
            </a:endParaRPr>
          </a:p>
          <a:p>
            <a:pPr eaLnBrk="1" hangingPunct="1"/>
            <a:endParaRPr lang="zh-CN" altLang="en-US" smtClean="0">
              <a:ea typeface="楷体_GB2312" pitchFamily="49" charset="-122"/>
            </a:endParaRPr>
          </a:p>
          <a:p>
            <a:pPr eaLnBrk="1" hangingPunct="1"/>
            <a:endParaRPr lang="zh-CN" altLang="en-US" smtClean="0"/>
          </a:p>
          <a:p>
            <a:pPr eaLnBrk="1" hangingPunct="1"/>
            <a:r>
              <a:rPr lang="zh-CN" altLang="en-US" b="1" smtClean="0">
                <a:ea typeface="楷体_GB2312" pitchFamily="49" charset="-122"/>
              </a:rPr>
              <a:t>低接纳</a:t>
            </a:r>
            <a:r>
              <a:rPr lang="zh-CN" altLang="en-US" smtClean="0"/>
              <a:t>                                                </a:t>
            </a:r>
            <a:r>
              <a:rPr lang="zh-CN" altLang="en-US" b="1" smtClean="0">
                <a:ea typeface="楷体_GB2312" pitchFamily="49" charset="-122"/>
              </a:rPr>
              <a:t>高接纳</a:t>
            </a:r>
            <a:endParaRPr lang="zh-CN" altLang="en-US" b="1" smtClean="0">
              <a:ea typeface="楷体_GB2312" pitchFamily="49" charset="-122"/>
            </a:endParaRPr>
          </a:p>
          <a:p>
            <a:pPr eaLnBrk="1" hangingPunct="1"/>
            <a:endParaRPr lang="zh-CN" altLang="en-US" smtClean="0">
              <a:ea typeface="楷体_GB2312" pitchFamily="49" charset="-122"/>
            </a:endParaRPr>
          </a:p>
          <a:p>
            <a:pPr eaLnBrk="1" hangingPunct="1"/>
            <a:endParaRPr lang="zh-CN" altLang="en-US" smtClean="0">
              <a:ea typeface="楷体_GB2312" pitchFamily="49" charset="-122"/>
            </a:endParaRPr>
          </a:p>
          <a:p>
            <a:pPr eaLnBrk="1" hangingPunct="1"/>
            <a:r>
              <a:rPr lang="zh-CN" altLang="en-US" smtClean="0">
                <a:ea typeface="楷体_GB2312" pitchFamily="49" charset="-122"/>
              </a:rPr>
              <a:t>                                </a:t>
            </a:r>
            <a:r>
              <a:rPr lang="zh-CN" altLang="en-US" b="1" smtClean="0">
                <a:ea typeface="楷体_GB2312" pitchFamily="49" charset="-122"/>
              </a:rPr>
              <a:t>低控制</a:t>
            </a:r>
            <a:endParaRPr lang="zh-CN" altLang="en-US" b="1" smtClean="0">
              <a:ea typeface="楷体_GB2312" pitchFamily="49" charset="-122"/>
            </a:endParaRPr>
          </a:p>
        </p:txBody>
      </p:sp>
      <p:sp>
        <p:nvSpPr>
          <p:cNvPr id="47108" name="Line 4"/>
          <p:cNvSpPr>
            <a:spLocks noChangeShapeType="1"/>
          </p:cNvSpPr>
          <p:nvPr/>
        </p:nvSpPr>
        <p:spPr bwMode="auto">
          <a:xfrm>
            <a:off x="827088" y="3933825"/>
            <a:ext cx="7345362" cy="0"/>
          </a:xfrm>
          <a:prstGeom prst="line">
            <a:avLst/>
          </a:prstGeom>
          <a:noFill/>
          <a:ln w="9525">
            <a:solidFill>
              <a:schemeClr val="tx1"/>
            </a:solidFill>
            <a:round/>
            <a:tailEnd type="triangle" w="med" len="med"/>
          </a:ln>
        </p:spPr>
        <p:txBody>
          <a:bodyPr/>
          <a:lstStyle/>
          <a:p>
            <a:endParaRPr lang="zh-CN" altLang="en-US"/>
          </a:p>
        </p:txBody>
      </p:sp>
      <p:sp>
        <p:nvSpPr>
          <p:cNvPr id="47109" name="Line 5"/>
          <p:cNvSpPr>
            <a:spLocks noChangeShapeType="1"/>
          </p:cNvSpPr>
          <p:nvPr/>
        </p:nvSpPr>
        <p:spPr bwMode="auto">
          <a:xfrm flipV="1">
            <a:off x="4284663" y="1773238"/>
            <a:ext cx="0" cy="4464050"/>
          </a:xfrm>
          <a:prstGeom prst="line">
            <a:avLst/>
          </a:prstGeom>
          <a:noFill/>
          <a:ln w="9525">
            <a:solidFill>
              <a:schemeClr val="tx1"/>
            </a:solidFill>
            <a:round/>
            <a:tailEnd type="triangle" w="med" len="med"/>
          </a:ln>
        </p:spPr>
        <p:txBody>
          <a:bodyPr/>
          <a:lstStyle/>
          <a:p>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p:txBody>
          <a:bodyPr/>
          <a:lstStyle/>
          <a:p>
            <a:pPr eaLnBrk="1" hangingPunct="1"/>
            <a:r>
              <a:rPr lang="zh-CN" altLang="en-US" sz="3600" b="1" dirty="0" smtClean="0"/>
              <a:t> </a:t>
            </a:r>
            <a:endParaRPr lang="zh-CN" altLang="en-US" sz="3600" b="1" dirty="0" smtClean="0"/>
          </a:p>
        </p:txBody>
      </p:sp>
      <p:sp>
        <p:nvSpPr>
          <p:cNvPr id="45059" name="Rectangle 3"/>
          <p:cNvSpPr>
            <a:spLocks noGrp="1" noRot="1" noChangeArrowheads="1"/>
          </p:cNvSpPr>
          <p:nvPr>
            <p:ph type="body" idx="1"/>
          </p:nvPr>
        </p:nvSpPr>
        <p:spPr>
          <a:xfrm>
            <a:off x="301625" y="1428736"/>
            <a:ext cx="8540750" cy="4670439"/>
          </a:xfrm>
        </p:spPr>
        <p:txBody>
          <a:bodyPr/>
          <a:lstStyle/>
          <a:p>
            <a:pPr eaLnBrk="1" hangingPunct="1"/>
            <a:r>
              <a:rPr lang="en-US" altLang="zh-CN" b="1" dirty="0" smtClean="0"/>
              <a:t>1</a:t>
            </a:r>
            <a:r>
              <a:rPr lang="zh-CN" altLang="en-US" b="1" dirty="0" smtClean="0"/>
              <a:t>、低控制水平与低接纳水平的父母。几乎得不到父母的关爱或管制，这些孩子往往表现出不快乐，不遵守纪律、精神不集中、情感不成熟。他们是没有人照看的小可怜虫；</a:t>
            </a:r>
            <a:endParaRPr lang="en-US" altLang="zh-CN" b="1" smtClean="0"/>
          </a:p>
          <a:p>
            <a:pPr eaLnBrk="1" hangingPunct="1"/>
            <a:endParaRPr lang="zh-CN" altLang="en-US" b="1" dirty="0" smtClean="0"/>
          </a:p>
          <a:p>
            <a:pPr eaLnBrk="1" hangingPunct="1"/>
            <a:r>
              <a:rPr lang="en-US" altLang="zh-CN" b="1" dirty="0" smtClean="0"/>
              <a:t>2</a:t>
            </a:r>
            <a:r>
              <a:rPr lang="zh-CN" altLang="en-US" b="1" dirty="0" smtClean="0"/>
              <a:t>、低控制水平与高接纳水平的父母。得到父母过多的关爱，娇纵、任性、没有责任感，缺乏独立性。是被惯坏的孩子。</a:t>
            </a:r>
            <a:endParaRPr lang="zh-CN" altLang="en-US" b="1"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p:txBody>
          <a:bodyPr/>
          <a:lstStyle/>
          <a:p>
            <a:pPr eaLnBrk="1" hangingPunct="1"/>
            <a:endParaRPr lang="zh-CN" altLang="zh-CN" smtClean="0"/>
          </a:p>
        </p:txBody>
      </p:sp>
      <p:sp>
        <p:nvSpPr>
          <p:cNvPr id="46083" name="Rectangle 3"/>
          <p:cNvSpPr>
            <a:spLocks noGrp="1" noRot="1" noChangeArrowheads="1"/>
          </p:cNvSpPr>
          <p:nvPr>
            <p:ph type="body" idx="1"/>
          </p:nvPr>
        </p:nvSpPr>
        <p:spPr>
          <a:xfrm>
            <a:off x="301625" y="1196975"/>
            <a:ext cx="8540750" cy="4902200"/>
          </a:xfrm>
        </p:spPr>
        <p:txBody>
          <a:bodyPr/>
          <a:lstStyle/>
          <a:p>
            <a:pPr eaLnBrk="1" hangingPunct="1"/>
            <a:r>
              <a:rPr lang="en-US" altLang="zh-CN" b="1" smtClean="0"/>
              <a:t>3</a:t>
            </a:r>
            <a:r>
              <a:rPr lang="zh-CN" altLang="en-US" b="1" smtClean="0"/>
              <a:t>、高控制水平低接纳水平的父母。孩子受到父母太多的控制，极少有自由，父母很少体验到他们内心的感受。他们通常表现为缺少社交技巧，缺少自尊，不自信，感到不被疼爱。他们对父母表露出愤怒与憎恨。他们是被关在笼子里的小鸟。</a:t>
            </a:r>
            <a:endParaRPr lang="zh-CN" altLang="en-US" b="1" smtClean="0"/>
          </a:p>
          <a:p>
            <a:pPr eaLnBrk="1" hangingPunct="1"/>
            <a:r>
              <a:rPr lang="en-US" altLang="zh-CN" b="1" smtClean="0"/>
              <a:t>4</a:t>
            </a:r>
            <a:r>
              <a:rPr lang="zh-CN" altLang="en-US" b="1" smtClean="0"/>
              <a:t>、高控制高接纳。家庭融洽，关系和谐，孩子高度自尊、情感成熟，会取得很高的成就。</a:t>
            </a:r>
            <a:endParaRPr lang="zh-CN" altLang="en-US" b="1"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p:nvPr>
        </p:nvSpPr>
        <p:spPr>
          <a:xfrm>
            <a:off x="301625" y="609600"/>
            <a:ext cx="8540750" cy="731838"/>
          </a:xfrm>
        </p:spPr>
        <p:txBody>
          <a:bodyPr/>
          <a:lstStyle/>
          <a:p>
            <a:pPr eaLnBrk="1" hangingPunct="1"/>
            <a:r>
              <a:rPr lang="zh-CN" altLang="en-US" sz="4000" b="1" dirty="0" smtClean="0"/>
              <a:t>资料</a:t>
            </a:r>
            <a:r>
              <a:rPr lang="en-US" altLang="zh-CN" sz="4000" b="1" dirty="0" smtClean="0"/>
              <a:t>1</a:t>
            </a:r>
            <a:r>
              <a:rPr lang="zh-CN" altLang="en-US" sz="4000" b="1" dirty="0" smtClean="0"/>
              <a:t>：孩子的成长比成功更重要</a:t>
            </a:r>
            <a:br>
              <a:rPr lang="zh-CN" altLang="en-US" sz="4000" b="1" dirty="0" smtClean="0"/>
            </a:br>
            <a:endParaRPr lang="zh-CN" altLang="en-US" sz="4000" b="1" dirty="0" smtClean="0"/>
          </a:p>
        </p:txBody>
      </p:sp>
      <p:sp>
        <p:nvSpPr>
          <p:cNvPr id="48131" name="Rectangle 3"/>
          <p:cNvSpPr>
            <a:spLocks noGrp="1" noRot="1" noChangeArrowheads="1"/>
          </p:cNvSpPr>
          <p:nvPr>
            <p:ph type="body" idx="1"/>
          </p:nvPr>
        </p:nvSpPr>
        <p:spPr>
          <a:xfrm>
            <a:off x="301625" y="1052513"/>
            <a:ext cx="8540750" cy="5046662"/>
          </a:xfrm>
        </p:spPr>
        <p:txBody>
          <a:bodyPr/>
          <a:lstStyle/>
          <a:p>
            <a:pPr eaLnBrk="1" hangingPunct="1"/>
            <a:r>
              <a:rPr lang="zh-CN" altLang="en-US" sz="2800" b="1" dirty="0" smtClean="0"/>
              <a:t>在上海作了一项调查，问小学生，他们心目中希望母亲是一个什么形象？当时得出了五个一的结果。</a:t>
            </a:r>
            <a:endParaRPr lang="zh-CN" altLang="en-US" sz="2800" b="1" dirty="0" smtClean="0"/>
          </a:p>
          <a:p>
            <a:pPr eaLnBrk="1" hangingPunct="1"/>
            <a:r>
              <a:rPr lang="zh-CN" altLang="en-US" sz="2800" b="1" dirty="0" smtClean="0"/>
              <a:t>那就是“懂一点电脑，化一点淡妆，少一点说教，多一点微笑，多一点空间。” </a:t>
            </a:r>
            <a:endParaRPr lang="zh-CN" altLang="en-US" sz="2800" b="1" dirty="0" smtClean="0"/>
          </a:p>
          <a:p>
            <a:pPr eaLnBrk="1" hangingPunct="1"/>
            <a:r>
              <a:rPr lang="zh-CN" altLang="en-US" sz="2800" b="1" dirty="0" smtClean="0"/>
              <a:t> 许多孩子平常学习好，一到考试就不行，这就叫“克拉克现象”。我有几点建议：不要让孩子感到你的焦虑比他多；不要让孩子感到你的提醒像紧箍咒；不要让孩子感到你对他的感受漠不关心；不要让孩子感到你比他还脆弱；不要让孩子感到参加考试是为了圆你的梦。 </a:t>
            </a:r>
            <a:endParaRPr lang="zh-CN" altLang="en-US" sz="2800" b="1"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资料</a:t>
            </a:r>
            <a:r>
              <a:rPr lang="en-US" altLang="zh-CN" b="1" dirty="0" smtClean="0"/>
              <a:t>2</a:t>
            </a:r>
            <a:r>
              <a:rPr lang="zh-CN" altLang="en-US" b="1" dirty="0" smtClean="0"/>
              <a:t>：有问题的父母 </a:t>
            </a:r>
            <a:endParaRPr lang="zh-CN" altLang="en-US" dirty="0"/>
          </a:p>
        </p:txBody>
      </p:sp>
      <p:sp>
        <p:nvSpPr>
          <p:cNvPr id="3" name="内容占位符 2"/>
          <p:cNvSpPr>
            <a:spLocks noGrp="1"/>
          </p:cNvSpPr>
          <p:nvPr>
            <p:ph sz="half" idx="1"/>
          </p:nvPr>
        </p:nvSpPr>
        <p:spPr>
          <a:xfrm>
            <a:off x="301625" y="1643050"/>
            <a:ext cx="4194175" cy="4456125"/>
          </a:xfrm>
        </p:spPr>
        <p:txBody>
          <a:bodyPr/>
          <a:lstStyle/>
          <a:p>
            <a:r>
              <a:rPr lang="zh-CN" altLang="en-US" b="1" dirty="0" smtClean="0"/>
              <a:t>父母照顾太周到；</a:t>
            </a:r>
            <a:endParaRPr lang="en-US" altLang="zh-CN" b="1" dirty="0" smtClean="0"/>
          </a:p>
          <a:p>
            <a:r>
              <a:rPr lang="zh-CN" altLang="en-US" b="1" dirty="0" smtClean="0"/>
              <a:t>母亲太唠叨；</a:t>
            </a:r>
            <a:endParaRPr lang="en-US" altLang="zh-CN" b="1" dirty="0" smtClean="0"/>
          </a:p>
          <a:p>
            <a:r>
              <a:rPr lang="zh-CN" altLang="en-US" b="1" dirty="0" smtClean="0"/>
              <a:t>母亲不关心孩子；</a:t>
            </a:r>
            <a:endParaRPr lang="en-US" altLang="zh-CN" b="1" dirty="0" smtClean="0"/>
          </a:p>
          <a:p>
            <a:r>
              <a:rPr lang="zh-CN" altLang="en-US" b="1" dirty="0" smtClean="0"/>
              <a:t>母亲太顺从孩子；</a:t>
            </a:r>
            <a:endParaRPr lang="en-US" altLang="zh-CN" b="1" dirty="0" smtClean="0"/>
          </a:p>
          <a:p>
            <a:r>
              <a:rPr lang="zh-CN" altLang="en-US" b="1" dirty="0" smtClean="0"/>
              <a:t>母亲常说父亲的坏话；</a:t>
            </a:r>
            <a:endParaRPr lang="en-US" altLang="zh-CN" b="1" dirty="0" smtClean="0"/>
          </a:p>
          <a:p>
            <a:r>
              <a:rPr lang="zh-CN" altLang="en-US" b="1" dirty="0" smtClean="0"/>
              <a:t>父母常吵架；</a:t>
            </a:r>
            <a:endParaRPr lang="zh-CN" altLang="en-US" b="1" dirty="0" smtClean="0"/>
          </a:p>
          <a:p>
            <a:r>
              <a:rPr lang="zh-CN" altLang="en-US" b="1" dirty="0" smtClean="0"/>
              <a:t>父母只注重学习成绩；</a:t>
            </a:r>
            <a:endParaRPr lang="en-US" altLang="zh-CN" b="1" dirty="0" smtClean="0"/>
          </a:p>
          <a:p>
            <a:r>
              <a:rPr lang="zh-CN" altLang="en-US" b="1" dirty="0" smtClean="0"/>
              <a:t>母亲常常拿别的孩子或</a:t>
            </a:r>
            <a:endParaRPr lang="zh-CN" altLang="en-US" dirty="0"/>
          </a:p>
        </p:txBody>
      </p:sp>
      <p:sp>
        <p:nvSpPr>
          <p:cNvPr id="4" name="内容占位符 3"/>
          <p:cNvSpPr>
            <a:spLocks noGrp="1"/>
          </p:cNvSpPr>
          <p:nvPr>
            <p:ph sz="half" idx="2"/>
          </p:nvPr>
        </p:nvSpPr>
        <p:spPr>
          <a:xfrm>
            <a:off x="4648200" y="1428736"/>
            <a:ext cx="4194175" cy="4670439"/>
          </a:xfrm>
        </p:spPr>
        <p:txBody>
          <a:bodyPr/>
          <a:lstStyle/>
          <a:p>
            <a:r>
              <a:rPr lang="zh-CN" altLang="en-US" b="1" dirty="0" smtClean="0"/>
              <a:t> 别的兄弟姐妹来比较；</a:t>
            </a:r>
            <a:endParaRPr lang="en-US" altLang="zh-CN" b="1" dirty="0" smtClean="0"/>
          </a:p>
          <a:p>
            <a:r>
              <a:rPr lang="zh-CN" altLang="en-US" b="1" dirty="0" smtClean="0"/>
              <a:t>父母将自己不能完成的梦想硬要孩子完成；</a:t>
            </a:r>
            <a:endParaRPr lang="en-US" altLang="zh-CN" b="1" dirty="0" smtClean="0"/>
          </a:p>
          <a:p>
            <a:r>
              <a:rPr lang="zh-CN" altLang="en-US" b="1" dirty="0" smtClean="0"/>
              <a:t>死要面子的父母（永远正确）；</a:t>
            </a:r>
            <a:endParaRPr lang="en-US" altLang="zh-CN" b="1" dirty="0" smtClean="0"/>
          </a:p>
          <a:p>
            <a:r>
              <a:rPr lang="zh-CN" altLang="en-US" b="1" dirty="0" smtClean="0"/>
              <a:t>不顾条件，希望子女读更好学校的父母；</a:t>
            </a:r>
            <a:endParaRPr lang="en-US" altLang="zh-CN" b="1" dirty="0" smtClean="0"/>
          </a:p>
          <a:p>
            <a:r>
              <a:rPr lang="zh-CN" altLang="en-US" b="1" dirty="0" smtClean="0"/>
              <a:t>认为子女是自己活下去唯一目的的父母。</a:t>
            </a:r>
            <a:endParaRPr lang="zh-CN" altLang="en-US"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819136"/>
          </a:xfrm>
        </p:spPr>
        <p:txBody>
          <a:bodyPr/>
          <a:lstStyle/>
          <a:p>
            <a:pPr algn="l"/>
            <a:r>
              <a:rPr lang="zh-CN" altLang="en-US" sz="3200" b="1" dirty="0" smtClean="0"/>
              <a:t>父母不同管理方式对孩子成绩的影响</a:t>
            </a:r>
            <a:endParaRPr lang="zh-CN" altLang="en-US" sz="3200" b="1" dirty="0"/>
          </a:p>
        </p:txBody>
      </p:sp>
      <p:pic>
        <p:nvPicPr>
          <p:cNvPr id="4" name="Picture 5" descr="未命名-3"/>
          <p:cNvPicPr>
            <a:picLocks noGrp="1" noChangeAspect="1" noChangeArrowheads="1"/>
          </p:cNvPicPr>
          <p:nvPr>
            <p:ph idx="1"/>
          </p:nvPr>
        </p:nvPicPr>
        <p:blipFill>
          <a:blip r:embed="rId1"/>
          <a:srcRect/>
          <a:stretch>
            <a:fillRect/>
          </a:stretch>
        </p:blipFill>
        <p:spPr bwMode="auto">
          <a:xfrm>
            <a:off x="4265930" y="609600"/>
            <a:ext cx="4462780" cy="5423535"/>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323850" y="0"/>
            <a:ext cx="8540750" cy="1143000"/>
          </a:xfrm>
        </p:spPr>
        <p:txBody>
          <a:bodyPr/>
          <a:lstStyle/>
          <a:p>
            <a:pPr eaLnBrk="1" hangingPunct="1"/>
            <a:endParaRPr lang="zh-CN" altLang="zh-CN" smtClean="0"/>
          </a:p>
        </p:txBody>
      </p:sp>
      <p:sp>
        <p:nvSpPr>
          <p:cNvPr id="50179" name="Rectangle 3"/>
          <p:cNvSpPr>
            <a:spLocks noGrp="1" noRot="1" noChangeArrowheads="1"/>
          </p:cNvSpPr>
          <p:nvPr>
            <p:ph type="body" idx="1"/>
          </p:nvPr>
        </p:nvSpPr>
        <p:spPr>
          <a:xfrm>
            <a:off x="323850" y="928670"/>
            <a:ext cx="8540750" cy="5021280"/>
          </a:xfrm>
        </p:spPr>
        <p:txBody>
          <a:bodyPr/>
          <a:lstStyle/>
          <a:p>
            <a:pPr eaLnBrk="1" hangingPunct="1">
              <a:lnSpc>
                <a:spcPct val="150000"/>
              </a:lnSpc>
            </a:pPr>
            <a:r>
              <a:rPr lang="en-US" altLang="zh-CN" sz="4000" b="1" dirty="0" smtClean="0"/>
              <a:t>2</a:t>
            </a:r>
            <a:r>
              <a:rPr lang="zh-CN" altLang="en-US" sz="4000" b="1" dirty="0" smtClean="0"/>
              <a:t>、</a:t>
            </a:r>
            <a:r>
              <a:rPr lang="zh-CN" altLang="en-US" sz="4000" b="1" dirty="0" smtClean="0">
                <a:solidFill>
                  <a:schemeClr val="tx2"/>
                </a:solidFill>
              </a:rPr>
              <a:t>最好的教育方式</a:t>
            </a:r>
            <a:r>
              <a:rPr lang="zh-CN" altLang="en-US" sz="4000" b="1" dirty="0" smtClean="0"/>
              <a:t>：经常性地将高期望值传递给孩子</a:t>
            </a:r>
            <a:r>
              <a:rPr lang="en-US" altLang="zh-CN" sz="4000" b="1" dirty="0" smtClean="0"/>
              <a:t>(</a:t>
            </a:r>
            <a:r>
              <a:rPr lang="zh-CN" altLang="en-US" sz="4000" b="1" dirty="0" smtClean="0"/>
              <a:t>罗森塔尔效应</a:t>
            </a:r>
            <a:r>
              <a:rPr lang="en-US" altLang="zh-CN" sz="4000" b="1" dirty="0" smtClean="0"/>
              <a:t>)</a:t>
            </a:r>
            <a:r>
              <a:rPr lang="zh-CN" altLang="en-US" sz="4000" b="1" dirty="0" smtClean="0"/>
              <a:t>。是对孩子肯定、鼓励，而不是要求他</a:t>
            </a:r>
            <a:r>
              <a:rPr lang="en-US" altLang="zh-CN" sz="4000" b="1" dirty="0" smtClean="0"/>
              <a:t>/</a:t>
            </a:r>
            <a:r>
              <a:rPr lang="zh-CN" altLang="en-US" sz="4000" b="1" dirty="0" smtClean="0"/>
              <a:t>她必须达到什么。</a:t>
            </a:r>
            <a:r>
              <a:rPr lang="en-US" altLang="zh-CN" sz="4000" b="1" dirty="0" smtClean="0"/>
              <a:t> </a:t>
            </a:r>
            <a:endParaRPr lang="zh-CN" altLang="en-US" sz="4000" b="1"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785794"/>
            <a:ext cx="8540750" cy="5313381"/>
          </a:xfrm>
        </p:spPr>
        <p:txBody>
          <a:bodyPr/>
          <a:lstStyle/>
          <a:p>
            <a:pPr eaLnBrk="1" hangingPunct="1"/>
            <a:r>
              <a:rPr lang="en-US" altLang="zh-CN" b="1" dirty="0" smtClean="0"/>
              <a:t>3</a:t>
            </a:r>
            <a:r>
              <a:rPr lang="zh-CN" altLang="en-US" b="1" dirty="0" smtClean="0"/>
              <a:t>、</a:t>
            </a:r>
            <a:r>
              <a:rPr lang="zh-CN" altLang="en-US" b="1" dirty="0" smtClean="0">
                <a:solidFill>
                  <a:schemeClr val="tx2"/>
                </a:solidFill>
              </a:rPr>
              <a:t>最好的家庭氛围</a:t>
            </a:r>
            <a:r>
              <a:rPr lang="zh-CN" altLang="en-US" b="1" dirty="0" smtClean="0"/>
              <a:t>：对未来，全家怀有成功的理想；</a:t>
            </a:r>
            <a:endParaRPr lang="zh-CN" altLang="en-US" b="1" dirty="0" smtClean="0"/>
          </a:p>
          <a:p>
            <a:pPr eaLnBrk="1" hangingPunct="1"/>
            <a:r>
              <a:rPr lang="en-US" altLang="zh-CN" b="1" dirty="0" smtClean="0"/>
              <a:t>4</a:t>
            </a:r>
            <a:r>
              <a:rPr lang="zh-CN" altLang="en-US" b="1" dirty="0" smtClean="0"/>
              <a:t>、</a:t>
            </a:r>
            <a:r>
              <a:rPr lang="zh-CN" altLang="en-US" b="1" dirty="0" smtClean="0">
                <a:solidFill>
                  <a:schemeClr val="tx2"/>
                </a:solidFill>
              </a:rPr>
              <a:t>最好的价值观</a:t>
            </a:r>
            <a:r>
              <a:rPr lang="zh-CN" altLang="en-US" b="1" dirty="0" smtClean="0"/>
              <a:t>：树立刻苦学习是成功的关键的观点；在生活中，具有不断得到实现的、易懂的家规。在相互发生冲突时，把找到解决办法的机会让给孩子，用更多的精力去为孩子寻找有价值的活动。</a:t>
            </a:r>
            <a:endParaRPr lang="zh-CN" altLang="en-US" b="1" dirty="0" smtClean="0"/>
          </a:p>
          <a:p>
            <a:pPr eaLnBrk="1" hangingPunct="1"/>
            <a:r>
              <a:rPr lang="en-US" altLang="zh-CN" b="1" dirty="0" smtClean="0"/>
              <a:t>5</a:t>
            </a:r>
            <a:r>
              <a:rPr lang="zh-CN" altLang="en-US" b="1" dirty="0" smtClean="0"/>
              <a:t>、</a:t>
            </a:r>
            <a:r>
              <a:rPr lang="zh-CN" altLang="en-US" b="1" dirty="0" smtClean="0">
                <a:solidFill>
                  <a:schemeClr val="tx2"/>
                </a:solidFill>
              </a:rPr>
              <a:t>最好的生活方式</a:t>
            </a:r>
            <a:r>
              <a:rPr lang="zh-CN" altLang="en-US" b="1" dirty="0" smtClean="0"/>
              <a:t>：具有一种积极的，而不是久坐不动的生活方式；鼓励孩子参与对身心有益的活动。</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latin typeface="+mj-ea"/>
              </a:rPr>
              <a:t>材料</a:t>
            </a:r>
            <a:r>
              <a:rPr lang="en-US" altLang="zh-CN" b="1" dirty="0" smtClean="0">
                <a:latin typeface="+mj-ea"/>
              </a:rPr>
              <a:t>2</a:t>
            </a:r>
            <a:r>
              <a:rPr lang="zh-CN" altLang="en-US" b="1" dirty="0" smtClean="0">
                <a:latin typeface="+mj-ea"/>
              </a:rPr>
              <a:t>：</a:t>
            </a:r>
            <a:r>
              <a:rPr lang="zh-CN" altLang="en-US" b="1" dirty="0" smtClean="0">
                <a:solidFill>
                  <a:srgbClr val="020202"/>
                </a:solidFill>
                <a:latin typeface="+mj-ea"/>
              </a:rPr>
              <a:t>中国最好大学之一</a:t>
            </a:r>
            <a:r>
              <a:rPr lang="zh-CN" altLang="en-US" b="1" dirty="0" smtClean="0">
                <a:solidFill>
                  <a:srgbClr val="020202"/>
                </a:solidFill>
              </a:rPr>
              <a:t>的数据</a:t>
            </a:r>
            <a:endParaRPr lang="zh-CN" altLang="en-US" b="1" dirty="0">
              <a:latin typeface="+mj-ea"/>
            </a:endParaRPr>
          </a:p>
        </p:txBody>
      </p:sp>
      <p:sp>
        <p:nvSpPr>
          <p:cNvPr id="3" name="内容占位符 2"/>
          <p:cNvSpPr>
            <a:spLocks noGrp="1"/>
          </p:cNvSpPr>
          <p:nvPr>
            <p:ph idx="1"/>
          </p:nvPr>
        </p:nvSpPr>
        <p:spPr>
          <a:xfrm>
            <a:off x="357158" y="1571612"/>
            <a:ext cx="8540750" cy="4551365"/>
          </a:xfrm>
        </p:spPr>
        <p:txBody>
          <a:bodyPr/>
          <a:lstStyle/>
          <a:p>
            <a:r>
              <a:rPr lang="en-US" altLang="zh-CN" b="1" dirty="0" smtClean="0"/>
              <a:t>2006</a:t>
            </a:r>
            <a:r>
              <a:rPr lang="zh-CN" altLang="en-US" b="1" dirty="0" smtClean="0"/>
              <a:t>年，有人对</a:t>
            </a:r>
            <a:r>
              <a:rPr lang="en-US" altLang="zh-CN" b="1" dirty="0" smtClean="0"/>
              <a:t>A</a:t>
            </a:r>
            <a:r>
              <a:rPr lang="zh-CN" altLang="en-US" b="1" dirty="0" smtClean="0"/>
              <a:t>大学</a:t>
            </a:r>
            <a:r>
              <a:rPr lang="en-US" altLang="zh-CN" b="1" dirty="0" smtClean="0"/>
              <a:t>1982</a:t>
            </a:r>
            <a:r>
              <a:rPr lang="zh-CN" altLang="en-US" b="1" dirty="0" smtClean="0"/>
              <a:t>～</a:t>
            </a:r>
            <a:r>
              <a:rPr lang="en-US" altLang="zh-CN" b="1" dirty="0" smtClean="0"/>
              <a:t>1993</a:t>
            </a:r>
            <a:r>
              <a:rPr lang="zh-CN" altLang="en-US" b="1" dirty="0" smtClean="0"/>
              <a:t>年毕业的</a:t>
            </a:r>
            <a:r>
              <a:rPr lang="en-US" altLang="zh-CN" b="1" dirty="0" smtClean="0"/>
              <a:t>410</a:t>
            </a:r>
            <a:r>
              <a:rPr lang="zh-CN" altLang="en-US" b="1" dirty="0" smtClean="0"/>
              <a:t>位杰出校友 进行了研究</a:t>
            </a:r>
            <a:r>
              <a:rPr lang="zh-CN" altLang="en-US" b="1" dirty="0" smtClean="0">
                <a:solidFill>
                  <a:schemeClr val="tx2"/>
                </a:solidFill>
              </a:rPr>
              <a:t>（这</a:t>
            </a:r>
            <a:r>
              <a:rPr lang="en-US" altLang="zh-CN" b="1" dirty="0" smtClean="0">
                <a:solidFill>
                  <a:schemeClr val="tx2"/>
                </a:solidFill>
              </a:rPr>
              <a:t>410</a:t>
            </a:r>
            <a:r>
              <a:rPr lang="zh-CN" altLang="en-US" b="1" dirty="0" smtClean="0">
                <a:solidFill>
                  <a:schemeClr val="tx2"/>
                </a:solidFill>
              </a:rPr>
              <a:t>名杰出校友正好占这</a:t>
            </a:r>
            <a:r>
              <a:rPr lang="en-US" altLang="zh-CN" b="1" dirty="0" smtClean="0">
                <a:solidFill>
                  <a:schemeClr val="tx2"/>
                </a:solidFill>
              </a:rPr>
              <a:t>10</a:t>
            </a:r>
            <a:r>
              <a:rPr lang="zh-CN" altLang="en-US" b="1" dirty="0" smtClean="0">
                <a:solidFill>
                  <a:schemeClr val="tx2"/>
                </a:solidFill>
              </a:rPr>
              <a:t>年</a:t>
            </a:r>
            <a:r>
              <a:rPr lang="en-US" altLang="zh-CN" b="1" dirty="0" smtClean="0">
                <a:solidFill>
                  <a:schemeClr val="tx2"/>
                </a:solidFill>
              </a:rPr>
              <a:t>A</a:t>
            </a:r>
            <a:r>
              <a:rPr lang="zh-CN" altLang="en-US" b="1" dirty="0" smtClean="0">
                <a:solidFill>
                  <a:schemeClr val="tx2"/>
                </a:solidFill>
              </a:rPr>
              <a:t>大学全部</a:t>
            </a:r>
            <a:r>
              <a:rPr lang="en-US" altLang="zh-CN" b="1" dirty="0" smtClean="0">
                <a:solidFill>
                  <a:schemeClr val="tx2"/>
                </a:solidFill>
              </a:rPr>
              <a:t>2</a:t>
            </a:r>
            <a:r>
              <a:rPr lang="zh-CN" altLang="en-US" b="1" dirty="0" smtClean="0">
                <a:solidFill>
                  <a:schemeClr val="tx2"/>
                </a:solidFill>
              </a:rPr>
              <a:t>万余名毕业生的</a:t>
            </a:r>
            <a:r>
              <a:rPr lang="en-US" altLang="zh-CN" b="1" dirty="0" smtClean="0">
                <a:solidFill>
                  <a:schemeClr val="tx2"/>
                </a:solidFill>
              </a:rPr>
              <a:t>2</a:t>
            </a:r>
            <a:r>
              <a:rPr lang="zh-CN" altLang="en-US" b="1" dirty="0" smtClean="0">
                <a:solidFill>
                  <a:schemeClr val="tx2"/>
                </a:solidFill>
              </a:rPr>
              <a:t>％）。</a:t>
            </a:r>
            <a:endParaRPr lang="zh-CN" altLang="en-US" b="1" dirty="0" smtClean="0"/>
          </a:p>
          <a:p>
            <a:r>
              <a:rPr lang="zh-CN" altLang="en-US" b="1" dirty="0" smtClean="0"/>
              <a:t>这</a:t>
            </a:r>
            <a:r>
              <a:rPr lang="en-US" altLang="zh-CN" b="1" dirty="0" smtClean="0"/>
              <a:t>10</a:t>
            </a:r>
            <a:r>
              <a:rPr lang="zh-CN" altLang="en-US" b="1" dirty="0" smtClean="0"/>
              <a:t>年里，</a:t>
            </a:r>
            <a:r>
              <a:rPr lang="en-US" altLang="zh-CN" b="1" dirty="0" smtClean="0"/>
              <a:t>A</a:t>
            </a:r>
            <a:r>
              <a:rPr lang="zh-CN" altLang="en-US" b="1" dirty="0" smtClean="0"/>
              <a:t>大学共评出了</a:t>
            </a:r>
            <a:r>
              <a:rPr lang="en-US" altLang="zh-CN" b="1" dirty="0" smtClean="0"/>
              <a:t>412</a:t>
            </a:r>
            <a:r>
              <a:rPr lang="zh-CN" altLang="en-US" b="1" dirty="0" smtClean="0"/>
              <a:t>位优秀毕业生（约占在校生总数的</a:t>
            </a:r>
            <a:r>
              <a:rPr lang="en-US" altLang="zh-CN" b="1" dirty="0" smtClean="0"/>
              <a:t>2</a:t>
            </a:r>
            <a:r>
              <a:rPr lang="zh-CN" altLang="en-US" b="1" dirty="0" smtClean="0"/>
              <a:t>％），其中只有约</a:t>
            </a:r>
            <a:r>
              <a:rPr lang="en-US" altLang="zh-CN" b="1" dirty="0" smtClean="0"/>
              <a:t>10</a:t>
            </a:r>
            <a:r>
              <a:rPr lang="zh-CN" altLang="en-US" b="1" dirty="0" smtClean="0"/>
              <a:t>％，即</a:t>
            </a:r>
            <a:r>
              <a:rPr lang="en-US" altLang="zh-CN" b="1" dirty="0" smtClean="0"/>
              <a:t>40</a:t>
            </a:r>
            <a:r>
              <a:rPr lang="zh-CN" altLang="en-US" b="1" dirty="0" smtClean="0"/>
              <a:t>人成为了今天的杰出校友（</a:t>
            </a:r>
            <a:r>
              <a:rPr lang="en-US" altLang="zh-CN" b="1" dirty="0" smtClean="0"/>
              <a:t>53</a:t>
            </a:r>
            <a:r>
              <a:rPr lang="zh-CN" altLang="en-US" b="1" dirty="0" smtClean="0"/>
              <a:t>～</a:t>
            </a:r>
            <a:r>
              <a:rPr lang="en-US" altLang="zh-CN" b="1" dirty="0" smtClean="0"/>
              <a:t>54</a:t>
            </a:r>
            <a:r>
              <a:rPr lang="zh-CN" altLang="en-US" b="1" dirty="0" smtClean="0"/>
              <a:t>）。</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p:nvPr>
        </p:nvSpPr>
        <p:spPr/>
        <p:txBody>
          <a:bodyPr/>
          <a:lstStyle/>
          <a:p>
            <a:pPr eaLnBrk="1" hangingPunct="1"/>
            <a:endParaRPr lang="zh-CN" altLang="zh-CN" dirty="0" smtClean="0"/>
          </a:p>
        </p:txBody>
      </p:sp>
      <p:sp>
        <p:nvSpPr>
          <p:cNvPr id="52227" name="Rectangle 3"/>
          <p:cNvSpPr>
            <a:spLocks noGrp="1" noRot="1" noChangeArrowheads="1"/>
          </p:cNvSpPr>
          <p:nvPr>
            <p:ph type="body" idx="1"/>
          </p:nvPr>
        </p:nvSpPr>
        <p:spPr/>
        <p:txBody>
          <a:bodyPr/>
          <a:lstStyle/>
          <a:p>
            <a:pPr eaLnBrk="1" hangingPunct="1"/>
            <a:r>
              <a:rPr lang="zh-CN" altLang="en-US" b="1" dirty="0" smtClean="0"/>
              <a:t>荣毅仁</a:t>
            </a:r>
            <a:endParaRPr lang="zh-CN" altLang="en-US" b="1" dirty="0" smtClean="0"/>
          </a:p>
        </p:txBody>
      </p:sp>
      <p:pic>
        <p:nvPicPr>
          <p:cNvPr id="52228" name="Picture 5" descr="80102751"/>
          <p:cNvPicPr>
            <a:picLocks noChangeAspect="1" noChangeArrowheads="1"/>
          </p:cNvPicPr>
          <p:nvPr/>
        </p:nvPicPr>
        <p:blipFill>
          <a:blip r:embed="rId1"/>
          <a:srcRect/>
          <a:stretch>
            <a:fillRect/>
          </a:stretch>
        </p:blipFill>
        <p:spPr bwMode="auto">
          <a:xfrm>
            <a:off x="2484438" y="0"/>
            <a:ext cx="5111750" cy="6408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rrowheads="1"/>
          </p:cNvSpPr>
          <p:nvPr>
            <p:ph type="title"/>
          </p:nvPr>
        </p:nvSpPr>
        <p:spPr/>
        <p:txBody>
          <a:bodyPr/>
          <a:lstStyle/>
          <a:p>
            <a:pPr algn="l" eaLnBrk="1" hangingPunct="1"/>
            <a:r>
              <a:rPr lang="zh-CN" altLang="en-US" sz="4800" b="1" dirty="0" smtClean="0"/>
              <a:t>荣毅仁家训：</a:t>
            </a:r>
            <a:endParaRPr lang="zh-CN" altLang="en-US" sz="4800" b="1" dirty="0" smtClean="0"/>
          </a:p>
        </p:txBody>
      </p:sp>
      <p:sp>
        <p:nvSpPr>
          <p:cNvPr id="53251" name="Rectangle 3"/>
          <p:cNvSpPr>
            <a:spLocks noGrp="1" noRot="1" noChangeArrowheads="1"/>
          </p:cNvSpPr>
          <p:nvPr>
            <p:ph type="body" idx="1"/>
          </p:nvPr>
        </p:nvSpPr>
        <p:spPr/>
        <p:txBody>
          <a:bodyPr/>
          <a:lstStyle/>
          <a:p>
            <a:pPr eaLnBrk="1" hangingPunct="1"/>
            <a:endParaRPr lang="en-US" altLang="zh-CN" sz="3600" b="1" dirty="0" smtClean="0"/>
          </a:p>
          <a:p>
            <a:pPr eaLnBrk="1" hangingPunct="1">
              <a:lnSpc>
                <a:spcPct val="150000"/>
              </a:lnSpc>
              <a:buFont typeface="Wingdings" panose="05000000000000000000" pitchFamily="2" charset="2"/>
              <a:buNone/>
            </a:pPr>
            <a:r>
              <a:rPr lang="en-US" altLang="zh-CN" sz="3600" b="1" dirty="0" smtClean="0">
                <a:solidFill>
                  <a:srgbClr val="020202"/>
                </a:solidFill>
              </a:rPr>
              <a:t>  </a:t>
            </a:r>
            <a:r>
              <a:rPr lang="zh-CN" altLang="en-US" sz="3600" b="1" dirty="0" smtClean="0"/>
              <a:t>择高处立，就平处做，向宽处行；</a:t>
            </a:r>
            <a:endParaRPr lang="zh-CN" altLang="en-US" sz="3600" b="1" dirty="0" smtClean="0"/>
          </a:p>
          <a:p>
            <a:pPr eaLnBrk="1" hangingPunct="1">
              <a:lnSpc>
                <a:spcPct val="150000"/>
              </a:lnSpc>
              <a:buFont typeface="Wingdings" panose="05000000000000000000" pitchFamily="2" charset="2"/>
              <a:buNone/>
            </a:pPr>
            <a:r>
              <a:rPr lang="zh-CN" altLang="en-US" sz="3600" b="1" dirty="0" smtClean="0"/>
              <a:t>  发上等的愿，结中等的缘，享下等 的福。</a:t>
            </a:r>
            <a:endParaRPr lang="zh-CN" altLang="en-US" sz="3600" b="1" dirty="0" smtClean="0"/>
          </a:p>
          <a:p>
            <a:pPr eaLnBrk="1" hangingPunct="1"/>
            <a:endParaRPr lang="en-US" altLang="zh-CN" sz="4000" b="1" dirty="0" smtClean="0">
              <a:solidFill>
                <a:srgbClr val="020202"/>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rrowheads="1"/>
          </p:cNvSpPr>
          <p:nvPr>
            <p:ph type="title"/>
          </p:nvPr>
        </p:nvSpPr>
        <p:spPr>
          <a:xfrm>
            <a:off x="323850" y="0"/>
            <a:ext cx="8540750" cy="1143000"/>
          </a:xfrm>
        </p:spPr>
        <p:txBody>
          <a:bodyPr/>
          <a:lstStyle/>
          <a:p>
            <a:pPr eaLnBrk="1" hangingPunct="1"/>
            <a:endParaRPr lang="zh-CN" altLang="zh-CN" smtClean="0"/>
          </a:p>
        </p:txBody>
      </p:sp>
      <p:sp>
        <p:nvSpPr>
          <p:cNvPr id="55299" name="Rectangle 3"/>
          <p:cNvSpPr>
            <a:spLocks noGrp="1" noRot="1" noChangeArrowheads="1"/>
          </p:cNvSpPr>
          <p:nvPr>
            <p:ph type="body" idx="1"/>
          </p:nvPr>
        </p:nvSpPr>
        <p:spPr>
          <a:xfrm>
            <a:off x="301625" y="981075"/>
            <a:ext cx="8540750" cy="5118100"/>
          </a:xfrm>
        </p:spPr>
        <p:txBody>
          <a:bodyPr/>
          <a:lstStyle/>
          <a:p>
            <a:pPr eaLnBrk="1" hangingPunct="1">
              <a:lnSpc>
                <a:spcPct val="150000"/>
              </a:lnSpc>
            </a:pPr>
            <a:r>
              <a:rPr lang="zh-CN" altLang="en-US" sz="4000" b="1" dirty="0" smtClean="0">
                <a:ea typeface="楷体_GB2312" pitchFamily="49" charset="-122"/>
              </a:rPr>
              <a:t>传统蒙学教材</a:t>
            </a:r>
            <a:r>
              <a:rPr lang="zh-CN" altLang="en-US" sz="4000" b="1" dirty="0" smtClean="0">
                <a:solidFill>
                  <a:schemeClr val="tx2"/>
                </a:solidFill>
                <a:ea typeface="楷体_GB2312" pitchFamily="49" charset="-122"/>
              </a:rPr>
              <a:t>：</a:t>
            </a:r>
            <a:endParaRPr lang="zh-CN" altLang="en-US" sz="4000" b="1" dirty="0" smtClean="0">
              <a:solidFill>
                <a:schemeClr val="tx2"/>
              </a:solidFill>
              <a:ea typeface="楷体_GB2312" pitchFamily="49" charset="-122"/>
            </a:endParaRPr>
          </a:p>
          <a:p>
            <a:pPr eaLnBrk="1" hangingPunct="1">
              <a:lnSpc>
                <a:spcPct val="150000"/>
              </a:lnSpc>
            </a:pPr>
            <a:r>
              <a:rPr lang="zh-CN" altLang="en-US" sz="4000" b="1" dirty="0" smtClean="0">
                <a:solidFill>
                  <a:srgbClr val="020202"/>
                </a:solidFill>
                <a:ea typeface="楷体_GB2312" pitchFamily="49" charset="-122"/>
              </a:rPr>
              <a:t>大事难事看担当，逆境顺境看襟度</a:t>
            </a:r>
            <a:endParaRPr lang="zh-CN" altLang="en-US" sz="4000" b="1" dirty="0" smtClean="0">
              <a:solidFill>
                <a:srgbClr val="020202"/>
              </a:solidFill>
              <a:ea typeface="楷体_GB2312" pitchFamily="49" charset="-122"/>
            </a:endParaRPr>
          </a:p>
          <a:p>
            <a:pPr eaLnBrk="1" hangingPunct="1">
              <a:lnSpc>
                <a:spcPct val="150000"/>
              </a:lnSpc>
            </a:pPr>
            <a:r>
              <a:rPr lang="zh-CN" altLang="en-US" sz="4000" b="1" dirty="0" smtClean="0">
                <a:solidFill>
                  <a:srgbClr val="020202"/>
                </a:solidFill>
                <a:ea typeface="楷体_GB2312" pitchFamily="49" charset="-122"/>
              </a:rPr>
              <a:t>临喜临怒看涵养，群行群止看识见</a:t>
            </a:r>
            <a:endParaRPr lang="zh-CN" altLang="en-US" sz="4000" b="1" dirty="0" smtClean="0">
              <a:solidFill>
                <a:srgbClr val="020202"/>
              </a:solidFill>
              <a:ea typeface="楷体_GB2312" pitchFamily="49" charset="-122"/>
            </a:endParaRPr>
          </a:p>
          <a:p>
            <a:pPr eaLnBrk="1" hangingPunct="1"/>
            <a:endParaRPr lang="zh-CN" altLang="en-US" sz="4000" b="1" dirty="0" smtClean="0">
              <a:solidFill>
                <a:srgbClr val="020202"/>
              </a:solidFill>
              <a:ea typeface="楷体_GB2312" pitchFamily="49" charset="-122"/>
            </a:endParaRPr>
          </a:p>
          <a:p>
            <a:pPr eaLnBrk="1" hangingPunct="1"/>
            <a:r>
              <a:rPr lang="en-US" altLang="zh-CN" sz="3600" b="1" dirty="0" smtClean="0"/>
              <a:t>6</a:t>
            </a:r>
            <a:r>
              <a:rPr lang="zh-CN" altLang="en-US" sz="3600" b="1" dirty="0" smtClean="0"/>
              <a:t>、</a:t>
            </a:r>
            <a:r>
              <a:rPr lang="zh-CN" altLang="en-US" sz="3600" b="1" dirty="0" smtClean="0">
                <a:solidFill>
                  <a:schemeClr val="tx2"/>
                </a:solidFill>
              </a:rPr>
              <a:t>最好的家校方式</a:t>
            </a:r>
            <a:r>
              <a:rPr lang="zh-CN" altLang="en-US" sz="3600" b="1" dirty="0" smtClean="0"/>
              <a:t>：与教师保持经常性的接触；</a:t>
            </a:r>
            <a:r>
              <a:rPr lang="en-US" altLang="zh-CN" sz="3600" b="1" dirty="0" smtClean="0"/>
              <a:t> </a:t>
            </a:r>
            <a:endParaRPr lang="zh-CN" altLang="en-US" sz="4000" b="1" dirty="0" smtClean="0">
              <a:solidFill>
                <a:srgbClr val="020202"/>
              </a:solidFill>
              <a:ea typeface="楷体_GB2312" pitchFamily="49"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（二）教  师</a:t>
            </a:r>
            <a:endParaRPr lang="zh-CN" altLang="en-US" b="1" dirty="0"/>
          </a:p>
        </p:txBody>
      </p:sp>
      <p:sp>
        <p:nvSpPr>
          <p:cNvPr id="3" name="内容占位符 2"/>
          <p:cNvSpPr>
            <a:spLocks noGrp="1"/>
          </p:cNvSpPr>
          <p:nvPr>
            <p:ph idx="1"/>
          </p:nvPr>
        </p:nvSpPr>
        <p:spPr/>
        <p:txBody>
          <a:bodyPr/>
          <a:lstStyle/>
          <a:p>
            <a:r>
              <a:rPr lang="en-US" altLang="zh-CN" sz="4000" b="1" dirty="0" smtClean="0"/>
              <a:t>1</a:t>
            </a:r>
            <a:r>
              <a:rPr lang="zh-CN" altLang="en-US" sz="4000" b="1" dirty="0" smtClean="0"/>
              <a:t>、原则：</a:t>
            </a:r>
            <a:endParaRPr lang="en-US" altLang="zh-CN" sz="4000" b="1" dirty="0" smtClean="0"/>
          </a:p>
          <a:p>
            <a:endParaRPr lang="en-US" altLang="zh-CN" sz="4000" b="1" dirty="0" smtClean="0"/>
          </a:p>
          <a:p>
            <a:r>
              <a:rPr lang="zh-CN" altLang="en-US" sz="4000" b="1" dirty="0" smtClean="0"/>
              <a:t>（</a:t>
            </a:r>
            <a:r>
              <a:rPr lang="en-US" altLang="zh-CN" sz="4000" b="1" dirty="0" smtClean="0"/>
              <a:t>1</a:t>
            </a:r>
            <a:r>
              <a:rPr lang="zh-CN" altLang="en-US" sz="4000" b="1" dirty="0" smtClean="0"/>
              <a:t>）关爱与尊重 </a:t>
            </a:r>
            <a:endParaRPr lang="en-US" altLang="zh-CN" sz="4000" b="1" dirty="0" smtClean="0"/>
          </a:p>
          <a:p>
            <a:endParaRPr lang="en-US" altLang="zh-CN" sz="4000" b="1" dirty="0" smtClean="0"/>
          </a:p>
          <a:p>
            <a:r>
              <a:rPr lang="zh-CN" altLang="en-US" sz="4000" b="1" dirty="0" smtClean="0"/>
              <a:t>（</a:t>
            </a:r>
            <a:r>
              <a:rPr lang="en-US" altLang="zh-CN" sz="4000" b="1" dirty="0" smtClean="0"/>
              <a:t>2</a:t>
            </a:r>
            <a:r>
              <a:rPr lang="zh-CN" altLang="en-US" sz="4000" b="1" dirty="0" smtClean="0"/>
              <a:t>）如何让学生投入学习</a:t>
            </a:r>
            <a:endParaRPr lang="zh-CN" altLang="en-US" sz="4000" b="1"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rrowheads="1"/>
          </p:cNvSpPr>
          <p:nvPr>
            <p:ph type="title"/>
          </p:nvPr>
        </p:nvSpPr>
        <p:spPr/>
        <p:txBody>
          <a:bodyPr/>
          <a:lstStyle/>
          <a:p>
            <a:pPr eaLnBrk="1" hangingPunct="1"/>
            <a:r>
              <a:rPr lang="en-US" altLang="zh-CN" sz="4000" b="1" dirty="0" smtClean="0"/>
              <a:t>2</a:t>
            </a:r>
            <a:r>
              <a:rPr lang="zh-CN" altLang="en-US" sz="4000" b="1" dirty="0" smtClean="0"/>
              <a:t>、教师不该做</a:t>
            </a:r>
            <a:r>
              <a:rPr lang="en-US" altLang="zh-CN" sz="4000" b="1" dirty="0" smtClean="0"/>
              <a:t> </a:t>
            </a:r>
            <a:r>
              <a:rPr lang="zh-CN" altLang="en-US" sz="4000" b="1" dirty="0" smtClean="0"/>
              <a:t>的</a:t>
            </a:r>
            <a:endParaRPr lang="zh-CN" altLang="en-US" sz="4000" b="1" dirty="0" smtClean="0"/>
          </a:p>
        </p:txBody>
      </p:sp>
      <p:sp>
        <p:nvSpPr>
          <p:cNvPr id="60419" name="Rectangle 3"/>
          <p:cNvSpPr>
            <a:spLocks noGrp="1" noRot="1" noChangeArrowheads="1"/>
          </p:cNvSpPr>
          <p:nvPr>
            <p:ph type="body" idx="1"/>
          </p:nvPr>
        </p:nvSpPr>
        <p:spPr/>
        <p:txBody>
          <a:bodyPr/>
          <a:lstStyle/>
          <a:p>
            <a:pPr eaLnBrk="1" hangingPunct="1"/>
            <a:r>
              <a:rPr lang="zh-CN" altLang="en-US" b="1" dirty="0" smtClean="0"/>
              <a:t>（</a:t>
            </a:r>
            <a:r>
              <a:rPr lang="en-US" altLang="zh-CN" b="1" dirty="0" smtClean="0"/>
              <a:t>1</a:t>
            </a:r>
            <a:r>
              <a:rPr lang="zh-CN" altLang="en-US" b="1" dirty="0" smtClean="0"/>
              <a:t>）不要将学生的成绩优秀与其性格及行为划等号，认为学业优秀的孩子性格与行为也一定是优异的；</a:t>
            </a:r>
            <a:endParaRPr lang="zh-CN" altLang="en-US" b="1" dirty="0" smtClean="0"/>
          </a:p>
          <a:p>
            <a:pPr eaLnBrk="1" hangingPunct="1"/>
            <a:r>
              <a:rPr lang="zh-CN" altLang="en-US" b="1" dirty="0" smtClean="0"/>
              <a:t>（</a:t>
            </a:r>
            <a:r>
              <a:rPr lang="en-US" altLang="zh-CN" b="1" dirty="0" smtClean="0"/>
              <a:t>2</a:t>
            </a:r>
            <a:r>
              <a:rPr lang="zh-CN" altLang="en-US" b="1" dirty="0" smtClean="0"/>
              <a:t>）不要把哪些通过极端的抗争方式，如</a:t>
            </a:r>
            <a:r>
              <a:rPr lang="zh-CN" altLang="en-US" b="1" dirty="0" smtClean="0">
                <a:solidFill>
                  <a:srgbClr val="020202"/>
                </a:solidFill>
              </a:rPr>
              <a:t>博取赞赏、惹事生非、分庭抗礼、伺机报复、自暴自弃，获取归属感</a:t>
            </a:r>
            <a:r>
              <a:rPr lang="zh-CN" altLang="en-US" b="1" dirty="0" smtClean="0"/>
              <a:t>的学生过分严重地视为问题学生。不要针对学生说与做的本身，要针对暗含的联系，</a:t>
            </a:r>
            <a:r>
              <a:rPr lang="zh-CN" altLang="en-US" b="1" dirty="0" smtClean="0">
                <a:solidFill>
                  <a:srgbClr val="C00000"/>
                </a:solidFill>
              </a:rPr>
              <a:t>读懂行为背后的信息</a:t>
            </a:r>
            <a:r>
              <a:rPr lang="zh-CN" altLang="en-US" b="1" dirty="0" smtClean="0"/>
              <a:t>。</a:t>
            </a:r>
            <a:endParaRPr lang="zh-CN" altLang="en-US" b="1"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4000" b="1" i="1" dirty="0" smtClean="0"/>
              <a:t>案例</a:t>
            </a:r>
            <a:r>
              <a:rPr lang="en-US" altLang="zh-CN" sz="4000" b="1" i="1" dirty="0" smtClean="0"/>
              <a:t>1</a:t>
            </a:r>
            <a:r>
              <a:rPr lang="zh-CN" altLang="en-US" sz="4000" b="1" i="1" dirty="0" smtClean="0"/>
              <a:t>：</a:t>
            </a:r>
            <a:r>
              <a:rPr lang="zh-CN" altLang="en-US" sz="3600" b="1" i="1" dirty="0" smtClean="0"/>
              <a:t>   </a:t>
            </a:r>
            <a:endParaRPr lang="zh-CN" altLang="en-US" sz="3600" b="1" i="1" dirty="0"/>
          </a:p>
        </p:txBody>
      </p:sp>
      <p:sp>
        <p:nvSpPr>
          <p:cNvPr id="3" name="内容占位符 2"/>
          <p:cNvSpPr>
            <a:spLocks noGrp="1"/>
          </p:cNvSpPr>
          <p:nvPr>
            <p:ph idx="1"/>
          </p:nvPr>
        </p:nvSpPr>
        <p:spPr>
          <a:xfrm>
            <a:off x="301625" y="2285992"/>
            <a:ext cx="8540750" cy="3813183"/>
          </a:xfrm>
        </p:spPr>
        <p:txBody>
          <a:bodyPr/>
          <a:lstStyle/>
          <a:p>
            <a:pPr>
              <a:lnSpc>
                <a:spcPct val="150000"/>
              </a:lnSpc>
            </a:pPr>
            <a:r>
              <a:rPr lang="en-US" sz="3600" b="1" dirty="0" smtClean="0"/>
              <a:t>7</a:t>
            </a:r>
            <a:r>
              <a:rPr lang="zh-CN" altLang="en-US" sz="3600" b="1" dirty="0" smtClean="0"/>
              <a:t>月</a:t>
            </a:r>
            <a:r>
              <a:rPr lang="en-US" sz="3600" b="1" dirty="0" smtClean="0"/>
              <a:t>7</a:t>
            </a:r>
            <a:r>
              <a:rPr lang="zh-CN" altLang="en-US" sz="3600" b="1" dirty="0" smtClean="0"/>
              <a:t>日晚，台北松山火车站第二月台一辆台北开往基隆的列车第</a:t>
            </a:r>
            <a:r>
              <a:rPr lang="en-US" sz="3600" b="1" dirty="0" smtClean="0"/>
              <a:t>6</a:t>
            </a:r>
            <a:r>
              <a:rPr lang="zh-CN" altLang="en-US" sz="3600" b="1" dirty="0" smtClean="0"/>
              <a:t>节车厢发生爆炸起火，造成</a:t>
            </a:r>
            <a:r>
              <a:rPr lang="en-US" sz="3600" b="1" dirty="0" smtClean="0"/>
              <a:t>25</a:t>
            </a:r>
            <a:r>
              <a:rPr lang="zh-CN" altLang="en-US" sz="3600" b="1" dirty="0" smtClean="0"/>
              <a:t>人受伤。</a:t>
            </a:r>
            <a:endParaRPr lang="zh-CN" altLang="en-US" sz="3600" b="1"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5400" b="1" dirty="0" smtClean="0">
                <a:solidFill>
                  <a:srgbClr val="020202"/>
                </a:solidFill>
              </a:rPr>
              <a:t>为什么要炸地铁！？</a:t>
            </a:r>
            <a:endParaRPr lang="en-US" altLang="zh-CN" sz="5400" b="1" dirty="0" smtClean="0">
              <a:solidFill>
                <a:srgbClr val="020202"/>
              </a:solidFill>
            </a:endParaRPr>
          </a:p>
          <a:p>
            <a:endParaRPr lang="en-US" altLang="zh-CN" sz="5400" b="1" dirty="0" smtClean="0">
              <a:solidFill>
                <a:srgbClr val="020202"/>
              </a:solidFill>
            </a:endParaRPr>
          </a:p>
          <a:p>
            <a:r>
              <a:rPr lang="zh-CN" altLang="en-US" sz="4000" b="1" dirty="0" smtClean="0">
                <a:solidFill>
                  <a:srgbClr val="020202"/>
                </a:solidFill>
              </a:rPr>
              <a:t>是有人报复社会</a:t>
            </a:r>
            <a:r>
              <a:rPr lang="en-US" altLang="zh-CN" sz="4000" b="1" dirty="0" smtClean="0">
                <a:solidFill>
                  <a:srgbClr val="020202"/>
                </a:solidFill>
              </a:rPr>
              <a:t>,</a:t>
            </a:r>
            <a:r>
              <a:rPr lang="zh-CN" altLang="en-US" sz="4000" b="1" dirty="0" smtClean="0">
                <a:solidFill>
                  <a:srgbClr val="020202"/>
                </a:solidFill>
              </a:rPr>
              <a:t>还是</a:t>
            </a:r>
            <a:r>
              <a:rPr lang="en-US" altLang="zh-CN" sz="4000" b="1" dirty="0" smtClean="0">
                <a:solidFill>
                  <a:srgbClr val="020202"/>
                </a:solidFill>
              </a:rPr>
              <a:t>……</a:t>
            </a:r>
            <a:r>
              <a:rPr lang="zh-CN" altLang="en-US" sz="4000" b="1" dirty="0" smtClean="0">
                <a:solidFill>
                  <a:srgbClr val="020202"/>
                </a:solidFill>
              </a:rPr>
              <a:t> </a:t>
            </a:r>
            <a:endParaRPr lang="zh-CN" altLang="en-US" sz="4000" dirty="0">
              <a:solidFill>
                <a:srgbClr val="020202"/>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答案：</a:t>
            </a:r>
            <a:endParaRPr lang="zh-CN" altLang="en-US" b="1" dirty="0"/>
          </a:p>
        </p:txBody>
      </p:sp>
      <p:pic>
        <p:nvPicPr>
          <p:cNvPr id="4" name="内容占位符 3" descr="台北地铁爆炸.JPG"/>
          <p:cNvPicPr>
            <a:picLocks noGrp="1" noChangeAspect="1"/>
          </p:cNvPicPr>
          <p:nvPr>
            <p:ph idx="1"/>
          </p:nvPr>
        </p:nvPicPr>
        <p:blipFill>
          <a:blip r:embed="rId1" cstate="print"/>
          <a:stretch>
            <a:fillRect/>
          </a:stretch>
        </p:blipFill>
        <p:spPr>
          <a:xfrm>
            <a:off x="1775883" y="1905000"/>
            <a:ext cx="5592233" cy="4194175"/>
          </a:xfr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4000" b="1" dirty="0" smtClean="0"/>
              <a:t>案例</a:t>
            </a:r>
            <a:r>
              <a:rPr lang="en-US" altLang="zh-CN" sz="4000" b="1" dirty="0" smtClean="0"/>
              <a:t>2</a:t>
            </a:r>
            <a:endParaRPr lang="zh-CN" altLang="en-US" sz="4000" b="1" dirty="0"/>
          </a:p>
        </p:txBody>
      </p:sp>
      <p:pic>
        <p:nvPicPr>
          <p:cNvPr id="4" name="内容占位符 3" descr="DSC04305.JPG"/>
          <p:cNvPicPr>
            <a:picLocks noGrp="1" noChangeAspect="1"/>
          </p:cNvPicPr>
          <p:nvPr>
            <p:ph idx="1"/>
          </p:nvPr>
        </p:nvPicPr>
        <p:blipFill>
          <a:blip r:embed="rId1" cstate="print"/>
          <a:stretch>
            <a:fillRect/>
          </a:stretch>
        </p:blipFill>
        <p:spPr>
          <a:xfrm>
            <a:off x="1071538" y="1500174"/>
            <a:ext cx="7000923" cy="4786346"/>
          </a:xfr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rrowheads="1"/>
          </p:cNvSpPr>
          <p:nvPr>
            <p:ph type="title"/>
          </p:nvPr>
        </p:nvSpPr>
        <p:spPr/>
        <p:txBody>
          <a:bodyPr/>
          <a:lstStyle/>
          <a:p>
            <a:pPr eaLnBrk="1" hangingPunct="1"/>
            <a:endParaRPr lang="zh-CN" altLang="zh-CN" smtClean="0"/>
          </a:p>
        </p:txBody>
      </p:sp>
      <p:sp>
        <p:nvSpPr>
          <p:cNvPr id="61443" name="Rectangle 3"/>
          <p:cNvSpPr>
            <a:spLocks noGrp="1" noRot="1" noChangeArrowheads="1"/>
          </p:cNvSpPr>
          <p:nvPr>
            <p:ph type="body" idx="1"/>
          </p:nvPr>
        </p:nvSpPr>
        <p:spPr/>
        <p:txBody>
          <a:bodyPr/>
          <a:lstStyle/>
          <a:p>
            <a:pPr eaLnBrk="1" hangingPunct="1"/>
            <a:r>
              <a:rPr lang="zh-CN" altLang="en-US" sz="3600" b="1" dirty="0" smtClean="0"/>
              <a:t>（</a:t>
            </a:r>
            <a:r>
              <a:rPr lang="en-US" altLang="zh-CN" sz="3600" b="1" dirty="0" smtClean="0"/>
              <a:t>3</a:t>
            </a:r>
            <a:r>
              <a:rPr lang="zh-CN" altLang="en-US" sz="3600" b="1" dirty="0" smtClean="0"/>
              <a:t>）忽略班级内孤立的儿童；</a:t>
            </a:r>
            <a:endParaRPr lang="zh-CN" altLang="en-US" sz="3600" b="1" dirty="0" smtClean="0"/>
          </a:p>
          <a:p>
            <a:pPr eaLnBrk="1" hangingPunct="1"/>
            <a:r>
              <a:rPr lang="zh-CN" altLang="en-US" sz="3600" b="1" dirty="0" smtClean="0"/>
              <a:t>（</a:t>
            </a:r>
            <a:r>
              <a:rPr lang="en-US" altLang="zh-CN" sz="3600" b="1" dirty="0" smtClean="0"/>
              <a:t>4</a:t>
            </a:r>
            <a:r>
              <a:rPr lang="zh-CN" altLang="en-US" sz="3600" b="1" dirty="0" smtClean="0"/>
              <a:t>）对自己怀有好感</a:t>
            </a:r>
            <a:r>
              <a:rPr lang="en-US" altLang="zh-CN" sz="3600" b="1" dirty="0" smtClean="0"/>
              <a:t>/</a:t>
            </a:r>
            <a:r>
              <a:rPr lang="zh-CN" altLang="en-US" sz="3600" b="1" dirty="0" smtClean="0"/>
              <a:t>厌恶的儿童，容易作过高</a:t>
            </a:r>
            <a:r>
              <a:rPr lang="en-US" altLang="zh-CN" sz="3600" b="1" dirty="0" smtClean="0"/>
              <a:t>/</a:t>
            </a:r>
            <a:r>
              <a:rPr lang="zh-CN" altLang="en-US" sz="3600" b="1" dirty="0" smtClean="0"/>
              <a:t>过低的评价；</a:t>
            </a:r>
            <a:endParaRPr lang="zh-CN" altLang="en-US" sz="3600" b="1" dirty="0" smtClean="0"/>
          </a:p>
          <a:p>
            <a:pPr eaLnBrk="1" hangingPunct="1"/>
            <a:r>
              <a:rPr lang="zh-CN" altLang="en-US" sz="3600" b="1" dirty="0" smtClean="0"/>
              <a:t>（</a:t>
            </a:r>
            <a:r>
              <a:rPr lang="en-US" altLang="zh-CN" sz="3600" b="1" dirty="0" smtClean="0"/>
              <a:t>5</a:t>
            </a:r>
            <a:r>
              <a:rPr lang="zh-CN" altLang="en-US" sz="3600" b="1" dirty="0" smtClean="0"/>
              <a:t>）因为对自身职业的不满或自卑感，扭曲对学生的态度与认知，也就是将不满的情绪发泄在学生身上，让学生做替罪羊。</a:t>
            </a:r>
            <a:endParaRPr lang="zh-CN" altLang="en-US" sz="36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en-US" altLang="zh-CN" sz="4400" b="1" dirty="0" smtClean="0"/>
          </a:p>
          <a:p>
            <a:r>
              <a:rPr lang="en-US" altLang="zh-CN" sz="4400" b="1" dirty="0" smtClean="0"/>
              <a:t>A</a:t>
            </a:r>
            <a:r>
              <a:rPr lang="zh-CN" altLang="en-US" sz="4400" b="1" dirty="0" smtClean="0"/>
              <a:t>大学</a:t>
            </a:r>
            <a:r>
              <a:rPr lang="en-US" altLang="zh-CN" sz="4400" b="1" dirty="0" smtClean="0"/>
              <a:t>90</a:t>
            </a:r>
            <a:r>
              <a:rPr lang="zh-CN" altLang="en-US" sz="4400" b="1" dirty="0" smtClean="0"/>
              <a:t>％的杰出校友，在毕业时并不是优秀毕业生。</a:t>
            </a:r>
            <a:endParaRPr lang="zh-CN" altLang="en-US" sz="44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747698"/>
          </a:xfrm>
        </p:spPr>
        <p:txBody>
          <a:bodyPr/>
          <a:lstStyle/>
          <a:p>
            <a:r>
              <a:rPr lang="zh-CN" altLang="en-US" sz="4000" b="1" dirty="0" smtClean="0"/>
              <a:t>四、转化的具体方法</a:t>
            </a:r>
            <a:endParaRPr lang="zh-CN" altLang="en-US" sz="4000" b="1" dirty="0"/>
          </a:p>
        </p:txBody>
      </p:sp>
      <p:sp>
        <p:nvSpPr>
          <p:cNvPr id="3" name="内容占位符 2"/>
          <p:cNvSpPr>
            <a:spLocks noGrp="1"/>
          </p:cNvSpPr>
          <p:nvPr>
            <p:ph idx="1"/>
          </p:nvPr>
        </p:nvSpPr>
        <p:spPr>
          <a:xfrm>
            <a:off x="301625" y="1500175"/>
            <a:ext cx="8540750" cy="4286280"/>
          </a:xfrm>
        </p:spPr>
        <p:txBody>
          <a:bodyPr/>
          <a:lstStyle/>
          <a:p>
            <a:r>
              <a:rPr lang="en-US" altLang="zh-CN" sz="3600" b="1" dirty="0" smtClean="0"/>
              <a:t> </a:t>
            </a:r>
            <a:r>
              <a:rPr lang="zh-CN" altLang="en-US" sz="3600" b="1" dirty="0" smtClean="0"/>
              <a:t>（一）了解学生</a:t>
            </a:r>
            <a:endParaRPr lang="en-US" altLang="zh-CN" sz="3600" b="1" dirty="0" smtClean="0"/>
          </a:p>
          <a:p>
            <a:r>
              <a:rPr lang="zh-CN" altLang="en-US" sz="3600" b="1" dirty="0" smtClean="0"/>
              <a:t>（</a:t>
            </a:r>
            <a:r>
              <a:rPr lang="en-US" altLang="zh-CN" sz="3600" b="1" dirty="0" smtClean="0"/>
              <a:t>1</a:t>
            </a:r>
            <a:r>
              <a:rPr lang="zh-CN" altLang="en-US" sz="3600" b="1" dirty="0" smtClean="0"/>
              <a:t>）建立档案袋（家庭情况；生活习惯；不同课堂分时段表现、原因诊断等）</a:t>
            </a:r>
            <a:endParaRPr lang="en-US" altLang="zh-CN" sz="3600" b="1" dirty="0" smtClean="0"/>
          </a:p>
          <a:p>
            <a:pPr eaLnBrk="1" hangingPunct="1"/>
            <a:r>
              <a:rPr lang="zh-CN" altLang="en-US" sz="3600" b="1" dirty="0" smtClean="0"/>
              <a:t>（</a:t>
            </a:r>
            <a:r>
              <a:rPr lang="en-US" altLang="zh-CN" sz="3600" b="1" dirty="0" smtClean="0"/>
              <a:t>2</a:t>
            </a:r>
            <a:r>
              <a:rPr lang="zh-CN" altLang="en-US" sz="3600" b="1" dirty="0" smtClean="0"/>
              <a:t>）人的性格类型与学生的心理特点</a:t>
            </a:r>
            <a:endParaRPr lang="en-US" altLang="zh-CN" sz="3600" b="1" dirty="0" smtClean="0"/>
          </a:p>
          <a:p>
            <a:pPr eaLnBrk="1" hangingPunct="1"/>
            <a:r>
              <a:rPr lang="zh-CN" altLang="en-US" sz="3600" b="1" dirty="0" smtClean="0">
                <a:latin typeface="楷体_GB2312" pitchFamily="49" charset="-122"/>
                <a:ea typeface="楷体_GB2312" pitchFamily="49" charset="-122"/>
              </a:rPr>
              <a:t>（胆汁质；多血质；抑郁质；粘液质）。座位安排性格交叉；依性格分配任务</a:t>
            </a:r>
            <a:r>
              <a:rPr lang="en-US" altLang="zh-CN" sz="3600" b="1" dirty="0" smtClean="0">
                <a:latin typeface="楷体_GB2312" pitchFamily="49" charset="-122"/>
                <a:ea typeface="楷体_GB2312" pitchFamily="49" charset="-122"/>
              </a:rPr>
              <a:t>… </a:t>
            </a:r>
            <a:r>
              <a:rPr lang="zh-CN" altLang="en-US" sz="3600" b="1" dirty="0" smtClean="0">
                <a:solidFill>
                  <a:srgbClr val="020202"/>
                </a:solidFill>
                <a:latin typeface="楷体_GB2312" pitchFamily="49" charset="-122"/>
                <a:ea typeface="楷体_GB2312" pitchFamily="49" charset="-122"/>
              </a:rPr>
              <a:t> </a:t>
            </a:r>
            <a:endParaRPr lang="zh-CN" altLang="en-US" sz="3600" b="1" dirty="0" smtClean="0">
              <a:solidFill>
                <a:schemeClr val="tx2"/>
              </a:solidFill>
              <a:latin typeface="楷体_GB2312" pitchFamily="49" charset="-122"/>
              <a:ea typeface="楷体_GB2312" pitchFamily="49" charset="-122"/>
            </a:endParaRPr>
          </a:p>
          <a:p>
            <a:endParaRPr lang="en-US" altLang="zh-CN" sz="3600" b="1" dirty="0" smtClean="0"/>
          </a:p>
          <a:p>
            <a:endParaRPr lang="zh-CN" altLang="en-US" sz="3600" b="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bwMode="auto">
          <a:xfrm>
            <a:off x="2643174" y="1357298"/>
            <a:ext cx="4143404" cy="3786214"/>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3600" b="1" i="0" u="none" strike="noStrike" cap="none" normalizeH="0" baseline="0" smtClean="0">
              <a:ln>
                <a:noFill/>
              </a:ln>
              <a:solidFill>
                <a:schemeClr val="tx1"/>
              </a:solidFill>
              <a:effectLst/>
              <a:latin typeface="Arial" panose="020B0604020202020204" pitchFamily="34" charset="0"/>
              <a:ea typeface="楷体_GB2312" pitchFamily="49" charset="-122"/>
            </a:endParaRPr>
          </a:p>
        </p:txBody>
      </p:sp>
      <p:sp>
        <p:nvSpPr>
          <p:cNvPr id="16" name="矩形 15"/>
          <p:cNvSpPr/>
          <p:nvPr/>
        </p:nvSpPr>
        <p:spPr>
          <a:xfrm>
            <a:off x="857224" y="3143248"/>
            <a:ext cx="989744" cy="523220"/>
          </a:xfrm>
          <a:prstGeom prst="rect">
            <a:avLst/>
          </a:prstGeom>
          <a:noFill/>
        </p:spPr>
        <p:txBody>
          <a:bodyPr wrap="squar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内倾</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7" name="矩形 16"/>
          <p:cNvSpPr/>
          <p:nvPr/>
        </p:nvSpPr>
        <p:spPr>
          <a:xfrm>
            <a:off x="7429520" y="3071810"/>
            <a:ext cx="989744" cy="523220"/>
          </a:xfrm>
          <a:prstGeom prst="rect">
            <a:avLst/>
          </a:prstGeom>
          <a:noFill/>
        </p:spPr>
        <p:txBody>
          <a:bodyPr wrap="squar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外倾</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cxnSp>
        <p:nvCxnSpPr>
          <p:cNvPr id="20" name="直接连接符 19"/>
          <p:cNvCxnSpPr/>
          <p:nvPr/>
        </p:nvCxnSpPr>
        <p:spPr bwMode="auto">
          <a:xfrm flipV="1">
            <a:off x="2071670" y="3286124"/>
            <a:ext cx="5286412" cy="7143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直接连接符 22"/>
          <p:cNvCxnSpPr/>
          <p:nvPr/>
        </p:nvCxnSpPr>
        <p:spPr bwMode="auto">
          <a:xfrm rot="5400000">
            <a:off x="2500298" y="3214686"/>
            <a:ext cx="4429156"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4" name="矩形 23"/>
          <p:cNvSpPr/>
          <p:nvPr/>
        </p:nvSpPr>
        <p:spPr>
          <a:xfrm>
            <a:off x="4286248" y="5500702"/>
            <a:ext cx="906017" cy="523220"/>
          </a:xfrm>
          <a:prstGeom prst="rect">
            <a:avLst/>
          </a:prstGeom>
          <a:noFill/>
        </p:spPr>
        <p:txBody>
          <a:bodyPr wrap="non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稳定</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5" name="矩形 24"/>
          <p:cNvSpPr/>
          <p:nvPr/>
        </p:nvSpPr>
        <p:spPr>
          <a:xfrm>
            <a:off x="4000496" y="428604"/>
            <a:ext cx="1266693" cy="523220"/>
          </a:xfrm>
          <a:prstGeom prst="rect">
            <a:avLst/>
          </a:prstGeom>
          <a:noFill/>
        </p:spPr>
        <p:txBody>
          <a:bodyPr wrap="non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不稳定</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6" name="矩形 25"/>
          <p:cNvSpPr/>
          <p:nvPr/>
        </p:nvSpPr>
        <p:spPr>
          <a:xfrm>
            <a:off x="3286116" y="2357430"/>
            <a:ext cx="1266693" cy="523220"/>
          </a:xfrm>
          <a:prstGeom prst="rect">
            <a:avLst/>
          </a:prstGeom>
          <a:noFill/>
        </p:spPr>
        <p:txBody>
          <a:bodyPr wrap="none" lIns="91440" tIns="45720" rIns="91440" bIns="45720">
            <a:spAutoFit/>
          </a:bodyPr>
          <a:lstStyle/>
          <a:p>
            <a:pPr algn="ctr"/>
            <a:r>
              <a:rPr lang="zh-CN" altLang="en-US" sz="28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抑</a:t>
            </a: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郁质</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7" name="矩形 26"/>
          <p:cNvSpPr/>
          <p:nvPr/>
        </p:nvSpPr>
        <p:spPr>
          <a:xfrm>
            <a:off x="4929190" y="2285992"/>
            <a:ext cx="1266693" cy="523220"/>
          </a:xfrm>
          <a:prstGeom prst="rect">
            <a:avLst/>
          </a:prstGeom>
          <a:noFill/>
        </p:spPr>
        <p:txBody>
          <a:bodyPr wrap="none" lIns="91440" tIns="45720" rIns="91440" bIns="45720">
            <a:spAutoFit/>
          </a:bodyPr>
          <a:lstStyle/>
          <a:p>
            <a:pPr algn="ctr"/>
            <a:r>
              <a:rPr lang="zh-CN" altLang="en-US" sz="28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胆汁质</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8" name="矩形 27"/>
          <p:cNvSpPr/>
          <p:nvPr/>
        </p:nvSpPr>
        <p:spPr>
          <a:xfrm>
            <a:off x="3286116" y="3786190"/>
            <a:ext cx="1266693" cy="523220"/>
          </a:xfrm>
          <a:prstGeom prst="rect">
            <a:avLst/>
          </a:prstGeom>
          <a:noFill/>
        </p:spPr>
        <p:txBody>
          <a:bodyPr wrap="non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粘液质</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9" name="矩形 28"/>
          <p:cNvSpPr/>
          <p:nvPr/>
        </p:nvSpPr>
        <p:spPr>
          <a:xfrm>
            <a:off x="4786314" y="3786190"/>
            <a:ext cx="1714512" cy="523220"/>
          </a:xfrm>
          <a:prstGeom prst="rect">
            <a:avLst/>
          </a:prstGeom>
          <a:noFill/>
        </p:spPr>
        <p:txBody>
          <a:bodyPr wrap="square" lIns="91440" tIns="45720" rIns="91440" bIns="45720">
            <a:spAutoFit/>
          </a:bodyPr>
          <a:lstStyle/>
          <a:p>
            <a:pPr algn="ctr"/>
            <a:r>
              <a:rPr lang="zh-CN" altLang="en-US" sz="28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多血质</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dirty="0" smtClean="0"/>
              <a:t>稳定内倾型：粘液质</a:t>
            </a:r>
            <a:endParaRPr lang="zh-CN" altLang="en-US" sz="4000" b="1" dirty="0"/>
          </a:p>
        </p:txBody>
      </p:sp>
      <p:sp>
        <p:nvSpPr>
          <p:cNvPr id="3" name="内容占位符 2"/>
          <p:cNvSpPr>
            <a:spLocks noGrp="1"/>
          </p:cNvSpPr>
          <p:nvPr>
            <p:ph idx="1"/>
          </p:nvPr>
        </p:nvSpPr>
        <p:spPr/>
        <p:txBody>
          <a:bodyPr/>
          <a:lstStyle/>
          <a:p>
            <a:pPr>
              <a:lnSpc>
                <a:spcPct val="150000"/>
              </a:lnSpc>
            </a:pPr>
            <a:r>
              <a:rPr lang="zh-CN" altLang="en-US" sz="3600" b="1" dirty="0" smtClean="0"/>
              <a:t>镇静的、温和的、克制的、安宁的、谨慎的、被动的、有思想的、可靠的。</a:t>
            </a:r>
            <a:endParaRPr lang="zh-CN" altLang="en-US" sz="3600" b="1"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857232"/>
            <a:ext cx="8540750" cy="5241943"/>
          </a:xfrm>
        </p:spPr>
        <p:txBody>
          <a:bodyPr/>
          <a:lstStyle/>
          <a:p>
            <a:pPr>
              <a:lnSpc>
                <a:spcPct val="150000"/>
              </a:lnSpc>
            </a:pPr>
            <a:r>
              <a:rPr lang="zh-CN" altLang="en-US" b="1" dirty="0" smtClean="0"/>
              <a:t>这种人反应性低，情感不易发生，也不易外露。他们态度持重，交际适度，对自己的行为有较大的自制力。他们的心理反应缓慢，遇事不慌忙。他们的可塑性差，表现不够灵活。这一方面使他们能有条理地、冷静地、持久地工作，另一方面又使他们因循守旧、缺乏创新精神。</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稳定外倾型：多血质</a:t>
            </a:r>
            <a:endParaRPr lang="zh-CN" altLang="en-US" b="1" dirty="0"/>
          </a:p>
        </p:txBody>
      </p:sp>
      <p:sp>
        <p:nvSpPr>
          <p:cNvPr id="3" name="内容占位符 2"/>
          <p:cNvSpPr>
            <a:spLocks noGrp="1"/>
          </p:cNvSpPr>
          <p:nvPr>
            <p:ph idx="1"/>
          </p:nvPr>
        </p:nvSpPr>
        <p:spPr/>
        <p:txBody>
          <a:bodyPr/>
          <a:lstStyle/>
          <a:p>
            <a:pPr>
              <a:lnSpc>
                <a:spcPct val="150000"/>
              </a:lnSpc>
            </a:pPr>
            <a:r>
              <a:rPr lang="zh-CN" altLang="en-US" sz="4000" b="1" dirty="0" smtClean="0"/>
              <a:t>善领导的、无忧虑的、活泼的、悠闲的、开朗的、健谈的、富于反应的、社会化的。</a:t>
            </a:r>
            <a:endParaRPr lang="zh-CN" altLang="en-US" sz="4000" b="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714488"/>
            <a:ext cx="8540750" cy="4384687"/>
          </a:xfrm>
        </p:spPr>
        <p:txBody>
          <a:bodyPr/>
          <a:lstStyle/>
          <a:p>
            <a:pPr>
              <a:lnSpc>
                <a:spcPct val="150000"/>
              </a:lnSpc>
            </a:pPr>
            <a:r>
              <a:rPr lang="zh-CN" altLang="en-US" b="1" dirty="0" smtClean="0"/>
              <a:t>这种人的行动有很高的反应性。他们会对一切吸引他注意的东西，作出生动的、兴致勃勃的反应。行动敏捷，有高度的可塑性，容易适应新环境，善于交新朋友。表情生动、姿态活泼，言语具有表达力、感染力、具有较高的主动性。</a:t>
            </a:r>
            <a:endParaRPr lang="zh-CN" altLang="en-US" b="1"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t>在活动中，表现出充沛的精力，有较强的坚定性与毅力等。但有时候，他们在平凡而持久的工作中，热情易消褪，表现出萎靡不振。</a:t>
            </a:r>
            <a:endParaRPr lang="zh-CN" altLang="en-US" sz="3600" b="1"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不稳定内倾型：抑郁质</a:t>
            </a:r>
            <a:endParaRPr lang="zh-CN" altLang="en-US" b="1" dirty="0"/>
          </a:p>
        </p:txBody>
      </p:sp>
      <p:sp>
        <p:nvSpPr>
          <p:cNvPr id="3" name="内容占位符 2"/>
          <p:cNvSpPr>
            <a:spLocks noGrp="1"/>
          </p:cNvSpPr>
          <p:nvPr>
            <p:ph idx="1"/>
          </p:nvPr>
        </p:nvSpPr>
        <p:spPr/>
        <p:txBody>
          <a:bodyPr/>
          <a:lstStyle/>
          <a:p>
            <a:pPr>
              <a:lnSpc>
                <a:spcPct val="150000"/>
              </a:lnSpc>
            </a:pPr>
            <a:r>
              <a:rPr lang="zh-CN" altLang="en-US" sz="3600" b="1" dirty="0" smtClean="0"/>
              <a:t>严峻的、文静的、易焦虑的、不好交际的、保留己见的、悲观的、冷静庄重的、心境被动的。</a:t>
            </a:r>
            <a:endParaRPr lang="zh-CN" altLang="en-US" sz="3600" b="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t>这种人具有较高的感受性和较低的敏捷性，他们心理反应速率缓慢，动作迟钝，说话慢吞吞。多愁善感，情绪容易发生，但表现微弱而持久。</a:t>
            </a:r>
            <a:endParaRPr lang="zh-CN" altLang="en-US" sz="3600" b="1"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t>他们不善与人交往，在困难面前常优柔寡断，在危险面前常表现出恐惧和萎缩，在受挫折以后，常心神不宁，不能迅速转向新的工作。他们主动性较差，不能把事情坚持到底。</a:t>
            </a:r>
            <a:endParaRPr lang="zh-CN" altLang="en-US" sz="36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4000" b="1" dirty="0" smtClean="0"/>
              <a:t>材料</a:t>
            </a:r>
            <a:r>
              <a:rPr lang="en-US" altLang="zh-CN" sz="4000" b="1" dirty="0" smtClean="0"/>
              <a:t>3</a:t>
            </a:r>
            <a:r>
              <a:rPr lang="zh-CN" altLang="en-US" sz="4000" b="1" dirty="0" smtClean="0"/>
              <a:t>：中国</a:t>
            </a:r>
            <a:r>
              <a:rPr lang="en-US" altLang="zh-CN" sz="4000" b="1" dirty="0" smtClean="0"/>
              <a:t>B</a:t>
            </a:r>
            <a:r>
              <a:rPr lang="zh-CN" altLang="en-US" sz="4000" b="1" dirty="0" smtClean="0"/>
              <a:t>大学少年班</a:t>
            </a:r>
            <a:endParaRPr lang="zh-CN" altLang="en-US" sz="4000" b="1" dirty="0"/>
          </a:p>
        </p:txBody>
      </p:sp>
      <p:sp>
        <p:nvSpPr>
          <p:cNvPr id="3" name="内容占位符 2"/>
          <p:cNvSpPr>
            <a:spLocks noGrp="1"/>
          </p:cNvSpPr>
          <p:nvPr>
            <p:ph idx="1"/>
          </p:nvPr>
        </p:nvSpPr>
        <p:spPr/>
        <p:txBody>
          <a:bodyPr/>
          <a:lstStyle/>
          <a:p>
            <a:r>
              <a:rPr lang="zh-CN" altLang="en-US" b="1" dirty="0" smtClean="0">
                <a:latin typeface="楷体_GB2312" pitchFamily="49" charset="-122"/>
                <a:ea typeface="楷体_GB2312" pitchFamily="49" charset="-122"/>
              </a:rPr>
              <a:t>数据来自</a:t>
            </a:r>
            <a:r>
              <a:rPr lang="en-US" altLang="zh-CN" b="1" dirty="0" smtClean="0">
                <a:latin typeface="楷体_GB2312" pitchFamily="49" charset="-122"/>
                <a:ea typeface="楷体_GB2312" pitchFamily="49" charset="-122"/>
              </a:rPr>
              <a:t>B</a:t>
            </a:r>
            <a:r>
              <a:rPr lang="zh-CN" altLang="en-US" b="1" dirty="0" smtClean="0">
                <a:latin typeface="楷体_GB2312" pitchFamily="49" charset="-122"/>
                <a:ea typeface="楷体_GB2312" pitchFamily="49" charset="-122"/>
              </a:rPr>
              <a:t>大学的网站</a:t>
            </a:r>
            <a:endParaRPr lang="en-US" altLang="zh-CN" b="1" dirty="0" smtClean="0">
              <a:latin typeface="楷体_GB2312" pitchFamily="49" charset="-122"/>
              <a:ea typeface="楷体_GB2312" pitchFamily="49" charset="-122"/>
            </a:endParaRPr>
          </a:p>
          <a:p>
            <a:endParaRPr lang="en-US" altLang="zh-CN" b="1" dirty="0" smtClean="0">
              <a:latin typeface="楷体_GB2312" pitchFamily="49" charset="-122"/>
              <a:ea typeface="楷体_GB2312" pitchFamily="49" charset="-122"/>
            </a:endParaRPr>
          </a:p>
          <a:p>
            <a:r>
              <a:rPr lang="zh-CN" altLang="en-US" b="1" dirty="0" smtClean="0"/>
              <a:t>从</a:t>
            </a:r>
            <a:r>
              <a:rPr lang="en-US" altLang="zh-CN" b="1" dirty="0" smtClean="0"/>
              <a:t>1978</a:t>
            </a:r>
            <a:r>
              <a:rPr lang="zh-CN" altLang="en-US" b="1" dirty="0" smtClean="0"/>
              <a:t>年～</a:t>
            </a:r>
            <a:r>
              <a:rPr lang="en-US" altLang="zh-CN" b="1" dirty="0" smtClean="0"/>
              <a:t>2008</a:t>
            </a:r>
            <a:r>
              <a:rPr lang="zh-CN" altLang="en-US" b="1" dirty="0" smtClean="0"/>
              <a:t>年，少年班（含零零班）共招收</a:t>
            </a:r>
            <a:r>
              <a:rPr lang="en-US" b="1" dirty="0" smtClean="0"/>
              <a:t>2412</a:t>
            </a:r>
            <a:r>
              <a:rPr lang="zh-CN" altLang="en-US" b="1" dirty="0" smtClean="0"/>
              <a:t>人，毕业</a:t>
            </a:r>
            <a:r>
              <a:rPr lang="en-US" b="1" dirty="0" smtClean="0"/>
              <a:t>1879</a:t>
            </a:r>
            <a:r>
              <a:rPr lang="zh-CN" altLang="en-US" b="1" dirty="0" smtClean="0"/>
              <a:t>人，其中少年班招收</a:t>
            </a:r>
            <a:r>
              <a:rPr lang="en-US" b="1" dirty="0" smtClean="0"/>
              <a:t>1261</a:t>
            </a:r>
            <a:r>
              <a:rPr lang="zh-CN" altLang="en-US" b="1" dirty="0" smtClean="0"/>
              <a:t>人，毕业</a:t>
            </a:r>
            <a:r>
              <a:rPr lang="en-US" b="1" dirty="0" smtClean="0"/>
              <a:t>1070</a:t>
            </a:r>
            <a:r>
              <a:rPr lang="zh-CN" altLang="en-US" b="1" dirty="0" smtClean="0"/>
              <a:t>人，零零班招收</a:t>
            </a:r>
            <a:r>
              <a:rPr lang="en-US" b="1" dirty="0" smtClean="0"/>
              <a:t>1151</a:t>
            </a:r>
            <a:r>
              <a:rPr lang="zh-CN" altLang="en-US" b="1" dirty="0" smtClean="0"/>
              <a:t>人，毕业</a:t>
            </a:r>
            <a:r>
              <a:rPr lang="en-US" b="1" dirty="0" smtClean="0"/>
              <a:t>809</a:t>
            </a:r>
            <a:r>
              <a:rPr lang="zh-CN" altLang="en-US" b="1" dirty="0" smtClean="0"/>
              <a:t>人。</a:t>
            </a:r>
            <a:endParaRPr lang="en-US" altLang="zh-CN" b="1" dirty="0" smtClean="0"/>
          </a:p>
          <a:p>
            <a:r>
              <a:rPr lang="zh-CN" altLang="en-US" sz="3600" b="1" dirty="0" smtClean="0">
                <a:solidFill>
                  <a:srgbClr val="FF0000"/>
                </a:solidFill>
              </a:rPr>
              <a:t>未毕业学生是多少？所占比例？</a:t>
            </a:r>
            <a:r>
              <a:rPr lang="zh-CN" altLang="en-US" sz="3600" b="1" dirty="0" smtClean="0"/>
              <a:t> </a:t>
            </a:r>
            <a:endParaRPr lang="en-US" altLang="zh-CN" sz="3600" b="1" dirty="0" smtClean="0"/>
          </a:p>
          <a:p>
            <a:endParaRPr lang="en-US" altLang="zh-CN" b="1" dirty="0" smtClean="0"/>
          </a:p>
          <a:p>
            <a:endParaRPr lang="zh-CN" altLang="en-US" b="1"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t>但是，他们往往富于想象，比较聪明，对力所能及的任务，表现出了大的坚韧精神，能克服一定的困难。</a:t>
            </a:r>
            <a:endParaRPr lang="zh-CN" altLang="en-US" sz="3600" b="1"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不稳定外倾型：胆汁质</a:t>
            </a:r>
            <a:endParaRPr lang="zh-CN" altLang="en-US" dirty="0"/>
          </a:p>
        </p:txBody>
      </p:sp>
      <p:sp>
        <p:nvSpPr>
          <p:cNvPr id="3" name="内容占位符 2"/>
          <p:cNvSpPr>
            <a:spLocks noGrp="1"/>
          </p:cNvSpPr>
          <p:nvPr>
            <p:ph idx="1"/>
          </p:nvPr>
        </p:nvSpPr>
        <p:spPr/>
        <p:txBody>
          <a:bodyPr/>
          <a:lstStyle/>
          <a:p>
            <a:pPr>
              <a:lnSpc>
                <a:spcPct val="150000"/>
              </a:lnSpc>
            </a:pPr>
            <a:r>
              <a:rPr lang="zh-CN" altLang="en-US" sz="4000" b="1" dirty="0" smtClean="0"/>
              <a:t>冲动的、易怒的、好斗的、易激动的、不安宁的、易变的、乐观的、主动的。</a:t>
            </a:r>
            <a:endParaRPr lang="zh-CN" altLang="en-US" sz="4000" b="1"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反应适度快，具有较高的反应性与主动性。他们脾气暴躁、不稳重、好挑衅，但态度直率、精力旺盛。</a:t>
            </a:r>
            <a:endParaRPr lang="en-US" altLang="zh-CN" b="1" dirty="0" smtClean="0"/>
          </a:p>
          <a:p>
            <a:r>
              <a:rPr lang="zh-CN" altLang="en-US" b="1" dirty="0" smtClean="0"/>
              <a:t>他们能以极大的热情埋头工作，并克服前进路上的障碍，但有时缺乏耐心。当困难太大而需要持续努力时，有时显得意气消沉、心灰意冷。他们的可塑性差，但兴趣稳定。</a:t>
            </a:r>
            <a:endParaRPr lang="zh-CN" altLang="en-US" b="1"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1625" y="857232"/>
            <a:ext cx="8540750" cy="895368"/>
          </a:xfrm>
        </p:spPr>
        <p:txBody>
          <a:bodyPr/>
          <a:lstStyle/>
          <a:p>
            <a:pPr algn="l"/>
            <a:r>
              <a:rPr lang="zh-CN" altLang="en-US" sz="4000" b="1" dirty="0" smtClean="0">
                <a:latin typeface="楷体_GB2312" pitchFamily="49" charset="-122"/>
                <a:ea typeface="楷体_GB2312" pitchFamily="49" charset="-122"/>
              </a:rPr>
              <a:t>资料：初中生生理、心理特点</a:t>
            </a:r>
            <a:br>
              <a:rPr lang="zh-CN" altLang="en-US" b="1" dirty="0" smtClean="0">
                <a:latin typeface="楷体_GB2312" pitchFamily="49" charset="-122"/>
                <a:ea typeface="楷体_GB2312" pitchFamily="49" charset="-122"/>
              </a:rPr>
            </a:br>
            <a:endParaRPr lang="zh-CN" altLang="en-US" dirty="0"/>
          </a:p>
        </p:txBody>
      </p:sp>
      <p:sp>
        <p:nvSpPr>
          <p:cNvPr id="3" name="内容占位符 2"/>
          <p:cNvSpPr>
            <a:spLocks noGrp="1"/>
          </p:cNvSpPr>
          <p:nvPr>
            <p:ph idx="1"/>
          </p:nvPr>
        </p:nvSpPr>
        <p:spPr>
          <a:xfrm>
            <a:off x="301625" y="1428736"/>
            <a:ext cx="8540750" cy="4670439"/>
          </a:xfrm>
        </p:spPr>
        <p:txBody>
          <a:bodyPr/>
          <a:lstStyle/>
          <a:p>
            <a:pPr eaLnBrk="1" hangingPunct="1"/>
            <a:r>
              <a:rPr lang="en-US" altLang="zh-CN" b="1" dirty="0" smtClean="0">
                <a:latin typeface="楷体_GB2312" pitchFamily="49" charset="-122"/>
                <a:ea typeface="楷体_GB2312" pitchFamily="49" charset="-122"/>
              </a:rPr>
              <a:t>1</a:t>
            </a:r>
            <a:r>
              <a:rPr lang="zh-CN" altLang="en-US" b="1" dirty="0" smtClean="0">
                <a:latin typeface="楷体_GB2312" pitchFamily="49" charset="-122"/>
                <a:ea typeface="楷体_GB2312" pitchFamily="49" charset="-122"/>
              </a:rPr>
              <a:t>、生理急速变化；</a:t>
            </a:r>
            <a:endParaRPr lang="en-US" altLang="zh-CN" b="1" dirty="0" smtClean="0">
              <a:latin typeface="楷体_GB2312" pitchFamily="49" charset="-122"/>
              <a:ea typeface="楷体_GB2312" pitchFamily="49" charset="-122"/>
            </a:endParaRPr>
          </a:p>
          <a:p>
            <a:pPr eaLnBrk="1" hangingPunct="1"/>
            <a:endParaRPr lang="zh-CN" altLang="en-US" b="1" dirty="0" smtClean="0">
              <a:latin typeface="楷体_GB2312" pitchFamily="49" charset="-122"/>
              <a:ea typeface="楷体_GB2312" pitchFamily="49" charset="-122"/>
            </a:endParaRPr>
          </a:p>
          <a:p>
            <a:pPr eaLnBrk="1" hangingPunct="1"/>
            <a:r>
              <a:rPr lang="en-US" altLang="zh-CN" b="1" dirty="0" smtClean="0">
                <a:latin typeface="楷体_GB2312" pitchFamily="49" charset="-122"/>
                <a:ea typeface="楷体_GB2312" pitchFamily="49" charset="-122"/>
              </a:rPr>
              <a:t>2</a:t>
            </a:r>
            <a:r>
              <a:rPr lang="zh-CN" altLang="en-US" b="1" dirty="0" smtClean="0">
                <a:latin typeface="楷体_GB2312" pitchFamily="49" charset="-122"/>
                <a:ea typeface="楷体_GB2312" pitchFamily="49" charset="-122"/>
              </a:rPr>
              <a:t>、心理</a:t>
            </a:r>
            <a:endParaRPr lang="en-US" altLang="zh-CN" b="1" dirty="0" smtClean="0">
              <a:latin typeface="楷体_GB2312" pitchFamily="49" charset="-122"/>
              <a:ea typeface="楷体_GB2312" pitchFamily="49" charset="-122"/>
            </a:endParaRPr>
          </a:p>
          <a:p>
            <a:pPr eaLnBrk="1" hangingPunct="1">
              <a:lnSpc>
                <a:spcPct val="150000"/>
              </a:lnSpc>
            </a:pPr>
            <a:r>
              <a:rPr lang="zh-CN" altLang="en-US" b="1" dirty="0" smtClean="0">
                <a:latin typeface="楷体_GB2312" pitchFamily="49" charset="-122"/>
                <a:ea typeface="楷体_GB2312" pitchFamily="49" charset="-122"/>
              </a:rPr>
              <a:t>这是一段不确定、自我怀疑、痛苦的时期。这源于“他知道自己不想成为什么样的人，但是，他不能确定自己能成为什么样的人。”（自立；得到同学的喜欢</a:t>
            </a:r>
            <a:r>
              <a:rPr lang="en-US" altLang="zh-CN" b="1" dirty="0" smtClean="0">
                <a:latin typeface="楷体_GB2312" pitchFamily="49" charset="-122"/>
                <a:ea typeface="楷体_GB2312" pitchFamily="49" charset="-122"/>
              </a:rPr>
              <a:t>……</a:t>
            </a:r>
            <a:r>
              <a:rPr lang="zh-CN" altLang="en-US" b="1" smtClean="0">
                <a:latin typeface="楷体_GB2312" pitchFamily="49" charset="-122"/>
                <a:ea typeface="楷体_GB2312" pitchFamily="49" charset="-122"/>
              </a:rPr>
              <a:t>）</a:t>
            </a:r>
            <a:endParaRPr lang="zh-CN" alt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solidFill>
                  <a:srgbClr val="020202"/>
                </a:solidFill>
                <a:latin typeface="楷体_GB2312" pitchFamily="49" charset="-122"/>
                <a:ea typeface="楷体_GB2312" pitchFamily="49" charset="-122"/>
              </a:rPr>
              <a:t>●</a:t>
            </a:r>
            <a:r>
              <a:rPr lang="zh-CN" altLang="en-US" sz="3600" b="1" dirty="0" smtClean="0">
                <a:latin typeface="楷体_GB2312" pitchFamily="49" charset="-122"/>
                <a:ea typeface="楷体_GB2312" pitchFamily="49" charset="-122"/>
              </a:rPr>
              <a:t>处处表现出大人作风</a:t>
            </a:r>
            <a:r>
              <a:rPr lang="zh-CN" altLang="en-US" sz="3600" b="1" dirty="0" smtClean="0">
                <a:solidFill>
                  <a:schemeClr val="tx2"/>
                </a:solidFill>
                <a:latin typeface="楷体_GB2312" pitchFamily="49" charset="-122"/>
                <a:ea typeface="楷体_GB2312" pitchFamily="49" charset="-122"/>
              </a:rPr>
              <a:t>（事事想做主），</a:t>
            </a:r>
            <a:r>
              <a:rPr lang="zh-CN" altLang="en-US" sz="3600" b="1" dirty="0" smtClean="0">
                <a:latin typeface="楷体_GB2312" pitchFamily="49" charset="-122"/>
                <a:ea typeface="楷体_GB2312" pitchFamily="49" charset="-122"/>
              </a:rPr>
              <a:t>但是依赖心理比小学还严重</a:t>
            </a:r>
            <a:r>
              <a:rPr lang="zh-CN" altLang="en-US" sz="3600" b="1" dirty="0" smtClean="0">
                <a:solidFill>
                  <a:schemeClr val="tx2"/>
                </a:solidFill>
                <a:latin typeface="楷体_GB2312" pitchFamily="49" charset="-122"/>
                <a:ea typeface="楷体_GB2312" pitchFamily="49" charset="-122"/>
              </a:rPr>
              <a:t>（没有父母指点又无所适从）；</a:t>
            </a:r>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214422"/>
            <a:ext cx="8540750" cy="4884753"/>
          </a:xfrm>
        </p:spPr>
        <p:txBody>
          <a:bodyPr/>
          <a:lstStyle/>
          <a:p>
            <a:pPr eaLnBrk="1" hangingPunct="1"/>
            <a:r>
              <a:rPr lang="en-US" altLang="zh-CN" b="1" dirty="0" smtClean="0">
                <a:solidFill>
                  <a:srgbClr val="020202"/>
                </a:solidFill>
                <a:latin typeface="楷体_GB2312" pitchFamily="49" charset="-122"/>
                <a:ea typeface="楷体_GB2312" pitchFamily="49" charset="-122"/>
              </a:rPr>
              <a:t>●</a:t>
            </a:r>
            <a:r>
              <a:rPr lang="zh-CN" altLang="en-US" b="1" dirty="0" smtClean="0"/>
              <a:t>与小学时不同，听到称赞并不表现得特别愉快，但是对批评，却有着非常强烈的反应。而且，男孩比女孩更强烈；</a:t>
            </a:r>
            <a:endParaRPr lang="zh-CN" altLang="en-US" b="1" dirty="0" smtClean="0"/>
          </a:p>
          <a:p>
            <a:pPr eaLnBrk="1" hangingPunct="1"/>
            <a:r>
              <a:rPr lang="zh-CN" altLang="en-US" b="1" dirty="0" smtClean="0">
                <a:solidFill>
                  <a:srgbClr val="020202"/>
                </a:solidFill>
                <a:latin typeface="楷体_GB2312" pitchFamily="49" charset="-122"/>
                <a:ea typeface="楷体_GB2312" pitchFamily="49" charset="-122"/>
              </a:rPr>
              <a:t>●</a:t>
            </a:r>
            <a:r>
              <a:rPr lang="zh-CN" altLang="en-US" b="1" dirty="0" smtClean="0"/>
              <a:t>与小学生关注他人不同，初中生关注自己，为此，做事时容易患得患失、内心充满不安感；</a:t>
            </a:r>
            <a:endParaRPr lang="zh-CN" altLang="en-US" b="1" dirty="0" smtClean="0"/>
          </a:p>
          <a:p>
            <a:pPr eaLnBrk="1" hangingPunct="1"/>
            <a:r>
              <a:rPr lang="zh-CN" altLang="en-US" b="1" dirty="0" smtClean="0">
                <a:solidFill>
                  <a:srgbClr val="020202"/>
                </a:solidFill>
                <a:latin typeface="楷体_GB2312" pitchFamily="49" charset="-122"/>
                <a:ea typeface="楷体_GB2312" pitchFamily="49" charset="-122"/>
              </a:rPr>
              <a:t>●</a:t>
            </a:r>
            <a:r>
              <a:rPr lang="zh-CN" altLang="en-US" b="1" dirty="0" smtClean="0"/>
              <a:t>情绪呈现两个极端。喜怒无常；在大人看来很平常的事，他们看得很重；而在大人看来很严重的事，他们可能觉得很平常等；</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dirty="0" smtClean="0">
                <a:solidFill>
                  <a:srgbClr val="020202"/>
                </a:solidFill>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很多情况下，做什么、不做什么，并不是按照利害得失作出理性的选择，而是感性的，他们更在意被：同龄人的接受、朋友的信赖、异性的爱慕；</a:t>
            </a:r>
            <a:endParaRPr lang="en-US" altLang="zh-CN" b="1" dirty="0" smtClean="0">
              <a:latin typeface="楷体_GB2312" pitchFamily="49" charset="-122"/>
              <a:ea typeface="楷体_GB2312" pitchFamily="49" charset="-122"/>
            </a:endParaRPr>
          </a:p>
          <a:p>
            <a:r>
              <a:rPr lang="en-US" altLang="zh-CN" b="1" dirty="0" smtClean="0">
                <a:solidFill>
                  <a:srgbClr val="020202"/>
                </a:solidFill>
                <a:latin typeface="楷体_GB2312" pitchFamily="49" charset="-122"/>
                <a:ea typeface="楷体_GB2312" pitchFamily="49" charset="-122"/>
              </a:rPr>
              <a:t>●</a:t>
            </a:r>
            <a:r>
              <a:rPr lang="zh-CN" altLang="en-US" b="1" dirty="0" smtClean="0"/>
              <a:t>洁癖：既不喜欢别人用自己的东西，也讨厌家人使用自己的东西；</a:t>
            </a:r>
            <a:endParaRPr lang="en-US" altLang="zh-CN" b="1" dirty="0" smtClean="0"/>
          </a:p>
          <a:p>
            <a:r>
              <a:rPr lang="en-US" altLang="zh-CN" b="1" dirty="0" smtClean="0">
                <a:solidFill>
                  <a:srgbClr val="020202"/>
                </a:solidFill>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喜欢独处</a:t>
            </a:r>
            <a:r>
              <a:rPr lang="en-US" altLang="zh-CN" b="1" dirty="0" smtClean="0">
                <a:latin typeface="楷体_GB2312" pitchFamily="49" charset="-122"/>
                <a:ea typeface="楷体_GB2312" pitchFamily="49" charset="-122"/>
              </a:rPr>
              <a:t>……</a:t>
            </a:r>
            <a:endParaRPr lang="zh-CN"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dirty="0" smtClean="0"/>
              <a:t>（二）如何让学生爱学习</a:t>
            </a:r>
            <a:endParaRPr lang="zh-CN" altLang="en-US" sz="4000" b="1" dirty="0"/>
          </a:p>
        </p:txBody>
      </p:sp>
      <p:sp>
        <p:nvSpPr>
          <p:cNvPr id="3" name="内容占位符 2"/>
          <p:cNvSpPr>
            <a:spLocks noGrp="1"/>
          </p:cNvSpPr>
          <p:nvPr>
            <p:ph idx="1"/>
          </p:nvPr>
        </p:nvSpPr>
        <p:spPr/>
        <p:txBody>
          <a:bodyPr/>
          <a:lstStyle/>
          <a:p>
            <a:pPr>
              <a:lnSpc>
                <a:spcPct val="150000"/>
              </a:lnSpc>
            </a:pPr>
            <a:r>
              <a:rPr lang="zh-CN" altLang="en-US" b="1" dirty="0" smtClean="0"/>
              <a:t>人的行为受动机的影响，人的动机源于本能和社会刺激</a:t>
            </a:r>
            <a:r>
              <a:rPr lang="en-US" altLang="zh-CN" b="1" dirty="0" smtClean="0"/>
              <a:t>/</a:t>
            </a:r>
            <a:r>
              <a:rPr lang="zh-CN" altLang="en-US" b="1" dirty="0" smtClean="0"/>
              <a:t>激励。</a:t>
            </a:r>
            <a:r>
              <a:rPr lang="en-US" altLang="zh-CN" b="1" dirty="0" smtClean="0"/>
              <a:t> </a:t>
            </a:r>
            <a:endParaRPr lang="en-US" altLang="zh-CN" b="1" dirty="0" smtClean="0"/>
          </a:p>
          <a:p>
            <a:pPr>
              <a:lnSpc>
                <a:spcPct val="150000"/>
              </a:lnSpc>
            </a:pPr>
            <a:r>
              <a:rPr lang="en-US" altLang="zh-CN" b="1" dirty="0" smtClean="0"/>
              <a:t>1</a:t>
            </a:r>
            <a:r>
              <a:rPr lang="zh-CN" altLang="en-US" b="1" dirty="0" smtClean="0"/>
              <a:t>、本能：饥与渴、刺激（可怕的与愉悦的）、性欲等；</a:t>
            </a:r>
            <a:endParaRPr lang="en-US" altLang="zh-CN" b="1" dirty="0" smtClean="0"/>
          </a:p>
          <a:p>
            <a:pPr>
              <a:lnSpc>
                <a:spcPct val="150000"/>
              </a:lnSpc>
            </a:pPr>
            <a:r>
              <a:rPr lang="en-US" altLang="zh-CN" b="1" dirty="0" smtClean="0"/>
              <a:t>2</a:t>
            </a:r>
            <a:r>
              <a:rPr lang="zh-CN" altLang="en-US" b="1" dirty="0" smtClean="0"/>
              <a:t>、社会。（</a:t>
            </a:r>
            <a:r>
              <a:rPr lang="en-US" altLang="zh-CN" b="1" dirty="0" smtClean="0"/>
              <a:t>1</a:t>
            </a:r>
            <a:r>
              <a:rPr lang="zh-CN" altLang="en-US" b="1" dirty="0" smtClean="0"/>
              <a:t>）习得反应；（</a:t>
            </a:r>
            <a:r>
              <a:rPr lang="en-US" altLang="zh-CN" b="1" dirty="0" smtClean="0"/>
              <a:t>2</a:t>
            </a:r>
            <a:r>
              <a:rPr lang="zh-CN" altLang="en-US" b="1" dirty="0" smtClean="0"/>
              <a:t>）挫折</a:t>
            </a:r>
            <a:r>
              <a:rPr lang="en-US" altLang="zh-CN" b="1" dirty="0" smtClean="0"/>
              <a:t> </a:t>
            </a:r>
            <a:endParaRPr lang="en-US" altLang="zh-CN" b="1" dirty="0" smtClean="0"/>
          </a:p>
          <a:p>
            <a:pPr>
              <a:lnSpc>
                <a:spcPct val="150000"/>
              </a:lnSpc>
            </a:pPr>
            <a:endParaRPr lang="zh-CN" altLang="en-US" b="1"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4000" b="1" dirty="0" smtClean="0"/>
              <a:t>对学生来说，这主要表现为：</a:t>
            </a:r>
            <a:endParaRPr lang="zh-CN" altLang="en-US" sz="4000" b="1" dirty="0"/>
          </a:p>
        </p:txBody>
      </p:sp>
      <p:sp>
        <p:nvSpPr>
          <p:cNvPr id="3" name="内容占位符 2"/>
          <p:cNvSpPr>
            <a:spLocks noGrp="1"/>
          </p:cNvSpPr>
          <p:nvPr>
            <p:ph idx="1"/>
          </p:nvPr>
        </p:nvSpPr>
        <p:spPr/>
        <p:txBody>
          <a:bodyPr/>
          <a:lstStyle/>
          <a:p>
            <a:pPr>
              <a:lnSpc>
                <a:spcPct val="150000"/>
              </a:lnSpc>
            </a:pPr>
            <a:r>
              <a:rPr lang="en-US" altLang="zh-CN" b="1" dirty="0" smtClean="0"/>
              <a:t>1</a:t>
            </a:r>
            <a:r>
              <a:rPr lang="zh-CN" altLang="en-US" b="1" dirty="0" smtClean="0"/>
              <a:t>、认知的内驱力：兴趣 </a:t>
            </a:r>
            <a:r>
              <a:rPr lang="en-US" altLang="zh-CN" b="1" dirty="0" smtClean="0"/>
              <a:t>;</a:t>
            </a:r>
            <a:endParaRPr lang="en-US" altLang="zh-CN" b="1" dirty="0" smtClean="0"/>
          </a:p>
          <a:p>
            <a:pPr>
              <a:lnSpc>
                <a:spcPct val="150000"/>
              </a:lnSpc>
            </a:pPr>
            <a:r>
              <a:rPr lang="zh-CN" altLang="en-US" b="1" dirty="0" smtClean="0"/>
              <a:t>（兴趣来源于刺激，是刺激的泛化。）</a:t>
            </a:r>
            <a:endParaRPr lang="en-US" altLang="zh-CN" b="1" dirty="0" smtClean="0"/>
          </a:p>
          <a:p>
            <a:pPr>
              <a:lnSpc>
                <a:spcPct val="150000"/>
              </a:lnSpc>
            </a:pPr>
            <a:r>
              <a:rPr lang="en-US" altLang="zh-CN" b="1" dirty="0" smtClean="0"/>
              <a:t>2</a:t>
            </a:r>
            <a:r>
              <a:rPr lang="zh-CN" altLang="en-US" b="1" dirty="0" smtClean="0"/>
              <a:t>、自我提高的内驱</a:t>
            </a:r>
            <a:r>
              <a:rPr lang="zh-CN" altLang="en-US" b="1" smtClean="0"/>
              <a:t>力：抱负；</a:t>
            </a:r>
            <a:endParaRPr lang="en-US" altLang="zh-CN" b="1" dirty="0" smtClean="0"/>
          </a:p>
          <a:p>
            <a:pPr>
              <a:lnSpc>
                <a:spcPct val="150000"/>
              </a:lnSpc>
            </a:pPr>
            <a:r>
              <a:rPr lang="en-US" altLang="zh-CN" b="1" dirty="0" smtClean="0"/>
              <a:t>3</a:t>
            </a:r>
            <a:r>
              <a:rPr lang="zh-CN" altLang="en-US" b="1" dirty="0" smtClean="0"/>
              <a:t>、附属内驱力：为外部的赞许 。</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dirty="0" smtClean="0"/>
              <a:t>如何让学生有兴趣？</a:t>
            </a:r>
            <a:endParaRPr lang="zh-CN" altLang="en-US" sz="4000" b="1" dirty="0"/>
          </a:p>
        </p:txBody>
      </p:sp>
      <p:sp>
        <p:nvSpPr>
          <p:cNvPr id="3" name="内容占位符 2"/>
          <p:cNvSpPr>
            <a:spLocks noGrp="1"/>
          </p:cNvSpPr>
          <p:nvPr>
            <p:ph idx="1"/>
          </p:nvPr>
        </p:nvSpPr>
        <p:spPr/>
        <p:txBody>
          <a:bodyPr/>
          <a:lstStyle/>
          <a:p>
            <a:r>
              <a:rPr lang="en-US" altLang="zh-CN" sz="3600" b="1" dirty="0" smtClean="0">
                <a:solidFill>
                  <a:schemeClr val="tx2"/>
                </a:solidFill>
              </a:rPr>
              <a:t>1</a:t>
            </a:r>
            <a:r>
              <a:rPr lang="zh-CN" altLang="en-US" sz="3600" b="1" dirty="0" smtClean="0">
                <a:solidFill>
                  <a:schemeClr val="tx2"/>
                </a:solidFill>
              </a:rPr>
              <a:t>、教学变革：</a:t>
            </a:r>
            <a:endParaRPr lang="en-US" altLang="zh-CN" sz="3600" b="1" dirty="0" smtClean="0">
              <a:solidFill>
                <a:schemeClr val="tx2"/>
              </a:solidFill>
            </a:endParaRPr>
          </a:p>
          <a:p>
            <a:r>
              <a:rPr lang="zh-CN" altLang="en-US" b="1" dirty="0" smtClean="0">
                <a:solidFill>
                  <a:srgbClr val="020202"/>
                </a:solidFill>
              </a:rPr>
              <a:t>内容</a:t>
            </a:r>
            <a:r>
              <a:rPr lang="zh-CN" altLang="en-US" b="1" dirty="0" smtClean="0"/>
              <a:t>：创造性地呈现教学内容。“</a:t>
            </a:r>
            <a:r>
              <a:rPr lang="zh-CN" altLang="en-US" b="1" dirty="0" smtClean="0">
                <a:latin typeface="新宋体" panose="02010609030101010101" pitchFamily="49" charset="-122"/>
                <a:ea typeface="新宋体" panose="02010609030101010101" pitchFamily="49" charset="-122"/>
              </a:rPr>
              <a:t>无论是成人还是儿童，解决开放式的问题，即有多个答案的问题，比起记忆事实的学习效果要好得多。</a:t>
            </a:r>
            <a:r>
              <a:rPr lang="zh-CN" altLang="en-US" b="1" dirty="0" smtClean="0"/>
              <a:t>”让机械学习变成有意义的学习</a:t>
            </a:r>
            <a:endParaRPr lang="en-US" altLang="zh-CN" b="1" dirty="0" smtClean="0"/>
          </a:p>
          <a:p>
            <a:r>
              <a:rPr lang="zh-CN" altLang="en-US" b="1" dirty="0" smtClean="0">
                <a:solidFill>
                  <a:srgbClr val="020202"/>
                </a:solidFill>
              </a:rPr>
              <a:t>课堂组织</a:t>
            </a:r>
            <a:r>
              <a:rPr lang="zh-CN" altLang="en-US" b="1" dirty="0" smtClean="0"/>
              <a:t>：基于学生特点：将每节课的时间分为：书本知识学习时间、指定任务学习时间、互动教学时间、学生参与时间，优美的</a:t>
            </a:r>
            <a:r>
              <a:rPr lang="en-US" altLang="zh-CN" b="1" dirty="0" smtClean="0"/>
              <a:t> </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4000" b="1" dirty="0" smtClean="0"/>
              <a:t>少年班毕业学生的情况</a:t>
            </a:r>
            <a:endParaRPr lang="zh-CN" altLang="en-US" sz="4000" b="1"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zh-CN" altLang="en-US" b="1" dirty="0" smtClean="0"/>
              <a:t>在国外著名院校和研究机构工作的少年班校友，共</a:t>
            </a:r>
            <a:r>
              <a:rPr lang="en-US" altLang="zh-CN" b="1" dirty="0" smtClean="0"/>
              <a:t>83</a:t>
            </a:r>
            <a:r>
              <a:rPr lang="zh-CN" altLang="en-US" b="1" dirty="0" smtClean="0"/>
              <a:t>人，其中教授、副教授是</a:t>
            </a:r>
            <a:r>
              <a:rPr lang="en-US" altLang="zh-CN" b="1" dirty="0" smtClean="0"/>
              <a:t>36</a:t>
            </a:r>
            <a:r>
              <a:rPr lang="zh-CN" altLang="en-US" b="1" dirty="0" smtClean="0"/>
              <a:t>人；</a:t>
            </a:r>
            <a:endParaRPr lang="en-US" altLang="zh-CN" b="1" dirty="0" smtClean="0"/>
          </a:p>
          <a:p>
            <a:r>
              <a:rPr lang="en-US" altLang="zh-CN" b="1" dirty="0" smtClean="0"/>
              <a:t>2</a:t>
            </a:r>
            <a:r>
              <a:rPr lang="zh-CN" altLang="en-US" b="1" dirty="0" smtClean="0"/>
              <a:t>、在中国著名院校和研究所工作的少年班校友，共</a:t>
            </a:r>
            <a:r>
              <a:rPr lang="en-US" altLang="zh-CN" b="1" dirty="0" smtClean="0"/>
              <a:t>46</a:t>
            </a:r>
            <a:r>
              <a:rPr lang="zh-CN" altLang="en-US" b="1" dirty="0" smtClean="0"/>
              <a:t>人，其中教授</a:t>
            </a:r>
            <a:r>
              <a:rPr lang="en-US" altLang="zh-CN" b="1" dirty="0" smtClean="0"/>
              <a:t>21</a:t>
            </a:r>
            <a:r>
              <a:rPr lang="zh-CN" altLang="en-US" b="1" dirty="0" smtClean="0"/>
              <a:t>人；</a:t>
            </a:r>
            <a:endParaRPr lang="en-US" altLang="zh-CN" b="1" dirty="0" smtClean="0"/>
          </a:p>
          <a:p>
            <a:r>
              <a:rPr lang="en-US" altLang="zh-CN" b="1" dirty="0" smtClean="0"/>
              <a:t>3</a:t>
            </a:r>
            <a:r>
              <a:rPr lang="zh-CN" altLang="en-US" b="1" dirty="0" smtClean="0"/>
              <a:t>、投身商界的少年班校友 ，共</a:t>
            </a:r>
            <a:r>
              <a:rPr lang="en-US" altLang="zh-CN" b="1" dirty="0" smtClean="0"/>
              <a:t>46</a:t>
            </a:r>
            <a:r>
              <a:rPr lang="zh-CN" altLang="en-US" b="1" dirty="0" smtClean="0"/>
              <a:t>人。</a:t>
            </a:r>
            <a:endParaRPr lang="en-US" altLang="zh-CN" b="1" dirty="0" smtClean="0"/>
          </a:p>
          <a:p>
            <a:endParaRPr lang="en-US" altLang="zh-CN" b="1" dirty="0" smtClean="0"/>
          </a:p>
          <a:p>
            <a:r>
              <a:rPr lang="zh-CN" altLang="en-US" b="1" dirty="0" smtClean="0">
                <a:solidFill>
                  <a:srgbClr val="FF0000"/>
                </a:solidFill>
              </a:rPr>
              <a:t>一共是多少人？</a:t>
            </a:r>
            <a:endParaRPr lang="zh-CN" altLang="en-US" dirty="0" smtClean="0">
              <a:solidFill>
                <a:srgbClr val="FF0000"/>
              </a:solidFill>
            </a:endParaRPr>
          </a:p>
          <a:p>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b="1" dirty="0" smtClean="0"/>
              <a:t>东西，教会学生欣赏，有冲突的内容，让学生讨论、分析，有情境的让学生扮演</a:t>
            </a:r>
            <a:r>
              <a:rPr lang="en-US" altLang="zh-CN" b="1" dirty="0" smtClean="0"/>
              <a:t>……</a:t>
            </a:r>
            <a:endParaRPr lang="en-US" altLang="zh-CN" b="1" dirty="0" smtClean="0"/>
          </a:p>
          <a:p>
            <a:pPr>
              <a:lnSpc>
                <a:spcPct val="150000"/>
              </a:lnSpc>
            </a:pPr>
            <a:r>
              <a:rPr lang="zh-CN" altLang="en-US" b="1" dirty="0" smtClean="0">
                <a:solidFill>
                  <a:srgbClr val="020202"/>
                </a:solidFill>
              </a:rPr>
              <a:t>教学组织形式变革</a:t>
            </a:r>
            <a:r>
              <a:rPr lang="zh-CN" altLang="en-US" b="1" dirty="0" smtClean="0"/>
              <a:t>：将班级制改为动态的小组制；</a:t>
            </a:r>
            <a:r>
              <a:rPr lang="en-US" altLang="zh-CN" b="1" dirty="0" smtClean="0"/>
              <a:t> </a:t>
            </a:r>
            <a:endParaRPr lang="en-US" altLang="zh-CN" b="1" dirty="0" smtClean="0"/>
          </a:p>
          <a:p>
            <a:pPr>
              <a:lnSpc>
                <a:spcPct val="150000"/>
              </a:lnSpc>
            </a:pPr>
            <a:r>
              <a:rPr lang="en-US" altLang="zh-CN" sz="3600" b="1" dirty="0" smtClean="0">
                <a:solidFill>
                  <a:schemeClr val="tx2"/>
                </a:solidFill>
              </a:rPr>
              <a:t>2</a:t>
            </a:r>
            <a:r>
              <a:rPr lang="zh-CN" altLang="en-US" sz="3600" b="1" dirty="0" smtClean="0">
                <a:solidFill>
                  <a:schemeClr val="tx2"/>
                </a:solidFill>
              </a:rPr>
              <a:t>、让学生在竞争中形成声</a:t>
            </a:r>
            <a:r>
              <a:rPr lang="en-US" altLang="zh-CN" sz="3600" b="1" dirty="0" smtClean="0">
                <a:solidFill>
                  <a:schemeClr val="tx2"/>
                </a:solidFill>
              </a:rPr>
              <a:t>/</a:t>
            </a:r>
            <a:r>
              <a:rPr lang="zh-CN" altLang="en-US" sz="3600" b="1" dirty="0" smtClean="0">
                <a:solidFill>
                  <a:schemeClr val="tx2"/>
                </a:solidFill>
              </a:rPr>
              <a:t>荣誉动机</a:t>
            </a:r>
            <a:r>
              <a:rPr lang="en-US" altLang="zh-CN" sz="3600" b="1" dirty="0" smtClean="0">
                <a:solidFill>
                  <a:schemeClr val="tx2"/>
                </a:solidFill>
              </a:rPr>
              <a:t> </a:t>
            </a:r>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301625" y="609600"/>
            <a:ext cx="8540750" cy="731838"/>
          </a:xfrm>
        </p:spPr>
        <p:txBody>
          <a:bodyPr/>
          <a:lstStyle/>
          <a:p>
            <a:pPr eaLnBrk="1" hangingPunct="1"/>
            <a:r>
              <a:rPr lang="zh-CN" altLang="en-US" sz="4000" b="1" dirty="0" smtClean="0"/>
              <a:t>小贴士：被抢劫之后 </a:t>
            </a:r>
            <a:endParaRPr lang="zh-CN" altLang="en-US" sz="4000" b="1" dirty="0" smtClean="0"/>
          </a:p>
        </p:txBody>
      </p:sp>
      <p:sp>
        <p:nvSpPr>
          <p:cNvPr id="33795" name="Rectangle 3"/>
          <p:cNvSpPr>
            <a:spLocks noGrp="1" noRot="1" noChangeArrowheads="1"/>
          </p:cNvSpPr>
          <p:nvPr>
            <p:ph type="body" idx="1"/>
          </p:nvPr>
        </p:nvSpPr>
        <p:spPr>
          <a:xfrm>
            <a:off x="301625" y="1341438"/>
            <a:ext cx="8540750" cy="4757737"/>
          </a:xfrm>
        </p:spPr>
        <p:txBody>
          <a:bodyPr/>
          <a:lstStyle/>
          <a:p>
            <a:pPr eaLnBrk="1" hangingPunct="1">
              <a:lnSpc>
                <a:spcPct val="150000"/>
              </a:lnSpc>
            </a:pPr>
            <a:r>
              <a:rPr lang="en-US" altLang="zh-CN" b="1" dirty="0" smtClean="0">
                <a:solidFill>
                  <a:srgbClr val="020202"/>
                </a:solidFill>
              </a:rPr>
              <a:t> </a:t>
            </a:r>
            <a:r>
              <a:rPr lang="zh-CN" altLang="en-US" b="1" dirty="0" smtClean="0"/>
              <a:t> 史蒂夫</a:t>
            </a:r>
            <a:r>
              <a:rPr lang="en-US" altLang="zh-CN" b="1" dirty="0" smtClean="0"/>
              <a:t>·</a:t>
            </a:r>
            <a:r>
              <a:rPr lang="zh-CN" altLang="en-US" b="1" dirty="0" smtClean="0"/>
              <a:t>马里奥蒂，密歇根</a:t>
            </a:r>
            <a:r>
              <a:rPr lang="zh-CN" altLang="en-US" b="1" u="sng" dirty="0" smtClean="0">
                <a:hlinkClick r:id="rId1"/>
              </a:rPr>
              <a:t>大学</a:t>
            </a:r>
            <a:r>
              <a:rPr lang="zh-CN" altLang="en-US" b="1" dirty="0" smtClean="0"/>
              <a:t>工商管理硕士， 诺贝尔</a:t>
            </a:r>
            <a:r>
              <a:rPr lang="zh-CN" altLang="en-US" b="1" u="sng" dirty="0" smtClean="0">
                <a:hlinkClick r:id="rId2"/>
              </a:rPr>
              <a:t>经济</a:t>
            </a:r>
            <a:r>
              <a:rPr lang="zh-CN" altLang="en-US" b="1" dirty="0" smtClean="0"/>
              <a:t>学奖得主哈耶克的学生。</a:t>
            </a:r>
            <a:endParaRPr lang="zh-CN" altLang="en-US" b="1" dirty="0" smtClean="0"/>
          </a:p>
          <a:p>
            <a:pPr eaLnBrk="1" hangingPunct="1">
              <a:lnSpc>
                <a:spcPct val="150000"/>
              </a:lnSpc>
            </a:pPr>
            <a:r>
              <a:rPr lang="zh-CN" altLang="en-US" b="1" dirty="0" smtClean="0"/>
              <a:t>毕业后</a:t>
            </a:r>
            <a:r>
              <a:rPr lang="en-US" altLang="zh-CN" b="1" dirty="0" smtClean="0"/>
              <a:t>, </a:t>
            </a:r>
            <a:r>
              <a:rPr lang="zh-CN" altLang="en-US" b="1" dirty="0" smtClean="0"/>
              <a:t>在福特汽车公司担任金融分析师</a:t>
            </a:r>
            <a:r>
              <a:rPr lang="en-US" altLang="zh-CN" b="1" dirty="0" smtClean="0"/>
              <a:t>, </a:t>
            </a:r>
            <a:r>
              <a:rPr lang="zh-CN" altLang="en-US" b="1" dirty="0" smtClean="0"/>
              <a:t>被</a:t>
            </a:r>
            <a:r>
              <a:rPr lang="zh-CN" altLang="en-US" b="1" u="sng" dirty="0" smtClean="0">
                <a:hlinkClick r:id="rId3"/>
              </a:rPr>
              <a:t>大家</a:t>
            </a:r>
            <a:r>
              <a:rPr lang="zh-CN" altLang="en-US" b="1" dirty="0" smtClean="0"/>
              <a:t>誉为奇才。</a:t>
            </a:r>
            <a:endParaRPr lang="zh-CN" altLang="en-US" b="1" dirty="0" smtClean="0"/>
          </a:p>
          <a:p>
            <a:pPr eaLnBrk="1" hangingPunct="1">
              <a:lnSpc>
                <a:spcPct val="150000"/>
              </a:lnSpc>
            </a:pPr>
            <a:r>
              <a:rPr lang="en-US" altLang="zh-CN" b="1" dirty="0" smtClean="0"/>
              <a:t>1980</a:t>
            </a:r>
            <a:r>
              <a:rPr lang="zh-CN" altLang="en-US" b="1" dirty="0" smtClean="0"/>
              <a:t>年</a:t>
            </a:r>
            <a:r>
              <a:rPr lang="en-US" altLang="zh-CN" b="1" dirty="0" smtClean="0"/>
              <a:t>,</a:t>
            </a:r>
            <a:r>
              <a:rPr lang="zh-CN" altLang="en-US" b="1" dirty="0" smtClean="0"/>
              <a:t>他辞职去纽约创立了自己的进出口公司，很快获得了成功。</a:t>
            </a:r>
            <a:endParaRPr lang="zh-CN" altLang="en-US" b="1" dirty="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eaLnBrk="1" hangingPunct="1"/>
            <a:endParaRPr lang="zh-CN" altLang="zh-CN" smtClean="0"/>
          </a:p>
        </p:txBody>
      </p:sp>
      <p:sp>
        <p:nvSpPr>
          <p:cNvPr id="34819" name="Rectangle 3"/>
          <p:cNvSpPr>
            <a:spLocks noGrp="1" noRot="1" noChangeArrowheads="1"/>
          </p:cNvSpPr>
          <p:nvPr>
            <p:ph type="body" idx="1"/>
          </p:nvPr>
        </p:nvSpPr>
        <p:spPr/>
        <p:txBody>
          <a:bodyPr/>
          <a:lstStyle/>
          <a:p>
            <a:pPr eaLnBrk="1" hangingPunct="1"/>
            <a:r>
              <a:rPr lang="en-US" altLang="zh-CN" sz="2800" b="1" smtClean="0"/>
              <a:t> </a:t>
            </a:r>
            <a:r>
              <a:rPr lang="zh-CN" altLang="en-US" sz="2800" b="1" smtClean="0"/>
              <a:t>一天傍晚</a:t>
            </a:r>
            <a:r>
              <a:rPr lang="en-US" altLang="zh-CN" sz="2800" b="1" smtClean="0"/>
              <a:t>,</a:t>
            </a:r>
            <a:r>
              <a:rPr lang="zh-CN" altLang="en-US" sz="2800" b="1" smtClean="0"/>
              <a:t>史蒂夫在河边慢跑</a:t>
            </a:r>
            <a:r>
              <a:rPr lang="en-US" altLang="zh-CN" sz="2800" b="1" smtClean="0"/>
              <a:t>,</a:t>
            </a:r>
            <a:r>
              <a:rPr lang="zh-CN" altLang="en-US" sz="2800" b="1" smtClean="0"/>
              <a:t>突然蹿出一帮小流氓要抢钱。 遭到小流氓们的一通凌辱</a:t>
            </a:r>
            <a:r>
              <a:rPr lang="en-US" altLang="zh-CN" sz="2800" b="1" smtClean="0"/>
              <a:t>,</a:t>
            </a:r>
            <a:r>
              <a:rPr lang="zh-CN" altLang="en-US" sz="2800" b="1" smtClean="0"/>
              <a:t>差点被扔到河里。 </a:t>
            </a:r>
            <a:endParaRPr lang="zh-CN" altLang="en-US" sz="2800" b="1" smtClean="0"/>
          </a:p>
          <a:p>
            <a:pPr eaLnBrk="1" hangingPunct="1"/>
            <a:r>
              <a:rPr lang="zh-CN" altLang="en-US" sz="2800" b="1" smtClean="0"/>
              <a:t> 从此他看见不良少年就害怕</a:t>
            </a:r>
            <a:r>
              <a:rPr lang="en-US" altLang="zh-CN" sz="2800" b="1" smtClean="0"/>
              <a:t>,</a:t>
            </a:r>
            <a:r>
              <a:rPr lang="zh-CN" altLang="en-US" sz="2800" b="1" smtClean="0"/>
              <a:t>连走路都躲着人。好几个月</a:t>
            </a:r>
            <a:r>
              <a:rPr lang="en-US" altLang="zh-CN" sz="2800" b="1" smtClean="0"/>
              <a:t>,</a:t>
            </a:r>
            <a:r>
              <a:rPr lang="zh-CN" altLang="en-US" sz="2800" b="1" smtClean="0"/>
              <a:t>抑郁症的阴影一直笼罩着史蒂夫。</a:t>
            </a:r>
            <a:endParaRPr lang="zh-CN" altLang="en-US" sz="2800" b="1" smtClean="0"/>
          </a:p>
          <a:p>
            <a:pPr eaLnBrk="1" hangingPunct="1"/>
            <a:r>
              <a:rPr lang="zh-CN" altLang="en-US" sz="2800" b="1" smtClean="0"/>
              <a:t>最终</a:t>
            </a:r>
            <a:r>
              <a:rPr lang="en-US" altLang="zh-CN" sz="2800" b="1" smtClean="0"/>
              <a:t>,</a:t>
            </a:r>
            <a:r>
              <a:rPr lang="zh-CN" altLang="en-US" sz="2800" b="1" smtClean="0"/>
              <a:t>心理治疗师建议他</a:t>
            </a:r>
            <a:r>
              <a:rPr lang="en-US" altLang="zh-CN" sz="2800" b="1" smtClean="0"/>
              <a:t>,</a:t>
            </a:r>
            <a:r>
              <a:rPr lang="zh-CN" altLang="en-US" sz="2800" b="1" smtClean="0"/>
              <a:t>与其逃避不如面对。史蒂夫向纽约市教育局提出申请</a:t>
            </a:r>
            <a:r>
              <a:rPr lang="en-US" altLang="zh-CN" sz="2800" b="1" smtClean="0"/>
              <a:t>:</a:t>
            </a:r>
            <a:r>
              <a:rPr lang="zh-CN" altLang="en-US" sz="2800" b="1" smtClean="0"/>
              <a:t>到最差的中学去当老师</a:t>
            </a:r>
            <a:r>
              <a:rPr lang="en-US" altLang="zh-CN" sz="2800" b="1" smtClean="0"/>
              <a:t>,</a:t>
            </a:r>
            <a:r>
              <a:rPr lang="zh-CN" altLang="en-US" sz="2800" b="1" smtClean="0"/>
              <a:t>与那里玩世不恭的小青年当面</a:t>
            </a:r>
            <a:r>
              <a:rPr lang="zh-CN" altLang="en-US" sz="2800" b="1" u="sng" smtClean="0">
                <a:hlinkClick r:id="rId1"/>
              </a:rPr>
              <a:t>较量</a:t>
            </a:r>
            <a:r>
              <a:rPr lang="zh-CN" altLang="en-US" sz="2800" b="1" smtClean="0"/>
              <a:t>一下。　　 </a:t>
            </a:r>
            <a:endParaRPr lang="zh-CN" altLang="en-US" sz="2800" b="1" smtClean="0"/>
          </a:p>
          <a:p>
            <a:pPr eaLnBrk="1" hangingPunct="1"/>
            <a:endParaRPr lang="en-US" altLang="zh-CN" sz="280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lstStyle/>
          <a:p>
            <a:pPr eaLnBrk="1" hangingPunct="1"/>
            <a:endParaRPr lang="zh-CN" altLang="zh-CN" smtClean="0"/>
          </a:p>
        </p:txBody>
      </p:sp>
      <p:sp>
        <p:nvSpPr>
          <p:cNvPr id="35843" name="Rectangle 3"/>
          <p:cNvSpPr>
            <a:spLocks noGrp="1" noRot="1" noChangeArrowheads="1"/>
          </p:cNvSpPr>
          <p:nvPr>
            <p:ph type="body" idx="1"/>
          </p:nvPr>
        </p:nvSpPr>
        <p:spPr/>
        <p:txBody>
          <a:bodyPr/>
          <a:lstStyle/>
          <a:p>
            <a:pPr eaLnBrk="1" hangingPunct="1"/>
            <a:r>
              <a:rPr lang="zh-CN" altLang="en-US" b="1" smtClean="0"/>
              <a:t>男孩女孩中学是纽约声名狼藉的差生学校</a:t>
            </a:r>
            <a:r>
              <a:rPr lang="en-US" altLang="zh-CN" b="1" smtClean="0"/>
              <a:t>,</a:t>
            </a:r>
            <a:r>
              <a:rPr lang="zh-CN" altLang="en-US" b="1" smtClean="0"/>
              <a:t>经常登上小报头条</a:t>
            </a:r>
            <a:r>
              <a:rPr lang="en-US" altLang="zh-CN" b="1" smtClean="0"/>
              <a:t>,</a:t>
            </a:r>
            <a:r>
              <a:rPr lang="zh-CN" altLang="en-US" b="1" smtClean="0"/>
              <a:t>辍学率高达五成。该校的老师常被打骂。</a:t>
            </a:r>
            <a:endParaRPr lang="zh-CN" altLang="en-US" b="1" smtClean="0"/>
          </a:p>
          <a:p>
            <a:pPr eaLnBrk="1" hangingPunct="1"/>
            <a:r>
              <a:rPr lang="zh-CN" altLang="en-US" b="1" smtClean="0"/>
              <a:t>史蒂夫刚到就被起了外号</a:t>
            </a:r>
            <a:r>
              <a:rPr lang="en-US" altLang="zh-CN" b="1" smtClean="0"/>
              <a:t>,</a:t>
            </a:r>
            <a:r>
              <a:rPr lang="zh-CN" altLang="en-US" b="1" smtClean="0"/>
              <a:t>还被口水纸团袭击</a:t>
            </a:r>
            <a:r>
              <a:rPr lang="en-US" altLang="zh-CN" b="1" smtClean="0"/>
              <a:t>,</a:t>
            </a:r>
            <a:r>
              <a:rPr lang="zh-CN" altLang="en-US" b="1" smtClean="0"/>
              <a:t>椅子上甚至被粘上了口香糖。学生们还在课堂上放音乐、拍巴掌</a:t>
            </a:r>
            <a:r>
              <a:rPr lang="en-US" altLang="zh-CN" b="1" smtClean="0"/>
              <a:t>,</a:t>
            </a:r>
            <a:r>
              <a:rPr lang="zh-CN" altLang="en-US" b="1" smtClean="0"/>
              <a:t>居然还有人的夹克衫被烧着。一天</a:t>
            </a:r>
            <a:r>
              <a:rPr lang="en-US" altLang="zh-CN" b="1" smtClean="0"/>
              <a:t>,</a:t>
            </a:r>
            <a:r>
              <a:rPr lang="zh-CN" altLang="en-US" b="1" smtClean="0"/>
              <a:t>史蒂夫又被从教室里赶出来。</a:t>
            </a:r>
            <a:endParaRPr lang="zh-CN" altLang="en-US" b="1" smtClean="0"/>
          </a:p>
          <a:p>
            <a:pPr eaLnBrk="1" hangingPunct="1"/>
            <a:endParaRPr lang="en-US" altLang="zh-CN"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p:txBody>
          <a:bodyPr/>
          <a:lstStyle/>
          <a:p>
            <a:pPr eaLnBrk="1" hangingPunct="1"/>
            <a:br>
              <a:rPr lang="en-US" altLang="zh-CN" sz="4000" b="1" smtClean="0"/>
            </a:br>
            <a:endParaRPr lang="en-US" altLang="zh-CN" sz="4000" b="1" smtClean="0"/>
          </a:p>
        </p:txBody>
      </p:sp>
      <p:sp>
        <p:nvSpPr>
          <p:cNvPr id="36867" name="Rectangle 3"/>
          <p:cNvSpPr>
            <a:spLocks noGrp="1" noRot="1" noChangeArrowheads="1"/>
          </p:cNvSpPr>
          <p:nvPr>
            <p:ph type="body" idx="1"/>
          </p:nvPr>
        </p:nvSpPr>
        <p:spPr>
          <a:xfrm>
            <a:off x="301625" y="1484313"/>
            <a:ext cx="8540750" cy="4614862"/>
          </a:xfrm>
        </p:spPr>
        <p:txBody>
          <a:bodyPr/>
          <a:lstStyle/>
          <a:p>
            <a:pPr eaLnBrk="1" hangingPunct="1"/>
            <a:r>
              <a:rPr lang="en-US" altLang="zh-CN" dirty="0" smtClean="0"/>
              <a:t> </a:t>
            </a:r>
            <a:r>
              <a:rPr lang="en-US" altLang="zh-CN" b="1" dirty="0" smtClean="0"/>
              <a:t> </a:t>
            </a:r>
            <a:br>
              <a:rPr lang="en-US" altLang="zh-CN" b="1" dirty="0" smtClean="0"/>
            </a:br>
            <a:r>
              <a:rPr lang="en-US" altLang="zh-CN" b="1" dirty="0" smtClean="0"/>
              <a:t>  </a:t>
            </a:r>
            <a:endParaRPr lang="en-US" altLang="zh-CN" b="1" dirty="0" smtClean="0"/>
          </a:p>
        </p:txBody>
      </p:sp>
      <p:sp>
        <p:nvSpPr>
          <p:cNvPr id="36868" name="Rectangle 4"/>
          <p:cNvSpPr>
            <a:spLocks noChangeArrowheads="1"/>
          </p:cNvSpPr>
          <p:nvPr/>
        </p:nvSpPr>
        <p:spPr bwMode="auto">
          <a:xfrm>
            <a:off x="684213" y="1628775"/>
            <a:ext cx="7065962" cy="2164888"/>
          </a:xfrm>
          <a:prstGeom prst="rect">
            <a:avLst/>
          </a:prstGeom>
          <a:noFill/>
          <a:ln w="9525">
            <a:noFill/>
            <a:miter lim="800000"/>
          </a:ln>
        </p:spPr>
        <p:txBody>
          <a:bodyPr>
            <a:spAutoFit/>
          </a:bodyPr>
          <a:lstStyle/>
          <a:p>
            <a:pPr>
              <a:lnSpc>
                <a:spcPct val="150000"/>
              </a:lnSpc>
            </a:pPr>
            <a:r>
              <a:rPr lang="zh-CN" altLang="en-US" sz="4800" dirty="0">
                <a:solidFill>
                  <a:schemeClr val="hlink"/>
                </a:solidFill>
              </a:rPr>
              <a:t>怎样才能挽救这些沉沦的孩子呢？</a:t>
            </a:r>
            <a:endParaRPr lang="zh-CN" altLang="en-US" sz="4800" dirty="0">
              <a:solidFill>
                <a:schemeClr val="hlink"/>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p:txBody>
          <a:bodyPr/>
          <a:lstStyle/>
          <a:p>
            <a:pPr eaLnBrk="1" hangingPunct="1"/>
            <a:endParaRPr lang="zh-CN" altLang="zh-CN" smtClean="0"/>
          </a:p>
        </p:txBody>
      </p:sp>
      <p:sp>
        <p:nvSpPr>
          <p:cNvPr id="37891" name="Rectangle 3"/>
          <p:cNvSpPr>
            <a:spLocks noGrp="1" noRot="1" noChangeArrowheads="1"/>
          </p:cNvSpPr>
          <p:nvPr>
            <p:ph type="body" idx="1"/>
          </p:nvPr>
        </p:nvSpPr>
        <p:spPr/>
        <p:txBody>
          <a:bodyPr/>
          <a:lstStyle/>
          <a:p>
            <a:pPr eaLnBrk="1" hangingPunct="1">
              <a:lnSpc>
                <a:spcPct val="90000"/>
              </a:lnSpc>
            </a:pPr>
            <a:r>
              <a:rPr lang="zh-CN" altLang="en-US" sz="2800" b="1" smtClean="0"/>
              <a:t>重新走进教室，没有再照本宣科，而是假扮推销员卖起他的手表来，并把数学知识融入其中，说明如何才能盈利。</a:t>
            </a:r>
            <a:endParaRPr lang="zh-CN" altLang="en-US" sz="2800" b="1" smtClean="0"/>
          </a:p>
          <a:p>
            <a:pPr eaLnBrk="1" hangingPunct="1">
              <a:lnSpc>
                <a:spcPct val="90000"/>
              </a:lnSpc>
            </a:pPr>
            <a:r>
              <a:rPr lang="zh-CN" altLang="en-US" sz="2800" b="1" smtClean="0"/>
              <a:t> 学生们居然安静下来，认真听着他说的每一个字。调皮大王们居然都来听课，他们玩着各种模拟商业游戏，认识到书本知识原来是有用的，学习兴趣大增。史蒂夫还指导学生们看</a:t>
            </a:r>
            <a:r>
              <a:rPr lang="en-US" altLang="zh-CN" sz="2800" b="1" smtClean="0"/>
              <a:t>《</a:t>
            </a:r>
            <a:r>
              <a:rPr lang="zh-CN" altLang="en-US" sz="2800" b="1" smtClean="0"/>
              <a:t>华尔街日报</a:t>
            </a:r>
            <a:r>
              <a:rPr lang="en-US" altLang="zh-CN" sz="2800" b="1" smtClean="0"/>
              <a:t>》</a:t>
            </a:r>
            <a:r>
              <a:rPr lang="zh-CN" altLang="en-US" sz="2800" b="1" smtClean="0"/>
              <a:t>、研究股票。 </a:t>
            </a:r>
            <a:br>
              <a:rPr lang="zh-CN" altLang="en-US" sz="2800" b="1" smtClean="0"/>
            </a:br>
            <a:r>
              <a:rPr lang="zh-CN" altLang="en-US" sz="2800" b="1" smtClean="0"/>
              <a:t>他顿时明白了，出身贫困的孩子最渴望学到如何创业的知识，这偏偏是书本上没有的。</a:t>
            </a:r>
            <a:endParaRPr lang="zh-CN" altLang="en-US" sz="280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p:txBody>
          <a:bodyPr/>
          <a:lstStyle/>
          <a:p>
            <a:pPr eaLnBrk="1" hangingPunct="1"/>
            <a:endParaRPr lang="zh-CN" altLang="zh-CN" smtClean="0"/>
          </a:p>
        </p:txBody>
      </p:sp>
      <p:sp>
        <p:nvSpPr>
          <p:cNvPr id="38915" name="Rectangle 3"/>
          <p:cNvSpPr>
            <a:spLocks noGrp="1" noRot="1" noChangeArrowheads="1"/>
          </p:cNvSpPr>
          <p:nvPr>
            <p:ph type="body" idx="1"/>
          </p:nvPr>
        </p:nvSpPr>
        <p:spPr/>
        <p:txBody>
          <a:bodyPr/>
          <a:lstStyle/>
          <a:p>
            <a:pPr eaLnBrk="1" hangingPunct="1">
              <a:lnSpc>
                <a:spcPct val="150000"/>
              </a:lnSpc>
            </a:pPr>
            <a:r>
              <a:rPr lang="en-US" altLang="zh-CN" b="1" dirty="0" smtClean="0"/>
              <a:t> </a:t>
            </a:r>
            <a:r>
              <a:rPr lang="zh-CN" altLang="en-US" sz="3600" b="1" dirty="0" smtClean="0"/>
              <a:t>如今的史蒂夫已是事业有成，而他最难忘的还是十几年前，在男孩女孩中学的最后一课。</a:t>
            </a:r>
            <a:br>
              <a:rPr lang="zh-CN" altLang="en-US" sz="3600" b="1" dirty="0" smtClean="0"/>
            </a:br>
            <a:endParaRPr lang="zh-CN" altLang="en-US" sz="3600" b="1" dirty="0"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p:txBody>
          <a:bodyPr/>
          <a:lstStyle/>
          <a:p>
            <a:pPr eaLnBrk="1" hangingPunct="1"/>
            <a:endParaRPr lang="zh-CN" altLang="zh-CN" smtClean="0"/>
          </a:p>
        </p:txBody>
      </p:sp>
      <p:sp>
        <p:nvSpPr>
          <p:cNvPr id="39939" name="Rectangle 3"/>
          <p:cNvSpPr>
            <a:spLocks noGrp="1" noRot="1" noChangeArrowheads="1"/>
          </p:cNvSpPr>
          <p:nvPr>
            <p:ph type="body" idx="1"/>
          </p:nvPr>
        </p:nvSpPr>
        <p:spPr/>
        <p:txBody>
          <a:bodyPr/>
          <a:lstStyle/>
          <a:p>
            <a:pPr eaLnBrk="1" hangingPunct="1"/>
            <a:endParaRPr lang="zh-CN" altLang="zh-CN" smtClean="0"/>
          </a:p>
        </p:txBody>
      </p:sp>
      <p:pic>
        <p:nvPicPr>
          <p:cNvPr id="39940" name="Picture 7" descr="u=3510536519,263034410&amp;fm=0&amp;gp=0">
            <a:hlinkClick r:id="rId1"/>
          </p:cNvPr>
          <p:cNvPicPr>
            <a:picLocks noChangeAspect="1" noChangeArrowheads="1"/>
          </p:cNvPicPr>
          <p:nvPr/>
        </p:nvPicPr>
        <p:blipFill>
          <a:blip r:embed="rId2"/>
          <a:srcRect/>
          <a:stretch>
            <a:fillRect/>
          </a:stretch>
        </p:blipFill>
        <p:spPr bwMode="auto">
          <a:xfrm>
            <a:off x="971550" y="1916113"/>
            <a:ext cx="7488238" cy="3960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p:txBody>
          <a:bodyPr/>
          <a:lstStyle/>
          <a:p>
            <a:pPr eaLnBrk="1" hangingPunct="1"/>
            <a:endParaRPr lang="zh-CN" altLang="zh-CN" smtClean="0"/>
          </a:p>
        </p:txBody>
      </p:sp>
      <p:sp>
        <p:nvSpPr>
          <p:cNvPr id="40963" name="Rectangle 3"/>
          <p:cNvSpPr>
            <a:spLocks noGrp="1" noRot="1" noChangeArrowheads="1"/>
          </p:cNvSpPr>
          <p:nvPr>
            <p:ph type="body" idx="1"/>
          </p:nvPr>
        </p:nvSpPr>
        <p:spPr/>
        <p:txBody>
          <a:bodyPr/>
          <a:lstStyle/>
          <a:p>
            <a:pPr eaLnBrk="1" hangingPunct="1">
              <a:lnSpc>
                <a:spcPct val="150000"/>
              </a:lnSpc>
            </a:pPr>
            <a:r>
              <a:rPr lang="zh-CN" altLang="en-US" sz="4400" b="1" dirty="0" smtClean="0">
                <a:solidFill>
                  <a:srgbClr val="020202"/>
                </a:solidFill>
              </a:rPr>
              <a:t>其实，学业不良的学生就像一把生锈的锁，能不能转化他们，关键就看我们能不能找到那把能开启他们心智的钥匙。</a:t>
            </a:r>
            <a:endParaRPr lang="zh-CN" altLang="en-US" sz="4400" b="1" dirty="0" smtClean="0">
              <a:solidFill>
                <a:srgbClr val="020202"/>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dirty="0" smtClean="0"/>
              <a:t>（三）对自我效能低的学生</a:t>
            </a:r>
            <a:endParaRPr lang="zh-CN" altLang="en-US" sz="4000" b="1" dirty="0"/>
          </a:p>
        </p:txBody>
      </p:sp>
      <p:sp>
        <p:nvSpPr>
          <p:cNvPr id="3" name="内容占位符 2"/>
          <p:cNvSpPr>
            <a:spLocks noGrp="1"/>
          </p:cNvSpPr>
          <p:nvPr>
            <p:ph idx="1"/>
          </p:nvPr>
        </p:nvSpPr>
        <p:spPr/>
        <p:txBody>
          <a:bodyPr/>
          <a:lstStyle/>
          <a:p>
            <a:pPr>
              <a:lnSpc>
                <a:spcPct val="150000"/>
              </a:lnSpc>
            </a:pPr>
            <a:r>
              <a:rPr lang="en-US" altLang="zh-CN" sz="3600" b="1" dirty="0" smtClean="0"/>
              <a:t>1</a:t>
            </a:r>
            <a:r>
              <a:rPr lang="zh-CN" altLang="en-US" sz="3600" b="1" dirty="0" smtClean="0"/>
              <a:t>、给他们展示自己长处的机会；</a:t>
            </a:r>
            <a:endParaRPr lang="en-US" altLang="zh-CN" sz="3600" b="1" dirty="0" smtClean="0"/>
          </a:p>
          <a:p>
            <a:pPr>
              <a:lnSpc>
                <a:spcPct val="150000"/>
              </a:lnSpc>
            </a:pPr>
            <a:r>
              <a:rPr lang="en-US" altLang="zh-CN" sz="3600" b="1" dirty="0" smtClean="0"/>
              <a:t>2</a:t>
            </a:r>
            <a:r>
              <a:rPr lang="zh-CN" altLang="en-US" sz="3600" b="1" dirty="0" smtClean="0"/>
              <a:t>、对每一点进步都给以鼓励；</a:t>
            </a:r>
            <a:endParaRPr lang="en-US" altLang="zh-CN" sz="3600" b="1" dirty="0" smtClean="0"/>
          </a:p>
          <a:p>
            <a:pPr>
              <a:lnSpc>
                <a:spcPct val="150000"/>
              </a:lnSpc>
            </a:pPr>
            <a:r>
              <a:rPr lang="en-US" altLang="zh-CN" sz="3600" b="1" dirty="0" smtClean="0"/>
              <a:t>3</a:t>
            </a:r>
            <a:r>
              <a:rPr lang="zh-CN" altLang="en-US" sz="3600" b="1" dirty="0" smtClean="0"/>
              <a:t>、在全班形成支持系统。</a:t>
            </a:r>
            <a:r>
              <a:rPr lang="en-US" altLang="zh-CN" sz="3600" b="1" dirty="0" smtClean="0"/>
              <a:t> </a:t>
            </a:r>
            <a:endParaRPr lang="zh-CN" altLang="en-US" sz="36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4000" b="1" dirty="0" smtClean="0"/>
              <a:t>1</a:t>
            </a:r>
            <a:r>
              <a:rPr lang="zh-CN" altLang="en-US" sz="4000" b="1" dirty="0" smtClean="0"/>
              <a:t>、少年班未毕业的学生为</a:t>
            </a:r>
            <a:r>
              <a:rPr lang="en-US" altLang="zh-CN" sz="4000" b="1" dirty="0" smtClean="0"/>
              <a:t>533</a:t>
            </a:r>
            <a:r>
              <a:rPr lang="zh-CN" altLang="en-US" sz="4000" b="1" dirty="0" smtClean="0"/>
              <a:t>人，约占</a:t>
            </a:r>
            <a:r>
              <a:rPr lang="en-US" altLang="zh-CN" sz="4000" b="1" dirty="0" smtClean="0"/>
              <a:t>1/5</a:t>
            </a:r>
            <a:r>
              <a:rPr lang="zh-CN" altLang="en-US" sz="4000" b="1" dirty="0" smtClean="0"/>
              <a:t>多；</a:t>
            </a:r>
            <a:endParaRPr lang="en-US" altLang="zh-CN" sz="4000" b="1" dirty="0" smtClean="0"/>
          </a:p>
          <a:p>
            <a:endParaRPr lang="en-US" altLang="zh-CN" sz="4000" b="1" dirty="0" smtClean="0"/>
          </a:p>
          <a:p>
            <a:r>
              <a:rPr lang="en-US" altLang="zh-CN" sz="4000" b="1" dirty="0" smtClean="0"/>
              <a:t>2</a:t>
            </a:r>
            <a:r>
              <a:rPr lang="zh-CN" altLang="en-US" sz="4000" b="1" dirty="0" smtClean="0"/>
              <a:t>、</a:t>
            </a:r>
            <a:r>
              <a:rPr lang="en-US" altLang="zh-CN" sz="4000" b="1" dirty="0" smtClean="0"/>
              <a:t>83+46+46</a:t>
            </a:r>
            <a:r>
              <a:rPr lang="zh-CN" altLang="en-US" sz="4000" b="1" dirty="0" smtClean="0"/>
              <a:t>＝</a:t>
            </a:r>
            <a:r>
              <a:rPr lang="en-US" altLang="zh-CN" sz="4000" b="1" dirty="0" smtClean="0"/>
              <a:t>175</a:t>
            </a:r>
            <a:r>
              <a:rPr lang="zh-CN" altLang="en-US" sz="4000" b="1" dirty="0" smtClean="0"/>
              <a:t>人，</a:t>
            </a:r>
            <a:r>
              <a:rPr lang="zh-CN" altLang="en-US" sz="4000" b="1" dirty="0" smtClean="0">
                <a:solidFill>
                  <a:srgbClr val="FF0000"/>
                </a:solidFill>
              </a:rPr>
              <a:t>占</a:t>
            </a:r>
            <a:r>
              <a:rPr lang="en-US" altLang="zh-CN" sz="4000" b="1" dirty="0" smtClean="0">
                <a:solidFill>
                  <a:srgbClr val="FF0000"/>
                </a:solidFill>
              </a:rPr>
              <a:t>2412</a:t>
            </a:r>
            <a:r>
              <a:rPr lang="zh-CN" altLang="en-US" sz="4000" b="1" dirty="0" smtClean="0">
                <a:solidFill>
                  <a:srgbClr val="FF0000"/>
                </a:solidFill>
              </a:rPr>
              <a:t>名学生的比例是多少？这告诉我们什么？</a:t>
            </a:r>
            <a:endParaRPr lang="en-US" altLang="zh-CN" sz="4000" b="1" dirty="0" smtClean="0">
              <a:solidFill>
                <a:srgbClr val="FF0000"/>
              </a:solidFill>
            </a:endParaRP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20202"/>
                </a:solidFill>
              </a:rPr>
              <a:t>总的建议 </a:t>
            </a:r>
            <a:endParaRPr lang="en-US" altLang="zh-CN" b="1" dirty="0" smtClean="0">
              <a:solidFill>
                <a:srgbClr val="020202"/>
              </a:solidFill>
            </a:endParaRPr>
          </a:p>
        </p:txBody>
      </p:sp>
      <p:sp>
        <p:nvSpPr>
          <p:cNvPr id="3" name="内容占位符 2"/>
          <p:cNvSpPr>
            <a:spLocks noGrp="1"/>
          </p:cNvSpPr>
          <p:nvPr>
            <p:ph idx="1"/>
          </p:nvPr>
        </p:nvSpPr>
        <p:spPr>
          <a:xfrm>
            <a:off x="301625" y="1500174"/>
            <a:ext cx="8540750" cy="4599001"/>
          </a:xfrm>
        </p:spPr>
        <p:txBody>
          <a:bodyPr/>
          <a:lstStyle/>
          <a:p>
            <a:pPr>
              <a:lnSpc>
                <a:spcPct val="150000"/>
              </a:lnSpc>
            </a:pPr>
            <a:r>
              <a:rPr lang="en-US" altLang="zh-CN" sz="3600" b="1" dirty="0" smtClean="0"/>
              <a:t>1</a:t>
            </a:r>
            <a:r>
              <a:rPr lang="zh-CN" altLang="en-US" sz="3600" b="1" dirty="0" smtClean="0"/>
              <a:t>、当前，我们对教学的安排主要基于教师（如何教、如何完成教学内容），很少考虑学生。而让学生参与其中是吸引学生投入学习的最佳方式：做中学。这需要我们转变观念</a:t>
            </a:r>
            <a:r>
              <a:rPr lang="en-US" altLang="zh-CN" sz="3600" b="1" dirty="0" smtClean="0"/>
              <a:t> .</a:t>
            </a:r>
            <a:endParaRPr lang="zh-CN" altLang="en-US" sz="3600" b="1"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en-US" altLang="zh-CN" b="1" dirty="0" smtClean="0"/>
              <a:t>2</a:t>
            </a:r>
            <a:r>
              <a:rPr lang="zh-CN" altLang="en-US" b="1" dirty="0" smtClean="0"/>
              <a:t>、不管从哪一种类型来看，丰富多样的教育（</a:t>
            </a:r>
            <a:r>
              <a:rPr lang="zh-CN" altLang="en-US" b="1" dirty="0" smtClean="0">
                <a:solidFill>
                  <a:srgbClr val="020202"/>
                </a:solidFill>
              </a:rPr>
              <a:t>第一课堂：书本；第二课堂：课外活动；第三课堂：校园环境与文化</a:t>
            </a:r>
            <a:r>
              <a:rPr lang="zh-CN" altLang="en-US" b="1" dirty="0" smtClean="0"/>
              <a:t>）都是矫正学业不良的有效方法。适度调整现有教学组织形式。</a:t>
            </a:r>
            <a:r>
              <a:rPr lang="en-US" altLang="zh-CN" b="1" dirty="0" smtClean="0"/>
              <a:t> </a:t>
            </a:r>
            <a:endParaRPr lang="zh-CN" altLang="en-US" b="1" dirty="0" smtClean="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3600" b="1" dirty="0" smtClean="0"/>
              <a:t>“学生的课外经历对学生学习和智力发展的影响程度似乎远比许多教师和学校行政管理人员所认为的要大得多。”</a:t>
            </a:r>
            <a:endParaRPr lang="en-US" altLang="zh-CN" sz="3600" b="1" dirty="0" smtClean="0"/>
          </a:p>
          <a:p>
            <a:pPr>
              <a:lnSpc>
                <a:spcPct val="150000"/>
              </a:lnSpc>
            </a:pPr>
            <a:r>
              <a:rPr lang="en-US" altLang="zh-CN" sz="3600" b="1" dirty="0" smtClean="0">
                <a:solidFill>
                  <a:srgbClr val="020202"/>
                </a:solidFill>
              </a:rPr>
              <a:t>“</a:t>
            </a:r>
            <a:r>
              <a:rPr lang="zh-CN" altLang="en-US" sz="3600" b="1" dirty="0" smtClean="0">
                <a:solidFill>
                  <a:srgbClr val="020202"/>
                </a:solidFill>
              </a:rPr>
              <a:t>滑铁卢之役胜于伊顿公学的野外运动场上”</a:t>
            </a:r>
            <a:endParaRPr lang="zh-CN" altLang="en-US" sz="3600" b="1" dirty="0" smtClean="0">
              <a:solidFill>
                <a:srgbClr val="020202"/>
              </a:solidFill>
            </a:endParaRPr>
          </a:p>
          <a:p>
            <a:endParaRPr lang="zh-CN" alt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071546"/>
            <a:ext cx="8540750" cy="5027629"/>
          </a:xfrm>
        </p:spPr>
        <p:txBody>
          <a:bodyPr/>
          <a:lstStyle/>
          <a:p>
            <a:pPr>
              <a:lnSpc>
                <a:spcPct val="150000"/>
              </a:lnSpc>
              <a:buNone/>
            </a:pPr>
            <a:r>
              <a:rPr lang="en-US" altLang="zh-CN" sz="3600" b="1" dirty="0" smtClean="0"/>
              <a:t>    3</a:t>
            </a:r>
            <a:r>
              <a:rPr lang="zh-CN" altLang="en-US" sz="3600" b="1" dirty="0" smtClean="0"/>
              <a:t>、</a:t>
            </a:r>
            <a:r>
              <a:rPr lang="zh-CN" altLang="en-US" sz="3600" b="1" dirty="0" smtClean="0">
                <a:solidFill>
                  <a:srgbClr val="FF0000"/>
                </a:solidFill>
                <a:latin typeface="黑体" panose="02010609060101010101" pitchFamily="2" charset="-122"/>
                <a:ea typeface="黑体" panose="02010609060101010101" pitchFamily="2" charset="-122"/>
              </a:rPr>
              <a:t>爱</a:t>
            </a:r>
            <a:r>
              <a:rPr lang="zh-CN" altLang="en-US" sz="3600" b="1" dirty="0" smtClean="0"/>
              <a:t>。对于学业不良的学生，首先我们不是要管他们，而是要理解他们，与他们建立良好的关系。</a:t>
            </a:r>
            <a:endParaRPr lang="en-US" altLang="zh-CN" sz="3600" b="1" dirty="0" smtClean="0"/>
          </a:p>
          <a:p>
            <a:pPr>
              <a:lnSpc>
                <a:spcPct val="150000"/>
              </a:lnSpc>
              <a:buNone/>
            </a:pPr>
            <a:r>
              <a:rPr lang="zh-CN" altLang="en-US" sz="3600" b="1" dirty="0" smtClean="0"/>
              <a:t>“教师帮助学生克服负面影响的最有力且有效的办法就是与他们建立起亲密和关爱的师生关系。”</a:t>
            </a:r>
            <a:endParaRPr lang="zh-CN" altLang="en-US" sz="3600" b="1"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214422"/>
            <a:ext cx="8540750" cy="4884753"/>
          </a:xfrm>
        </p:spPr>
        <p:txBody>
          <a:bodyPr/>
          <a:lstStyle/>
          <a:p>
            <a:pPr>
              <a:lnSpc>
                <a:spcPct val="150000"/>
              </a:lnSpc>
            </a:pPr>
            <a:r>
              <a:rPr lang="en-US" altLang="zh-CN" sz="4000" b="1" dirty="0" smtClean="0"/>
              <a:t>4</a:t>
            </a:r>
            <a:r>
              <a:rPr lang="zh-CN" altLang="en-US" sz="4000" b="1" dirty="0" smtClean="0"/>
              <a:t>、小学、初中生问题的根源在家庭，因此，解决学生问题不能仅立足于学校，仅从学校来找办法。</a:t>
            </a:r>
            <a:r>
              <a:rPr lang="zh-CN" altLang="en-US" sz="4000" b="1" dirty="0" smtClean="0">
                <a:solidFill>
                  <a:srgbClr val="FF0000"/>
                </a:solidFill>
              </a:rPr>
              <a:t>不仅要给学生开班会，更要给家长开班会。</a:t>
            </a:r>
            <a:endParaRPr lang="zh-CN" altLang="en-US" sz="4000" dirty="0" smtClean="0">
              <a:solidFill>
                <a:srgbClr val="FF0000"/>
              </a:solidFill>
            </a:endParaRPr>
          </a:p>
          <a:p>
            <a:pPr>
              <a:lnSpc>
                <a:spcPct val="150000"/>
              </a:lnSpc>
            </a:pPr>
            <a:r>
              <a:rPr lang="zh-CN" altLang="en-US" sz="4000" b="1" dirty="0" smtClean="0"/>
              <a:t>。</a:t>
            </a:r>
            <a:endParaRPr lang="zh-CN" altLang="en-US" sz="4000"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Rot="1" noChangeArrowheads="1"/>
          </p:cNvSpPr>
          <p:nvPr>
            <p:ph type="body" idx="1"/>
          </p:nvPr>
        </p:nvSpPr>
        <p:spPr>
          <a:xfrm>
            <a:off x="301625" y="5938838"/>
            <a:ext cx="8540750" cy="160337"/>
          </a:xfrm>
        </p:spPr>
        <p:txBody>
          <a:bodyPr/>
          <a:lstStyle/>
          <a:p>
            <a:pPr eaLnBrk="1" hangingPunct="1">
              <a:lnSpc>
                <a:spcPct val="80000"/>
              </a:lnSpc>
              <a:buFont typeface="Wingdings" panose="05000000000000000000" pitchFamily="2" charset="2"/>
              <a:buNone/>
            </a:pPr>
            <a:endParaRPr lang="zh-CN" altLang="zh-CN" sz="800" smtClean="0"/>
          </a:p>
        </p:txBody>
      </p:sp>
      <p:sp>
        <p:nvSpPr>
          <p:cNvPr id="5" name="矩形 4"/>
          <p:cNvSpPr/>
          <p:nvPr/>
        </p:nvSpPr>
        <p:spPr>
          <a:xfrm rot="21152797">
            <a:off x="500034" y="2500306"/>
            <a:ext cx="7847792" cy="1569660"/>
          </a:xfrm>
          <a:prstGeom prst="rect">
            <a:avLst/>
          </a:prstGeom>
          <a:blipFill>
            <a:blip r:embed="rId1"/>
            <a:tile tx="0" ty="0" sx="100000" sy="100000" flip="none" algn="tl"/>
          </a:blipFill>
          <a:ln>
            <a:solidFill>
              <a:srgbClr val="33CCCC"/>
            </a:solidFill>
          </a:ln>
          <a:effectLst>
            <a:outerShdw blurRad="184150" dist="241300" dir="11520000" sx="110000" sy="110000" algn="ctr">
              <a:srgbClr val="000000">
                <a:alpha val="18000"/>
              </a:srgbClr>
            </a:outerShdw>
          </a:effectLst>
        </p:spPr>
        <p:txBody>
          <a:bodyPr wrap="square" lIns="91440" tIns="45720" rIns="91440" bIns="45720">
            <a:spAutoFit/>
          </a:bodyPr>
          <a:lstStyle/>
          <a:p>
            <a:pPr algn="ctr"/>
            <a:r>
              <a:rPr lang="zh-CN" altLang="en-US"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谢谢大家</a:t>
            </a:r>
            <a:endParaRPr lang="zh-CN" altLang="en-US" sz="9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tx1"/>
            </a:solidFill>
            <a:effectLst/>
            <a:latin typeface="Arial" panose="020B0604020202020204" pitchFamily="34" charset="0"/>
            <a:ea typeface="楷体_GB2312"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1" i="0" u="none" strike="noStrike" cap="none" normalizeH="0" baseline="0" smtClean="0">
            <a:ln>
              <a:noFill/>
            </a:ln>
            <a:solidFill>
              <a:schemeClr val="tx1"/>
            </a:solidFill>
            <a:effectLst/>
            <a:latin typeface="Arial" panose="020B0604020202020204" pitchFamily="34" charset="0"/>
            <a:ea typeface="楷体_GB2312" pitchFamily="49"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8064</Words>
  <Application>WPS 演示</Application>
  <PresentationFormat>全屏显示(4:3)</PresentationFormat>
  <Paragraphs>460</Paragraphs>
  <Slides>95</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95</vt:i4>
      </vt:variant>
    </vt:vector>
  </HeadingPairs>
  <TitlesOfParts>
    <vt:vector size="108" baseType="lpstr">
      <vt:lpstr>Arial</vt:lpstr>
      <vt:lpstr>宋体</vt:lpstr>
      <vt:lpstr>Wingdings</vt:lpstr>
      <vt:lpstr>楷体_GB2312</vt:lpstr>
      <vt:lpstr>隶书</vt:lpstr>
      <vt:lpstr>楷体</vt:lpstr>
      <vt:lpstr>黑体</vt:lpstr>
      <vt:lpstr>华文仿宋</vt:lpstr>
      <vt:lpstr>新宋体</vt:lpstr>
      <vt:lpstr>微软雅黑</vt:lpstr>
      <vt:lpstr>Calibri</vt:lpstr>
      <vt:lpstr>仿宋</vt:lpstr>
      <vt:lpstr>诗情画意</vt:lpstr>
      <vt:lpstr>   </vt:lpstr>
      <vt:lpstr>主要内容</vt:lpstr>
      <vt:lpstr>引子：差学生的反例</vt:lpstr>
      <vt:lpstr>PowerPoint 演示文稿</vt:lpstr>
      <vt:lpstr>材料2：中国最好大学之一的数据</vt:lpstr>
      <vt:lpstr>PowerPoint 演示文稿</vt:lpstr>
      <vt:lpstr>材料3：中国B大学少年班</vt:lpstr>
      <vt:lpstr>少年班毕业学生的情况</vt:lpstr>
      <vt:lpstr>PowerPoint 演示文稿</vt:lpstr>
      <vt:lpstr>PowerPoint 演示文稿</vt:lpstr>
      <vt:lpstr>一、学业不良学生的类型与特征 </vt:lpstr>
      <vt:lpstr>1、生理、智力障碍型 </vt:lpstr>
      <vt:lpstr>2、动机不足型</vt:lpstr>
      <vt:lpstr>3、有学习或认知问题型 </vt:lpstr>
      <vt:lpstr>PowerPoint 演示文稿</vt:lpstr>
      <vt:lpstr>PowerPoint 演示文稿</vt:lpstr>
      <vt:lpstr>4、自我效能偏低型：自信心</vt:lpstr>
      <vt:lpstr>PowerPoint 演示文稿</vt:lpstr>
      <vt:lpstr>5、缺少安全感型</vt:lpstr>
      <vt:lpstr>PowerPoint 演示文稿</vt:lpstr>
      <vt:lpstr>PowerPoint 演示文稿</vt:lpstr>
      <vt:lpstr>对学业不良学生的界定</vt:lpstr>
      <vt:lpstr> </vt:lpstr>
      <vt:lpstr>问题</vt:lpstr>
      <vt:lpstr>PowerPoint 演示文稿</vt:lpstr>
      <vt:lpstr>家庭的因素示例  </vt:lpstr>
      <vt:lpstr>PowerPoint 演示文稿</vt:lpstr>
      <vt:lpstr>PowerPoint 演示文稿</vt:lpstr>
      <vt:lpstr>PowerPoint 演示文稿</vt:lpstr>
      <vt:lpstr>PowerPoint 演示文稿</vt:lpstr>
      <vt:lpstr> </vt:lpstr>
      <vt:lpstr>资料3 心理控制易使孩子患抑郁症  </vt:lpstr>
      <vt:lpstr>PowerPoint 演示文稿</vt:lpstr>
      <vt:lpstr>资料4  美国研究发现学生社交能力与学习成绩成正比</vt:lpstr>
      <vt:lpstr>PowerPoint 演示文稿</vt:lpstr>
      <vt:lpstr>问题的答案</vt:lpstr>
      <vt:lpstr>PowerPoint 演示文稿</vt:lpstr>
      <vt:lpstr>PowerPoint 演示文稿</vt:lpstr>
      <vt:lpstr>PowerPoint 演示文稿</vt:lpstr>
      <vt:lpstr> </vt:lpstr>
      <vt:lpstr>PowerPoint 演示文稿</vt:lpstr>
      <vt:lpstr>小贴士：父母类型</vt:lpstr>
      <vt:lpstr> </vt:lpstr>
      <vt:lpstr>PowerPoint 演示文稿</vt:lpstr>
      <vt:lpstr>资料1：孩子的成长比成功更重要 </vt:lpstr>
      <vt:lpstr>资料2：有问题的父母 </vt:lpstr>
      <vt:lpstr>父母不同管理方式对孩子成绩的影响</vt:lpstr>
      <vt:lpstr>PowerPoint 演示文稿</vt:lpstr>
      <vt:lpstr>PowerPoint 演示文稿</vt:lpstr>
      <vt:lpstr>PowerPoint 演示文稿</vt:lpstr>
      <vt:lpstr>荣毅仁家训：</vt:lpstr>
      <vt:lpstr>PowerPoint 演示文稿</vt:lpstr>
      <vt:lpstr>（二）教  师</vt:lpstr>
      <vt:lpstr>2、教师不该做 的</vt:lpstr>
      <vt:lpstr>案例1：   </vt:lpstr>
      <vt:lpstr>PowerPoint 演示文稿</vt:lpstr>
      <vt:lpstr>答案：</vt:lpstr>
      <vt:lpstr>案例2</vt:lpstr>
      <vt:lpstr>PowerPoint 演示文稿</vt:lpstr>
      <vt:lpstr>四、转化的具体方法</vt:lpstr>
      <vt:lpstr>PowerPoint 演示文稿</vt:lpstr>
      <vt:lpstr>稳定内倾型：粘液质</vt:lpstr>
      <vt:lpstr>PowerPoint 演示文稿</vt:lpstr>
      <vt:lpstr>稳定外倾型：多血质</vt:lpstr>
      <vt:lpstr>PowerPoint 演示文稿</vt:lpstr>
      <vt:lpstr>PowerPoint 演示文稿</vt:lpstr>
      <vt:lpstr>不稳定内倾型：抑郁质</vt:lpstr>
      <vt:lpstr>PowerPoint 演示文稿</vt:lpstr>
      <vt:lpstr>PowerPoint 演示文稿</vt:lpstr>
      <vt:lpstr>PowerPoint 演示文稿</vt:lpstr>
      <vt:lpstr>不稳定外倾型：胆汁质</vt:lpstr>
      <vt:lpstr>PowerPoint 演示文稿</vt:lpstr>
      <vt:lpstr>资料：初中生生理、心理特点 </vt:lpstr>
      <vt:lpstr>PowerPoint 演示文稿</vt:lpstr>
      <vt:lpstr>PowerPoint 演示文稿</vt:lpstr>
      <vt:lpstr>PowerPoint 演示文稿</vt:lpstr>
      <vt:lpstr>（二）如何让学生爱学习</vt:lpstr>
      <vt:lpstr>对学生来说，这主要表现为：</vt:lpstr>
      <vt:lpstr>如何让学生有兴趣？</vt:lpstr>
      <vt:lpstr>PowerPoint 演示文稿</vt:lpstr>
      <vt:lpstr>小贴士：被抢劫之后 </vt:lpstr>
      <vt:lpstr>PowerPoint 演示文稿</vt:lpstr>
      <vt:lpstr>PowerPoint 演示文稿</vt:lpstr>
      <vt:lpstr> </vt:lpstr>
      <vt:lpstr>PowerPoint 演示文稿</vt:lpstr>
      <vt:lpstr>PowerPoint 演示文稿</vt:lpstr>
      <vt:lpstr>PowerPoint 演示文稿</vt:lpstr>
      <vt:lpstr>PowerPoint 演示文稿</vt:lpstr>
      <vt:lpstr>（三）对自我效能低的学生</vt:lpstr>
      <vt:lpstr>总的建议 </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教育部哲学社会科学研究重大课题 攻关项目  投标评审书</dc:title>
  <dc:creator>yhb</dc:creator>
  <cp:lastModifiedBy>Administrator</cp:lastModifiedBy>
  <cp:revision>457</cp:revision>
  <dcterms:created xsi:type="dcterms:W3CDTF">2006-11-07T09:40:00Z</dcterms:created>
  <dcterms:modified xsi:type="dcterms:W3CDTF">2016-11-11T11:34:19Z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2052-10.1.0.6030</vt:lpwstr>
  </property>
</Properties>
</file>