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2"/>
  </p:sldMasterIdLst>
  <p:sldIdLst>
    <p:sldId id="427" r:id="rId3"/>
    <p:sldId id="428" r:id="rId4"/>
    <p:sldId id="489" r:id="rId5"/>
    <p:sldId id="490" r:id="rId6"/>
    <p:sldId id="491" r:id="rId7"/>
    <p:sldId id="492" r:id="rId8"/>
    <p:sldId id="493" r:id="rId9"/>
    <p:sldId id="494" r:id="rId10"/>
    <p:sldId id="495" r:id="rId11"/>
    <p:sldId id="496" r:id="rId12"/>
    <p:sldId id="497" r:id="rId13"/>
    <p:sldId id="498" r:id="rId14"/>
    <p:sldId id="499" r:id="rId15"/>
    <p:sldId id="500" r:id="rId16"/>
    <p:sldId id="501" r:id="rId17"/>
    <p:sldId id="502" r:id="rId18"/>
    <p:sldId id="503" r:id="rId19"/>
    <p:sldId id="504" r:id="rId20"/>
    <p:sldId id="505" r:id="rId21"/>
    <p:sldId id="429" r:id="rId22"/>
    <p:sldId id="506" r:id="rId23"/>
    <p:sldId id="551" r:id="rId24"/>
    <p:sldId id="552" r:id="rId25"/>
    <p:sldId id="553" r:id="rId26"/>
    <p:sldId id="554" r:id="rId27"/>
    <p:sldId id="555" r:id="rId28"/>
    <p:sldId id="556" r:id="rId29"/>
    <p:sldId id="557" r:id="rId30"/>
    <p:sldId id="558" r:id="rId31"/>
    <p:sldId id="559" r:id="rId32"/>
    <p:sldId id="560" r:id="rId33"/>
    <p:sldId id="561" r:id="rId34"/>
    <p:sldId id="562" r:id="rId35"/>
    <p:sldId id="563" r:id="rId36"/>
    <p:sldId id="564" r:id="rId37"/>
    <p:sldId id="565" r:id="rId38"/>
    <p:sldId id="566" r:id="rId39"/>
    <p:sldId id="567" r:id="rId40"/>
    <p:sldId id="568" r:id="rId41"/>
    <p:sldId id="569" r:id="rId42"/>
    <p:sldId id="570" r:id="rId43"/>
    <p:sldId id="571" r:id="rId44"/>
    <p:sldId id="572" r:id="rId45"/>
    <p:sldId id="573" r:id="rId46"/>
    <p:sldId id="574" r:id="rId47"/>
    <p:sldId id="575" r:id="rId48"/>
    <p:sldId id="576" r:id="rId49"/>
    <p:sldId id="577" r:id="rId50"/>
    <p:sldId id="578" r:id="rId51"/>
    <p:sldId id="581" r:id="rId52"/>
    <p:sldId id="579" r:id="rId53"/>
    <p:sldId id="580" r:id="rId5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3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778" y="67"/>
      </p:cViewPr>
      <p:guideLst>
        <p:guide orient="horz" pos="198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25855" y="847090"/>
            <a:ext cx="6759575" cy="560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660"/>
              </a:lnSpc>
            </a:pPr>
            <a:r>
              <a:rPr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20</a:t>
            </a:r>
            <a:r>
              <a:rPr lang="en-US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20</a:t>
            </a:r>
            <a:r>
              <a:rPr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年中考模拟试卷（一）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5105" y="1517015"/>
            <a:ext cx="861568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本卷满分120分，考试时间120分钟。</a:t>
            </a:r>
          </a:p>
          <a:p>
            <a:pPr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一、卷面书写(3分)</a:t>
            </a:r>
          </a:p>
          <a:p>
            <a:pPr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二、语文基础知识积累与运用(21分)</a:t>
            </a:r>
          </a:p>
          <a:p>
            <a:pPr algn="l">
              <a:lnSpc>
                <a:spcPct val="150000"/>
              </a:lnSpc>
            </a:pPr>
            <a:r>
              <a:rPr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1．读下面这段文字，根据拼音写出相应的汉字。(4分)</a:t>
            </a:r>
          </a:p>
          <a:p>
            <a:pPr algn="l">
              <a:lnSpc>
                <a:spcPct val="150000"/>
              </a:lnSpc>
            </a:pPr>
            <a:r>
              <a:rPr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那倚门相望的影子，是母亲，还是父亲？所有流shìA.____的容颜，被岁月的车轮碾得支离破碎，仅剩一句哽yèB.____而深情的问候。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92860" y="4848860"/>
            <a:ext cx="5384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逝</a:t>
            </a:r>
            <a:endParaRPr lang="zh-CN" altLang="en-US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50110" y="5514340"/>
            <a:ext cx="5384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咽</a:t>
            </a:r>
            <a:endParaRPr lang="zh-CN" altLang="en-US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626110"/>
            <a:ext cx="8512810" cy="6118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(2)《水浒传》中杨志在汴梁卖刀时不堪牛二的撩拨将他杀了，后怕连累他人主动去官府自首；鲁智深替金氏父女打抱不平，三拳打死镇关西后用智逃脱。你怎么评价这两位英雄好汉的做法？(3分)</a:t>
            </a:r>
          </a:p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1640" y="2970530"/>
            <a:ext cx="8148320" cy="3707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示例：我赞美鲁智深的做法，他深知封建官府的黑暗与腐败，如果投案自首，等于自投罗网，绝没好下场。我也佩服杨志的为人，敢作敢当，不连累他人才称得起真正的英雄好汉。(只分析一位英雄好汉最多得2分。围绕正面肯定两位英雄好汉的做法分析，言之有理得3分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662305"/>
            <a:ext cx="8512810" cy="5862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三、现代文阅读(25分)</a:t>
            </a:r>
          </a:p>
          <a:p>
            <a:pPr algn="ctr"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(一)酒　婆(14分)</a:t>
            </a:r>
          </a:p>
          <a:p>
            <a:pPr algn="ctr">
              <a:lnSpc>
                <a:spcPct val="12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冯骥才</a:t>
            </a:r>
          </a:p>
          <a:p>
            <a:pPr algn="l">
              <a:lnSpc>
                <a:spcPct val="12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酒馆也分三六九等。首善街那家小酒馆得算顶末尾的一等。不插幌子，不挂字号，屋里连座位也没有；柜台上不卖菜，单摆一缸酒。来喝酒的，都是扛活拉车卖苦力的底层人。有的手捏一块酱肠头，有的衣兜里装着一把五香花生，进门要上二三两，倚着墙角窗台独饮。逢到人挤人，便端着酒碗到门外边，靠树一站，把酒一点点倒进嘴里，这才叫过瘾解馋其乐无穷呢！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796290"/>
            <a:ext cx="8512810" cy="568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这酒馆只卖一种酒，是山芋干造的，价钱贱，酒味大。首善街养的猫从来不丢，跑迷了路，也会循着酒味找回来。这酒不讲余味，只讲冲劲，进嘴赛镪水，非得赶紧咽，不然烧烂了舌头嘴巴牙花嗓子眼儿。可一落进肚里，跟手一股劲“腾”地蹿上来，直撞脑袋，晕晕乎乎，劲头很猛。好赛大年夜里放的那种炮仗“炮打灯”，点着一炸，红灯蹿天。这酒就叫做“炮打灯”。好酒应是温厚绵长，绝不上头。但穷汉子们挣一天命，筋酸骨乏，心里憋闷，不就为了花钱不多，马上来劲，晕头涨脑地洒脱洒脱放纵放纵吗？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701040"/>
            <a:ext cx="8512810" cy="5775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要说最洒脱，还得数酒婆。天天下晌，这老婆子一准来到小酒馆，衣衫破烂，赛叫花子；头发乱，脸色黯，没人说清她嘛长相，更没人知道她姓嘛叫嘛，却都知道她是这小酒馆的头号酒鬼，尊称酒婆。她一进门，照例打怀里掏出个四四方方小布包，打开布包，里头是个报纸包，报纸有时新有时旧；打开报纸包，又是个绵纸包，好赛里头包着一个翡翠别针；再打开这绵纸包，原来只是两角钱！她拿钱撂在柜台上，老板照例把多半碗“炮打灯”递过去，她接过酒碗，举手扬脖，碗底一翻，酒便直落肚中，好赛倒进酒桶。待这婆子两脚一出门坎，就赛在地上划天书了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753110"/>
            <a:ext cx="8512810" cy="5775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她一路东倒西歪向北去，走出一百多步远的地界，是个十字路口，车来车往，常常出事。您还甭为这婆子揪心，瞧她烂醉如泥，可每次将到路口，一准是“噔”地一下，醒过来了！竟赛常人一般，不带半点醉意，好端端地穿街而过。她天天这样，从无闪失。首善街上人家，最爱瞧酒婆这醉醺醺的几步扭——上摆下摇，左歪右斜，悠悠旋转乐陶陶，看似风摆荷叶一般；逢到雨天，雨点淋身，便赛一张慢慢旋动的大伞了……但是，为嘛酒婆一到路口就醉意全消呢？是因为“炮打灯”就这么一点劲头儿，还是酒婆有超人的能耐说醉就醉说醒就醒？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732155"/>
            <a:ext cx="8512810" cy="568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酒的诀窍，还是在酒缸里。老板人奸，往酒里掺水。酒鬼们对眼睛里的世界一片模糊，对肚子里的酒却一清二楚，但谁也不肯把这层纸捅破，喝美了也就算了。老板缺德，必得报应，人近六十，没儿没女，八成要绝后。可一日，老板娘爱酸爱辣，居然有喜了！老板给佛爷叩头时，动了良心，发誓今后老实做人，诚实卖酒，再不往酒里掺水掺假了。</a:t>
            </a:r>
          </a:p>
          <a:p>
            <a:pPr algn="l">
              <a:lnSpc>
                <a:spcPct val="13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就是这日，酒婆来到这家小酒馆，进门照例还是掏出包儿来，层层打开，花钱买酒，举手扬脖，把改假为真的“炮打灯”倒进肚里……真货就有真货色。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988060"/>
            <a:ext cx="8512810" cy="5128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这次酒婆还没出屋，人就转悠起来了。而且今儿她一路上摇晃得分外好看，上身左摇，下身右摇，愈转愈疾，初时赛风中的大鹏鸟，后来竟赛一个黑黑的大漩涡！首善街的人看得惊奇，也看得纳闷，不等多想，酒婆已到路口，竟然没有酒醒，破天荒头一遭转悠到大马路上，下边的惨事就甭提了……</a:t>
            </a:r>
          </a:p>
          <a:p>
            <a:pPr algn="l">
              <a:lnSpc>
                <a:spcPct val="13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自此，酒婆在这条街上绝了迹。小酒馆里的人们却不时念叨起她来。说她才算真正够格的酒鬼。她喝酒不就菜，向例一饮而尽，不贪解馋，只求酒劲。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689610"/>
            <a:ext cx="8512810" cy="568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黑体" panose="02010600030101010101" charset="-122"/>
              </a:rPr>
              <a:t>在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酒馆既不多事，也无闲话，交钱喝酒，喝完就走，从来没赊过账。真正的酒鬼，都是自得其乐，不搅和别人。</a:t>
            </a:r>
          </a:p>
          <a:p>
            <a:pPr algn="l">
              <a:lnSpc>
                <a:spcPct val="13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老板听着，忽然想到，酒婆出事那日，不正是自己不往酒里掺假的那天吗？原来祸根竟在自己身上！他便别扭开了，心想这人间的道理真是说不清道不明了。到底骗人不对，还是诚实不对？不然为嘛几十年拿假酒骗人，却相安无事，都喝得挺美，可一旦认真起来反倒毁了？</a:t>
            </a:r>
          </a:p>
          <a:p>
            <a:pPr algn="r">
              <a:lnSpc>
                <a:spcPct val="13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(选自《俗世奇人》)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626110"/>
            <a:ext cx="8512810" cy="431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2018年，由人民文学出版社出版的《俗世奇人》(足本)获得第七届鲁迅文学奖短篇小说奖。作者冯骥才就“小小说”创作谈了自己的看法。</a:t>
            </a:r>
          </a:p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观点一：这在中国过去不叫故事，叫传奇，所谓无奇而不传。</a:t>
            </a:r>
          </a:p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5．这个故事中的“酒婆”“奇”在何处？结合故事内容简要概括。(3分)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626110"/>
            <a:ext cx="8512810" cy="3105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7840" y="626110"/>
            <a:ext cx="8148320" cy="31051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“酒婆”“奇”在她身份卑微，生活贫苦，“衣衫破烂，赛叫花子；头发乱，脸色黯，没人说清她嘛长相，更没人知道她姓嘛叫嘛”，却性情洒脱，为人爽直，“在酒馆既不多事，也无闲话，交钱喝酒，喝完就走，从来没赊过账”。(至少写出三点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7500" y="754380"/>
            <a:ext cx="851281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无论世事如何变迁，我一片晶莹透明的冰心，依然装在清澈无xiáC.____、chéngD.____空见底的玉壶，朴素而真诚，永远不改本色！</a:t>
            </a:r>
          </a:p>
          <a:p>
            <a:pPr algn="r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(曾冬《唐诗素描》)</a:t>
            </a:r>
          </a:p>
          <a:p>
            <a:pPr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2．古诗文名句填空。(8分)</a:t>
            </a:r>
          </a:p>
          <a:p>
            <a:pPr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(1)塞下秋来风景异，</a:t>
            </a: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____________________</a:t>
            </a: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。(范仲淹《渔家傲·秋思》)</a:t>
            </a:r>
          </a:p>
          <a:p>
            <a:pPr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(2)尔曹身与名俱灭，____</a:t>
            </a: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________________</a:t>
            </a: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。[杜甫《戏为六绝句》(其二)]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769235" y="1482090"/>
            <a:ext cx="5384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瑕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112385" y="1482090"/>
            <a:ext cx="5384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澄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188460" y="4034155"/>
            <a:ext cx="26720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衡阳雁去无留意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188460" y="5358130"/>
            <a:ext cx="26720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不废江河万古流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/>
          <p:nvPr/>
        </p:nvGraphicFramePr>
        <p:xfrm>
          <a:off x="349250" y="1016000"/>
          <a:ext cx="8649335" cy="4881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48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08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116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0">
                          <a:latin typeface="黑体" panose="02010600030101010101" charset="-122"/>
                          <a:ea typeface="黑体" panose="02010600030101010101" charset="-122"/>
                          <a:cs typeface="Times New Roman" panose="02020603050405020304" charset="0"/>
                        </a:rPr>
                        <a:t>细节刻画</a:t>
                      </a:r>
                      <a:endParaRPr lang="en-US" altLang="en-US" sz="2800" b="0">
                        <a:latin typeface="黑体" panose="02010600030101010101" charset="-122"/>
                        <a:ea typeface="黑体" panose="0201060003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0">
                          <a:latin typeface="黑体" panose="02010600030101010101" charset="-122"/>
                          <a:ea typeface="黑体" panose="02010600030101010101" charset="-122"/>
                          <a:cs typeface="Times New Roman" panose="02020603050405020304" charset="0"/>
                        </a:rPr>
                        <a:t>批　注</a:t>
                      </a:r>
                      <a:endParaRPr lang="en-US" altLang="en-US" sz="2800" b="0">
                        <a:latin typeface="黑体" panose="02010600030101010101" charset="-122"/>
                        <a:ea typeface="黑体" panose="0201060003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507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0">
                          <a:latin typeface="黑体" panose="02010600030101010101" charset="-122"/>
                          <a:ea typeface="黑体" panose="02010600030101010101" charset="-122"/>
                          <a:cs typeface="Times New Roman" panose="02020603050405020304" charset="0"/>
                        </a:rPr>
                        <a:t>　　她一进门</a:t>
                      </a:r>
                      <a:r>
                        <a:rPr lang="en-US" sz="2800" b="0">
                          <a:latin typeface="黑体" panose="02010600030101010101" charset="-122"/>
                          <a:ea typeface="黑体" panose="02010600030101010101" charset="-122"/>
                          <a:cs typeface="楷体_GB2312" panose="02010609030101010101" charset="-122"/>
                        </a:rPr>
                        <a:t>，</a:t>
                      </a:r>
                      <a:r>
                        <a:rPr lang="en-US" sz="2800" b="0">
                          <a:latin typeface="黑体" panose="02010600030101010101" charset="-122"/>
                          <a:ea typeface="黑体" panose="02010600030101010101" charset="-122"/>
                          <a:cs typeface="Times New Roman" panose="02020603050405020304" charset="0"/>
                        </a:rPr>
                        <a:t>照例打怀里掏出个四四方方小布包</a:t>
                      </a:r>
                      <a:r>
                        <a:rPr lang="en-US" sz="2800" b="0">
                          <a:latin typeface="黑体" panose="02010600030101010101" charset="-122"/>
                          <a:ea typeface="黑体" panose="02010600030101010101" charset="-122"/>
                          <a:cs typeface="楷体_GB2312" panose="02010609030101010101" charset="-122"/>
                        </a:rPr>
                        <a:t>，</a:t>
                      </a:r>
                      <a:r>
                        <a:rPr lang="en-US" sz="2800" b="0">
                          <a:latin typeface="黑体" panose="02010600030101010101" charset="-122"/>
                          <a:ea typeface="黑体" panose="02010600030101010101" charset="-122"/>
                          <a:cs typeface="Times New Roman" panose="02020603050405020304" charset="0"/>
                        </a:rPr>
                        <a:t>打开布包</a:t>
                      </a:r>
                      <a:r>
                        <a:rPr lang="en-US" sz="2800" b="0">
                          <a:latin typeface="黑体" panose="02010600030101010101" charset="-122"/>
                          <a:ea typeface="黑体" panose="02010600030101010101" charset="-122"/>
                          <a:cs typeface="楷体_GB2312" panose="02010609030101010101" charset="-122"/>
                        </a:rPr>
                        <a:t>，</a:t>
                      </a:r>
                      <a:r>
                        <a:rPr lang="en-US" sz="2800" b="0">
                          <a:latin typeface="黑体" panose="02010600030101010101" charset="-122"/>
                          <a:ea typeface="黑体" panose="02010600030101010101" charset="-122"/>
                          <a:cs typeface="Times New Roman" panose="02020603050405020304" charset="0"/>
                        </a:rPr>
                        <a:t>里头是个报纸包</a:t>
                      </a:r>
                      <a:r>
                        <a:rPr lang="en-US" sz="2800" b="0">
                          <a:latin typeface="黑体" panose="02010600030101010101" charset="-122"/>
                          <a:ea typeface="黑体" panose="02010600030101010101" charset="-122"/>
                          <a:cs typeface="楷体_GB2312" panose="02010609030101010101" charset="-122"/>
                        </a:rPr>
                        <a:t>，</a:t>
                      </a:r>
                      <a:r>
                        <a:rPr lang="en-US" sz="2800" b="0">
                          <a:latin typeface="黑体" panose="02010600030101010101" charset="-122"/>
                          <a:ea typeface="黑体" panose="02010600030101010101" charset="-122"/>
                          <a:cs typeface="Times New Roman" panose="02020603050405020304" charset="0"/>
                        </a:rPr>
                        <a:t>报纸有时新有时旧；打开报纸包</a:t>
                      </a:r>
                      <a:r>
                        <a:rPr lang="en-US" sz="2800" b="0">
                          <a:latin typeface="黑体" panose="02010600030101010101" charset="-122"/>
                          <a:ea typeface="黑体" panose="02010600030101010101" charset="-122"/>
                          <a:cs typeface="楷体_GB2312" panose="02010609030101010101" charset="-122"/>
                        </a:rPr>
                        <a:t>，</a:t>
                      </a:r>
                      <a:r>
                        <a:rPr lang="en-US" sz="2800" b="0">
                          <a:latin typeface="黑体" panose="02010600030101010101" charset="-122"/>
                          <a:ea typeface="黑体" panose="02010600030101010101" charset="-122"/>
                          <a:cs typeface="Times New Roman" panose="02020603050405020304" charset="0"/>
                        </a:rPr>
                        <a:t>又是个绵纸包</a:t>
                      </a:r>
                      <a:r>
                        <a:rPr lang="en-US" sz="2800" b="0">
                          <a:latin typeface="黑体" panose="02010600030101010101" charset="-122"/>
                          <a:ea typeface="黑体" panose="02010600030101010101" charset="-122"/>
                          <a:cs typeface="楷体_GB2312" panose="02010609030101010101" charset="-122"/>
                        </a:rPr>
                        <a:t>，</a:t>
                      </a:r>
                      <a:r>
                        <a:rPr lang="en-US" sz="2800" b="0">
                          <a:latin typeface="黑体" panose="02010600030101010101" charset="-122"/>
                          <a:ea typeface="黑体" panose="02010600030101010101" charset="-122"/>
                          <a:cs typeface="Times New Roman" panose="02020603050405020304" charset="0"/>
                        </a:rPr>
                        <a:t>好赛里头包着一个翡翠别针；再打开这绵纸包</a:t>
                      </a:r>
                      <a:r>
                        <a:rPr lang="en-US" sz="2800" b="0">
                          <a:latin typeface="黑体" panose="02010600030101010101" charset="-122"/>
                          <a:ea typeface="黑体" panose="02010600030101010101" charset="-122"/>
                          <a:cs typeface="楷体_GB2312" panose="02010609030101010101" charset="-122"/>
                        </a:rPr>
                        <a:t>，</a:t>
                      </a:r>
                      <a:r>
                        <a:rPr lang="en-US" sz="2800" b="0">
                          <a:latin typeface="黑体" panose="02010600030101010101" charset="-122"/>
                          <a:ea typeface="黑体" panose="02010600030101010101" charset="-122"/>
                          <a:cs typeface="Times New Roman" panose="02020603050405020304" charset="0"/>
                        </a:rPr>
                        <a:t>原来只是两角钱！</a:t>
                      </a:r>
                      <a:endParaRPr lang="en-US" altLang="en-US" sz="2800" b="0">
                        <a:latin typeface="黑体" panose="02010600030101010101" charset="-122"/>
                        <a:ea typeface="黑体" panose="0201060003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sz="2800" b="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(1)</a:t>
                      </a:r>
                      <a:r>
                        <a:rPr lang="en-US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  <a:sym typeface="+mn-ea"/>
                        </a:rPr>
                        <a:t>_____________________________________________________________________________________________________________________________________________________________________________________</a:t>
                      </a:r>
                      <a:endParaRPr lang="en-US" altLang="en-US" sz="2800" b="0">
                        <a:latin typeface="黑体" panose="02010600030101010101" charset="-122"/>
                        <a:ea typeface="黑体" panose="02010600030101010101" charset="-122"/>
                        <a:cs typeface="黑体" panose="02010600030101010101" charset="-122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  <a:sym typeface="+mn-ea"/>
                        </a:rPr>
                        <a:t>_______________________</a:t>
                      </a:r>
                      <a:endParaRPr lang="en-US" altLang="en-US" sz="2800" b="0">
                        <a:latin typeface="黑体" panose="02010600030101010101" charset="-122"/>
                        <a:ea typeface="黑体" panose="02010600030101010101" charset="-122"/>
                        <a:cs typeface="黑体" panose="0201060003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725670" y="1391285"/>
            <a:ext cx="4358005" cy="5128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 这句话对酒婆掏钱的动作进行了细致地刻画，“掏出”，连续地“打开”可见布包内的东西对于主人而言意义颇深，可最后却“只是两角钱”，前后反差巨大，既如相声抖包袱般幽默十足，又令人为酒婆生活的艰难备感心酸。</a:t>
            </a:r>
            <a:endParaRPr lang="en-US" altLang="en-US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5180" y="2677795"/>
            <a:ext cx="3606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en-US">
                <a:latin typeface="黑体" panose="02010600030101010101" charset="-122"/>
                <a:ea typeface="黑体" panose="02010600030101010101" charset="-122"/>
                <a:cs typeface="Times New Roman" panose="02020603050405020304" charset="0"/>
                <a:sym typeface="+mn-ea"/>
              </a:rPr>
              <a:t>.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65860" y="2677795"/>
            <a:ext cx="3606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en-US">
                <a:latin typeface="黑体" panose="02010600030101010101" charset="-122"/>
                <a:ea typeface="黑体" panose="02010600030101010101" charset="-122"/>
                <a:cs typeface="Times New Roman" panose="02020603050405020304" charset="0"/>
                <a:sym typeface="+mn-ea"/>
              </a:rPr>
              <a:t>.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7215" y="3096895"/>
            <a:ext cx="3606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en-US">
                <a:latin typeface="黑体" panose="02010600030101010101" charset="-122"/>
                <a:ea typeface="黑体" panose="02010600030101010101" charset="-122"/>
                <a:cs typeface="Times New Roman" panose="02020603050405020304" charset="0"/>
                <a:sym typeface="+mn-ea"/>
              </a:rPr>
              <a:t>.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7895" y="3096895"/>
            <a:ext cx="3606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en-US">
                <a:latin typeface="黑体" panose="02010600030101010101" charset="-122"/>
                <a:ea typeface="黑体" panose="02010600030101010101" charset="-122"/>
                <a:cs typeface="Times New Roman" panose="02020603050405020304" charset="0"/>
                <a:sym typeface="+mn-ea"/>
              </a:rPr>
              <a:t>.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7215" y="3946525"/>
            <a:ext cx="3606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en-US">
                <a:latin typeface="黑体" panose="02010600030101010101" charset="-122"/>
                <a:ea typeface="黑体" panose="02010600030101010101" charset="-122"/>
                <a:cs typeface="Times New Roman" panose="02020603050405020304" charset="0"/>
                <a:sym typeface="+mn-ea"/>
              </a:rPr>
              <a:t>.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37895" y="3946525"/>
            <a:ext cx="3606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en-US">
                <a:latin typeface="黑体" panose="02010600030101010101" charset="-122"/>
                <a:ea typeface="黑体" panose="02010600030101010101" charset="-122"/>
                <a:cs typeface="Times New Roman" panose="02020603050405020304" charset="0"/>
                <a:sym typeface="+mn-ea"/>
              </a:rPr>
              <a:t>.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93290" y="4798695"/>
            <a:ext cx="3606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en-US">
                <a:latin typeface="黑体" panose="02010600030101010101" charset="-122"/>
                <a:ea typeface="黑体" panose="02010600030101010101" charset="-122"/>
                <a:cs typeface="Times New Roman" panose="02020603050405020304" charset="0"/>
                <a:sym typeface="+mn-ea"/>
              </a:rPr>
              <a:t>.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53970" y="4798695"/>
            <a:ext cx="3606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en-US">
                <a:latin typeface="黑体" panose="02010600030101010101" charset="-122"/>
                <a:ea typeface="黑体" panose="02010600030101010101" charset="-122"/>
                <a:cs typeface="Times New Roman" panose="02020603050405020304" charset="0"/>
                <a:sym typeface="+mn-ea"/>
              </a:rPr>
              <a:t>.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32610" y="5274310"/>
            <a:ext cx="3606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en-US">
                <a:latin typeface="黑体" panose="02010600030101010101" charset="-122"/>
                <a:ea typeface="黑体" panose="02010600030101010101" charset="-122"/>
                <a:cs typeface="Times New Roman" panose="02020603050405020304" charset="0"/>
                <a:sym typeface="+mn-ea"/>
              </a:rPr>
              <a:t>.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93290" y="5274310"/>
            <a:ext cx="3606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en-US">
                <a:latin typeface="黑体" panose="02010600030101010101" charset="-122"/>
                <a:ea typeface="黑体" panose="02010600030101010101" charset="-122"/>
                <a:cs typeface="Times New Roman" panose="02020603050405020304" charset="0"/>
                <a:sym typeface="+mn-ea"/>
              </a:rPr>
              <a:t>.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/>
          <p:nvPr/>
        </p:nvGraphicFramePr>
        <p:xfrm>
          <a:off x="436880" y="666750"/>
          <a:ext cx="8300720" cy="55816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28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7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88415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800" b="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　　她拿钱撂在柜台上，老板照例把多半碗“炮打灯”递过去，她接过酒碗，举手扬脖，碗底一翻，酒便直落肚中，好赛倒进酒桶。</a:t>
                      </a:r>
                      <a:endParaRPr lang="en-US" altLang="en-US" sz="2800" b="0">
                        <a:latin typeface="黑体" panose="02010600030101010101" charset="-122"/>
                        <a:ea typeface="黑体" panose="02010600030101010101" charset="-122"/>
                        <a:cs typeface="黑体" panose="0201060003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sz="2800" b="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(2)</a:t>
                      </a:r>
                      <a:r>
                        <a:rPr lang="en-US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  <a:sym typeface="+mn-ea"/>
                        </a:rPr>
                        <a:t>________________________________________________________________________________________________________________</a:t>
                      </a:r>
                      <a:endParaRPr lang="en-US" altLang="en-US" sz="2800" b="0">
                        <a:latin typeface="黑体" panose="02010600030101010101" charset="-122"/>
                        <a:ea typeface="黑体" panose="02010600030101010101" charset="-122"/>
                        <a:cs typeface="黑体" panose="0201060003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8778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800" b="0">
                          <a:latin typeface="黑体" panose="02010600030101010101" charset="-122"/>
                          <a:ea typeface="黑体" panose="02010600030101010101" charset="-122"/>
                          <a:cs typeface="Times New Roman" panose="02020603050405020304" charset="0"/>
                        </a:rPr>
                        <a:t>　　老板人奸</a:t>
                      </a:r>
                      <a:r>
                        <a:rPr lang="en-US" sz="2800" b="0">
                          <a:latin typeface="黑体" panose="02010600030101010101" charset="-122"/>
                          <a:ea typeface="黑体" panose="02010600030101010101" charset="-122"/>
                          <a:cs typeface="楷体_GB2312" panose="02010609030101010101" charset="-122"/>
                        </a:rPr>
                        <a:t>，</a:t>
                      </a:r>
                      <a:r>
                        <a:rPr lang="en-US" sz="2800" b="0">
                          <a:latin typeface="黑体" panose="02010600030101010101" charset="-122"/>
                          <a:ea typeface="黑体" panose="02010600030101010101" charset="-122"/>
                          <a:cs typeface="Times New Roman" panose="02020603050405020304" charset="0"/>
                        </a:rPr>
                        <a:t>往酒里掺水。</a:t>
                      </a:r>
                      <a:endParaRPr lang="en-US" altLang="en-US" sz="2800" b="0">
                        <a:latin typeface="黑体" panose="02010600030101010101" charset="-122"/>
                        <a:ea typeface="黑体" panose="0201060003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800" b="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示例：一个“奸”字，酒馆老板的丑态跃然纸上，老板弄虚作假的奸诈性格也为之后发生的一系列故事埋下伏笔。</a:t>
                      </a:r>
                      <a:endParaRPr lang="en-US" altLang="en-US" sz="2800" b="0">
                        <a:latin typeface="黑体" panose="02010600030101010101" charset="-122"/>
                        <a:ea typeface="黑体" panose="02010600030101010101" charset="-122"/>
                        <a:cs typeface="黑体" panose="0201060003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664075" y="581025"/>
            <a:ext cx="4073525" cy="2889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“撂、接、举、扬、翻、落”一连串动词生动刻画出酒婆喝酒一气呵成的恣意姿态，体现出酒婆豪爽洒脱的性格。</a:t>
            </a:r>
            <a:endParaRPr lang="en-US" altLang="en-US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69820" y="4198620"/>
            <a:ext cx="3606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en-US">
                <a:latin typeface="黑体" panose="02010600030101010101" charset="-122"/>
                <a:ea typeface="黑体" panose="02010600030101010101" charset="-122"/>
                <a:cs typeface="Times New Roman" panose="02020603050405020304" charset="0"/>
                <a:sym typeface="+mn-ea"/>
              </a:rPr>
              <a:t>.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44725" y="820420"/>
            <a:ext cx="3606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en-US">
                <a:latin typeface="黑体" panose="02010600030101010101" charset="-122"/>
                <a:ea typeface="黑体" panose="02010600030101010101" charset="-122"/>
                <a:cs typeface="Times New Roman" panose="02020603050405020304" charset="0"/>
                <a:sym typeface="+mn-ea"/>
              </a:rPr>
              <a:t>.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53765" y="1663065"/>
            <a:ext cx="3606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en-US">
                <a:latin typeface="黑体" panose="02010600030101010101" charset="-122"/>
                <a:ea typeface="黑体" panose="02010600030101010101" charset="-122"/>
                <a:cs typeface="Times New Roman" panose="02020603050405020304" charset="0"/>
                <a:sym typeface="+mn-ea"/>
              </a:rPr>
              <a:t>.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80845" y="2096770"/>
            <a:ext cx="3606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en-US">
                <a:latin typeface="黑体" panose="02010600030101010101" charset="-122"/>
                <a:ea typeface="黑体" panose="02010600030101010101" charset="-122"/>
                <a:cs typeface="Times New Roman" panose="02020603050405020304" charset="0"/>
                <a:sym typeface="+mn-ea"/>
              </a:rPr>
              <a:t>.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40305" y="2096770"/>
            <a:ext cx="3606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en-US">
                <a:latin typeface="黑体" panose="02010600030101010101" charset="-122"/>
                <a:ea typeface="黑体" panose="02010600030101010101" charset="-122"/>
                <a:cs typeface="Times New Roman" panose="02020603050405020304" charset="0"/>
                <a:sym typeface="+mn-ea"/>
              </a:rPr>
              <a:t>.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89965" y="2521585"/>
            <a:ext cx="3606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en-US">
                <a:latin typeface="黑体" panose="02010600030101010101" charset="-122"/>
                <a:ea typeface="黑体" panose="02010600030101010101" charset="-122"/>
                <a:cs typeface="Times New Roman" panose="02020603050405020304" charset="0"/>
                <a:sym typeface="+mn-ea"/>
              </a:rPr>
              <a:t>.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30500" y="2521585"/>
            <a:ext cx="3606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en-US">
                <a:latin typeface="黑体" panose="02010600030101010101" charset="-122"/>
                <a:ea typeface="黑体" panose="02010600030101010101" charset="-122"/>
                <a:cs typeface="Times New Roman" panose="02020603050405020304" charset="0"/>
                <a:sym typeface="+mn-ea"/>
              </a:rPr>
              <a:t>.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617855"/>
            <a:ext cx="8512810" cy="568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</a:t>
            </a:r>
            <a:r>
              <a:rPr lang="zh-CN" altLang="en-US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观点三</a:t>
            </a: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：我觉得写这样的小说结尾特别重要，……往往把“金子般的情节”放在结尾部分。小说中鲜明的人物个性的表现，往往在这个(结尾)情节里。小说中深刻的主题，往往也在这个(结尾)情节里。</a:t>
            </a:r>
          </a:p>
          <a:p>
            <a:pPr algn="l"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7．阅读小说结尾段，回答以下两个问题。(7分)</a:t>
            </a:r>
          </a:p>
          <a:p>
            <a:pPr algn="l"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(1)结尾段表现了酒馆老板怎样的个性特征？(3分)</a:t>
            </a:r>
          </a:p>
          <a:p>
            <a:pPr algn="l"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________________________________________________________________________________________________________________________________________________________________________________________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5595" y="3804920"/>
            <a:ext cx="8237855" cy="25019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  </a:t>
            </a: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酒婆出事了，祸根在自己身上，老板却只是“别扭开了”，内心根本没有愧疚后悔，甚至对自己的诚实表示质疑，可见他内心的冷酷，同时长久的弄虚作假使他丢失了良知，成了无良的奸商。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626110"/>
            <a:ext cx="8512810" cy="431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(2)关于这篇文章的主旨，几位同学有不同见解，你比较认同哪一种？细读文章，选择你认同的见解，联系文章结尾内容谈谈你的理解。(4分)</a:t>
            </a:r>
          </a:p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小王：表达对酒婆不幸遭遇的同情叹惋。</a:t>
            </a:r>
          </a:p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小张：批判在小酒馆喝酒的人的冷漠。</a:t>
            </a:r>
          </a:p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小方：讽刺弄虚作假的社会现象。</a:t>
            </a:r>
          </a:p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小李：抒发对人生无常的感慨。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82880" y="609600"/>
            <a:ext cx="8759190" cy="6118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______________________________________________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______________________________________________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5270" y="609600"/>
            <a:ext cx="8754745" cy="611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示例一：我赞同小李的观点。文中的酒婆虽然生活艰难只喝得起酒馆里掺水的假酒，但是她的生活仍在继续，没想到却因为老板改为真酒而醉酒被撞，失去生命，人生无常，造化弄人，令人感慨。</a:t>
            </a:r>
          </a:p>
          <a:p>
            <a:pPr algn="l">
              <a:lnSpc>
                <a:spcPct val="14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示例二：我赞同小王的观点。酒婆是一个生活在社会底层的人，她只喝得起末等酒馆掺水的假酒，衣衫破旧头发凌乱，没人知道她什么样，更没人知道她的姓名，这些都让人对她报以同情，生活没有给予她优待或者幸运，她最终醉酒惨死。酒婆是很多如她一样的底层人民的代表，作者借酒婆表达对这些人深切的同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13360" y="1214755"/>
            <a:ext cx="8717280" cy="3707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4640" y="1163955"/>
            <a:ext cx="8636000" cy="3707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示例三：我赞同小张的观点。面对酒婆的不幸，小酒馆里的人是冷漠的，自私的，酒婆出事，他们没有伸出援手，没有给予同情，都是冷漠的看客，事不关己高高挂起，而酒婆死后，也仅仅成为这些人茶余饭后的谈资，没有人为自己的冷漠而自责愧悔。作者对这些人持以强烈批判的态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9395" y="592455"/>
            <a:ext cx="8717280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0355" y="592455"/>
            <a:ext cx="8656320" cy="4912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示例四：我赞同小方的观点。酒馆是社会的缩影，小说通过酒婆醉后身姿的美和清醒时的邋遢的对比，结尾写老板的别扭疑问，文中写人们最爱瞧酒婆的醉态以及酒婆的死，深刻揭示和批判了社会中“假”“骗”现象的深重，揭露了一种习惯虚假却反而无从适应“真实”的社会心理，强烈讽刺了弄虚作假的社会现象。(选择小李的观点最多得2分，选择小王、小张的观点最多得3分，选择小方的观点最多得4分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626110"/>
            <a:ext cx="8512810" cy="551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(二)论睁了眼看(11分)</a:t>
            </a:r>
          </a:p>
          <a:p>
            <a:pPr algn="ctr">
              <a:lnSpc>
                <a:spcPct val="14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鲁　迅</a:t>
            </a:r>
          </a:p>
          <a:p>
            <a:pPr algn="l">
              <a:lnSpc>
                <a:spcPct val="14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①虚生先生所做的时事短评中，曾有一个这样的题目：“我们应该有正眼看各方面的勇气”(《猛进》十九期)。诚然，必须敢于正视，这才可望敢想，敢说，敢作，敢当。倘使并正视而不敢，此外还能成什么气候。然而，不幸这一种勇气，是我们中国人最所缺乏的。</a:t>
            </a:r>
          </a:p>
          <a:p>
            <a:pPr algn="l">
              <a:lnSpc>
                <a:spcPct val="14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②但现在我所想到的是别一方面——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742950"/>
            <a:ext cx="8512810" cy="568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③中国的文人，对于人生，——至少是对于社会现象，向来就多没有正视的勇气。我们的圣贤，本来早已教人“非礼勿视”的了；而这“礼”又非常之严，不但“正视”，连“平视”“斜视”也不许。现在青年的精神未可知，在体质，却大半还是弯腰曲背，低眉顺眼，表示着老牌的老成的子弟，驯良的百姓，——至于说对外却有大力量，乃是近一月来的新说，还不知道究竟是如何。</a:t>
            </a:r>
          </a:p>
          <a:p>
            <a:pPr algn="l">
              <a:lnSpc>
                <a:spcPct val="13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④再回到“正视”问题去：先既不敢，后便不能，再后，就自然不视，不见了。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864235"/>
            <a:ext cx="8512810" cy="5128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一辆汽车坏了，停在马路上，一群人围着呆看，所得的结果是一团乌油油的东西。然而由本身的矛盾或社会的缺陷所生的苦痛，虽不正视，却要身受的。文人究竟是敏感人物，从他们的作品上看来，有些人确也早已感到不满，可是一到快要显露缺陷的危机一发之际，他们总即刻连说“并无其事”，同时便闭上了眼睛。这闭着的眼睛便看见一切圆满，当前的苦痛不过是“天将降大任于是人也，必先苦其心志，劳其筋骨，饿其体肤，空乏其身，行拂乱其所为”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797560"/>
            <a:ext cx="85128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(3)你留意到诗歌中那些“独立”的才子佳人了吗？《蒹葭》中“</a:t>
            </a: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____________</a:t>
            </a: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，_</a:t>
            </a: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____________</a:t>
            </a: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_”，那是翩翩佳人，勾起男子多少思慕之情，倾心追求；陈子昂《登幽州台歌》“__</a:t>
            </a: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_____________</a:t>
            </a: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_，__</a:t>
            </a: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______________</a:t>
            </a: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_”，那是怀才不遇之人满心孤独，潸然泪下；晏殊《浣溪沙》中“</a:t>
            </a: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________________</a:t>
            </a: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_，__</a:t>
            </a: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____________</a:t>
            </a: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__”，那是流光易逝，物是人非的怅惘伤怀。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883535" y="1500505"/>
            <a:ext cx="16052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所谓伊人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360035" y="1500505"/>
            <a:ext cx="16052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在水一方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317365" y="2767330"/>
            <a:ext cx="23164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念天地之悠悠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75335" y="3405505"/>
            <a:ext cx="23164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独怆然而涕下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426710" y="4034155"/>
            <a:ext cx="26720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无可奈何花落去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02285" y="4691380"/>
            <a:ext cx="26720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似曾相识燕归来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668655"/>
            <a:ext cx="8512810" cy="5775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于是无问题，无缺陷，无不平，也就无解决，无改革，无反抗。因为凡事总要“团圆”，正无须我们焦躁；放心喝茶，睡觉大吉。再说费话，就有“不合时宜”之咎，免不了要受大学教授的纠正了。呸！</a:t>
            </a:r>
          </a:p>
          <a:p>
            <a:pPr algn="l">
              <a:lnSpc>
                <a:spcPct val="12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…………</a:t>
            </a:r>
          </a:p>
          <a:p>
            <a:pPr algn="l">
              <a:lnSpc>
                <a:spcPct val="12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⑤有时遇到彰明的史实，瞒不下，如关羽、岳飞的被杀，便只好别设骗局了。一是前世已造夙因，如岳飞；一是死后使他成神，如关羽。定命不可逃，成神的善报更满人意，所以杀人者不足责，被杀者也不足悲，冥冥中自有安排，使他们各得其所，正不必别人来费力了。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732790"/>
            <a:ext cx="8512810" cy="568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⑥中国人的不敢正视各方面，用瞒和骗，造出奇妙的逃路来，而自以为正路。在这路上，就证明着国民性的怯弱、懒惰，而又巧滑。一天一天的满足着，即一天一天的堕落着，但却又觉得日见其光荣。在事实上，亡国一次，即添加几个殉难的忠臣，后来每不想光复旧物，而只去赞美那几个忠臣；遭劫一次，即造成一群不辱的烈女，事过之后，也每每不思惩凶，自卫，却只顾歌咏那一群烈女。仿佛亡国遭劫的事，反而给中国人发挥“两间正气”的机会，增高价值，即在此一举，应该一任其至，不足忧悲似的。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626110"/>
            <a:ext cx="8512810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自然，此上也无可为，因为我们已经借死人获得最上的光荣了。沪汉烈士的追悼会中，活的人们在一块很可景仰的高大的木主下互相打骂，也就是和我们的先辈走着同一的路。</a:t>
            </a:r>
          </a:p>
          <a:p>
            <a:pPr algn="l">
              <a:lnSpc>
                <a:spcPct val="14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⑦文艺是国民精神所发的火光，同时也是引导国民精神的前途的灯火。这是互为因果的，正如麻油从芝麻榨出，但以浸芝麻，就使它更油。倘以油为上，就不必说；否则，当参入别的东西，或水或硷去。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626110"/>
            <a:ext cx="8512810" cy="551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中国人向来因为不敢正视人生，只好瞒和骗，由此也生出瞒和骗的文艺来，由这文艺，更令中国人更深地陷入瞒和骗的大泽中，甚而至于已经自己不觉得。世界日日改变，我们的作家取下假面，真诚地，深入地，大胆地看取人生并且写出他的血和肉来的时候早到了；早就应该有一片崭新的文场，早就应该有几个凶猛的闯将！</a:t>
            </a:r>
          </a:p>
          <a:p>
            <a:pPr algn="l">
              <a:lnSpc>
                <a:spcPct val="14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⑧现在，气象似乎一变，到处听不见歌吟花月的声音了，代之而起的是铁和血的赞颂。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711200"/>
            <a:ext cx="8512810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然而倘以欺瞒的心，用欺瞒的嘴，则无论说A和O，或Y和Z，一样是虚假的；只可以吓哑了先前鄙薄花月的所谓批评家的嘴，满足地以为中国就要中兴。可怜他在“爱国”大帽子底下又闭上了眼睛了——或者本来就闭着。</a:t>
            </a:r>
          </a:p>
          <a:p>
            <a:pPr algn="l">
              <a:lnSpc>
                <a:spcPct val="14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⑨没有冲破一切传统思想和手法的闯将，中国是不会有真的新文艺的。</a:t>
            </a:r>
          </a:p>
          <a:p>
            <a:pPr algn="r">
              <a:lnSpc>
                <a:spcPct val="14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一九二五年七月二十二日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626110"/>
            <a:ext cx="8512810" cy="4916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8．用简洁的语言概括作者的观点。(2分)</a:t>
            </a:r>
          </a:p>
          <a:p>
            <a:pPr algn="l">
              <a:lnSpc>
                <a:spcPct val="16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______________________________________________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l">
              <a:lnSpc>
                <a:spcPct val="16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9．鲁迅的语言极富表现力。请细细品味下面句子中的加点词，说说它们的表达效果。(4分)</a:t>
            </a:r>
          </a:p>
          <a:p>
            <a:pPr algn="l">
              <a:lnSpc>
                <a:spcPct val="16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(1)我们的圣贤，本来早已教人“非礼勿视”的了；而这“礼”又非常之严，不但“正视”，连“平视”“斜视”也不许。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1160" y="1461770"/>
            <a:ext cx="83616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必须敢于正视，这才可望敢想，敢说，敢作，敢当。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374515" y="4383405"/>
            <a:ext cx="35610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en-US" altLang="zh-CN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. .   . .     .   .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3230" y="5046980"/>
            <a:ext cx="32054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en-US" altLang="zh-CN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.     . .   . . .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00700" y="3726180"/>
            <a:ext cx="14274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en-US" altLang="zh-CN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. . . .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626110"/>
            <a:ext cx="8512810" cy="3537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6220" y="626110"/>
            <a:ext cx="8364220" cy="3537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60000"/>
              </a:lnSpc>
            </a:pPr>
            <a:r>
              <a:rPr lang="en-US" altLang="zh-CN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</a:t>
            </a: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“非礼勿视”乃是儒家的戒条，奴隶社会与封建社会的“礼”又十分烦琐和严格，不合于礼教的律条，就决不能视，不但“正视”，连“平视”“斜视”都不允许。也就更不能任意视“人”，要正视现实、承认矛盾就更不容许了。作者用语幽默，极具讽刺意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626110"/>
            <a:ext cx="851281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(2)文艺是国民精神所发的火光，同时也是引导国民精神的前途的灯火。这是互为因果的，正如麻油从芝麻榨出，但以浸芝麻，就使它更油。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9890" y="2513965"/>
            <a:ext cx="836422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</a:t>
            </a: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“文艺是国民精神所发的火光，同时也是引导国民精神的前途的灯火。”要改变国民性，要振起民族魂，治疗中国国民精神的创伤，首先要靠文艺。封建文人所炮制的瞒和骗的文艺，正是毒害人民思想的麻醉剂。运用比喻论证，形象而辩证地说明文艺和国民精神的关系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511925" y="1553210"/>
            <a:ext cx="21386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en-US" altLang="zh-CN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. . . . . .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6090" y="2165350"/>
            <a:ext cx="5339080" cy="1029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en-US" altLang="zh-CN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. . .   . . . . .   . . . . .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l">
              <a:lnSpc>
                <a:spcPts val="3660"/>
              </a:lnSpc>
            </a:pP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626110"/>
            <a:ext cx="8512810" cy="6292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10．作者在第⑦段结尾处说：“早就应该有一片崭新的文场，早就应该有几个凶猛的闯将！”你认为作者是“闯将”吗？请结合你对作者及其作品的了解，谈谈你的理解。(2分)</a:t>
            </a:r>
          </a:p>
          <a:p>
            <a:pPr algn="l">
              <a:lnSpc>
                <a:spcPct val="12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  <a:p>
            <a:pPr algn="l">
              <a:lnSpc>
                <a:spcPct val="12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____________________________________________________________________________________________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5595" y="2653665"/>
            <a:ext cx="836422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  </a:t>
            </a: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示例：我认为作者的确是一员闯将。“五四”以来的新文艺，就是由以鲁迅等为首的一批闯将，冲破了传统思想和手法的束缚，大胆革新，在继承优秀民族文化传统的基础上吸取异域的营养，创造出来的。他大胆革新，勇于创作，开辟出“一片崭新的文场”。写下了小说《狂人日记》《阿Q正传》，杂文《中国人失掉自信力了吗》等，用笔老辣、犀利，深刻揭示社会现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626110"/>
            <a:ext cx="8512810" cy="5775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11．这篇文章写于一九二五年，你认为鲁迅的这篇文章还适合现在阅读吗？请联系生活实际，写下你的理解。(3分)</a:t>
            </a:r>
          </a:p>
          <a:p>
            <a:pPr algn="l">
              <a:lnSpc>
                <a:spcPct val="12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  <a:p>
            <a:pPr algn="l">
              <a:lnSpc>
                <a:spcPct val="12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____________________________________________________________________________________________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6245" y="2176145"/>
            <a:ext cx="827151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  </a:t>
            </a: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示例：我觉得鲁迅的这篇文章虽然写于1925年，现在的社会比当时美好了许多，但在个别地方，个别人身上，还存在自欺欺人，“用瞒和骗，造出奇妙的逃路来”的现象。这些人“不敢想，不敢说，不敢作，不敢当”，会影响社会的进步与发展。比如看人做坏事，不敢“见义勇为”，遇到麻烦事不敢主动担当等。所以，时至今日，鲁迅的文章照样振聋发聩，令人警醒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797560"/>
            <a:ext cx="85128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3．校园读书文化节中，春芽文学社的四位同学在一起交流读有关“名楼”诗文的心得，下列说法有误的一项是(    )(2分)</a:t>
            </a:r>
          </a:p>
          <a:p>
            <a:pPr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A．我很想一睹鹳雀楼的风采，“白日依山尽，黄河入海流。欲穷千里目，更上一层楼。”开笔就有缩万里于咫尺，使咫尺有万里之势；后两句登高放眼，催人不断拓出愈益美好的崭新境界。无王之涣无鹳雀楼！</a:t>
            </a:r>
          </a:p>
          <a:p>
            <a:pPr algn="l">
              <a:lnSpc>
                <a:spcPct val="150000"/>
              </a:lnSpc>
            </a:pP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00860" y="2224405"/>
            <a:ext cx="3606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626110"/>
            <a:ext cx="8512810" cy="568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四、古诗文阅读(16分)</a:t>
            </a:r>
          </a:p>
          <a:p>
            <a:pPr algn="ctr"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(一)夜宿七盘岭</a:t>
            </a:r>
            <a:r>
              <a:rPr lang="zh-CN" altLang="en-US" baseline="300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①</a:t>
            </a: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(4分)</a:t>
            </a:r>
          </a:p>
          <a:p>
            <a:pPr algn="ctr">
              <a:lnSpc>
                <a:spcPct val="13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[唐]沈佺期</a:t>
            </a:r>
          </a:p>
          <a:p>
            <a:pPr algn="ctr">
              <a:lnSpc>
                <a:spcPct val="13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独游千里外，高卧七盘西。</a:t>
            </a:r>
          </a:p>
          <a:p>
            <a:pPr algn="ctr">
              <a:lnSpc>
                <a:spcPct val="13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晓月临窗近，天河入户低。</a:t>
            </a:r>
          </a:p>
          <a:p>
            <a:pPr algn="ctr">
              <a:lnSpc>
                <a:spcPct val="13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芳春平仲</a:t>
            </a:r>
            <a:r>
              <a:rPr lang="zh-CN" altLang="en-US" baseline="300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②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绿，清夜子规啼。</a:t>
            </a:r>
          </a:p>
          <a:p>
            <a:pPr algn="ctr">
              <a:lnSpc>
                <a:spcPct val="13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浮客空留听，褒城</a:t>
            </a:r>
            <a:r>
              <a:rPr lang="zh-CN" altLang="en-US" baseline="300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③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闻曙鸡。</a:t>
            </a:r>
          </a:p>
          <a:p>
            <a:pPr algn="l"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【注释】①这首诗作于作者被流放途中，夜宿七盘岭之时。七盘岭在今四川广元东北。②平仲：银杏的别称。③褒城：地名，在今陕西汉中北。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626110"/>
            <a:ext cx="8512810" cy="4569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12．阅读全诗，根据已有内容，补全批注。(4分)</a:t>
            </a:r>
          </a:p>
          <a:p>
            <a:pPr algn="l"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首联破题，说自己将作远游，此刻夜宿七盘岭。“独游”显示出无限失意的情绪。</a:t>
            </a:r>
          </a:p>
          <a:p>
            <a:pPr algn="l"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颔联即写夜宿所见的远景，生动地表现出高卧的情趣，通过诗句我仿佛看到了这样的画面：(2分)</a:t>
            </a:r>
          </a:p>
          <a:p>
            <a:pPr algn="l"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(1)_______________________________________________________________________________________________________________________________________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0385" y="3387090"/>
            <a:ext cx="8170545" cy="177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 </a:t>
            </a: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示例：融融的月亮那么迷人，仿佛就在窗前，伸手就可以触摸到。浩瀚璀璨的银河弯弯曲曲，好像要流进房门。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626110"/>
            <a:ext cx="8512810" cy="400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  </a:t>
            </a: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颈联是写夜宿的节物观感，纤巧地抒发了“独游”的愁思。</a:t>
            </a:r>
          </a:p>
          <a:p>
            <a:pPr algn="l"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  尾联“空”字平淡中蕴含深意，结合全诗，可作这样的赏析：(2分)</a:t>
            </a:r>
          </a:p>
          <a:p>
            <a:pPr algn="l"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(</a:t>
            </a:r>
            <a:r>
              <a:rPr lang="en-US" altLang="zh-CN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2</a:t>
            </a: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)_______________________________________________________________________________________________________________________________________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2930" y="2814320"/>
            <a:ext cx="8170545" cy="177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 </a:t>
            </a: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“空”指徒劳，白白地。面对清夜的子规啼和鸡鸣，引起了诗人对故乡的不胜依恋。“空”字写尽了不能归去的无奈、惆怅。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626110"/>
            <a:ext cx="8512810" cy="551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(二)清荫台记(12分)</a:t>
            </a:r>
          </a:p>
          <a:p>
            <a:pPr algn="ctr">
              <a:lnSpc>
                <a:spcPct val="14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[明]袁中道</a:t>
            </a:r>
          </a:p>
          <a:p>
            <a:pPr algn="l">
              <a:lnSpc>
                <a:spcPct val="14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长安里居左有园，多老松。门内亘以清溪，修竹丛生水涯。过桥，槐一株，上参天，孙枝皆可为他山乔木。</a:t>
            </a:r>
          </a:p>
          <a:p>
            <a:pPr algn="l">
              <a:lnSpc>
                <a:spcPct val="14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其余桃李枣栗之属，郁然茂盛。内有读书室三楹，昔两兄与予，同修业此处。两兄相继进士，举家皆入城市，而予独居此。夏日无事，乃于溪之上，槐之下，筑一台。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700405"/>
            <a:ext cx="8512810" cy="431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台为青槐所覆，日影不能至，因名之曰“清荫”，而招客以乐之。虽无奇峰大壑，而远冈近阜，郁郁然攒浓松而布绿竹，</a:t>
            </a:r>
            <a:r>
              <a:rPr lang="zh-CN" altLang="en-US" u="sng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举凡风之自远来者皆宛转穿于万松之中其烈焰尽而后至此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；而又和合于池上芰荷之气，故虽细而清冷芬馥。至日暮，着两重衣，乃可坐。俯观鱼戏，仰听鸟音，予意益欣欣焉。乃大呼客曰：“是亦不可以隐乎！”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626110"/>
            <a:ext cx="8512810" cy="551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13．用“/”给文中画线的句子断句。(限断两处)(2分)</a:t>
            </a:r>
          </a:p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举 凡 风 之 自 远 来 者  皆 宛 转 穿 于 万 松 之 中 其 烈 焰 尽 而 后 至 此。</a:t>
            </a:r>
          </a:p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14．解释下列句中加点的词。(4分)</a:t>
            </a:r>
          </a:p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(1)修竹丛生水涯　(        )</a:t>
            </a:r>
          </a:p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(2)举家皆入城市　(        )</a:t>
            </a:r>
          </a:p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(3)因名之曰“清荫”(           )</a:t>
            </a:r>
          </a:p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(4)予意益欣欣焉　(         )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5865" y="2560955"/>
            <a:ext cx="3606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/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657600" y="3685540"/>
            <a:ext cx="12496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长，高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013200" y="4246245"/>
            <a:ext cx="5384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全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937635" y="4904105"/>
            <a:ext cx="19608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取名，命名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937635" y="5516880"/>
            <a:ext cx="8940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心情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67105" y="3846830"/>
            <a:ext cx="3606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en-US" altLang="zh-CN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.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67105" y="4459605"/>
            <a:ext cx="3606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en-US" altLang="zh-CN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.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27785" y="5020310"/>
            <a:ext cx="3606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en-US" altLang="zh-CN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.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27785" y="5634355"/>
            <a:ext cx="3606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en-US" altLang="zh-CN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.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71035" y="1921510"/>
            <a:ext cx="3606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/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1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626110"/>
            <a:ext cx="8512810" cy="624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15．用现代汉语翻译下面的句子。(2分)</a:t>
            </a:r>
          </a:p>
          <a:p>
            <a:pPr algn="l"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台为青槐所覆，日影不能至，因名之曰“清荫”，而招客以乐之。</a:t>
            </a:r>
          </a:p>
          <a:p>
            <a:pPr algn="l"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____________________________________________________________________________________________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16．这篇游记和柳宗元的《小石潭记》各传达出作者怎样的情怀？(4分)</a:t>
            </a:r>
          </a:p>
          <a:p>
            <a:pPr algn="l"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________________________________________________________________________________________________________________________________________________________________________________________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8470" y="2265680"/>
            <a:ext cx="8020685" cy="1210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  </a:t>
            </a: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台被青槐所遮盖，阳光照不到，因此给它起名叫“清荫(台)”，并且招徕客人来一起玩乐。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72745" y="4485005"/>
            <a:ext cx="8192135" cy="2330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>
                <a:solidFill>
                  <a:srgbClr val="FF0000"/>
                </a:solidFill>
                <a:effectLst/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  </a:t>
            </a:r>
            <a:r>
              <a:rPr lang="zh-CN" altLang="en-US">
                <a:solidFill>
                  <a:srgbClr val="FF0000"/>
                </a:solidFill>
                <a:effectLst/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《小石潭记》通过描写小石潭幽深冷寂的环境和气氛，透露出作者贬居生活孤凄悲凉的心境；而此文传达出作者安享清净恬淡，欣欣然自得其乐的隐逸情怀。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626110"/>
            <a:ext cx="8512810" cy="551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</a:t>
            </a: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【参考译文】</a:t>
            </a: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在老家长安村，左面有一个园，多是苍老的松树。大门里横着一条清溪，高高的竹子丛生在水边。过了桥，有一棵槐树，高入天空，小枝条都相当于别的山上的乔木。</a:t>
            </a:r>
          </a:p>
          <a:p>
            <a:pPr algn="l">
              <a:lnSpc>
                <a:spcPct val="14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其余桃树、李树、枣树、栗树之类，郁郁苍苍非常茂盛。树林中有书房三间，从前两个哥哥和我一起在这里读书学习。(后来)两个哥哥先后考中进士，全家都搬进城里(居住)，只有我还一个人住在这里。夏天闲暇无事，(我)就在溪边槐树下筑了一个台。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626110"/>
            <a:ext cx="8512810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台被青槐所遮盖，阳光照不到，因此给它起名叫“清荫(台)”，并且招徕客人来一起玩乐。(这里)虽然没有高山大川，可是远远近近的山冈，郁郁苍苍的不是浓密的松树，就是布满了翠绿的竹子。凡是从远处吹来的风，都转转折折地从松林中穿过来，到这里时所夹带的热气早已消失；而又融合着池上莲叶藕花的香气，所以(风)虽然是细细的，却是又清凉又芬芳。到了傍晚，要穿上夹衣才能坐(在这里)。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657860"/>
            <a:ext cx="8512810" cy="177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低下头看看鱼儿(在清溪中)游动，仰起头听听鸟儿(在树林里)唱歌，我心里便有说不出的愉快。于是大声对客人们说：“这里难道不可以隐居吗！”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730885"/>
            <a:ext cx="85128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B．孟浩然酷爱黄鹤楼，写过多首与此有关的诗歌，我最熟悉的是“孤帆远影碧空尽，唯见长江天际流”；崔颢的“晴川历历汉阳树，芳草萋萋鹦鹉洲”也是描写登临黄鹤楼所见的美景。</a:t>
            </a:r>
          </a:p>
          <a:p>
            <a:pPr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C．我更想登上岳阳楼去感受洞庭湖的烟波浩渺。遥想当年，范仲淹描绘出那一片“浩浩汤汤，横无际涯”的湖水，诵着“先天下之忧而忧，后天下之乐而乐”的诗句，那是何等崇高无私的情怀！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689610"/>
            <a:ext cx="8512810" cy="400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五、语言运用(55分)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17．《朗读者》是中央电视台推出的大型文化情感类节目，由董卿主持并担当制作人。《朗读者》每期会有一个主题，比如“选择”“勇气”“告别”等，节目开头都会有董卿自己对于这个主题解读式的开场白。假如下一期播出的主题是“爱国”，请你结合所提供的材料，为她写一段开场白，150字左右。(5分)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00685" y="660400"/>
            <a:ext cx="8512810" cy="3707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【材料】(1)名人名言：国家是大家的，爱国是每个人的本分。——陶行知</a:t>
            </a:r>
          </a:p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(2)现代诗：舒婷《祖国啊，我亲爱的祖国》</a:t>
            </a:r>
          </a:p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(3)古诗：文天祥《过零丁洋》</a:t>
            </a:r>
          </a:p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(4)歌曲：《歌唱祖国》</a:t>
            </a:r>
          </a:p>
          <a:p>
            <a:pPr algn="l">
              <a:lnSpc>
                <a:spcPct val="14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________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8350" y="3727450"/>
            <a:ext cx="8940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92430" y="535305"/>
            <a:ext cx="8512810" cy="624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18．作文。(50分)</a:t>
            </a:r>
          </a:p>
          <a:p>
            <a:pPr algn="l"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《语文报》微信平台“发现原创”作文专栏征稿启动！</a:t>
            </a:r>
          </a:p>
          <a:p>
            <a:pPr algn="l"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为了激发孩子们的写作兴趣，给优秀的写作者更多发表机会，《语文报》微信公众平台特别开设“发现原创”公益写作专栏，选拔写作之星。欢迎同学们投稿！</a:t>
            </a:r>
          </a:p>
          <a:p>
            <a:pPr algn="l"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征稿主题：旅行</a:t>
            </a:r>
          </a:p>
          <a:p>
            <a:pPr algn="l"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投稿方式：554104364@qq.com</a:t>
            </a:r>
          </a:p>
          <a:p>
            <a:pPr algn="l">
              <a:lnSpc>
                <a:spcPct val="13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注意问题：①文体自选；②不少于600字；③投稿必须为原创稿件，不得套作、抄袭；④文中不要出现真实的姓名。</a:t>
            </a:r>
          </a:p>
          <a:p>
            <a:pPr algn="l">
              <a:lnSpc>
                <a:spcPct val="13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略。参照中考作文评分标准。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730885"/>
            <a:ext cx="851281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D．这怎能不提滕王阁呢！我们所熟悉的诗人词人如白居易、杜牧、张九龄、王安石、苏轼等都去过。我最爱王勃的“落霞与孤鹜齐飞，秋水共长天一色”，真是人间绝唱！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730885"/>
            <a:ext cx="85128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4．名著阅读。(7分)</a:t>
            </a:r>
          </a:p>
          <a:p>
            <a:pPr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(1)学校开展“《西游记》阅读”系列活动，请按要求完成下面任务。(4分)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《西游记》目录(摘选)</a:t>
            </a:r>
          </a:p>
          <a:p>
            <a:pPr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第十四回　心猿归正　六贼无踪</a:t>
            </a:r>
          </a:p>
          <a:p>
            <a:pPr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第十五回　蛇盘山诸神暗佑　鹰愁涧意马收缰</a:t>
            </a:r>
          </a:p>
          <a:p>
            <a:pPr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第十六回　观音院僧谋宝贝　黑风山怪窃袈裟</a:t>
            </a:r>
          </a:p>
          <a:p>
            <a:pPr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第十七回　孙行者大闹黑风山　观世音收伏熊罴怪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730885"/>
            <a:ext cx="85128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第十八回　观音院唐僧脱难　高老庄大圣除魔</a:t>
            </a:r>
          </a:p>
          <a:p>
            <a:pPr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第二十四回　万寿山大仙留故友　五庄观行者窃人参</a:t>
            </a:r>
          </a:p>
          <a:p>
            <a:pPr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第二十五回　镇元仙赶捉取经僧　孙行者大闹五庄观</a:t>
            </a:r>
          </a:p>
          <a:p>
            <a:pPr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第二十六回　孙悟空三岛求方　观世音甘泉活树</a:t>
            </a:r>
          </a:p>
          <a:p>
            <a:pPr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①读《西游记》·明人物(2分)</a:t>
            </a:r>
          </a:p>
          <a:p>
            <a:pPr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《西游记》中很多回的标题暗含人物信息，请写出以上目录中带点人物的真实名字。</a:t>
            </a:r>
          </a:p>
          <a:p>
            <a:pPr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魔：</a:t>
            </a: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______</a:t>
            </a: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__　　　　故友：_</a:t>
            </a: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__</a:t>
            </a: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___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94435" y="5320030"/>
            <a:ext cx="12496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猪八戒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25085" y="5320030"/>
            <a:ext cx="8940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唐僧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220585" y="1014730"/>
            <a:ext cx="3606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en-US" altLang="zh-CN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.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07255" y="1675130"/>
            <a:ext cx="360680" cy="560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en-US" altLang="zh-CN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.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67935" y="1675130"/>
            <a:ext cx="3606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en-US" altLang="zh-CN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.</a:t>
            </a:r>
            <a:endParaRPr lang="zh-CN" altLang="en-US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5595" y="730885"/>
            <a:ext cx="851281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②读《西游记》·理情节(2分)</a:t>
            </a:r>
          </a:p>
          <a:p>
            <a:pPr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取经过程中，观音菩萨帮助唐僧师徒渡过了很多难关，请结合以上目录，按顺序概括出跟观音有关的情节。</a:t>
            </a:r>
          </a:p>
          <a:p>
            <a:pPr algn="l">
              <a:lnSpc>
                <a:spcPct val="150000"/>
              </a:lnSpc>
            </a:pP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观音收伏孙悟空→</a:t>
            </a: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____________________</a:t>
            </a: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→观音收伏熊罴怪→</a:t>
            </a: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________________</a:t>
            </a:r>
            <a:r>
              <a:rPr lang="zh-CN" altLang="en-US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____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674110" y="2757805"/>
            <a:ext cx="26720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观音收伏小白龙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29460" y="3424555"/>
            <a:ext cx="3027680" cy="560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66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观音救活人参果树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ts val="3660"/>
          </a:lnSpc>
          <a:defRPr lang="zh-CN" altLang="en-US">
            <a:latin typeface="黑体" panose="02010600030101010101" charset="-122"/>
            <a:ea typeface="黑体" panose="02010600030101010101" charset="-122"/>
            <a:cs typeface="黑体" panose="02010600030101010101" charset="-122"/>
          </a:defRPr>
        </a:defPPr>
      </a:lstStyle>
    </a:txDef>
  </a:objectDefaults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4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0</TotalTime>
  <Words>5919</Words>
  <PresentationFormat>全屏显示(4:3)</PresentationFormat>
  <Paragraphs>228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52</vt:i4>
      </vt:variant>
    </vt:vector>
  </HeadingPairs>
  <TitlesOfParts>
    <vt:vector size="57" baseType="lpstr">
      <vt:lpstr>黑体</vt:lpstr>
      <vt:lpstr>楷体_GB2312</vt:lpstr>
      <vt:lpstr>Arial</vt:lpstr>
      <vt:lpstr>2_默认设计模板</vt:lpstr>
      <vt:lpstr>4_默认设计模板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2013-11-02T06:21:00Z</dcterms:created>
  <dcterms:modified xsi:type="dcterms:W3CDTF">2020-02-21T05:37:06Z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