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92" r:id="rId3"/>
    <p:sldId id="289" r:id="rId4"/>
    <p:sldId id="294" r:id="rId5"/>
    <p:sldId id="279" r:id="rId6"/>
    <p:sldId id="375" r:id="rId7"/>
    <p:sldId id="290" r:id="rId8"/>
    <p:sldId id="354" r:id="rId9"/>
    <p:sldId id="298" r:id="rId10"/>
    <p:sldId id="299" r:id="rId11"/>
    <p:sldId id="300" r:id="rId12"/>
    <p:sldId id="301" r:id="rId13"/>
    <p:sldId id="355" r:id="rId14"/>
    <p:sldId id="303" r:id="rId15"/>
    <p:sldId id="356" r:id="rId16"/>
    <p:sldId id="367" r:id="rId17"/>
    <p:sldId id="313" r:id="rId18"/>
    <p:sldId id="314" r:id="rId19"/>
    <p:sldId id="317" r:id="rId20"/>
    <p:sldId id="358" r:id="rId21"/>
    <p:sldId id="324" r:id="rId22"/>
    <p:sldId id="368" r:id="rId23"/>
  </p:sldIdLst>
  <p:sldSz cx="12192000" cy="6858000"/>
  <p:notesSz cx="6858000" cy="9144000"/>
  <p:custDataLst>
    <p:tags r:id="rId24"/>
  </p:custDataLst>
  <p:defaultTextStyle>
    <a:defPPr>
      <a:defRPr lang="en-US"/>
    </a:defPPr>
    <a:lvl1pPr marL="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</a:defRPr>
    </a:lvl1pPr>
    <a:lvl2pPr marL="4572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</a:defRPr>
    </a:lvl2pPr>
    <a:lvl3pPr marL="9144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</a:defRPr>
    </a:lvl3pPr>
    <a:lvl4pPr marL="13716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</a:defRPr>
    </a:lvl4pPr>
    <a:lvl5pPr marL="18288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0" autoAdjust="0"/>
    <p:restoredTop sz="94660" autoAdjust="0"/>
  </p:normalViewPr>
  <p:slideViewPr>
    <p:cSldViewPr>
      <p:cViewPr>
        <p:scale>
          <a:sx n="122" d="100"/>
          <a:sy n="122" d="100"/>
        </p:scale>
        <p:origin x="-102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29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C68190-5D70-4FE8-B5A1-49F4144FCA8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2022/6/17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2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7771434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D:\SLIDEtoME\TP模板\新建文件夹 (2)\新建文件夹\bg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88845" y="2743204"/>
            <a:ext cx="6400069" cy="1071620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200" b="0" i="0">
                <a:solidFill>
                  <a:schemeClr val="accent1"/>
                </a:solidFill>
                <a:effectLst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88845" y="4978810"/>
            <a:ext cx="6400069" cy="323317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2053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auto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1234F060-255E-4F80-B558-7F36737A1F0D}" type="datetime1">
              <a:rPr kumimoji="0" lang="zh-CN" altLang="en-US" b="0" i="0" strike="noStrike" kern="1200" cap="none" spc="0" normalizeH="0" baseline="0" noProof="0">
                <a:latin typeface="+mn-lt"/>
                <a:ea typeface="+mn-ea"/>
                <a:cs typeface="+mn-cs"/>
              </a:rPr>
              <a:t>2022/6/17</a:t>
            </a:fld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05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auto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05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1E0FEF-39D5-416C-A0EC-D8A671CA871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2022/6/17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1E0FEF-39D5-416C-A0EC-D8A671CA871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2022/6/17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851" y="461875"/>
            <a:ext cx="10885715" cy="6817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1851" y="1393374"/>
            <a:ext cx="10885715" cy="418410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1E0FEF-39D5-416C-A0EC-D8A671CA871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2022/6/17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3964" y="2794089"/>
            <a:ext cx="9328147" cy="957127"/>
          </a:xfrm>
        </p:spPr>
        <p:txBody>
          <a:bodyPr anchor="b"/>
          <a:lstStyle>
            <a:lvl1pPr>
              <a:defRPr sz="4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3964" y="3943670"/>
            <a:ext cx="9328147" cy="61826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1E0FEF-39D5-416C-A0EC-D8A671CA871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2022/6/17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1E0FEF-39D5-416C-A0EC-D8A671CA871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2022/6/17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1E0FEF-39D5-416C-A0EC-D8A671CA871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2022/6/17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1E0FEF-39D5-416C-A0EC-D8A671CA871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2022/6/17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4" descr="D:\SLIDEtoME\TP模板\新建文件夹 (2)\新建文件夹\bg3.jpg"/>
          <p:cNvPicPr>
            <a:picLocks noChangeAspect="1"/>
          </p:cNvPicPr>
          <p:nvPr/>
        </p:nvPicPr>
        <p:blipFill>
          <a:blip r:embed="rId1"/>
          <a:srcRect b="24445"/>
          <a:stretch>
            <a:fillRect/>
          </a:stretch>
        </p:blipFill>
        <p:spPr>
          <a:xfrm>
            <a:off x="0" y="0"/>
            <a:ext cx="12192000" cy="68691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7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auto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F55D4B3D-BFA9-4522-925B-BA3FE70F70DB}" type="datetime1">
              <a:rPr kumimoji="0" lang="zh-CN" altLang="en-US" b="0" i="0" strike="noStrike" kern="1200" cap="none" spc="0" normalizeH="0" baseline="0" noProof="0">
                <a:latin typeface="+mn-lt"/>
                <a:ea typeface="+mn-ea"/>
                <a:cs typeface="+mn-cs"/>
              </a:rPr>
              <a:t>2022/6/17</a:t>
            </a:fld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307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auto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307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1E0FEF-39D5-416C-A0EC-D8A671CA871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2022/6/17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607A25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40521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405218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1E0FEF-39D5-416C-A0EC-D8A671CA871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2022/6/17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3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4" descr="D:\SLIDEtoME\TP模板\新建文件夹 (2)\新建文件夹\bg3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1588"/>
            <a:ext cx="12192000" cy="685641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7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1E0FEF-39D5-416C-A0EC-D8A671CA871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2022/6/17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8" name="Footer Placeholder 4"/>
          <p:cNvSpPr>
            <a:spLocks noGrp="1"/>
          </p:cNvSpPr>
          <p:nvPr>
            <p:ph type="ftr" sz="quarter" idx="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Slide Number Placeholder 5"/>
          <p:cNvSpPr>
            <a:spLocks noGrp="1"/>
          </p:cNvSpPr>
          <p:nvPr>
            <p:ph type="sldNum" sz="quarter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6A6A6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 idx="3"/>
          </p:nvPr>
        </p:nvSpPr>
        <p:spPr>
          <a:xfrm>
            <a:off x="712788" y="469900"/>
            <a:ext cx="1073467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3000" b="1" kern="1200">
                <a:solidFill>
                  <a:schemeClr val="accent1"/>
                </a:solidFill>
                <a:latin typeface="Baskerville Old Face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4"/>
          </p:nvPr>
        </p:nvSpPr>
        <p:spPr>
          <a:xfrm>
            <a:off x="712788" y="1401763"/>
            <a:ext cx="10734675" cy="4459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57505" indent="-357505" algn="l" defTabSz="914400" rtl="0" eaLnBrk="1" fontAlgn="base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607A25"/>
              </a:buClr>
              <a:buSzPct val="70000"/>
              <a:buFont typeface="Wingdings" panose="05000000000000000000" pitchFamily="2" charset="2"/>
              <a:buChar char=""/>
              <a:defRPr lang="en-US" altLang="en-US" sz="2000" kern="1200">
                <a:solidFill>
                  <a:srgbClr val="405218"/>
                </a:solidFill>
                <a:latin typeface="+mn-lt"/>
                <a:ea typeface="+mn-ea"/>
                <a:cs typeface="+mn-cs"/>
              </a:defRPr>
            </a:lvl1pPr>
            <a:lvl2pPr marL="357505" indent="-357505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Calibri" panose="020f0502020204030204" pitchFamily="34" charset="0"/>
              <a:buChar char=" "/>
              <a:defRPr lang="en-US" altLang="en-US" sz="16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505" lvl="0" indent="-357505"/>
            <a:r>
              <a:t>单击此处编辑母版文本样式</a:t>
            </a:r>
          </a:p>
          <a:p>
            <a:pPr marL="357505" lvl="1" indent="-357505"/>
            <a:r>
              <a:t>第二级</a:t>
            </a:r>
          </a:p>
        </p:txBody>
      </p:sp>
      <p:pic>
        <p:nvPicPr>
          <p:cNvPr id="1032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33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 b="1" kern="1200">
          <a:solidFill>
            <a:schemeClr val="accent1"/>
          </a:solidFill>
          <a:latin typeface="Baskerville Old Face" pitchFamily="18" charset="0"/>
          <a:ea typeface="黑体" panose="02010609060101010101" pitchFamily="49" charset="-122"/>
          <a:cs typeface="+mj-cs"/>
        </a:defRPr>
      </a:lvl1pPr>
    </p:titleStyle>
    <p:bodyStyle>
      <a:lvl1pPr marL="357505" indent="-357505" algn="l" defTabSz="914400" rtl="0" eaLnBrk="1" fontAlgn="base" hangingPunct="1">
        <a:lnSpc>
          <a:spcPct val="90000"/>
        </a:lnSpc>
        <a:spcBef>
          <a:spcPts val="1800"/>
        </a:spcBef>
        <a:spcAft>
          <a:spcPct val="0"/>
        </a:spcAft>
        <a:buClr>
          <a:srgbClr val="607A25"/>
        </a:buClr>
        <a:buSzPct val="70000"/>
        <a:buFont typeface="Wingdings" panose="05000000000000000000" pitchFamily="2" charset="2"/>
        <a:buChar char=""/>
        <a:defRPr sz="2000" kern="1200">
          <a:solidFill>
            <a:srgbClr val="405218"/>
          </a:solidFill>
          <a:latin typeface="+mn-lt"/>
          <a:ea typeface="+mn-ea"/>
          <a:cs typeface="+mn-cs"/>
        </a:defRPr>
      </a:lvl1pPr>
      <a:lvl2pPr marL="357505" indent="-357505" algn="l" defTabSz="914400" rtl="0" eaLnBrk="1" fontAlgn="base" hangingPunct="1">
        <a:lnSpc>
          <a:spcPct val="120000"/>
        </a:lnSpc>
        <a:spcBef>
          <a:spcPct val="0"/>
        </a:spcBef>
        <a:spcAft>
          <a:spcPct val="0"/>
        </a:spcAft>
        <a:buClrTx/>
        <a:buSzPct val="70000"/>
        <a:buFont typeface="Calibri" panose="020f0502020204030204" pitchFamily="34" charset="0"/>
        <a:buChar char=" "/>
        <a:defRPr sz="1600" kern="1200">
          <a:solidFill>
            <a:srgbClr val="7F7F7F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Pct val="70000"/>
        <a:buFont typeface="Arial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Pct val="70000"/>
        <a:buFont typeface="Arial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Pct val="70000"/>
        <a:buFont typeface="Arial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png" /><Relationship Id="rId5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.xml" /><Relationship Id="rId3" Type="http://schemas.openxmlformats.org/officeDocument/2006/relationships/tags" Target="../tags/tag1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tags" Target="../tags/tag20.xml" /><Relationship Id="rId9" Type="http://schemas.openxmlformats.org/officeDocument/2006/relationships/tags" Target="../tags/tag2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.xml" /><Relationship Id="rId3" Type="http://schemas.openxmlformats.org/officeDocument/2006/relationships/tags" Target="../tags/tag2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Relationship Id="rId3" Type="http://schemas.openxmlformats.org/officeDocument/2006/relationships/tags" Target="../tags/tag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.xml" /><Relationship Id="rId3" Type="http://schemas.openxmlformats.org/officeDocument/2006/relationships/tags" Target="../tags/tag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tags" Target="../tags/tag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.xml" /><Relationship Id="rId3" Type="http://schemas.openxmlformats.org/officeDocument/2006/relationships/tags" Target="../tags/tag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.xml" /><Relationship Id="rId3" Type="http://schemas.openxmlformats.org/officeDocument/2006/relationships/tags" Target="../tags/tag1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副标题 2"/>
          <p:cNvSpPr>
            <a:spLocks noGrp="1"/>
          </p:cNvSpPr>
          <p:nvPr>
            <p:ph type="subTitle" idx="1"/>
          </p:nvPr>
        </p:nvSpPr>
        <p:spPr>
          <a:xfrm>
            <a:off x="4687888" y="5494338"/>
            <a:ext cx="6400800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607A25"/>
              </a:buClr>
              <a:buSzPct val="70000"/>
              <a:buFont typeface="Wingdings" panose="05000000000000000000" pitchFamily="2" charset="2"/>
              <a:buChar char=""/>
              <a:defRPr lang="en-US" altLang="en-US" sz="2000">
                <a:solidFill>
                  <a:srgbClr val="405218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-457200" algn="ctr"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Calibri" panose="020f0502020204030204" pitchFamily="34" charset="0"/>
              <a:buChar char=" "/>
              <a:defRPr lang="en-US" altLang="en-US" sz="16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ctr" defTabSz="91440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ctr" defTabSz="91440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ctr" defTabSz="91440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lvl="0" indent="0" algn="ctr">
              <a:lnSpc>
                <a:spcPct val="120000"/>
              </a:lnSpc>
              <a:buNone/>
            </a:pPr>
            <a:endParaRPr lang="zh-CN" altLang="en-US" sz="1600">
              <a:solidFill>
                <a:srgbClr val="7F7F7F"/>
              </a:solidFill>
            </a:endParaRPr>
          </a:p>
        </p:txBody>
      </p:sp>
      <p:pic>
        <p:nvPicPr>
          <p:cNvPr id="5123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692150" y="625475"/>
            <a:ext cx="3925888" cy="22415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4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6446838" y="749300"/>
            <a:ext cx="5524500" cy="293211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5" name="图片 102"/>
          <p:cNvPicPr/>
          <p:nvPr/>
        </p:nvPicPr>
        <p:blipFill>
          <a:blip r:embed="rId4"/>
          <a:stretch>
            <a:fillRect/>
          </a:stretch>
        </p:blipFill>
        <p:spPr>
          <a:xfrm>
            <a:off x="6321425" y="4056380"/>
            <a:ext cx="5715000" cy="236283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126" name="文本框 4"/>
          <p:cNvSpPr/>
          <p:nvPr/>
        </p:nvSpPr>
        <p:spPr>
          <a:xfrm>
            <a:off x="5075238" y="747713"/>
            <a:ext cx="708025" cy="1555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苍茫古道</a:t>
            </a:r>
          </a:p>
        </p:txBody>
      </p:sp>
      <p:sp>
        <p:nvSpPr>
          <p:cNvPr id="5127" name="文本框 5"/>
          <p:cNvSpPr/>
          <p:nvPr/>
        </p:nvSpPr>
        <p:spPr>
          <a:xfrm>
            <a:off x="5386388" y="3681413"/>
            <a:ext cx="547687" cy="2105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烟波画船</a:t>
            </a:r>
          </a:p>
        </p:txBody>
      </p:sp>
      <p:sp>
        <p:nvSpPr>
          <p:cNvPr id="5128" name="文本框 6"/>
          <p:cNvSpPr/>
          <p:nvPr/>
        </p:nvSpPr>
        <p:spPr>
          <a:xfrm>
            <a:off x="7742238" y="168275"/>
            <a:ext cx="22701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风月江天</a:t>
            </a:r>
          </a:p>
        </p:txBody>
      </p:sp>
      <p:sp>
        <p:nvSpPr>
          <p:cNvPr id="5129" name="文本框 7"/>
          <p:cNvSpPr/>
          <p:nvPr/>
        </p:nvSpPr>
        <p:spPr>
          <a:xfrm>
            <a:off x="7280275" y="3681413"/>
            <a:ext cx="31940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远山眉黛</a:t>
            </a:r>
          </a:p>
        </p:txBody>
      </p:sp>
      <p:pic>
        <p:nvPicPr>
          <p:cNvPr id="5130" name="图片 100"/>
          <p:cNvPicPr/>
          <p:nvPr/>
        </p:nvPicPr>
        <p:blipFill>
          <a:blip r:embed="rId5"/>
          <a:stretch>
            <a:fillRect/>
          </a:stretch>
        </p:blipFill>
        <p:spPr>
          <a:xfrm>
            <a:off x="692150" y="3575050"/>
            <a:ext cx="4795520" cy="285051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矩形 3"/>
          <p:cNvSpPr/>
          <p:nvPr/>
        </p:nvSpPr>
        <p:spPr>
          <a:xfrm>
            <a:off x="1352550" y="685800"/>
            <a:ext cx="8755063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lvl="0" indent="719455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除此之外，游记中还可以运用时间顺序。</a:t>
            </a:r>
          </a:p>
        </p:txBody>
      </p:sp>
      <p:sp>
        <p:nvSpPr>
          <p:cNvPr id="14338" name="文本框 1"/>
          <p:cNvSpPr txBox="1"/>
          <p:nvPr/>
        </p:nvSpPr>
        <p:spPr>
          <a:xfrm>
            <a:off x="863600" y="3048000"/>
            <a:ext cx="10782300" cy="12303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/>
            <a:r>
              <a:rPr lang="zh-CN" altLang="en-US" sz="3735" b="1" strike="noStrike" noProof="1">
                <a:solidFill>
                  <a:srgbClr val="C00000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t>在思维导图上标注好游览顺序，列出写作提纲，和同桌交流分享。（</a:t>
            </a:r>
            <a:r>
              <a:rPr lang="en-US" altLang="zh-CN" sz="3735" b="1" strike="noStrike" noProof="1">
                <a:solidFill>
                  <a:srgbClr val="C00000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t>5</a:t>
            </a:r>
            <a:r>
              <a:rPr lang="zh-CN" altLang="en-US" sz="3735" b="1" strike="noStrike" noProof="1">
                <a:solidFill>
                  <a:srgbClr val="C00000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t>分钟）</a:t>
            </a:r>
            <a:endParaRPr lang="zh-CN" altLang="en-US" sz="3735" b="1" strike="noStrike" noProof="1">
              <a:solidFill>
                <a:srgbClr val="C00000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14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61" name="组合 3"/>
          <p:cNvGrpSpPr/>
          <p:nvPr/>
        </p:nvGrpSpPr>
        <p:grpSpPr>
          <a:xfrm>
            <a:off x="1466850" y="163513"/>
            <a:ext cx="5821363" cy="955675"/>
            <a:chOff x="1653239" y="2198400"/>
            <a:chExt cx="4365426" cy="718069"/>
          </a:xfrm>
        </p:grpSpPr>
        <p:sp>
          <p:nvSpPr>
            <p:cNvPr id="15362" name="Freeform 10"/>
            <p:cNvSpPr>
              <a:spLocks noEditPoints="1"/>
            </p:cNvSpPr>
            <p:nvPr>
              <p:custDataLst>
                <p:tags r:id="rId2"/>
              </p:custDataLst>
            </p:nvPr>
          </p:nvSpPr>
          <p:spPr>
            <a:xfrm>
              <a:off x="1653239" y="2198400"/>
              <a:ext cx="411162" cy="718069"/>
            </a:xfrm>
            <a:custGeom>
              <a:cxnLst>
                <a:cxn ang="0">
                  <a:pos x="65535" y="0"/>
                </a:cxn>
                <a:cxn ang="0">
                  <a:pos x="0" y="65535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0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</a:cxnLst>
              <a:rect l="l" t="t" r="r" b="b"/>
              <a:pathLst>
                <a:path w="16" h="28">
                  <a:moveTo>
                    <a:pt x="8" y="0"/>
                  </a:moveTo>
                  <a:cubicBezTo>
                    <a:pt x="8" y="0"/>
                    <a:pt x="0" y="12"/>
                    <a:pt x="0" y="20"/>
                  </a:cubicBezTo>
                  <a:cubicBezTo>
                    <a:pt x="0" y="24"/>
                    <a:pt x="4" y="28"/>
                    <a:pt x="8" y="28"/>
                  </a:cubicBezTo>
                  <a:cubicBezTo>
                    <a:pt x="13" y="28"/>
                    <a:pt x="16" y="24"/>
                    <a:pt x="16" y="20"/>
                  </a:cubicBezTo>
                  <a:cubicBezTo>
                    <a:pt x="16" y="12"/>
                    <a:pt x="8" y="0"/>
                    <a:pt x="8" y="0"/>
                  </a:cubicBezTo>
                  <a:close/>
                  <a:moveTo>
                    <a:pt x="8" y="25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4" y="25"/>
                    <a:pt x="8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en-US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5363" name="TextBox 20"/>
            <p:cNvSpPr/>
            <p:nvPr>
              <p:custDataLst>
                <p:tags r:id="rId3"/>
              </p:custDataLst>
            </p:nvPr>
          </p:nvSpPr>
          <p:spPr>
            <a:xfrm>
              <a:off x="2064382" y="2395392"/>
              <a:ext cx="3954283" cy="3240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0" tIns="0" rIns="0" bIns="0" anchor="t" anchorCtr="0"/>
            <a:lstStyle>
              <a:defPPr>
                <a:defRPr lang="en-US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lvl="0" algn="ctr"/>
              <a:r>
                <a:rPr lang="zh-CN" altLang="en-US" sz="320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抓住特征，描绘一片美景</a:t>
              </a:r>
              <a:endPara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364" name="文本框 1"/>
          <p:cNvSpPr txBox="1"/>
          <p:nvPr/>
        </p:nvSpPr>
        <p:spPr>
          <a:xfrm>
            <a:off x="806450" y="2506663"/>
            <a:ext cx="10439400" cy="139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20725" fontAlgn="base"/>
            <a:r>
              <a:rPr lang="zh-CN" altLang="en-US" sz="4265" strike="noStrike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幼圆" panose="02010509060101010101" pitchFamily="49" charset="-122"/>
              </a:rPr>
              <a:t>回想游览时最深的印象及总体感受，据此确定材料取舍与叙述详略。（</a:t>
            </a:r>
            <a:r>
              <a:rPr lang="en-US" altLang="zh-CN" sz="4265" strike="noStrike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幼圆" panose="02010509060101010101" pitchFamily="49" charset="-122"/>
              </a:rPr>
              <a:t>1</a:t>
            </a:r>
            <a:r>
              <a:rPr lang="zh-CN" altLang="en-US" sz="4265" strike="noStrike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幼圆" panose="02010509060101010101" pitchFamily="49" charset="-122"/>
              </a:rPr>
              <a:t>分钟）</a:t>
            </a:r>
            <a:endParaRPr lang="zh-CN" altLang="en-US" sz="4265" strike="noStrike" noProof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xfrm>
            <a:off x="661988" y="241300"/>
            <a:ext cx="10887075" cy="908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3000" b="1" kern="1200">
                <a:solidFill>
                  <a:schemeClr val="accent1"/>
                </a:solidFill>
                <a:latin typeface="Baskerville Old Face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ctr"/>
            <a:r>
              <a:rPr lang="zh-CN" altLang="en-US"/>
              <a:t>与朱元思书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661988" y="715963"/>
            <a:ext cx="10887075" cy="55768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0" marR="0" indent="-357505" algn="l" defTabSz="914400" rtl="0" eaLnBrk="1" fontAlgn="base" latinLnBrk="0" hangingPunct="1">
              <a:lnSpc>
                <a:spcPct val="90000"/>
              </a:lnSpc>
              <a:spcBef>
                <a:spcPts val="1800"/>
              </a:spcBef>
              <a:buClr>
                <a:srgbClr val="607A25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2000" b="0" i="0" u="none" strike="noStrike" kern="1200" cap="none" spc="0" normalizeH="0" baseline="0" noProof="1">
                <a:solidFill>
                  <a:srgbClr val="405218"/>
                </a:solidFill>
                <a:latin typeface="+mn-lt"/>
                <a:ea typeface="+mn-ea"/>
                <a:cs typeface="+mn-cs"/>
                <a:sym typeface="+mn-ea"/>
              </a:rPr>
              <a:t>     </a:t>
            </a:r>
            <a:r>
              <a:rPr kumimoji="0" lang="en-US" altLang="zh-CN" sz="3735" b="0" i="0" u="none" strike="noStrike" kern="1200" cap="none" spc="0" normalizeH="0" baseline="0" noProof="1">
                <a:solidFill>
                  <a:srgbClr val="405218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</a:t>
            </a:r>
            <a:r>
              <a:rPr kumimoji="0" lang="zh-CN" altLang="en-US" sz="3735" b="0" i="0" u="none" strike="noStrike" kern="1200" cap="none" spc="0" normalizeH="0" baseline="0" noProof="1">
                <a:solidFill>
                  <a:srgbClr val="405218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风烟俱净，天山共色。从流飘荡，任意东西。自富阳至桐庐一百许里，奇山异水，天下独绝。</a:t>
            </a:r>
          </a:p>
          <a:p>
            <a:pPr marL="0" marR="0" indent="-357505" algn="l" defTabSz="914400" rtl="0" eaLnBrk="1" fontAlgn="base" latinLnBrk="0" hangingPunct="1">
              <a:lnSpc>
                <a:spcPct val="90000"/>
              </a:lnSpc>
              <a:spcBef>
                <a:spcPts val="1800"/>
              </a:spcBef>
              <a:buClr>
                <a:srgbClr val="607A25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735" b="0" i="0" u="none" strike="noStrike" kern="1200" cap="none" spc="0" normalizeH="0" baseline="0" noProof="1">
                <a:solidFill>
                  <a:srgbClr val="405218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</a:t>
            </a:r>
            <a:r>
              <a:rPr kumimoji="0" lang="zh-CN" altLang="en-US" sz="3735" b="0" i="0" u="none" strike="noStrike" kern="1200" cap="none" spc="0" normalizeH="0" baseline="0" noProof="1">
                <a:solidFill>
                  <a:srgbClr val="405218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水皆缥碧，千丈见底。游鱼细石，直视无碍。急湍甚箭，猛浪若奔。</a:t>
            </a:r>
          </a:p>
          <a:p>
            <a:pPr marL="0" marR="0" indent="-357505" algn="l" defTabSz="914400" rtl="0" eaLnBrk="1" fontAlgn="base" latinLnBrk="0" hangingPunct="1">
              <a:lnSpc>
                <a:spcPct val="90000"/>
              </a:lnSpc>
              <a:spcBef>
                <a:spcPts val="1800"/>
              </a:spcBef>
              <a:buClr>
                <a:srgbClr val="607A25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735" b="0" i="0" u="none" strike="noStrike" kern="1200" cap="none" spc="0" normalizeH="0" baseline="0" noProof="1">
                <a:solidFill>
                  <a:srgbClr val="405218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</a:t>
            </a:r>
            <a:r>
              <a:rPr kumimoji="0" lang="zh-CN" altLang="en-US" sz="3735" b="0" i="0" u="none" strike="noStrike" kern="1200" cap="none" spc="0" normalizeH="0" baseline="0" noProof="1">
                <a:solidFill>
                  <a:srgbClr val="405218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夹岸高山，皆生寒树，负势竞上，互相轩邈，争高直指，千百成峰。泉水激石，泠泠作响；好鸟相鸣，嘤嘤成韵。蝉则千转不穷，猿则百叫无绝。鸢飞戾天者，望峰息心；经纶世务者，窥谷忘反。横柯上蔽，在昼犹昏；疏条交映，有时见日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409" name="组合 3"/>
          <p:cNvGrpSpPr/>
          <p:nvPr/>
        </p:nvGrpSpPr>
        <p:grpSpPr>
          <a:xfrm>
            <a:off x="647700" y="163513"/>
            <a:ext cx="7912100" cy="619125"/>
            <a:chOff x="1964266" y="2277534"/>
            <a:chExt cx="5934728" cy="465666"/>
          </a:xfrm>
        </p:grpSpPr>
        <p:sp>
          <p:nvSpPr>
            <p:cNvPr id="17410" name="椭圆 4"/>
            <p:cNvSpPr/>
            <p:nvPr>
              <p:custDataLst>
                <p:tags r:id="rId2"/>
              </p:custDataLst>
            </p:nvPr>
          </p:nvSpPr>
          <p:spPr>
            <a:xfrm>
              <a:off x="2299266" y="2371303"/>
              <a:ext cx="279431" cy="27812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anchor="ctr">
              <a:normAutofit fontScale="42500" lnSpcReduction="20000"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7411" name="椭圆 5"/>
            <p:cNvSpPr/>
            <p:nvPr>
              <p:custDataLst>
                <p:tags r:id="rId3"/>
              </p:custDataLst>
            </p:nvPr>
          </p:nvSpPr>
          <p:spPr>
            <a:xfrm>
              <a:off x="1964266" y="2277534"/>
              <a:ext cx="465189" cy="465666"/>
            </a:xfrm>
            <a:prstGeom prst="ellipse">
              <a:avLst/>
            </a:prstGeom>
            <a:solidFill>
              <a:schemeClr val="accent1"/>
            </a:solidFill>
          </p:spPr>
          <p:txBody>
            <a:bodyPr lIns="0" tIns="0" rIns="0" bIns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17412" name="KSO_Shape"/>
            <p:cNvSpPr/>
            <p:nvPr>
              <p:custDataLst>
                <p:tags r:id="rId4"/>
              </p:custDataLst>
            </p:nvPr>
          </p:nvSpPr>
          <p:spPr>
            <a:xfrm>
              <a:off x="2681284" y="2319868"/>
              <a:ext cx="334009" cy="380999"/>
            </a:xfrm>
            <a:custGeom>
              <a:cxnLst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</a:cxnLst>
              <a:rect l="l" t="t" r="r" b="b"/>
              <a:pathLst>
                <a:path w="3678" h="4197">
                  <a:moveTo>
                    <a:pt x="2081" y="2099"/>
                  </a:moveTo>
                  <a:lnTo>
                    <a:pt x="0" y="0"/>
                  </a:lnTo>
                  <a:lnTo>
                    <a:pt x="762" y="2099"/>
                  </a:lnTo>
                  <a:lnTo>
                    <a:pt x="0" y="4197"/>
                  </a:lnTo>
                  <a:lnTo>
                    <a:pt x="2081" y="2099"/>
                  </a:lnTo>
                  <a:close/>
                  <a:moveTo>
                    <a:pt x="3678" y="2099"/>
                  </a:moveTo>
                  <a:lnTo>
                    <a:pt x="1597" y="0"/>
                  </a:lnTo>
                  <a:lnTo>
                    <a:pt x="2359" y="2099"/>
                  </a:lnTo>
                  <a:lnTo>
                    <a:pt x="1597" y="4197"/>
                  </a:lnTo>
                  <a:lnTo>
                    <a:pt x="3678" y="20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en-US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7413" name="矩形 7"/>
            <p:cNvSpPr/>
            <p:nvPr>
              <p:custDataLst>
                <p:tags r:id="rId5"/>
              </p:custDataLst>
            </p:nvPr>
          </p:nvSpPr>
          <p:spPr>
            <a:xfrm>
              <a:off x="3015307" y="2282301"/>
              <a:ext cx="4883687" cy="460899"/>
            </a:xfrm>
            <a:prstGeom prst="rect">
              <a:avLst/>
            </a:prstGeom>
          </p:spPr>
          <p:txBody>
            <a:bodyPr anchor="b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  <a:sym typeface="Arial"/>
                </a:rPr>
                <a:t>写景方法小贴士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/>
              </a:endParaRPr>
            </a:p>
          </p:txBody>
        </p:sp>
        <p:cxnSp>
          <p:nvCxnSpPr>
            <p:cNvPr id="17414" name="直接连接符 8"/>
            <p:cNvCxnSpPr/>
            <p:nvPr>
              <p:custDataLst>
                <p:tags r:id="rId6"/>
              </p:custDataLst>
            </p:nvPr>
          </p:nvCxnSpPr>
          <p:spPr>
            <a:xfrm>
              <a:off x="3064525" y="2700289"/>
              <a:ext cx="2516464" cy="0"/>
            </a:xfrm>
            <a:prstGeom prst="line">
              <a:avLst/>
            </a:prstGeom>
            <a:ln w="12700">
              <a:solidFill>
                <a:srgbClr val="D9D9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15" name="椭圆 21"/>
          <p:cNvSpPr/>
          <p:nvPr>
            <p:custDataLst>
              <p:tags r:id="rId7"/>
            </p:custDataLst>
          </p:nvPr>
        </p:nvSpPr>
        <p:spPr>
          <a:xfrm>
            <a:off x="620713" y="1193800"/>
            <a:ext cx="742950" cy="744538"/>
          </a:xfrm>
          <a:custGeom>
            <a:gdLst>
              <a:gd name="GT0" fmla="+- l w 0"/>
              <a:gd name="GT1" fmla="+- t h 0"/>
            </a:gdLst>
            <a:rect l="l" t="t" r="GT0" b="GT1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800000"/>
          </a:ln>
        </p:spPr>
        <p:txBody>
          <a:bodyPr anchor="ctr" anchorCtr="0">
            <a:norm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spc="0">
                <a:solidFill>
                  <a:schemeClr val="bg1"/>
                </a:solidFill>
                <a:latin typeface="Calibri" panose="020f0502020204030204" pitchFamily="34" charset="0"/>
                <a:ea typeface="幼圆" panose="02010509060101010101" pitchFamily="49" charset="-122"/>
                <a:sym typeface="Arial"/>
              </a:rPr>
              <a:t>01</a:t>
            </a:r>
            <a:endParaRPr lang="zh-CN" altLang="en-US" sz="2400">
              <a:solidFill>
                <a:schemeClr val="bg1"/>
              </a:solidFill>
              <a:latin typeface="Calibri" panose="020f0502020204030204" pitchFamily="34" charset="0"/>
              <a:ea typeface="幼圆" panose="02010509060101010101" pitchFamily="49" charset="-122"/>
              <a:sym typeface="Arial"/>
            </a:endParaRPr>
          </a:p>
        </p:txBody>
      </p:sp>
      <p:sp>
        <p:nvSpPr>
          <p:cNvPr id="17416" name="椭圆 21"/>
          <p:cNvSpPr/>
          <p:nvPr>
            <p:custDataLst>
              <p:tags r:id="rId8"/>
            </p:custDataLst>
          </p:nvPr>
        </p:nvSpPr>
        <p:spPr>
          <a:xfrm>
            <a:off x="604838" y="2901950"/>
            <a:ext cx="746125" cy="744538"/>
          </a:xfrm>
          <a:custGeom>
            <a:gdLst>
              <a:gd name="GT0" fmla="+- l w 0"/>
              <a:gd name="GT1" fmla="+- t h 0"/>
            </a:gdLst>
            <a:rect l="l" t="t" r="GT0" b="GT1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800000"/>
          </a:ln>
        </p:spPr>
        <p:txBody>
          <a:bodyPr anchor="ctr" anchorCtr="0">
            <a:norm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spc="0">
                <a:solidFill>
                  <a:schemeClr val="bg1"/>
                </a:solidFill>
                <a:latin typeface="Calibri" panose="020f0502020204030204" pitchFamily="34" charset="0"/>
                <a:ea typeface="幼圆" panose="02010509060101010101" pitchFamily="49" charset="-122"/>
                <a:sym typeface="Arial"/>
              </a:rPr>
              <a:t>02</a:t>
            </a:r>
            <a:endParaRPr lang="zh-CN" altLang="en-US" sz="2400">
              <a:solidFill>
                <a:schemeClr val="bg1"/>
              </a:solidFill>
              <a:latin typeface="Calibri" panose="020f0502020204030204" pitchFamily="34" charset="0"/>
              <a:ea typeface="幼圆" panose="02010509060101010101" pitchFamily="49" charset="-122"/>
              <a:sym typeface="Arial"/>
            </a:endParaRPr>
          </a:p>
        </p:txBody>
      </p:sp>
      <p:sp>
        <p:nvSpPr>
          <p:cNvPr id="17417" name="矩形 12"/>
          <p:cNvSpPr/>
          <p:nvPr/>
        </p:nvSpPr>
        <p:spPr>
          <a:xfrm>
            <a:off x="1404938" y="985838"/>
            <a:ext cx="10931525" cy="1555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写景时调动多种感官，使所写景物丰满和真实。</a:t>
            </a:r>
          </a:p>
          <a:p>
            <a:pPr lvl="0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视觉（大小、颜色、多少、形状）、听觉（拟声词）、触觉</a:t>
            </a:r>
          </a:p>
        </p:txBody>
      </p:sp>
      <p:sp>
        <p:nvSpPr>
          <p:cNvPr id="17418" name="文本框 1"/>
          <p:cNvSpPr/>
          <p:nvPr/>
        </p:nvSpPr>
        <p:spPr>
          <a:xfrm>
            <a:off x="1404938" y="2844800"/>
            <a:ext cx="104949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eaLnBrk="0" hangingPunct="0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写景时运用修辞手法。（比喻、拟人、夸张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......)</a:t>
            </a:r>
          </a:p>
        </p:txBody>
      </p:sp>
      <p:sp>
        <p:nvSpPr>
          <p:cNvPr id="17419" name="椭圆 21"/>
          <p:cNvSpPr/>
          <p:nvPr>
            <p:custDataLst>
              <p:tags r:id="rId9"/>
            </p:custDataLst>
          </p:nvPr>
        </p:nvSpPr>
        <p:spPr>
          <a:xfrm>
            <a:off x="620713" y="4303713"/>
            <a:ext cx="744537" cy="744537"/>
          </a:xfrm>
          <a:custGeom>
            <a:gdLst>
              <a:gd name="GT0" fmla="+- l w 0"/>
              <a:gd name="GT1" fmla="+- t h 0"/>
            </a:gdLst>
            <a:rect l="l" t="t" r="GT0" b="GT1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800000"/>
          </a:ln>
        </p:spPr>
        <p:txBody>
          <a:bodyPr anchor="ctr" anchorCtr="0">
            <a:norm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spc="0">
                <a:solidFill>
                  <a:schemeClr val="bg1"/>
                </a:solidFill>
                <a:latin typeface="Calibri" panose="020f0502020204030204" pitchFamily="34" charset="0"/>
                <a:ea typeface="幼圆" panose="02010509060101010101" pitchFamily="49" charset="-122"/>
                <a:sym typeface="Arial"/>
              </a:rPr>
              <a:t>03</a:t>
            </a:r>
            <a:endParaRPr lang="zh-CN" altLang="en-US" sz="2400">
              <a:solidFill>
                <a:schemeClr val="bg1"/>
              </a:solidFill>
              <a:latin typeface="Calibri" panose="020f0502020204030204" pitchFamily="34" charset="0"/>
              <a:ea typeface="幼圆" panose="02010509060101010101" pitchFamily="49" charset="-122"/>
              <a:sym typeface="Arial"/>
            </a:endParaRPr>
          </a:p>
        </p:txBody>
      </p:sp>
      <p:sp>
        <p:nvSpPr>
          <p:cNvPr id="17420" name="文本框 3"/>
          <p:cNvSpPr/>
          <p:nvPr/>
        </p:nvSpPr>
        <p:spPr>
          <a:xfrm>
            <a:off x="1404938" y="4368800"/>
            <a:ext cx="104314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eaLnBrk="0" hangingPunct="0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写景时还可以使用虚实结合、动静结合的手法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......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 fill="hold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1"/>
      <p:bldP spid="17417" grpId="0"/>
      <p:bldP spid="17417" grpId="1"/>
      <p:bldP spid="17418" grpId="0"/>
      <p:bldP spid="17419" grpId="0"/>
      <p:bldP spid="174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865188" y="639763"/>
            <a:ext cx="10887075" cy="908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3000" b="1" kern="1200">
                <a:solidFill>
                  <a:schemeClr val="accent1"/>
                </a:solidFill>
                <a:latin typeface="Baskerville Old Face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marL="0" lvl="0" indent="0" defTabSz="914400" eaLnBrk="1" hangingPunct="1">
              <a:buClrTx/>
              <a:buNone/>
            </a:pPr>
            <a:r>
              <a:rPr lang="zh-CN" altLang="en-US" b="0" baseline="0">
                <a:solidFill>
                  <a:srgbClr val="000000"/>
                </a:solidFill>
                <a:latin typeface="黑体" panose="02010609060101010101" pitchFamily="49" charset="-122"/>
                <a:sym typeface="幼圆" panose="02010509060101010101" pitchFamily="49" charset="-122"/>
              </a:rPr>
              <a:t>试着描绘一下图片中的迎春花（</a:t>
            </a:r>
            <a:r>
              <a:rPr lang="en-US" altLang="zh-CN" b="0" baseline="0">
                <a:solidFill>
                  <a:srgbClr val="000000"/>
                </a:solidFill>
                <a:latin typeface="黑体" panose="02010609060101010101" pitchFamily="49" charset="-122"/>
                <a:sym typeface="幼圆" panose="02010509060101010101" pitchFamily="49" charset="-122"/>
              </a:rPr>
              <a:t>10</a:t>
            </a:r>
            <a:r>
              <a:rPr lang="zh-CN" altLang="en-US" b="0" baseline="0">
                <a:solidFill>
                  <a:srgbClr val="000000"/>
                </a:solidFill>
                <a:latin typeface="黑体" panose="02010609060101010101" pitchFamily="49" charset="-122"/>
                <a:sym typeface="幼圆" panose="02010509060101010101" pitchFamily="49" charset="-122"/>
              </a:rPr>
              <a:t>分钟）</a:t>
            </a:r>
            <a:br>
              <a:rPr lang="zh-CN" altLang="en-US" b="0" baseline="0">
                <a:solidFill>
                  <a:srgbClr val="000000"/>
                </a:solidFill>
                <a:latin typeface="黑体" panose="02010609060101010101" pitchFamily="49" charset="-122"/>
                <a:sym typeface="幼圆" panose="02010509060101010101" pitchFamily="49" charset="-122"/>
              </a:rPr>
            </a:br>
            <a:r>
              <a:rPr lang="zh-CN" altLang="en-US" b="0" baseline="0">
                <a:solidFill>
                  <a:srgbClr val="000000"/>
                </a:solidFill>
                <a:latin typeface="黑体" panose="02010609060101010101" pitchFamily="49" charset="-122"/>
                <a:sym typeface="幼圆" panose="02010509060101010101" pitchFamily="49" charset="-122"/>
              </a:rPr>
              <a:t>要求：</a:t>
            </a:r>
            <a:r>
              <a:rPr lang="en-US" altLang="zh-CN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  <a:t>1</a:t>
            </a:r>
            <a:r>
              <a:rPr lang="zh-CN" altLang="en-US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  <a:t>、抓住景物特征</a:t>
            </a:r>
            <a:br>
              <a:rPr lang="zh-CN" altLang="en-US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</a:br>
            <a:r>
              <a:rPr lang="zh-CN" altLang="en-US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  <a:t> </a:t>
            </a:r>
            <a:r>
              <a:rPr lang="en-US" altLang="zh-CN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  <a:t>     2</a:t>
            </a:r>
            <a:r>
              <a:rPr lang="zh-CN" altLang="en-US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  <a:t>、细致描写，运用多种写景方法</a:t>
            </a:r>
            <a:br>
              <a:rPr lang="zh-CN" altLang="en-US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</a:br>
            <a:r>
              <a:rPr lang="zh-CN" altLang="en-US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  <a:t> </a:t>
            </a:r>
            <a:r>
              <a:rPr lang="en-US" altLang="zh-CN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  <a:t>     3</a:t>
            </a:r>
            <a:r>
              <a:rPr lang="zh-CN" altLang="en-US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  <a:t>、</a:t>
            </a:r>
            <a:r>
              <a:rPr lang="en-US" altLang="zh-CN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  <a:t>200</a:t>
            </a:r>
            <a:r>
              <a:rPr lang="zh-CN" altLang="en-US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  <a:t>字左右</a:t>
            </a:r>
            <a:br>
              <a:rPr lang="zh-CN" altLang="en-US" b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幼圆" panose="02010509060101010101" pitchFamily="49" charset="-122"/>
              </a:rPr>
            </a:br>
            <a:r>
              <a:rPr lang="zh-CN" altLang="en-US" b="0" baseline="0">
                <a:solidFill>
                  <a:srgbClr val="000000"/>
                </a:solidFill>
                <a:latin typeface="黑体" panose="02010609060101010101" pitchFamily="49" charset="-122"/>
                <a:sym typeface="幼圆" panose="02010509060101010101" pitchFamily="49" charset="-122"/>
              </a:rPr>
              <a:t> </a:t>
            </a:r>
            <a:r>
              <a:rPr lang="en-US" altLang="zh-CN" b="0" baseline="0">
                <a:solidFill>
                  <a:srgbClr val="000000"/>
                </a:solidFill>
                <a:latin typeface="黑体" panose="02010609060101010101" pitchFamily="49" charset="-122"/>
                <a:sym typeface="幼圆" panose="02010509060101010101" pitchFamily="49" charset="-122"/>
              </a:rPr>
              <a:t>      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652463" y="639763"/>
            <a:ext cx="10887075" cy="5576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57505" indent="-357505" algn="l" defTabSz="914400" rtl="0" eaLnBrk="1" fontAlgn="base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607A25"/>
              </a:buClr>
              <a:buSzPct val="70000"/>
              <a:buFont typeface="Wingdings" panose="05000000000000000000" pitchFamily="2" charset="2"/>
              <a:buChar char=""/>
              <a:defRPr lang="en-US" altLang="en-US" sz="2000" kern="1200">
                <a:solidFill>
                  <a:srgbClr val="405218"/>
                </a:solidFill>
                <a:latin typeface="+mn-lt"/>
                <a:ea typeface="+mn-ea"/>
                <a:cs typeface="+mn-cs"/>
              </a:defRPr>
            </a:lvl1pPr>
            <a:lvl2pPr marL="357505" indent="-357505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Calibri" panose="020f0502020204030204" pitchFamily="34" charset="0"/>
              <a:buChar char=" "/>
              <a:defRPr lang="en-US" altLang="en-US" sz="16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505" lvl="0" indent="-357505"/>
            <a:endParaRPr lang="zh-CN" altLang="en-US"/>
          </a:p>
        </p:txBody>
      </p:sp>
      <p:pic>
        <p:nvPicPr>
          <p:cNvPr id="18435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566738" y="1854200"/>
            <a:ext cx="9974262" cy="48641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661988" y="0"/>
            <a:ext cx="10887075" cy="908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3000" b="1" kern="1200">
                <a:solidFill>
                  <a:schemeClr val="accent1"/>
                </a:solidFill>
                <a:latin typeface="Baskerville Old Face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zh-CN" altLang="en-US"/>
              <a:t>同桌互评</a:t>
            </a:r>
          </a:p>
        </p:txBody>
      </p:sp>
      <p:graphicFrame>
        <p:nvGraphicFramePr>
          <p:cNvPr id="19458" name="内容占位符 4"/>
          <p:cNvGraphicFramePr>
            <a:graphicFrameLocks noGrp="1"/>
          </p:cNvGraphicFramePr>
          <p:nvPr>
            <p:ph idx="4294967295"/>
          </p:nvPr>
        </p:nvGraphicFramePr>
        <p:xfrm>
          <a:off x="661988" y="715962"/>
          <a:ext cx="11223624" cy="6151562"/>
        </p:xfrm>
        <a:graphic>
          <a:graphicData uri="http://schemas.openxmlformats.org/drawingml/2006/table">
            <a:tbl>
              <a:tblPr/>
              <a:tblGrid>
                <a:gridCol w="1814512"/>
                <a:gridCol w="2058988"/>
                <a:gridCol w="2614612"/>
                <a:gridCol w="2635250"/>
                <a:gridCol w="2100262"/>
              </a:tblGrid>
              <a:tr h="1274762"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         </a:t>
                      </a:r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维度</a:t>
                      </a:r>
                    </a:p>
                    <a:p>
                      <a:pPr lvl="0"/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等级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80A33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景物特征（</a:t>
                      </a:r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10</a:t>
                      </a:r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80A33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多种感官（</a:t>
                      </a:r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10</a:t>
                      </a:r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80A33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修辞（</a:t>
                      </a:r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10</a:t>
                      </a:r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80A33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写法及其他亮点（</a:t>
                      </a:r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10</a:t>
                      </a:r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分、一处亮点得</a:t>
                      </a:r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2</a:t>
                      </a:r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80A331"/>
                    </a:solidFill>
                  </a:tcPr>
                </a:tc>
              </a:tr>
              <a:tr h="1219200"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A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8E0CD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紧扣景物特点（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8-10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8E0CD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调动多种感官，身临其境（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8-10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8E0CD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综合运用多种修辞手法，语言生动优美（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8-10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8E0CD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构思巧妙、书写美观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......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8E0CD"/>
                    </a:solidFill>
                  </a:tcPr>
                </a:tc>
              </a:tr>
              <a:tr h="1219200"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B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DF0E8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基本体现景物特点（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5-7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DF0E8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调动一两种感官，景物真实可感（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5-7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DF0E8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能使用一两种修辞，语言顺畅（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5-7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DF0E8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zh-CN" sz="2400">
                          <a:solidFill>
                            <a:srgbClr val="3F3F3F"/>
                          </a:solidFill>
                          <a:ea typeface="幼圆" panose="02010509060101010101" pitchFamily="49" charset="-122"/>
                        </a:rPr>
                        <a:t>构思一般，书写端正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......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DF0E8"/>
                    </a:solidFill>
                  </a:tcPr>
                </a:tc>
              </a:tr>
              <a:tr h="1219200"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C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8E0CD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景物特点模糊不清（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2-4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8E0CD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只调动一种感官，描写基本细腻（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2-4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8E0CD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没有使用修辞手法语言平淡（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2-4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8E0CD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结构散乱，书写较差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......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8E0CD"/>
                    </a:solidFill>
                  </a:tcPr>
                </a:tc>
              </a:tr>
              <a:tr h="1219200"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D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DF0E8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没有抓住景物特点（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1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DF0E8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没有调动多种感官，笼统概括（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1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DF0E8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没有使用修辞手法，表达不清（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1</a:t>
                      </a:r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分）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DF0E8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en-US"/>
                      </a:defPPr>
                      <a:lvl1pPr marL="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1pPr>
                      <a:lvl2pPr marL="4572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2pPr>
                      <a:lvl3pPr marL="9144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3716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828800" indent="0" algn="l" defTabSz="91440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defRPr lang="en-US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杂乱无章，书写潦草</a:t>
                      </a:r>
                      <a:r>
                        <a:rPr lang="en-US" altLang="zh-CN" sz="2400">
                          <a:solidFill>
                            <a:srgbClr val="3F3F3F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rPr>
                        <a:t>......</a:t>
                      </a:r>
                    </a:p>
                  </a:txBody>
                  <a:tcPr marL="121920" marR="121920" marT="60960" marB="6096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DF0E8"/>
                    </a:solidFill>
                  </a:tcPr>
                </a:tc>
              </a:tr>
            </a:tbl>
          </a:graphicData>
        </a:graphic>
      </p:graphicFrame>
      <p:cxnSp>
        <p:nvCxnSpPr>
          <p:cNvPr id="19496" name="直接连接符 5"/>
          <p:cNvCxnSpPr/>
          <p:nvPr/>
        </p:nvCxnSpPr>
        <p:spPr>
          <a:xfrm>
            <a:off x="700088" y="762000"/>
            <a:ext cx="1806575" cy="10668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Freeform 10"/>
          <p:cNvSpPr>
            <a:spLocks noEditPoints="1"/>
          </p:cNvSpPr>
          <p:nvPr>
            <p:custDataLst>
              <p:tags r:id="rId2"/>
            </p:custDataLst>
          </p:nvPr>
        </p:nvSpPr>
        <p:spPr>
          <a:xfrm>
            <a:off x="1466850" y="163513"/>
            <a:ext cx="547688" cy="955675"/>
          </a:xfrm>
          <a:custGeom>
            <a:cxnLst>
              <a:cxn ang="0">
                <a:pos x="65535" y="0"/>
              </a:cxn>
              <a:cxn ang="0">
                <a:pos x="0" y="65535"/>
              </a:cxn>
              <a:cxn ang="0">
                <a:pos x="65535" y="65535"/>
              </a:cxn>
              <a:cxn ang="0">
                <a:pos x="65535" y="65535"/>
              </a:cxn>
              <a:cxn ang="0">
                <a:pos x="65535" y="0"/>
              </a:cxn>
              <a:cxn ang="0">
                <a:pos x="65535" y="65535"/>
              </a:cxn>
              <a:cxn ang="0">
                <a:pos x="65535" y="65535"/>
              </a:cxn>
              <a:cxn ang="0">
                <a:pos x="65535" y="65535"/>
              </a:cxn>
            </a:cxnLst>
            <a:rect l="l" t="t" r="r" b="b"/>
            <a:pathLst>
              <a:path w="16" h="28">
                <a:moveTo>
                  <a:pt x="8" y="0"/>
                </a:moveTo>
                <a:cubicBezTo>
                  <a:pt x="8" y="0"/>
                  <a:pt x="0" y="12"/>
                  <a:pt x="0" y="20"/>
                </a:cubicBezTo>
                <a:cubicBezTo>
                  <a:pt x="0" y="24"/>
                  <a:pt x="4" y="28"/>
                  <a:pt x="8" y="28"/>
                </a:cubicBezTo>
                <a:cubicBezTo>
                  <a:pt x="13" y="28"/>
                  <a:pt x="16" y="24"/>
                  <a:pt x="16" y="20"/>
                </a:cubicBezTo>
                <a:cubicBezTo>
                  <a:pt x="16" y="12"/>
                  <a:pt x="8" y="0"/>
                  <a:pt x="8" y="0"/>
                </a:cubicBezTo>
                <a:close/>
                <a:moveTo>
                  <a:pt x="8" y="25"/>
                </a:move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4" y="25"/>
                  <a:pt x="8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  <a:round/>
          </a:ln>
        </p:spPr>
        <p:txBody>
          <a:bodyPr anchor="t" anchorCtr="0"/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0482" name="TextBox 20"/>
          <p:cNvSpPr/>
          <p:nvPr>
            <p:custDataLst>
              <p:tags r:id="rId3"/>
            </p:custDataLst>
          </p:nvPr>
        </p:nvSpPr>
        <p:spPr>
          <a:xfrm>
            <a:off x="1936750" y="425450"/>
            <a:ext cx="5272088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/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algn="ctr"/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心有所感，抒写一种情理</a:t>
            </a:r>
          </a:p>
        </p:txBody>
      </p:sp>
      <p:sp>
        <p:nvSpPr>
          <p:cNvPr id="20483" name="矩形 3"/>
          <p:cNvSpPr/>
          <p:nvPr/>
        </p:nvSpPr>
        <p:spPr>
          <a:xfrm>
            <a:off x="876300" y="1855788"/>
            <a:ext cx="10204450" cy="1555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坐潭上，四面竹树环合，寂寥无人，凄神寒骨，悄怆幽邃。以其境过清，不可久居，乃记之而去。</a:t>
            </a:r>
          </a:p>
        </p:txBody>
      </p:sp>
      <p:sp>
        <p:nvSpPr>
          <p:cNvPr id="20484" name="椭圆 21"/>
          <p:cNvSpPr/>
          <p:nvPr>
            <p:custDataLst>
              <p:tags r:id="rId4"/>
            </p:custDataLst>
          </p:nvPr>
        </p:nvSpPr>
        <p:spPr>
          <a:xfrm>
            <a:off x="925513" y="1943100"/>
            <a:ext cx="742950" cy="744538"/>
          </a:xfrm>
          <a:custGeom>
            <a:gdLst>
              <a:gd name="GT0" fmla="+- l w 0"/>
              <a:gd name="GT1" fmla="+- t h 0"/>
            </a:gdLst>
            <a:rect l="l" t="t" r="GT0" b="GT1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800000"/>
          </a:ln>
        </p:spPr>
        <p:txBody>
          <a:bodyPr anchor="ctr" anchorCtr="0">
            <a:norm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spc="0">
                <a:solidFill>
                  <a:schemeClr val="bg1"/>
                </a:solidFill>
                <a:latin typeface="Calibri" panose="020f0502020204030204" pitchFamily="34" charset="0"/>
                <a:ea typeface="幼圆" panose="02010509060101010101" pitchFamily="49" charset="-122"/>
                <a:sym typeface="Arial"/>
              </a:rPr>
              <a:t>01</a:t>
            </a:r>
            <a:endParaRPr lang="zh-CN" altLang="en-US" sz="2400">
              <a:solidFill>
                <a:schemeClr val="bg1"/>
              </a:solidFill>
              <a:latin typeface="Calibri" panose="020f0502020204030204" pitchFamily="34" charset="0"/>
              <a:ea typeface="幼圆" panose="02010509060101010101" pitchFamily="49" charset="-122"/>
              <a:sym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矩形 3"/>
          <p:cNvSpPr/>
          <p:nvPr/>
        </p:nvSpPr>
        <p:spPr>
          <a:xfrm>
            <a:off x="993775" y="661988"/>
            <a:ext cx="10204450" cy="44815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黄河博大宽厚，柔中有刚;挟而不服，压而不弯;不平则呼，遇强则抗，死地必生，勇往直前。正像一个人，经了许多磨难便有了自己的个性;黄河被两岸的山，地下的石逼得忽上忽下，忽左忽右时，也就铸成了自己伟大的性格。这伟大只在冲过壶口的一刹那才闪现出来被我们看见。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              ——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《壶口瀑布》</a:t>
            </a:r>
          </a:p>
        </p:txBody>
      </p:sp>
      <p:sp>
        <p:nvSpPr>
          <p:cNvPr id="21506" name="椭圆 21"/>
          <p:cNvSpPr/>
          <p:nvPr>
            <p:custDataLst>
              <p:tags r:id="rId2"/>
            </p:custDataLst>
          </p:nvPr>
        </p:nvSpPr>
        <p:spPr>
          <a:xfrm>
            <a:off x="392113" y="661988"/>
            <a:ext cx="746125" cy="744537"/>
          </a:xfrm>
          <a:custGeom>
            <a:gdLst>
              <a:gd name="GT0" fmla="+- l w 0"/>
              <a:gd name="GT1" fmla="+- t h 0"/>
            </a:gdLst>
            <a:rect l="l" t="t" r="GT0" b="GT1"/>
            <a:pathLst>
              <a:path w="1717642" h="1717642">
                <a:moveTo>
                  <a:pt x="858821" y="0"/>
                </a:moveTo>
                <a:lnTo>
                  <a:pt x="859225" y="918"/>
                </a:lnTo>
                <a:lnTo>
                  <a:pt x="859630" y="0"/>
                </a:lnTo>
                <a:lnTo>
                  <a:pt x="921895" y="141769"/>
                </a:lnTo>
                <a:lnTo>
                  <a:pt x="1007954" y="13047"/>
                </a:lnTo>
                <a:lnTo>
                  <a:pt x="1008193" y="14022"/>
                </a:lnTo>
                <a:lnTo>
                  <a:pt x="1008751" y="13189"/>
                </a:lnTo>
                <a:lnTo>
                  <a:pt x="1045453" y="163615"/>
                </a:lnTo>
                <a:lnTo>
                  <a:pt x="1152555" y="51793"/>
                </a:lnTo>
                <a:lnTo>
                  <a:pt x="1162770" y="207001"/>
                </a:lnTo>
                <a:lnTo>
                  <a:pt x="1288232" y="115060"/>
                </a:lnTo>
                <a:lnTo>
                  <a:pt x="1271339" y="269684"/>
                </a:lnTo>
                <a:lnTo>
                  <a:pt x="1410861" y="200926"/>
                </a:lnTo>
                <a:lnTo>
                  <a:pt x="1367375" y="350267"/>
                </a:lnTo>
                <a:lnTo>
                  <a:pt x="1516716" y="306782"/>
                </a:lnTo>
                <a:lnTo>
                  <a:pt x="1447958" y="446303"/>
                </a:lnTo>
                <a:lnTo>
                  <a:pt x="1602582" y="429411"/>
                </a:lnTo>
                <a:lnTo>
                  <a:pt x="1510641" y="554873"/>
                </a:lnTo>
                <a:lnTo>
                  <a:pt x="1665849" y="565087"/>
                </a:lnTo>
                <a:lnTo>
                  <a:pt x="1553518" y="672677"/>
                </a:lnTo>
                <a:lnTo>
                  <a:pt x="1704595" y="709688"/>
                </a:lnTo>
                <a:lnTo>
                  <a:pt x="1575288" y="796138"/>
                </a:lnTo>
                <a:lnTo>
                  <a:pt x="1717642" y="858821"/>
                </a:lnTo>
                <a:lnTo>
                  <a:pt x="1574644" y="921788"/>
                </a:lnTo>
                <a:lnTo>
                  <a:pt x="1704454" y="1008751"/>
                </a:lnTo>
                <a:lnTo>
                  <a:pt x="1553343" y="1045620"/>
                </a:lnTo>
                <a:lnTo>
                  <a:pt x="1665572" y="1153316"/>
                </a:lnTo>
                <a:lnTo>
                  <a:pt x="1510354" y="1163383"/>
                </a:lnTo>
                <a:lnTo>
                  <a:pt x="1602177" y="1288933"/>
                </a:lnTo>
                <a:lnTo>
                  <a:pt x="1447569" y="1271894"/>
                </a:lnTo>
                <a:lnTo>
                  <a:pt x="1516196" y="1411480"/>
                </a:lnTo>
                <a:lnTo>
                  <a:pt x="1366895" y="1367854"/>
                </a:lnTo>
                <a:lnTo>
                  <a:pt x="1410240" y="1517236"/>
                </a:lnTo>
                <a:lnTo>
                  <a:pt x="1270784" y="1448347"/>
                </a:lnTo>
                <a:lnTo>
                  <a:pt x="1287531" y="1602986"/>
                </a:lnTo>
                <a:lnTo>
                  <a:pt x="1162155" y="1510927"/>
                </a:lnTo>
                <a:lnTo>
                  <a:pt x="1151795" y="1666126"/>
                </a:lnTo>
                <a:lnTo>
                  <a:pt x="1044310" y="1553693"/>
                </a:lnTo>
                <a:lnTo>
                  <a:pt x="1007157" y="1704735"/>
                </a:lnTo>
                <a:lnTo>
                  <a:pt x="921219" y="1575933"/>
                </a:lnTo>
                <a:lnTo>
                  <a:pt x="858821" y="1717642"/>
                </a:lnTo>
                <a:lnTo>
                  <a:pt x="858417" y="1716725"/>
                </a:lnTo>
                <a:lnTo>
                  <a:pt x="858012" y="1717642"/>
                </a:lnTo>
                <a:lnTo>
                  <a:pt x="795747" y="1575874"/>
                </a:lnTo>
                <a:lnTo>
                  <a:pt x="709688" y="1704595"/>
                </a:lnTo>
                <a:lnTo>
                  <a:pt x="709449" y="1703621"/>
                </a:lnTo>
                <a:lnTo>
                  <a:pt x="708891" y="1704454"/>
                </a:lnTo>
                <a:lnTo>
                  <a:pt x="672190" y="1554027"/>
                </a:lnTo>
                <a:lnTo>
                  <a:pt x="565087" y="1665849"/>
                </a:lnTo>
                <a:lnTo>
                  <a:pt x="554873" y="1510641"/>
                </a:lnTo>
                <a:lnTo>
                  <a:pt x="429411" y="1602582"/>
                </a:lnTo>
                <a:lnTo>
                  <a:pt x="446303" y="1447958"/>
                </a:lnTo>
                <a:lnTo>
                  <a:pt x="306782" y="1516716"/>
                </a:lnTo>
                <a:lnTo>
                  <a:pt x="350267" y="1367375"/>
                </a:lnTo>
                <a:lnTo>
                  <a:pt x="200926" y="1410861"/>
                </a:lnTo>
                <a:lnTo>
                  <a:pt x="269684" y="1271339"/>
                </a:lnTo>
                <a:lnTo>
                  <a:pt x="115060" y="1288232"/>
                </a:lnTo>
                <a:lnTo>
                  <a:pt x="207002" y="1162770"/>
                </a:lnTo>
                <a:lnTo>
                  <a:pt x="51793" y="1152555"/>
                </a:lnTo>
                <a:lnTo>
                  <a:pt x="164123" y="1044965"/>
                </a:lnTo>
                <a:lnTo>
                  <a:pt x="13047" y="1007954"/>
                </a:lnTo>
                <a:lnTo>
                  <a:pt x="142354" y="921504"/>
                </a:lnTo>
                <a:lnTo>
                  <a:pt x="0" y="858821"/>
                </a:lnTo>
                <a:lnTo>
                  <a:pt x="142999" y="795855"/>
                </a:lnTo>
                <a:lnTo>
                  <a:pt x="13188" y="708892"/>
                </a:lnTo>
                <a:lnTo>
                  <a:pt x="164299" y="672023"/>
                </a:lnTo>
                <a:lnTo>
                  <a:pt x="52070" y="564326"/>
                </a:lnTo>
                <a:lnTo>
                  <a:pt x="207288" y="554258"/>
                </a:lnTo>
                <a:lnTo>
                  <a:pt x="115465" y="428710"/>
                </a:lnTo>
                <a:lnTo>
                  <a:pt x="270073" y="445748"/>
                </a:lnTo>
                <a:lnTo>
                  <a:pt x="201446" y="306161"/>
                </a:lnTo>
                <a:lnTo>
                  <a:pt x="350747" y="349789"/>
                </a:lnTo>
                <a:lnTo>
                  <a:pt x="307402" y="200406"/>
                </a:lnTo>
                <a:lnTo>
                  <a:pt x="446858" y="269295"/>
                </a:lnTo>
                <a:lnTo>
                  <a:pt x="430112" y="114656"/>
                </a:lnTo>
                <a:lnTo>
                  <a:pt x="555487" y="206715"/>
                </a:lnTo>
                <a:lnTo>
                  <a:pt x="565848" y="51517"/>
                </a:lnTo>
                <a:lnTo>
                  <a:pt x="673333" y="163949"/>
                </a:lnTo>
                <a:lnTo>
                  <a:pt x="710486" y="12907"/>
                </a:lnTo>
                <a:lnTo>
                  <a:pt x="796422" y="14171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800000"/>
          </a:ln>
        </p:spPr>
        <p:txBody>
          <a:bodyPr anchor="ctr" anchorCtr="0">
            <a:norm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spc="0">
                <a:solidFill>
                  <a:schemeClr val="bg1"/>
                </a:solidFill>
                <a:latin typeface="Calibri" panose="020f0502020204030204" pitchFamily="34" charset="0"/>
                <a:ea typeface="幼圆" panose="02010509060101010101" pitchFamily="49" charset="-122"/>
                <a:sym typeface="Arial"/>
              </a:rPr>
              <a:t>02</a:t>
            </a:r>
            <a:endParaRPr lang="zh-CN" altLang="en-US" sz="2400">
              <a:solidFill>
                <a:schemeClr val="bg1"/>
              </a:solidFill>
              <a:latin typeface="Calibri" panose="020f0502020204030204" pitchFamily="34" charset="0"/>
              <a:ea typeface="幼圆" panose="02010509060101010101" pitchFamily="49" charset="-122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文本框 100"/>
          <p:cNvSpPr txBox="1"/>
          <p:nvPr/>
        </p:nvSpPr>
        <p:spPr>
          <a:xfrm>
            <a:off x="879475" y="652463"/>
            <a:ext cx="9463088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/>
            <a:r>
              <a:rPr lang="zh-CN" altLang="zh-CN" sz="2665" strike="noStrike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《</a:t>
            </a:r>
            <a:r>
              <a:rPr lang="zh-CN" altLang="zh-CN" sz="3200" strike="noStrike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在长江源头各拉丹冬》一文记述作者跟随摄制组在各拉丹冬游览的经历，写长江考察热以及中外勇士的探险，赞美他们对未知世界的探索精神。</a:t>
            </a:r>
            <a:endParaRPr lang="zh-CN" altLang="en-US" sz="3200" strike="noStrike" noProof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0" name="文本框 6"/>
          <p:cNvSpPr/>
          <p:nvPr/>
        </p:nvSpPr>
        <p:spPr>
          <a:xfrm>
            <a:off x="1020763" y="3340100"/>
            <a:ext cx="9321800" cy="1554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eaLnBrk="0" hangingPunct="0"/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《一滴水经过丽江》除了全方位展现丽江古城的自然风光，还谈到了丽江的历史和东巴文字，增强了文章的文化气息。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1535113" y="-69850"/>
            <a:ext cx="10885487" cy="908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3000" b="1" kern="1200">
                <a:solidFill>
                  <a:schemeClr val="accent1"/>
                </a:solidFill>
                <a:latin typeface="Baskerville Old Face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zh-CN" altLang="en-US"/>
              <a:t>技法总结</a:t>
            </a:r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654050" y="1058863"/>
            <a:ext cx="10885488" cy="5576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57505" indent="-357505" algn="l" defTabSz="914400" rtl="0" eaLnBrk="1" fontAlgn="base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607A25"/>
              </a:buClr>
              <a:buSzPct val="70000"/>
              <a:buFont typeface="Wingdings" panose="05000000000000000000" pitchFamily="2" charset="2"/>
              <a:buChar char=""/>
              <a:defRPr lang="en-US" altLang="en-US" sz="2000" kern="1200">
                <a:solidFill>
                  <a:srgbClr val="405218"/>
                </a:solidFill>
                <a:latin typeface="+mn-lt"/>
                <a:ea typeface="+mn-ea"/>
                <a:cs typeface="+mn-cs"/>
              </a:defRPr>
            </a:lvl1pPr>
            <a:lvl2pPr marL="357505" indent="-357505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Calibri" panose="020f0502020204030204" pitchFamily="34" charset="0"/>
              <a:buChar char=" "/>
              <a:defRPr lang="en-US" altLang="en-US" sz="16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505" lvl="0" indent="-357505"/>
            <a:r>
              <a:rPr lang="en-US" altLang="zh-CN" sz="4800" b="1"/>
              <a:t>    </a:t>
            </a:r>
            <a:r>
              <a:rPr lang="zh-CN" altLang="en-US" sz="4800" b="1"/>
              <a:t>总览全篇，理清一种顺序</a:t>
            </a:r>
          </a:p>
          <a:p>
            <a:pPr marL="357505" lvl="0" indent="-357505"/>
            <a:r>
              <a:rPr lang="en-US" altLang="zh-CN" sz="4800" b="1"/>
              <a:t>    </a:t>
            </a:r>
            <a:r>
              <a:rPr lang="zh-CN" altLang="en-US" sz="4800" b="1"/>
              <a:t>抓住特征，描绘一片风景</a:t>
            </a:r>
          </a:p>
          <a:p>
            <a:pPr marL="357505" lvl="0" indent="-357505"/>
            <a:r>
              <a:rPr lang="en-US" altLang="zh-CN" sz="4800" b="1"/>
              <a:t>    </a:t>
            </a:r>
            <a:r>
              <a:rPr lang="zh-CN" altLang="en-US" sz="4800" b="1"/>
              <a:t>心有所感，抒写一种情理</a:t>
            </a:r>
          </a:p>
        </p:txBody>
      </p:sp>
      <p:sp>
        <p:nvSpPr>
          <p:cNvPr id="23555" name="KSO_Shape"/>
          <p:cNvSpPr/>
          <p:nvPr>
            <p:custDataLst>
              <p:tags r:id="rId2"/>
            </p:custDataLst>
          </p:nvPr>
        </p:nvSpPr>
        <p:spPr>
          <a:xfrm flipH="1">
            <a:off x="849313" y="82550"/>
            <a:ext cx="598487" cy="603250"/>
          </a:xfrm>
          <a:custGeom>
            <a:cxnLst>
              <a:cxn ang="0">
                <a:pos x="97599" y="389356"/>
              </a:cxn>
              <a:cxn ang="0">
                <a:pos x="132873" y="396127"/>
              </a:cxn>
              <a:cxn ang="0">
                <a:pos x="147142" y="421219"/>
              </a:cxn>
              <a:cxn ang="0">
                <a:pos x="166166" y="440436"/>
              </a:cxn>
              <a:cxn ang="0">
                <a:pos x="197972" y="459256"/>
              </a:cxn>
              <a:cxn ang="0">
                <a:pos x="203026" y="483650"/>
              </a:cxn>
              <a:cxn ang="0">
                <a:pos x="0" y="600746"/>
              </a:cxn>
              <a:cxn ang="0">
                <a:pos x="310273" y="172498"/>
              </a:cxn>
              <a:cxn ang="0">
                <a:pos x="339791" y="187858"/>
              </a:cxn>
              <a:cxn ang="0">
                <a:pos x="368715" y="210499"/>
              </a:cxn>
              <a:cxn ang="0">
                <a:pos x="405762" y="252489"/>
              </a:cxn>
              <a:cxn ang="0">
                <a:pos x="423691" y="285901"/>
              </a:cxn>
              <a:cxn ang="0">
                <a:pos x="428545" y="306348"/>
              </a:cxn>
              <a:cxn ang="0">
                <a:pos x="232415" y="479894"/>
              </a:cxn>
              <a:cxn ang="0">
                <a:pos x="225481" y="454560"/>
              </a:cxn>
              <a:cxn ang="0">
                <a:pos x="215972" y="429725"/>
              </a:cxn>
              <a:cxn ang="0">
                <a:pos x="189821" y="412870"/>
              </a:cxn>
              <a:cxn ang="0">
                <a:pos x="173774" y="396413"/>
              </a:cxn>
              <a:cxn ang="0">
                <a:pos x="155250" y="369982"/>
              </a:cxn>
              <a:cxn ang="0">
                <a:pos x="129892" y="368086"/>
              </a:cxn>
              <a:cxn ang="0">
                <a:pos x="104732" y="358811"/>
              </a:cxn>
              <a:cxn ang="0">
                <a:pos x="345384" y="122741"/>
              </a:cxn>
              <a:cxn ang="0">
                <a:pos x="370518" y="130220"/>
              </a:cxn>
              <a:cxn ang="0">
                <a:pos x="400519" y="147569"/>
              </a:cxn>
              <a:cxn ang="0">
                <a:pos x="435687" y="179675"/>
              </a:cxn>
              <a:cxn ang="0">
                <a:pos x="459231" y="212579"/>
              </a:cxn>
              <a:cxn ang="0">
                <a:pos x="468868" y="237507"/>
              </a:cxn>
              <a:cxn ang="0">
                <a:pos x="450887" y="275695"/>
              </a:cxn>
              <a:cxn ang="0">
                <a:pos x="436879" y="238005"/>
              </a:cxn>
              <a:cxn ang="0">
                <a:pos x="403202" y="194831"/>
              </a:cxn>
              <a:cxn ang="0">
                <a:pos x="370518" y="167212"/>
              </a:cxn>
              <a:cxn ang="0">
                <a:pos x="343298" y="151358"/>
              </a:cxn>
              <a:cxn ang="0">
                <a:pos x="338430" y="122143"/>
              </a:cxn>
              <a:cxn ang="0">
                <a:pos x="399513" y="78463"/>
              </a:cxn>
              <a:cxn ang="0">
                <a:pos x="426563" y="90506"/>
              </a:cxn>
              <a:cxn ang="0">
                <a:pos x="461243" y="115984"/>
              </a:cxn>
              <a:cxn ang="0">
                <a:pos x="494239" y="152708"/>
              </a:cxn>
              <a:cxn ang="0">
                <a:pos x="510786" y="183162"/>
              </a:cxn>
              <a:cxn ang="0">
                <a:pos x="516037" y="204261"/>
              </a:cxn>
              <a:cxn ang="0">
                <a:pos x="492554" y="221180"/>
              </a:cxn>
              <a:cxn ang="0">
                <a:pos x="470359" y="178783"/>
              </a:cxn>
              <a:cxn ang="0">
                <a:pos x="432806" y="137979"/>
              </a:cxn>
              <a:cxn ang="0">
                <a:pos x="400404" y="114192"/>
              </a:cxn>
              <a:cxn ang="0">
                <a:pos x="368102" y="98766"/>
              </a:cxn>
              <a:cxn ang="0">
                <a:pos x="492600" y="0"/>
              </a:cxn>
              <a:cxn ang="0">
                <a:pos x="524720" y="8788"/>
              </a:cxn>
              <a:cxn ang="0">
                <a:pos x="563185" y="34953"/>
              </a:cxn>
              <a:cxn ang="0">
                <a:pos x="589456" y="68408"/>
              </a:cxn>
              <a:cxn ang="0">
                <a:pos x="595999" y="99466"/>
              </a:cxn>
              <a:cxn ang="0">
                <a:pos x="589060" y="125831"/>
              </a:cxn>
              <a:cxn ang="0">
                <a:pos x="574784" y="145505"/>
              </a:cxn>
              <a:cxn ang="0">
                <a:pos x="538004" y="173767"/>
              </a:cxn>
              <a:cxn ang="0">
                <a:pos x="528388" y="147003"/>
              </a:cxn>
              <a:cxn ang="0">
                <a:pos x="512427" y="121736"/>
              </a:cxn>
              <a:cxn ang="0">
                <a:pos x="486652" y="93974"/>
              </a:cxn>
              <a:cxn ang="0">
                <a:pos x="459191" y="73102"/>
              </a:cxn>
              <a:cxn ang="0">
                <a:pos x="434704" y="60918"/>
              </a:cxn>
              <a:cxn ang="0">
                <a:pos x="415174" y="43641"/>
              </a:cxn>
              <a:cxn ang="0">
                <a:pos x="454234" y="10685"/>
              </a:cxn>
              <a:cxn ang="0">
                <a:pos x="475747" y="1497"/>
              </a:cxn>
            </a:cxnLst>
            <a:rect l="l" t="t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rgbClr val="607A25"/>
          </a:solidFill>
          <a:ln w="12700">
            <a:solidFill>
              <a:srgbClr val="86AB33"/>
            </a:solidFill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68B7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3556" name="任意多边形 5"/>
          <p:cNvSpPr/>
          <p:nvPr>
            <p:custDataLst>
              <p:tags r:id="rId3"/>
            </p:custDataLst>
          </p:nvPr>
        </p:nvSpPr>
        <p:spPr>
          <a:xfrm>
            <a:off x="1535113" y="690563"/>
            <a:ext cx="2251075" cy="215900"/>
          </a:xfrm>
          <a:custGeom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2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25400">
            <a:solidFill>
              <a:srgbClr val="80A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标题 3"/>
          <p:cNvSpPr>
            <a:spLocks noGrp="1"/>
          </p:cNvSpPr>
          <p:nvPr>
            <p:ph type="ctrTitle"/>
          </p:nvPr>
        </p:nvSpPr>
        <p:spPr>
          <a:xfrm>
            <a:off x="4624388" y="2760663"/>
            <a:ext cx="6400800" cy="1069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21920" tIns="60960" rIns="121920" bIns="60960" anchor="ctr" anchorCtr="0"/>
          <a:lstStyle>
            <a:lvl1pPr marL="0" indent="0" algn="l" defTabSz="91440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3000" b="1">
                <a:solidFill>
                  <a:schemeClr val="accent1"/>
                </a:solidFill>
                <a:latin typeface="Baskerville Old Face" pitchFamily="18" charset="0"/>
                <a:ea typeface="黑体" panose="02010609060101010101" pitchFamily="49" charset="-122"/>
              </a:defRPr>
            </a:lvl1pPr>
          </a:lstStyle>
          <a:p>
            <a:pPr lvl="0" algn="ctr" eaLnBrk="1" hangingPunct="1">
              <a:lnSpc>
                <a:spcPct val="110000"/>
              </a:lnSpc>
            </a:pPr>
            <a:r>
              <a:rPr lang="zh-CN" altLang="en-US" sz="8000" b="0">
                <a:solidFill>
                  <a:srgbClr val="80A331"/>
                </a:solidFill>
                <a:latin typeface="黑体" panose="02010609060101010101" pitchFamily="49" charset="-122"/>
              </a:rPr>
              <a:t>学写游记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矩形 3"/>
          <p:cNvSpPr/>
          <p:nvPr/>
        </p:nvSpPr>
        <p:spPr>
          <a:xfrm>
            <a:off x="849313" y="857250"/>
            <a:ext cx="10229850" cy="5218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请选择一处自己游览过的景点，结合自己的思维导图和写作提纲，自拟题目，写一篇游记。不少于</a:t>
            </a:r>
            <a:r>
              <a:rPr kumimoji="0" lang="en-US" altLang="zh-CN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600 </a:t>
            </a: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字。</a:t>
            </a:r>
          </a:p>
          <a:p>
            <a:pPr marL="0" marR="0" lvl="0" indent="72009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要求：思路清晰，顺序合理；</a:t>
            </a:r>
          </a:p>
          <a:p>
            <a:pPr marL="0" marR="0" lvl="0" indent="72009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altLang="zh-CN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综合运用多种手法描写景物，展现景物特点；</a:t>
            </a:r>
          </a:p>
          <a:p>
            <a:pPr marL="0" marR="0" lvl="0" indent="72009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altLang="zh-CN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主题突出，表达自己游览的独特感悟和感情。</a:t>
            </a:r>
          </a:p>
          <a:p>
            <a:pPr marL="0" marR="0" lvl="0" indent="72009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578" name="KSO_Shape"/>
          <p:cNvSpPr/>
          <p:nvPr>
            <p:custDataLst>
              <p:tags r:id="rId2"/>
            </p:custDataLst>
          </p:nvPr>
        </p:nvSpPr>
        <p:spPr>
          <a:xfrm flipH="1">
            <a:off x="849313" y="254000"/>
            <a:ext cx="598487" cy="603250"/>
          </a:xfrm>
          <a:custGeom>
            <a:cxnLst>
              <a:cxn ang="0">
                <a:pos x="97599" y="389356"/>
              </a:cxn>
              <a:cxn ang="0">
                <a:pos x="132873" y="396127"/>
              </a:cxn>
              <a:cxn ang="0">
                <a:pos x="147142" y="421219"/>
              </a:cxn>
              <a:cxn ang="0">
                <a:pos x="166166" y="440436"/>
              </a:cxn>
              <a:cxn ang="0">
                <a:pos x="197972" y="459256"/>
              </a:cxn>
              <a:cxn ang="0">
                <a:pos x="203026" y="483650"/>
              </a:cxn>
              <a:cxn ang="0">
                <a:pos x="0" y="600746"/>
              </a:cxn>
              <a:cxn ang="0">
                <a:pos x="310273" y="172498"/>
              </a:cxn>
              <a:cxn ang="0">
                <a:pos x="339791" y="187858"/>
              </a:cxn>
              <a:cxn ang="0">
                <a:pos x="368715" y="210499"/>
              </a:cxn>
              <a:cxn ang="0">
                <a:pos x="405762" y="252489"/>
              </a:cxn>
              <a:cxn ang="0">
                <a:pos x="423691" y="285901"/>
              </a:cxn>
              <a:cxn ang="0">
                <a:pos x="428545" y="306348"/>
              </a:cxn>
              <a:cxn ang="0">
                <a:pos x="232415" y="479894"/>
              </a:cxn>
              <a:cxn ang="0">
                <a:pos x="225481" y="454560"/>
              </a:cxn>
              <a:cxn ang="0">
                <a:pos x="215972" y="429725"/>
              </a:cxn>
              <a:cxn ang="0">
                <a:pos x="189821" y="412870"/>
              </a:cxn>
              <a:cxn ang="0">
                <a:pos x="173774" y="396413"/>
              </a:cxn>
              <a:cxn ang="0">
                <a:pos x="155250" y="369982"/>
              </a:cxn>
              <a:cxn ang="0">
                <a:pos x="129892" y="368086"/>
              </a:cxn>
              <a:cxn ang="0">
                <a:pos x="104732" y="358811"/>
              </a:cxn>
              <a:cxn ang="0">
                <a:pos x="345384" y="122741"/>
              </a:cxn>
              <a:cxn ang="0">
                <a:pos x="370518" y="130220"/>
              </a:cxn>
              <a:cxn ang="0">
                <a:pos x="400519" y="147569"/>
              </a:cxn>
              <a:cxn ang="0">
                <a:pos x="435687" y="179675"/>
              </a:cxn>
              <a:cxn ang="0">
                <a:pos x="459231" y="212579"/>
              </a:cxn>
              <a:cxn ang="0">
                <a:pos x="468868" y="237507"/>
              </a:cxn>
              <a:cxn ang="0">
                <a:pos x="450887" y="275695"/>
              </a:cxn>
              <a:cxn ang="0">
                <a:pos x="436879" y="238005"/>
              </a:cxn>
              <a:cxn ang="0">
                <a:pos x="403202" y="194831"/>
              </a:cxn>
              <a:cxn ang="0">
                <a:pos x="370518" y="167212"/>
              </a:cxn>
              <a:cxn ang="0">
                <a:pos x="343298" y="151358"/>
              </a:cxn>
              <a:cxn ang="0">
                <a:pos x="338430" y="122143"/>
              </a:cxn>
              <a:cxn ang="0">
                <a:pos x="399513" y="78463"/>
              </a:cxn>
              <a:cxn ang="0">
                <a:pos x="426563" y="90506"/>
              </a:cxn>
              <a:cxn ang="0">
                <a:pos x="461243" y="115984"/>
              </a:cxn>
              <a:cxn ang="0">
                <a:pos x="494239" y="152708"/>
              </a:cxn>
              <a:cxn ang="0">
                <a:pos x="510786" y="183162"/>
              </a:cxn>
              <a:cxn ang="0">
                <a:pos x="516037" y="204261"/>
              </a:cxn>
              <a:cxn ang="0">
                <a:pos x="492554" y="221180"/>
              </a:cxn>
              <a:cxn ang="0">
                <a:pos x="470359" y="178783"/>
              </a:cxn>
              <a:cxn ang="0">
                <a:pos x="432806" y="137979"/>
              </a:cxn>
              <a:cxn ang="0">
                <a:pos x="400404" y="114192"/>
              </a:cxn>
              <a:cxn ang="0">
                <a:pos x="368102" y="98766"/>
              </a:cxn>
              <a:cxn ang="0">
                <a:pos x="492600" y="0"/>
              </a:cxn>
              <a:cxn ang="0">
                <a:pos x="524720" y="8788"/>
              </a:cxn>
              <a:cxn ang="0">
                <a:pos x="563185" y="34953"/>
              </a:cxn>
              <a:cxn ang="0">
                <a:pos x="589456" y="68408"/>
              </a:cxn>
              <a:cxn ang="0">
                <a:pos x="595999" y="99466"/>
              </a:cxn>
              <a:cxn ang="0">
                <a:pos x="589060" y="125831"/>
              </a:cxn>
              <a:cxn ang="0">
                <a:pos x="574784" y="145505"/>
              </a:cxn>
              <a:cxn ang="0">
                <a:pos x="538004" y="173767"/>
              </a:cxn>
              <a:cxn ang="0">
                <a:pos x="528388" y="147003"/>
              </a:cxn>
              <a:cxn ang="0">
                <a:pos x="512427" y="121736"/>
              </a:cxn>
              <a:cxn ang="0">
                <a:pos x="486652" y="93974"/>
              </a:cxn>
              <a:cxn ang="0">
                <a:pos x="459191" y="73102"/>
              </a:cxn>
              <a:cxn ang="0">
                <a:pos x="434704" y="60918"/>
              </a:cxn>
              <a:cxn ang="0">
                <a:pos x="415174" y="43641"/>
              </a:cxn>
              <a:cxn ang="0">
                <a:pos x="454234" y="10685"/>
              </a:cxn>
              <a:cxn ang="0">
                <a:pos x="475747" y="1497"/>
              </a:cxn>
            </a:cxnLst>
            <a:rect l="l" t="t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rgbClr val="607A25"/>
          </a:solidFill>
          <a:ln w="12700">
            <a:solidFill>
              <a:srgbClr val="86AB33"/>
            </a:solidFill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68B7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4579" name="文本框 1"/>
          <p:cNvSpPr txBox="1"/>
          <p:nvPr/>
        </p:nvSpPr>
        <p:spPr>
          <a:xfrm>
            <a:off x="1835150" y="196850"/>
            <a:ext cx="4953000" cy="660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/>
            <a:r>
              <a:rPr lang="zh-CN" altLang="en-US" sz="3735" b="1" strike="noStrike" noProof="1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t>作文训练：</a:t>
            </a:r>
            <a:endParaRPr lang="zh-CN" altLang="en-US" sz="3735" b="1" strike="noStrike" noProof="1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内容占位符 2"/>
          <p:cNvSpPr>
            <a:spLocks noGrp="1"/>
          </p:cNvSpPr>
          <p:nvPr>
            <p:ph idx="1"/>
          </p:nvPr>
        </p:nvSpPr>
        <p:spPr>
          <a:xfrm>
            <a:off x="661988" y="715963"/>
            <a:ext cx="10887075" cy="5576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57505" indent="-357505" algn="l" defTabSz="914400" rtl="0" eaLnBrk="1" fontAlgn="base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607A25"/>
              </a:buClr>
              <a:buSzPct val="70000"/>
              <a:buFont typeface="Wingdings" panose="05000000000000000000" pitchFamily="2" charset="2"/>
              <a:buChar char=""/>
              <a:defRPr lang="en-US" altLang="en-US" sz="2000" kern="1200">
                <a:solidFill>
                  <a:srgbClr val="405218"/>
                </a:solidFill>
                <a:latin typeface="+mn-lt"/>
                <a:ea typeface="+mn-ea"/>
                <a:cs typeface="+mn-cs"/>
              </a:defRPr>
            </a:lvl1pPr>
            <a:lvl2pPr marL="357505" indent="-357505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Calibri" panose="020f0502020204030204" pitchFamily="34" charset="0"/>
              <a:buChar char=" "/>
              <a:defRPr lang="en-US" altLang="en-US" sz="16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altLang="zh-CN" sz="64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6400">
                <a:latin typeface="楷体" panose="02010609060101010101" charset="-122"/>
                <a:ea typeface="楷体" panose="02010609060101010101" charset="-122"/>
              </a:rPr>
              <a:t>生命的意义不只是经历，更在于用心记录你走过的路，遇到的人和每一个不可复制的瞬间！</a:t>
            </a:r>
          </a:p>
          <a:p>
            <a:pPr marL="0" lvl="0" indent="0">
              <a:buNone/>
            </a:pPr>
            <a:r>
              <a:rPr lang="en-US" altLang="zh-CN"/>
              <a:t>                      </a:t>
            </a:r>
          </a:p>
        </p:txBody>
      </p:sp>
      <p:pic>
        <p:nvPicPr>
          <p:cNvPr id="2560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20600" y="11620500"/>
            <a:ext cx="342900" cy="241300"/>
          </a:xfrm>
          <a:prstGeom prst="cube">
            <a:avLst/>
          </a:prstGeom>
        </p:spPr>
      </p:pic>
      <p:pic>
        <p:nvPicPr>
          <p:cNvPr id="2560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33200" y="10871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内容占位符 2"/>
          <p:cNvSpPr>
            <a:spLocks noGrp="1"/>
          </p:cNvSpPr>
          <p:nvPr>
            <p:ph idx="1"/>
          </p:nvPr>
        </p:nvSpPr>
        <p:spPr>
          <a:xfrm>
            <a:off x="1377950" y="1281113"/>
            <a:ext cx="9931400" cy="55768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20" tIns="60960" rIns="121920" bIns="60960" numCol="1" rtlCol="0" anchor="t" anchorCtr="0" compatLnSpc="1">
            <a:normAutofit/>
          </a:bodyPr>
          <a:lstStyle/>
          <a:p>
            <a:pPr marL="0" marR="0" lvl="0" indent="720090" algn="l" defTabSz="914400" rtl="0" eaLnBrk="1" fontAlgn="auto" latinLnBrk="0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>
                <a:schemeClr val="accent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1、了解游记的特点和写作的基本要求；</a:t>
            </a:r>
          </a:p>
          <a:p>
            <a:pPr marL="0" marR="0" lvl="0" indent="720090" algn="l" defTabSz="914400" rtl="0" eaLnBrk="1" fontAlgn="auto" latinLnBrk="0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>
                <a:schemeClr val="accent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2、把握游记的写作技巧，反复实践，提高写作能力。</a:t>
            </a:r>
          </a:p>
        </p:txBody>
      </p:sp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1377950" y="323850"/>
            <a:ext cx="5710238" cy="681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21920" tIns="60960" rIns="121920" bIns="6096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3000" b="1" kern="1200">
                <a:solidFill>
                  <a:schemeClr val="accent1"/>
                </a:solidFill>
                <a:latin typeface="Baskerville Old Face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eaLnBrk="1" hangingPunct="1"/>
            <a:r>
              <a:rPr lang="zh-CN" altLang="en-US">
                <a:solidFill>
                  <a:srgbClr val="000000"/>
                </a:solidFill>
              </a:rPr>
              <a:t>学习目标</a:t>
            </a:r>
          </a:p>
        </p:txBody>
      </p:sp>
      <p:sp>
        <p:nvSpPr>
          <p:cNvPr id="7171" name="KSO_Shape"/>
          <p:cNvSpPr/>
          <p:nvPr>
            <p:custDataLst>
              <p:tags r:id="rId2"/>
            </p:custDataLst>
          </p:nvPr>
        </p:nvSpPr>
        <p:spPr>
          <a:xfrm flipH="1">
            <a:off x="692150" y="260350"/>
            <a:ext cx="601663" cy="601663"/>
          </a:xfrm>
          <a:custGeom>
            <a:cxnLst>
              <a:cxn ang="0">
                <a:pos x="98117" y="388332"/>
              </a:cxn>
              <a:cxn ang="0">
                <a:pos x="133578" y="395085"/>
              </a:cxn>
              <a:cxn ang="0">
                <a:pos x="147922" y="420111"/>
              </a:cxn>
              <a:cxn ang="0">
                <a:pos x="167048" y="439277"/>
              </a:cxn>
              <a:cxn ang="0">
                <a:pos x="199023" y="458047"/>
              </a:cxn>
              <a:cxn ang="0">
                <a:pos x="204103" y="482378"/>
              </a:cxn>
              <a:cxn ang="0">
                <a:pos x="0" y="599165"/>
              </a:cxn>
              <a:cxn ang="0">
                <a:pos x="311919" y="172044"/>
              </a:cxn>
              <a:cxn ang="0">
                <a:pos x="341593" y="187364"/>
              </a:cxn>
              <a:cxn ang="0">
                <a:pos x="370671" y="209945"/>
              </a:cxn>
              <a:cxn ang="0">
                <a:pos x="407915" y="251824"/>
              </a:cxn>
              <a:cxn ang="0">
                <a:pos x="425939" y="285149"/>
              </a:cxn>
              <a:cxn ang="0">
                <a:pos x="430818" y="305542"/>
              </a:cxn>
              <a:cxn ang="0">
                <a:pos x="233648" y="478631"/>
              </a:cxn>
              <a:cxn ang="0">
                <a:pos x="226677" y="453364"/>
              </a:cxn>
              <a:cxn ang="0">
                <a:pos x="217117" y="428595"/>
              </a:cxn>
              <a:cxn ang="0">
                <a:pos x="190828" y="411783"/>
              </a:cxn>
              <a:cxn ang="0">
                <a:pos x="174696" y="395369"/>
              </a:cxn>
              <a:cxn ang="0">
                <a:pos x="156074" y="369008"/>
              </a:cxn>
              <a:cxn ang="0">
                <a:pos x="130581" y="367118"/>
              </a:cxn>
              <a:cxn ang="0">
                <a:pos x="105288" y="357867"/>
              </a:cxn>
              <a:cxn ang="0">
                <a:pos x="347216" y="122418"/>
              </a:cxn>
              <a:cxn ang="0">
                <a:pos x="372483" y="129877"/>
              </a:cxn>
              <a:cxn ang="0">
                <a:pos x="402644" y="147181"/>
              </a:cxn>
              <a:cxn ang="0">
                <a:pos x="437998" y="179203"/>
              </a:cxn>
              <a:cxn ang="0">
                <a:pos x="461668" y="212020"/>
              </a:cxn>
              <a:cxn ang="0">
                <a:pos x="471355" y="236882"/>
              </a:cxn>
              <a:cxn ang="0">
                <a:pos x="453279" y="274969"/>
              </a:cxn>
              <a:cxn ang="0">
                <a:pos x="439197" y="237379"/>
              </a:cxn>
              <a:cxn ang="0">
                <a:pos x="405341" y="194319"/>
              </a:cxn>
              <a:cxn ang="0">
                <a:pos x="372483" y="166772"/>
              </a:cxn>
              <a:cxn ang="0">
                <a:pos x="345119" y="150960"/>
              </a:cxn>
              <a:cxn ang="0">
                <a:pos x="340225" y="121822"/>
              </a:cxn>
              <a:cxn ang="0">
                <a:pos x="401632" y="78257"/>
              </a:cxn>
              <a:cxn ang="0">
                <a:pos x="428826" y="90268"/>
              </a:cxn>
              <a:cxn ang="0">
                <a:pos x="463690" y="115678"/>
              </a:cxn>
              <a:cxn ang="0">
                <a:pos x="496860" y="152306"/>
              </a:cxn>
              <a:cxn ang="0">
                <a:pos x="513496" y="182680"/>
              </a:cxn>
              <a:cxn ang="0">
                <a:pos x="518775" y="203723"/>
              </a:cxn>
              <a:cxn ang="0">
                <a:pos x="495167" y="220598"/>
              </a:cxn>
              <a:cxn ang="0">
                <a:pos x="472854" y="178313"/>
              </a:cxn>
              <a:cxn ang="0">
                <a:pos x="435102" y="137615"/>
              </a:cxn>
              <a:cxn ang="0">
                <a:pos x="402529" y="113892"/>
              </a:cxn>
              <a:cxn ang="0">
                <a:pos x="370055" y="98506"/>
              </a:cxn>
              <a:cxn ang="0">
                <a:pos x="495213" y="0"/>
              </a:cxn>
              <a:cxn ang="0">
                <a:pos x="527504" y="8765"/>
              </a:cxn>
              <a:cxn ang="0">
                <a:pos x="566173" y="34861"/>
              </a:cxn>
              <a:cxn ang="0">
                <a:pos x="592583" y="68228"/>
              </a:cxn>
              <a:cxn ang="0">
                <a:pos x="599161" y="99205"/>
              </a:cxn>
              <a:cxn ang="0">
                <a:pos x="592185" y="125500"/>
              </a:cxn>
              <a:cxn ang="0">
                <a:pos x="577834" y="145122"/>
              </a:cxn>
              <a:cxn ang="0">
                <a:pos x="540859" y="173310"/>
              </a:cxn>
              <a:cxn ang="0">
                <a:pos x="531191" y="146616"/>
              </a:cxn>
              <a:cxn ang="0">
                <a:pos x="515146" y="121416"/>
              </a:cxn>
              <a:cxn ang="0">
                <a:pos x="489234" y="93726"/>
              </a:cxn>
              <a:cxn ang="0">
                <a:pos x="461627" y="72909"/>
              </a:cxn>
              <a:cxn ang="0">
                <a:pos x="437010" y="60758"/>
              </a:cxn>
              <a:cxn ang="0">
                <a:pos x="417377" y="43526"/>
              </a:cxn>
              <a:cxn ang="0">
                <a:pos x="456644" y="10657"/>
              </a:cxn>
              <a:cxn ang="0">
                <a:pos x="478271" y="1493"/>
              </a:cxn>
            </a:cxnLst>
            <a:rect l="l" t="t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rgbClr val="607A25"/>
          </a:solidFill>
          <a:ln w="12700">
            <a:solidFill>
              <a:srgbClr val="86AB33"/>
            </a:solidFill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0068B7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7172" name="任意多边形 7"/>
          <p:cNvSpPr/>
          <p:nvPr>
            <p:custDataLst>
              <p:tags r:id="rId3"/>
            </p:custDataLst>
          </p:nvPr>
        </p:nvSpPr>
        <p:spPr>
          <a:xfrm>
            <a:off x="1377950" y="865188"/>
            <a:ext cx="2254250" cy="219075"/>
          </a:xfrm>
          <a:custGeom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2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25400">
            <a:solidFill>
              <a:srgbClr val="80A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内容占位符 2"/>
          <p:cNvSpPr>
            <a:spLocks noGrp="1"/>
          </p:cNvSpPr>
          <p:nvPr>
            <p:ph idx="1"/>
          </p:nvPr>
        </p:nvSpPr>
        <p:spPr>
          <a:xfrm>
            <a:off x="325438" y="1379538"/>
            <a:ext cx="11129962" cy="1711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21920" tIns="60960" rIns="121920" bIns="60960" anchor="t" anchorCtr="0"/>
          <a:lstStyle>
            <a:lvl1pPr marL="357505" indent="-357505" algn="l" defTabSz="914400" rtl="0" eaLnBrk="1" fontAlgn="base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607A25"/>
              </a:buClr>
              <a:buSzPct val="70000"/>
              <a:buFont typeface="Wingdings" panose="05000000000000000000" pitchFamily="2" charset="2"/>
              <a:buChar char=""/>
              <a:defRPr lang="en-US" altLang="en-US" sz="2000" kern="1200">
                <a:solidFill>
                  <a:srgbClr val="405218"/>
                </a:solidFill>
                <a:latin typeface="+mn-lt"/>
                <a:ea typeface="+mn-ea"/>
                <a:cs typeface="+mn-cs"/>
              </a:defRPr>
            </a:lvl1pPr>
            <a:lvl2pPr marL="357505" indent="-357505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Calibri" panose="020f0502020204030204" pitchFamily="34" charset="0"/>
              <a:buChar char=" "/>
              <a:defRPr lang="en-US" altLang="en-US" sz="16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505" lvl="0" indent="719455" eaLnBrk="1">
              <a:lnSpc>
                <a:spcPct val="150000"/>
              </a:lnSpc>
              <a:buNone/>
            </a:pP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回顾本单元学过的几篇游记文章，说说什么是游记。</a:t>
            </a:r>
          </a:p>
        </p:txBody>
      </p:sp>
      <p:grpSp>
        <p:nvGrpSpPr>
          <p:cNvPr id="8194" name="组合 8"/>
          <p:cNvGrpSpPr/>
          <p:nvPr/>
        </p:nvGrpSpPr>
        <p:grpSpPr>
          <a:xfrm>
            <a:off x="776288" y="438150"/>
            <a:ext cx="6119812" cy="755650"/>
            <a:chOff x="1507068" y="2308754"/>
            <a:chExt cx="4588932" cy="567265"/>
          </a:xfrm>
        </p:grpSpPr>
        <p:sp>
          <p:nvSpPr>
            <p:cNvPr id="8195" name="任意多边形 9"/>
            <p:cNvSpPr/>
            <p:nvPr>
              <p:custDataLst>
                <p:tags r:id="rId2"/>
              </p:custDataLst>
            </p:nvPr>
          </p:nvSpPr>
          <p:spPr>
            <a:xfrm>
              <a:off x="1507068" y="2308754"/>
              <a:ext cx="567267" cy="567265"/>
            </a:xfrm>
            <a:custGeom>
              <a:cxnLst>
                <a:cxn ang="0">
                  <a:pos x="40745" y="5106"/>
                </a:cxn>
                <a:cxn ang="0">
                  <a:pos x="40745" y="37870"/>
                </a:cxn>
                <a:cxn ang="0">
                  <a:pos x="37872" y="21489"/>
                </a:cxn>
                <a:cxn ang="0">
                  <a:pos x="0" y="0"/>
                </a:cxn>
                <a:cxn ang="0">
                  <a:pos x="42979" y="21489"/>
                </a:cxn>
                <a:cxn ang="0">
                  <a:pos x="0" y="42977"/>
                </a:cxn>
              </a:cxnLst>
              <a:rect l="l" t="t" r="r" b="b"/>
              <a:pathLst>
                <a:path w="567267" h="567265">
                  <a:moveTo>
                    <a:pt x="40745" y="70642"/>
                  </a:moveTo>
                  <a:lnTo>
                    <a:pt x="40745" y="496622"/>
                  </a:lnTo>
                  <a:lnTo>
                    <a:pt x="496624" y="283633"/>
                  </a:lnTo>
                  <a:lnTo>
                    <a:pt x="40745" y="70642"/>
                  </a:lnTo>
                  <a:close/>
                  <a:moveTo>
                    <a:pt x="0" y="0"/>
                  </a:moveTo>
                  <a:lnTo>
                    <a:pt x="567267" y="283633"/>
                  </a:lnTo>
                  <a:lnTo>
                    <a:pt x="0" y="567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en-US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8196" name="任意多边形 10"/>
            <p:cNvSpPr/>
            <p:nvPr>
              <p:custDataLst>
                <p:tags r:id="rId3"/>
              </p:custDataLst>
            </p:nvPr>
          </p:nvSpPr>
          <p:spPr>
            <a:xfrm>
              <a:off x="1862627" y="2329410"/>
              <a:ext cx="4233373" cy="525953"/>
            </a:xfrm>
            <a:custGeom>
              <a:gdLst>
                <a:gd name="connsiteX0" fmla="*/ 0 w 4233333"/>
                <a:gd name="connsiteY0" fmla="*/ 0 h 524933"/>
                <a:gd name="connsiteX1" fmla="*/ 1185333 w 4233333"/>
                <a:gd name="connsiteY1" fmla="*/ 0 h 524933"/>
                <a:gd name="connsiteX2" fmla="*/ 3048000 w 4233333"/>
                <a:gd name="connsiteY2" fmla="*/ 0 h 524933"/>
                <a:gd name="connsiteX3" fmla="*/ 4233333 w 4233333"/>
                <a:gd name="connsiteY3" fmla="*/ 0 h 524933"/>
                <a:gd name="connsiteX4" fmla="*/ 4233333 w 4233333"/>
                <a:gd name="connsiteY4" fmla="*/ 524933 h 524933"/>
                <a:gd name="connsiteX5" fmla="*/ 3048000 w 4233333"/>
                <a:gd name="connsiteY5" fmla="*/ 524933 h 524933"/>
                <a:gd name="connsiteX6" fmla="*/ 1185333 w 4233333"/>
                <a:gd name="connsiteY6" fmla="*/ 524933 h 524933"/>
                <a:gd name="connsiteX7" fmla="*/ 0 w 4233333"/>
                <a:gd name="connsiteY7" fmla="*/ 524933 h 524933"/>
                <a:gd name="connsiteX8" fmla="*/ 0 w 4233333"/>
                <a:gd name="connsiteY8" fmla="*/ 427348 h 524933"/>
                <a:gd name="connsiteX9" fmla="*/ 329765 w 4233333"/>
                <a:gd name="connsiteY9" fmla="*/ 262466 h 524933"/>
                <a:gd name="connsiteX10" fmla="*/ 0 w 4233333"/>
                <a:gd name="connsiteY10" fmla="*/ 97584 h 52493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3333" h="524933">
                  <a:moveTo>
                    <a:pt x="0" y="0"/>
                  </a:moveTo>
                  <a:lnTo>
                    <a:pt x="1185333" y="0"/>
                  </a:lnTo>
                  <a:lnTo>
                    <a:pt x="3048000" y="0"/>
                  </a:lnTo>
                  <a:lnTo>
                    <a:pt x="4233333" y="0"/>
                  </a:lnTo>
                  <a:lnTo>
                    <a:pt x="4233333" y="524933"/>
                  </a:lnTo>
                  <a:lnTo>
                    <a:pt x="3048000" y="524933"/>
                  </a:lnTo>
                  <a:lnTo>
                    <a:pt x="1185333" y="524933"/>
                  </a:lnTo>
                  <a:lnTo>
                    <a:pt x="0" y="524933"/>
                  </a:lnTo>
                  <a:lnTo>
                    <a:pt x="0" y="427348"/>
                  </a:lnTo>
                  <a:lnTo>
                    <a:pt x="329765" y="262466"/>
                  </a:lnTo>
                  <a:lnTo>
                    <a:pt x="0" y="97584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lIns="480000" anchor="ctr">
              <a:norm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Arial"/>
                </a:rPr>
                <a:t>什么是游记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Arial"/>
                </a:rPr>
                <a:t>?</a:t>
              </a:r>
              <a:endParaRPr kumimoji="0" lang="zh-CN" altLang="en-US" sz="320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Arial"/>
              </a:endParaRPr>
            </a:p>
          </p:txBody>
        </p:sp>
      </p:grpSp>
      <p:sp>
        <p:nvSpPr>
          <p:cNvPr id="8197" name="矩形 3"/>
          <p:cNvSpPr/>
          <p:nvPr/>
        </p:nvSpPr>
        <p:spPr>
          <a:xfrm>
            <a:off x="996950" y="4362450"/>
            <a:ext cx="10266363" cy="1554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游记是描写游览中的所见所闻，并表达自己思想感情的记叙文。</a:t>
            </a:r>
          </a:p>
        </p:txBody>
      </p:sp>
      <p:sp>
        <p:nvSpPr>
          <p:cNvPr id="8198" name="文本框 2"/>
          <p:cNvSpPr/>
          <p:nvPr/>
        </p:nvSpPr>
        <p:spPr>
          <a:xfrm>
            <a:off x="2001838" y="2819400"/>
            <a:ext cx="7307262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eaLnBrk="0" hangingPunct="0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《壶口瀑布》《在长江源头各拉丹冬》《登勃朗峰》《一滴水经过丽江》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1988" y="0"/>
            <a:ext cx="10887075" cy="908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3000" b="1" kern="1200">
                <a:solidFill>
                  <a:schemeClr val="accent1"/>
                </a:solidFill>
                <a:latin typeface="Baskerville Old Face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zh-CN" altLang="en-US"/>
              <a:t>请你评价</a:t>
            </a:r>
          </a:p>
        </p:txBody>
      </p:sp>
      <p:sp>
        <p:nvSpPr>
          <p:cNvPr id="9218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1988" y="715963"/>
            <a:ext cx="10887075" cy="5576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57505" indent="-357505" algn="l" defTabSz="914400" rtl="0" eaLnBrk="1" fontAlgn="base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607A25"/>
              </a:buClr>
              <a:buSzPct val="70000"/>
              <a:buFont typeface="Wingdings" panose="05000000000000000000" pitchFamily="2" charset="2"/>
              <a:buChar char=""/>
              <a:defRPr lang="en-US" altLang="en-US" sz="2000" kern="1200">
                <a:solidFill>
                  <a:srgbClr val="405218"/>
                </a:solidFill>
                <a:latin typeface="+mn-lt"/>
                <a:ea typeface="+mn-ea"/>
                <a:cs typeface="+mn-cs"/>
              </a:defRPr>
            </a:lvl1pPr>
            <a:lvl2pPr marL="357505" indent="-357505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Calibri" panose="020f0502020204030204" pitchFamily="34" charset="0"/>
              <a:buChar char=" "/>
              <a:defRPr lang="en-US" altLang="en-US" sz="16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Pct val="70000"/>
              <a:buFont typeface="Arial"/>
              <a:buChar char="•"/>
              <a:defRPr lang="en-US" altLang="en-US"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zh-CN" altLang="en-US" sz="3200"/>
              <a:t>游览</a:t>
            </a:r>
            <a:r>
              <a:rPr lang="en-US" altLang="zh-CN" sz="3200"/>
              <a:t>北海公园</a:t>
            </a:r>
          </a:p>
          <a:p>
            <a:pPr marL="0" lvl="0" indent="0">
              <a:buNone/>
            </a:pPr>
            <a:r>
              <a:rPr lang="en-US" altLang="zh-CN" sz="3200"/>
              <a:t>       5</a:t>
            </a:r>
            <a:r>
              <a:rPr lang="zh-CN" altLang="en-US" sz="3200"/>
              <a:t>月</a:t>
            </a:r>
            <a:r>
              <a:rPr lang="en-US" altLang="zh-CN" sz="3200"/>
              <a:t>28</a:t>
            </a:r>
            <a:r>
              <a:rPr lang="zh-CN" altLang="en-US" sz="3200"/>
              <a:t>日，</a:t>
            </a:r>
            <a:r>
              <a:rPr lang="en-US" altLang="zh-CN" sz="3200"/>
              <a:t>我和爸妈一起</a:t>
            </a:r>
            <a:r>
              <a:rPr lang="zh-CN" altLang="en-US" sz="3200"/>
              <a:t>去</a:t>
            </a:r>
            <a:r>
              <a:rPr lang="en-US" altLang="zh-CN" sz="3200"/>
              <a:t>游览北海公园</a:t>
            </a:r>
            <a:r>
              <a:rPr lang="zh-CN" altLang="en-US" sz="3200"/>
              <a:t>。</a:t>
            </a:r>
          </a:p>
          <a:p>
            <a:pPr marL="0" lvl="0" indent="0">
              <a:buNone/>
            </a:pPr>
            <a:r>
              <a:rPr lang="zh-CN" altLang="en-US" sz="3200"/>
              <a:t>  </a:t>
            </a:r>
            <a:r>
              <a:rPr lang="en-US" altLang="zh-CN" sz="3200"/>
              <a:t>     10</a:t>
            </a:r>
            <a:r>
              <a:rPr lang="zh-CN" altLang="en-US" sz="3200"/>
              <a:t>点，</a:t>
            </a:r>
            <a:r>
              <a:rPr lang="en-US" altLang="zh-CN" sz="3200"/>
              <a:t>我们到了公园门口</a:t>
            </a:r>
            <a:r>
              <a:rPr lang="zh-CN" altLang="en-US" sz="3200"/>
              <a:t>，</a:t>
            </a:r>
            <a:r>
              <a:rPr lang="en-US" altLang="zh-CN" sz="3200"/>
              <a:t>买票进去</a:t>
            </a:r>
            <a:r>
              <a:rPr lang="zh-CN" altLang="en-US" sz="3200"/>
              <a:t>。</a:t>
            </a:r>
          </a:p>
          <a:p>
            <a:pPr marL="0" lvl="0" indent="0">
              <a:buNone/>
            </a:pPr>
            <a:r>
              <a:rPr lang="zh-CN" altLang="en-US" sz="3200"/>
              <a:t> </a:t>
            </a:r>
            <a:r>
              <a:rPr lang="en-US" altLang="zh-CN" sz="3200"/>
              <a:t>    </a:t>
            </a:r>
            <a:r>
              <a:rPr lang="zh-CN" altLang="en-US" sz="3200"/>
              <a:t> </a:t>
            </a:r>
            <a:r>
              <a:rPr lang="en-US" altLang="zh-CN" sz="3200"/>
              <a:t>首先看到公园</a:t>
            </a:r>
            <a:r>
              <a:rPr lang="zh-CN" altLang="en-US" sz="3200"/>
              <a:t>里</a:t>
            </a:r>
            <a:r>
              <a:rPr lang="en-US" altLang="zh-CN" sz="3200"/>
              <a:t>一个很大</a:t>
            </a:r>
            <a:r>
              <a:rPr lang="zh-CN" altLang="en-US" sz="3200"/>
              <a:t>的湖，</a:t>
            </a:r>
            <a:r>
              <a:rPr lang="en-US" altLang="zh-CN" sz="3200"/>
              <a:t>一些人在湖上划船</a:t>
            </a:r>
            <a:r>
              <a:rPr lang="zh-CN" altLang="en-US" sz="3200"/>
              <a:t>，</a:t>
            </a:r>
            <a:r>
              <a:rPr lang="en-US" altLang="zh-CN" sz="3200"/>
              <a:t>湖边</a:t>
            </a:r>
            <a:r>
              <a:rPr lang="zh-CN" altLang="en-US" sz="3200"/>
              <a:t>有</a:t>
            </a:r>
            <a:r>
              <a:rPr lang="en-US" altLang="zh-CN" sz="3200"/>
              <a:t>很多游客</a:t>
            </a:r>
            <a:r>
              <a:rPr lang="zh-CN" altLang="en-US" sz="3200"/>
              <a:t>。</a:t>
            </a:r>
          </a:p>
          <a:p>
            <a:pPr marL="0" lvl="0" indent="0">
              <a:buNone/>
            </a:pPr>
            <a:r>
              <a:rPr lang="zh-CN" altLang="en-US" sz="3200"/>
              <a:t> </a:t>
            </a:r>
            <a:r>
              <a:rPr lang="en-US" altLang="zh-CN" sz="3200"/>
              <a:t>     我们沿湖行走</a:t>
            </a:r>
            <a:r>
              <a:rPr lang="zh-CN" altLang="en-US" sz="3200"/>
              <a:t>，</a:t>
            </a:r>
            <a:r>
              <a:rPr lang="en-US" altLang="zh-CN" sz="3200"/>
              <a:t>湖边有亭子</a:t>
            </a:r>
            <a:r>
              <a:rPr lang="zh-CN" altLang="en-US" sz="3200"/>
              <a:t>，</a:t>
            </a:r>
            <a:r>
              <a:rPr lang="en-US" altLang="zh-CN" sz="3200"/>
              <a:t>亭中有人休息</a:t>
            </a:r>
            <a:r>
              <a:rPr lang="zh-CN" altLang="en-US" sz="3200"/>
              <a:t>。</a:t>
            </a:r>
          </a:p>
          <a:p>
            <a:pPr marL="0" lvl="0" indent="0">
              <a:buNone/>
            </a:pPr>
            <a:r>
              <a:rPr lang="en-US" altLang="zh-CN" sz="3200"/>
              <a:t>       我们登上</a:t>
            </a:r>
            <a:r>
              <a:rPr lang="zh-CN" altLang="en-US" sz="3200"/>
              <a:t>了名为</a:t>
            </a:r>
            <a:r>
              <a:rPr lang="en-US" altLang="zh-CN" sz="3200"/>
              <a:t>琼岛</a:t>
            </a:r>
            <a:r>
              <a:rPr lang="zh-CN" altLang="en-US" sz="3200"/>
              <a:t>的</a:t>
            </a:r>
            <a:r>
              <a:rPr lang="en-US" altLang="zh-CN" sz="3200"/>
              <a:t>小岛</a:t>
            </a:r>
            <a:r>
              <a:rPr lang="zh-CN" altLang="en-US" sz="3200"/>
              <a:t>，</a:t>
            </a:r>
            <a:r>
              <a:rPr lang="en-US" altLang="zh-CN" sz="3200"/>
              <a:t>看到了负有盛名</a:t>
            </a:r>
            <a:r>
              <a:rPr lang="zh-CN" altLang="en-US" sz="3200"/>
              <a:t>的</a:t>
            </a:r>
            <a:r>
              <a:rPr lang="en-US" altLang="zh-CN" sz="3200"/>
              <a:t>北海白塔</a:t>
            </a:r>
            <a:r>
              <a:rPr lang="zh-CN" altLang="en-US" sz="3200"/>
              <a:t>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41" name="组合 8"/>
          <p:cNvGrpSpPr/>
          <p:nvPr/>
        </p:nvGrpSpPr>
        <p:grpSpPr>
          <a:xfrm>
            <a:off x="795338" y="342900"/>
            <a:ext cx="6119812" cy="757238"/>
            <a:chOff x="1507068" y="2308754"/>
            <a:chExt cx="4588932" cy="567265"/>
          </a:xfrm>
        </p:grpSpPr>
        <p:sp>
          <p:nvSpPr>
            <p:cNvPr id="10242" name="任意多边形 9"/>
            <p:cNvSpPr/>
            <p:nvPr>
              <p:custDataLst>
                <p:tags r:id="rId2"/>
              </p:custDataLst>
            </p:nvPr>
          </p:nvSpPr>
          <p:spPr>
            <a:xfrm>
              <a:off x="1507068" y="2308754"/>
              <a:ext cx="567267" cy="567265"/>
            </a:xfrm>
            <a:custGeom>
              <a:cxnLst>
                <a:cxn ang="0">
                  <a:pos x="40745" y="5106"/>
                </a:cxn>
                <a:cxn ang="0">
                  <a:pos x="40745" y="37870"/>
                </a:cxn>
                <a:cxn ang="0">
                  <a:pos x="37872" y="21489"/>
                </a:cxn>
                <a:cxn ang="0">
                  <a:pos x="0" y="0"/>
                </a:cxn>
                <a:cxn ang="0">
                  <a:pos x="42979" y="21489"/>
                </a:cxn>
                <a:cxn ang="0">
                  <a:pos x="0" y="42977"/>
                </a:cxn>
              </a:cxnLst>
              <a:rect l="l" t="t" r="r" b="b"/>
              <a:pathLst>
                <a:path w="567267" h="567265">
                  <a:moveTo>
                    <a:pt x="40745" y="70642"/>
                  </a:moveTo>
                  <a:lnTo>
                    <a:pt x="40745" y="496622"/>
                  </a:lnTo>
                  <a:lnTo>
                    <a:pt x="496624" y="283633"/>
                  </a:lnTo>
                  <a:lnTo>
                    <a:pt x="40745" y="70642"/>
                  </a:lnTo>
                  <a:close/>
                  <a:moveTo>
                    <a:pt x="0" y="0"/>
                  </a:moveTo>
                  <a:lnTo>
                    <a:pt x="567267" y="283633"/>
                  </a:lnTo>
                  <a:lnTo>
                    <a:pt x="0" y="567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en-US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0243" name="任意多边形 10"/>
            <p:cNvSpPr/>
            <p:nvPr>
              <p:custDataLst>
                <p:tags r:id="rId3"/>
              </p:custDataLst>
            </p:nvPr>
          </p:nvSpPr>
          <p:spPr>
            <a:xfrm>
              <a:off x="1862627" y="2329354"/>
              <a:ext cx="4233373" cy="526067"/>
            </a:xfrm>
            <a:custGeom>
              <a:gdLst>
                <a:gd name="connsiteX0" fmla="*/ 0 w 4233333"/>
                <a:gd name="connsiteY0" fmla="*/ 0 h 524933"/>
                <a:gd name="connsiteX1" fmla="*/ 1185333 w 4233333"/>
                <a:gd name="connsiteY1" fmla="*/ 0 h 524933"/>
                <a:gd name="connsiteX2" fmla="*/ 3048000 w 4233333"/>
                <a:gd name="connsiteY2" fmla="*/ 0 h 524933"/>
                <a:gd name="connsiteX3" fmla="*/ 4233333 w 4233333"/>
                <a:gd name="connsiteY3" fmla="*/ 0 h 524933"/>
                <a:gd name="connsiteX4" fmla="*/ 4233333 w 4233333"/>
                <a:gd name="connsiteY4" fmla="*/ 524933 h 524933"/>
                <a:gd name="connsiteX5" fmla="*/ 3048000 w 4233333"/>
                <a:gd name="connsiteY5" fmla="*/ 524933 h 524933"/>
                <a:gd name="connsiteX6" fmla="*/ 1185333 w 4233333"/>
                <a:gd name="connsiteY6" fmla="*/ 524933 h 524933"/>
                <a:gd name="connsiteX7" fmla="*/ 0 w 4233333"/>
                <a:gd name="connsiteY7" fmla="*/ 524933 h 524933"/>
                <a:gd name="connsiteX8" fmla="*/ 0 w 4233333"/>
                <a:gd name="connsiteY8" fmla="*/ 427348 h 524933"/>
                <a:gd name="connsiteX9" fmla="*/ 329765 w 4233333"/>
                <a:gd name="connsiteY9" fmla="*/ 262466 h 524933"/>
                <a:gd name="connsiteX10" fmla="*/ 0 w 4233333"/>
                <a:gd name="connsiteY10" fmla="*/ 97584 h 52493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3333" h="524933">
                  <a:moveTo>
                    <a:pt x="0" y="0"/>
                  </a:moveTo>
                  <a:lnTo>
                    <a:pt x="1185333" y="0"/>
                  </a:lnTo>
                  <a:lnTo>
                    <a:pt x="3048000" y="0"/>
                  </a:lnTo>
                  <a:lnTo>
                    <a:pt x="4233333" y="0"/>
                  </a:lnTo>
                  <a:lnTo>
                    <a:pt x="4233333" y="524933"/>
                  </a:lnTo>
                  <a:lnTo>
                    <a:pt x="3048000" y="524933"/>
                  </a:lnTo>
                  <a:lnTo>
                    <a:pt x="1185333" y="524933"/>
                  </a:lnTo>
                  <a:lnTo>
                    <a:pt x="0" y="524933"/>
                  </a:lnTo>
                  <a:lnTo>
                    <a:pt x="0" y="427348"/>
                  </a:lnTo>
                  <a:lnTo>
                    <a:pt x="329765" y="262466"/>
                  </a:lnTo>
                  <a:lnTo>
                    <a:pt x="0" y="97584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lIns="480000" anchor="ctr">
              <a:norm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Arial"/>
                </a:rPr>
                <a:t>名人谈游记</a:t>
              </a:r>
            </a:p>
          </p:txBody>
        </p:sp>
      </p:grpSp>
      <p:sp>
        <p:nvSpPr>
          <p:cNvPr id="10244" name="矩形 1"/>
          <p:cNvSpPr/>
          <p:nvPr/>
        </p:nvSpPr>
        <p:spPr>
          <a:xfrm>
            <a:off x="1270000" y="1649413"/>
            <a:ext cx="9580563" cy="1554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游记要做到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</a:t>
            </a:r>
            <a:r>
              <a: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清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、细、真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”</a:t>
            </a:r>
          </a:p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         ----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郁达夫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788988" y="1284288"/>
            <a:ext cx="10887075" cy="55800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0" marR="0" indent="-357505" algn="l" defTabSz="914400" rtl="0" eaLnBrk="1" fontAlgn="base" latinLnBrk="0" hangingPunct="1">
              <a:lnSpc>
                <a:spcPct val="90000"/>
              </a:lnSpc>
              <a:spcBef>
                <a:spcPts val="1800"/>
              </a:spcBef>
              <a:buClr>
                <a:srgbClr val="607A25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4265" b="1" i="0" u="none" strike="noStrike" kern="1200" cap="none" spc="0" normalizeH="0" baseline="0" noProof="1">
                <a:solidFill>
                  <a:srgbClr val="405218"/>
                </a:solidFill>
                <a:latin typeface="+mn-lt"/>
                <a:ea typeface="+mn-ea"/>
                <a:cs typeface="+mn-cs"/>
                <a:sym typeface="+mn-ea"/>
              </a:rPr>
              <a:t>   </a:t>
            </a:r>
            <a:r>
              <a:rPr kumimoji="0" lang="zh-CN" altLang="en-US" sz="4265" b="1" i="0" u="none" strike="noStrike" kern="1200" cap="none" spc="0" normalizeH="0" baseline="0" noProof="1">
                <a:solidFill>
                  <a:srgbClr val="405218"/>
                </a:solidFill>
                <a:latin typeface="+mn-lt"/>
                <a:ea typeface="+mn-ea"/>
                <a:cs typeface="+mn-cs"/>
                <a:sym typeface="+mn-ea"/>
              </a:rPr>
              <a:t>回忆你印象最深的一次出游，以思维导图的形式画出游览路线及所看到的的景物。（</a:t>
            </a:r>
            <a:r>
              <a:rPr kumimoji="0" lang="en-US" altLang="zh-CN" sz="4265" b="1" i="0" u="none" strike="noStrike" kern="1200" cap="none" spc="0" normalizeH="0" baseline="0" noProof="1">
                <a:solidFill>
                  <a:srgbClr val="405218"/>
                </a:solidFill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kumimoji="0" lang="zh-CN" altLang="en-US" sz="4265" b="1" i="0" u="none" strike="noStrike" kern="1200" cap="none" spc="0" normalizeH="0" baseline="0" noProof="1">
                <a:solidFill>
                  <a:srgbClr val="405218"/>
                </a:solidFill>
                <a:latin typeface="+mn-lt"/>
                <a:ea typeface="+mn-ea"/>
                <a:cs typeface="+mn-cs"/>
                <a:sym typeface="+mn-ea"/>
              </a:rPr>
              <a:t>分钟）</a:t>
            </a:r>
          </a:p>
        </p:txBody>
      </p:sp>
      <p:grpSp>
        <p:nvGrpSpPr>
          <p:cNvPr id="11266" name="组合 3"/>
          <p:cNvGrpSpPr/>
          <p:nvPr/>
        </p:nvGrpSpPr>
        <p:grpSpPr>
          <a:xfrm>
            <a:off x="933450" y="-39687"/>
            <a:ext cx="5821363" cy="955675"/>
            <a:chOff x="1653239" y="2198400"/>
            <a:chExt cx="4365426" cy="718069"/>
          </a:xfrm>
        </p:grpSpPr>
        <p:sp>
          <p:nvSpPr>
            <p:cNvPr id="11267" name="Freeform 10"/>
            <p:cNvSpPr>
              <a:spLocks noEditPoints="1"/>
            </p:cNvSpPr>
            <p:nvPr>
              <p:custDataLst>
                <p:tags r:id="rId2"/>
              </p:custDataLst>
            </p:nvPr>
          </p:nvSpPr>
          <p:spPr>
            <a:xfrm>
              <a:off x="1653239" y="2198400"/>
              <a:ext cx="411162" cy="718069"/>
            </a:xfrm>
            <a:custGeom>
              <a:cxnLst>
                <a:cxn ang="0">
                  <a:pos x="65535" y="0"/>
                </a:cxn>
                <a:cxn ang="0">
                  <a:pos x="0" y="65535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0"/>
                </a:cxn>
                <a:cxn ang="0">
                  <a:pos x="65535" y="65535"/>
                </a:cxn>
                <a:cxn ang="0">
                  <a:pos x="65535" y="65535"/>
                </a:cxn>
                <a:cxn ang="0">
                  <a:pos x="65535" y="65535"/>
                </a:cxn>
              </a:cxnLst>
              <a:rect l="l" t="t" r="r" b="b"/>
              <a:pathLst>
                <a:path w="16" h="28">
                  <a:moveTo>
                    <a:pt x="8" y="0"/>
                  </a:moveTo>
                  <a:cubicBezTo>
                    <a:pt x="8" y="0"/>
                    <a:pt x="0" y="12"/>
                    <a:pt x="0" y="20"/>
                  </a:cubicBezTo>
                  <a:cubicBezTo>
                    <a:pt x="0" y="24"/>
                    <a:pt x="4" y="28"/>
                    <a:pt x="8" y="28"/>
                  </a:cubicBezTo>
                  <a:cubicBezTo>
                    <a:pt x="13" y="28"/>
                    <a:pt x="16" y="24"/>
                    <a:pt x="16" y="20"/>
                  </a:cubicBezTo>
                  <a:cubicBezTo>
                    <a:pt x="16" y="12"/>
                    <a:pt x="8" y="0"/>
                    <a:pt x="8" y="0"/>
                  </a:cubicBezTo>
                  <a:close/>
                  <a:moveTo>
                    <a:pt x="8" y="25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4" y="25"/>
                    <a:pt x="8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en-US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1268" name="TextBox 20"/>
            <p:cNvSpPr/>
            <p:nvPr>
              <p:custDataLst>
                <p:tags r:id="rId3"/>
              </p:custDataLst>
            </p:nvPr>
          </p:nvSpPr>
          <p:spPr>
            <a:xfrm>
              <a:off x="2064382" y="2395392"/>
              <a:ext cx="3954283" cy="3240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0" tIns="0" rIns="0" bIns="0" anchor="t" anchorCtr="0"/>
            <a:lstStyle>
              <a:defPPr>
                <a:defRPr lang="en-US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lvl="0" algn="ctr"/>
              <a:r>
                <a:rPr lang="en-US" altLang="zh-CN" sz="320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总览全篇，理清一种顺序</a:t>
              </a:r>
            </a:p>
          </p:txBody>
        </p:sp>
      </p:grp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矩形 7"/>
          <p:cNvSpPr/>
          <p:nvPr/>
        </p:nvSpPr>
        <p:spPr>
          <a:xfrm>
            <a:off x="1125538" y="1535113"/>
            <a:ext cx="10140950" cy="30162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从小丘西行百二十步，隔篁竹，闻水声，如鸣珮环，心乐之。伐竹取道，下见小潭，水尤清列。全石以为底，近岸，卷石底以出，为坻，为屿，为堪，为岩。青树翠蔓，蒙络摇缀，参差披拂。</a:t>
            </a:r>
          </a:p>
        </p:txBody>
      </p:sp>
      <p:sp>
        <p:nvSpPr>
          <p:cNvPr id="12290" name="矩形 4"/>
          <p:cNvSpPr/>
          <p:nvPr/>
        </p:nvSpPr>
        <p:spPr>
          <a:xfrm>
            <a:off x="1125538" y="465138"/>
            <a:ext cx="8466138" cy="823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本段话中作者采用了怎样的游览顺序来写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?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矩形 3"/>
          <p:cNvSpPr/>
          <p:nvPr/>
        </p:nvSpPr>
        <p:spPr>
          <a:xfrm>
            <a:off x="0" y="-61912"/>
            <a:ext cx="8466138" cy="823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本段话中作者采用了怎样的游览顺序来写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?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314" name="矩形 4"/>
          <p:cNvSpPr/>
          <p:nvPr/>
        </p:nvSpPr>
        <p:spPr>
          <a:xfrm>
            <a:off x="939800" y="1219200"/>
            <a:ext cx="2528888" cy="822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移步换景</a:t>
            </a:r>
          </a:p>
        </p:txBody>
      </p:sp>
      <p:sp>
        <p:nvSpPr>
          <p:cNvPr id="13315" name="矩形 5"/>
          <p:cNvSpPr/>
          <p:nvPr/>
        </p:nvSpPr>
        <p:spPr>
          <a:xfrm>
            <a:off x="444500" y="4024313"/>
            <a:ext cx="10968038" cy="822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定点观察</a:t>
            </a:r>
          </a:p>
        </p:txBody>
      </p:sp>
      <p:sp>
        <p:nvSpPr>
          <p:cNvPr id="13316" name="文本框 1"/>
          <p:cNvSpPr/>
          <p:nvPr/>
        </p:nvSpPr>
        <p:spPr>
          <a:xfrm>
            <a:off x="939800" y="2306638"/>
            <a:ext cx="103759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eaLnBrk="0" hangingPunct="0"/>
            <a:r>
              <a:rPr lang="zh-CN" altLang="en-US" sz="2400"/>
              <a:t>莲花湖</a:t>
            </a:r>
            <a:r>
              <a:rPr lang="en-US" altLang="zh-CN" sz="2400"/>
              <a:t>                   </a:t>
            </a:r>
            <a:r>
              <a:rPr lang="zh-CN" altLang="en-US" sz="2400"/>
              <a:t>林荫道</a:t>
            </a:r>
            <a:r>
              <a:rPr lang="en-US" altLang="zh-CN" sz="2400"/>
              <a:t>                   </a:t>
            </a:r>
            <a:r>
              <a:rPr lang="zh-CN" altLang="en-US" sz="2400"/>
              <a:t>湖心岛</a:t>
            </a:r>
            <a:r>
              <a:rPr lang="en-US" altLang="zh-CN" sz="2400"/>
              <a:t>                        </a:t>
            </a:r>
            <a:r>
              <a:rPr lang="zh-CN" altLang="en-US" sz="2400"/>
              <a:t>竹林</a:t>
            </a:r>
          </a:p>
        </p:txBody>
      </p:sp>
      <p:sp>
        <p:nvSpPr>
          <p:cNvPr id="13317" name="右箭头 2"/>
          <p:cNvSpPr/>
          <p:nvPr/>
        </p:nvSpPr>
        <p:spPr>
          <a:xfrm>
            <a:off x="2063750" y="2501900"/>
            <a:ext cx="558800" cy="101600"/>
          </a:xfrm>
          <a:prstGeom prst="rightArrow">
            <a:avLst>
              <a:gd name="adj1" fmla="val 50000"/>
              <a:gd name="adj2" fmla="val 49984"/>
            </a:avLst>
          </a:prstGeom>
          <a:solidFill>
            <a:schemeClr val="accent1"/>
          </a:solidFill>
          <a:ln w="12700">
            <a:solidFill>
              <a:srgbClr val="5C7721"/>
            </a:solidFill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algn="ctr"/>
            <a:endParaRPr lang="zh-CN" altLang="en-US" sz="2400"/>
          </a:p>
        </p:txBody>
      </p:sp>
      <p:sp>
        <p:nvSpPr>
          <p:cNvPr id="13318" name="右箭头 6"/>
          <p:cNvSpPr/>
          <p:nvPr/>
        </p:nvSpPr>
        <p:spPr>
          <a:xfrm>
            <a:off x="4227513" y="2501900"/>
            <a:ext cx="558800" cy="100013"/>
          </a:xfrm>
          <a:prstGeom prst="rightArrow">
            <a:avLst>
              <a:gd name="adj1" fmla="val 50000"/>
              <a:gd name="adj2" fmla="val 49975"/>
            </a:avLst>
          </a:prstGeom>
          <a:solidFill>
            <a:schemeClr val="accent1"/>
          </a:solidFill>
          <a:ln w="12700">
            <a:solidFill>
              <a:srgbClr val="5C7721"/>
            </a:solidFill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algn="ctr"/>
            <a:endParaRPr lang="zh-CN" altLang="en-US" sz="2400"/>
          </a:p>
        </p:txBody>
      </p:sp>
      <p:sp>
        <p:nvSpPr>
          <p:cNvPr id="13319" name="右箭头 7"/>
          <p:cNvSpPr/>
          <p:nvPr/>
        </p:nvSpPr>
        <p:spPr>
          <a:xfrm>
            <a:off x="6389688" y="2501900"/>
            <a:ext cx="558800" cy="101600"/>
          </a:xfrm>
          <a:prstGeom prst="rightArrow">
            <a:avLst>
              <a:gd name="adj1" fmla="val 50000"/>
              <a:gd name="adj2" fmla="val 49984"/>
            </a:avLst>
          </a:prstGeom>
          <a:solidFill>
            <a:schemeClr val="accent1"/>
          </a:solidFill>
          <a:ln w="12700">
            <a:solidFill>
              <a:srgbClr val="5C7721"/>
            </a:solidFill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algn="ctr"/>
            <a:endParaRPr lang="zh-CN" altLang="en-US" sz="2400"/>
          </a:p>
        </p:txBody>
      </p:sp>
      <p:sp>
        <p:nvSpPr>
          <p:cNvPr id="13320" name="文本框 8"/>
          <p:cNvSpPr/>
          <p:nvPr/>
        </p:nvSpPr>
        <p:spPr>
          <a:xfrm>
            <a:off x="1784350" y="5422900"/>
            <a:ext cx="162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eaLnBrk="0" hangingPunct="0"/>
            <a:r>
              <a:rPr lang="zh-CN" altLang="en-US" sz="2400"/>
              <a:t>山顶</a:t>
            </a:r>
          </a:p>
        </p:txBody>
      </p:sp>
      <p:cxnSp>
        <p:nvCxnSpPr>
          <p:cNvPr id="13321" name="直接箭头连接符 9"/>
          <p:cNvCxnSpPr/>
          <p:nvPr/>
        </p:nvCxnSpPr>
        <p:spPr>
          <a:xfrm flipV="1">
            <a:off x="2736850" y="5181600"/>
            <a:ext cx="673100" cy="355600"/>
          </a:xfrm>
          <a:prstGeom prst="line">
            <a:avLst/>
          </a:prstGeom>
          <a:noFill/>
          <a:ln w="6350">
            <a:solidFill>
              <a:schemeClr val="accent1"/>
            </a:solidFill>
            <a:miter lim="800000"/>
            <a:tailEnd type="arrow"/>
          </a:ln>
        </p:spPr>
      </p:cxnSp>
      <p:cxnSp>
        <p:nvCxnSpPr>
          <p:cNvPr id="13322" name="直接箭头连接符 10"/>
          <p:cNvCxnSpPr/>
          <p:nvPr/>
        </p:nvCxnSpPr>
        <p:spPr>
          <a:xfrm>
            <a:off x="2749550" y="5778500"/>
            <a:ext cx="558800" cy="406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3" name="文本框 12"/>
          <p:cNvSpPr/>
          <p:nvPr/>
        </p:nvSpPr>
        <p:spPr>
          <a:xfrm>
            <a:off x="3600450" y="4965700"/>
            <a:ext cx="252571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eaLnBrk="0" hangingPunct="0"/>
            <a:r>
              <a:rPr lang="zh-CN" altLang="en-US" sz="2400"/>
              <a:t>近看、远望</a:t>
            </a:r>
          </a:p>
        </p:txBody>
      </p:sp>
      <p:sp>
        <p:nvSpPr>
          <p:cNvPr id="13324" name="文本框 13"/>
          <p:cNvSpPr/>
          <p:nvPr/>
        </p:nvSpPr>
        <p:spPr>
          <a:xfrm>
            <a:off x="3600450" y="5913438"/>
            <a:ext cx="2197100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eaLnBrk="0" hangingPunct="0"/>
            <a:r>
              <a:rPr lang="zh-CN" altLang="en-US" sz="2400"/>
              <a:t>俯视、仰视</a:t>
            </a:r>
          </a:p>
          <a:p>
            <a:pPr lvl="0" eaLnBrk="0" hangingPunct="0"/>
            <a:r>
              <a:rPr lang="en-US" altLang="zh-CN" sz="2400"/>
              <a:t>......</a:t>
            </a:r>
          </a:p>
        </p:txBody>
      </p:sp>
      <p:sp>
        <p:nvSpPr>
          <p:cNvPr id="13325" name="文本框 14"/>
          <p:cNvSpPr txBox="1"/>
          <p:nvPr/>
        </p:nvSpPr>
        <p:spPr>
          <a:xfrm>
            <a:off x="260350" y="2286000"/>
            <a:ext cx="1333500" cy="498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/>
            <a:r>
              <a:rPr lang="zh-CN" altLang="en-US" sz="2665" b="1" strike="noStrike" noProof="1">
                <a:solidFill>
                  <a:srgbClr val="C00000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t>渐近</a:t>
            </a:r>
            <a:endParaRPr lang="zh-CN" altLang="en-US" sz="2665" b="1" strike="noStrike" noProof="1">
              <a:solidFill>
                <a:srgbClr val="C00000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3326" name="文本框 15"/>
          <p:cNvSpPr/>
          <p:nvPr/>
        </p:nvSpPr>
        <p:spPr>
          <a:xfrm>
            <a:off x="2509838" y="2286000"/>
            <a:ext cx="11271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eaLnBrk="0" hangingPunct="0"/>
            <a:r>
              <a:rPr lang="zh-CN" altLang="en-US" sz="2400" b="1">
                <a:solidFill>
                  <a:srgbClr val="C00000"/>
                </a:solidFill>
              </a:rPr>
              <a:t>顺着</a:t>
            </a:r>
          </a:p>
        </p:txBody>
      </p:sp>
      <p:sp>
        <p:nvSpPr>
          <p:cNvPr id="13327" name="文本框 16"/>
          <p:cNvSpPr/>
          <p:nvPr/>
        </p:nvSpPr>
        <p:spPr>
          <a:xfrm>
            <a:off x="4786313" y="2328863"/>
            <a:ext cx="14192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eaLnBrk="0" hangingPunct="0"/>
            <a:r>
              <a:rPr lang="zh-CN" altLang="en-US" sz="2400" b="1">
                <a:solidFill>
                  <a:srgbClr val="C00000"/>
                </a:solidFill>
              </a:rPr>
              <a:t>踏上</a:t>
            </a:r>
          </a:p>
        </p:txBody>
      </p:sp>
      <p:sp>
        <p:nvSpPr>
          <p:cNvPr id="13328" name="文本框 17"/>
          <p:cNvSpPr/>
          <p:nvPr/>
        </p:nvSpPr>
        <p:spPr>
          <a:xfrm>
            <a:off x="7131050" y="2328863"/>
            <a:ext cx="939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en-US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lvl="0" eaLnBrk="0" hangingPunct="0"/>
            <a:r>
              <a:rPr lang="zh-CN" altLang="en-US" sz="2400" b="1">
                <a:solidFill>
                  <a:srgbClr val="C00000"/>
                </a:solidFill>
              </a:rPr>
              <a:t>走出</a:t>
            </a:r>
          </a:p>
        </p:txBody>
      </p:sp>
      <p:sp>
        <p:nvSpPr>
          <p:cNvPr id="13329" name="文本框 11"/>
          <p:cNvSpPr txBox="1"/>
          <p:nvPr/>
        </p:nvSpPr>
        <p:spPr>
          <a:xfrm>
            <a:off x="3994150" y="1549400"/>
            <a:ext cx="6942138" cy="498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zh-CN" sz="2665" b="1" strike="noStrike" noProof="1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t>随着观察点的变换，不断展现新画面</a:t>
            </a:r>
            <a:endParaRPr lang="zh-CN" altLang="zh-CN" sz="2665" b="1" strike="noStrike" noProof="1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3330" name="文本框 18"/>
          <p:cNvSpPr txBox="1"/>
          <p:nvPr/>
        </p:nvSpPr>
        <p:spPr>
          <a:xfrm>
            <a:off x="3994150" y="4330700"/>
            <a:ext cx="6942138" cy="498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2665" b="1" strike="noStrike" noProof="1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t>站在一个固定的位置，有次序地展开观察。</a:t>
            </a:r>
            <a:endParaRPr lang="zh-CN" altLang="en-US" sz="2665" b="1" strike="noStrike" noProof="1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0" grpId="0"/>
      <p:bldP spid="13323" grpId="0"/>
      <p:bldP spid="13324" grpId="0"/>
      <p:bldP spid="13325" grpId="0"/>
      <p:bldP spid="13326" grpId="0"/>
      <p:bldP spid="13327" grpId="0"/>
      <p:bldP spid="13328" grpId="0"/>
      <p:bldP spid="13329" grpId="0"/>
      <p:bldP spid="13330" grpId="0"/>
    </p:bldLst>
  </p:timing>
</p:sld>
</file>

<file path=ppt/tags/tag1.xml><?xml version="1.0" encoding="utf-8"?>
<p:tagLst xmlns:p="http://schemas.openxmlformats.org/presentationml/2006/main">
  <p:tag name="MH" val="20151116172509"/>
  <p:tag name="MH_LIBRARY" val="GRAPHIC"/>
  <p:tag name="MH_ORDER" val="Shape"/>
</p:tagLst>
</file>

<file path=ppt/tags/tag1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462"/>
  <p:tag name="KSO_WM_UNIT_CLEAR" val="1"/>
  <p:tag name="KSO_WM_UNIT_ID" val="259*l_i*1_1"/>
  <p:tag name="KSO_WM_UNIT_INDEX" val="1_1"/>
  <p:tag name="KSO_WM_UNIT_LAYERLEVEL" val="1_1"/>
  <p:tag name="KSO_WM_UNIT_TYPE" val="l_i"/>
</p:tagLst>
</file>

<file path=ppt/tags/tag1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462"/>
  <p:tag name="KSO_WM_UNIT_CLEAR" val="1"/>
  <p:tag name="KSO_WM_UNIT_COMPATIBLE" val="0"/>
  <p:tag name="KSO_WM_UNIT_HIGHLIGHT" val="0"/>
  <p:tag name="KSO_WM_UNIT_ID" val="259*l_h_f*1_1_1"/>
  <p:tag name="KSO_WM_UNIT_INDEX" val="1_1_1"/>
  <p:tag name="KSO_WM_UNIT_LAYERLEVEL" val="1_1_1"/>
  <p:tag name="KSO_WM_UNIT_PRESET_TEXT" val="Lorem ipsum dolor sit amet consectetur"/>
  <p:tag name="KSO_WM_UNIT_TYPE" val="l_h_f"/>
  <p:tag name="KSO_WM_UNIT_VALUE" val="35"/>
</p:tagLst>
</file>

<file path=ppt/tags/tag1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462"/>
  <p:tag name="KSO_WM_UNIT_CLEAR" val="1"/>
  <p:tag name="KSO_WM_UNIT_ID" val="259*l_i*1_1"/>
  <p:tag name="KSO_WM_UNIT_INDEX" val="1_1"/>
  <p:tag name="KSO_WM_UNIT_LAYERLEVEL" val="1_1"/>
  <p:tag name="KSO_WM_UNIT_TYPE" val="l_i"/>
</p:tagLst>
</file>

<file path=ppt/tags/tag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462"/>
  <p:tag name="KSO_WM_UNIT_CLEAR" val="1"/>
  <p:tag name="KSO_WM_UNIT_COMPATIBLE" val="0"/>
  <p:tag name="KSO_WM_UNIT_HIGHLIGHT" val="0"/>
  <p:tag name="KSO_WM_UNIT_ID" val="259*l_h_f*1_1_1"/>
  <p:tag name="KSO_WM_UNIT_INDEX" val="1_1_1"/>
  <p:tag name="KSO_WM_UNIT_LAYERLEVEL" val="1_1_1"/>
  <p:tag name="KSO_WM_UNIT_PRESET_TEXT" val="Lorem ipsum dolor sit amet consectetur"/>
  <p:tag name="KSO_WM_UNIT_TYPE" val="l_h_f"/>
  <p:tag name="KSO_WM_UNIT_VALUE" val="35"/>
</p:tagLst>
</file>

<file path=ppt/tags/tag1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90"/>
  <p:tag name="KSO_WM_UNIT_CLEAR" val="1"/>
  <p:tag name="KSO_WM_UNIT_ID" val="diagram290_1*m_i*1_1"/>
  <p:tag name="KSO_WM_UNIT_INDEX" val="1_1"/>
  <p:tag name="KSO_WM_UNIT_LAYERLEVEL" val="1_1"/>
  <p:tag name="KSO_WM_UNIT_TYPE" val="m_i"/>
</p:tagLst>
</file>

<file path=ppt/tags/tag1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90"/>
  <p:tag name="KSO_WM_UNIT_CLEAR" val="1"/>
  <p:tag name="KSO_WM_UNIT_ID" val="diagram290_1*m_i*1_2"/>
  <p:tag name="KSO_WM_UNIT_INDEX" val="1_2"/>
  <p:tag name="KSO_WM_UNIT_LAYERLEVEL" val="1_1"/>
  <p:tag name="KSO_WM_UNIT_TYPE" val="m_i"/>
</p:tagLst>
</file>

<file path=ppt/tags/tag1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90"/>
  <p:tag name="KSO_WM_UNIT_CLEAR" val="1"/>
  <p:tag name="KSO_WM_UNIT_ID" val="diagram290_1*m_i*1_3"/>
  <p:tag name="KSO_WM_UNIT_INDEX" val="1_3"/>
  <p:tag name="KSO_WM_UNIT_LAYERLEVEL" val="1_1"/>
  <p:tag name="KSO_WM_UNIT_TYPE" val="m_i"/>
</p:tagLst>
</file>

<file path=ppt/tags/tag1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90"/>
  <p:tag name="KSO_WM_UNIT_CLEAR" val="1"/>
  <p:tag name="KSO_WM_UNIT_COMPATIBLE" val="0"/>
  <p:tag name="KSO_WM_UNIT_HIGHLIGHT" val="0"/>
  <p:tag name="KSO_WM_UNIT_ID" val="diagram290_1*m_h_a*1_1_1"/>
  <p:tag name="KSO_WM_UNIT_INDEX" val="1_1_1"/>
  <p:tag name="KSO_WM_UNIT_LAYERLEVEL" val="1_1_1"/>
  <p:tag name="KSO_WM_UNIT_PRESET_TEXT_INDEX" val="3"/>
  <p:tag name="KSO_WM_UNIT_PRESET_TEXT_LEN" val="11"/>
  <p:tag name="KSO_WM_UNIT_TYPE" val="m_h_a"/>
  <p:tag name="KSO_WM_UNIT_VALUE" val="18"/>
</p:tagLst>
</file>

<file path=ppt/tags/tag1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90"/>
  <p:tag name="KSO_WM_UNIT_CLEAR" val="1"/>
  <p:tag name="KSO_WM_UNIT_ID" val="diagram290_1*m_i*1_4"/>
  <p:tag name="KSO_WM_UNIT_INDEX" val="1_4"/>
  <p:tag name="KSO_WM_UNIT_LAYERLEVEL" val="1_1"/>
  <p:tag name="KSO_WM_UNIT_TYPE" val="m_i"/>
</p:tagLst>
</file>

<file path=ppt/tags/tag1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379"/>
  <p:tag name="KSO_WM_UNIT_CLEAR" val="1"/>
  <p:tag name="KSO_WM_UNIT_ID" val="258*m_i*1_1"/>
  <p:tag name="KSO_WM_UNIT_INDEX" val="1_1"/>
  <p:tag name="KSO_WM_UNIT_LAYERLEVEL" val="1_1"/>
  <p:tag name="KSO_WM_UNIT_TYPE" val="m_i"/>
</p:tagLst>
</file>

<file path=ppt/tags/tag2.xml><?xml version="1.0" encoding="utf-8"?>
<p:tagLst xmlns:p="http://schemas.openxmlformats.org/presentationml/2006/main">
  <p:tag name="MH" val="20151116172509"/>
  <p:tag name="MH_LIBRARY" val="GRAPHIC"/>
  <p:tag name="MH_ORDER" val="Freeform 13"/>
</p:tagLst>
</file>

<file path=ppt/tags/tag20.xml><?xml version="1.0" encoding="utf-8"?>
<p:tagLst xmlns:p="http://schemas.openxmlformats.org/presentationml/2006/main">
  <p:tag name="KSO_WM_DIAGRAM_GROUP_CODE" val="m1-1"/>
  <p:tag name="KSO_WM_TAG_VERSION" val="1.0"/>
  <p:tag name="KSO_WM_TEMPLATE_CATEGORY" val="diagram"/>
  <p:tag name="KSO_WM_TEMPLATE_INDEX" val="379"/>
  <p:tag name="KSO_WM_UNIT_CLEAR" val="1"/>
  <p:tag name="KSO_WM_UNIT_ID" val="258*m_i*1_1"/>
  <p:tag name="KSO_WM_UNIT_LAYERLEVEL" val="1_1"/>
</p:tagLst>
</file>

<file path=ppt/tags/tag2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379"/>
  <p:tag name="KSO_WM_UNIT_CLEAR" val="1"/>
  <p:tag name="KSO_WM_UNIT_ID" val="258*m_i*1_1"/>
  <p:tag name="KSO_WM_UNIT_INDEX" val="1_1"/>
  <p:tag name="KSO_WM_UNIT_LAYERLEVEL" val="1_1"/>
  <p:tag name="KSO_WM_UNIT_TYPE" val="m_i"/>
</p:tagLst>
</file>

<file path=ppt/tags/tag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462"/>
  <p:tag name="KSO_WM_UNIT_CLEAR" val="1"/>
  <p:tag name="KSO_WM_UNIT_ID" val="259*l_i*1_1"/>
  <p:tag name="KSO_WM_UNIT_INDEX" val="1_1"/>
  <p:tag name="KSO_WM_UNIT_LAYERLEVEL" val="1_1"/>
  <p:tag name="KSO_WM_UNIT_TYPE" val="l_i"/>
</p:tagLst>
</file>

<file path=ppt/tags/tag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462"/>
  <p:tag name="KSO_WM_UNIT_CLEAR" val="1"/>
  <p:tag name="KSO_WM_UNIT_COMPATIBLE" val="0"/>
  <p:tag name="KSO_WM_UNIT_HIGHLIGHT" val="0"/>
  <p:tag name="KSO_WM_UNIT_ID" val="259*l_h_f*1_1_1"/>
  <p:tag name="KSO_WM_UNIT_INDEX" val="1_1_1"/>
  <p:tag name="KSO_WM_UNIT_LAYERLEVEL" val="1_1_1"/>
  <p:tag name="KSO_WM_UNIT_PRESET_TEXT" val="Lorem ipsum dolor sit amet consectetur"/>
  <p:tag name="KSO_WM_UNIT_TYPE" val="l_h_f"/>
  <p:tag name="KSO_WM_UNIT_VALUE" val="35"/>
</p:tagLst>
</file>

<file path=ppt/tags/tag2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379"/>
  <p:tag name="KSO_WM_UNIT_CLEAR" val="1"/>
  <p:tag name="KSO_WM_UNIT_ID" val="258*m_i*1_1"/>
  <p:tag name="KSO_WM_UNIT_INDEX" val="1_1"/>
  <p:tag name="KSO_WM_UNIT_LAYERLEVEL" val="1_1"/>
  <p:tag name="KSO_WM_UNIT_TYPE" val="m_i"/>
</p:tagLst>
</file>

<file path=ppt/tags/tag2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379"/>
  <p:tag name="KSO_WM_UNIT_CLEAR" val="1"/>
  <p:tag name="KSO_WM_UNIT_ID" val="258*m_i*1_1"/>
  <p:tag name="KSO_WM_UNIT_INDEX" val="1_1"/>
  <p:tag name="KSO_WM_UNIT_LAYERLEVEL" val="1_1"/>
  <p:tag name="KSO_WM_UNIT_TYPE" val="m_i"/>
</p:tagLst>
</file>

<file path=ppt/tags/tag26.xml><?xml version="1.0" encoding="utf-8"?>
<p:tagLst xmlns:p="http://schemas.openxmlformats.org/presentationml/2006/main">
  <p:tag name="MH" val="20151116172509"/>
  <p:tag name="MH_LIBRARY" val="GRAPHIC"/>
  <p:tag name="MH_ORDER" val="Shape"/>
</p:tagLst>
</file>

<file path=ppt/tags/tag27.xml><?xml version="1.0" encoding="utf-8"?>
<p:tagLst xmlns:p="http://schemas.openxmlformats.org/presentationml/2006/main">
  <p:tag name="MH" val="20151116172509"/>
  <p:tag name="MH_LIBRARY" val="GRAPHIC"/>
  <p:tag name="MH_ORDER" val="Freeform 13"/>
</p:tagLst>
</file>

<file path=ppt/tags/tag28.xml><?xml version="1.0" encoding="utf-8"?>
<p:tagLst xmlns:p="http://schemas.openxmlformats.org/presentationml/2006/main">
  <p:tag name="MH" val="20151116172509"/>
  <p:tag name="MH_LIBRARY" val="GRAPHIC"/>
  <p:tag name="MH_ORDER" val="Shape"/>
</p:tagLst>
</file>

<file path=ppt/tags/tag2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37"/>
  <p:tag name="KSO_WM_UNIT_CLEAR" val="1"/>
  <p:tag name="KSO_WM_UNIT_ID" val="260*m_i*1_1"/>
  <p:tag name="KSO_WM_UNIT_INDEX" val="1_1"/>
  <p:tag name="KSO_WM_UNIT_LAYERLEVEL" val="1_1"/>
  <p:tag name="KSO_WM_UNIT_TYPE" val="m_i"/>
</p:tagLst>
</file>

<file path=ppt/tags/tag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37"/>
  <p:tag name="KSO_WM_UNIT_CLEAR" val="1"/>
  <p:tag name="KSO_WM_UNIT_COMPATIBLE" val="0"/>
  <p:tag name="KSO_WM_UNIT_HIGHLIGHT" val="0"/>
  <p:tag name="KSO_WM_UNIT_ID" val="260*m_h_f*1_1_1"/>
  <p:tag name="KSO_WM_UNIT_INDEX" val="1_1_1"/>
  <p:tag name="KSO_WM_UNIT_LAYERLEVEL" val="1_1_1"/>
  <p:tag name="KSO_WM_UNIT_PRESET_TEXT" val="CONSECTETUR ADIPISICING ELIT"/>
  <p:tag name="KSO_WM_UNIT_TYPE" val="m_h_f"/>
  <p:tag name="KSO_WM_UNIT_VALUE" val="16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22"/>
  <p:tag name="KSO_WM_UNIT_CLEAR" val="1"/>
  <p:tag name="KSO_WM_UNIT_COMPATIBLE" val="0"/>
  <p:tag name="KSO_WM_UNIT_HIGHLIGHT" val="0"/>
  <p:tag name="KSO_WM_UNIT_ID" val="259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30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22"/>
  <p:tag name="KSO_WM_UNIT_CLEAR" val="1"/>
  <p:tag name="KSO_WM_UNIT_COMPATIBLE" val="0"/>
  <p:tag name="KSO_WM_UNIT_HIGHLIGHT" val="0"/>
  <p:tag name="KSO_WM_UNIT_ID" val="259*f*1"/>
  <p:tag name="KSO_WM_UNIT_INDEX" val="1"/>
  <p:tag name="KSO_WM_UNIT_LAYERLEVEL" val="1"/>
  <p:tag name="KSO_WM_UNIT_PRESET_TEXT" val="请在此处添加文本"/>
  <p:tag name="KSO_WM_UNIT_TYPE" val="f"/>
  <p:tag name="KSO_WM_UNIT_VALUE" val="231"/>
</p:tagLst>
</file>

<file path=ppt/tags/tag7.xml><?xml version="1.0" encoding="utf-8"?>
<p:tagLst xmlns:p="http://schemas.openxmlformats.org/presentationml/2006/main">
  <p:tag name="KSO_WM_BEAUTIFY_FLAG" val="#wm#"/>
  <p:tag name="KSO_WM_SLIDE_ID" val="preset22_2"/>
  <p:tag name="KSO_WM_SLIDE_INDEX" val="2"/>
  <p:tag name="KSO_WM_SLIDE_ITEM_CNT" val="1"/>
  <p:tag name="KSO_WM_SLIDE_LAYOUT" val="a_f"/>
  <p:tag name="KSO_WM_SLIDE_LAYOUT_CNT" val="1_1"/>
  <p:tag name="KSO_WM_SLIDE_POSITION" val="50*144"/>
  <p:tag name="KSO_WM_SLIDE_SIZE" val="621*343"/>
  <p:tag name="KSO_WM_SLIDE_TYPE" val="text"/>
  <p:tag name="KSO_WM_TAG_VERSION" val="1.0"/>
  <p:tag name="KSO_WM_TEMPLATE_CATEGORY" val="preset"/>
  <p:tag name="KSO_WM_TEMPLATE_INDEX" val="22"/>
</p:tagLst>
</file>

<file path=ppt/tags/tag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37"/>
  <p:tag name="KSO_WM_UNIT_CLEAR" val="1"/>
  <p:tag name="KSO_WM_UNIT_ID" val="260*m_i*1_1"/>
  <p:tag name="KSO_WM_UNIT_INDEX" val="1_1"/>
  <p:tag name="KSO_WM_UNIT_LAYERLEVEL" val="1_1"/>
  <p:tag name="KSO_WM_UNIT_TYPE" val="m_i"/>
</p:tagLst>
</file>

<file path=ppt/tags/tag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37"/>
  <p:tag name="KSO_WM_UNIT_CLEAR" val="1"/>
  <p:tag name="KSO_WM_UNIT_COMPATIBLE" val="0"/>
  <p:tag name="KSO_WM_UNIT_HIGHLIGHT" val="0"/>
  <p:tag name="KSO_WM_UNIT_ID" val="260*m_h_f*1_1_1"/>
  <p:tag name="KSO_WM_UNIT_INDEX" val="1_1_1"/>
  <p:tag name="KSO_WM_UNIT_LAYERLEVEL" val="1_1_1"/>
  <p:tag name="KSO_WM_UNIT_PRESET_TEXT" val="CONSECTETUR ADIPISICING ELIT"/>
  <p:tag name="KSO_WM_UNIT_TYPE" val="m_h_f"/>
  <p:tag name="KSO_WM_UNIT_VALUE" val="16"/>
</p:tagLst>
</file>

<file path=ppt/theme/theme1.xml><?xml version="1.0" encoding="utf-8"?>
<a:theme xmlns:r="http://schemas.openxmlformats.org/officeDocument/2006/relationships" xmlns:a="http://schemas.openxmlformats.org/drawingml/2006/main" name="A000120141119A01PPBG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0A331"/>
      </a:accent1>
      <a:accent2>
        <a:srgbClr val="B9CE52"/>
      </a:accent2>
      <a:accent3>
        <a:srgbClr val="38A68C"/>
      </a:accent3>
      <a:accent4>
        <a:srgbClr val="C5BE27"/>
      </a:accent4>
      <a:accent5>
        <a:srgbClr val="555835"/>
      </a:accent5>
      <a:accent6>
        <a:srgbClr val="3AA5BA"/>
      </a:accent6>
      <a:hlink>
        <a:srgbClr val="0070C0"/>
      </a:hlink>
      <a:folHlink>
        <a:srgbClr val="7F7F7F"/>
      </a:folHlink>
    </a:clrScheme>
    <a:fontScheme name="KSO主题文字4">
      <a:majorFont>
        <a:latin typeface="Baskerville Old Face"/>
        <a:ea typeface="黑体"/>
        <a:cs typeface="Arial"/>
      </a:majorFont>
      <a:minorFont>
        <a:latin typeface="Calibri"/>
        <a:ea typeface="幼圆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76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1">
      <vt:lpstr>Arial</vt:lpstr>
      <vt:lpstr>Baskerville Old Face</vt:lpstr>
      <vt:lpstr>黑体</vt:lpstr>
      <vt:lpstr>Calibri</vt:lpstr>
      <vt:lpstr>幼圆</vt:lpstr>
      <vt:lpstr>Wingdings</vt:lpstr>
      <vt:lpstr>宋体</vt:lpstr>
      <vt:lpstr>Calibri Light</vt:lpstr>
      <vt:lpstr>楷体</vt:lpstr>
      <vt:lpstr>A000120141119A01PPBG</vt:lpstr>
      <vt:lpstr>PowerPoint Presentation</vt:lpstr>
      <vt:lpstr>学写游记</vt:lpstr>
      <vt:lpstr>学习目标</vt:lpstr>
      <vt:lpstr>PowerPoint Presentation</vt:lpstr>
      <vt:lpstr>请你评价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与朱元思书</vt:lpstr>
      <vt:lpstr>PowerPoint Presentation</vt:lpstr>
      <vt:lpstr>试着描绘一下图片中的迎春花（10分钟）要求：1、抓住景物特征      2、细致描写，运用多种写景方法      3、200字左右       </vt:lpstr>
      <vt:lpstr>同桌互评</vt:lpstr>
      <vt:lpstr>PowerPoint Presentation</vt:lpstr>
      <vt:lpstr>PowerPoint Presentation</vt:lpstr>
      <vt:lpstr>PowerPoint Presentation</vt:lpstr>
      <vt:lpstr>技法总结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2022-06-17T11:22:18.850</cp:lastPrinted>
  <dcterms:created xsi:type="dcterms:W3CDTF">2022-06-17T11:22:18Z</dcterms:created>
  <dcterms:modified xsi:type="dcterms:W3CDTF">2022-06-17T03:22:20Z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