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79" r:id="rId2"/>
  </p:sldMasterIdLst>
  <p:notesMasterIdLst>
    <p:notesMasterId r:id="rId40"/>
  </p:notesMasterIdLst>
  <p:sldIdLst>
    <p:sldId id="256" r:id="rId3"/>
    <p:sldId id="257" r:id="rId4"/>
    <p:sldId id="260" r:id="rId5"/>
    <p:sldId id="259" r:id="rId6"/>
    <p:sldId id="284" r:id="rId7"/>
    <p:sldId id="272" r:id="rId8"/>
    <p:sldId id="276" r:id="rId9"/>
    <p:sldId id="286" r:id="rId10"/>
    <p:sldId id="258" r:id="rId11"/>
    <p:sldId id="287" r:id="rId12"/>
    <p:sldId id="288" r:id="rId13"/>
    <p:sldId id="289" r:id="rId14"/>
    <p:sldId id="290" r:id="rId15"/>
    <p:sldId id="291" r:id="rId16"/>
    <p:sldId id="310" r:id="rId17"/>
    <p:sldId id="292" r:id="rId18"/>
    <p:sldId id="311" r:id="rId19"/>
    <p:sldId id="294" r:id="rId20"/>
    <p:sldId id="293" r:id="rId21"/>
    <p:sldId id="295" r:id="rId22"/>
    <p:sldId id="296" r:id="rId23"/>
    <p:sldId id="297" r:id="rId24"/>
    <p:sldId id="299" r:id="rId25"/>
    <p:sldId id="298" r:id="rId26"/>
    <p:sldId id="300" r:id="rId27"/>
    <p:sldId id="301" r:id="rId28"/>
    <p:sldId id="261" r:id="rId29"/>
    <p:sldId id="303" r:id="rId30"/>
    <p:sldId id="302" r:id="rId31"/>
    <p:sldId id="273" r:id="rId32"/>
    <p:sldId id="304" r:id="rId33"/>
    <p:sldId id="305" r:id="rId34"/>
    <p:sldId id="306" r:id="rId35"/>
    <p:sldId id="307" r:id="rId36"/>
    <p:sldId id="308" r:id="rId37"/>
    <p:sldId id="309" r:id="rId38"/>
    <p:sldId id="270" r:id="rId39"/>
  </p:sldIdLst>
  <p:sldSz cx="9144000" cy="6858000" type="screen4x3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19385C5-13B9-DA40-B20E-318C783D6909}">
          <p14:sldIdLst>
            <p14:sldId id="256"/>
            <p14:sldId id="257"/>
            <p14:sldId id="260"/>
            <p14:sldId id="259"/>
            <p14:sldId id="284"/>
            <p14:sldId id="272"/>
            <p14:sldId id="276"/>
            <p14:sldId id="286"/>
            <p14:sldId id="258"/>
            <p14:sldId id="287"/>
            <p14:sldId id="288"/>
            <p14:sldId id="289"/>
            <p14:sldId id="290"/>
            <p14:sldId id="291"/>
            <p14:sldId id="310"/>
            <p14:sldId id="292"/>
            <p14:sldId id="311"/>
            <p14:sldId id="294"/>
            <p14:sldId id="293"/>
            <p14:sldId id="295"/>
            <p14:sldId id="296"/>
            <p14:sldId id="297"/>
            <p14:sldId id="299"/>
            <p14:sldId id="298"/>
            <p14:sldId id="300"/>
            <p14:sldId id="301"/>
            <p14:sldId id="261"/>
            <p14:sldId id="303"/>
            <p14:sldId id="302"/>
            <p14:sldId id="273"/>
            <p14:sldId id="304"/>
            <p14:sldId id="305"/>
            <p14:sldId id="306"/>
            <p14:sldId id="307"/>
            <p14:sldId id="308"/>
            <p14:sldId id="309"/>
          </p14:sldIdLst>
        </p14:section>
        <p14:section name="无标题的节" id="{073F8BD3-B79D-5546-8BDA-2FD798021EF6}">
          <p14:sldIdLst>
            <p14:sldId id="270"/>
          </p14:sldIdLst>
        </p14:section>
      </p14:sectionLst>
    </p:ex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09" autoAdjust="0"/>
    <p:restoredTop sz="93704" autoAdjust="0"/>
  </p:normalViewPr>
  <p:slideViewPr>
    <p:cSldViewPr snapToGrid="0" snapToObjects="1">
      <p:cViewPr varScale="1">
        <p:scale>
          <a:sx n="59" d="100"/>
          <a:sy n="59" d="100"/>
        </p:scale>
        <p:origin x="-7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5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242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  <a:pPr/>
              <a:t>16/8/8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2194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269534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41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41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413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41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5235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5235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41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41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41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41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41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pPr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41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hyperlink" Target="http://www.officeplus.cn/" TargetMode="External"/><Relationship Id="rId3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1301354" y="2152742"/>
            <a:ext cx="6541294" cy="1892300"/>
          </a:xfrm>
          <a:prstGeom prst="rect">
            <a:avLst/>
          </a:prstGeom>
        </p:spPr>
        <p:txBody>
          <a:bodyPr/>
          <a:lstStyle>
            <a:lvl1pPr algn="ctr">
              <a:defRPr lang="zh-CN" altLang="en-US" sz="7200" b="1" dirty="0">
                <a:blipFill dpi="0" rotWithShape="1">
                  <a:blip r:embed="rId2"/>
                  <a:srcRect/>
                  <a:tile tx="0" ty="0" sx="100000" sy="100000" flip="none" algn="tl"/>
                </a:blipFill>
              </a:defRPr>
            </a:lvl1pPr>
          </a:lstStyle>
          <a:p>
            <a:pPr marL="0" lvl="0" indent="0" algn="ctr">
              <a:buNone/>
            </a:pPr>
            <a:endParaRPr lang="zh-CN" altLang="en-US" dirty="0"/>
          </a:p>
        </p:txBody>
      </p:sp>
      <p:sp>
        <p:nvSpPr>
          <p:cNvPr id="10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3278702" y="1397643"/>
            <a:ext cx="2586596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lang="zh-CN" altLang="en-US" sz="3200" dirty="0"/>
            </a:lvl1pPr>
          </a:lstStyle>
          <a:p>
            <a:pPr marL="0" lvl="0" algn="ctr" defTabSz="914377"/>
            <a:endParaRPr lang="zh-CN" altLang="en-US" dirty="0"/>
          </a:p>
        </p:txBody>
      </p:sp>
      <p:sp>
        <p:nvSpPr>
          <p:cNvPr id="16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2728912" y="4349277"/>
            <a:ext cx="3686177" cy="3139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/>
          <a:lstStyle>
            <a:lvl1pPr marL="0" indent="0" algn="ctr">
              <a:buNone/>
              <a:defRPr lang="zh-CN" altLang="en-US" sz="1600" baseline="0" dirty="0">
                <a:solidFill>
                  <a:schemeClr val="bg1"/>
                </a:solidFill>
                <a:cs typeface="+mn-ea"/>
              </a:defRPr>
            </a:lvl1pPr>
          </a:lstStyle>
          <a:p>
            <a:pPr marL="228600" lvl="0" indent="-228600" algn="ctr"/>
            <a:endParaRPr lang="zh-CN" altLang="en-US" dirty="0"/>
          </a:p>
        </p:txBody>
      </p:sp>
      <p:sp>
        <p:nvSpPr>
          <p:cNvPr id="17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2728912" y="4700503"/>
            <a:ext cx="3686177" cy="3139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/>
          <a:lstStyle>
            <a:lvl1pPr marL="0" indent="0" algn="ctr">
              <a:buNone/>
              <a:defRPr lang="zh-CN" altLang="en-US" sz="1600" baseline="0" dirty="0">
                <a:solidFill>
                  <a:schemeClr val="bg1"/>
                </a:solidFill>
                <a:cs typeface="+mn-ea"/>
              </a:defRPr>
            </a:lvl1pPr>
          </a:lstStyle>
          <a:p>
            <a:pPr marL="228600" lvl="0" indent="-228600" algn="ctr"/>
            <a:endParaRPr lang="zh-CN" altLang="en-US" dirty="0"/>
          </a:p>
        </p:txBody>
      </p:sp>
      <p:sp>
        <p:nvSpPr>
          <p:cNvPr id="22" name="矩形 21"/>
          <p:cNvSpPr/>
          <p:nvPr userDrawn="1"/>
        </p:nvSpPr>
        <p:spPr>
          <a:xfrm rot="5400000">
            <a:off x="4333875" y="2047875"/>
            <a:ext cx="457200" cy="9163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7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771210" y="6130437"/>
            <a:ext cx="859712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16/8/8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41910" y="6135809"/>
            <a:ext cx="5714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24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3045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1929442" y="759874"/>
            <a:ext cx="1051501" cy="373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114758" y="759874"/>
            <a:ext cx="5305759" cy="4506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30453" y="182446"/>
            <a:ext cx="8258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573996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30452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330453" y="182446"/>
            <a:ext cx="8258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1874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2937580" y="4458724"/>
            <a:ext cx="326884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227832"/>
            <a:ext cx="2286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2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c.office.msn.com.cn/t/83/E048C0F1BEBFCE34915F37209150FDFE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1" b="31653"/>
          <a:stretch/>
        </p:blipFill>
        <p:spPr bwMode="auto">
          <a:xfrm>
            <a:off x="0" y="1899"/>
            <a:ext cx="9144000" cy="342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 userDrawn="1"/>
        </p:nvSpPr>
        <p:spPr>
          <a:xfrm rot="5400000">
            <a:off x="4333875" y="2047875"/>
            <a:ext cx="457200" cy="9163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 userDrawn="1"/>
        </p:nvSpPr>
        <p:spPr>
          <a:xfrm>
            <a:off x="762000" y="1485900"/>
            <a:ext cx="2914650" cy="3886200"/>
          </a:xfrm>
          <a:prstGeom prst="ellipse">
            <a:avLst/>
          </a:prstGeom>
          <a:ln w="1174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86099" y="2862794"/>
            <a:ext cx="1466453" cy="914400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3933824" y="3991506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6508582" y="3991506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3933824" y="5033755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8832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c.office.msn.com.cn/t/83/E048C0F1BEBFCE34915F37209150FDFE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1" b="31653"/>
          <a:stretch/>
        </p:blipFill>
        <p:spPr bwMode="auto">
          <a:xfrm>
            <a:off x="0" y="1899"/>
            <a:ext cx="9144000" cy="342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 userDrawn="1"/>
        </p:nvSpPr>
        <p:spPr>
          <a:xfrm rot="5400000">
            <a:off x="4333875" y="2047875"/>
            <a:ext cx="457200" cy="9163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 userDrawn="1"/>
        </p:nvSpPr>
        <p:spPr>
          <a:xfrm>
            <a:off x="762000" y="1485900"/>
            <a:ext cx="2914650" cy="3886200"/>
          </a:xfrm>
          <a:prstGeom prst="ellipse">
            <a:avLst/>
          </a:prstGeom>
          <a:ln w="1174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86099" y="2862794"/>
            <a:ext cx="1466453" cy="914400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3933824" y="3991506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6508582" y="3991506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3933824" y="5033755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6508582" y="5033755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422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c.office.msn.com.cn/t/83/E048C0F1BEBFCE34915F37209150FDFE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1" b="31653"/>
          <a:stretch/>
        </p:blipFill>
        <p:spPr bwMode="auto">
          <a:xfrm>
            <a:off x="0" y="1899"/>
            <a:ext cx="9144000" cy="342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 userDrawn="1"/>
        </p:nvSpPr>
        <p:spPr>
          <a:xfrm rot="5400000">
            <a:off x="4333875" y="2047875"/>
            <a:ext cx="457200" cy="9163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 userDrawn="1"/>
        </p:nvSpPr>
        <p:spPr>
          <a:xfrm>
            <a:off x="762000" y="1485900"/>
            <a:ext cx="2914650" cy="3886200"/>
          </a:xfrm>
          <a:prstGeom prst="ellipse">
            <a:avLst/>
          </a:prstGeom>
          <a:ln w="1174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3933824" y="3991505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6508582" y="3991505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3933824" y="5357775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5"/>
          </p:nvPr>
        </p:nvSpPr>
        <p:spPr>
          <a:xfrm>
            <a:off x="3933824" y="4674640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6"/>
          </p:nvPr>
        </p:nvSpPr>
        <p:spPr>
          <a:xfrm>
            <a:off x="6508582" y="4674640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86099" y="2862794"/>
            <a:ext cx="1466453" cy="914400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953280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c.office.msn.com.cn/t/83/E048C0F1BEBFCE34915F37209150FDFE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1" b="31653"/>
          <a:stretch/>
        </p:blipFill>
        <p:spPr bwMode="auto">
          <a:xfrm>
            <a:off x="0" y="1899"/>
            <a:ext cx="9144000" cy="342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 userDrawn="1"/>
        </p:nvSpPr>
        <p:spPr>
          <a:xfrm rot="5400000">
            <a:off x="4333875" y="2047875"/>
            <a:ext cx="457200" cy="9163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 userDrawn="1"/>
        </p:nvSpPr>
        <p:spPr>
          <a:xfrm>
            <a:off x="762000" y="1485900"/>
            <a:ext cx="2914650" cy="3886200"/>
          </a:xfrm>
          <a:prstGeom prst="ellipse">
            <a:avLst/>
          </a:prstGeom>
          <a:ln w="1174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3933824" y="3991505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6508582" y="3991505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3933824" y="5357775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6508582" y="5357775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5"/>
          </p:nvPr>
        </p:nvSpPr>
        <p:spPr>
          <a:xfrm>
            <a:off x="3933824" y="4674640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6"/>
          </p:nvPr>
        </p:nvSpPr>
        <p:spPr>
          <a:xfrm>
            <a:off x="6508582" y="4674640"/>
            <a:ext cx="2378243" cy="4661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86099" y="2862794"/>
            <a:ext cx="1466453" cy="914400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635701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609600" y="0"/>
            <a:ext cx="1485900" cy="3327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 rot="5400000">
            <a:off x="4333875" y="2047875"/>
            <a:ext cx="457200" cy="9163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2405594"/>
            <a:ext cx="1466453" cy="914400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2095500" y="2405594"/>
            <a:ext cx="5210075" cy="9144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0699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609600" y="0"/>
            <a:ext cx="800100" cy="88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 rot="5400000">
            <a:off x="4333875" y="2047875"/>
            <a:ext cx="457200" cy="9163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212727"/>
            <a:ext cx="800100" cy="427037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1409700" y="212727"/>
            <a:ext cx="3556000" cy="42703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2159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609600" y="0"/>
            <a:ext cx="800100" cy="88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 rot="5400000">
            <a:off x="4333875" y="2047875"/>
            <a:ext cx="457200" cy="9163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212727"/>
            <a:ext cx="800100" cy="427037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1409700" y="212727"/>
            <a:ext cx="3556000" cy="42703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610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609600" y="0"/>
            <a:ext cx="800100" cy="88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 rot="5400000">
            <a:off x="4333875" y="2047875"/>
            <a:ext cx="457200" cy="9163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212727"/>
            <a:ext cx="800100" cy="427037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1409700" y="212727"/>
            <a:ext cx="3556000" cy="42703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2630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92" r:id="rId2"/>
    <p:sldLayoutId id="2147483687" r:id="rId3"/>
    <p:sldLayoutId id="2147483693" r:id="rId4"/>
    <p:sldLayoutId id="2147483688" r:id="rId5"/>
    <p:sldLayoutId id="2147483686" r:id="rId6"/>
    <p:sldLayoutId id="2147483682" r:id="rId7"/>
    <p:sldLayoutId id="2147483690" r:id="rId8"/>
    <p:sldLayoutId id="2147483691" r:id="rId9"/>
    <p:sldLayoutId id="2147483662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08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5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汪曾祺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2336801" y="1617212"/>
            <a:ext cx="4301066" cy="535531"/>
          </a:xfrm>
        </p:spPr>
        <p:txBody>
          <a:bodyPr/>
          <a:lstStyle/>
          <a:p>
            <a:r>
              <a:rPr lang="zh-CN" altLang="en-US" dirty="0" smtClean="0"/>
              <a:t> 散文阅读赏析</a:t>
            </a:r>
            <a:endParaRPr lang="zh-CN" altLang="en-US" dirty="0"/>
          </a:p>
        </p:txBody>
      </p:sp>
      <p:pic>
        <p:nvPicPr>
          <p:cNvPr id="6" name="图片 5" descr="汪曾祺图片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626" y="3747826"/>
            <a:ext cx="1554480" cy="190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01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汪曾祺生平及创作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61682" y="1443841"/>
            <a:ext cx="70570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/>
              <a:t>汪曾祺（</a:t>
            </a:r>
            <a:r>
              <a:rPr lang="en-US" altLang="zh-CN" sz="2400" dirty="0"/>
              <a:t>1920.3.5</a:t>
            </a:r>
            <a:r>
              <a:rPr lang="zh-CN" altLang="en-US" sz="2400" dirty="0"/>
              <a:t>－</a:t>
            </a:r>
            <a:r>
              <a:rPr lang="en-US" altLang="zh-CN" sz="2400" dirty="0"/>
              <a:t>1997.5.16</a:t>
            </a:r>
            <a:r>
              <a:rPr lang="zh-CN" altLang="en-US" sz="2400" dirty="0"/>
              <a:t>），江苏高邮人。中国当代</a:t>
            </a:r>
            <a:r>
              <a:rPr lang="zh-CN" altLang="en-US" sz="2400" dirty="0" smtClean="0"/>
              <a:t>作家</a:t>
            </a:r>
            <a:r>
              <a:rPr lang="zh-CN" altLang="en-US" sz="2400" dirty="0" smtClean="0"/>
              <a:t>、散文家、戏剧家、京派作家的代表人物。被誉为“抒情的人道主义者，中国最后一个纯粹的文人，中国最后一个士大夫。”汪曾祺在短篇小说创作上颇有成就，对戏剧与民间文艺也有深入钻研。作品有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受戒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晚饭花集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逝水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晚翠文谈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1506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汪曾祺生平及创作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9600" y="1443841"/>
            <a:ext cx="78689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rgbClr val="000000"/>
                </a:solidFill>
                <a:latin typeface="微软雅黑"/>
                <a:cs typeface="微软雅黑"/>
              </a:rPr>
              <a:t>1940年开始写小说，受到当时为中文系教授的沈从文的指导。</a:t>
            </a:r>
            <a:r>
              <a:rPr lang="zh-CN" altLang="zh-CN" sz="2000" dirty="0">
                <a:latin typeface="微软雅黑"/>
                <a:cs typeface="微软雅黑"/>
              </a:rPr>
              <a:t/>
            </a:r>
            <a:br>
              <a:rPr lang="zh-CN" altLang="zh-CN" sz="2000" dirty="0">
                <a:latin typeface="微软雅黑"/>
                <a:cs typeface="微软雅黑"/>
              </a:rPr>
            </a:br>
            <a:r>
              <a:rPr lang="zh-CN" altLang="zh-CN" sz="2000" dirty="0">
                <a:solidFill>
                  <a:srgbClr val="000000"/>
                </a:solidFill>
                <a:latin typeface="微软雅黑"/>
                <a:cs typeface="微软雅黑"/>
              </a:rPr>
              <a:t>1943年毕业后在昆明、上海执教于中学，出版了小说集《邂逅集》。</a:t>
            </a:r>
            <a:r>
              <a:rPr lang="zh-CN" altLang="zh-CN" sz="2000" dirty="0">
                <a:latin typeface="微软雅黑"/>
                <a:cs typeface="微软雅黑"/>
              </a:rPr>
              <a:t/>
            </a:r>
            <a:br>
              <a:rPr lang="zh-CN" altLang="zh-CN" sz="2000" dirty="0">
                <a:latin typeface="微软雅黑"/>
                <a:cs typeface="微软雅黑"/>
              </a:rPr>
            </a:br>
            <a:r>
              <a:rPr lang="zh-CN" altLang="zh-CN" sz="2000" dirty="0">
                <a:solidFill>
                  <a:srgbClr val="000000"/>
                </a:solidFill>
                <a:latin typeface="微软雅黑"/>
                <a:cs typeface="微软雅黑"/>
              </a:rPr>
              <a:t>1948年到北平，</a:t>
            </a:r>
            <a:r>
              <a:rPr lang="zh-CN" altLang="en-US" sz="2000" dirty="0">
                <a:solidFill>
                  <a:srgbClr val="000000"/>
                </a:solidFill>
                <a:latin typeface="微软雅黑"/>
                <a:cs typeface="微软雅黑"/>
              </a:rPr>
              <a:t>任职历史博物馆</a:t>
            </a:r>
            <a:r>
              <a:rPr lang="zh-CN" altLang="zh-CN" sz="2000" dirty="0">
                <a:solidFill>
                  <a:srgbClr val="000000"/>
                </a:solidFill>
                <a:latin typeface="微软雅黑"/>
                <a:cs typeface="微软雅黑"/>
              </a:rPr>
              <a:t>，不久</a:t>
            </a:r>
            <a:r>
              <a:rPr lang="zh-CN" altLang="en-US" sz="2000" dirty="0">
                <a:solidFill>
                  <a:srgbClr val="000000"/>
                </a:solidFill>
                <a:latin typeface="微软雅黑"/>
                <a:cs typeface="微软雅黑"/>
              </a:rPr>
              <a:t>参加中国人民解放军</a:t>
            </a:r>
            <a:r>
              <a:rPr lang="zh-CN" altLang="zh-CN" sz="2000" dirty="0">
                <a:solidFill>
                  <a:srgbClr val="000000"/>
                </a:solidFill>
                <a:latin typeface="微软雅黑"/>
                <a:cs typeface="微软雅黑"/>
              </a:rPr>
              <a:t>四野南下工作团，行至武汉被留下接管文教单位（现武汉市第3</a:t>
            </a:r>
            <a:r>
              <a:rPr lang="en-US" altLang="zh-CN" sz="2000" dirty="0">
                <a:solidFill>
                  <a:srgbClr val="000000"/>
                </a:solidFill>
                <a:latin typeface="微软雅黑"/>
                <a:cs typeface="微软雅黑"/>
              </a:rPr>
              <a:t>9</a:t>
            </a:r>
            <a:r>
              <a:rPr lang="zh-CN" altLang="en-US" sz="2000" dirty="0">
                <a:solidFill>
                  <a:srgbClr val="000000"/>
                </a:solidFill>
                <a:latin typeface="微软雅黑"/>
                <a:cs typeface="微软雅黑"/>
              </a:rPr>
              <a:t>中学</a:t>
            </a:r>
            <a:r>
              <a:rPr lang="zh-CN" altLang="zh-CN" sz="2000" dirty="0">
                <a:solidFill>
                  <a:srgbClr val="000000"/>
                </a:solidFill>
                <a:latin typeface="微软雅黑"/>
                <a:cs typeface="微软雅黑"/>
              </a:rPr>
              <a:t>）。1948年出版第一个作品集《邂逅集》</a:t>
            </a:r>
            <a:endParaRPr lang="en-US" altLang="zh-CN" sz="2000" dirty="0">
              <a:solidFill>
                <a:srgbClr val="000000"/>
              </a:solidFill>
              <a:latin typeface="微软雅黑"/>
              <a:cs typeface="微软雅黑"/>
            </a:endParaRPr>
          </a:p>
          <a:p>
            <a:r>
              <a:rPr lang="en-US" altLang="zh-CN" sz="2000" dirty="0">
                <a:latin typeface="微软雅黑"/>
                <a:cs typeface="微软雅黑"/>
              </a:rPr>
              <a:t>1950</a:t>
            </a:r>
            <a:r>
              <a:rPr lang="zh-CN" altLang="en-US" sz="2000" dirty="0">
                <a:latin typeface="微软雅黑"/>
                <a:cs typeface="微软雅黑"/>
              </a:rPr>
              <a:t>年调回北京，在文艺团体、文艺刊物工作。</a:t>
            </a:r>
          </a:p>
          <a:p>
            <a:r>
              <a:rPr lang="en-US" altLang="zh-CN" sz="2000" dirty="0">
                <a:latin typeface="微软雅黑"/>
                <a:cs typeface="微软雅黑"/>
              </a:rPr>
              <a:t>1956</a:t>
            </a:r>
            <a:r>
              <a:rPr lang="zh-CN" altLang="en-US" sz="2000" dirty="0">
                <a:latin typeface="微软雅黑"/>
                <a:cs typeface="微软雅黑"/>
              </a:rPr>
              <a:t>年发表京剧剧本</a:t>
            </a:r>
            <a:r>
              <a:rPr lang="en-US" altLang="zh-CN" sz="2000" dirty="0">
                <a:latin typeface="微软雅黑"/>
                <a:cs typeface="微软雅黑"/>
              </a:rPr>
              <a:t>《</a:t>
            </a:r>
            <a:r>
              <a:rPr lang="zh-CN" altLang="en-US" sz="2000" dirty="0">
                <a:latin typeface="微软雅黑"/>
                <a:cs typeface="微软雅黑"/>
              </a:rPr>
              <a:t>范进中举</a:t>
            </a:r>
            <a:r>
              <a:rPr lang="en-US" altLang="zh-CN" sz="2000" dirty="0">
                <a:latin typeface="微软雅黑"/>
                <a:cs typeface="微软雅黑"/>
              </a:rPr>
              <a:t>》</a:t>
            </a:r>
            <a:r>
              <a:rPr lang="zh-CN" altLang="en-US" sz="2000" dirty="0">
                <a:latin typeface="微软雅黑"/>
                <a:cs typeface="微软雅黑"/>
              </a:rPr>
              <a:t>。</a:t>
            </a:r>
          </a:p>
          <a:p>
            <a:r>
              <a:rPr lang="en-US" altLang="zh-CN" sz="2000" dirty="0">
                <a:latin typeface="微软雅黑"/>
                <a:cs typeface="微软雅黑"/>
              </a:rPr>
              <a:t>1958</a:t>
            </a:r>
            <a:r>
              <a:rPr lang="zh-CN" altLang="en-US" sz="2000" dirty="0">
                <a:latin typeface="微软雅黑"/>
                <a:cs typeface="微软雅黑"/>
              </a:rPr>
              <a:t>年被划成右派，下放张家口的农业研究所。</a:t>
            </a:r>
          </a:p>
          <a:p>
            <a:r>
              <a:rPr lang="en-US" altLang="zh-CN" sz="2000" dirty="0">
                <a:latin typeface="微软雅黑"/>
                <a:cs typeface="微软雅黑"/>
              </a:rPr>
              <a:t>1962</a:t>
            </a:r>
            <a:r>
              <a:rPr lang="zh-CN" altLang="en-US" sz="2000" dirty="0">
                <a:latin typeface="微软雅黑"/>
                <a:cs typeface="微软雅黑"/>
              </a:rPr>
              <a:t>年调北京市京剧团任编剧。</a:t>
            </a:r>
            <a:endParaRPr lang="en-US" altLang="zh-CN" sz="2000" dirty="0">
              <a:latin typeface="微软雅黑"/>
              <a:cs typeface="微软雅黑"/>
            </a:endParaRPr>
          </a:p>
          <a:p>
            <a:r>
              <a:rPr lang="en-US" altLang="zh-CN" sz="2000" dirty="0">
                <a:latin typeface="微软雅黑"/>
                <a:cs typeface="微软雅黑"/>
              </a:rPr>
              <a:t>1963</a:t>
            </a:r>
            <a:r>
              <a:rPr lang="zh-CN" altLang="en-US" sz="2000" dirty="0">
                <a:latin typeface="微软雅黑"/>
                <a:cs typeface="微软雅黑"/>
              </a:rPr>
              <a:t>年出版儿童小说集</a:t>
            </a:r>
            <a:r>
              <a:rPr lang="en-US" altLang="zh-CN" sz="2000" dirty="0">
                <a:latin typeface="微软雅黑"/>
                <a:cs typeface="微软雅黑"/>
              </a:rPr>
              <a:t>《</a:t>
            </a:r>
            <a:r>
              <a:rPr lang="zh-CN" altLang="en-US" sz="2000" dirty="0">
                <a:latin typeface="微软雅黑"/>
                <a:cs typeface="微软雅黑"/>
              </a:rPr>
              <a:t>羊舍的夜晚</a:t>
            </a:r>
            <a:r>
              <a:rPr lang="en-US" altLang="zh-CN" sz="2000" dirty="0">
                <a:latin typeface="微软雅黑"/>
                <a:cs typeface="微软雅黑"/>
              </a:rPr>
              <a:t>》</a:t>
            </a:r>
            <a:r>
              <a:rPr lang="zh-CN" altLang="en-US" sz="2000" dirty="0">
                <a:latin typeface="微软雅黑"/>
                <a:cs typeface="微软雅黑"/>
              </a:rPr>
              <a:t>。“文革”中参与样板戏</a:t>
            </a:r>
            <a:r>
              <a:rPr lang="en-US" altLang="zh-CN" sz="2000" dirty="0">
                <a:latin typeface="微软雅黑"/>
                <a:cs typeface="微软雅黑"/>
              </a:rPr>
              <a:t>《</a:t>
            </a:r>
            <a:r>
              <a:rPr lang="zh-CN" altLang="en-US" sz="2000" dirty="0">
                <a:latin typeface="微软雅黑"/>
                <a:cs typeface="微软雅黑"/>
              </a:rPr>
              <a:t>沙家浜</a:t>
            </a:r>
            <a:r>
              <a:rPr lang="en-US" altLang="zh-CN" sz="2000" dirty="0">
                <a:latin typeface="微软雅黑"/>
                <a:cs typeface="微软雅黑"/>
              </a:rPr>
              <a:t>》</a:t>
            </a:r>
            <a:r>
              <a:rPr lang="zh-CN" altLang="en-US" sz="2000" dirty="0">
                <a:latin typeface="微软雅黑"/>
                <a:cs typeface="微软雅黑"/>
              </a:rPr>
              <a:t>的定稿。</a:t>
            </a:r>
            <a:endParaRPr lang="en-US" altLang="zh-CN" sz="2000" dirty="0">
              <a:latin typeface="微软雅黑"/>
              <a:cs typeface="微软雅黑"/>
            </a:endParaRPr>
          </a:p>
          <a:p>
            <a:r>
              <a:rPr lang="en-US" altLang="zh-CN" sz="2000" dirty="0">
                <a:latin typeface="微软雅黑"/>
                <a:cs typeface="微软雅黑"/>
              </a:rPr>
              <a:t>1978</a:t>
            </a:r>
            <a:r>
              <a:rPr lang="zh-CN" altLang="en-US" sz="2000" dirty="0">
                <a:latin typeface="微软雅黑"/>
                <a:cs typeface="微软雅黑"/>
              </a:rPr>
              <a:t>年发表小说</a:t>
            </a:r>
            <a:r>
              <a:rPr lang="en-US" altLang="zh-CN" sz="2000" dirty="0">
                <a:latin typeface="微软雅黑"/>
                <a:cs typeface="微软雅黑"/>
              </a:rPr>
              <a:t>《</a:t>
            </a:r>
            <a:r>
              <a:rPr lang="zh-CN" altLang="en-US" sz="2000" dirty="0">
                <a:latin typeface="微软雅黑"/>
                <a:cs typeface="微软雅黑"/>
              </a:rPr>
              <a:t>骑兵列传</a:t>
            </a:r>
            <a:r>
              <a:rPr lang="en-US" altLang="zh-CN" sz="2000" dirty="0">
                <a:latin typeface="微软雅黑"/>
                <a:cs typeface="微软雅黑"/>
              </a:rPr>
              <a:t>》</a:t>
            </a:r>
            <a:r>
              <a:rPr lang="zh-CN" altLang="en-US" sz="2000" dirty="0">
                <a:latin typeface="微软雅黑"/>
                <a:cs typeface="微软雅黑"/>
              </a:rPr>
              <a:t>。</a:t>
            </a:r>
          </a:p>
          <a:p>
            <a:r>
              <a:rPr lang="en-US" altLang="zh-CN" sz="2000" dirty="0">
                <a:latin typeface="微软雅黑"/>
                <a:cs typeface="微软雅黑"/>
              </a:rPr>
              <a:t>1980</a:t>
            </a:r>
            <a:r>
              <a:rPr lang="zh-CN" altLang="en-US" sz="2000" dirty="0">
                <a:latin typeface="微软雅黑"/>
                <a:cs typeface="微软雅黑"/>
              </a:rPr>
              <a:t>年发表小说</a:t>
            </a:r>
            <a:r>
              <a:rPr lang="en-US" altLang="zh-CN" sz="2000" dirty="0">
                <a:latin typeface="微软雅黑"/>
                <a:cs typeface="微软雅黑"/>
              </a:rPr>
              <a:t>《</a:t>
            </a:r>
            <a:r>
              <a:rPr lang="zh-CN" altLang="en-US" sz="2000" dirty="0">
                <a:latin typeface="微软雅黑"/>
                <a:cs typeface="微软雅黑"/>
              </a:rPr>
              <a:t>受戒</a:t>
            </a:r>
            <a:r>
              <a:rPr lang="en-US" altLang="zh-CN" sz="2000" dirty="0">
                <a:latin typeface="微软雅黑"/>
                <a:cs typeface="微软雅黑"/>
              </a:rPr>
              <a:t>》</a:t>
            </a:r>
            <a:r>
              <a:rPr lang="zh-CN" altLang="en-US" sz="2000" dirty="0">
                <a:latin typeface="微软雅黑"/>
                <a:cs typeface="微软雅黑"/>
              </a:rPr>
              <a:t>，受到普遍赞誉，随后一发不可收。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338" y="0"/>
            <a:ext cx="2339662" cy="144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24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汪曾祺生平及创作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9600" y="1443841"/>
            <a:ext cx="78689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/>
                <a:cs typeface="微软雅黑"/>
              </a:rPr>
              <a:t>汪曾祺的夫人施松卿出身名门，是西南联大的高材生，就读于物理系，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/>
                <a:cs typeface="微软雅黑"/>
              </a:rPr>
              <a:t>同杨振宁同班</a:t>
            </a:r>
            <a:r>
              <a:rPr lang="zh-CN" altLang="en-US" sz="2800" dirty="0">
                <a:solidFill>
                  <a:srgbClr val="000000"/>
                </a:solidFill>
                <a:latin typeface="微软雅黑"/>
                <a:cs typeface="微软雅黑"/>
              </a:rPr>
              <a:t>，后由于身体原因改读英文，当年施松卿风华正茂，有人问她为何选择当时外貌背景都不出众的汪曾祺时，她说她看中的是汪曾祺的才华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/>
                <a:cs typeface="微软雅黑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微软雅黑"/>
              <a:cs typeface="微软雅黑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727" y="-286329"/>
            <a:ext cx="2905390" cy="185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33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汪曾祺生平及创作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9600" y="1443841"/>
            <a:ext cx="7868940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00"/>
                </a:solidFill>
                <a:latin typeface="微软雅黑"/>
                <a:cs typeface="微软雅黑"/>
              </a:rPr>
              <a:t>“我所追求的不是深刻，而是和谐。”“我写的是美，是健康的人性。美，是什么时候都需要的。”“我喜欢疏朗清淡的风格，不喜欢繁复浓重的风格，对画，对文学，都如此。”“我曾戏称自己是一个‘中国式的抒情人道主义者’，大致差不离。”“我非常重视语言，也许我把语言的重要性推到了极致。我认为语言不只是形式，本身便是内容。” “我们有过各种创伤，但我们今天应该快活。”                                                                </a:t>
            </a:r>
          </a:p>
          <a:p>
            <a:pPr algn="just"/>
            <a:r>
              <a:rPr lang="zh-CN" altLang="en-US" sz="2800" dirty="0">
                <a:solidFill>
                  <a:srgbClr val="000000"/>
                </a:solidFill>
                <a:latin typeface="微软雅黑"/>
                <a:cs typeface="微软雅黑"/>
              </a:rPr>
              <a:t>                                                                               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/>
                <a:cs typeface="微软雅黑"/>
              </a:rPr>
              <a:t>      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/>
                <a:cs typeface="微软雅黑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微软雅黑"/>
                <a:cs typeface="微软雅黑"/>
              </a:rPr>
              <a:t>—</a:t>
            </a:r>
            <a:r>
              <a:rPr lang="zh-CN" altLang="en-US" sz="2800" dirty="0">
                <a:solidFill>
                  <a:srgbClr val="000000"/>
                </a:solidFill>
                <a:latin typeface="微软雅黑"/>
                <a:cs typeface="微软雅黑"/>
              </a:rPr>
              <a:t>汪曾祺</a:t>
            </a:r>
          </a:p>
        </p:txBody>
      </p:sp>
    </p:spTree>
    <p:extLst>
      <p:ext uri="{BB962C8B-B14F-4D97-AF65-F5344CB8AC3E}">
        <p14:creationId xmlns:p14="http://schemas.microsoft.com/office/powerpoint/2010/main" val="399656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汪曾祺生平及创作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9600" y="1443841"/>
            <a:ext cx="78689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arial" panose="020B0604020202020204" pitchFamily="34" charset="0"/>
              </a:rPr>
              <a:t>汪曾祺</a:t>
            </a:r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我为什么写作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  <a:r>
              <a:rPr lang="zh-CN" altLang="en-US" sz="2000" dirty="0">
                <a:latin typeface="arial" panose="020B0604020202020204" pitchFamily="34" charset="0"/>
              </a:rPr>
              <a:t>，全诗如下：</a:t>
            </a:r>
          </a:p>
          <a:p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我事写作，原因无它：从小到大，数学不佳。</a:t>
            </a:r>
          </a:p>
          <a:p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考入大学，成天泡茶。读中文系、看书很杂。</a:t>
            </a:r>
          </a:p>
          <a:p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偶写诗文，幸蒙刊发。百无一用，乃成作家。</a:t>
            </a:r>
          </a:p>
          <a:p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弄笔半纪，今已华发。成就甚少，无可矜夸。</a:t>
            </a:r>
          </a:p>
          <a:p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有何思想、实近儒家。人道其理，抒情其华。</a:t>
            </a:r>
          </a:p>
          <a:p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有何风格？兼容并纳。不今不古，文俗则雅。　　</a:t>
            </a:r>
          </a:p>
          <a:p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与人无争，性情通达。如此而已，实在无啥。</a:t>
            </a:r>
          </a:p>
          <a:p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51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095500" y="2405594"/>
            <a:ext cx="6192764" cy="914400"/>
          </a:xfrm>
        </p:spPr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汪曾祺</a:t>
            </a:r>
            <a:r>
              <a:rPr lang="en-US" altLang="en-US" dirty="0" smtClean="0">
                <a:cs typeface="+mn-ea"/>
                <a:sym typeface="+mn-lt"/>
              </a:rPr>
              <a:t>散文</a:t>
            </a:r>
            <a:r>
              <a:rPr lang="zh-CN" altLang="en-US" dirty="0" smtClean="0">
                <a:cs typeface="+mn-ea"/>
                <a:sym typeface="+mn-lt"/>
              </a:rPr>
              <a:t>介绍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689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汪曾祺散文作品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9808" y="1443841"/>
            <a:ext cx="88941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逝水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蒲桥集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孤蒲深处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人间草木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旅食小品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矮纸集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</a:p>
          <a:p>
            <a:pPr algn="just"/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汪曾祺小品</a:t>
            </a:r>
            <a:r>
              <a:rPr lang="en-US" altLang="zh-CN" sz="2000" dirty="0">
                <a:latin typeface="arial" panose="020B0604020202020204" pitchFamily="34" charset="0"/>
              </a:rPr>
              <a:t>》 《</a:t>
            </a:r>
            <a:r>
              <a:rPr lang="zh-CN" altLang="en-US" sz="2000" dirty="0">
                <a:latin typeface="arial" panose="020B0604020202020204" pitchFamily="34" charset="0"/>
              </a:rPr>
              <a:t>端午的鸭蛋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胡同文化</a:t>
            </a:r>
            <a:r>
              <a:rPr lang="en-US" altLang="zh-CN" sz="2000" dirty="0">
                <a:latin typeface="arial" panose="020B0604020202020204" pitchFamily="34" charset="0"/>
              </a:rPr>
              <a:t>》 《</a:t>
            </a:r>
            <a:r>
              <a:rPr lang="zh-CN" altLang="en-US" sz="2000" dirty="0">
                <a:latin typeface="arial" panose="020B0604020202020204" pitchFamily="34" charset="0"/>
              </a:rPr>
              <a:t>金岳霖先生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</a:p>
          <a:p>
            <a:pPr algn="just"/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我的家乡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文游台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观音寺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午门忆旧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一辈古人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</a:p>
          <a:p>
            <a:pPr algn="just"/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吴大和尚和七拳半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新校舍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泡茶馆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跑警报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自得其乐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</a:p>
          <a:p>
            <a:pPr algn="just"/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自报家门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随遇而安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多年父子成兄弟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星斗其文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赤子其人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</a:p>
          <a:p>
            <a:pPr algn="just"/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老舍先生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国子监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钓鱼台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水母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城隍</a:t>
            </a:r>
            <a:r>
              <a:rPr lang="en-US" altLang="zh-CN" sz="2000" dirty="0">
                <a:latin typeface="arial" panose="020B0604020202020204" pitchFamily="34" charset="0"/>
              </a:rPr>
              <a:t>·</a:t>
            </a:r>
            <a:r>
              <a:rPr lang="zh-CN" altLang="en-US" sz="2000" dirty="0">
                <a:latin typeface="arial" panose="020B0604020202020204" pitchFamily="34" charset="0"/>
              </a:rPr>
              <a:t>土地</a:t>
            </a:r>
            <a:r>
              <a:rPr lang="en-US" altLang="zh-CN" sz="2000" dirty="0">
                <a:latin typeface="arial" panose="020B0604020202020204" pitchFamily="34" charset="0"/>
              </a:rPr>
              <a:t>·</a:t>
            </a:r>
            <a:r>
              <a:rPr lang="zh-CN" altLang="en-US" sz="2000" dirty="0">
                <a:latin typeface="arial" panose="020B0604020202020204" pitchFamily="34" charset="0"/>
              </a:rPr>
              <a:t>灶王爷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老不闲抄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我是一个中国人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</a:p>
          <a:p>
            <a:pPr algn="just"/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故乡的食物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吃食和文学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宋朝人的吃喝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葵</a:t>
            </a:r>
            <a:r>
              <a:rPr lang="en-US" altLang="zh-CN" sz="2000" dirty="0">
                <a:latin typeface="arial" panose="020B0604020202020204" pitchFamily="34" charset="0"/>
              </a:rPr>
              <a:t>·</a:t>
            </a:r>
            <a:r>
              <a:rPr lang="zh-CN" altLang="en-US" sz="2000" dirty="0">
                <a:latin typeface="arial" panose="020B0604020202020204" pitchFamily="34" charset="0"/>
              </a:rPr>
              <a:t>薤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五味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</a:p>
          <a:p>
            <a:pPr algn="just"/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寻常茶话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食豆饮水斋闲笔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韭菜花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花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果园杂记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葡萄月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翠湖心影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昆明的雨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湘行二记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泰山片石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北京的秋花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</a:p>
          <a:p>
            <a:pPr algn="just"/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林肯的鼻子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美国短简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香港的鸟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谈风格</a:t>
            </a:r>
            <a:r>
              <a:rPr lang="en-US" altLang="zh-CN" sz="2000" dirty="0">
                <a:latin typeface="arial" panose="020B0604020202020204" pitchFamily="34" charset="0"/>
              </a:rPr>
              <a:t>》《</a:t>
            </a:r>
            <a:r>
              <a:rPr lang="zh-CN" altLang="en-US" sz="2000" dirty="0">
                <a:latin typeface="arial" panose="020B0604020202020204" pitchFamily="34" charset="0"/>
              </a:rPr>
              <a:t>谈谈风俗画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</a:p>
          <a:p>
            <a:pPr algn="just"/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97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</a:t>
            </a:r>
            <a:r>
              <a:rPr lang="zh-CN" altLang="zh-CN" dirty="0"/>
              <a:t>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095500" y="2405594"/>
            <a:ext cx="6192764" cy="914400"/>
          </a:xfrm>
        </p:spPr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汪曾祺</a:t>
            </a:r>
            <a:r>
              <a:rPr lang="en-US" altLang="en-US" dirty="0" smtClean="0">
                <a:cs typeface="+mn-ea"/>
                <a:sym typeface="+mn-lt"/>
              </a:rPr>
              <a:t>散文</a:t>
            </a:r>
            <a:r>
              <a:rPr lang="zh-CN" altLang="en-US" dirty="0" smtClean="0">
                <a:cs typeface="+mn-ea"/>
                <a:sym typeface="+mn-lt"/>
              </a:rPr>
              <a:t>特色</a:t>
            </a:r>
            <a:endParaRPr lang="en-US" altLang="zh-CN" dirty="0" smtClean="0">
              <a:cs typeface="+mn-ea"/>
              <a:sym typeface="+mn-lt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829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汪曾祺散文特色</a:t>
            </a:r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609600" y="1169456"/>
            <a:ext cx="4053476" cy="4241161"/>
            <a:chOff x="812800" y="4121834"/>
            <a:chExt cx="3673728" cy="1766230"/>
          </a:xfrm>
        </p:grpSpPr>
        <p:sp>
          <p:nvSpPr>
            <p:cNvPr id="11" name="Freeform 98"/>
            <p:cNvSpPr>
              <a:spLocks noEditPoints="1"/>
            </p:cNvSpPr>
            <p:nvPr/>
          </p:nvSpPr>
          <p:spPr bwMode="auto">
            <a:xfrm>
              <a:off x="1070940" y="4198938"/>
              <a:ext cx="491256" cy="492124"/>
            </a:xfrm>
            <a:custGeom>
              <a:avLst/>
              <a:gdLst>
                <a:gd name="T0" fmla="*/ 516 w 800"/>
                <a:gd name="T1" fmla="*/ 118 h 800"/>
                <a:gd name="T2" fmla="*/ 451 w 800"/>
                <a:gd name="T3" fmla="*/ 3 h 800"/>
                <a:gd name="T4" fmla="*/ 365 w 800"/>
                <a:gd name="T5" fmla="*/ 123 h 800"/>
                <a:gd name="T6" fmla="*/ 278 w 800"/>
                <a:gd name="T7" fmla="*/ 225 h 800"/>
                <a:gd name="T8" fmla="*/ 303 w 800"/>
                <a:gd name="T9" fmla="*/ 280 h 800"/>
                <a:gd name="T10" fmla="*/ 394 w 800"/>
                <a:gd name="T11" fmla="*/ 303 h 800"/>
                <a:gd name="T12" fmla="*/ 482 w 800"/>
                <a:gd name="T13" fmla="*/ 180 h 800"/>
                <a:gd name="T14" fmla="*/ 462 w 800"/>
                <a:gd name="T15" fmla="*/ 43 h 800"/>
                <a:gd name="T16" fmla="*/ 511 w 800"/>
                <a:gd name="T17" fmla="*/ 470 h 800"/>
                <a:gd name="T18" fmla="*/ 429 w 800"/>
                <a:gd name="T19" fmla="*/ 394 h 800"/>
                <a:gd name="T20" fmla="*/ 365 w 800"/>
                <a:gd name="T21" fmla="*/ 409 h 800"/>
                <a:gd name="T22" fmla="*/ 320 w 800"/>
                <a:gd name="T23" fmla="*/ 528 h 800"/>
                <a:gd name="T24" fmla="*/ 313 w 800"/>
                <a:gd name="T25" fmla="*/ 603 h 800"/>
                <a:gd name="T26" fmla="*/ 484 w 800"/>
                <a:gd name="T27" fmla="*/ 517 h 800"/>
                <a:gd name="T28" fmla="*/ 20 w 800"/>
                <a:gd name="T29" fmla="*/ 456 h 800"/>
                <a:gd name="T30" fmla="*/ 147 w 800"/>
                <a:gd name="T31" fmla="*/ 546 h 800"/>
                <a:gd name="T32" fmla="*/ 224 w 800"/>
                <a:gd name="T33" fmla="*/ 590 h 800"/>
                <a:gd name="T34" fmla="*/ 313 w 800"/>
                <a:gd name="T35" fmla="*/ 481 h 800"/>
                <a:gd name="T36" fmla="*/ 350 w 800"/>
                <a:gd name="T37" fmla="*/ 334 h 800"/>
                <a:gd name="T38" fmla="*/ 232 w 800"/>
                <a:gd name="T39" fmla="*/ 287 h 800"/>
                <a:gd name="T40" fmla="*/ 52 w 800"/>
                <a:gd name="T41" fmla="*/ 383 h 800"/>
                <a:gd name="T42" fmla="*/ 554 w 800"/>
                <a:gd name="T43" fmla="*/ 469 h 800"/>
                <a:gd name="T44" fmla="*/ 710 w 800"/>
                <a:gd name="T45" fmla="*/ 467 h 800"/>
                <a:gd name="T46" fmla="*/ 728 w 800"/>
                <a:gd name="T47" fmla="*/ 427 h 800"/>
                <a:gd name="T48" fmla="*/ 630 w 800"/>
                <a:gd name="T49" fmla="*/ 334 h 800"/>
                <a:gd name="T50" fmla="*/ 579 w 800"/>
                <a:gd name="T51" fmla="*/ 271 h 800"/>
                <a:gd name="T52" fmla="*/ 501 w 800"/>
                <a:gd name="T53" fmla="*/ 184 h 800"/>
                <a:gd name="T54" fmla="*/ 423 w 800"/>
                <a:gd name="T55" fmla="*/ 296 h 800"/>
                <a:gd name="T56" fmla="*/ 443 w 800"/>
                <a:gd name="T57" fmla="*/ 377 h 800"/>
                <a:gd name="T58" fmla="*/ 525 w 800"/>
                <a:gd name="T59" fmla="*/ 457 h 800"/>
                <a:gd name="T60" fmla="*/ 800 w 800"/>
                <a:gd name="T61" fmla="*/ 400 h 800"/>
                <a:gd name="T62" fmla="*/ 541 w 800"/>
                <a:gd name="T63" fmla="*/ 177 h 800"/>
                <a:gd name="T64" fmla="*/ 611 w 800"/>
                <a:gd name="T65" fmla="*/ 281 h 800"/>
                <a:gd name="T66" fmla="*/ 679 w 800"/>
                <a:gd name="T67" fmla="*/ 362 h 800"/>
                <a:gd name="T68" fmla="*/ 754 w 800"/>
                <a:gd name="T69" fmla="*/ 438 h 800"/>
                <a:gd name="T70" fmla="*/ 271 w 800"/>
                <a:gd name="T71" fmla="*/ 703 h 800"/>
                <a:gd name="T72" fmla="*/ 236 w 800"/>
                <a:gd name="T73" fmla="*/ 675 h 800"/>
                <a:gd name="T74" fmla="*/ 168 w 800"/>
                <a:gd name="T75" fmla="*/ 725 h 800"/>
                <a:gd name="T76" fmla="*/ 251 w 800"/>
                <a:gd name="T77" fmla="*/ 627 h 800"/>
                <a:gd name="T78" fmla="*/ 156 w 800"/>
                <a:gd name="T79" fmla="*/ 574 h 800"/>
                <a:gd name="T80" fmla="*/ 49 w 800"/>
                <a:gd name="T81" fmla="*/ 490 h 800"/>
                <a:gd name="T82" fmla="*/ 0 w 800"/>
                <a:gd name="T83" fmla="*/ 404 h 800"/>
                <a:gd name="T84" fmla="*/ 117 w 800"/>
                <a:gd name="T85" fmla="*/ 329 h 800"/>
                <a:gd name="T86" fmla="*/ 198 w 800"/>
                <a:gd name="T87" fmla="*/ 245 h 800"/>
                <a:gd name="T88" fmla="*/ 95 w 800"/>
                <a:gd name="T89" fmla="*/ 197 h 800"/>
                <a:gd name="T90" fmla="*/ 248 w 800"/>
                <a:gd name="T91" fmla="*/ 222 h 800"/>
                <a:gd name="T92" fmla="*/ 318 w 800"/>
                <a:gd name="T93" fmla="*/ 150 h 800"/>
                <a:gd name="T94" fmla="*/ 380 w 800"/>
                <a:gd name="T95" fmla="*/ 77 h 800"/>
                <a:gd name="T96" fmla="*/ 400 w 800"/>
                <a:gd name="T97" fmla="*/ 0 h 800"/>
                <a:gd name="T98" fmla="*/ 536 w 800"/>
                <a:gd name="T99" fmla="*/ 710 h 800"/>
                <a:gd name="T100" fmla="*/ 425 w 800"/>
                <a:gd name="T101" fmla="*/ 690 h 800"/>
                <a:gd name="T102" fmla="*/ 286 w 800"/>
                <a:gd name="T103" fmla="*/ 666 h 800"/>
                <a:gd name="T104" fmla="*/ 400 w 800"/>
                <a:gd name="T105" fmla="*/ 800 h 800"/>
                <a:gd name="T106" fmla="*/ 747 w 800"/>
                <a:gd name="T107" fmla="*/ 471 h 800"/>
                <a:gd name="T108" fmla="*/ 609 w 800"/>
                <a:gd name="T109" fmla="*/ 498 h 800"/>
                <a:gd name="T110" fmla="*/ 631 w 800"/>
                <a:gd name="T111" fmla="*/ 599 h 800"/>
                <a:gd name="T112" fmla="*/ 672 w 800"/>
                <a:gd name="T113" fmla="*/ 681 h 800"/>
                <a:gd name="T114" fmla="*/ 606 w 800"/>
                <a:gd name="T115" fmla="*/ 583 h 800"/>
                <a:gd name="T116" fmla="*/ 521 w 800"/>
                <a:gd name="T117" fmla="*/ 525 h 800"/>
                <a:gd name="T118" fmla="*/ 375 w 800"/>
                <a:gd name="T119" fmla="*/ 589 h 800"/>
                <a:gd name="T120" fmla="*/ 346 w 800"/>
                <a:gd name="T121" fmla="*/ 644 h 800"/>
                <a:gd name="T122" fmla="*/ 451 w 800"/>
                <a:gd name="T123" fmla="*/ 678 h 800"/>
                <a:gd name="T124" fmla="*/ 604 w 800"/>
                <a:gd name="T125" fmla="*/ 708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0" h="800">
                  <a:moveTo>
                    <a:pt x="451" y="3"/>
                  </a:moveTo>
                  <a:cubicBezTo>
                    <a:pt x="509" y="11"/>
                    <a:pt x="563" y="30"/>
                    <a:pt x="610" y="60"/>
                  </a:cubicBezTo>
                  <a:cubicBezTo>
                    <a:pt x="602" y="66"/>
                    <a:pt x="593" y="73"/>
                    <a:pt x="584" y="80"/>
                  </a:cubicBezTo>
                  <a:cubicBezTo>
                    <a:pt x="576" y="87"/>
                    <a:pt x="567" y="94"/>
                    <a:pt x="559" y="102"/>
                  </a:cubicBezTo>
                  <a:cubicBezTo>
                    <a:pt x="535" y="124"/>
                    <a:pt x="535" y="124"/>
                    <a:pt x="535" y="124"/>
                  </a:cubicBezTo>
                  <a:cubicBezTo>
                    <a:pt x="530" y="120"/>
                    <a:pt x="523" y="118"/>
                    <a:pt x="516" y="118"/>
                  </a:cubicBezTo>
                  <a:cubicBezTo>
                    <a:pt x="513" y="118"/>
                    <a:pt x="510" y="118"/>
                    <a:pt x="507" y="119"/>
                  </a:cubicBezTo>
                  <a:cubicBezTo>
                    <a:pt x="506" y="117"/>
                    <a:pt x="505" y="115"/>
                    <a:pt x="504" y="113"/>
                  </a:cubicBezTo>
                  <a:cubicBezTo>
                    <a:pt x="498" y="101"/>
                    <a:pt x="492" y="89"/>
                    <a:pt x="486" y="77"/>
                  </a:cubicBezTo>
                  <a:cubicBezTo>
                    <a:pt x="480" y="65"/>
                    <a:pt x="474" y="53"/>
                    <a:pt x="468" y="40"/>
                  </a:cubicBezTo>
                  <a:cubicBezTo>
                    <a:pt x="460" y="22"/>
                    <a:pt x="460" y="22"/>
                    <a:pt x="460" y="22"/>
                  </a:cubicBezTo>
                  <a:cubicBezTo>
                    <a:pt x="457" y="16"/>
                    <a:pt x="454" y="9"/>
                    <a:pt x="451" y="3"/>
                  </a:cubicBezTo>
                  <a:close/>
                  <a:moveTo>
                    <a:pt x="433" y="8"/>
                  </a:moveTo>
                  <a:cubicBezTo>
                    <a:pt x="431" y="12"/>
                    <a:pt x="428" y="18"/>
                    <a:pt x="425" y="25"/>
                  </a:cubicBezTo>
                  <a:cubicBezTo>
                    <a:pt x="423" y="29"/>
                    <a:pt x="421" y="33"/>
                    <a:pt x="418" y="37"/>
                  </a:cubicBezTo>
                  <a:cubicBezTo>
                    <a:pt x="416" y="42"/>
                    <a:pt x="413" y="46"/>
                    <a:pt x="411" y="51"/>
                  </a:cubicBezTo>
                  <a:cubicBezTo>
                    <a:pt x="405" y="61"/>
                    <a:pt x="399" y="73"/>
                    <a:pt x="391" y="85"/>
                  </a:cubicBezTo>
                  <a:cubicBezTo>
                    <a:pt x="383" y="97"/>
                    <a:pt x="375" y="110"/>
                    <a:pt x="365" y="123"/>
                  </a:cubicBezTo>
                  <a:cubicBezTo>
                    <a:pt x="360" y="130"/>
                    <a:pt x="355" y="136"/>
                    <a:pt x="350" y="143"/>
                  </a:cubicBezTo>
                  <a:cubicBezTo>
                    <a:pt x="345" y="150"/>
                    <a:pt x="339" y="157"/>
                    <a:pt x="334" y="164"/>
                  </a:cubicBezTo>
                  <a:cubicBezTo>
                    <a:pt x="331" y="167"/>
                    <a:pt x="328" y="171"/>
                    <a:pt x="325" y="174"/>
                  </a:cubicBezTo>
                  <a:cubicBezTo>
                    <a:pt x="322" y="178"/>
                    <a:pt x="319" y="181"/>
                    <a:pt x="316" y="184"/>
                  </a:cubicBezTo>
                  <a:cubicBezTo>
                    <a:pt x="310" y="191"/>
                    <a:pt x="304" y="198"/>
                    <a:pt x="297" y="205"/>
                  </a:cubicBezTo>
                  <a:cubicBezTo>
                    <a:pt x="291" y="212"/>
                    <a:pt x="284" y="219"/>
                    <a:pt x="278" y="225"/>
                  </a:cubicBezTo>
                  <a:cubicBezTo>
                    <a:pt x="274" y="229"/>
                    <a:pt x="271" y="232"/>
                    <a:pt x="267" y="235"/>
                  </a:cubicBezTo>
                  <a:cubicBezTo>
                    <a:pt x="264" y="239"/>
                    <a:pt x="264" y="239"/>
                    <a:pt x="264" y="239"/>
                  </a:cubicBezTo>
                  <a:cubicBezTo>
                    <a:pt x="265" y="243"/>
                    <a:pt x="266" y="248"/>
                    <a:pt x="266" y="253"/>
                  </a:cubicBezTo>
                  <a:cubicBezTo>
                    <a:pt x="266" y="255"/>
                    <a:pt x="266" y="257"/>
                    <a:pt x="266" y="260"/>
                  </a:cubicBezTo>
                  <a:cubicBezTo>
                    <a:pt x="268" y="261"/>
                    <a:pt x="270" y="262"/>
                    <a:pt x="272" y="263"/>
                  </a:cubicBezTo>
                  <a:cubicBezTo>
                    <a:pt x="282" y="268"/>
                    <a:pt x="292" y="274"/>
                    <a:pt x="303" y="280"/>
                  </a:cubicBezTo>
                  <a:cubicBezTo>
                    <a:pt x="314" y="285"/>
                    <a:pt x="324" y="292"/>
                    <a:pt x="335" y="298"/>
                  </a:cubicBezTo>
                  <a:cubicBezTo>
                    <a:pt x="340" y="302"/>
                    <a:pt x="345" y="305"/>
                    <a:pt x="351" y="308"/>
                  </a:cubicBezTo>
                  <a:cubicBezTo>
                    <a:pt x="355" y="311"/>
                    <a:pt x="359" y="314"/>
                    <a:pt x="362" y="316"/>
                  </a:cubicBezTo>
                  <a:cubicBezTo>
                    <a:pt x="368" y="312"/>
                    <a:pt x="376" y="309"/>
                    <a:pt x="383" y="309"/>
                  </a:cubicBezTo>
                  <a:cubicBezTo>
                    <a:pt x="386" y="309"/>
                    <a:pt x="388" y="309"/>
                    <a:pt x="390" y="310"/>
                  </a:cubicBezTo>
                  <a:cubicBezTo>
                    <a:pt x="394" y="303"/>
                    <a:pt x="394" y="303"/>
                    <a:pt x="394" y="303"/>
                  </a:cubicBezTo>
                  <a:cubicBezTo>
                    <a:pt x="397" y="297"/>
                    <a:pt x="401" y="291"/>
                    <a:pt x="405" y="285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35" y="240"/>
                    <a:pt x="435" y="240"/>
                    <a:pt x="435" y="240"/>
                  </a:cubicBezTo>
                  <a:cubicBezTo>
                    <a:pt x="437" y="237"/>
                    <a:pt x="439" y="234"/>
                    <a:pt x="442" y="231"/>
                  </a:cubicBezTo>
                  <a:cubicBezTo>
                    <a:pt x="446" y="225"/>
                    <a:pt x="450" y="220"/>
                    <a:pt x="455" y="214"/>
                  </a:cubicBezTo>
                  <a:cubicBezTo>
                    <a:pt x="464" y="202"/>
                    <a:pt x="472" y="191"/>
                    <a:pt x="482" y="180"/>
                  </a:cubicBezTo>
                  <a:cubicBezTo>
                    <a:pt x="484" y="178"/>
                    <a:pt x="486" y="176"/>
                    <a:pt x="488" y="173"/>
                  </a:cubicBezTo>
                  <a:cubicBezTo>
                    <a:pt x="484" y="168"/>
                    <a:pt x="481" y="160"/>
                    <a:pt x="481" y="153"/>
                  </a:cubicBezTo>
                  <a:cubicBezTo>
                    <a:pt x="481" y="142"/>
                    <a:pt x="486" y="132"/>
                    <a:pt x="494" y="126"/>
                  </a:cubicBezTo>
                  <a:cubicBezTo>
                    <a:pt x="491" y="119"/>
                    <a:pt x="491" y="119"/>
                    <a:pt x="491" y="119"/>
                  </a:cubicBezTo>
                  <a:cubicBezTo>
                    <a:pt x="486" y="107"/>
                    <a:pt x="480" y="94"/>
                    <a:pt x="475" y="81"/>
                  </a:cubicBezTo>
                  <a:cubicBezTo>
                    <a:pt x="471" y="69"/>
                    <a:pt x="466" y="56"/>
                    <a:pt x="462" y="43"/>
                  </a:cubicBezTo>
                  <a:cubicBezTo>
                    <a:pt x="456" y="23"/>
                    <a:pt x="456" y="23"/>
                    <a:pt x="456" y="23"/>
                  </a:cubicBezTo>
                  <a:cubicBezTo>
                    <a:pt x="455" y="16"/>
                    <a:pt x="453" y="10"/>
                    <a:pt x="451" y="3"/>
                  </a:cubicBezTo>
                  <a:cubicBezTo>
                    <a:pt x="446" y="3"/>
                    <a:pt x="441" y="2"/>
                    <a:pt x="436" y="2"/>
                  </a:cubicBezTo>
                  <a:cubicBezTo>
                    <a:pt x="436" y="2"/>
                    <a:pt x="435" y="4"/>
                    <a:pt x="433" y="8"/>
                  </a:cubicBezTo>
                  <a:close/>
                  <a:moveTo>
                    <a:pt x="523" y="483"/>
                  </a:moveTo>
                  <a:cubicBezTo>
                    <a:pt x="519" y="479"/>
                    <a:pt x="515" y="474"/>
                    <a:pt x="511" y="470"/>
                  </a:cubicBezTo>
                  <a:cubicBezTo>
                    <a:pt x="509" y="468"/>
                    <a:pt x="507" y="465"/>
                    <a:pt x="505" y="463"/>
                  </a:cubicBezTo>
                  <a:cubicBezTo>
                    <a:pt x="502" y="461"/>
                    <a:pt x="500" y="459"/>
                    <a:pt x="498" y="457"/>
                  </a:cubicBezTo>
                  <a:cubicBezTo>
                    <a:pt x="489" y="449"/>
                    <a:pt x="480" y="440"/>
                    <a:pt x="471" y="431"/>
                  </a:cubicBezTo>
                  <a:cubicBezTo>
                    <a:pt x="467" y="427"/>
                    <a:pt x="462" y="423"/>
                    <a:pt x="458" y="419"/>
                  </a:cubicBezTo>
                  <a:cubicBezTo>
                    <a:pt x="453" y="415"/>
                    <a:pt x="448" y="411"/>
                    <a:pt x="444" y="406"/>
                  </a:cubicBezTo>
                  <a:cubicBezTo>
                    <a:pt x="439" y="402"/>
                    <a:pt x="434" y="398"/>
                    <a:pt x="429" y="394"/>
                  </a:cubicBezTo>
                  <a:cubicBezTo>
                    <a:pt x="427" y="392"/>
                    <a:pt x="425" y="390"/>
                    <a:pt x="422" y="388"/>
                  </a:cubicBezTo>
                  <a:cubicBezTo>
                    <a:pt x="415" y="382"/>
                    <a:pt x="415" y="382"/>
                    <a:pt x="415" y="382"/>
                  </a:cubicBezTo>
                  <a:cubicBezTo>
                    <a:pt x="411" y="379"/>
                    <a:pt x="407" y="376"/>
                    <a:pt x="403" y="373"/>
                  </a:cubicBezTo>
                  <a:cubicBezTo>
                    <a:pt x="397" y="377"/>
                    <a:pt x="391" y="379"/>
                    <a:pt x="383" y="379"/>
                  </a:cubicBezTo>
                  <a:cubicBezTo>
                    <a:pt x="382" y="379"/>
                    <a:pt x="380" y="379"/>
                    <a:pt x="379" y="378"/>
                  </a:cubicBezTo>
                  <a:cubicBezTo>
                    <a:pt x="374" y="389"/>
                    <a:pt x="369" y="399"/>
                    <a:pt x="365" y="409"/>
                  </a:cubicBezTo>
                  <a:cubicBezTo>
                    <a:pt x="362" y="415"/>
                    <a:pt x="359" y="422"/>
                    <a:pt x="356" y="428"/>
                  </a:cubicBezTo>
                  <a:cubicBezTo>
                    <a:pt x="348" y="448"/>
                    <a:pt x="348" y="448"/>
                    <a:pt x="348" y="448"/>
                  </a:cubicBezTo>
                  <a:cubicBezTo>
                    <a:pt x="345" y="454"/>
                    <a:pt x="343" y="461"/>
                    <a:pt x="341" y="468"/>
                  </a:cubicBezTo>
                  <a:cubicBezTo>
                    <a:pt x="333" y="488"/>
                    <a:pt x="333" y="488"/>
                    <a:pt x="333" y="488"/>
                  </a:cubicBezTo>
                  <a:cubicBezTo>
                    <a:pt x="326" y="508"/>
                    <a:pt x="326" y="508"/>
                    <a:pt x="326" y="508"/>
                  </a:cubicBezTo>
                  <a:cubicBezTo>
                    <a:pt x="324" y="514"/>
                    <a:pt x="322" y="521"/>
                    <a:pt x="320" y="528"/>
                  </a:cubicBezTo>
                  <a:cubicBezTo>
                    <a:pt x="314" y="548"/>
                    <a:pt x="314" y="548"/>
                    <a:pt x="314" y="548"/>
                  </a:cubicBezTo>
                  <a:cubicBezTo>
                    <a:pt x="311" y="558"/>
                    <a:pt x="311" y="558"/>
                    <a:pt x="311" y="558"/>
                  </a:cubicBezTo>
                  <a:cubicBezTo>
                    <a:pt x="308" y="569"/>
                    <a:pt x="308" y="569"/>
                    <a:pt x="308" y="569"/>
                  </a:cubicBezTo>
                  <a:cubicBezTo>
                    <a:pt x="305" y="579"/>
                    <a:pt x="302" y="590"/>
                    <a:pt x="300" y="600"/>
                  </a:cubicBezTo>
                  <a:cubicBezTo>
                    <a:pt x="303" y="602"/>
                    <a:pt x="306" y="604"/>
                    <a:pt x="308" y="606"/>
                  </a:cubicBezTo>
                  <a:cubicBezTo>
                    <a:pt x="310" y="605"/>
                    <a:pt x="312" y="604"/>
                    <a:pt x="313" y="603"/>
                  </a:cubicBezTo>
                  <a:cubicBezTo>
                    <a:pt x="322" y="598"/>
                    <a:pt x="330" y="592"/>
                    <a:pt x="339" y="587"/>
                  </a:cubicBezTo>
                  <a:cubicBezTo>
                    <a:pt x="356" y="576"/>
                    <a:pt x="375" y="566"/>
                    <a:pt x="394" y="556"/>
                  </a:cubicBezTo>
                  <a:cubicBezTo>
                    <a:pt x="399" y="554"/>
                    <a:pt x="404" y="551"/>
                    <a:pt x="409" y="549"/>
                  </a:cubicBezTo>
                  <a:cubicBezTo>
                    <a:pt x="414" y="547"/>
                    <a:pt x="419" y="544"/>
                    <a:pt x="424" y="542"/>
                  </a:cubicBezTo>
                  <a:cubicBezTo>
                    <a:pt x="434" y="538"/>
                    <a:pt x="443" y="533"/>
                    <a:pt x="454" y="529"/>
                  </a:cubicBezTo>
                  <a:cubicBezTo>
                    <a:pt x="464" y="525"/>
                    <a:pt x="474" y="521"/>
                    <a:pt x="484" y="517"/>
                  </a:cubicBezTo>
                  <a:cubicBezTo>
                    <a:pt x="495" y="513"/>
                    <a:pt x="505" y="510"/>
                    <a:pt x="515" y="506"/>
                  </a:cubicBezTo>
                  <a:cubicBezTo>
                    <a:pt x="517" y="506"/>
                    <a:pt x="518" y="505"/>
                    <a:pt x="520" y="505"/>
                  </a:cubicBezTo>
                  <a:cubicBezTo>
                    <a:pt x="520" y="504"/>
                    <a:pt x="520" y="504"/>
                    <a:pt x="520" y="504"/>
                  </a:cubicBezTo>
                  <a:cubicBezTo>
                    <a:pt x="520" y="497"/>
                    <a:pt x="522" y="491"/>
                    <a:pt x="525" y="485"/>
                  </a:cubicBezTo>
                  <a:cubicBezTo>
                    <a:pt x="525" y="484"/>
                    <a:pt x="524" y="484"/>
                    <a:pt x="523" y="483"/>
                  </a:cubicBezTo>
                  <a:close/>
                  <a:moveTo>
                    <a:pt x="20" y="456"/>
                  </a:moveTo>
                  <a:cubicBezTo>
                    <a:pt x="26" y="461"/>
                    <a:pt x="31" y="465"/>
                    <a:pt x="37" y="470"/>
                  </a:cubicBezTo>
                  <a:cubicBezTo>
                    <a:pt x="49" y="479"/>
                    <a:pt x="61" y="488"/>
                    <a:pt x="73" y="497"/>
                  </a:cubicBezTo>
                  <a:cubicBezTo>
                    <a:pt x="91" y="509"/>
                    <a:pt x="91" y="509"/>
                    <a:pt x="91" y="509"/>
                  </a:cubicBezTo>
                  <a:cubicBezTo>
                    <a:pt x="97" y="514"/>
                    <a:pt x="103" y="518"/>
                    <a:pt x="110" y="522"/>
                  </a:cubicBezTo>
                  <a:cubicBezTo>
                    <a:pt x="128" y="534"/>
                    <a:pt x="128" y="534"/>
                    <a:pt x="128" y="534"/>
                  </a:cubicBezTo>
                  <a:cubicBezTo>
                    <a:pt x="134" y="538"/>
                    <a:pt x="141" y="542"/>
                    <a:pt x="147" y="546"/>
                  </a:cubicBezTo>
                  <a:cubicBezTo>
                    <a:pt x="153" y="550"/>
                    <a:pt x="160" y="554"/>
                    <a:pt x="166" y="558"/>
                  </a:cubicBezTo>
                  <a:cubicBezTo>
                    <a:pt x="175" y="563"/>
                    <a:pt x="175" y="563"/>
                    <a:pt x="175" y="563"/>
                  </a:cubicBezTo>
                  <a:cubicBezTo>
                    <a:pt x="185" y="569"/>
                    <a:pt x="185" y="569"/>
                    <a:pt x="185" y="569"/>
                  </a:cubicBezTo>
                  <a:cubicBezTo>
                    <a:pt x="204" y="580"/>
                    <a:pt x="204" y="580"/>
                    <a:pt x="204" y="580"/>
                  </a:cubicBezTo>
                  <a:cubicBezTo>
                    <a:pt x="208" y="581"/>
                    <a:pt x="211" y="583"/>
                    <a:pt x="214" y="585"/>
                  </a:cubicBezTo>
                  <a:cubicBezTo>
                    <a:pt x="224" y="590"/>
                    <a:pt x="224" y="590"/>
                    <a:pt x="224" y="590"/>
                  </a:cubicBezTo>
                  <a:cubicBezTo>
                    <a:pt x="236" y="596"/>
                    <a:pt x="248" y="602"/>
                    <a:pt x="260" y="608"/>
                  </a:cubicBezTo>
                  <a:cubicBezTo>
                    <a:pt x="266" y="602"/>
                    <a:pt x="274" y="597"/>
                    <a:pt x="283" y="597"/>
                  </a:cubicBezTo>
                  <a:cubicBezTo>
                    <a:pt x="285" y="586"/>
                    <a:pt x="288" y="575"/>
                    <a:pt x="290" y="564"/>
                  </a:cubicBezTo>
                  <a:cubicBezTo>
                    <a:pt x="293" y="550"/>
                    <a:pt x="297" y="536"/>
                    <a:pt x="300" y="522"/>
                  </a:cubicBezTo>
                  <a:cubicBezTo>
                    <a:pt x="302" y="515"/>
                    <a:pt x="304" y="508"/>
                    <a:pt x="306" y="501"/>
                  </a:cubicBezTo>
                  <a:cubicBezTo>
                    <a:pt x="313" y="481"/>
                    <a:pt x="313" y="481"/>
                    <a:pt x="313" y="481"/>
                  </a:cubicBezTo>
                  <a:cubicBezTo>
                    <a:pt x="317" y="467"/>
                    <a:pt x="322" y="453"/>
                    <a:pt x="327" y="440"/>
                  </a:cubicBezTo>
                  <a:cubicBezTo>
                    <a:pt x="335" y="420"/>
                    <a:pt x="335" y="420"/>
                    <a:pt x="335" y="420"/>
                  </a:cubicBezTo>
                  <a:cubicBezTo>
                    <a:pt x="338" y="413"/>
                    <a:pt x="341" y="406"/>
                    <a:pt x="344" y="400"/>
                  </a:cubicBezTo>
                  <a:cubicBezTo>
                    <a:pt x="349" y="389"/>
                    <a:pt x="353" y="378"/>
                    <a:pt x="358" y="368"/>
                  </a:cubicBezTo>
                  <a:cubicBezTo>
                    <a:pt x="352" y="362"/>
                    <a:pt x="349" y="353"/>
                    <a:pt x="349" y="344"/>
                  </a:cubicBezTo>
                  <a:cubicBezTo>
                    <a:pt x="349" y="340"/>
                    <a:pt x="349" y="337"/>
                    <a:pt x="350" y="334"/>
                  </a:cubicBezTo>
                  <a:cubicBezTo>
                    <a:pt x="347" y="331"/>
                    <a:pt x="343" y="328"/>
                    <a:pt x="339" y="326"/>
                  </a:cubicBezTo>
                  <a:cubicBezTo>
                    <a:pt x="334" y="323"/>
                    <a:pt x="329" y="319"/>
                    <a:pt x="324" y="316"/>
                  </a:cubicBezTo>
                  <a:cubicBezTo>
                    <a:pt x="313" y="309"/>
                    <a:pt x="303" y="303"/>
                    <a:pt x="293" y="297"/>
                  </a:cubicBezTo>
                  <a:cubicBezTo>
                    <a:pt x="283" y="291"/>
                    <a:pt x="273" y="285"/>
                    <a:pt x="263" y="279"/>
                  </a:cubicBezTo>
                  <a:cubicBezTo>
                    <a:pt x="261" y="278"/>
                    <a:pt x="259" y="277"/>
                    <a:pt x="257" y="276"/>
                  </a:cubicBezTo>
                  <a:cubicBezTo>
                    <a:pt x="251" y="283"/>
                    <a:pt x="242" y="287"/>
                    <a:pt x="232" y="287"/>
                  </a:cubicBezTo>
                  <a:cubicBezTo>
                    <a:pt x="225" y="287"/>
                    <a:pt x="219" y="286"/>
                    <a:pt x="214" y="283"/>
                  </a:cubicBezTo>
                  <a:cubicBezTo>
                    <a:pt x="199" y="294"/>
                    <a:pt x="185" y="306"/>
                    <a:pt x="170" y="316"/>
                  </a:cubicBezTo>
                  <a:cubicBezTo>
                    <a:pt x="156" y="326"/>
                    <a:pt x="141" y="335"/>
                    <a:pt x="127" y="344"/>
                  </a:cubicBezTo>
                  <a:cubicBezTo>
                    <a:pt x="113" y="352"/>
                    <a:pt x="100" y="360"/>
                    <a:pt x="87" y="366"/>
                  </a:cubicBezTo>
                  <a:cubicBezTo>
                    <a:pt x="80" y="370"/>
                    <a:pt x="74" y="373"/>
                    <a:pt x="69" y="376"/>
                  </a:cubicBezTo>
                  <a:cubicBezTo>
                    <a:pt x="63" y="379"/>
                    <a:pt x="57" y="381"/>
                    <a:pt x="52" y="383"/>
                  </a:cubicBezTo>
                  <a:cubicBezTo>
                    <a:pt x="41" y="388"/>
                    <a:pt x="32" y="392"/>
                    <a:pt x="24" y="395"/>
                  </a:cubicBezTo>
                  <a:cubicBezTo>
                    <a:pt x="9" y="401"/>
                    <a:pt x="0" y="404"/>
                    <a:pt x="0" y="404"/>
                  </a:cubicBezTo>
                  <a:cubicBezTo>
                    <a:pt x="0" y="417"/>
                    <a:pt x="1" y="430"/>
                    <a:pt x="2" y="442"/>
                  </a:cubicBezTo>
                  <a:cubicBezTo>
                    <a:pt x="8" y="447"/>
                    <a:pt x="14" y="451"/>
                    <a:pt x="20" y="456"/>
                  </a:cubicBezTo>
                  <a:close/>
                  <a:moveTo>
                    <a:pt x="539" y="473"/>
                  </a:moveTo>
                  <a:cubicBezTo>
                    <a:pt x="544" y="470"/>
                    <a:pt x="549" y="469"/>
                    <a:pt x="554" y="469"/>
                  </a:cubicBezTo>
                  <a:cubicBezTo>
                    <a:pt x="567" y="469"/>
                    <a:pt x="579" y="476"/>
                    <a:pt x="585" y="487"/>
                  </a:cubicBezTo>
                  <a:cubicBezTo>
                    <a:pt x="592" y="485"/>
                    <a:pt x="599" y="484"/>
                    <a:pt x="605" y="482"/>
                  </a:cubicBezTo>
                  <a:cubicBezTo>
                    <a:pt x="615" y="480"/>
                    <a:pt x="625" y="478"/>
                    <a:pt x="634" y="477"/>
                  </a:cubicBezTo>
                  <a:cubicBezTo>
                    <a:pt x="643" y="475"/>
                    <a:pt x="652" y="474"/>
                    <a:pt x="661" y="472"/>
                  </a:cubicBezTo>
                  <a:cubicBezTo>
                    <a:pt x="669" y="471"/>
                    <a:pt x="678" y="470"/>
                    <a:pt x="686" y="469"/>
                  </a:cubicBezTo>
                  <a:cubicBezTo>
                    <a:pt x="694" y="468"/>
                    <a:pt x="702" y="467"/>
                    <a:pt x="710" y="467"/>
                  </a:cubicBezTo>
                  <a:cubicBezTo>
                    <a:pt x="717" y="466"/>
                    <a:pt x="724" y="465"/>
                    <a:pt x="731" y="465"/>
                  </a:cubicBezTo>
                  <a:cubicBezTo>
                    <a:pt x="736" y="465"/>
                    <a:pt x="742" y="465"/>
                    <a:pt x="747" y="465"/>
                  </a:cubicBezTo>
                  <a:cubicBezTo>
                    <a:pt x="747" y="458"/>
                    <a:pt x="749" y="451"/>
                    <a:pt x="752" y="446"/>
                  </a:cubicBezTo>
                  <a:cubicBezTo>
                    <a:pt x="751" y="445"/>
                    <a:pt x="750" y="444"/>
                    <a:pt x="749" y="443"/>
                  </a:cubicBezTo>
                  <a:cubicBezTo>
                    <a:pt x="738" y="435"/>
                    <a:pt x="738" y="435"/>
                    <a:pt x="738" y="435"/>
                  </a:cubicBezTo>
                  <a:cubicBezTo>
                    <a:pt x="728" y="427"/>
                    <a:pt x="728" y="427"/>
                    <a:pt x="728" y="427"/>
                  </a:cubicBezTo>
                  <a:cubicBezTo>
                    <a:pt x="707" y="410"/>
                    <a:pt x="707" y="410"/>
                    <a:pt x="707" y="410"/>
                  </a:cubicBezTo>
                  <a:cubicBezTo>
                    <a:pt x="704" y="407"/>
                    <a:pt x="700" y="404"/>
                    <a:pt x="697" y="401"/>
                  </a:cubicBezTo>
                  <a:cubicBezTo>
                    <a:pt x="687" y="392"/>
                    <a:pt x="687" y="392"/>
                    <a:pt x="687" y="392"/>
                  </a:cubicBezTo>
                  <a:cubicBezTo>
                    <a:pt x="667" y="373"/>
                    <a:pt x="667" y="373"/>
                    <a:pt x="667" y="373"/>
                  </a:cubicBezTo>
                  <a:cubicBezTo>
                    <a:pt x="661" y="367"/>
                    <a:pt x="655" y="361"/>
                    <a:pt x="649" y="354"/>
                  </a:cubicBezTo>
                  <a:cubicBezTo>
                    <a:pt x="630" y="334"/>
                    <a:pt x="630" y="334"/>
                    <a:pt x="630" y="334"/>
                  </a:cubicBezTo>
                  <a:cubicBezTo>
                    <a:pt x="626" y="329"/>
                    <a:pt x="626" y="329"/>
                    <a:pt x="626" y="329"/>
                  </a:cubicBezTo>
                  <a:cubicBezTo>
                    <a:pt x="621" y="324"/>
                    <a:pt x="621" y="324"/>
                    <a:pt x="621" y="324"/>
                  </a:cubicBezTo>
                  <a:cubicBezTo>
                    <a:pt x="613" y="314"/>
                    <a:pt x="613" y="314"/>
                    <a:pt x="613" y="314"/>
                  </a:cubicBezTo>
                  <a:cubicBezTo>
                    <a:pt x="596" y="293"/>
                    <a:pt x="596" y="293"/>
                    <a:pt x="596" y="293"/>
                  </a:cubicBezTo>
                  <a:cubicBezTo>
                    <a:pt x="593" y="289"/>
                    <a:pt x="590" y="286"/>
                    <a:pt x="587" y="282"/>
                  </a:cubicBezTo>
                  <a:cubicBezTo>
                    <a:pt x="579" y="271"/>
                    <a:pt x="579" y="271"/>
                    <a:pt x="579" y="271"/>
                  </a:cubicBezTo>
                  <a:cubicBezTo>
                    <a:pt x="574" y="264"/>
                    <a:pt x="569" y="257"/>
                    <a:pt x="563" y="249"/>
                  </a:cubicBezTo>
                  <a:cubicBezTo>
                    <a:pt x="558" y="242"/>
                    <a:pt x="554" y="234"/>
                    <a:pt x="549" y="227"/>
                  </a:cubicBezTo>
                  <a:cubicBezTo>
                    <a:pt x="534" y="204"/>
                    <a:pt x="534" y="204"/>
                    <a:pt x="534" y="204"/>
                  </a:cubicBezTo>
                  <a:cubicBezTo>
                    <a:pt x="531" y="198"/>
                    <a:pt x="528" y="192"/>
                    <a:pt x="525" y="186"/>
                  </a:cubicBezTo>
                  <a:cubicBezTo>
                    <a:pt x="522" y="187"/>
                    <a:pt x="519" y="187"/>
                    <a:pt x="516" y="187"/>
                  </a:cubicBezTo>
                  <a:cubicBezTo>
                    <a:pt x="510" y="187"/>
                    <a:pt x="505" y="186"/>
                    <a:pt x="501" y="184"/>
                  </a:cubicBezTo>
                  <a:cubicBezTo>
                    <a:pt x="499" y="186"/>
                    <a:pt x="497" y="188"/>
                    <a:pt x="495" y="191"/>
                  </a:cubicBezTo>
                  <a:cubicBezTo>
                    <a:pt x="486" y="202"/>
                    <a:pt x="478" y="213"/>
                    <a:pt x="470" y="225"/>
                  </a:cubicBezTo>
                  <a:cubicBezTo>
                    <a:pt x="466" y="231"/>
                    <a:pt x="462" y="237"/>
                    <a:pt x="458" y="242"/>
                  </a:cubicBezTo>
                  <a:cubicBezTo>
                    <a:pt x="456" y="245"/>
                    <a:pt x="453" y="248"/>
                    <a:pt x="452" y="251"/>
                  </a:cubicBezTo>
                  <a:cubicBezTo>
                    <a:pt x="446" y="260"/>
                    <a:pt x="446" y="260"/>
                    <a:pt x="446" y="260"/>
                  </a:cubicBezTo>
                  <a:cubicBezTo>
                    <a:pt x="423" y="296"/>
                    <a:pt x="423" y="296"/>
                    <a:pt x="423" y="296"/>
                  </a:cubicBezTo>
                  <a:cubicBezTo>
                    <a:pt x="419" y="304"/>
                    <a:pt x="414" y="313"/>
                    <a:pt x="409" y="321"/>
                  </a:cubicBezTo>
                  <a:cubicBezTo>
                    <a:pt x="415" y="327"/>
                    <a:pt x="418" y="335"/>
                    <a:pt x="418" y="344"/>
                  </a:cubicBezTo>
                  <a:cubicBezTo>
                    <a:pt x="418" y="348"/>
                    <a:pt x="417" y="352"/>
                    <a:pt x="416" y="356"/>
                  </a:cubicBezTo>
                  <a:cubicBezTo>
                    <a:pt x="420" y="359"/>
                    <a:pt x="424" y="362"/>
                    <a:pt x="428" y="365"/>
                  </a:cubicBezTo>
                  <a:cubicBezTo>
                    <a:pt x="436" y="371"/>
                    <a:pt x="436" y="371"/>
                    <a:pt x="436" y="371"/>
                  </a:cubicBezTo>
                  <a:cubicBezTo>
                    <a:pt x="438" y="373"/>
                    <a:pt x="440" y="375"/>
                    <a:pt x="443" y="377"/>
                  </a:cubicBezTo>
                  <a:cubicBezTo>
                    <a:pt x="448" y="382"/>
                    <a:pt x="453" y="386"/>
                    <a:pt x="457" y="390"/>
                  </a:cubicBezTo>
                  <a:cubicBezTo>
                    <a:pt x="462" y="395"/>
                    <a:pt x="467" y="399"/>
                    <a:pt x="472" y="403"/>
                  </a:cubicBezTo>
                  <a:cubicBezTo>
                    <a:pt x="477" y="407"/>
                    <a:pt x="482" y="412"/>
                    <a:pt x="486" y="416"/>
                  </a:cubicBezTo>
                  <a:cubicBezTo>
                    <a:pt x="495" y="425"/>
                    <a:pt x="504" y="434"/>
                    <a:pt x="512" y="443"/>
                  </a:cubicBezTo>
                  <a:cubicBezTo>
                    <a:pt x="514" y="445"/>
                    <a:pt x="517" y="448"/>
                    <a:pt x="519" y="450"/>
                  </a:cubicBezTo>
                  <a:cubicBezTo>
                    <a:pt x="521" y="452"/>
                    <a:pt x="523" y="454"/>
                    <a:pt x="525" y="457"/>
                  </a:cubicBezTo>
                  <a:cubicBezTo>
                    <a:pt x="529" y="461"/>
                    <a:pt x="533" y="466"/>
                    <a:pt x="537" y="470"/>
                  </a:cubicBezTo>
                  <a:cubicBezTo>
                    <a:pt x="538" y="471"/>
                    <a:pt x="538" y="472"/>
                    <a:pt x="539" y="473"/>
                  </a:cubicBezTo>
                  <a:close/>
                  <a:moveTo>
                    <a:pt x="757" y="440"/>
                  </a:moveTo>
                  <a:cubicBezTo>
                    <a:pt x="763" y="434"/>
                    <a:pt x="772" y="430"/>
                    <a:pt x="781" y="430"/>
                  </a:cubicBezTo>
                  <a:cubicBezTo>
                    <a:pt x="788" y="430"/>
                    <a:pt x="793" y="432"/>
                    <a:pt x="798" y="435"/>
                  </a:cubicBezTo>
                  <a:cubicBezTo>
                    <a:pt x="800" y="423"/>
                    <a:pt x="800" y="412"/>
                    <a:pt x="800" y="400"/>
                  </a:cubicBezTo>
                  <a:cubicBezTo>
                    <a:pt x="800" y="256"/>
                    <a:pt x="724" y="130"/>
                    <a:pt x="610" y="60"/>
                  </a:cubicBezTo>
                  <a:cubicBezTo>
                    <a:pt x="603" y="68"/>
                    <a:pt x="595" y="75"/>
                    <a:pt x="587" y="83"/>
                  </a:cubicBezTo>
                  <a:cubicBezTo>
                    <a:pt x="579" y="91"/>
                    <a:pt x="572" y="99"/>
                    <a:pt x="564" y="107"/>
                  </a:cubicBezTo>
                  <a:cubicBezTo>
                    <a:pt x="543" y="131"/>
                    <a:pt x="543" y="131"/>
                    <a:pt x="543" y="131"/>
                  </a:cubicBezTo>
                  <a:cubicBezTo>
                    <a:pt x="548" y="137"/>
                    <a:pt x="551" y="144"/>
                    <a:pt x="551" y="153"/>
                  </a:cubicBezTo>
                  <a:cubicBezTo>
                    <a:pt x="551" y="162"/>
                    <a:pt x="547" y="171"/>
                    <a:pt x="541" y="177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66" y="216"/>
                    <a:pt x="566" y="216"/>
                    <a:pt x="566" y="216"/>
                  </a:cubicBezTo>
                  <a:cubicBezTo>
                    <a:pt x="570" y="223"/>
                    <a:pt x="575" y="231"/>
                    <a:pt x="580" y="238"/>
                  </a:cubicBezTo>
                  <a:cubicBezTo>
                    <a:pt x="585" y="245"/>
                    <a:pt x="590" y="252"/>
                    <a:pt x="596" y="259"/>
                  </a:cubicBezTo>
                  <a:cubicBezTo>
                    <a:pt x="603" y="270"/>
                    <a:pt x="603" y="270"/>
                    <a:pt x="603" y="270"/>
                  </a:cubicBezTo>
                  <a:cubicBezTo>
                    <a:pt x="606" y="274"/>
                    <a:pt x="608" y="277"/>
                    <a:pt x="611" y="281"/>
                  </a:cubicBezTo>
                  <a:cubicBezTo>
                    <a:pt x="628" y="302"/>
                    <a:pt x="628" y="302"/>
                    <a:pt x="628" y="302"/>
                  </a:cubicBezTo>
                  <a:cubicBezTo>
                    <a:pt x="636" y="312"/>
                    <a:pt x="636" y="312"/>
                    <a:pt x="636" y="312"/>
                  </a:cubicBezTo>
                  <a:cubicBezTo>
                    <a:pt x="640" y="317"/>
                    <a:pt x="640" y="317"/>
                    <a:pt x="640" y="317"/>
                  </a:cubicBezTo>
                  <a:cubicBezTo>
                    <a:pt x="644" y="322"/>
                    <a:pt x="644" y="322"/>
                    <a:pt x="644" y="322"/>
                  </a:cubicBezTo>
                  <a:cubicBezTo>
                    <a:pt x="661" y="342"/>
                    <a:pt x="661" y="342"/>
                    <a:pt x="661" y="342"/>
                  </a:cubicBezTo>
                  <a:cubicBezTo>
                    <a:pt x="667" y="349"/>
                    <a:pt x="673" y="356"/>
                    <a:pt x="679" y="362"/>
                  </a:cubicBezTo>
                  <a:cubicBezTo>
                    <a:pt x="697" y="381"/>
                    <a:pt x="697" y="381"/>
                    <a:pt x="697" y="381"/>
                  </a:cubicBezTo>
                  <a:cubicBezTo>
                    <a:pt x="706" y="391"/>
                    <a:pt x="706" y="391"/>
                    <a:pt x="706" y="391"/>
                  </a:cubicBezTo>
                  <a:cubicBezTo>
                    <a:pt x="709" y="394"/>
                    <a:pt x="712" y="397"/>
                    <a:pt x="716" y="401"/>
                  </a:cubicBezTo>
                  <a:cubicBezTo>
                    <a:pt x="735" y="419"/>
                    <a:pt x="735" y="419"/>
                    <a:pt x="735" y="419"/>
                  </a:cubicBezTo>
                  <a:cubicBezTo>
                    <a:pt x="744" y="429"/>
                    <a:pt x="744" y="429"/>
                    <a:pt x="744" y="429"/>
                  </a:cubicBezTo>
                  <a:cubicBezTo>
                    <a:pt x="754" y="438"/>
                    <a:pt x="754" y="438"/>
                    <a:pt x="754" y="438"/>
                  </a:cubicBezTo>
                  <a:cubicBezTo>
                    <a:pt x="755" y="439"/>
                    <a:pt x="756" y="439"/>
                    <a:pt x="757" y="440"/>
                  </a:cubicBezTo>
                  <a:close/>
                  <a:moveTo>
                    <a:pt x="167" y="725"/>
                  </a:moveTo>
                  <a:cubicBezTo>
                    <a:pt x="199" y="748"/>
                    <a:pt x="234" y="766"/>
                    <a:pt x="271" y="779"/>
                  </a:cubicBezTo>
                  <a:cubicBezTo>
                    <a:pt x="270" y="764"/>
                    <a:pt x="270" y="750"/>
                    <a:pt x="270" y="736"/>
                  </a:cubicBezTo>
                  <a:cubicBezTo>
                    <a:pt x="271" y="714"/>
                    <a:pt x="271" y="714"/>
                    <a:pt x="271" y="714"/>
                  </a:cubicBezTo>
                  <a:cubicBezTo>
                    <a:pt x="271" y="703"/>
                    <a:pt x="271" y="703"/>
                    <a:pt x="271" y="703"/>
                  </a:cubicBezTo>
                  <a:cubicBezTo>
                    <a:pt x="272" y="693"/>
                    <a:pt x="272" y="693"/>
                    <a:pt x="272" y="693"/>
                  </a:cubicBezTo>
                  <a:cubicBezTo>
                    <a:pt x="273" y="671"/>
                    <a:pt x="273" y="671"/>
                    <a:pt x="273" y="671"/>
                  </a:cubicBezTo>
                  <a:cubicBezTo>
                    <a:pt x="273" y="669"/>
                    <a:pt x="274" y="667"/>
                    <a:pt x="274" y="665"/>
                  </a:cubicBezTo>
                  <a:cubicBezTo>
                    <a:pt x="269" y="663"/>
                    <a:pt x="265" y="660"/>
                    <a:pt x="261" y="657"/>
                  </a:cubicBezTo>
                  <a:cubicBezTo>
                    <a:pt x="259" y="658"/>
                    <a:pt x="257" y="660"/>
                    <a:pt x="254" y="661"/>
                  </a:cubicBezTo>
                  <a:cubicBezTo>
                    <a:pt x="248" y="666"/>
                    <a:pt x="242" y="670"/>
                    <a:pt x="236" y="675"/>
                  </a:cubicBezTo>
                  <a:cubicBezTo>
                    <a:pt x="232" y="677"/>
                    <a:pt x="230" y="679"/>
                    <a:pt x="227" y="681"/>
                  </a:cubicBezTo>
                  <a:cubicBezTo>
                    <a:pt x="224" y="683"/>
                    <a:pt x="221" y="685"/>
                    <a:pt x="219" y="687"/>
                  </a:cubicBezTo>
                  <a:cubicBezTo>
                    <a:pt x="213" y="691"/>
                    <a:pt x="208" y="694"/>
                    <a:pt x="204" y="698"/>
                  </a:cubicBezTo>
                  <a:cubicBezTo>
                    <a:pt x="201" y="699"/>
                    <a:pt x="199" y="701"/>
                    <a:pt x="197" y="703"/>
                  </a:cubicBezTo>
                  <a:cubicBezTo>
                    <a:pt x="195" y="704"/>
                    <a:pt x="193" y="706"/>
                    <a:pt x="191" y="707"/>
                  </a:cubicBezTo>
                  <a:cubicBezTo>
                    <a:pt x="177" y="718"/>
                    <a:pt x="168" y="725"/>
                    <a:pt x="168" y="725"/>
                  </a:cubicBezTo>
                  <a:cubicBezTo>
                    <a:pt x="168" y="724"/>
                    <a:pt x="176" y="717"/>
                    <a:pt x="188" y="704"/>
                  </a:cubicBezTo>
                  <a:cubicBezTo>
                    <a:pt x="195" y="697"/>
                    <a:pt x="203" y="689"/>
                    <a:pt x="213" y="680"/>
                  </a:cubicBezTo>
                  <a:cubicBezTo>
                    <a:pt x="223" y="671"/>
                    <a:pt x="235" y="662"/>
                    <a:pt x="247" y="651"/>
                  </a:cubicBezTo>
                  <a:cubicBezTo>
                    <a:pt x="249" y="649"/>
                    <a:pt x="251" y="648"/>
                    <a:pt x="253" y="646"/>
                  </a:cubicBezTo>
                  <a:cubicBezTo>
                    <a:pt x="251" y="642"/>
                    <a:pt x="250" y="637"/>
                    <a:pt x="250" y="632"/>
                  </a:cubicBezTo>
                  <a:cubicBezTo>
                    <a:pt x="250" y="630"/>
                    <a:pt x="250" y="629"/>
                    <a:pt x="251" y="627"/>
                  </a:cubicBezTo>
                  <a:cubicBezTo>
                    <a:pt x="238" y="622"/>
                    <a:pt x="226" y="615"/>
                    <a:pt x="214" y="609"/>
                  </a:cubicBezTo>
                  <a:cubicBezTo>
                    <a:pt x="204" y="603"/>
                    <a:pt x="204" y="603"/>
                    <a:pt x="204" y="603"/>
                  </a:cubicBezTo>
                  <a:cubicBezTo>
                    <a:pt x="201" y="601"/>
                    <a:pt x="198" y="599"/>
                    <a:pt x="194" y="597"/>
                  </a:cubicBezTo>
                  <a:cubicBezTo>
                    <a:pt x="175" y="586"/>
                    <a:pt x="175" y="586"/>
                    <a:pt x="175" y="586"/>
                  </a:cubicBezTo>
                  <a:cubicBezTo>
                    <a:pt x="165" y="580"/>
                    <a:pt x="165" y="580"/>
                    <a:pt x="165" y="580"/>
                  </a:cubicBezTo>
                  <a:cubicBezTo>
                    <a:pt x="156" y="574"/>
                    <a:pt x="156" y="574"/>
                    <a:pt x="156" y="574"/>
                  </a:cubicBezTo>
                  <a:cubicBezTo>
                    <a:pt x="150" y="569"/>
                    <a:pt x="143" y="565"/>
                    <a:pt x="137" y="561"/>
                  </a:cubicBezTo>
                  <a:cubicBezTo>
                    <a:pt x="131" y="557"/>
                    <a:pt x="125" y="552"/>
                    <a:pt x="119" y="548"/>
                  </a:cubicBezTo>
                  <a:cubicBezTo>
                    <a:pt x="101" y="534"/>
                    <a:pt x="101" y="534"/>
                    <a:pt x="101" y="534"/>
                  </a:cubicBezTo>
                  <a:cubicBezTo>
                    <a:pt x="95" y="530"/>
                    <a:pt x="89" y="525"/>
                    <a:pt x="83" y="520"/>
                  </a:cubicBezTo>
                  <a:cubicBezTo>
                    <a:pt x="66" y="505"/>
                    <a:pt x="66" y="505"/>
                    <a:pt x="66" y="505"/>
                  </a:cubicBezTo>
                  <a:cubicBezTo>
                    <a:pt x="60" y="501"/>
                    <a:pt x="55" y="495"/>
                    <a:pt x="49" y="490"/>
                  </a:cubicBezTo>
                  <a:cubicBezTo>
                    <a:pt x="44" y="485"/>
                    <a:pt x="38" y="480"/>
                    <a:pt x="33" y="475"/>
                  </a:cubicBezTo>
                  <a:cubicBezTo>
                    <a:pt x="23" y="464"/>
                    <a:pt x="12" y="453"/>
                    <a:pt x="2" y="442"/>
                  </a:cubicBezTo>
                  <a:cubicBezTo>
                    <a:pt x="14" y="559"/>
                    <a:pt x="77" y="661"/>
                    <a:pt x="167" y="725"/>
                  </a:cubicBezTo>
                  <a:close/>
                  <a:moveTo>
                    <a:pt x="60" y="189"/>
                  </a:moveTo>
                  <a:cubicBezTo>
                    <a:pt x="22" y="250"/>
                    <a:pt x="0" y="322"/>
                    <a:pt x="0" y="400"/>
                  </a:cubicBezTo>
                  <a:cubicBezTo>
                    <a:pt x="0" y="402"/>
                    <a:pt x="0" y="403"/>
                    <a:pt x="0" y="404"/>
                  </a:cubicBezTo>
                  <a:cubicBezTo>
                    <a:pt x="0" y="404"/>
                    <a:pt x="8" y="399"/>
                    <a:pt x="22" y="391"/>
                  </a:cubicBezTo>
                  <a:cubicBezTo>
                    <a:pt x="29" y="387"/>
                    <a:pt x="38" y="381"/>
                    <a:pt x="47" y="375"/>
                  </a:cubicBezTo>
                  <a:cubicBezTo>
                    <a:pt x="57" y="369"/>
                    <a:pt x="68" y="362"/>
                    <a:pt x="80" y="354"/>
                  </a:cubicBezTo>
                  <a:cubicBezTo>
                    <a:pt x="83" y="352"/>
                    <a:pt x="86" y="350"/>
                    <a:pt x="89" y="348"/>
                  </a:cubicBezTo>
                  <a:cubicBezTo>
                    <a:pt x="92" y="346"/>
                    <a:pt x="95" y="344"/>
                    <a:pt x="98" y="342"/>
                  </a:cubicBezTo>
                  <a:cubicBezTo>
                    <a:pt x="104" y="338"/>
                    <a:pt x="110" y="333"/>
                    <a:pt x="117" y="329"/>
                  </a:cubicBezTo>
                  <a:cubicBezTo>
                    <a:pt x="124" y="324"/>
                    <a:pt x="130" y="319"/>
                    <a:pt x="137" y="314"/>
                  </a:cubicBezTo>
                  <a:cubicBezTo>
                    <a:pt x="144" y="309"/>
                    <a:pt x="151" y="304"/>
                    <a:pt x="157" y="299"/>
                  </a:cubicBezTo>
                  <a:cubicBezTo>
                    <a:pt x="164" y="293"/>
                    <a:pt x="172" y="288"/>
                    <a:pt x="178" y="282"/>
                  </a:cubicBezTo>
                  <a:cubicBezTo>
                    <a:pt x="185" y="276"/>
                    <a:pt x="192" y="271"/>
                    <a:pt x="199" y="265"/>
                  </a:cubicBezTo>
                  <a:cubicBezTo>
                    <a:pt x="198" y="261"/>
                    <a:pt x="197" y="257"/>
                    <a:pt x="197" y="253"/>
                  </a:cubicBezTo>
                  <a:cubicBezTo>
                    <a:pt x="197" y="250"/>
                    <a:pt x="197" y="248"/>
                    <a:pt x="198" y="245"/>
                  </a:cubicBezTo>
                  <a:cubicBezTo>
                    <a:pt x="191" y="242"/>
                    <a:pt x="185" y="239"/>
                    <a:pt x="178" y="236"/>
                  </a:cubicBezTo>
                  <a:cubicBezTo>
                    <a:pt x="161" y="229"/>
                    <a:pt x="145" y="221"/>
                    <a:pt x="131" y="216"/>
                  </a:cubicBezTo>
                  <a:cubicBezTo>
                    <a:pt x="124" y="213"/>
                    <a:pt x="117" y="210"/>
                    <a:pt x="111" y="207"/>
                  </a:cubicBezTo>
                  <a:cubicBezTo>
                    <a:pt x="104" y="205"/>
                    <a:pt x="99" y="203"/>
                    <a:pt x="93" y="201"/>
                  </a:cubicBezTo>
                  <a:cubicBezTo>
                    <a:pt x="74" y="194"/>
                    <a:pt x="62" y="189"/>
                    <a:pt x="60" y="189"/>
                  </a:cubicBezTo>
                  <a:cubicBezTo>
                    <a:pt x="62" y="189"/>
                    <a:pt x="74" y="192"/>
                    <a:pt x="95" y="197"/>
                  </a:cubicBezTo>
                  <a:cubicBezTo>
                    <a:pt x="106" y="199"/>
                    <a:pt x="119" y="203"/>
                    <a:pt x="134" y="207"/>
                  </a:cubicBezTo>
                  <a:cubicBezTo>
                    <a:pt x="141" y="209"/>
                    <a:pt x="149" y="212"/>
                    <a:pt x="157" y="215"/>
                  </a:cubicBezTo>
                  <a:cubicBezTo>
                    <a:pt x="166" y="218"/>
                    <a:pt x="174" y="221"/>
                    <a:pt x="184" y="224"/>
                  </a:cubicBezTo>
                  <a:cubicBezTo>
                    <a:pt x="190" y="226"/>
                    <a:pt x="197" y="229"/>
                    <a:pt x="204" y="232"/>
                  </a:cubicBezTo>
                  <a:cubicBezTo>
                    <a:pt x="210" y="223"/>
                    <a:pt x="220" y="218"/>
                    <a:pt x="232" y="218"/>
                  </a:cubicBezTo>
                  <a:cubicBezTo>
                    <a:pt x="237" y="218"/>
                    <a:pt x="243" y="219"/>
                    <a:pt x="248" y="222"/>
                  </a:cubicBezTo>
                  <a:cubicBezTo>
                    <a:pt x="251" y="219"/>
                    <a:pt x="251" y="219"/>
                    <a:pt x="251" y="219"/>
                  </a:cubicBezTo>
                  <a:cubicBezTo>
                    <a:pt x="255" y="216"/>
                    <a:pt x="258" y="212"/>
                    <a:pt x="261" y="209"/>
                  </a:cubicBezTo>
                  <a:cubicBezTo>
                    <a:pt x="268" y="202"/>
                    <a:pt x="275" y="196"/>
                    <a:pt x="281" y="190"/>
                  </a:cubicBezTo>
                  <a:cubicBezTo>
                    <a:pt x="288" y="183"/>
                    <a:pt x="294" y="176"/>
                    <a:pt x="300" y="170"/>
                  </a:cubicBezTo>
                  <a:cubicBezTo>
                    <a:pt x="303" y="167"/>
                    <a:pt x="306" y="164"/>
                    <a:pt x="309" y="160"/>
                  </a:cubicBezTo>
                  <a:cubicBezTo>
                    <a:pt x="312" y="157"/>
                    <a:pt x="315" y="154"/>
                    <a:pt x="318" y="150"/>
                  </a:cubicBezTo>
                  <a:cubicBezTo>
                    <a:pt x="324" y="144"/>
                    <a:pt x="330" y="138"/>
                    <a:pt x="336" y="131"/>
                  </a:cubicBezTo>
                  <a:cubicBezTo>
                    <a:pt x="341" y="125"/>
                    <a:pt x="346" y="119"/>
                    <a:pt x="351" y="112"/>
                  </a:cubicBezTo>
                  <a:cubicBezTo>
                    <a:pt x="354" y="109"/>
                    <a:pt x="357" y="106"/>
                    <a:pt x="359" y="103"/>
                  </a:cubicBezTo>
                  <a:cubicBezTo>
                    <a:pt x="360" y="102"/>
                    <a:pt x="362" y="100"/>
                    <a:pt x="363" y="99"/>
                  </a:cubicBezTo>
                  <a:cubicBezTo>
                    <a:pt x="364" y="97"/>
                    <a:pt x="365" y="96"/>
                    <a:pt x="366" y="94"/>
                  </a:cubicBezTo>
                  <a:cubicBezTo>
                    <a:pt x="371" y="89"/>
                    <a:pt x="376" y="83"/>
                    <a:pt x="380" y="77"/>
                  </a:cubicBezTo>
                  <a:cubicBezTo>
                    <a:pt x="389" y="66"/>
                    <a:pt x="396" y="56"/>
                    <a:pt x="403" y="47"/>
                  </a:cubicBezTo>
                  <a:cubicBezTo>
                    <a:pt x="407" y="42"/>
                    <a:pt x="410" y="38"/>
                    <a:pt x="413" y="34"/>
                  </a:cubicBezTo>
                  <a:cubicBezTo>
                    <a:pt x="416" y="30"/>
                    <a:pt x="418" y="26"/>
                    <a:pt x="421" y="23"/>
                  </a:cubicBezTo>
                  <a:cubicBezTo>
                    <a:pt x="425" y="16"/>
                    <a:pt x="429" y="11"/>
                    <a:pt x="432" y="7"/>
                  </a:cubicBezTo>
                  <a:cubicBezTo>
                    <a:pt x="435" y="4"/>
                    <a:pt x="436" y="2"/>
                    <a:pt x="436" y="2"/>
                  </a:cubicBezTo>
                  <a:cubicBezTo>
                    <a:pt x="424" y="1"/>
                    <a:pt x="412" y="0"/>
                    <a:pt x="400" y="0"/>
                  </a:cubicBezTo>
                  <a:cubicBezTo>
                    <a:pt x="257" y="0"/>
                    <a:pt x="131" y="75"/>
                    <a:pt x="60" y="189"/>
                  </a:cubicBezTo>
                  <a:close/>
                  <a:moveTo>
                    <a:pt x="648" y="714"/>
                  </a:moveTo>
                  <a:cubicBezTo>
                    <a:pt x="633" y="714"/>
                    <a:pt x="618" y="714"/>
                    <a:pt x="603" y="714"/>
                  </a:cubicBezTo>
                  <a:cubicBezTo>
                    <a:pt x="596" y="714"/>
                    <a:pt x="588" y="713"/>
                    <a:pt x="581" y="713"/>
                  </a:cubicBezTo>
                  <a:cubicBezTo>
                    <a:pt x="558" y="712"/>
                    <a:pt x="558" y="712"/>
                    <a:pt x="558" y="712"/>
                  </a:cubicBezTo>
                  <a:cubicBezTo>
                    <a:pt x="551" y="712"/>
                    <a:pt x="543" y="710"/>
                    <a:pt x="536" y="710"/>
                  </a:cubicBezTo>
                  <a:cubicBezTo>
                    <a:pt x="513" y="707"/>
                    <a:pt x="513" y="707"/>
                    <a:pt x="513" y="707"/>
                  </a:cubicBezTo>
                  <a:cubicBezTo>
                    <a:pt x="506" y="706"/>
                    <a:pt x="499" y="705"/>
                    <a:pt x="491" y="704"/>
                  </a:cubicBezTo>
                  <a:cubicBezTo>
                    <a:pt x="469" y="700"/>
                    <a:pt x="469" y="700"/>
                    <a:pt x="469" y="700"/>
                  </a:cubicBezTo>
                  <a:cubicBezTo>
                    <a:pt x="458" y="698"/>
                    <a:pt x="458" y="698"/>
                    <a:pt x="458" y="698"/>
                  </a:cubicBezTo>
                  <a:cubicBezTo>
                    <a:pt x="447" y="695"/>
                    <a:pt x="447" y="695"/>
                    <a:pt x="447" y="695"/>
                  </a:cubicBezTo>
                  <a:cubicBezTo>
                    <a:pt x="439" y="694"/>
                    <a:pt x="432" y="692"/>
                    <a:pt x="425" y="690"/>
                  </a:cubicBezTo>
                  <a:cubicBezTo>
                    <a:pt x="414" y="688"/>
                    <a:pt x="414" y="688"/>
                    <a:pt x="414" y="688"/>
                  </a:cubicBezTo>
                  <a:cubicBezTo>
                    <a:pt x="410" y="687"/>
                    <a:pt x="406" y="686"/>
                    <a:pt x="403" y="685"/>
                  </a:cubicBezTo>
                  <a:cubicBezTo>
                    <a:pt x="381" y="678"/>
                    <a:pt x="381" y="678"/>
                    <a:pt x="381" y="678"/>
                  </a:cubicBezTo>
                  <a:cubicBezTo>
                    <a:pt x="366" y="675"/>
                    <a:pt x="352" y="669"/>
                    <a:pt x="338" y="664"/>
                  </a:cubicBezTo>
                  <a:cubicBezTo>
                    <a:pt x="329" y="661"/>
                    <a:pt x="320" y="658"/>
                    <a:pt x="311" y="654"/>
                  </a:cubicBezTo>
                  <a:cubicBezTo>
                    <a:pt x="305" y="661"/>
                    <a:pt x="296" y="666"/>
                    <a:pt x="286" y="666"/>
                  </a:cubicBezTo>
                  <a:cubicBezTo>
                    <a:pt x="284" y="675"/>
                    <a:pt x="283" y="685"/>
                    <a:pt x="281" y="694"/>
                  </a:cubicBezTo>
                  <a:cubicBezTo>
                    <a:pt x="280" y="704"/>
                    <a:pt x="280" y="704"/>
                    <a:pt x="280" y="704"/>
                  </a:cubicBezTo>
                  <a:cubicBezTo>
                    <a:pt x="278" y="715"/>
                    <a:pt x="278" y="715"/>
                    <a:pt x="278" y="715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4" y="750"/>
                    <a:pt x="273" y="764"/>
                    <a:pt x="271" y="779"/>
                  </a:cubicBezTo>
                  <a:cubicBezTo>
                    <a:pt x="311" y="793"/>
                    <a:pt x="355" y="800"/>
                    <a:pt x="400" y="800"/>
                  </a:cubicBezTo>
                  <a:cubicBezTo>
                    <a:pt x="494" y="800"/>
                    <a:pt x="580" y="768"/>
                    <a:pt x="648" y="714"/>
                  </a:cubicBezTo>
                  <a:close/>
                  <a:moveTo>
                    <a:pt x="648" y="714"/>
                  </a:moveTo>
                  <a:cubicBezTo>
                    <a:pt x="658" y="706"/>
                    <a:pt x="668" y="697"/>
                    <a:pt x="677" y="689"/>
                  </a:cubicBezTo>
                  <a:cubicBezTo>
                    <a:pt x="730" y="638"/>
                    <a:pt x="769" y="572"/>
                    <a:pt x="788" y="499"/>
                  </a:cubicBezTo>
                  <a:cubicBezTo>
                    <a:pt x="786" y="499"/>
                    <a:pt x="784" y="500"/>
                    <a:pt x="781" y="500"/>
                  </a:cubicBezTo>
                  <a:cubicBezTo>
                    <a:pt x="764" y="500"/>
                    <a:pt x="750" y="487"/>
                    <a:pt x="747" y="471"/>
                  </a:cubicBezTo>
                  <a:cubicBezTo>
                    <a:pt x="742" y="471"/>
                    <a:pt x="737" y="472"/>
                    <a:pt x="731" y="473"/>
                  </a:cubicBezTo>
                  <a:cubicBezTo>
                    <a:pt x="725" y="473"/>
                    <a:pt x="718" y="475"/>
                    <a:pt x="711" y="476"/>
                  </a:cubicBezTo>
                  <a:cubicBezTo>
                    <a:pt x="703" y="478"/>
                    <a:pt x="696" y="479"/>
                    <a:pt x="688" y="480"/>
                  </a:cubicBezTo>
                  <a:cubicBezTo>
                    <a:pt x="680" y="482"/>
                    <a:pt x="671" y="483"/>
                    <a:pt x="663" y="485"/>
                  </a:cubicBezTo>
                  <a:cubicBezTo>
                    <a:pt x="655" y="487"/>
                    <a:pt x="646" y="489"/>
                    <a:pt x="637" y="491"/>
                  </a:cubicBezTo>
                  <a:cubicBezTo>
                    <a:pt x="628" y="493"/>
                    <a:pt x="618" y="495"/>
                    <a:pt x="609" y="498"/>
                  </a:cubicBezTo>
                  <a:cubicBezTo>
                    <a:pt x="603" y="500"/>
                    <a:pt x="596" y="502"/>
                    <a:pt x="589" y="504"/>
                  </a:cubicBezTo>
                  <a:cubicBezTo>
                    <a:pt x="589" y="504"/>
                    <a:pt x="589" y="504"/>
                    <a:pt x="589" y="504"/>
                  </a:cubicBezTo>
                  <a:cubicBezTo>
                    <a:pt x="589" y="512"/>
                    <a:pt x="586" y="520"/>
                    <a:pt x="582" y="526"/>
                  </a:cubicBezTo>
                  <a:cubicBezTo>
                    <a:pt x="595" y="542"/>
                    <a:pt x="606" y="560"/>
                    <a:pt x="616" y="576"/>
                  </a:cubicBezTo>
                  <a:cubicBezTo>
                    <a:pt x="619" y="580"/>
                    <a:pt x="622" y="584"/>
                    <a:pt x="624" y="588"/>
                  </a:cubicBezTo>
                  <a:cubicBezTo>
                    <a:pt x="627" y="591"/>
                    <a:pt x="629" y="595"/>
                    <a:pt x="631" y="599"/>
                  </a:cubicBezTo>
                  <a:cubicBezTo>
                    <a:pt x="635" y="607"/>
                    <a:pt x="639" y="614"/>
                    <a:pt x="643" y="621"/>
                  </a:cubicBezTo>
                  <a:cubicBezTo>
                    <a:pt x="647" y="628"/>
                    <a:pt x="651" y="634"/>
                    <a:pt x="654" y="640"/>
                  </a:cubicBezTo>
                  <a:cubicBezTo>
                    <a:pt x="657" y="646"/>
                    <a:pt x="659" y="652"/>
                    <a:pt x="662" y="657"/>
                  </a:cubicBezTo>
                  <a:cubicBezTo>
                    <a:pt x="667" y="667"/>
                    <a:pt x="671" y="675"/>
                    <a:pt x="673" y="680"/>
                  </a:cubicBezTo>
                  <a:cubicBezTo>
                    <a:pt x="675" y="685"/>
                    <a:pt x="677" y="688"/>
                    <a:pt x="677" y="688"/>
                  </a:cubicBezTo>
                  <a:cubicBezTo>
                    <a:pt x="677" y="688"/>
                    <a:pt x="675" y="685"/>
                    <a:pt x="672" y="681"/>
                  </a:cubicBezTo>
                  <a:cubicBezTo>
                    <a:pt x="669" y="676"/>
                    <a:pt x="664" y="668"/>
                    <a:pt x="658" y="659"/>
                  </a:cubicBezTo>
                  <a:cubicBezTo>
                    <a:pt x="655" y="654"/>
                    <a:pt x="652" y="649"/>
                    <a:pt x="649" y="643"/>
                  </a:cubicBezTo>
                  <a:cubicBezTo>
                    <a:pt x="645" y="637"/>
                    <a:pt x="641" y="631"/>
                    <a:pt x="636" y="625"/>
                  </a:cubicBezTo>
                  <a:cubicBezTo>
                    <a:pt x="632" y="619"/>
                    <a:pt x="627" y="612"/>
                    <a:pt x="622" y="605"/>
                  </a:cubicBezTo>
                  <a:cubicBezTo>
                    <a:pt x="620" y="601"/>
                    <a:pt x="618" y="597"/>
                    <a:pt x="615" y="594"/>
                  </a:cubicBezTo>
                  <a:cubicBezTo>
                    <a:pt x="612" y="590"/>
                    <a:pt x="609" y="586"/>
                    <a:pt x="606" y="583"/>
                  </a:cubicBezTo>
                  <a:cubicBezTo>
                    <a:pt x="601" y="575"/>
                    <a:pt x="595" y="567"/>
                    <a:pt x="589" y="559"/>
                  </a:cubicBezTo>
                  <a:cubicBezTo>
                    <a:pt x="586" y="555"/>
                    <a:pt x="582" y="551"/>
                    <a:pt x="579" y="547"/>
                  </a:cubicBezTo>
                  <a:cubicBezTo>
                    <a:pt x="576" y="543"/>
                    <a:pt x="573" y="539"/>
                    <a:pt x="569" y="535"/>
                  </a:cubicBezTo>
                  <a:cubicBezTo>
                    <a:pt x="565" y="537"/>
                    <a:pt x="560" y="539"/>
                    <a:pt x="554" y="539"/>
                  </a:cubicBezTo>
                  <a:cubicBezTo>
                    <a:pt x="542" y="539"/>
                    <a:pt x="532" y="533"/>
                    <a:pt x="526" y="523"/>
                  </a:cubicBezTo>
                  <a:cubicBezTo>
                    <a:pt x="524" y="524"/>
                    <a:pt x="523" y="524"/>
                    <a:pt x="521" y="525"/>
                  </a:cubicBezTo>
                  <a:cubicBezTo>
                    <a:pt x="511" y="529"/>
                    <a:pt x="501" y="532"/>
                    <a:pt x="491" y="536"/>
                  </a:cubicBezTo>
                  <a:cubicBezTo>
                    <a:pt x="481" y="540"/>
                    <a:pt x="472" y="544"/>
                    <a:pt x="462" y="548"/>
                  </a:cubicBezTo>
                  <a:cubicBezTo>
                    <a:pt x="452" y="552"/>
                    <a:pt x="442" y="557"/>
                    <a:pt x="432" y="561"/>
                  </a:cubicBezTo>
                  <a:cubicBezTo>
                    <a:pt x="427" y="563"/>
                    <a:pt x="422" y="565"/>
                    <a:pt x="418" y="567"/>
                  </a:cubicBezTo>
                  <a:cubicBezTo>
                    <a:pt x="413" y="570"/>
                    <a:pt x="408" y="572"/>
                    <a:pt x="403" y="574"/>
                  </a:cubicBezTo>
                  <a:cubicBezTo>
                    <a:pt x="394" y="579"/>
                    <a:pt x="384" y="584"/>
                    <a:pt x="375" y="589"/>
                  </a:cubicBezTo>
                  <a:cubicBezTo>
                    <a:pt x="366" y="594"/>
                    <a:pt x="357" y="598"/>
                    <a:pt x="348" y="603"/>
                  </a:cubicBezTo>
                  <a:cubicBezTo>
                    <a:pt x="340" y="608"/>
                    <a:pt x="331" y="613"/>
                    <a:pt x="323" y="618"/>
                  </a:cubicBezTo>
                  <a:cubicBezTo>
                    <a:pt x="321" y="619"/>
                    <a:pt x="320" y="620"/>
                    <a:pt x="318" y="621"/>
                  </a:cubicBezTo>
                  <a:cubicBezTo>
                    <a:pt x="319" y="624"/>
                    <a:pt x="320" y="628"/>
                    <a:pt x="320" y="632"/>
                  </a:cubicBezTo>
                  <a:cubicBezTo>
                    <a:pt x="320" y="632"/>
                    <a:pt x="320" y="633"/>
                    <a:pt x="320" y="634"/>
                  </a:cubicBezTo>
                  <a:cubicBezTo>
                    <a:pt x="328" y="638"/>
                    <a:pt x="337" y="641"/>
                    <a:pt x="346" y="644"/>
                  </a:cubicBezTo>
                  <a:cubicBezTo>
                    <a:pt x="366" y="652"/>
                    <a:pt x="366" y="652"/>
                    <a:pt x="366" y="652"/>
                  </a:cubicBezTo>
                  <a:cubicBezTo>
                    <a:pt x="373" y="654"/>
                    <a:pt x="380" y="657"/>
                    <a:pt x="387" y="659"/>
                  </a:cubicBezTo>
                  <a:cubicBezTo>
                    <a:pt x="408" y="666"/>
                    <a:pt x="408" y="666"/>
                    <a:pt x="408" y="666"/>
                  </a:cubicBezTo>
                  <a:cubicBezTo>
                    <a:pt x="412" y="667"/>
                    <a:pt x="415" y="668"/>
                    <a:pt x="419" y="669"/>
                  </a:cubicBezTo>
                  <a:cubicBezTo>
                    <a:pt x="429" y="672"/>
                    <a:pt x="429" y="672"/>
                    <a:pt x="429" y="672"/>
                  </a:cubicBezTo>
                  <a:cubicBezTo>
                    <a:pt x="437" y="674"/>
                    <a:pt x="444" y="676"/>
                    <a:pt x="451" y="678"/>
                  </a:cubicBezTo>
                  <a:cubicBezTo>
                    <a:pt x="462" y="681"/>
                    <a:pt x="462" y="681"/>
                    <a:pt x="462" y="681"/>
                  </a:cubicBezTo>
                  <a:cubicBezTo>
                    <a:pt x="472" y="684"/>
                    <a:pt x="472" y="684"/>
                    <a:pt x="472" y="684"/>
                  </a:cubicBezTo>
                  <a:cubicBezTo>
                    <a:pt x="494" y="689"/>
                    <a:pt x="494" y="689"/>
                    <a:pt x="494" y="689"/>
                  </a:cubicBezTo>
                  <a:cubicBezTo>
                    <a:pt x="501" y="690"/>
                    <a:pt x="508" y="692"/>
                    <a:pt x="516" y="693"/>
                  </a:cubicBezTo>
                  <a:cubicBezTo>
                    <a:pt x="530" y="696"/>
                    <a:pt x="545" y="699"/>
                    <a:pt x="560" y="702"/>
                  </a:cubicBezTo>
                  <a:cubicBezTo>
                    <a:pt x="604" y="708"/>
                    <a:pt x="604" y="708"/>
                    <a:pt x="604" y="708"/>
                  </a:cubicBezTo>
                  <a:cubicBezTo>
                    <a:pt x="619" y="710"/>
                    <a:pt x="633" y="712"/>
                    <a:pt x="648" y="714"/>
                  </a:cubicBezTo>
                  <a:cubicBezTo>
                    <a:pt x="648" y="704"/>
                    <a:pt x="648" y="704"/>
                    <a:pt x="648" y="704"/>
                  </a:cubicBezTo>
                  <a:cubicBezTo>
                    <a:pt x="648" y="714"/>
                    <a:pt x="648" y="714"/>
                    <a:pt x="648" y="7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778095" y="4121834"/>
              <a:ext cx="270843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Add Text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12800" y="4121834"/>
              <a:ext cx="3543301" cy="1766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汪曾祺的散文没有结构的苦心经营，也不追求题旨的玄奥深奇，平淡质朴，娓娓道来，如话家常。汪曾祺曾说过：“我觉得伤感主义是散文的大敌。挺大的人，说些姑娘似的话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  <a:r>
                <a:rPr lang="zh-CN" altLang="en-US" sz="1600" dirty="0">
                  <a:cs typeface="+mn-ea"/>
                  <a:sym typeface="+mn-lt"/>
                </a:rPr>
                <a:t>我是希望把散文写得平淡一点，自然一点，家常一点的。”因此品读汪曾祺的散文好像聆听一位性情和蔼、见识广博的老者谈话，虽然话语平常，但饶有趣味。如</a:t>
              </a:r>
              <a:r>
                <a:rPr lang="en-US" altLang="zh-CN" sz="1600" dirty="0">
                  <a:cs typeface="+mn-ea"/>
                  <a:sym typeface="+mn-lt"/>
                </a:rPr>
                <a:t>《</a:t>
              </a:r>
              <a:r>
                <a:rPr lang="zh-CN" altLang="en-US" sz="1600" dirty="0">
                  <a:cs typeface="+mn-ea"/>
                  <a:sym typeface="+mn-lt"/>
                </a:rPr>
                <a:t>葡萄月令</a:t>
              </a:r>
              <a:r>
                <a:rPr lang="en-US" altLang="zh-CN" sz="1600" dirty="0">
                  <a:cs typeface="+mn-ea"/>
                  <a:sym typeface="+mn-lt"/>
                </a:rPr>
                <a:t>》</a:t>
              </a:r>
              <a:r>
                <a:rPr lang="zh-CN" altLang="en-US" sz="1600" dirty="0">
                  <a:cs typeface="+mn-ea"/>
                  <a:sym typeface="+mn-lt"/>
                </a:rPr>
                <a:t>。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4671567" y="1354602"/>
            <a:ext cx="3909567" cy="4881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汪曾祺的散文写风俗，谈文化，忆旧闻，述掌故，寄乡情，花鸟鱼虫，瓜果食物，无所不涉。在</a:t>
            </a:r>
            <a:r>
              <a:rPr lang="en-US" altLang="zh-CN" sz="1600" dirty="0">
                <a:cs typeface="+mn-ea"/>
                <a:sym typeface="+mn-lt"/>
              </a:rPr>
              <a:t>《</a:t>
            </a:r>
            <a:r>
              <a:rPr lang="zh-CN" altLang="en-US" sz="1600" dirty="0">
                <a:cs typeface="+mn-ea"/>
                <a:sym typeface="+mn-lt"/>
              </a:rPr>
              <a:t>夏天的昆虫</a:t>
            </a:r>
            <a:r>
              <a:rPr lang="en-US" altLang="zh-CN" sz="1600" dirty="0">
                <a:cs typeface="+mn-ea"/>
                <a:sym typeface="+mn-lt"/>
              </a:rPr>
              <a:t>》</a:t>
            </a:r>
            <a:r>
              <a:rPr lang="zh-CN" altLang="en-US" sz="1600" dirty="0">
                <a:cs typeface="+mn-ea"/>
                <a:sym typeface="+mn-lt"/>
              </a:rPr>
              <a:t>中，他向读者介绍了蝈蝈、蝉、蜻蜓、螳螂的品种、习性和孩童捕捉昆虫的情形。如他说：“叫蛐子（蝈蝈的俗称）是可以吃的。得是三尾的，腹大多子。扔在枯树枝火中，一会儿就熟了。味极似虾”。说北京的孩子在竹竿上涂上黏胶捉蝉。作者小时候用蜘蛛网捉蝉</a:t>
            </a:r>
            <a:r>
              <a:rPr lang="en-US" altLang="zh-CN" sz="1600" dirty="0">
                <a:cs typeface="+mn-ea"/>
                <a:sym typeface="+mn-lt"/>
              </a:rPr>
              <a:t>"</a:t>
            </a:r>
            <a:r>
              <a:rPr lang="zh-CN" altLang="en-US" sz="1600" dirty="0">
                <a:cs typeface="+mn-ea"/>
                <a:sym typeface="+mn-lt"/>
              </a:rPr>
              <a:t>选一根结实的长芦苇，一头撅成三角形，用线缚住，看见有大蜘蛛网就一绞，三角里络满了蜘蛛网</a:t>
            </a:r>
            <a:r>
              <a:rPr lang="en-US" altLang="zh-CN" sz="1600" dirty="0">
                <a:cs typeface="+mn-ea"/>
                <a:sym typeface="+mn-lt"/>
              </a:rPr>
              <a:t>,</a:t>
            </a:r>
            <a:r>
              <a:rPr lang="zh-CN" altLang="en-US" sz="1600" dirty="0">
                <a:cs typeface="+mn-ea"/>
                <a:sym typeface="+mn-lt"/>
              </a:rPr>
              <a:t>很黏。瞅准了一只蝉，轻轻一捂，蝉的翅膀就被粘住了。</a:t>
            </a:r>
            <a:r>
              <a:rPr lang="en-US" altLang="zh-CN" sz="1600" dirty="0">
                <a:cs typeface="+mn-ea"/>
                <a:sym typeface="+mn-lt"/>
              </a:rPr>
              <a:t>"</a:t>
            </a:r>
            <a:r>
              <a:rPr lang="zh-CN" altLang="en-US" sz="1600" dirty="0">
                <a:cs typeface="+mn-ea"/>
                <a:sym typeface="+mn-lt"/>
              </a:rPr>
              <a:t>读到此处，不觉会心一笑，好像说的就是我自己童年的情形。</a:t>
            </a:r>
          </a:p>
        </p:txBody>
      </p:sp>
      <p:pic>
        <p:nvPicPr>
          <p:cNvPr id="26" name="图片 25" descr="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158892"/>
            <a:ext cx="2055015" cy="225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11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汪曾祺散文特色</a:t>
            </a:r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95144" y="1561594"/>
            <a:ext cx="347648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arial" panose="020B0604020202020204" pitchFamily="34" charset="0"/>
              </a:rPr>
              <a:t>文如其人，汪曾祺散文的平淡质朴，不事雕琢，缘于他心境的淡泊和对人情世故的达观与超脱，即使身处逆境，也心境释然。在被打为右派下放劳动的日子里，他奉命画出了一套马铃薯图谱。他认为在马铃薯研究站画图谱是“神仙过的日子”，画完一个整薯，还要切开来画一个剖面，画完了，“薯块就再无用处，我于是随手埋进牛粪火里，烤烤，吃掉。我敢说，像我一样吃过那么多品种的马铃薯，全国盖无二人。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65700" y="1748985"/>
            <a:ext cx="369429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arial" panose="020B0604020202020204" pitchFamily="34" charset="0"/>
              </a:rPr>
              <a:t>汪曾祺</a:t>
            </a:r>
            <a:r>
              <a:rPr lang="zh-CN" altLang="en-US" sz="2000" dirty="0">
                <a:latin typeface="arial" panose="020B0604020202020204" pitchFamily="34" charset="0"/>
              </a:rPr>
              <a:t>的散文不注重观念的灌输，但发人深思。如</a:t>
            </a:r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吃食和文学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  <a:r>
              <a:rPr lang="zh-CN" altLang="en-US" sz="2000" dirty="0">
                <a:latin typeface="arial" panose="020B0604020202020204" pitchFamily="34" charset="0"/>
              </a:rPr>
              <a:t>的</a:t>
            </a:r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</a:rPr>
              <a:t>苦瓜是瓜吗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  <a:r>
              <a:rPr lang="zh-CN" altLang="en-US" sz="2000" dirty="0">
                <a:latin typeface="arial" panose="020B0604020202020204" pitchFamily="34" charset="0"/>
              </a:rPr>
              <a:t>，其中谈到苦瓜的历史，人对苦瓜的喜恶，北京人由不接受苦瓜到接受，最后谈到文学创作问题：“不要对自己没有看惯的作品轻易地否定、排斥”“一个作品算是现实主义的也可以，算是现代主义的也可以，只要它真是一个作品。作品就是作品。正如苦瓜，说它是瓜也行，说它是葫芦也行，只要它是可吃的。”</a:t>
            </a:r>
          </a:p>
        </p:txBody>
      </p:sp>
    </p:spTree>
    <p:extLst>
      <p:ext uri="{BB962C8B-B14F-4D97-AF65-F5344CB8AC3E}">
        <p14:creationId xmlns:p14="http://schemas.microsoft.com/office/powerpoint/2010/main" val="4170699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 smtClean="0">
                <a:cs typeface="+mn-ea"/>
                <a:sym typeface="+mn-lt"/>
              </a:rPr>
              <a:t>散文文体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6096000" y="3991505"/>
            <a:ext cx="3291840" cy="466195"/>
          </a:xfrm>
        </p:spPr>
        <p:txBody>
          <a:bodyPr/>
          <a:lstStyle/>
          <a:p>
            <a:r>
              <a:rPr lang="zh-CN" altLang="en-US" dirty="0" smtClean="0"/>
              <a:t>    </a:t>
            </a:r>
            <a:r>
              <a:rPr lang="en-US" altLang="zh-CN" dirty="0" smtClean="0"/>
              <a:t>04 </a:t>
            </a:r>
            <a:r>
              <a:rPr lang="zh-CN" altLang="en-US" dirty="0" smtClean="0"/>
              <a:t>散文</a:t>
            </a:r>
            <a:r>
              <a:rPr lang="zh-CN" altLang="en-US" dirty="0" smtClean="0"/>
              <a:t>特色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2832100" y="5357775"/>
            <a:ext cx="3479967" cy="466195"/>
          </a:xfrm>
        </p:spPr>
        <p:txBody>
          <a:bodyPr/>
          <a:lstStyle/>
          <a:p>
            <a:r>
              <a:rPr lang="en-US" altLang="zh-CN" dirty="0" smtClean="0"/>
              <a:t>   </a:t>
            </a:r>
            <a:r>
              <a:rPr lang="zh-CN" altLang="en-US" dirty="0" smtClean="0"/>
              <a:t>        </a:t>
            </a:r>
            <a:r>
              <a:rPr lang="en-US" altLang="zh-CN" dirty="0" smtClean="0"/>
              <a:t>03 </a:t>
            </a:r>
            <a:r>
              <a:rPr lang="zh-CN" altLang="en-US" dirty="0" smtClean="0"/>
              <a:t>作品介绍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 smtClean="0"/>
              <a:t>作者生平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6"/>
          </p:nvPr>
        </p:nvSpPr>
        <p:spPr>
          <a:xfrm>
            <a:off x="6508582" y="5140836"/>
            <a:ext cx="2378243" cy="421764"/>
          </a:xfrm>
        </p:spPr>
        <p:txBody>
          <a:bodyPr/>
          <a:lstStyle/>
          <a:p>
            <a:r>
              <a:rPr lang="en-US" altLang="zh-CN" dirty="0"/>
              <a:t>05 </a:t>
            </a:r>
            <a:r>
              <a:rPr lang="zh-CN" altLang="en-US" dirty="0" smtClean="0"/>
              <a:t>散文赏析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1486099" y="2828928"/>
            <a:ext cx="1346001" cy="914400"/>
          </a:xfrm>
        </p:spPr>
        <p:txBody>
          <a:bodyPr/>
          <a:lstStyle/>
          <a:p>
            <a:r>
              <a:rPr lang="zh-CN" altLang="en-US" dirty="0" smtClean="0"/>
              <a:t>目录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246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散文赏析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585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1420881" y="212727"/>
            <a:ext cx="4636953" cy="427037"/>
          </a:xfrm>
        </p:spPr>
        <p:txBody>
          <a:bodyPr/>
          <a:lstStyle/>
          <a:p>
            <a:r>
              <a:rPr kumimoji="1" lang="zh-CN" altLang="en-US" dirty="0" smtClean="0"/>
              <a:t>作品赏析之</a:t>
            </a:r>
            <a:r>
              <a:rPr kumimoji="1" lang="zh-CN" altLang="en-US" dirty="0" smtClean="0"/>
              <a:t>《</a:t>
            </a:r>
            <a:r>
              <a:rPr kumimoji="1" lang="zh-CN" altLang="en-US" dirty="0" smtClean="0"/>
              <a:t>金岳霖先生</a:t>
            </a:r>
            <a:r>
              <a:rPr kumimoji="1" lang="en-US" altLang="zh-CN" dirty="0" smtClean="0"/>
              <a:t>》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9600" y="1443841"/>
            <a:ext cx="4095110" cy="4185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/>
                <a:cs typeface="微软雅黑"/>
              </a:rPr>
              <a:t>金岳霖（</a:t>
            </a:r>
            <a:r>
              <a:rPr lang="en-US" altLang="zh-CN" sz="2800" b="1" dirty="0">
                <a:latin typeface="微软雅黑"/>
                <a:cs typeface="微软雅黑"/>
              </a:rPr>
              <a:t>1895-1984</a:t>
            </a:r>
            <a:r>
              <a:rPr lang="zh-CN" altLang="en-US" sz="2800" b="1" dirty="0" smtClean="0">
                <a:latin typeface="微软雅黑"/>
                <a:cs typeface="微软雅黑"/>
              </a:rPr>
              <a:t>）</a:t>
            </a:r>
            <a:endParaRPr lang="en-US" altLang="zh-CN" sz="2800" b="1" dirty="0" smtClean="0">
              <a:latin typeface="微软雅黑"/>
              <a:cs typeface="微软雅黑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微软雅黑"/>
                <a:cs typeface="微软雅黑"/>
              </a:rPr>
              <a:t>中国现代</a:t>
            </a:r>
            <a:r>
              <a:rPr lang="zh-CN" altLang="en-US" sz="2800" b="1" dirty="0">
                <a:latin typeface="微软雅黑"/>
                <a:cs typeface="微软雅黑"/>
              </a:rPr>
              <a:t>哲学家、逻辑学家。创办清华大学哲学系，历任清华、北大、西南联大教授。他是把西方现代逻辑介绍到中国的主要人物，推动了中国对现代逻辑的研究，并培养了许多逻辑学者</a:t>
            </a:r>
            <a:endParaRPr kumimoji="1" lang="zh-CN" altLang="en-US" sz="2800" dirty="0">
              <a:latin typeface="微软雅黑"/>
              <a:cs typeface="微软雅黑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pic>
        <p:nvPicPr>
          <p:cNvPr id="8" name="内容占位符 7" descr="金岳霖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38" b="16438"/>
          <a:stretch>
            <a:fillRect/>
          </a:stretch>
        </p:blipFill>
        <p:spPr>
          <a:xfrm>
            <a:off x="4824754" y="1443841"/>
            <a:ext cx="4313864" cy="377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27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1422429" y="212727"/>
            <a:ext cx="4635406" cy="427037"/>
          </a:xfrm>
        </p:spPr>
        <p:txBody>
          <a:bodyPr/>
          <a:lstStyle/>
          <a:p>
            <a:r>
              <a:rPr kumimoji="1" lang="zh-CN" altLang="en-US" dirty="0" smtClean="0"/>
              <a:t>作品赏析之</a:t>
            </a:r>
            <a:r>
              <a:rPr kumimoji="1" lang="zh-CN" altLang="en-US" dirty="0" smtClean="0"/>
              <a:t>《</a:t>
            </a:r>
            <a:r>
              <a:rPr kumimoji="1" lang="zh-CN" altLang="en-US" dirty="0" smtClean="0"/>
              <a:t>金岳霖先生</a:t>
            </a:r>
            <a:r>
              <a:rPr kumimoji="1" lang="en-US" altLang="zh-CN" dirty="0" smtClean="0"/>
              <a:t>》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9600" y="1443841"/>
            <a:ext cx="409511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微软雅黑"/>
                <a:cs typeface="微软雅黑"/>
              </a:rPr>
              <a:t>细节描写</a:t>
            </a:r>
            <a:endParaRPr lang="en-US" altLang="zh-CN" sz="2800" b="1" dirty="0" smtClean="0">
              <a:latin typeface="微软雅黑"/>
              <a:cs typeface="微软雅黑"/>
            </a:endParaRPr>
          </a:p>
          <a:p>
            <a:pPr>
              <a:spcBef>
                <a:spcPct val="50000"/>
              </a:spcBef>
            </a:pPr>
            <a:endParaRPr lang="en-US" altLang="zh-CN" sz="2800" b="1" dirty="0" smtClean="0">
              <a:latin typeface="微软雅黑"/>
              <a:cs typeface="微软雅黑"/>
            </a:endParaRPr>
          </a:p>
          <a:p>
            <a:r>
              <a:rPr lang="zh-CN" altLang="en-US" sz="2800" b="1" dirty="0" smtClean="0">
                <a:latin typeface="微软雅黑"/>
                <a:cs typeface="微软雅黑"/>
              </a:rPr>
              <a:t>文学</a:t>
            </a:r>
            <a:r>
              <a:rPr lang="zh-CN" altLang="en-US" sz="2800" b="1" dirty="0">
                <a:latin typeface="微软雅黑"/>
                <a:cs typeface="微软雅黑"/>
              </a:rPr>
              <a:t>作品中对人物某些细小的行为举止</a:t>
            </a:r>
            <a:r>
              <a:rPr lang="en-US" altLang="zh-CN" sz="2800" b="1" dirty="0">
                <a:latin typeface="微软雅黑"/>
                <a:cs typeface="微软雅黑"/>
              </a:rPr>
              <a:t>(</a:t>
            </a:r>
            <a:r>
              <a:rPr lang="zh-CN" altLang="en-US" sz="2800" b="1" dirty="0">
                <a:latin typeface="微软雅黑"/>
                <a:cs typeface="微软雅黑"/>
              </a:rPr>
              <a:t>语言、动作、肖像、服饰、表情、心理等）和事情的细枝末节进行的具体、细致的描写。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pic>
        <p:nvPicPr>
          <p:cNvPr id="8" name="内容占位符 7" descr="金岳霖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38" b="16438"/>
          <a:stretch>
            <a:fillRect/>
          </a:stretch>
        </p:blipFill>
        <p:spPr>
          <a:xfrm>
            <a:off x="4824754" y="1443841"/>
            <a:ext cx="4313864" cy="377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《金岳霖先生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86201" y="1687605"/>
            <a:ext cx="5829023" cy="40590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9930" y="2070057"/>
            <a:ext cx="2044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cs typeface="+mn-ea"/>
                <a:sym typeface="+mn-lt"/>
              </a:rPr>
              <a:t>西南联大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00400" y="3437466"/>
            <a:ext cx="2736850" cy="0"/>
          </a:xfrm>
          <a:prstGeom prst="line">
            <a:avLst/>
          </a:prstGeom>
          <a:ln>
            <a:solidFill>
              <a:schemeClr val="bg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852740" y="3524463"/>
            <a:ext cx="54541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抗日战争时期，国民党政府将清华大学、北京大学和南开大学共同组合成“国立西南联合大学”，定址昆明。西南联大在极其艰苦的条件下办学。其间人才辈出，如朱自清、杨振宁、邓稼先、吴宓、、沈从文、金岳霖、钱钟书、汪曾祺等一大批科学家和文学家，为中国现代化教育事业做出过卓著的贡献。西南联大是中国教育史上群星云集、绚烂之至的一页。</a:t>
            </a:r>
          </a:p>
        </p:txBody>
      </p:sp>
    </p:spTree>
    <p:extLst>
      <p:ext uri="{BB962C8B-B14F-4D97-AF65-F5344CB8AC3E}">
        <p14:creationId xmlns:p14="http://schemas.microsoft.com/office/powerpoint/2010/main" val="65857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1420881" y="212727"/>
            <a:ext cx="4761857" cy="427037"/>
          </a:xfrm>
        </p:spPr>
        <p:txBody>
          <a:bodyPr/>
          <a:lstStyle/>
          <a:p>
            <a:r>
              <a:rPr kumimoji="1" lang="zh-CN" altLang="en-US" dirty="0" smtClean="0"/>
              <a:t>作品赏析之</a:t>
            </a:r>
            <a:r>
              <a:rPr kumimoji="1" lang="zh-CN" altLang="en-US" dirty="0" smtClean="0"/>
              <a:t>《</a:t>
            </a:r>
            <a:r>
              <a:rPr kumimoji="1" lang="zh-CN" altLang="en-US" dirty="0" smtClean="0"/>
              <a:t>金岳霖先生</a:t>
            </a:r>
            <a:r>
              <a:rPr kumimoji="1" lang="en-US" altLang="zh-CN" dirty="0" smtClean="0"/>
              <a:t>》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9600" y="1443841"/>
            <a:ext cx="409511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 smtClean="0">
                <a:latin typeface="微软雅黑"/>
                <a:cs typeface="微软雅黑"/>
              </a:rPr>
              <a:t>林徽因</a:t>
            </a:r>
            <a:endParaRPr lang="en-US" altLang="zh-CN" sz="2400" b="1" dirty="0" smtClean="0">
              <a:latin typeface="微软雅黑"/>
              <a:cs typeface="微软雅黑"/>
            </a:endParaRPr>
          </a:p>
          <a:p>
            <a:pPr>
              <a:spcBef>
                <a:spcPct val="50000"/>
              </a:spcBef>
            </a:pPr>
            <a:endParaRPr lang="en-US" altLang="zh-CN" sz="2400" b="1" dirty="0" smtClean="0">
              <a:latin typeface="微软雅黑"/>
              <a:cs typeface="微软雅黑"/>
            </a:endParaRPr>
          </a:p>
          <a:p>
            <a:r>
              <a:rPr lang="zh-CN" altLang="en-US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/>
                <a:cs typeface="微软雅黑"/>
              </a:rPr>
              <a:t>林徽因是中国著名的建筑学家和作家，是中国第一位女性建筑学家，同时也被胡适誉为中国一代才女。她参与国徽、天安门人民英雄纪念碑的设计，改造传统景泰蓝。在文学方面 ，她一生著述甚多，其中代表作为</a:t>
            </a:r>
            <a:r>
              <a:rPr lang="en-US" altLang="zh-CN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/>
                <a:cs typeface="微软雅黑"/>
              </a:rPr>
              <a:t>《</a:t>
            </a:r>
            <a:r>
              <a:rPr lang="zh-CN" altLang="en-US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/>
                <a:cs typeface="微软雅黑"/>
              </a:rPr>
              <a:t>你是人间四月天</a:t>
            </a:r>
            <a:r>
              <a:rPr lang="en-US" altLang="zh-CN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/>
                <a:cs typeface="微软雅黑"/>
              </a:rPr>
              <a:t>》</a:t>
            </a:r>
            <a:r>
              <a:rPr lang="zh-CN" altLang="en-US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/>
                <a:cs typeface="微软雅黑"/>
              </a:rPr>
              <a:t>，小说</a:t>
            </a:r>
            <a:r>
              <a:rPr lang="en-US" altLang="zh-CN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/>
                <a:cs typeface="微软雅黑"/>
              </a:rPr>
              <a:t>《</a:t>
            </a:r>
            <a:r>
              <a:rPr lang="zh-CN" altLang="en-US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/>
                <a:cs typeface="微软雅黑"/>
              </a:rPr>
              <a:t>九十九度中</a:t>
            </a:r>
            <a:r>
              <a:rPr lang="en-US" altLang="zh-CN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/>
                <a:cs typeface="微软雅黑"/>
              </a:rPr>
              <a:t>》</a:t>
            </a: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/>
                <a:cs typeface="微软雅黑"/>
              </a:rPr>
              <a:t>。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pic>
        <p:nvPicPr>
          <p:cNvPr id="9" name="Picture 2" descr="hzylhy005_11327810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79" b="16079"/>
          <a:stretch>
            <a:fillRect/>
          </a:stretch>
        </p:blipFill>
        <p:spPr bwMode="auto">
          <a:xfrm>
            <a:off x="4704710" y="1867378"/>
            <a:ext cx="4313238" cy="412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42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课后作业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3317" y="3105835"/>
            <a:ext cx="73693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片段写作：描绘一个你熟悉的人的外形。注意要采用白描手法、细节描写。</a:t>
            </a:r>
            <a:r>
              <a:rPr lang="en-US" altLang="zh-CN" sz="2800" dirty="0"/>
              <a:t>300</a:t>
            </a:r>
            <a:r>
              <a:rPr lang="zh-CN" altLang="en-US" sz="2800" dirty="0"/>
              <a:t>字左右。</a:t>
            </a:r>
          </a:p>
        </p:txBody>
      </p:sp>
    </p:spTree>
    <p:extLst>
      <p:ext uri="{BB962C8B-B14F-4D97-AF65-F5344CB8AC3E}">
        <p14:creationId xmlns:p14="http://schemas.microsoft.com/office/powerpoint/2010/main" val="3979185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867680" y="212728"/>
            <a:ext cx="4169337" cy="266162"/>
          </a:xfrm>
        </p:spPr>
        <p:txBody>
          <a:bodyPr/>
          <a:lstStyle/>
          <a:p>
            <a:r>
              <a:rPr kumimoji="1" lang="zh-CN" altLang="en-US" dirty="0"/>
              <a:t>作品赏析之</a:t>
            </a:r>
            <a:r>
              <a:rPr kumimoji="1" lang="en-US" altLang="zh-CN" dirty="0"/>
              <a:t>《</a:t>
            </a:r>
            <a:r>
              <a:rPr kumimoji="1" lang="zh-CN" altLang="en-US" dirty="0"/>
              <a:t>胡同文化</a:t>
            </a:r>
            <a:r>
              <a:rPr kumimoji="1" lang="en-US" altLang="zh-CN" dirty="0"/>
              <a:t>》</a:t>
            </a:r>
          </a:p>
        </p:txBody>
      </p:sp>
      <p:sp>
        <p:nvSpPr>
          <p:cNvPr id="4" name="矩形 3"/>
          <p:cNvSpPr/>
          <p:nvPr/>
        </p:nvSpPr>
        <p:spPr>
          <a:xfrm>
            <a:off x="1103317" y="3105835"/>
            <a:ext cx="73693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1 </a:t>
            </a:r>
            <a:r>
              <a:rPr lang="zh-CN" altLang="en-US" sz="2800" dirty="0"/>
              <a:t>胡同文化的内涵</a:t>
            </a:r>
          </a:p>
          <a:p>
            <a:r>
              <a:rPr lang="en-US" altLang="zh-CN" sz="2800" dirty="0"/>
              <a:t>2 </a:t>
            </a:r>
            <a:r>
              <a:rPr lang="zh-CN" altLang="en-US" sz="2800" dirty="0"/>
              <a:t>作者情感</a:t>
            </a:r>
          </a:p>
        </p:txBody>
      </p:sp>
    </p:spTree>
    <p:extLst>
      <p:ext uri="{BB962C8B-B14F-4D97-AF65-F5344CB8AC3E}">
        <p14:creationId xmlns:p14="http://schemas.microsoft.com/office/powerpoint/2010/main" val="3888369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766739" y="212727"/>
            <a:ext cx="4215198" cy="427037"/>
          </a:xfrm>
        </p:spPr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作品赏析</a:t>
            </a:r>
            <a:r>
              <a:rPr lang="zh-CN" altLang="en-US" dirty="0" smtClean="0">
                <a:sym typeface="+mn-lt"/>
              </a:rPr>
              <a:t>之</a:t>
            </a:r>
            <a:r>
              <a:rPr lang="en-US" altLang="zh-CN" dirty="0" smtClean="0">
                <a:sym typeface="+mn-lt"/>
              </a:rPr>
              <a:t>《</a:t>
            </a:r>
            <a:r>
              <a:rPr lang="zh-CN" altLang="en-US" dirty="0" smtClean="0">
                <a:sym typeface="+mn-lt"/>
              </a:rPr>
              <a:t>胡同文化</a:t>
            </a:r>
            <a:r>
              <a:rPr lang="en-US" altLang="zh-CN" dirty="0" smtClean="0">
                <a:sym typeface="+mn-lt"/>
              </a:rPr>
              <a:t>》</a:t>
            </a:r>
            <a:endParaRPr lang="en-US" altLang="zh-CN" dirty="0" smtClean="0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483400" y="1109133"/>
            <a:ext cx="6360427" cy="4974037"/>
          </a:xfrm>
          <a:custGeom>
            <a:avLst/>
            <a:gdLst>
              <a:gd name="connsiteX0" fmla="*/ 1612900 w 9224434"/>
              <a:gd name="connsiteY0" fmla="*/ 0 h 5410330"/>
              <a:gd name="connsiteX1" fmla="*/ 3225800 w 9224434"/>
              <a:gd name="connsiteY1" fmla="*/ 1612900 h 5410330"/>
              <a:gd name="connsiteX2" fmla="*/ 3099051 w 9224434"/>
              <a:gd name="connsiteY2" fmla="*/ 2240714 h 5410330"/>
              <a:gd name="connsiteX3" fmla="*/ 3078950 w 9224434"/>
              <a:gd name="connsiteY3" fmla="*/ 2282440 h 5410330"/>
              <a:gd name="connsiteX4" fmla="*/ 3148340 w 9224434"/>
              <a:gd name="connsiteY4" fmla="*/ 2257043 h 5410330"/>
              <a:gd name="connsiteX5" fmla="*/ 3627967 w 9224434"/>
              <a:gd name="connsiteY5" fmla="*/ 2184530 h 5410330"/>
              <a:gd name="connsiteX6" fmla="*/ 4107594 w 9224434"/>
              <a:gd name="connsiteY6" fmla="*/ 2257043 h 5410330"/>
              <a:gd name="connsiteX7" fmla="*/ 4120450 w 9224434"/>
              <a:gd name="connsiteY7" fmla="*/ 2261748 h 5410330"/>
              <a:gd name="connsiteX8" fmla="*/ 4110317 w 9224434"/>
              <a:gd name="connsiteY8" fmla="*/ 2240714 h 5410330"/>
              <a:gd name="connsiteX9" fmla="*/ 3983567 w 9224434"/>
              <a:gd name="connsiteY9" fmla="*/ 1612900 h 5410330"/>
              <a:gd name="connsiteX10" fmla="*/ 5596467 w 9224434"/>
              <a:gd name="connsiteY10" fmla="*/ 0 h 5410330"/>
              <a:gd name="connsiteX11" fmla="*/ 7209367 w 9224434"/>
              <a:gd name="connsiteY11" fmla="*/ 1612900 h 5410330"/>
              <a:gd name="connsiteX12" fmla="*/ 7082617 w 9224434"/>
              <a:gd name="connsiteY12" fmla="*/ 2240714 h 5410330"/>
              <a:gd name="connsiteX13" fmla="*/ 7062517 w 9224434"/>
              <a:gd name="connsiteY13" fmla="*/ 2282440 h 5410330"/>
              <a:gd name="connsiteX14" fmla="*/ 7131907 w 9224434"/>
              <a:gd name="connsiteY14" fmla="*/ 2257043 h 5410330"/>
              <a:gd name="connsiteX15" fmla="*/ 7611534 w 9224434"/>
              <a:gd name="connsiteY15" fmla="*/ 2184530 h 5410330"/>
              <a:gd name="connsiteX16" fmla="*/ 9224434 w 9224434"/>
              <a:gd name="connsiteY16" fmla="*/ 3797430 h 5410330"/>
              <a:gd name="connsiteX17" fmla="*/ 7611534 w 9224434"/>
              <a:gd name="connsiteY17" fmla="*/ 5410330 h 5410330"/>
              <a:gd name="connsiteX18" fmla="*/ 5998634 w 9224434"/>
              <a:gd name="connsiteY18" fmla="*/ 3797430 h 5410330"/>
              <a:gd name="connsiteX19" fmla="*/ 6125384 w 9224434"/>
              <a:gd name="connsiteY19" fmla="*/ 3169617 h 5410330"/>
              <a:gd name="connsiteX20" fmla="*/ 6145485 w 9224434"/>
              <a:gd name="connsiteY20" fmla="*/ 3127890 h 5410330"/>
              <a:gd name="connsiteX21" fmla="*/ 6076094 w 9224434"/>
              <a:gd name="connsiteY21" fmla="*/ 3153287 h 5410330"/>
              <a:gd name="connsiteX22" fmla="*/ 5596467 w 9224434"/>
              <a:gd name="connsiteY22" fmla="*/ 3225800 h 5410330"/>
              <a:gd name="connsiteX23" fmla="*/ 5116840 w 9224434"/>
              <a:gd name="connsiteY23" fmla="*/ 3153287 h 5410330"/>
              <a:gd name="connsiteX24" fmla="*/ 5103985 w 9224434"/>
              <a:gd name="connsiteY24" fmla="*/ 3148582 h 5410330"/>
              <a:gd name="connsiteX25" fmla="*/ 5114118 w 9224434"/>
              <a:gd name="connsiteY25" fmla="*/ 3169617 h 5410330"/>
              <a:gd name="connsiteX26" fmla="*/ 5240867 w 9224434"/>
              <a:gd name="connsiteY26" fmla="*/ 3797430 h 5410330"/>
              <a:gd name="connsiteX27" fmla="*/ 3627967 w 9224434"/>
              <a:gd name="connsiteY27" fmla="*/ 5410330 h 5410330"/>
              <a:gd name="connsiteX28" fmla="*/ 2015067 w 9224434"/>
              <a:gd name="connsiteY28" fmla="*/ 3797430 h 5410330"/>
              <a:gd name="connsiteX29" fmla="*/ 2141817 w 9224434"/>
              <a:gd name="connsiteY29" fmla="*/ 3169617 h 5410330"/>
              <a:gd name="connsiteX30" fmla="*/ 2161918 w 9224434"/>
              <a:gd name="connsiteY30" fmla="*/ 3127890 h 5410330"/>
              <a:gd name="connsiteX31" fmla="*/ 2092528 w 9224434"/>
              <a:gd name="connsiteY31" fmla="*/ 3153287 h 5410330"/>
              <a:gd name="connsiteX32" fmla="*/ 1612900 w 9224434"/>
              <a:gd name="connsiteY32" fmla="*/ 3225800 h 5410330"/>
              <a:gd name="connsiteX33" fmla="*/ 0 w 9224434"/>
              <a:gd name="connsiteY33" fmla="*/ 1612900 h 5410330"/>
              <a:gd name="connsiteX34" fmla="*/ 1612900 w 9224434"/>
              <a:gd name="connsiteY34" fmla="*/ 0 h 541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224434" h="5410330">
                <a:moveTo>
                  <a:pt x="1612900" y="0"/>
                </a:moveTo>
                <a:cubicBezTo>
                  <a:pt x="2503680" y="0"/>
                  <a:pt x="3225800" y="722120"/>
                  <a:pt x="3225800" y="1612900"/>
                </a:cubicBezTo>
                <a:cubicBezTo>
                  <a:pt x="3225800" y="1835595"/>
                  <a:pt x="3180668" y="2047749"/>
                  <a:pt x="3099051" y="2240714"/>
                </a:cubicBezTo>
                <a:lnTo>
                  <a:pt x="3078950" y="2282440"/>
                </a:lnTo>
                <a:lnTo>
                  <a:pt x="3148340" y="2257043"/>
                </a:lnTo>
                <a:cubicBezTo>
                  <a:pt x="3299854" y="2209917"/>
                  <a:pt x="3460946" y="2184530"/>
                  <a:pt x="3627967" y="2184530"/>
                </a:cubicBezTo>
                <a:cubicBezTo>
                  <a:pt x="3794988" y="2184530"/>
                  <a:pt x="3956080" y="2209917"/>
                  <a:pt x="4107594" y="2257043"/>
                </a:cubicBezTo>
                <a:lnTo>
                  <a:pt x="4120450" y="2261748"/>
                </a:lnTo>
                <a:lnTo>
                  <a:pt x="4110317" y="2240714"/>
                </a:lnTo>
                <a:cubicBezTo>
                  <a:pt x="4028700" y="2047749"/>
                  <a:pt x="3983567" y="1835595"/>
                  <a:pt x="3983567" y="1612900"/>
                </a:cubicBezTo>
                <a:cubicBezTo>
                  <a:pt x="3983567" y="722120"/>
                  <a:pt x="4705687" y="0"/>
                  <a:pt x="5596467" y="0"/>
                </a:cubicBezTo>
                <a:cubicBezTo>
                  <a:pt x="6487247" y="0"/>
                  <a:pt x="7209367" y="722120"/>
                  <a:pt x="7209367" y="1612900"/>
                </a:cubicBezTo>
                <a:cubicBezTo>
                  <a:pt x="7209367" y="1835595"/>
                  <a:pt x="7164235" y="2047749"/>
                  <a:pt x="7082617" y="2240714"/>
                </a:cubicBezTo>
                <a:lnTo>
                  <a:pt x="7062517" y="2282440"/>
                </a:lnTo>
                <a:lnTo>
                  <a:pt x="7131907" y="2257043"/>
                </a:lnTo>
                <a:cubicBezTo>
                  <a:pt x="7283421" y="2209917"/>
                  <a:pt x="7444513" y="2184530"/>
                  <a:pt x="7611534" y="2184530"/>
                </a:cubicBezTo>
                <a:cubicBezTo>
                  <a:pt x="8502314" y="2184530"/>
                  <a:pt x="9224434" y="2906650"/>
                  <a:pt x="9224434" y="3797430"/>
                </a:cubicBezTo>
                <a:cubicBezTo>
                  <a:pt x="9224434" y="4688210"/>
                  <a:pt x="8502314" y="5410330"/>
                  <a:pt x="7611534" y="5410330"/>
                </a:cubicBezTo>
                <a:cubicBezTo>
                  <a:pt x="6720754" y="5410330"/>
                  <a:pt x="5998634" y="4688210"/>
                  <a:pt x="5998634" y="3797430"/>
                </a:cubicBezTo>
                <a:cubicBezTo>
                  <a:pt x="5998634" y="3574735"/>
                  <a:pt x="6043767" y="3362581"/>
                  <a:pt x="6125384" y="3169617"/>
                </a:cubicBezTo>
                <a:lnTo>
                  <a:pt x="6145485" y="3127890"/>
                </a:lnTo>
                <a:lnTo>
                  <a:pt x="6076094" y="3153287"/>
                </a:lnTo>
                <a:cubicBezTo>
                  <a:pt x="5924580" y="3200413"/>
                  <a:pt x="5763488" y="3225800"/>
                  <a:pt x="5596467" y="3225800"/>
                </a:cubicBezTo>
                <a:cubicBezTo>
                  <a:pt x="5429446" y="3225800"/>
                  <a:pt x="5268354" y="3200413"/>
                  <a:pt x="5116840" y="3153287"/>
                </a:cubicBezTo>
                <a:lnTo>
                  <a:pt x="5103985" y="3148582"/>
                </a:lnTo>
                <a:lnTo>
                  <a:pt x="5114118" y="3169617"/>
                </a:lnTo>
                <a:cubicBezTo>
                  <a:pt x="5195735" y="3362582"/>
                  <a:pt x="5240867" y="3574735"/>
                  <a:pt x="5240867" y="3797430"/>
                </a:cubicBezTo>
                <a:cubicBezTo>
                  <a:pt x="5240867" y="4688210"/>
                  <a:pt x="4518747" y="5410330"/>
                  <a:pt x="3627967" y="5410330"/>
                </a:cubicBezTo>
                <a:cubicBezTo>
                  <a:pt x="2737187" y="5410330"/>
                  <a:pt x="2015067" y="4688210"/>
                  <a:pt x="2015067" y="3797430"/>
                </a:cubicBezTo>
                <a:cubicBezTo>
                  <a:pt x="2015067" y="3574735"/>
                  <a:pt x="2060200" y="3362582"/>
                  <a:pt x="2141817" y="3169617"/>
                </a:cubicBezTo>
                <a:lnTo>
                  <a:pt x="2161918" y="3127890"/>
                </a:lnTo>
                <a:lnTo>
                  <a:pt x="2092528" y="3153287"/>
                </a:lnTo>
                <a:cubicBezTo>
                  <a:pt x="1941014" y="3200413"/>
                  <a:pt x="1779921" y="3225800"/>
                  <a:pt x="1612900" y="3225800"/>
                </a:cubicBezTo>
                <a:cubicBezTo>
                  <a:pt x="722121" y="3225800"/>
                  <a:pt x="0" y="2503680"/>
                  <a:pt x="0" y="1612900"/>
                </a:cubicBezTo>
                <a:cubicBezTo>
                  <a:pt x="0" y="722120"/>
                  <a:pt x="722121" y="0"/>
                  <a:pt x="1612900" y="0"/>
                </a:cubicBezTo>
                <a:close/>
              </a:path>
            </a:pathLst>
          </a:cu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92480" y="1540428"/>
            <a:ext cx="6585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 </a:t>
            </a:r>
            <a:r>
              <a:rPr lang="en-US" altLang="zh-CN" sz="4400" b="1" dirty="0"/>
              <a:t>1</a:t>
            </a:r>
            <a:endParaRPr lang="zh-CN" altLang="en-US" sz="4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3283626" y="3690957"/>
            <a:ext cx="5006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2</a:t>
            </a:r>
            <a:endParaRPr lang="zh-CN" altLang="en-US" sz="44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6087367" y="3725511"/>
            <a:ext cx="6585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 </a:t>
            </a:r>
            <a:r>
              <a:rPr lang="en-US" altLang="zh-CN" sz="4400" b="1" dirty="0"/>
              <a:t>4</a:t>
            </a:r>
            <a:endParaRPr lang="zh-CN" altLang="en-US" sz="44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4651887" y="1464807"/>
            <a:ext cx="5006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3</a:t>
            </a:r>
            <a:endParaRPr lang="zh-CN" altLang="en-US" sz="4400" b="1" dirty="0"/>
          </a:p>
        </p:txBody>
      </p:sp>
      <p:sp>
        <p:nvSpPr>
          <p:cNvPr id="17" name="矩形 16"/>
          <p:cNvSpPr/>
          <p:nvPr/>
        </p:nvSpPr>
        <p:spPr>
          <a:xfrm>
            <a:off x="4517731" y="2599794"/>
            <a:ext cx="1670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/>
              <a:t>多</a:t>
            </a:r>
            <a:endParaRPr lang="zh-CN" altLang="en-US" sz="3600" dirty="0"/>
          </a:p>
        </p:txBody>
      </p:sp>
      <p:sp>
        <p:nvSpPr>
          <p:cNvPr id="18" name="矩形 17"/>
          <p:cNvSpPr/>
          <p:nvPr/>
        </p:nvSpPr>
        <p:spPr>
          <a:xfrm>
            <a:off x="3186612" y="4803190"/>
            <a:ext cx="1670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/>
              <a:t>奇</a:t>
            </a:r>
            <a:endParaRPr lang="zh-CN" altLang="en-US" sz="3600" dirty="0"/>
          </a:p>
        </p:txBody>
      </p:sp>
      <p:sp>
        <p:nvSpPr>
          <p:cNvPr id="19" name="矩形 18"/>
          <p:cNvSpPr/>
          <p:nvPr/>
        </p:nvSpPr>
        <p:spPr>
          <a:xfrm>
            <a:off x="5981937" y="4837744"/>
            <a:ext cx="1670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/>
              <a:t>静</a:t>
            </a:r>
            <a:endParaRPr lang="zh-CN" altLang="en-US" sz="3600" dirty="0"/>
          </a:p>
        </p:txBody>
      </p:sp>
      <p:sp>
        <p:nvSpPr>
          <p:cNvPr id="20" name="矩形 19"/>
          <p:cNvSpPr/>
          <p:nvPr/>
        </p:nvSpPr>
        <p:spPr>
          <a:xfrm>
            <a:off x="2247103" y="226363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 smtClean="0">
                <a:solidFill>
                  <a:schemeClr val="accent2"/>
                </a:solidFill>
                <a:cs typeface="+mn-ea"/>
                <a:sym typeface="+mn-lt"/>
              </a:rPr>
              <a:t>布局</a:t>
            </a:r>
            <a:endParaRPr lang="zh-CN" altLang="en-US" sz="20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35741" y="2190679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 smtClean="0">
                <a:solidFill>
                  <a:schemeClr val="accent2"/>
                </a:solidFill>
                <a:cs typeface="+mn-ea"/>
                <a:sym typeface="+mn-lt"/>
              </a:rPr>
              <a:t>数目</a:t>
            </a:r>
            <a:endParaRPr lang="zh-CN" altLang="en-US" sz="20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69651" y="4403079"/>
            <a:ext cx="7104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 smtClean="0">
                <a:solidFill>
                  <a:schemeClr val="accent2"/>
                </a:solidFill>
                <a:cs typeface="+mn-ea"/>
                <a:sym typeface="+mn-lt"/>
              </a:rPr>
              <a:t>名称</a:t>
            </a:r>
            <a:endParaRPr lang="zh-CN" altLang="en-US" sz="20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09032" y="4437633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 smtClean="0">
                <a:solidFill>
                  <a:schemeClr val="accent2"/>
                </a:solidFill>
                <a:cs typeface="+mn-ea"/>
                <a:sym typeface="+mn-lt"/>
              </a:rPr>
              <a:t>环境</a:t>
            </a:r>
            <a:endParaRPr lang="zh-CN" altLang="en-US" sz="20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4" name="等腰三角形 23"/>
          <p:cNvSpPr/>
          <p:nvPr/>
        </p:nvSpPr>
        <p:spPr>
          <a:xfrm rot="8258872">
            <a:off x="3220763" y="3532064"/>
            <a:ext cx="189710" cy="218056"/>
          </a:xfrm>
          <a:prstGeom prst="triangl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8258872">
            <a:off x="6072264" y="3532064"/>
            <a:ext cx="189710" cy="218056"/>
          </a:xfrm>
          <a:prstGeom prst="triangl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2226565">
            <a:off x="4503916" y="3532064"/>
            <a:ext cx="189710" cy="218056"/>
          </a:xfrm>
          <a:prstGeom prst="triangl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5593" y="1728164"/>
            <a:ext cx="954107" cy="43550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kumimoji="1" lang="zh-CN" altLang="en-US" sz="40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胡同的特点</a:t>
            </a:r>
            <a:endParaRPr kumimoji="1" lang="zh-CN" altLang="en-US" sz="40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47103" y="2894154"/>
            <a:ext cx="87798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kumimoji="1" lang="zh-CN" altLang="en-US" sz="36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正</a:t>
            </a:r>
            <a:endParaRPr kumimoji="1" lang="zh-CN" altLang="en-US" sz="36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28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0"/>
            <a:ext cx="26416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600200"/>
            <a:ext cx="4114800" cy="262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29000"/>
            <a:ext cx="23542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184650"/>
            <a:ext cx="4114800" cy="267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1" y="2971800"/>
            <a:ext cx="2659063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5" name="Picture 7" descr="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622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956057" y="458068"/>
            <a:ext cx="28936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kumimoji="1" lang="zh-CN" altLang="en-US" sz="40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北京的胡同</a:t>
            </a:r>
            <a:endParaRPr kumimoji="1" lang="zh-CN" altLang="en-US" sz="40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1554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3557" y="1519952"/>
            <a:ext cx="6161922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安土重迁，不愿搬家　　　封闭</a:t>
            </a:r>
          </a:p>
          <a:p>
            <a:endParaRPr lang="zh-CN" altLang="en-US" sz="2800" dirty="0"/>
          </a:p>
          <a:p>
            <a:r>
              <a:rPr lang="zh-CN" altLang="en-US" sz="2800" dirty="0"/>
              <a:t>独门独院，过往不多      </a:t>
            </a:r>
          </a:p>
          <a:p>
            <a:r>
              <a:rPr lang="zh-CN" altLang="en-US" sz="2800" dirty="0"/>
              <a:t>易于满足，要求不高　　  保守     　</a:t>
            </a:r>
          </a:p>
          <a:p>
            <a:r>
              <a:rPr lang="zh-CN" altLang="en-US" sz="2800" dirty="0"/>
              <a:t>爱瞧热闹，不管闲事 </a:t>
            </a:r>
          </a:p>
          <a:p>
            <a:endParaRPr lang="zh-CN" altLang="en-US" sz="2800" dirty="0"/>
          </a:p>
          <a:p>
            <a:r>
              <a:rPr lang="zh-CN" altLang="en-US" sz="2800" dirty="0"/>
              <a:t>安分守己，逆来顺受　    忍耐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2699" y="1519952"/>
            <a:ext cx="1031051" cy="31085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kumimoji="1" lang="zh-CN" altLang="en-US" sz="4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胡同居民</a:t>
            </a:r>
            <a:endParaRPr kumimoji="1" lang="zh-CN" altLang="en-US" sz="4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2767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散文文体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132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409700" y="212727"/>
            <a:ext cx="4100574" cy="427037"/>
          </a:xfrm>
        </p:spPr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作品赏析之</a:t>
            </a:r>
            <a:r>
              <a:rPr lang="en-US" altLang="zh-CN" dirty="0" smtClean="0">
                <a:cs typeface="+mn-ea"/>
                <a:sym typeface="+mn-lt"/>
              </a:rPr>
              <a:t>《</a:t>
            </a:r>
            <a:r>
              <a:rPr lang="zh-CN" altLang="en-US" dirty="0" smtClean="0">
                <a:cs typeface="+mn-ea"/>
                <a:sym typeface="+mn-lt"/>
              </a:rPr>
              <a:t>胡同文化</a:t>
            </a:r>
            <a:r>
              <a:rPr lang="en-US" altLang="zh-CN" dirty="0" smtClean="0">
                <a:cs typeface="+mn-ea"/>
                <a:sym typeface="+mn-lt"/>
              </a:rPr>
              <a:t>》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038106" y="3040909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8800" dirty="0" smtClean="0">
                <a:solidFill>
                  <a:schemeClr val="accent2"/>
                </a:solidFill>
              </a:rPr>
              <a:t>文化</a:t>
            </a:r>
            <a:endParaRPr lang="zh-CN" altLang="en-US" sz="8800" dirty="0">
              <a:solidFill>
                <a:schemeClr val="accent2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686175" y="1415003"/>
            <a:ext cx="1733550" cy="4325396"/>
            <a:chOff x="4914900" y="1415003"/>
            <a:chExt cx="2311400" cy="4325396"/>
          </a:xfrm>
        </p:grpSpPr>
        <p:sp>
          <p:nvSpPr>
            <p:cNvPr id="5" name="矩形 4"/>
            <p:cNvSpPr/>
            <p:nvPr/>
          </p:nvSpPr>
          <p:spPr>
            <a:xfrm>
              <a:off x="4914900" y="1415003"/>
              <a:ext cx="2311400" cy="11944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4914900" y="2609439"/>
              <a:ext cx="2311400" cy="260602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14900" y="5215466"/>
              <a:ext cx="2311400" cy="5249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972889" y="1689056"/>
              <a:ext cx="2462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95390" y="5293266"/>
              <a:ext cx="9066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ONE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976365" y="2685083"/>
              <a:ext cx="2112352" cy="2320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一是把它视为一种教育状况或知识程度。比方说某某人“有文化或没文化”“文化高或文化低”</a:t>
              </a:r>
              <a:r>
                <a:rPr lang="zh-CN" altLang="en-US" sz="1600" dirty="0" smtClean="0">
                  <a:cs typeface="+mn-ea"/>
                  <a:sym typeface="+mn-lt"/>
                </a:rPr>
                <a:t>。</a:t>
              </a:r>
              <a:endParaRPr lang="zh-CN" altLang="en-US" sz="160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9725" y="1415003"/>
            <a:ext cx="1733550" cy="4325396"/>
            <a:chOff x="7226300" y="1415003"/>
            <a:chExt cx="2311400" cy="4325396"/>
          </a:xfrm>
        </p:grpSpPr>
        <p:sp>
          <p:nvSpPr>
            <p:cNvPr id="6" name="矩形 5"/>
            <p:cNvSpPr/>
            <p:nvPr/>
          </p:nvSpPr>
          <p:spPr>
            <a:xfrm>
              <a:off x="7226300" y="1415003"/>
              <a:ext cx="2311400" cy="11944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7226300" y="2609439"/>
              <a:ext cx="2311400" cy="260602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26300" y="5215466"/>
              <a:ext cx="2311400" cy="5249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568438" y="5293266"/>
              <a:ext cx="8339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Two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325823" y="2685083"/>
              <a:ext cx="2112352" cy="20774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cs typeface="+mn-ea"/>
                  <a:sym typeface="+mn-lt"/>
                </a:rPr>
                <a:t>二是作为一种考古用语。如仰韶文化，大汶口文化。</a:t>
              </a:r>
            </a:p>
            <a:p>
              <a:pPr algn="just">
                <a:lnSpc>
                  <a:spcPct val="130000"/>
                </a:lnSpc>
              </a:pPr>
              <a:endParaRPr lang="zh-CN" altLang="en-US" sz="20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53275" y="1415003"/>
            <a:ext cx="1733550" cy="4325396"/>
            <a:chOff x="9537700" y="1415003"/>
            <a:chExt cx="2311400" cy="4325396"/>
          </a:xfrm>
        </p:grpSpPr>
        <p:sp>
          <p:nvSpPr>
            <p:cNvPr id="7" name="矩形 6"/>
            <p:cNvSpPr/>
            <p:nvPr/>
          </p:nvSpPr>
          <p:spPr>
            <a:xfrm>
              <a:off x="9537700" y="1415003"/>
              <a:ext cx="2311400" cy="11944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9537700" y="2609439"/>
              <a:ext cx="2311400" cy="260602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537700" y="5215466"/>
              <a:ext cx="2311400" cy="5249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0782953" y="5293266"/>
              <a:ext cx="10584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Three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637221" y="2685083"/>
              <a:ext cx="2112352" cy="2477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cs typeface="+mn-ea"/>
                  <a:sym typeface="+mn-lt"/>
                </a:rPr>
                <a:t>三是人类所创造的物质财富与精神财富的总和。主要指精神财富。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817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867680" y="212728"/>
            <a:ext cx="4169337" cy="266162"/>
          </a:xfrm>
        </p:spPr>
        <p:txBody>
          <a:bodyPr/>
          <a:lstStyle/>
          <a:p>
            <a:r>
              <a:rPr kumimoji="1" lang="zh-CN" altLang="en-US" dirty="0"/>
              <a:t>作品赏析之</a:t>
            </a:r>
            <a:r>
              <a:rPr kumimoji="1" lang="en-US" altLang="zh-CN" dirty="0"/>
              <a:t>《</a:t>
            </a:r>
            <a:r>
              <a:rPr kumimoji="1" lang="zh-CN" altLang="en-US" dirty="0"/>
              <a:t>胡同文化</a:t>
            </a:r>
            <a:r>
              <a:rPr kumimoji="1" lang="en-US" altLang="zh-CN" dirty="0"/>
              <a:t>》</a:t>
            </a:r>
          </a:p>
        </p:txBody>
      </p:sp>
      <p:sp>
        <p:nvSpPr>
          <p:cNvPr id="4" name="矩形 3"/>
          <p:cNvSpPr/>
          <p:nvPr/>
        </p:nvSpPr>
        <p:spPr>
          <a:xfrm>
            <a:off x="3358361" y="3105835"/>
            <a:ext cx="51142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dirty="0">
                <a:latin typeface="微软雅黑"/>
                <a:cs typeface="微软雅黑"/>
              </a:rPr>
              <a:t>留恋</a:t>
            </a:r>
            <a:r>
              <a:rPr kumimoji="1" lang="zh-CN" altLang="zh-CN" sz="2800" dirty="0">
                <a:latin typeface="微软雅黑"/>
                <a:cs typeface="微软雅黑"/>
              </a:rPr>
              <a:t>、</a:t>
            </a:r>
            <a:r>
              <a:rPr kumimoji="1" lang="zh-CN" altLang="en-US" sz="2800" dirty="0" smtClean="0">
                <a:latin typeface="微软雅黑"/>
                <a:cs typeface="微软雅黑"/>
              </a:rPr>
              <a:t>无可奈何（</a:t>
            </a:r>
            <a:r>
              <a:rPr kumimoji="1" lang="zh-CN" altLang="en-US" sz="2800" dirty="0">
                <a:latin typeface="微软雅黑"/>
                <a:cs typeface="微软雅黑"/>
              </a:rPr>
              <a:t>感性）</a:t>
            </a:r>
            <a:endParaRPr kumimoji="1" lang="en-US" altLang="zh-CN" sz="2800" dirty="0">
              <a:latin typeface="微软雅黑"/>
              <a:cs typeface="微软雅黑"/>
            </a:endParaRPr>
          </a:p>
          <a:p>
            <a:r>
              <a:rPr kumimoji="1" lang="zh-CN" altLang="en-US" sz="2800" dirty="0">
                <a:latin typeface="微软雅黑"/>
                <a:cs typeface="微软雅黑"/>
              </a:rPr>
              <a:t>寞落的必然（理性）</a:t>
            </a:r>
            <a:endParaRPr kumimoji="1" lang="en-US" altLang="zh-CN" sz="2800" dirty="0">
              <a:latin typeface="微软雅黑"/>
              <a:cs typeface="微软雅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8689" y="2367611"/>
            <a:ext cx="800219" cy="35298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kumimoji="1" lang="zh-CN" altLang="en-US" sz="32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作者的态度</a:t>
            </a:r>
            <a:endParaRPr kumimoji="1" lang="zh-CN" altLang="en-US" sz="3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7547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867680" y="212727"/>
            <a:ext cx="4169337" cy="712793"/>
          </a:xfrm>
        </p:spPr>
        <p:txBody>
          <a:bodyPr/>
          <a:lstStyle/>
          <a:p>
            <a:r>
              <a:rPr kumimoji="1" lang="zh-CN" altLang="en-US" dirty="0"/>
              <a:t>作品赏析之</a:t>
            </a:r>
            <a:r>
              <a:rPr kumimoji="1" lang="en-US" altLang="zh-CN" dirty="0" smtClean="0"/>
              <a:t>《</a:t>
            </a:r>
            <a:r>
              <a:rPr kumimoji="1" lang="zh-CN" altLang="en-US" dirty="0" smtClean="0"/>
              <a:t>泡</a:t>
            </a:r>
            <a:r>
              <a:rPr kumimoji="1" lang="zh-CN" altLang="en-US" dirty="0" smtClean="0"/>
              <a:t>茶馆</a:t>
            </a:r>
            <a:r>
              <a:rPr kumimoji="1" lang="en-US" altLang="zh-CN" dirty="0" smtClean="0"/>
              <a:t>》</a:t>
            </a:r>
            <a:endParaRPr kumimoji="1"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1786820" y="1549709"/>
            <a:ext cx="184666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endParaRPr kumimoji="1" lang="zh-CN" altLang="en-US" sz="28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" y="2274838"/>
            <a:ext cx="505225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汪曾祺是个小说家，谈吃更像个美食家。</a:t>
            </a:r>
            <a:r>
              <a:rPr lang="en-US" altLang="zh-CN" sz="2400" dirty="0"/>
              <a:t>《</a:t>
            </a:r>
            <a:r>
              <a:rPr lang="zh-CN" altLang="en-US" sz="2400" dirty="0"/>
              <a:t>老味道</a:t>
            </a:r>
            <a:r>
              <a:rPr lang="en-US" altLang="zh-CN" sz="2400" dirty="0"/>
              <a:t>》</a:t>
            </a:r>
            <a:r>
              <a:rPr lang="zh-CN" altLang="en-US" sz="2400" dirty="0"/>
              <a:t>依据一生中的四个阶段，汪老接地气地展示了四种不同地域的鲜香美味。云南味儿的奇，家乡味儿里的亲，老味儿里的香，鲜味儿的艳，都让人读来过目不忘；马连薯，韭菜花，烧豆腐，炖小鸭，书中写的虽都是平常饭菜，却被汪老描绘出了人生的终极幸福与无限向往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7017" y="1743423"/>
            <a:ext cx="2794000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297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533" y="1155700"/>
            <a:ext cx="7753707" cy="3179234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</a:t>
            </a:r>
            <a:r>
              <a:rPr lang="en-US" altLang="zh-CN" dirty="0" smtClean="0"/>
              <a:t>5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786820" y="212727"/>
            <a:ext cx="3879695" cy="427037"/>
          </a:xfrm>
        </p:spPr>
        <p:txBody>
          <a:bodyPr/>
          <a:lstStyle/>
          <a:p>
            <a:r>
              <a:rPr lang="zh-CN" altLang="en-US" dirty="0" smtClean="0"/>
              <a:t>作品赏析之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泡茶馆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609600" y="4334934"/>
            <a:ext cx="7918450" cy="0"/>
            <a:chOff x="812800" y="1663700"/>
            <a:chExt cx="4470400" cy="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812800" y="1663700"/>
              <a:ext cx="117686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06333" y="1663700"/>
              <a:ext cx="117686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947229" y="4398496"/>
            <a:ext cx="76030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“</a:t>
            </a:r>
            <a:r>
              <a:rPr lang="zh-CN" altLang="en-US" sz="2400" dirty="0" smtClean="0"/>
              <a:t>如果我现在还算一个写小说</a:t>
            </a:r>
            <a:r>
              <a:rPr lang="zh-CN" altLang="en-US" sz="2400" dirty="0"/>
              <a:t>的人，那么我这个小说家是在昆明的茶馆里泡出来的</a:t>
            </a:r>
            <a:r>
              <a:rPr lang="zh-CN" altLang="en-US" dirty="0" smtClean="0"/>
              <a:t>。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565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</a:t>
            </a:r>
            <a:r>
              <a:rPr lang="en-US" altLang="zh-CN" dirty="0" smtClean="0"/>
              <a:t>5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786820" y="212727"/>
            <a:ext cx="3879695" cy="427037"/>
          </a:xfrm>
        </p:spPr>
        <p:txBody>
          <a:bodyPr/>
          <a:lstStyle/>
          <a:p>
            <a:r>
              <a:rPr lang="zh-CN" altLang="en-US" dirty="0" smtClean="0"/>
              <a:t>作品赏析之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泡茶馆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9599" y="1582341"/>
            <a:ext cx="82168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“泡茶馆”是联大学生特有的语言。本地原来似无此说法，本地人只说“坐茶馆”。“泡”是北京话。其含义很难准确地解释清楚。勉强解释，只能说是持续长久地沉浸其中，像泡泡菜似的泡在里面。“泡蘑菇”“穷泡”，都有长久的意思。北京的学生把北京的“泡”字带到了昆明，和现实生活结合起来，便创造出一个新的语汇。“泡茶馆”，即长时间地在茶馆里坐着。本地的“坐茶馆”也含有时间较长的意思。到茶馆里去，首先是坐，其次才是喝茶（云南叫吃茶）。不过联大的学生在茶馆里坐的时间往往比本地人长，长得多，故谓之“泡”</a:t>
            </a:r>
            <a:r>
              <a:rPr lang="zh-CN" altLang="en-US" sz="2400" dirty="0" smtClean="0"/>
              <a:t>。</a:t>
            </a:r>
            <a:r>
              <a:rPr lang="zh-CN" altLang="en-US" sz="2400" dirty="0" smtClean="0"/>
              <a:t>（开篇）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2318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</a:t>
            </a:r>
            <a:r>
              <a:rPr lang="en-US" altLang="zh-CN" dirty="0" smtClean="0"/>
              <a:t>5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786820" y="212727"/>
            <a:ext cx="3879695" cy="427037"/>
          </a:xfrm>
        </p:spPr>
        <p:txBody>
          <a:bodyPr/>
          <a:lstStyle/>
          <a:p>
            <a:r>
              <a:rPr lang="zh-CN" altLang="en-US" dirty="0" smtClean="0"/>
              <a:t>作品赏析之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泡茶馆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9599" y="1582341"/>
            <a:ext cx="821686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或问：泡茶馆对联大学生有些什么影响？答曰：第一，可以养其浩然之气。联大的学生自然也是贤愚不等，但多数是比较正派的。那是一个污浊而混乱的时代，学生生活又穷困得近乎潦倒，但是很多人却能自许清高，鄙视庸俗，并能保持绿意葱茏的幽默感，用来对付恶浊和穷困，并不颓丧灰心，这跟泡茶馆是有些关系的。第二，茶馆出人才。联大学生上茶馆，并不是穷泡，除了瞎聊，大部分时间都是用来读书的。联大图书馆座位不多，宿舍里没有桌凳，看书多半在茶馆里。联大同学上茶馆很少不挟着一本乃至几本书的。不少人的论文、读书报告，都是在茶馆写的。有一年一位姓石的讲师的</a:t>
            </a:r>
            <a:r>
              <a:rPr lang="en-US" altLang="zh-CN" sz="2000" dirty="0"/>
              <a:t>《</a:t>
            </a:r>
            <a:r>
              <a:rPr lang="zh-CN" altLang="en-US" sz="2000" dirty="0"/>
              <a:t>哲学概论</a:t>
            </a:r>
            <a:r>
              <a:rPr lang="en-US" altLang="zh-CN" sz="2000" dirty="0"/>
              <a:t>》</a:t>
            </a:r>
            <a:r>
              <a:rPr lang="zh-CN" altLang="en-US" sz="2000" dirty="0"/>
              <a:t>期终考试，我就是把考卷拿到茶馆里去答好了再交上去的。联大八年，出了很多人才。研究联大校史，搞“人才学”，不能不了解了解联大附近的茶馆。第三，泡茶馆可以接触社会。我对各种各样的人、各种各样的生活都发生兴趣，都想了解了解，跟泡茶馆有一定关系。如果我现在还算一个写小说的人，那么我这个小说家是在昆明的茶馆里泡出来的</a:t>
            </a:r>
            <a:r>
              <a:rPr lang="zh-CN" altLang="en-US" sz="2000" dirty="0" smtClean="0"/>
              <a:t>。</a:t>
            </a:r>
            <a:r>
              <a:rPr lang="zh-CN" altLang="en-US" sz="2000" dirty="0" smtClean="0"/>
              <a:t>（结尾）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0536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</a:t>
            </a:r>
            <a:r>
              <a:rPr lang="en-US" altLang="zh-CN" dirty="0" smtClean="0"/>
              <a:t>5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786820" y="212727"/>
            <a:ext cx="3879695" cy="427037"/>
          </a:xfrm>
        </p:spPr>
        <p:txBody>
          <a:bodyPr/>
          <a:lstStyle/>
          <a:p>
            <a:r>
              <a:rPr lang="zh-CN" altLang="en-US" dirty="0" smtClean="0"/>
              <a:t>作品赏析之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泡茶馆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9599" y="1582341"/>
            <a:ext cx="2296675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茶馆出人才。联大学生上茶馆，并不是穷泡，除了瞎聊，大部分时间都是用来读书的</a:t>
            </a:r>
            <a:r>
              <a:rPr lang="zh-CN" altLang="en-US" sz="2000" dirty="0"/>
              <a:t>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812" y="651799"/>
            <a:ext cx="5756188" cy="575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39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1301354" y="2154951"/>
            <a:ext cx="6541294" cy="18923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cs typeface="+mn-ea"/>
                <a:sym typeface="+mn-lt"/>
              </a:rPr>
              <a:t>THANK YOU FOR WATCHING</a:t>
            </a:r>
          </a:p>
        </p:txBody>
      </p:sp>
    </p:spTree>
    <p:extLst>
      <p:ext uri="{BB962C8B-B14F-4D97-AF65-F5344CB8AC3E}">
        <p14:creationId xmlns:p14="http://schemas.microsoft.com/office/powerpoint/2010/main" val="48765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散文文体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1009650" y="1460502"/>
            <a:ext cx="3352800" cy="2026563"/>
            <a:chOff x="1346200" y="1460501"/>
            <a:chExt cx="4470400" cy="2026563"/>
          </a:xfrm>
        </p:grpSpPr>
        <p:grpSp>
          <p:nvGrpSpPr>
            <p:cNvPr id="9" name="组合 8"/>
            <p:cNvGrpSpPr/>
            <p:nvPr/>
          </p:nvGrpSpPr>
          <p:grpSpPr>
            <a:xfrm>
              <a:off x="1346200" y="1460501"/>
              <a:ext cx="4470400" cy="414866"/>
              <a:chOff x="812800" y="1456267"/>
              <a:chExt cx="4470400" cy="414866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812800" y="1663700"/>
                <a:ext cx="117686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矩形 6"/>
              <p:cNvSpPr/>
              <p:nvPr/>
            </p:nvSpPr>
            <p:spPr>
              <a:xfrm>
                <a:off x="1676400" y="1456267"/>
                <a:ext cx="2743200" cy="41486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古代文学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4106333" y="1663700"/>
                <a:ext cx="117686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矩形 21"/>
            <p:cNvSpPr/>
            <p:nvPr/>
          </p:nvSpPr>
          <p:spPr>
            <a:xfrm>
              <a:off x="1346200" y="1990116"/>
              <a:ext cx="4470400" cy="1496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dirty="0" smtClean="0">
                  <a:latin typeface="微软雅黑"/>
                  <a:cs typeface="微软雅黑"/>
                </a:rPr>
                <a:t>散文包括古文、骈文和辞赋，骈文和辞赋基本上属于韵文范畴，但在行文体制上更接近散文。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848225" y="1460502"/>
            <a:ext cx="3352800" cy="2510670"/>
            <a:chOff x="6464300" y="1460501"/>
            <a:chExt cx="4470400" cy="2510670"/>
          </a:xfrm>
        </p:grpSpPr>
        <p:grpSp>
          <p:nvGrpSpPr>
            <p:cNvPr id="10" name="组合 9"/>
            <p:cNvGrpSpPr/>
            <p:nvPr/>
          </p:nvGrpSpPr>
          <p:grpSpPr>
            <a:xfrm>
              <a:off x="6464300" y="1460501"/>
              <a:ext cx="4470400" cy="414866"/>
              <a:chOff x="812800" y="1456267"/>
              <a:chExt cx="4470400" cy="414866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812800" y="1663700"/>
                <a:ext cx="117686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/>
              <p:cNvSpPr/>
              <p:nvPr/>
            </p:nvSpPr>
            <p:spPr>
              <a:xfrm>
                <a:off x="1676400" y="1456267"/>
                <a:ext cx="2743200" cy="41486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现代文学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4106333" y="1663700"/>
                <a:ext cx="117686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矩形 22"/>
            <p:cNvSpPr/>
            <p:nvPr/>
          </p:nvSpPr>
          <p:spPr>
            <a:xfrm>
              <a:off x="6464300" y="1990116"/>
              <a:ext cx="4470400" cy="1981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600" dirty="0" smtClean="0">
                  <a:latin typeface="微软雅黑"/>
                  <a:cs typeface="微软雅黑"/>
                </a:rPr>
                <a:t>广义的散文，是指诗歌、小说、戏剧以外的所有具有文学性的散行文章。狭义的散文是指文艺性散文，它是一种以</a:t>
              </a:r>
              <a:r>
                <a:rPr lang="zh-CN" altLang="en-US" sz="1600" b="1" dirty="0" smtClean="0">
                  <a:latin typeface="微软雅黑"/>
                  <a:cs typeface="微软雅黑"/>
                </a:rPr>
                <a:t>记叙</a:t>
              </a:r>
              <a:r>
                <a:rPr lang="zh-CN" altLang="en-US" sz="1600" dirty="0" smtClean="0">
                  <a:latin typeface="微软雅黑"/>
                  <a:cs typeface="微软雅黑"/>
                </a:rPr>
                <a:t>或</a:t>
              </a:r>
              <a:r>
                <a:rPr lang="zh-CN" altLang="en-US" sz="1600" b="1" dirty="0" smtClean="0">
                  <a:latin typeface="微软雅黑"/>
                  <a:cs typeface="微软雅黑"/>
                </a:rPr>
                <a:t>抒情</a:t>
              </a:r>
              <a:r>
                <a:rPr lang="zh-CN" altLang="en-US" sz="1600" dirty="0" smtClean="0">
                  <a:latin typeface="微软雅黑"/>
                  <a:cs typeface="微软雅黑"/>
                </a:rPr>
                <a:t>为主，取材广泛、笔法灵活、篇幅短小、情文并茂的文学样式。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09650" y="4246034"/>
            <a:ext cx="3352800" cy="1642218"/>
            <a:chOff x="1346200" y="3831167"/>
            <a:chExt cx="4470400" cy="2057084"/>
          </a:xfrm>
        </p:grpSpPr>
        <p:grpSp>
          <p:nvGrpSpPr>
            <p:cNvPr id="14" name="组合 13"/>
            <p:cNvGrpSpPr/>
            <p:nvPr/>
          </p:nvGrpSpPr>
          <p:grpSpPr>
            <a:xfrm>
              <a:off x="1346200" y="3831167"/>
              <a:ext cx="4470400" cy="414866"/>
              <a:chOff x="812800" y="1456267"/>
              <a:chExt cx="4470400" cy="414866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812800" y="1663700"/>
                <a:ext cx="117686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矩形 15"/>
              <p:cNvSpPr/>
              <p:nvPr/>
            </p:nvSpPr>
            <p:spPr>
              <a:xfrm>
                <a:off x="1676400" y="1456267"/>
                <a:ext cx="2743200" cy="41486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4106333" y="1663700"/>
                <a:ext cx="117686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/>
            <p:cNvSpPr/>
            <p:nvPr/>
          </p:nvSpPr>
          <p:spPr>
            <a:xfrm>
              <a:off x="1346200" y="4355524"/>
              <a:ext cx="4470400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65700" y="4246033"/>
            <a:ext cx="3352800" cy="1849651"/>
            <a:chOff x="6464300" y="3831167"/>
            <a:chExt cx="4470400" cy="2057084"/>
          </a:xfrm>
        </p:grpSpPr>
        <p:grpSp>
          <p:nvGrpSpPr>
            <p:cNvPr id="18" name="组合 17"/>
            <p:cNvGrpSpPr/>
            <p:nvPr/>
          </p:nvGrpSpPr>
          <p:grpSpPr>
            <a:xfrm>
              <a:off x="6464300" y="3831167"/>
              <a:ext cx="4470400" cy="414866"/>
              <a:chOff x="812800" y="1456267"/>
              <a:chExt cx="4470400" cy="414866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812800" y="1663700"/>
                <a:ext cx="117686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矩形 19"/>
              <p:cNvSpPr/>
              <p:nvPr/>
            </p:nvSpPr>
            <p:spPr>
              <a:xfrm>
                <a:off x="1676400" y="1456267"/>
                <a:ext cx="2743200" cy="41486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4106333" y="1663700"/>
                <a:ext cx="1176867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矩形 24"/>
            <p:cNvSpPr/>
            <p:nvPr/>
          </p:nvSpPr>
          <p:spPr>
            <a:xfrm>
              <a:off x="6464300" y="4355524"/>
              <a:ext cx="4470400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</p:grpSp>
      <p:pic>
        <p:nvPicPr>
          <p:cNvPr id="1026" name="Picture 2" descr="C:\Documents and Settings\Administrator\桌面\汪曾祺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745" y="3971172"/>
            <a:ext cx="4116705" cy="2170337"/>
          </a:xfrm>
          <a:prstGeom prst="rect">
            <a:avLst/>
          </a:prstGeom>
          <a:noFill/>
        </p:spPr>
      </p:pic>
      <p:pic>
        <p:nvPicPr>
          <p:cNvPr id="1027" name="Picture 3" descr="C:\Documents and Settings\Administrator\桌面\汪曾祺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8225" y="3971173"/>
            <a:ext cx="4331335" cy="22036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4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散文文体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609598" y="1221697"/>
            <a:ext cx="7742722" cy="1396926"/>
          </a:xfrm>
          <a:custGeom>
            <a:avLst/>
            <a:gdLst>
              <a:gd name="connsiteX0" fmla="*/ 0 w 8128000"/>
              <a:gd name="connsiteY0" fmla="*/ 295937 h 1183746"/>
              <a:gd name="connsiteX1" fmla="*/ 7536127 w 8128000"/>
              <a:gd name="connsiteY1" fmla="*/ 295937 h 1183746"/>
              <a:gd name="connsiteX2" fmla="*/ 7536127 w 8128000"/>
              <a:gd name="connsiteY2" fmla="*/ 0 h 1183746"/>
              <a:gd name="connsiteX3" fmla="*/ 8128000 w 8128000"/>
              <a:gd name="connsiteY3" fmla="*/ 591873 h 1183746"/>
              <a:gd name="connsiteX4" fmla="*/ 7536127 w 8128000"/>
              <a:gd name="connsiteY4" fmla="*/ 1183746 h 1183746"/>
              <a:gd name="connsiteX5" fmla="*/ 7536127 w 8128000"/>
              <a:gd name="connsiteY5" fmla="*/ 887810 h 1183746"/>
              <a:gd name="connsiteX6" fmla="*/ 0 w 8128000"/>
              <a:gd name="connsiteY6" fmla="*/ 887810 h 1183746"/>
              <a:gd name="connsiteX7" fmla="*/ 0 w 8128000"/>
              <a:gd name="connsiteY7" fmla="*/ 295937 h 118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8000" h="1183746">
                <a:moveTo>
                  <a:pt x="0" y="295937"/>
                </a:moveTo>
                <a:lnTo>
                  <a:pt x="7536127" y="295937"/>
                </a:lnTo>
                <a:lnTo>
                  <a:pt x="7536127" y="0"/>
                </a:lnTo>
                <a:lnTo>
                  <a:pt x="8128000" y="591873"/>
                </a:lnTo>
                <a:lnTo>
                  <a:pt x="7536127" y="1183746"/>
                </a:lnTo>
                <a:lnTo>
                  <a:pt x="7536127" y="887810"/>
                </a:lnTo>
                <a:lnTo>
                  <a:pt x="0" y="887810"/>
                </a:lnTo>
                <a:lnTo>
                  <a:pt x="0" y="295937"/>
                </a:lnTo>
                <a:close/>
              </a:path>
            </a:pathLst>
          </a:cu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960" tIns="356897" rIns="549936" bIns="483856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13" name="任意多边形 12"/>
          <p:cNvSpPr/>
          <p:nvPr/>
        </p:nvSpPr>
        <p:spPr>
          <a:xfrm>
            <a:off x="2994357" y="1687339"/>
            <a:ext cx="5357964" cy="1396926"/>
          </a:xfrm>
          <a:custGeom>
            <a:avLst/>
            <a:gdLst>
              <a:gd name="connsiteX0" fmla="*/ 0 w 5624576"/>
              <a:gd name="connsiteY0" fmla="*/ 295937 h 1183746"/>
              <a:gd name="connsiteX1" fmla="*/ 5032703 w 5624576"/>
              <a:gd name="connsiteY1" fmla="*/ 295937 h 1183746"/>
              <a:gd name="connsiteX2" fmla="*/ 5032703 w 5624576"/>
              <a:gd name="connsiteY2" fmla="*/ 0 h 1183746"/>
              <a:gd name="connsiteX3" fmla="*/ 5624576 w 5624576"/>
              <a:gd name="connsiteY3" fmla="*/ 591873 h 1183746"/>
              <a:gd name="connsiteX4" fmla="*/ 5032703 w 5624576"/>
              <a:gd name="connsiteY4" fmla="*/ 1183746 h 1183746"/>
              <a:gd name="connsiteX5" fmla="*/ 5032703 w 5624576"/>
              <a:gd name="connsiteY5" fmla="*/ 887810 h 1183746"/>
              <a:gd name="connsiteX6" fmla="*/ 0 w 5624576"/>
              <a:gd name="connsiteY6" fmla="*/ 887810 h 1183746"/>
              <a:gd name="connsiteX7" fmla="*/ 0 w 5624576"/>
              <a:gd name="connsiteY7" fmla="*/ 295937 h 118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4576" h="1183746">
                <a:moveTo>
                  <a:pt x="0" y="295937"/>
                </a:moveTo>
                <a:lnTo>
                  <a:pt x="5032703" y="295937"/>
                </a:lnTo>
                <a:lnTo>
                  <a:pt x="5032703" y="0"/>
                </a:lnTo>
                <a:lnTo>
                  <a:pt x="5624576" y="591873"/>
                </a:lnTo>
                <a:lnTo>
                  <a:pt x="5032703" y="1183746"/>
                </a:lnTo>
                <a:lnTo>
                  <a:pt x="5032703" y="887810"/>
                </a:lnTo>
                <a:lnTo>
                  <a:pt x="0" y="887810"/>
                </a:lnTo>
                <a:lnTo>
                  <a:pt x="0" y="295937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960" tIns="356897" rIns="549936" bIns="483856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15" name="任意多边形 14"/>
          <p:cNvSpPr/>
          <p:nvPr/>
        </p:nvSpPr>
        <p:spPr>
          <a:xfrm>
            <a:off x="5379116" y="2152981"/>
            <a:ext cx="2973206" cy="1396926"/>
          </a:xfrm>
          <a:custGeom>
            <a:avLst/>
            <a:gdLst>
              <a:gd name="connsiteX0" fmla="*/ 0 w 3121152"/>
              <a:gd name="connsiteY0" fmla="*/ 295937 h 1183746"/>
              <a:gd name="connsiteX1" fmla="*/ 2529279 w 3121152"/>
              <a:gd name="connsiteY1" fmla="*/ 295937 h 1183746"/>
              <a:gd name="connsiteX2" fmla="*/ 2529279 w 3121152"/>
              <a:gd name="connsiteY2" fmla="*/ 0 h 1183746"/>
              <a:gd name="connsiteX3" fmla="*/ 3121152 w 3121152"/>
              <a:gd name="connsiteY3" fmla="*/ 591873 h 1183746"/>
              <a:gd name="connsiteX4" fmla="*/ 2529279 w 3121152"/>
              <a:gd name="connsiteY4" fmla="*/ 1183746 h 1183746"/>
              <a:gd name="connsiteX5" fmla="*/ 2529279 w 3121152"/>
              <a:gd name="connsiteY5" fmla="*/ 887810 h 1183746"/>
              <a:gd name="connsiteX6" fmla="*/ 0 w 3121152"/>
              <a:gd name="connsiteY6" fmla="*/ 887810 h 1183746"/>
              <a:gd name="connsiteX7" fmla="*/ 0 w 3121152"/>
              <a:gd name="connsiteY7" fmla="*/ 295937 h 118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21152" h="1183746">
                <a:moveTo>
                  <a:pt x="0" y="295937"/>
                </a:moveTo>
                <a:lnTo>
                  <a:pt x="2529279" y="295937"/>
                </a:lnTo>
                <a:lnTo>
                  <a:pt x="2529279" y="0"/>
                </a:lnTo>
                <a:lnTo>
                  <a:pt x="3121152" y="591873"/>
                </a:lnTo>
                <a:lnTo>
                  <a:pt x="2529279" y="1183746"/>
                </a:lnTo>
                <a:lnTo>
                  <a:pt x="2529279" y="887810"/>
                </a:lnTo>
                <a:lnTo>
                  <a:pt x="0" y="887810"/>
                </a:lnTo>
                <a:lnTo>
                  <a:pt x="0" y="295937"/>
                </a:lnTo>
                <a:close/>
              </a:path>
            </a:pathLst>
          </a:custGeom>
          <a:ln w="285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960" tIns="356897" rIns="549936" bIns="483856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17" name="矩形 16"/>
          <p:cNvSpPr/>
          <p:nvPr/>
        </p:nvSpPr>
        <p:spPr>
          <a:xfrm>
            <a:off x="561511" y="2347672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叙事散文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1511" y="2994002"/>
            <a:ext cx="1958269" cy="3442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叙事散文，或称记叙散文，以叙事为主，叙事情节不求完整，但很集中，叙事中的情渗透在字里行间。侧重于从叙述人物和事件的发展变化过程中反映事物的本质，具有时间、地点、人物、事件等因素，从一个角度选取题材，表现作者的思想感情</a:t>
            </a:r>
            <a:r>
              <a:rPr lang="zh-CN" altLang="en-US" sz="1400" dirty="0" smtClean="0">
                <a:cs typeface="+mn-ea"/>
                <a:sym typeface="+mn-lt"/>
              </a:rPr>
              <a:t>。</a:t>
            </a:r>
            <a:endParaRPr lang="en-US" altLang="zh-CN" sz="1400" dirty="0" smtClean="0"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r>
              <a:rPr lang="zh-CN" altLang="zh-CN" sz="1400" dirty="0" smtClean="0">
                <a:cs typeface="+mn-ea"/>
                <a:sym typeface="+mn-lt"/>
              </a:rPr>
              <a:t>（</a:t>
            </a:r>
            <a:r>
              <a:rPr lang="zh-CN" altLang="en-US" sz="1400" dirty="0" smtClean="0">
                <a:cs typeface="+mn-ea"/>
                <a:sym typeface="+mn-lt"/>
              </a:rPr>
              <a:t>写人和记事）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46270" y="2857577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抒情散文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46270" y="3503907"/>
            <a:ext cx="1958269" cy="2602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抒情散文，或称写景散文，指以描绘景物、抒发作者对现实生活的感受、激情和意愿的散文。注重表现作者的思想感受，抒发作者的思想感情。以描绘景物为主的。这类文章多是在描绘景物的同时抒发感情</a:t>
            </a:r>
          </a:p>
        </p:txBody>
      </p:sp>
      <p:sp>
        <p:nvSpPr>
          <p:cNvPr id="21" name="矩形 20"/>
          <p:cNvSpPr/>
          <p:nvPr/>
        </p:nvSpPr>
        <p:spPr>
          <a:xfrm>
            <a:off x="5379117" y="328528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议论散文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79117" y="3931618"/>
            <a:ext cx="2323732" cy="2602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以发表议论为主的散文称为议论散文</a:t>
            </a:r>
            <a:r>
              <a:rPr lang="zh-CN" altLang="en-US" sz="1400" dirty="0" smtClean="0">
                <a:cs typeface="+mn-ea"/>
                <a:sym typeface="+mn-lt"/>
              </a:rPr>
              <a:t>。它与抒情散文一样注</a:t>
            </a:r>
            <a:r>
              <a:rPr lang="zh-CN" altLang="en-US" sz="1400" dirty="0">
                <a:cs typeface="+mn-ea"/>
                <a:sym typeface="+mn-lt"/>
              </a:rPr>
              <a:t>重情感的抒发，不同的是议论散文重于理智，抒情散文重于感情</a:t>
            </a:r>
            <a:r>
              <a:rPr lang="zh-CN" altLang="en-US" sz="1400" dirty="0" smtClean="0">
                <a:cs typeface="+mn-ea"/>
                <a:sym typeface="+mn-lt"/>
              </a:rPr>
              <a:t>。它</a:t>
            </a:r>
            <a:r>
              <a:rPr lang="zh-CN" altLang="en-US" sz="1400" dirty="0">
                <a:cs typeface="+mn-ea"/>
                <a:sym typeface="+mn-lt"/>
              </a:rPr>
              <a:t>又不同于一般的议论文，用事实和逻辑来说理，而主要用文学形象来说话，是一种文艺性的议论文。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29114" y="1566217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20089" y="2010223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96703" y="2492670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00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散文文体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609600" y="4127501"/>
            <a:ext cx="7918450" cy="414866"/>
            <a:chOff x="812800" y="1456267"/>
            <a:chExt cx="4470400" cy="41486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812800" y="1663700"/>
              <a:ext cx="117686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676400" y="1456267"/>
              <a:ext cx="2743200" cy="4148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散文特点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106333" y="1663700"/>
              <a:ext cx="117686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555591" y="4686716"/>
            <a:ext cx="7994650" cy="812530"/>
          </a:xfrm>
          <a:prstGeom prst="rect">
            <a:avLst/>
          </a:prstGeom>
        </p:spPr>
        <p:txBody>
          <a:bodyPr wrap="square" numCol="3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3600" dirty="0" smtClean="0">
                <a:cs typeface="+mn-ea"/>
                <a:sym typeface="+mn-lt"/>
              </a:rPr>
              <a:t>形散神聚                                         意境深邃                                                          语言优美                                </a:t>
            </a:r>
            <a:endParaRPr lang="zh-CN" altLang="en-US" sz="3600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83272"/>
            <a:ext cx="7918450" cy="244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9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散文文体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838910"/>
              </p:ext>
            </p:extLst>
          </p:nvPr>
        </p:nvGraphicFramePr>
        <p:xfrm>
          <a:off x="609599" y="1989668"/>
          <a:ext cx="8296298" cy="343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250">
                  <a:extLst>
                    <a:ext uri="{9D8B030D-6E8A-4147-A177-3AD203B41FA5}">
                      <a16:colId xmlns="" xmlns:a16="http://schemas.microsoft.com/office/drawing/2014/main" val="3478695600"/>
                    </a:ext>
                  </a:extLst>
                </a:gridCol>
                <a:gridCol w="5784850">
                  <a:extLst>
                    <a:ext uri="{9D8B030D-6E8A-4147-A177-3AD203B41FA5}">
                      <a16:colId xmlns="" xmlns:a16="http://schemas.microsoft.com/office/drawing/2014/main" val="689536568"/>
                    </a:ext>
                  </a:extLst>
                </a:gridCol>
                <a:gridCol w="1400198">
                  <a:extLst>
                    <a:ext uri="{9D8B030D-6E8A-4147-A177-3AD203B41FA5}">
                      <a16:colId xmlns="" xmlns:a16="http://schemas.microsoft.com/office/drawing/2014/main" val="1211494130"/>
                    </a:ext>
                  </a:extLst>
                </a:gridCol>
              </a:tblGrid>
              <a:tr h="570221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solidFill>
                            <a:schemeClr val="bg1"/>
                          </a:solidFill>
                          <a:cs typeface="+mn-ea"/>
                          <a:sym typeface="+mn-lt"/>
                        </a:rPr>
                        <a:t>散文常见线索</a:t>
                      </a:r>
                      <a:endParaRPr lang="zh-CN" altLang="en-US" sz="3200" b="1" dirty="0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521788874"/>
                  </a:ext>
                </a:extLst>
              </a:tr>
              <a:tr h="5702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/>
                          <a:ea typeface="+mn-ea"/>
                          <a:cs typeface="微软雅黑"/>
                        </a:rPr>
                        <a:t>以核心人物为线索。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44334127"/>
                  </a:ext>
                </a:extLst>
              </a:tr>
              <a:tr h="5702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 smtClean="0"/>
                        <a:t>2</a:t>
                      </a: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/>
                          <a:ea typeface="+mn-ea"/>
                          <a:cs typeface="微软雅黑"/>
                        </a:rPr>
                        <a:t>以核心事物为线索。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1067397"/>
                  </a:ext>
                </a:extLst>
              </a:tr>
              <a:tr h="5702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 smtClean="0"/>
                        <a:t>3</a:t>
                      </a: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/>
                          <a:ea typeface="+mn-ea"/>
                          <a:cs typeface="微软雅黑"/>
                        </a:rPr>
                        <a:t>以时间为线索。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475956"/>
                  </a:ext>
                </a:extLst>
              </a:tr>
              <a:tr h="5702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 smtClean="0"/>
                        <a:t>4</a:t>
                      </a: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/>
                          <a:ea typeface="+mn-ea"/>
                          <a:cs typeface="微软雅黑"/>
                        </a:rPr>
                        <a:t>以地点为线索。</a:t>
                      </a:r>
                      <a:endParaRPr lang="zh-CN" altLang="en-US" sz="24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19314760"/>
                  </a:ext>
                </a:extLst>
              </a:tr>
              <a:tr h="5702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 smtClean="0"/>
                        <a:t>5</a:t>
                      </a: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/>
                          <a:ea typeface="+mn-ea"/>
                          <a:cs typeface="微软雅黑"/>
                        </a:rPr>
                        <a:t>以作者的情感变化为线索。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83170090"/>
                  </a:ext>
                </a:extLst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609600" y="1989666"/>
            <a:ext cx="8277225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150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散文文体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440998"/>
              </p:ext>
            </p:extLst>
          </p:nvPr>
        </p:nvGraphicFramePr>
        <p:xfrm>
          <a:off x="609599" y="1989668"/>
          <a:ext cx="8296298" cy="343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250">
                  <a:extLst>
                    <a:ext uri="{9D8B030D-6E8A-4147-A177-3AD203B41FA5}">
                      <a16:colId xmlns="" xmlns:a16="http://schemas.microsoft.com/office/drawing/2014/main" val="3478695600"/>
                    </a:ext>
                  </a:extLst>
                </a:gridCol>
                <a:gridCol w="5784850">
                  <a:extLst>
                    <a:ext uri="{9D8B030D-6E8A-4147-A177-3AD203B41FA5}">
                      <a16:colId xmlns="" xmlns:a16="http://schemas.microsoft.com/office/drawing/2014/main" val="689536568"/>
                    </a:ext>
                  </a:extLst>
                </a:gridCol>
                <a:gridCol w="1400198">
                  <a:extLst>
                    <a:ext uri="{9D8B030D-6E8A-4147-A177-3AD203B41FA5}">
                      <a16:colId xmlns="" xmlns:a16="http://schemas.microsoft.com/office/drawing/2014/main" val="1211494130"/>
                    </a:ext>
                  </a:extLst>
                </a:gridCol>
              </a:tblGrid>
              <a:tr h="570221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solidFill>
                            <a:schemeClr val="bg1"/>
                          </a:solidFill>
                          <a:cs typeface="+mn-ea"/>
                          <a:sym typeface="+mn-lt"/>
                        </a:rPr>
                        <a:t>散文鉴赏技法</a:t>
                      </a:r>
                      <a:endParaRPr lang="zh-CN" altLang="en-US" sz="3200" b="1" dirty="0">
                        <a:solidFill>
                          <a:schemeClr val="bg1"/>
                        </a:solidFill>
                        <a:cs typeface="+mn-ea"/>
                        <a:sym typeface="+mn-lt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521788874"/>
                  </a:ext>
                </a:extLst>
              </a:tr>
              <a:tr h="5702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 smtClean="0"/>
                        <a:t>1</a:t>
                      </a: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/>
                          <a:ea typeface="+mn-ea"/>
                          <a:cs typeface="微软雅黑"/>
                        </a:rPr>
                        <a:t>读散文要识得“文眼”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44334127"/>
                  </a:ext>
                </a:extLst>
              </a:tr>
              <a:tr h="5702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 smtClean="0"/>
                        <a:t>2</a:t>
                      </a: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/>
                          <a:ea typeface="+mn-ea"/>
                          <a:cs typeface="微软雅黑"/>
                        </a:rPr>
                        <a:t>注意散文表现手法的特点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1067397"/>
                  </a:ext>
                </a:extLst>
              </a:tr>
              <a:tr h="5702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 smtClean="0"/>
                        <a:t>3</a:t>
                      </a: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/>
                          <a:ea typeface="+mn-ea"/>
                          <a:cs typeface="微软雅黑"/>
                        </a:rPr>
                        <a:t>注意展开联想，领会文章的神韵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475956"/>
                  </a:ext>
                </a:extLst>
              </a:tr>
              <a:tr h="5702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 smtClean="0"/>
                        <a:t>4</a:t>
                      </a: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微软雅黑"/>
                          <a:ea typeface="+mn-ea"/>
                          <a:cs typeface="微软雅黑"/>
                        </a:rPr>
                        <a:t>品味散文的语言</a:t>
                      </a:r>
                      <a:endParaRPr lang="zh-CN" altLang="en-US" sz="2400" dirty="0" smtClean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19314760"/>
                  </a:ext>
                </a:extLst>
              </a:tr>
              <a:tr h="5702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 smtClean="0"/>
                        <a:t>5</a:t>
                      </a: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微软雅黑"/>
                          <a:ea typeface="+mn-ea"/>
                          <a:cs typeface="微软雅黑"/>
                        </a:rPr>
                        <a:t>领会作品的内涵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83170090"/>
                  </a:ext>
                </a:extLst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609600" y="1989666"/>
            <a:ext cx="8277225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53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作者介绍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888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模板页面">
  <a:themeElements>
    <a:clrScheme name="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DB3B0"/>
      </a:accent1>
      <a:accent2>
        <a:srgbClr val="479796"/>
      </a:accent2>
      <a:accent3>
        <a:srgbClr val="009EB7"/>
      </a:accent3>
      <a:accent4>
        <a:srgbClr val="EDF0E9"/>
      </a:accent4>
      <a:accent5>
        <a:srgbClr val="4C4C4C"/>
      </a:accent5>
      <a:accent6>
        <a:srgbClr val="B2B2B2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533</TotalTime>
  <Words>1985</Words>
  <Application>Microsoft Macintosh PowerPoint</Application>
  <PresentationFormat>全屏显示(4:3)</PresentationFormat>
  <Paragraphs>221</Paragraphs>
  <Slides>37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李 維寒</cp:lastModifiedBy>
  <cp:revision>81</cp:revision>
  <dcterms:created xsi:type="dcterms:W3CDTF">2015-08-18T02:51:41Z</dcterms:created>
  <dcterms:modified xsi:type="dcterms:W3CDTF">2016-08-08T14:23:59Z</dcterms:modified>
  <cp:category/>
</cp:coreProperties>
</file>