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82" r:id="rId4"/>
    <p:sldId id="284" r:id="rId5"/>
    <p:sldId id="279" r:id="rId6"/>
    <p:sldId id="286" r:id="rId7"/>
    <p:sldId id="287" r:id="rId8"/>
    <p:sldId id="329" r:id="rId9"/>
    <p:sldId id="293" r:id="rId10"/>
    <p:sldId id="328" r:id="rId11"/>
    <p:sldId id="291" r:id="rId12"/>
    <p:sldId id="292" r:id="rId13"/>
    <p:sldId id="290" r:id="rId14"/>
    <p:sldId id="310" r:id="rId15"/>
    <p:sldId id="289" r:id="rId16"/>
    <p:sldId id="311" r:id="rId17"/>
    <p:sldId id="314" r:id="rId18"/>
    <p:sldId id="312" r:id="rId19"/>
    <p:sldId id="313" r:id="rId20"/>
    <p:sldId id="315" r:id="rId21"/>
    <p:sldId id="298" r:id="rId22"/>
    <p:sldId id="299" r:id="rId23"/>
    <p:sldId id="316" r:id="rId24"/>
    <p:sldId id="318" r:id="rId25"/>
    <p:sldId id="319" r:id="rId26"/>
    <p:sldId id="320" r:id="rId27"/>
    <p:sldId id="321" r:id="rId28"/>
    <p:sldId id="322" r:id="rId29"/>
    <p:sldId id="325" r:id="rId30"/>
    <p:sldId id="326" r:id="rId31"/>
    <p:sldId id="327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fill>
          <a:solidFill>
            <a:schemeClr val="accent5">
              <a:tint val="40000"/>
            </a:schemeClr>
          </a:solidFill>
        </a:fill>
      </a:tcStyle>
    </a:band1H>
    <a:band1V>
      <a:tcStyle>
        <a:fill>
          <a:solidFill>
            <a:schemeClr val="accent5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64171" autoAdjust="0"/>
  </p:normalViewPr>
  <p:slideViewPr>
    <p:cSldViewPr snapToGrid="0">
      <p:cViewPr varScale="1">
        <p:scale>
          <a:sx n="50" d="100"/>
          <a:sy n="50" d="100"/>
        </p:scale>
        <p:origin x="792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322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6845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267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2776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900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6768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115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2901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5115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936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4732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4348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7860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8748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270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2166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3236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6635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2285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991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415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732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26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724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178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14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64448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689534" y="2085801"/>
            <a:ext cx="10080625" cy="1006475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复述与转述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（第一课时）</a:t>
            </a:r>
          </a:p>
        </p:txBody>
      </p:sp>
    </p:spTree>
    <p:extLst>
      <p:ext uri="{BB962C8B-B14F-4D97-AF65-F5344CB8AC3E}">
        <p14:creationId xmlns:p14="http://schemas.microsoft.com/office/powerpoint/2010/main" val="172098789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646394" y="154834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转述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3A26856-A74B-4CB4-9FBD-4BAD11681643}"/>
              </a:ext>
            </a:extLst>
          </p:cNvPr>
          <p:cNvSpPr txBox="1"/>
          <p:nvPr/>
        </p:nvSpPr>
        <p:spPr>
          <a:xfrm>
            <a:off x="5252112" y="2440614"/>
            <a:ext cx="3441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乙将甲要说给丙的话传递给丙的过程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B556F53-AF7B-4157-8470-29F5D382A15E}"/>
              </a:ext>
            </a:extLst>
          </p:cNvPr>
          <p:cNvSpPr txBox="1"/>
          <p:nvPr/>
        </p:nvSpPr>
        <p:spPr>
          <a:xfrm>
            <a:off x="5252112" y="3783946"/>
            <a:ext cx="3684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准确完整，突出重点</a:t>
            </a:r>
            <a:endParaRPr lang="zh-CN" altLang="en-US" sz="28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左大括号 5">
            <a:extLst>
              <a:ext uri="{FF2B5EF4-FFF2-40B4-BE49-F238E27FC236}">
                <a16:creationId xmlns:a16="http://schemas.microsoft.com/office/drawing/2014/main" xmlns="" id="{E49A3158-9265-4156-A532-BD6EE71FCB07}"/>
              </a:ext>
            </a:extLst>
          </p:cNvPr>
          <p:cNvSpPr/>
          <p:nvPr/>
        </p:nvSpPr>
        <p:spPr>
          <a:xfrm>
            <a:off x="4579228" y="2736944"/>
            <a:ext cx="672884" cy="2482668"/>
          </a:xfrm>
          <a:prstGeom prst="leftBrace">
            <a:avLst>
              <a:gd name="adj1" fmla="val 36129"/>
              <a:gd name="adj2" fmla="val 4916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7372EEC-CE54-4F5F-BEFC-2207EE40520E}"/>
              </a:ext>
            </a:extLst>
          </p:cNvPr>
          <p:cNvSpPr txBox="1"/>
          <p:nvPr/>
        </p:nvSpPr>
        <p:spPr>
          <a:xfrm>
            <a:off x="3249192" y="3655112"/>
            <a:ext cx="1219110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转述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D237123-A3DB-4ED7-AC03-780F4A046C3E}"/>
              </a:ext>
            </a:extLst>
          </p:cNvPr>
          <p:cNvSpPr txBox="1"/>
          <p:nvPr/>
        </p:nvSpPr>
        <p:spPr>
          <a:xfrm>
            <a:off x="5252112" y="4644783"/>
            <a:ext cx="37604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根据对象，改变人称、时间、空间等</a:t>
            </a:r>
            <a:endParaRPr lang="zh-CN" altLang="en-US" sz="28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3637453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792768" y="1623753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复述与转述</a:t>
            </a:r>
          </a:p>
        </p:txBody>
      </p:sp>
      <p:graphicFrame>
        <p:nvGraphicFramePr>
          <p:cNvPr id="6" name="表格 7">
            <a:extLst>
              <a:ext uri="{FF2B5EF4-FFF2-40B4-BE49-F238E27FC236}">
                <a16:creationId xmlns:a16="http://schemas.microsoft.com/office/drawing/2014/main" xmlns="" id="{0D66161D-AA29-4A5C-9045-5A4CB6581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932989"/>
              </p:ext>
            </p:extLst>
          </p:nvPr>
        </p:nvGraphicFramePr>
        <p:xfrm>
          <a:off x="2246935" y="2496322"/>
          <a:ext cx="7300631" cy="289560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958826">
                  <a:extLst>
                    <a:ext uri="{9D8B030D-6E8A-4147-A177-3AD203B41FA5}">
                      <a16:colId xmlns:a16="http://schemas.microsoft.com/office/drawing/2014/main" xmlns="" val="3469373931"/>
                    </a:ext>
                  </a:extLst>
                </a:gridCol>
                <a:gridCol w="3259393">
                  <a:extLst>
                    <a:ext uri="{9D8B030D-6E8A-4147-A177-3AD203B41FA5}">
                      <a16:colId xmlns:a16="http://schemas.microsoft.com/office/drawing/2014/main" xmlns="" val="3135167670"/>
                    </a:ext>
                  </a:extLst>
                </a:gridCol>
                <a:gridCol w="3082412">
                  <a:extLst>
                    <a:ext uri="{9D8B030D-6E8A-4147-A177-3AD203B41FA5}">
                      <a16:colId xmlns:a16="http://schemas.microsoft.com/office/drawing/2014/main" xmlns="" val="1444458412"/>
                    </a:ext>
                  </a:extLst>
                </a:gridCol>
              </a:tblGrid>
              <a:tr h="5014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项目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含义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策略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11467366"/>
                  </a:ext>
                </a:extLst>
              </a:tr>
              <a:tr h="64648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8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复述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根据需要，将书面或口头材料以恰当的言语重复下来的过程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准确完整</a:t>
                      </a:r>
                      <a:endParaRPr lang="en-US" altLang="zh-CN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切合需要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9511098"/>
                  </a:ext>
                </a:extLst>
              </a:tr>
              <a:tr h="64648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8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转述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乙将甲要说给丙的话传递给丙的过程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准确完整、突出重点</a:t>
                      </a:r>
                      <a:endParaRPr lang="en-US" altLang="zh-CN" sz="24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根据对象，改变人称、时间、空间等</a:t>
                      </a:r>
                      <a:endParaRPr lang="zh-CN" altLang="en-US" sz="2400">
                        <a:solidFill>
                          <a:srgbClr val="FF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6934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9994967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62345" y="1821276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小组合作，完成任务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360755" y="2395644"/>
            <a:ext cx="7212141" cy="1700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全班分为四组，两组完成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学习任务一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，另外两组完成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学习任务二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84B1575-373F-42B4-BD30-F5D3FEDD18D1}"/>
              </a:ext>
            </a:extLst>
          </p:cNvPr>
          <p:cNvSpPr txBox="1"/>
          <p:nvPr/>
        </p:nvSpPr>
        <p:spPr>
          <a:xfrm>
            <a:off x="1988100" y="4421708"/>
            <a:ext cx="8083208" cy="732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组员独立完成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】  【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小组合作交流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】   【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全班分享探究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xmlns="" id="{1063D965-BE59-4464-BF71-0FE56C1CF525}"/>
              </a:ext>
            </a:extLst>
          </p:cNvPr>
          <p:cNvCxnSpPr/>
          <p:nvPr/>
        </p:nvCxnSpPr>
        <p:spPr>
          <a:xfrm>
            <a:off x="4369558" y="4916551"/>
            <a:ext cx="42203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xmlns="" id="{F2B4F232-FF54-419C-B854-C1E287780970}"/>
              </a:ext>
            </a:extLst>
          </p:cNvPr>
          <p:cNvCxnSpPr/>
          <p:nvPr/>
        </p:nvCxnSpPr>
        <p:spPr>
          <a:xfrm>
            <a:off x="7031196" y="4916551"/>
            <a:ext cx="42203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31154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518" y="1572941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分享探究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489927" y="2147309"/>
            <a:ext cx="72121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任务一：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如果要将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穿井得一人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的故事讲给家里上三年级的弟弟妹妹听，你会如何复述？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9B33896-F4D7-4F8C-8A7B-6C74E7990930}"/>
              </a:ext>
            </a:extLst>
          </p:cNvPr>
          <p:cNvSpPr txBox="1"/>
          <p:nvPr/>
        </p:nvSpPr>
        <p:spPr>
          <a:xfrm>
            <a:off x="2281055" y="3525204"/>
            <a:ext cx="7746144" cy="215443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第一组：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从前有个姓丁的人家，家中修了一口井，告诉别人：“我挖井得到了一个人。”这个消息很快散布开来。国君知道了，就派人问这个姓丁的人是怎么回事。丁家人说：“我是得到了一个人作为劳力，不是挖到了一个人。”像这样获取信息，还不如不获取呢。</a:t>
            </a:r>
          </a:p>
        </p:txBody>
      </p:sp>
    </p:spTree>
    <p:extLst>
      <p:ext uri="{BB962C8B-B14F-4D97-AF65-F5344CB8AC3E}">
        <p14:creationId xmlns:p14="http://schemas.microsoft.com/office/powerpoint/2010/main" val="2727080536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82223" y="1573151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分享探究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9B33896-F4D7-4F8C-8A7B-6C74E7990930}"/>
              </a:ext>
            </a:extLst>
          </p:cNvPr>
          <p:cNvSpPr txBox="1"/>
          <p:nvPr/>
        </p:nvSpPr>
        <p:spPr>
          <a:xfrm>
            <a:off x="2362834" y="2284848"/>
            <a:ext cx="7481423" cy="34163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第二组：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在遥远的春秋时期，宋国有一个姓丁的人家。他们家没有掘井，因此家里常年有一个人在外挑水。等到家里终于打了井，他兴奋地对邻里乡亲说：“我们家钻井后就省了一个人呢！”人们相互转告，结果这句话最后传成了：“丁家钻井挖到了一个人。”这话被人报告了宋国的君主，宋君感到很奇怪，于是派人去调查这件事。最后才明白，丁家钻井是节省了一个劳动力，而非挖到了一个人。</a:t>
            </a:r>
          </a:p>
        </p:txBody>
      </p:sp>
    </p:spTree>
    <p:extLst>
      <p:ext uri="{BB962C8B-B14F-4D97-AF65-F5344CB8AC3E}">
        <p14:creationId xmlns:p14="http://schemas.microsoft.com/office/powerpoint/2010/main" val="1509905089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518" y="1537910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分享探究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9B33896-F4D7-4F8C-8A7B-6C74E7990930}"/>
              </a:ext>
            </a:extLst>
          </p:cNvPr>
          <p:cNvSpPr txBox="1"/>
          <p:nvPr/>
        </p:nvSpPr>
        <p:spPr>
          <a:xfrm>
            <a:off x="2365663" y="3609493"/>
            <a:ext cx="7460674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        在遥远的春秋时期，宋国有一个姓丁的人家。他们家没有掘井，因此家里常年有一个人在外挑水。等到家里终于打了井，他兴奋地对邻里乡亲说：“我们家钻井后就省了一个人呢！”人们相互转告，结果这句话最后传成了：“丁家钻井挖到了一个人。”这话被人报告了宋国的君主，宋君感到很奇怪，于是派人去调查这件事。最后才明白，丁家钻井是节省了一个劳动力，而非挖到了一个人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956232-0E25-4CC5-8CB0-43E98B43F02C}"/>
              </a:ext>
            </a:extLst>
          </p:cNvPr>
          <p:cNvSpPr txBox="1"/>
          <p:nvPr/>
        </p:nvSpPr>
        <p:spPr>
          <a:xfrm>
            <a:off x="2378580" y="2260721"/>
            <a:ext cx="7460673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        从前有个丁家人家中修了一口井，告诉别人：“我挖井得到了一个人。”这个消息很快散布开来。国君知道了，就派人问这个姓丁的人是怎么回事。丁家人说：“我是得到了一个人作为劳力，不是挖到了一个人。”像这样获取信息，还不如不获取呢。</a:t>
            </a:r>
          </a:p>
        </p:txBody>
      </p:sp>
    </p:spTree>
    <p:extLst>
      <p:ext uri="{BB962C8B-B14F-4D97-AF65-F5344CB8AC3E}">
        <p14:creationId xmlns:p14="http://schemas.microsoft.com/office/powerpoint/2010/main" val="2628382788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02708" y="1646674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分享探究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301120" y="2353195"/>
            <a:ext cx="72121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任务二：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如果要将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穿井得一人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的故事用在以“切勿轻信谣传”为观点的演讲中，你会如何复述？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9B33896-F4D7-4F8C-8A7B-6C74E7990930}"/>
              </a:ext>
            </a:extLst>
          </p:cNvPr>
          <p:cNvSpPr txBox="1"/>
          <p:nvPr/>
        </p:nvSpPr>
        <p:spPr>
          <a:xfrm>
            <a:off x="2233490" y="3817830"/>
            <a:ext cx="7347400" cy="178510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第三组：</a:t>
            </a:r>
            <a:endParaRPr lang="en-US" altLang="zh-CN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古代有个丁家人挖井得到了一个人作为劳力，便告诉别人：“我挖井得到了一个人。”那人觉得有趣，便告诉其他人。不想此事越传越远，传到国君处时，所有人竟都以为是丁家挖井时挖出了一个人。</a:t>
            </a:r>
          </a:p>
        </p:txBody>
      </p:sp>
    </p:spTree>
    <p:extLst>
      <p:ext uri="{BB962C8B-B14F-4D97-AF65-F5344CB8AC3E}">
        <p14:creationId xmlns:p14="http://schemas.microsoft.com/office/powerpoint/2010/main" val="3465994562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61126" y="1817562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分享探究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9B33896-F4D7-4F8C-8A7B-6C74E7990930}"/>
              </a:ext>
            </a:extLst>
          </p:cNvPr>
          <p:cNvSpPr txBox="1"/>
          <p:nvPr/>
        </p:nvSpPr>
        <p:spPr>
          <a:xfrm>
            <a:off x="2734644" y="2736070"/>
            <a:ext cx="7132653" cy="228325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第四组：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春秋时宋国一户姓丁的人家挖井挖出一个人来。此事甚至传到国君耳中，他派人调查，才知道是谣言，只是这家人挖井节省了挑水的一个劳动力，却被邻里街坊以讹传讹，变得荒诞不经。</a:t>
            </a:r>
          </a:p>
        </p:txBody>
      </p:sp>
    </p:spTree>
    <p:extLst>
      <p:ext uri="{BB962C8B-B14F-4D97-AF65-F5344CB8AC3E}">
        <p14:creationId xmlns:p14="http://schemas.microsoft.com/office/powerpoint/2010/main" val="2057836794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518" y="1652629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分享探究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9B33896-F4D7-4F8C-8A7B-6C74E7990930}"/>
              </a:ext>
            </a:extLst>
          </p:cNvPr>
          <p:cNvSpPr txBox="1"/>
          <p:nvPr/>
        </p:nvSpPr>
        <p:spPr>
          <a:xfrm>
            <a:off x="2409357" y="4113930"/>
            <a:ext cx="7518758" cy="144655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春秋时宋国一户姓丁的人家挖井挖出一个人来。此事甚至传到国君耳中，他派人调查，才知道是谣言，只是这家人挖井节省了挑水的一个劳动力，却被邻里街坊以讹传讹，变得荒诞不经。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B8C12B4-FEF2-43B6-8325-AF8AC91ACAEC}"/>
              </a:ext>
            </a:extLst>
          </p:cNvPr>
          <p:cNvSpPr txBox="1"/>
          <p:nvPr/>
        </p:nvSpPr>
        <p:spPr>
          <a:xfrm>
            <a:off x="2409357" y="2373791"/>
            <a:ext cx="7518758" cy="144655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古代有个丁家人挖井得到了一个人作为劳力，便告诉别人：“我挖井得到了一个人。”那人觉得有趣，便告诉其他人。不想此事越传越远，传到国君处时，所有人竟都以为是丁家挖井时挖出了一个人。</a:t>
            </a:r>
          </a:p>
        </p:txBody>
      </p:sp>
    </p:spTree>
    <p:extLst>
      <p:ext uri="{BB962C8B-B14F-4D97-AF65-F5344CB8AC3E}">
        <p14:creationId xmlns:p14="http://schemas.microsoft.com/office/powerpoint/2010/main" val="724602207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529812" y="2499509"/>
            <a:ext cx="4832824" cy="540000"/>
            <a:chOff x="996173" y="2188583"/>
            <a:chExt cx="4832824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68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         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详   细  复  述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94633" y="3171817"/>
            <a:ext cx="6929313" cy="2255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按原材料的顺序、结构等，把内容完整、详细地重述出来。需要注意的是，如果原材料是书面材料，就要将其转换为口语，如化长句为短句，化复杂句为简单句，不易明白处还要稍加解释。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52856" y="1734332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详细复述和简要复述</a:t>
            </a:r>
          </a:p>
        </p:txBody>
      </p:sp>
    </p:spTree>
    <p:extLst>
      <p:ext uri="{BB962C8B-B14F-4D97-AF65-F5344CB8AC3E}">
        <p14:creationId xmlns:p14="http://schemas.microsoft.com/office/powerpoint/2010/main" val="453656861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439487" y="2138935"/>
            <a:ext cx="7313023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宋之丁氏，家无井而出溉汲，常一人居外。及其家穿井，告人曰：“吾穿井得一人。”有闻而传之者：“丁氏穿井得一人。”国人道之，闻之于宋君。宋君令人问之于丁氏，丁氏对曰：“得一人之使，非得一人于井中也。”求闻之若此，不若无闻也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518" y="1356748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穿井得一人</a:t>
            </a:r>
          </a:p>
        </p:txBody>
      </p:sp>
    </p:spTree>
    <p:extLst>
      <p:ext uri="{BB962C8B-B14F-4D97-AF65-F5344CB8AC3E}">
        <p14:creationId xmlns:p14="http://schemas.microsoft.com/office/powerpoint/2010/main" val="1905034179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786640" y="2952968"/>
            <a:ext cx="4826207" cy="540000"/>
            <a:chOff x="996173" y="2188583"/>
            <a:chExt cx="4826207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107259" y="2215199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      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简 要 复  述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23325" y="3801672"/>
            <a:ext cx="7314076" cy="114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总体把握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原材料的基本脉络和主要信息，根据复述需要，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辨清主次；保留主要内容，缩减次要内容。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154388" y="2069897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详细复述和简要复述</a:t>
            </a:r>
          </a:p>
        </p:txBody>
      </p:sp>
    </p:spTree>
    <p:extLst>
      <p:ext uri="{BB962C8B-B14F-4D97-AF65-F5344CB8AC3E}">
        <p14:creationId xmlns:p14="http://schemas.microsoft.com/office/powerpoint/2010/main" val="2409568228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54396" y="1747928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小组合作，完成任务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489929" y="2485095"/>
            <a:ext cx="7212141" cy="1700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全班分为四组，两组完成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学习任务三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，另外两组完成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学习任务四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84B1575-373F-42B4-BD30-F5D3FEDD18D1}"/>
              </a:ext>
            </a:extLst>
          </p:cNvPr>
          <p:cNvSpPr txBox="1"/>
          <p:nvPr/>
        </p:nvSpPr>
        <p:spPr>
          <a:xfrm>
            <a:off x="2117274" y="4511159"/>
            <a:ext cx="8083208" cy="732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组员独立完成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】  【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小组合作交流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】   【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全班分享探究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xmlns="" id="{1063D965-BE59-4464-BF71-0FE56C1CF525}"/>
              </a:ext>
            </a:extLst>
          </p:cNvPr>
          <p:cNvCxnSpPr/>
          <p:nvPr/>
        </p:nvCxnSpPr>
        <p:spPr>
          <a:xfrm>
            <a:off x="4498732" y="5006002"/>
            <a:ext cx="42203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xmlns="" id="{F2B4F232-FF54-419C-B854-C1E287780970}"/>
              </a:ext>
            </a:extLst>
          </p:cNvPr>
          <p:cNvCxnSpPr/>
          <p:nvPr/>
        </p:nvCxnSpPr>
        <p:spPr>
          <a:xfrm>
            <a:off x="7160370" y="5006002"/>
            <a:ext cx="42203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47913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517" y="162013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200853" y="2194503"/>
            <a:ext cx="7790293" cy="337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第一组：</a:t>
            </a:r>
            <a:endParaRPr lang="en-US" altLang="zh-CN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这件元青花凤首扁壶是我们首都博物馆的镇馆之宝，它在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1970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年出土于北京旧鼓楼大街豁口元代居住遗址，高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18.7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厘米，口径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厘米。该壶以昂起的凤首作壶流，以卷起的凤尾作柄，凤身绘在圆形壶体上部，双翅垂至壶体两侧，壶体下部则装饰盛开的牡丹，呈现一种凤鸟飞翔于牡丹丛中颇富情趣的情景。凤首扁壶采用多种制作工艺，壶流采用模制成型，壶柄以手捏塑成型，壶体为雕镶成型法，最后琢成整体。元青花凤首扁壶出土后破损严重，经修复专家蒋道银先生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个月修复，这件镇馆之宝终于再次展现在观众的眼前。</a:t>
            </a:r>
          </a:p>
        </p:txBody>
      </p:sp>
    </p:spTree>
    <p:extLst>
      <p:ext uri="{BB962C8B-B14F-4D97-AF65-F5344CB8AC3E}">
        <p14:creationId xmlns:p14="http://schemas.microsoft.com/office/powerpoint/2010/main" val="4034673076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517" y="1696706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327996" y="2271074"/>
            <a:ext cx="753600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第二组：</a:t>
            </a:r>
            <a:endParaRPr lang="en-US" altLang="zh-CN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在我们面前的是“元青花凤首扁壶”。青花瓷在元代中期开始大量烧制，这件青花扁壶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1970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年出土于北京旧鼓楼大街豁口元代居住遗址。高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18.7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厘米，口径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厘米。壶身是瓷器中比较少见的扁圆形，瓶口比较小，足部有一层很薄的护胎釉。在壶的一侧装饰有立体的凤首，另一侧则是表现成凤尾的把手，集实用美观于一体，此类飞凤牡丹纹饰造型生动别致，动感突出，独具匠心，所以在宋代定窑、耀州窑、景德镇中经常使用，元、明、清三代这种纹饰也久盛不衰。凤首扁壶采用多种制作工艺，是一件具有很高历史、艺术价值的珍品。</a:t>
            </a:r>
          </a:p>
          <a:p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        站在这件瓷器面前，我们呼吸着那个年代的文明空气同时，在那些历史符号下，慢慢地读懂了其自身每一个生命的气息，这正是此尊首都博物馆镇馆之宝的魅力。 </a:t>
            </a:r>
          </a:p>
        </p:txBody>
      </p:sp>
    </p:spTree>
    <p:extLst>
      <p:ext uri="{BB962C8B-B14F-4D97-AF65-F5344CB8AC3E}">
        <p14:creationId xmlns:p14="http://schemas.microsoft.com/office/powerpoint/2010/main" val="1596679347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67314" y="1713544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4793453" y="2605102"/>
            <a:ext cx="23837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身份：讲解员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9CCE5AF-995C-4050-9F70-2AFA53363DFF}"/>
              </a:ext>
            </a:extLst>
          </p:cNvPr>
          <p:cNvSpPr txBox="1"/>
          <p:nvPr/>
        </p:nvSpPr>
        <p:spPr>
          <a:xfrm>
            <a:off x="4793453" y="3320821"/>
            <a:ext cx="49918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讲解对象：“夕阳红”旅行团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80E4241-01F9-4519-B941-0091778BD352}"/>
              </a:ext>
            </a:extLst>
          </p:cNvPr>
          <p:cNvSpPr txBox="1"/>
          <p:nvPr/>
        </p:nvSpPr>
        <p:spPr>
          <a:xfrm>
            <a:off x="4793453" y="4078425"/>
            <a:ext cx="35238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讲解时长：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分钟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5A878DE-7A56-4CF8-878A-D141BE5A621F}"/>
              </a:ext>
            </a:extLst>
          </p:cNvPr>
          <p:cNvSpPr txBox="1"/>
          <p:nvPr/>
        </p:nvSpPr>
        <p:spPr>
          <a:xfrm>
            <a:off x="4793453" y="4838450"/>
            <a:ext cx="4473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讲解来源：博物馆书面资料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6837B3-3935-40E4-ACC4-CBE8140DD9B6}"/>
              </a:ext>
            </a:extLst>
          </p:cNvPr>
          <p:cNvSpPr txBox="1"/>
          <p:nvPr/>
        </p:nvSpPr>
        <p:spPr>
          <a:xfrm>
            <a:off x="2951976" y="3601371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任务要求</a:t>
            </a:r>
          </a:p>
        </p:txBody>
      </p:sp>
      <p:sp>
        <p:nvSpPr>
          <p:cNvPr id="11" name="左大括号 10">
            <a:extLst>
              <a:ext uri="{FF2B5EF4-FFF2-40B4-BE49-F238E27FC236}">
                <a16:creationId xmlns:a16="http://schemas.microsoft.com/office/drawing/2014/main" xmlns="" id="{368F3AF9-C5DC-4291-974B-AF366D6A4BB5}"/>
              </a:ext>
            </a:extLst>
          </p:cNvPr>
          <p:cNvSpPr/>
          <p:nvPr/>
        </p:nvSpPr>
        <p:spPr>
          <a:xfrm>
            <a:off x="4437832" y="2949903"/>
            <a:ext cx="286915" cy="2257044"/>
          </a:xfrm>
          <a:prstGeom prst="leftBrace">
            <a:avLst>
              <a:gd name="adj1" fmla="val 2811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1739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5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41858" y="1600777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5158942" y="2500289"/>
            <a:ext cx="40625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出土时间、地点、尺寸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9CCE5AF-995C-4050-9F70-2AFA53363DFF}"/>
              </a:ext>
            </a:extLst>
          </p:cNvPr>
          <p:cNvSpPr txBox="1"/>
          <p:nvPr/>
        </p:nvSpPr>
        <p:spPr>
          <a:xfrm>
            <a:off x="5158942" y="3216008"/>
            <a:ext cx="49918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各部分构成及制作方法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80E4241-01F9-4519-B941-0091778BD352}"/>
              </a:ext>
            </a:extLst>
          </p:cNvPr>
          <p:cNvSpPr txBox="1"/>
          <p:nvPr/>
        </p:nvSpPr>
        <p:spPr>
          <a:xfrm>
            <a:off x="5158942" y="3899261"/>
            <a:ext cx="35238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所属类型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5A878DE-7A56-4CF8-878A-D141BE5A621F}"/>
              </a:ext>
            </a:extLst>
          </p:cNvPr>
          <p:cNvSpPr txBox="1"/>
          <p:nvPr/>
        </p:nvSpPr>
        <p:spPr>
          <a:xfrm>
            <a:off x="5158942" y="4540548"/>
            <a:ext cx="18231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修复过程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6837B3-3935-40E4-ACC4-CBE8140DD9B6}"/>
              </a:ext>
            </a:extLst>
          </p:cNvPr>
          <p:cNvSpPr txBox="1"/>
          <p:nvPr/>
        </p:nvSpPr>
        <p:spPr>
          <a:xfrm>
            <a:off x="2561167" y="3586441"/>
            <a:ext cx="1616185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元青花凤首扁壶</a:t>
            </a:r>
          </a:p>
        </p:txBody>
      </p:sp>
      <p:sp>
        <p:nvSpPr>
          <p:cNvPr id="11" name="左大括号 10">
            <a:extLst>
              <a:ext uri="{FF2B5EF4-FFF2-40B4-BE49-F238E27FC236}">
                <a16:creationId xmlns:a16="http://schemas.microsoft.com/office/drawing/2014/main" xmlns="" id="{368F3AF9-C5DC-4291-974B-AF366D6A4BB5}"/>
              </a:ext>
            </a:extLst>
          </p:cNvPr>
          <p:cNvSpPr/>
          <p:nvPr/>
        </p:nvSpPr>
        <p:spPr>
          <a:xfrm>
            <a:off x="4369568" y="2788028"/>
            <a:ext cx="597158" cy="2780522"/>
          </a:xfrm>
          <a:prstGeom prst="leftBrace">
            <a:avLst>
              <a:gd name="adj1" fmla="val 2811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C523663-285F-4E9D-8DA8-458F9612EAD8}"/>
              </a:ext>
            </a:extLst>
          </p:cNvPr>
          <p:cNvSpPr txBox="1"/>
          <p:nvPr/>
        </p:nvSpPr>
        <p:spPr>
          <a:xfrm>
            <a:off x="5134741" y="5246586"/>
            <a:ext cx="18231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永恒魅力</a:t>
            </a:r>
          </a:p>
        </p:txBody>
      </p:sp>
    </p:spTree>
    <p:extLst>
      <p:ext uri="{BB962C8B-B14F-4D97-AF65-F5344CB8AC3E}">
        <p14:creationId xmlns:p14="http://schemas.microsoft.com/office/powerpoint/2010/main" val="32167267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5" grpId="0"/>
      <p:bldP spid="11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268327" y="1610580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5485411" y="2706791"/>
            <a:ext cx="40625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字数：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150-200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9CCE5AF-995C-4050-9F70-2AFA53363DFF}"/>
              </a:ext>
            </a:extLst>
          </p:cNvPr>
          <p:cNvSpPr txBox="1"/>
          <p:nvPr/>
        </p:nvSpPr>
        <p:spPr>
          <a:xfrm>
            <a:off x="5485411" y="3689995"/>
            <a:ext cx="49918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语体风格：口语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80E4241-01F9-4519-B941-0091778BD352}"/>
              </a:ext>
            </a:extLst>
          </p:cNvPr>
          <p:cNvSpPr txBox="1"/>
          <p:nvPr/>
        </p:nvSpPr>
        <p:spPr>
          <a:xfrm>
            <a:off x="5413504" y="4712814"/>
            <a:ext cx="42491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内容：扁壶的主要特征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6837B3-3935-40E4-ACC4-CBE8140DD9B6}"/>
              </a:ext>
            </a:extLst>
          </p:cNvPr>
          <p:cNvSpPr txBox="1"/>
          <p:nvPr/>
        </p:nvSpPr>
        <p:spPr>
          <a:xfrm>
            <a:off x="3247192" y="4273435"/>
            <a:ext cx="1616185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元青花凤首扁壶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F0D213-094F-4EC6-BD9B-74630B458C0F}"/>
              </a:ext>
            </a:extLst>
          </p:cNvPr>
          <p:cNvSpPr txBox="1"/>
          <p:nvPr/>
        </p:nvSpPr>
        <p:spPr>
          <a:xfrm>
            <a:off x="3537213" y="2817884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任务要求</a:t>
            </a:r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xmlns="" id="{9F618F1C-9D10-40B2-876B-C51DE7776342}"/>
              </a:ext>
            </a:extLst>
          </p:cNvPr>
          <p:cNvSpPr/>
          <p:nvPr/>
        </p:nvSpPr>
        <p:spPr>
          <a:xfrm>
            <a:off x="4863377" y="2817884"/>
            <a:ext cx="622034" cy="2450807"/>
          </a:xfrm>
          <a:prstGeom prst="leftBrace">
            <a:avLst>
              <a:gd name="adj1" fmla="val 2811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加号 5">
            <a:extLst>
              <a:ext uri="{FF2B5EF4-FFF2-40B4-BE49-F238E27FC236}">
                <a16:creationId xmlns:a16="http://schemas.microsoft.com/office/drawing/2014/main" xmlns="" id="{06D0780F-3FEA-4F4B-A2C1-6854D68E2076}"/>
              </a:ext>
            </a:extLst>
          </p:cNvPr>
          <p:cNvSpPr/>
          <p:nvPr/>
        </p:nvSpPr>
        <p:spPr>
          <a:xfrm>
            <a:off x="3899321" y="3823596"/>
            <a:ext cx="409220" cy="43938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2029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80102" y="1643627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F0D213-094F-4EC6-BD9B-74630B458C0F}"/>
              </a:ext>
            </a:extLst>
          </p:cNvPr>
          <p:cNvSpPr txBox="1"/>
          <p:nvPr/>
        </p:nvSpPr>
        <p:spPr>
          <a:xfrm>
            <a:off x="2693353" y="2467377"/>
            <a:ext cx="7286438" cy="280955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任务三：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作为首都博物馆的志愿讲解员，你要向一个“夕阳红”旅行团讲解镇馆之宝“元青花凤首扁壶”，讲解时间为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分钟，请你根据要求，将博物馆提供的资料简要复述为一段解说词。</a:t>
            </a:r>
          </a:p>
        </p:txBody>
      </p:sp>
    </p:spTree>
    <p:extLst>
      <p:ext uri="{BB962C8B-B14F-4D97-AF65-F5344CB8AC3E}">
        <p14:creationId xmlns:p14="http://schemas.microsoft.com/office/powerpoint/2010/main" val="4203480881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71065" y="1574054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F0D213-094F-4EC6-BD9B-74630B458C0F}"/>
              </a:ext>
            </a:extLst>
          </p:cNvPr>
          <p:cNvSpPr txBox="1"/>
          <p:nvPr/>
        </p:nvSpPr>
        <p:spPr>
          <a:xfrm>
            <a:off x="2256690" y="2293469"/>
            <a:ext cx="7837714" cy="31700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示例：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大家好，这是首博的镇馆之宝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元青花凤首扁壶。为什么叫这个名字呢？首先这个壶的身子是扁圆的，壶嘴是一只昂起的凤首，壶把手是卷起的凤尾，而壶身上画着一只在牡丹里飞翔的凤凰，整个设计浑然一体，非常巧妙。这把扁壶白底蓝花，元代烧制，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1970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年出土于北京旧鼓楼大街。刚出土时扁壶破损非常严重，文物修复专家蒋道银先生用了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个月的时间才把它复原了，否则我们就很难看到元代青花瓷精致的工艺和美观的设计了。</a:t>
            </a:r>
          </a:p>
        </p:txBody>
      </p:sp>
    </p:spTree>
    <p:extLst>
      <p:ext uri="{BB962C8B-B14F-4D97-AF65-F5344CB8AC3E}">
        <p14:creationId xmlns:p14="http://schemas.microsoft.com/office/powerpoint/2010/main" val="1587847865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43406" y="2000173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课后任务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6837B3-3935-40E4-ACC4-CBE8140DD9B6}"/>
              </a:ext>
            </a:extLst>
          </p:cNvPr>
          <p:cNvSpPr txBox="1"/>
          <p:nvPr/>
        </p:nvSpPr>
        <p:spPr>
          <a:xfrm>
            <a:off x="4508480" y="3851504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材料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类型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F0D213-094F-4EC6-BD9B-74630B458C0F}"/>
              </a:ext>
            </a:extLst>
          </p:cNvPr>
          <p:cNvSpPr txBox="1"/>
          <p:nvPr/>
        </p:nvSpPr>
        <p:spPr>
          <a:xfrm>
            <a:off x="2701718" y="3820686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任务要求</a:t>
            </a:r>
          </a:p>
        </p:txBody>
      </p:sp>
      <p:sp>
        <p:nvSpPr>
          <p:cNvPr id="6" name="加号 5">
            <a:extLst>
              <a:ext uri="{FF2B5EF4-FFF2-40B4-BE49-F238E27FC236}">
                <a16:creationId xmlns:a16="http://schemas.microsoft.com/office/drawing/2014/main" xmlns="" id="{06D0780F-3FEA-4F4B-A2C1-6854D68E2076}"/>
              </a:ext>
            </a:extLst>
          </p:cNvPr>
          <p:cNvSpPr/>
          <p:nvPr/>
        </p:nvSpPr>
        <p:spPr>
          <a:xfrm>
            <a:off x="3936516" y="4103009"/>
            <a:ext cx="409220" cy="43938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48618E3-7DA7-4AE9-88DE-14BE045A6C77}"/>
              </a:ext>
            </a:extLst>
          </p:cNvPr>
          <p:cNvSpPr txBox="1"/>
          <p:nvPr/>
        </p:nvSpPr>
        <p:spPr>
          <a:xfrm>
            <a:off x="6315242" y="3851504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梳理材料</a:t>
            </a:r>
          </a:p>
        </p:txBody>
      </p:sp>
      <p:sp>
        <p:nvSpPr>
          <p:cNvPr id="9" name="加号 8">
            <a:extLst>
              <a:ext uri="{FF2B5EF4-FFF2-40B4-BE49-F238E27FC236}">
                <a16:creationId xmlns:a16="http://schemas.microsoft.com/office/drawing/2014/main" xmlns="" id="{CF350116-A9DA-4CCE-9FEF-693050865DDD}"/>
              </a:ext>
            </a:extLst>
          </p:cNvPr>
          <p:cNvSpPr/>
          <p:nvPr/>
        </p:nvSpPr>
        <p:spPr>
          <a:xfrm>
            <a:off x="5743278" y="4103009"/>
            <a:ext cx="409220" cy="43938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xmlns="" id="{F6A97D81-C494-4DE2-8708-D3E0898061CE}"/>
              </a:ext>
            </a:extLst>
          </p:cNvPr>
          <p:cNvSpPr/>
          <p:nvPr/>
        </p:nvSpPr>
        <p:spPr>
          <a:xfrm>
            <a:off x="7611423" y="4078048"/>
            <a:ext cx="409220" cy="4393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4CB3522-C5E2-439C-AF32-23D334448FEF}"/>
              </a:ext>
            </a:extLst>
          </p:cNvPr>
          <p:cNvSpPr txBox="1"/>
          <p:nvPr/>
        </p:nvSpPr>
        <p:spPr>
          <a:xfrm>
            <a:off x="8122004" y="3854084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简要复述</a:t>
            </a:r>
          </a:p>
        </p:txBody>
      </p:sp>
      <p:pic>
        <p:nvPicPr>
          <p:cNvPr id="3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315700" y="126365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1040887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5" grpId="0"/>
      <p:bldP spid="9" grpId="0"/>
      <p:bldP spid="11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725303" y="2219542"/>
            <a:ext cx="7676429" cy="114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根据你对“复述与转述”的理解，这则故事中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传话者进行的是复述还是转述？请说明理由。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518" y="1571298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任务单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8298FDC-5770-4057-B23D-9575291558DD}"/>
              </a:ext>
            </a:extLst>
          </p:cNvPr>
          <p:cNvSpPr txBox="1"/>
          <p:nvPr/>
        </p:nvSpPr>
        <p:spPr>
          <a:xfrm>
            <a:off x="3942412" y="3944712"/>
            <a:ext cx="4972049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告人曰：“吾穿井得一人。”</a:t>
            </a:r>
            <a:endParaRPr lang="zh-CN" altLang="en-US" sz="160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4A62D9E-454C-4527-A137-9C81553C3733}"/>
              </a:ext>
            </a:extLst>
          </p:cNvPr>
          <p:cNvSpPr txBox="1"/>
          <p:nvPr/>
        </p:nvSpPr>
        <p:spPr>
          <a:xfrm>
            <a:off x="3420269" y="4767437"/>
            <a:ext cx="6099462" cy="461665"/>
          </a:xfrm>
          <a:prstGeom prst="rect">
            <a:avLst/>
          </a:prstGeom>
          <a:noFill/>
          <a:ln>
            <a:solidFill>
              <a:srgbClr val="AF0000"/>
            </a:solidFill>
          </a:ln>
        </p:spPr>
        <p:txBody>
          <a:bodyPr wrap="square">
            <a:spAutoFit/>
          </a:bodyPr>
          <a:lstStyle/>
          <a:p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有闻而传之者：“丁氏穿井得一人。”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3509407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720486" y="1450718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复述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3A26856-A74B-4CB4-9FBD-4BAD11681643}"/>
              </a:ext>
            </a:extLst>
          </p:cNvPr>
          <p:cNvSpPr txBox="1"/>
          <p:nvPr/>
        </p:nvSpPr>
        <p:spPr>
          <a:xfrm>
            <a:off x="4767042" y="2184438"/>
            <a:ext cx="3441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听到的故事或聊天内容等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口头材料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B556F53-AF7B-4157-8470-29F5D382A15E}"/>
              </a:ext>
            </a:extLst>
          </p:cNvPr>
          <p:cNvSpPr txBox="1"/>
          <p:nvPr/>
        </p:nvSpPr>
        <p:spPr>
          <a:xfrm>
            <a:off x="4767042" y="4779702"/>
            <a:ext cx="4033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看到的文章等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书面材料</a:t>
            </a:r>
          </a:p>
        </p:txBody>
      </p:sp>
      <p:sp>
        <p:nvSpPr>
          <p:cNvPr id="6" name="左大括号 5">
            <a:extLst>
              <a:ext uri="{FF2B5EF4-FFF2-40B4-BE49-F238E27FC236}">
                <a16:creationId xmlns:a16="http://schemas.microsoft.com/office/drawing/2014/main" xmlns="" id="{E49A3158-9265-4156-A532-BD6EE71FCB07}"/>
              </a:ext>
            </a:extLst>
          </p:cNvPr>
          <p:cNvSpPr/>
          <p:nvPr/>
        </p:nvSpPr>
        <p:spPr>
          <a:xfrm>
            <a:off x="4247496" y="2558644"/>
            <a:ext cx="519546" cy="2482668"/>
          </a:xfrm>
          <a:prstGeom prst="leftBrace">
            <a:avLst>
              <a:gd name="adj1" fmla="val 36129"/>
              <a:gd name="adj2" fmla="val 4916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7372EEC-CE54-4F5F-BEFC-2207EE40520E}"/>
              </a:ext>
            </a:extLst>
          </p:cNvPr>
          <p:cNvSpPr txBox="1"/>
          <p:nvPr/>
        </p:nvSpPr>
        <p:spPr>
          <a:xfrm>
            <a:off x="2773829" y="3319670"/>
            <a:ext cx="1205346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复述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材料</a:t>
            </a:r>
            <a:endParaRPr lang="zh-CN" altLang="en-US" sz="3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F4B18AE-2915-441A-B072-FF4AE63C0290}"/>
              </a:ext>
            </a:extLst>
          </p:cNvPr>
          <p:cNvSpPr txBox="1"/>
          <p:nvPr/>
        </p:nvSpPr>
        <p:spPr>
          <a:xfrm>
            <a:off x="8470215" y="3535113"/>
            <a:ext cx="894971" cy="52322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复述</a:t>
            </a:r>
          </a:p>
        </p:txBody>
      </p:sp>
    </p:spTree>
    <p:extLst>
      <p:ext uri="{BB962C8B-B14F-4D97-AF65-F5344CB8AC3E}">
        <p14:creationId xmlns:p14="http://schemas.microsoft.com/office/powerpoint/2010/main" val="1076504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682094" y="2045927"/>
            <a:ext cx="7243448" cy="114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为什么传话者传递的信息会导致误会？请结合故事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内容进行分析。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518" y="1471559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任务单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2CD8E97-7E76-4065-8A0F-FAE12CB3B0C4}"/>
              </a:ext>
            </a:extLst>
          </p:cNvPr>
          <p:cNvSpPr txBox="1"/>
          <p:nvPr/>
        </p:nvSpPr>
        <p:spPr>
          <a:xfrm>
            <a:off x="4904509" y="3368681"/>
            <a:ext cx="2382983" cy="523220"/>
          </a:xfrm>
          <a:prstGeom prst="rect">
            <a:avLst/>
          </a:prstGeom>
          <a:noFill/>
          <a:ln>
            <a:solidFill>
              <a:srgbClr val="01431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复述要准确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2A8B569-7585-43F4-A8EE-02CA56242EE5}"/>
              </a:ext>
            </a:extLst>
          </p:cNvPr>
          <p:cNvSpPr txBox="1"/>
          <p:nvPr/>
        </p:nvSpPr>
        <p:spPr>
          <a:xfrm>
            <a:off x="4270555" y="4046576"/>
            <a:ext cx="497204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告人曰：“吾穿井得一人。”</a:t>
            </a:r>
            <a:endParaRPr lang="zh-CN" altLang="en-US" sz="16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0C079FD-B42E-4B5F-A318-9188E96E5BFE}"/>
              </a:ext>
            </a:extLst>
          </p:cNvPr>
          <p:cNvSpPr txBox="1"/>
          <p:nvPr/>
        </p:nvSpPr>
        <p:spPr>
          <a:xfrm>
            <a:off x="3706848" y="4613072"/>
            <a:ext cx="609946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有闻而传之者：“丁氏穿井得一人。”</a:t>
            </a:r>
            <a:endParaRPr lang="zh-CN" altLang="en-US" sz="16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3A17EB7-E039-4A82-83B3-6D4A6FB7A4C4}"/>
              </a:ext>
            </a:extLst>
          </p:cNvPr>
          <p:cNvSpPr txBox="1"/>
          <p:nvPr/>
        </p:nvSpPr>
        <p:spPr>
          <a:xfrm>
            <a:off x="3618071" y="5179568"/>
            <a:ext cx="609946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得一人之使，非得一人于井中也。”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84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657085" y="2211200"/>
            <a:ext cx="6675124" cy="316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明天学校有外出活动，班主任要求明早七点直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接到校门口集合，要带文具记录学习内容。晓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睿负责转告生病未到校的晓晨，晓睿给晓晨发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了一条微信：明天七点到校，带文具。你觉得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晓睿的行为是转述还是复述？晓晨根据微信内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容能够按时参加集体活动吗？请说出你判断的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理由。 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783634" y="1496163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任务单</a:t>
            </a:r>
          </a:p>
        </p:txBody>
      </p:sp>
    </p:spTree>
    <p:extLst>
      <p:ext uri="{BB962C8B-B14F-4D97-AF65-F5344CB8AC3E}">
        <p14:creationId xmlns:p14="http://schemas.microsoft.com/office/powerpoint/2010/main" val="2104922148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581646" y="2111419"/>
            <a:ext cx="760036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你觉得晓睿的行为是转述还是复述？晓晨根据微信内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容能够按时参加集体活动吗？请说出你判断的理由。 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98888" y="1481207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任务单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DD9A699-C01F-405E-A6FC-E7645D7D5A6B}"/>
              </a:ext>
            </a:extLst>
          </p:cNvPr>
          <p:cNvSpPr txBox="1"/>
          <p:nvPr/>
        </p:nvSpPr>
        <p:spPr>
          <a:xfrm>
            <a:off x="2405455" y="4094687"/>
            <a:ext cx="761969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班主任要求明早七点直接到校门口集合，要带文具记录学习内容。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DE8BA1B-7E0D-46FA-A65B-E84ED443B2E1}"/>
              </a:ext>
            </a:extLst>
          </p:cNvPr>
          <p:cNvSpPr txBox="1"/>
          <p:nvPr/>
        </p:nvSpPr>
        <p:spPr>
          <a:xfrm>
            <a:off x="3585013" y="5104190"/>
            <a:ext cx="761969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微信内容：明天七点到校，带文具。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F88F0BD-898C-4A2D-978D-A3BBA4E91E68}"/>
              </a:ext>
            </a:extLst>
          </p:cNvPr>
          <p:cNvSpPr txBox="1"/>
          <p:nvPr/>
        </p:nvSpPr>
        <p:spPr>
          <a:xfrm>
            <a:off x="5011879" y="3339548"/>
            <a:ext cx="2382983" cy="523220"/>
          </a:xfrm>
          <a:prstGeom prst="rect">
            <a:avLst/>
          </a:prstGeom>
          <a:noFill/>
          <a:ln>
            <a:solidFill>
              <a:srgbClr val="01431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复述要完整</a:t>
            </a:r>
          </a:p>
        </p:txBody>
      </p:sp>
    </p:spTree>
    <p:extLst>
      <p:ext uri="{BB962C8B-B14F-4D97-AF65-F5344CB8AC3E}">
        <p14:creationId xmlns:p14="http://schemas.microsoft.com/office/powerpoint/2010/main" val="34829499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437755" y="2336074"/>
            <a:ext cx="7324594" cy="3026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放学后，晓睿拜托好友晓晨帮他值日，并告诉晓晨：“等班主</a:t>
            </a:r>
            <a:endParaRPr lang="en-US" altLang="zh-CN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任王老师回来后，你替我解释一下，就说我家人生病了，我着</a:t>
            </a:r>
            <a:endParaRPr lang="en-US" altLang="zh-CN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急回家，你帮我做值日了。还有，你转告王老师，他交代我做</a:t>
            </a:r>
            <a:endParaRPr lang="en-US" altLang="zh-CN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的值周表我明天就可以交。谢谢啦！”晓晨做完值日，王老师</a:t>
            </a:r>
            <a:endParaRPr lang="en-US" altLang="zh-CN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正好到教室检查，晓晨解释道：“王老师，晓睿家人生病了，</a:t>
            </a:r>
            <a:endParaRPr lang="en-US" altLang="zh-CN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今天我帮他做值日。”王老师点点头，夸奖了晓晨，就回办公</a:t>
            </a:r>
            <a:endParaRPr lang="en-US" altLang="zh-CN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室了。你觉得晓晨的行为是转述还是复述？晓晨完成晓睿交代</a:t>
            </a:r>
            <a:endParaRPr lang="en-US" altLang="zh-CN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的任务了吗？请说说你的理由。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10045" y="1471268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任务单</a:t>
            </a:r>
          </a:p>
        </p:txBody>
      </p:sp>
    </p:spTree>
    <p:extLst>
      <p:ext uri="{BB962C8B-B14F-4D97-AF65-F5344CB8AC3E}">
        <p14:creationId xmlns:p14="http://schemas.microsoft.com/office/powerpoint/2010/main" val="3920589042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325223" y="2277425"/>
            <a:ext cx="74020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你觉得晓晨的行为是转述还是复述？晓晨完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成晓睿交代的任务了吗？请说说你的理由。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42467" y="1545591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任务单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DD9A699-C01F-405E-A6FC-E7645D7D5A6B}"/>
              </a:ext>
            </a:extLst>
          </p:cNvPr>
          <p:cNvSpPr txBox="1"/>
          <p:nvPr/>
        </p:nvSpPr>
        <p:spPr>
          <a:xfrm>
            <a:off x="2172360" y="3330420"/>
            <a:ext cx="7619698" cy="1569660"/>
          </a:xfrm>
          <a:prstGeom prst="rect">
            <a:avLst/>
          </a:prstGeom>
          <a:noFill/>
          <a:ln>
            <a:solidFill>
              <a:srgbClr val="01431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晓睿：“等班主任王老师回来后，你替我解释一下，就说我家人生病了，我着急回家，你帮我做值日了。还有，你转告王老师，他交代我做的值周表我明天就可以交。谢谢啦！”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DE8BA1B-7E0D-46FA-A65B-E84ED443B2E1}"/>
              </a:ext>
            </a:extLst>
          </p:cNvPr>
          <p:cNvSpPr txBox="1"/>
          <p:nvPr/>
        </p:nvSpPr>
        <p:spPr>
          <a:xfrm>
            <a:off x="2031430" y="5036651"/>
            <a:ext cx="7901559" cy="461665"/>
          </a:xfrm>
          <a:prstGeom prst="rect">
            <a:avLst/>
          </a:prstGeom>
          <a:noFill/>
          <a:ln>
            <a:solidFill>
              <a:srgbClr val="01431D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晓晨：“王老师，晓睿家人生病了，今天我帮他做值日。”</a:t>
            </a:r>
          </a:p>
        </p:txBody>
      </p:sp>
    </p:spTree>
    <p:extLst>
      <p:ext uri="{BB962C8B-B14F-4D97-AF65-F5344CB8AC3E}">
        <p14:creationId xmlns:p14="http://schemas.microsoft.com/office/powerpoint/2010/main" val="1831442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127</Paragraphs>
  <Slides>29</Slides>
  <Notes>29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8">
      <vt:lpstr>Arial</vt:lpstr>
      <vt:lpstr>Calibri Light</vt:lpstr>
      <vt:lpstr>Calibri</vt:lpstr>
      <vt:lpstr>黑体</vt:lpstr>
      <vt:lpstr>华文楷体</vt:lpstr>
      <vt:lpstr>微软雅黑</vt:lpstr>
      <vt:lpstr>楷体</vt:lpstr>
      <vt:lpstr>宋体</vt:lpstr>
      <vt:lpstr>Office 主题</vt:lpstr>
      <vt:lpstr>复述与转述（第一课时）</vt:lpstr>
      <vt:lpstr>穿井得一人</vt:lpstr>
      <vt:lpstr>任务单</vt:lpstr>
      <vt:lpstr>复述</vt:lpstr>
      <vt:lpstr>任务单</vt:lpstr>
      <vt:lpstr>任务单</vt:lpstr>
      <vt:lpstr>任务单</vt:lpstr>
      <vt:lpstr>任务单</vt:lpstr>
      <vt:lpstr>任务单</vt:lpstr>
      <vt:lpstr>转述</vt:lpstr>
      <vt:lpstr>复述与转述</vt:lpstr>
      <vt:lpstr>小组合作，完成任务</vt:lpstr>
      <vt:lpstr>分享探究</vt:lpstr>
      <vt:lpstr>分享探究</vt:lpstr>
      <vt:lpstr>分享探究</vt:lpstr>
      <vt:lpstr>分享探究</vt:lpstr>
      <vt:lpstr>分享探究</vt:lpstr>
      <vt:lpstr>分享探究</vt:lpstr>
      <vt:lpstr>详细复述和简要复述</vt:lpstr>
      <vt:lpstr>详细复述和简要复述</vt:lpstr>
      <vt:lpstr>小组合作，完成任务</vt:lpstr>
      <vt:lpstr>简要复述</vt:lpstr>
      <vt:lpstr>简要复述</vt:lpstr>
      <vt:lpstr>简要复述</vt:lpstr>
      <vt:lpstr>简要复述</vt:lpstr>
      <vt:lpstr>简要复述</vt:lpstr>
      <vt:lpstr>简要复述</vt:lpstr>
      <vt:lpstr>简要复述</vt:lpstr>
      <vt:lpstr>课后任务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2021-06-16T07:57:21.569</cp:lastPrinted>
  <dcterms:created xsi:type="dcterms:W3CDTF">2021-06-16T07:57:21Z</dcterms:created>
  <dcterms:modified xsi:type="dcterms:W3CDTF">2021-06-15T23:57:21Z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