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93" r:id="rId2"/>
    <p:sldId id="295" r:id="rId3"/>
    <p:sldId id="294" r:id="rId4"/>
    <p:sldId id="296" r:id="rId5"/>
    <p:sldId id="297" r:id="rId6"/>
    <p:sldId id="454" r:id="rId7"/>
    <p:sldId id="461" r:id="rId8"/>
    <p:sldId id="256" r:id="rId9"/>
    <p:sldId id="456" r:id="rId10"/>
    <p:sldId id="457" r:id="rId11"/>
    <p:sldId id="458" r:id="rId12"/>
    <p:sldId id="459" r:id="rId13"/>
    <p:sldId id="460" r:id="rId14"/>
    <p:sldId id="463" r:id="rId15"/>
    <p:sldId id="464" r:id="rId16"/>
    <p:sldId id="469" r:id="rId17"/>
    <p:sldId id="466" r:id="rId18"/>
    <p:sldId id="467" r:id="rId19"/>
    <p:sldId id="462" r:id="rId20"/>
    <p:sldId id="264" r:id="rId21"/>
    <p:sldId id="468" r:id="rId22"/>
    <p:sldId id="470" r:id="rId23"/>
    <p:sldId id="471" r:id="rId24"/>
    <p:sldId id="478" r:id="rId25"/>
    <p:sldId id="472" r:id="rId26"/>
    <p:sldId id="428" r:id="rId27"/>
    <p:sldId id="473" r:id="rId28"/>
    <p:sldId id="474" r:id="rId29"/>
    <p:sldId id="475" r:id="rId30"/>
    <p:sldId id="476" r:id="rId31"/>
    <p:sldId id="477" r:id="rId32"/>
    <p:sldId id="479" r:id="rId33"/>
    <p:sldId id="480" r:id="rId34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77" d="100"/>
          <a:sy n="77" d="100"/>
        </p:scale>
        <p:origin x="69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ABC7C-CC96-44CE-B8E8-DE2B9490F500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365BD8-066E-446C-BC8F-A5A20C1D6B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27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49408-3DFB-4846-945F-7717E8F2E7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767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49408-3DFB-4846-945F-7717E8F2E7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9577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49408-3DFB-4846-945F-7717E8F2E7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882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49408-3DFB-4846-945F-7717E8F2E7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28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FDAC337-062E-4EE3-970B-C3F146A8D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1" b="166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80C2423-CE09-4172-94FD-5C53BFE80E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23975"/>
            <a:ext cx="12192001" cy="55340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6443CEC-6036-45BD-9802-48AB8AFB32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191" y="301363"/>
            <a:ext cx="2231759" cy="204522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0949AAC-72BC-4A3D-86B5-9287C14F9F7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442" y="1"/>
            <a:ext cx="3733557" cy="27051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C742AEF-2CF0-4C47-A164-FFD782969E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375" y="301362"/>
            <a:ext cx="17049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1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80C2423-CE09-4172-94FD-5C53BFE80E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" r="58253" b="9222"/>
          <a:stretch/>
        </p:blipFill>
        <p:spPr>
          <a:xfrm>
            <a:off x="0" y="0"/>
            <a:ext cx="5979028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8679780-2222-49FF-826B-E8556DC6C6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6" t="10408" r="306" b="66137"/>
          <a:stretch/>
        </p:blipFill>
        <p:spPr>
          <a:xfrm>
            <a:off x="4919313" y="5210174"/>
            <a:ext cx="7272687" cy="16478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0BF4071-8FE1-4375-BE9E-B1660C3988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43"/>
          <a:stretch/>
        </p:blipFill>
        <p:spPr>
          <a:xfrm>
            <a:off x="3448399" y="5046663"/>
            <a:ext cx="2361851" cy="173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C6AD676F-37DF-466C-9B55-CBF3557D62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1" b="166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5E29EB6-CEC9-4B68-836E-6123CC10DB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23975"/>
            <a:ext cx="12192001" cy="553402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2466413-AB94-440D-AA62-4B684CE37E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6191" y="301363"/>
            <a:ext cx="2231759" cy="204522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8B7A26A-DA8E-49DE-A144-6087DF9BF29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442" y="1"/>
            <a:ext cx="3733557" cy="27051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5014A38-E811-4963-8B3A-C9B0AEFD9A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375" y="301362"/>
            <a:ext cx="1704975" cy="117157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E588F7F-C5CA-46A3-AF1F-30AB1B7A1D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5" r="-154" b="18895"/>
          <a:stretch/>
        </p:blipFill>
        <p:spPr>
          <a:xfrm>
            <a:off x="3581400" y="1118991"/>
            <a:ext cx="4620708" cy="4620017"/>
          </a:xfrm>
          <a:custGeom>
            <a:avLst/>
            <a:gdLst>
              <a:gd name="connsiteX0" fmla="*/ 1592580 w 4620708"/>
              <a:gd name="connsiteY0" fmla="*/ 3668799 h 4620017"/>
              <a:gd name="connsiteX1" fmla="*/ 1592580 w 4620708"/>
              <a:gd name="connsiteY1" fmla="*/ 4007310 h 4620017"/>
              <a:gd name="connsiteX2" fmla="*/ 1590840 w 4620708"/>
              <a:gd name="connsiteY2" fmla="*/ 4007710 h 4620017"/>
              <a:gd name="connsiteX3" fmla="*/ 1419225 w 4620708"/>
              <a:gd name="connsiteY3" fmla="*/ 4199330 h 4620017"/>
              <a:gd name="connsiteX4" fmla="*/ 1700213 w 4620708"/>
              <a:gd name="connsiteY4" fmla="*/ 4407293 h 4620017"/>
              <a:gd name="connsiteX5" fmla="*/ 1809586 w 4620708"/>
              <a:gd name="connsiteY5" fmla="*/ 4390951 h 4620017"/>
              <a:gd name="connsiteX6" fmla="*/ 1859858 w 4620708"/>
              <a:gd name="connsiteY6" fmla="*/ 4365865 h 4620017"/>
              <a:gd name="connsiteX7" fmla="*/ 3162300 w 4620708"/>
              <a:gd name="connsiteY7" fmla="*/ 4365865 h 4620017"/>
              <a:gd name="connsiteX8" fmla="*/ 3162300 w 4620708"/>
              <a:gd name="connsiteY8" fmla="*/ 3668799 h 4620017"/>
              <a:gd name="connsiteX9" fmla="*/ 0 w 4620708"/>
              <a:gd name="connsiteY9" fmla="*/ 0 h 4620017"/>
              <a:gd name="connsiteX10" fmla="*/ 4620708 w 4620708"/>
              <a:gd name="connsiteY10" fmla="*/ 0 h 4620017"/>
              <a:gd name="connsiteX11" fmla="*/ 4620708 w 4620708"/>
              <a:gd name="connsiteY11" fmla="*/ 4620017 h 4620017"/>
              <a:gd name="connsiteX12" fmla="*/ 0 w 4620708"/>
              <a:gd name="connsiteY12" fmla="*/ 4620017 h 462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20708" h="4620017">
                <a:moveTo>
                  <a:pt x="1592580" y="3668799"/>
                </a:moveTo>
                <a:lnTo>
                  <a:pt x="1592580" y="4007310"/>
                </a:lnTo>
                <a:lnTo>
                  <a:pt x="1590840" y="4007710"/>
                </a:lnTo>
                <a:cubicBezTo>
                  <a:pt x="1489990" y="4039280"/>
                  <a:pt x="1419225" y="4113189"/>
                  <a:pt x="1419225" y="4199330"/>
                </a:cubicBezTo>
                <a:cubicBezTo>
                  <a:pt x="1419225" y="4314185"/>
                  <a:pt x="1545028" y="4407293"/>
                  <a:pt x="1700213" y="4407293"/>
                </a:cubicBezTo>
                <a:cubicBezTo>
                  <a:pt x="1739010" y="4407293"/>
                  <a:pt x="1775969" y="4401474"/>
                  <a:pt x="1809586" y="4390951"/>
                </a:cubicBezTo>
                <a:lnTo>
                  <a:pt x="1859858" y="4365865"/>
                </a:lnTo>
                <a:lnTo>
                  <a:pt x="3162300" y="4365865"/>
                </a:lnTo>
                <a:lnTo>
                  <a:pt x="3162300" y="3668799"/>
                </a:lnTo>
                <a:close/>
                <a:moveTo>
                  <a:pt x="0" y="0"/>
                </a:moveTo>
                <a:lnTo>
                  <a:pt x="4620708" y="0"/>
                </a:lnTo>
                <a:lnTo>
                  <a:pt x="4620708" y="4620017"/>
                </a:lnTo>
                <a:lnTo>
                  <a:pt x="0" y="4620017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25F2C32-2130-4D1B-9C77-7632FD56FFFE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615" y="4568354"/>
            <a:ext cx="2457693" cy="2289645"/>
          </a:xfrm>
          <a:prstGeom prst="rect">
            <a:avLst/>
          </a:prstGeom>
        </p:spPr>
      </p:pic>
      <p:sp>
        <p:nvSpPr>
          <p:cNvPr id="14" name="标题 9">
            <a:extLst>
              <a:ext uri="{FF2B5EF4-FFF2-40B4-BE49-F238E27FC236}">
                <a16:creationId xmlns:a16="http://schemas.microsoft.com/office/drawing/2014/main" id="{18B2922A-4CAE-42B2-AEB9-B51BDF0E3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13277" y="1245990"/>
            <a:ext cx="1354217" cy="4514056"/>
          </a:xfrm>
          <a:noFill/>
        </p:spPr>
        <p:txBody>
          <a:bodyPr vert="eaVert" wrap="squar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800">
                <a:solidFill>
                  <a:srgbClr val="524E4B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81B52A8-16E7-40E6-837E-98A6E856BA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4658" y="1118990"/>
            <a:ext cx="626325" cy="2257028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524E4B"/>
                </a:solidFill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145707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>
            <p:tnLst>
              <p:par>
                <p:cTn presetID="55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0815CE4-1F92-40CA-964A-38D65DC383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1" b="166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EE5D6D1-16A5-45AC-B3CF-6C92245D6E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5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81D9823-9087-4703-9A44-A3AAC1D332C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247019" y="450233"/>
            <a:ext cx="839461" cy="2451953"/>
          </a:xfrm>
        </p:spPr>
        <p:txBody>
          <a:bodyPr vert="eaVert" wrap="none">
            <a:spAutoFit/>
          </a:bodyPr>
          <a:lstStyle>
            <a:lvl1pPr algn="l">
              <a:defRPr sz="4600">
                <a:solidFill>
                  <a:srgbClr val="524E4B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4BEB73B-5589-4DC7-B639-3979A9BB08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70" t="7952" r="4626" b="59630"/>
          <a:stretch/>
        </p:blipFill>
        <p:spPr>
          <a:xfrm>
            <a:off x="6743700" y="4838699"/>
            <a:ext cx="5448300" cy="2019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9FEF73-AD9A-4DF2-896B-DB468DE55D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"/>
            <a:ext cx="1295400" cy="93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0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33990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85800"/>
            <a:ext cx="11391900" cy="5181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3926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EDF7F50-9DDC-429D-A844-AD51A1F5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2E0433-87B9-4779-86C5-57874C3D4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FD3B07-D806-4BE0-B72B-DB0275B7B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  <a:t>2020/10/20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1F2046-F07B-4D3E-A33F-27E4276A7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95F106-1773-47AA-88ED-9215FDFC7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8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hi.baidu.com/wzwzwzmyhome/album/item/930dd258642a46c39c8204e1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57BAA883-A7E8-47EF-84C3-94C25C69A9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5" r="-154" b="18895"/>
          <a:stretch/>
        </p:blipFill>
        <p:spPr>
          <a:xfrm>
            <a:off x="3794907" y="1341545"/>
            <a:ext cx="4620708" cy="4620017"/>
          </a:xfrm>
          <a:custGeom>
            <a:avLst/>
            <a:gdLst>
              <a:gd name="connsiteX0" fmla="*/ 1592580 w 4620708"/>
              <a:gd name="connsiteY0" fmla="*/ 3668799 h 4620017"/>
              <a:gd name="connsiteX1" fmla="*/ 1592580 w 4620708"/>
              <a:gd name="connsiteY1" fmla="*/ 4007310 h 4620017"/>
              <a:gd name="connsiteX2" fmla="*/ 1590840 w 4620708"/>
              <a:gd name="connsiteY2" fmla="*/ 4007710 h 4620017"/>
              <a:gd name="connsiteX3" fmla="*/ 1419225 w 4620708"/>
              <a:gd name="connsiteY3" fmla="*/ 4199330 h 4620017"/>
              <a:gd name="connsiteX4" fmla="*/ 1700213 w 4620708"/>
              <a:gd name="connsiteY4" fmla="*/ 4407293 h 4620017"/>
              <a:gd name="connsiteX5" fmla="*/ 1809586 w 4620708"/>
              <a:gd name="connsiteY5" fmla="*/ 4390951 h 4620017"/>
              <a:gd name="connsiteX6" fmla="*/ 1859858 w 4620708"/>
              <a:gd name="connsiteY6" fmla="*/ 4365865 h 4620017"/>
              <a:gd name="connsiteX7" fmla="*/ 3162300 w 4620708"/>
              <a:gd name="connsiteY7" fmla="*/ 4365865 h 4620017"/>
              <a:gd name="connsiteX8" fmla="*/ 3162300 w 4620708"/>
              <a:gd name="connsiteY8" fmla="*/ 3668799 h 4620017"/>
              <a:gd name="connsiteX9" fmla="*/ 0 w 4620708"/>
              <a:gd name="connsiteY9" fmla="*/ 0 h 4620017"/>
              <a:gd name="connsiteX10" fmla="*/ 4620708 w 4620708"/>
              <a:gd name="connsiteY10" fmla="*/ 0 h 4620017"/>
              <a:gd name="connsiteX11" fmla="*/ 4620708 w 4620708"/>
              <a:gd name="connsiteY11" fmla="*/ 4620017 h 4620017"/>
              <a:gd name="connsiteX12" fmla="*/ 0 w 4620708"/>
              <a:gd name="connsiteY12" fmla="*/ 4620017 h 462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20708" h="4620017">
                <a:moveTo>
                  <a:pt x="1592580" y="3668799"/>
                </a:moveTo>
                <a:lnTo>
                  <a:pt x="1592580" y="4007310"/>
                </a:lnTo>
                <a:lnTo>
                  <a:pt x="1590840" y="4007710"/>
                </a:lnTo>
                <a:cubicBezTo>
                  <a:pt x="1489990" y="4039280"/>
                  <a:pt x="1419225" y="4113189"/>
                  <a:pt x="1419225" y="4199330"/>
                </a:cubicBezTo>
                <a:cubicBezTo>
                  <a:pt x="1419225" y="4314185"/>
                  <a:pt x="1545028" y="4407293"/>
                  <a:pt x="1700213" y="4407293"/>
                </a:cubicBezTo>
                <a:cubicBezTo>
                  <a:pt x="1739010" y="4407293"/>
                  <a:pt x="1775969" y="4401474"/>
                  <a:pt x="1809586" y="4390951"/>
                </a:cubicBezTo>
                <a:lnTo>
                  <a:pt x="1859858" y="4365865"/>
                </a:lnTo>
                <a:lnTo>
                  <a:pt x="3162300" y="4365865"/>
                </a:lnTo>
                <a:lnTo>
                  <a:pt x="3162300" y="3668799"/>
                </a:lnTo>
                <a:close/>
                <a:moveTo>
                  <a:pt x="0" y="0"/>
                </a:moveTo>
                <a:lnTo>
                  <a:pt x="4620708" y="0"/>
                </a:lnTo>
                <a:lnTo>
                  <a:pt x="4620708" y="4620017"/>
                </a:lnTo>
                <a:lnTo>
                  <a:pt x="0" y="4620017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6D20E95-2082-48AA-B6B6-FF29F54F69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77"/>
          <a:stretch/>
        </p:blipFill>
        <p:spPr>
          <a:xfrm flipH="1">
            <a:off x="7121482" y="5015661"/>
            <a:ext cx="2457693" cy="2033725"/>
          </a:xfrm>
          <a:prstGeom prst="rect">
            <a:avLst/>
          </a:prstGeom>
        </p:spPr>
      </p:pic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4EF14C4A-C0E1-49BD-9D8C-8F2C2C3038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8" t="10569" r="17709" b="22063"/>
          <a:stretch/>
        </p:blipFill>
        <p:spPr>
          <a:xfrm>
            <a:off x="3729620" y="1341545"/>
            <a:ext cx="4620708" cy="4620017"/>
          </a:xfrm>
          <a:prstGeom prst="rect">
            <a:avLst/>
          </a:prstGeom>
        </p:spPr>
      </p:pic>
      <p:pic>
        <p:nvPicPr>
          <p:cNvPr id="6" name="图片 5" descr="图片包含 物体, 游戏机, 钟表, 标志&#10;&#10;描述已自动生成">
            <a:extLst>
              <a:ext uri="{FF2B5EF4-FFF2-40B4-BE49-F238E27FC236}">
                <a16:creationId xmlns:a16="http://schemas.microsoft.com/office/drawing/2014/main" id="{A6FFF8D3-5181-423B-A53C-2A0C0BFB93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519" y="5961562"/>
            <a:ext cx="2261812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8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619FFF9A-C21D-4080-B47E-B0B843D0C075}"/>
              </a:ext>
            </a:extLst>
          </p:cNvPr>
          <p:cNvSpPr txBox="1"/>
          <p:nvPr/>
        </p:nvSpPr>
        <p:spPr>
          <a:xfrm>
            <a:off x="3398991" y="972870"/>
            <a:ext cx="3365024" cy="107721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3B84E32C-45C3-41CF-B0BA-7031D40FB44B}"/>
              </a:ext>
            </a:extLst>
          </p:cNvPr>
          <p:cNvSpPr txBox="1"/>
          <p:nvPr/>
        </p:nvSpPr>
        <p:spPr>
          <a:xfrm>
            <a:off x="746171" y="2247492"/>
            <a:ext cx="8670664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大江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东去，浪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淘尽，千古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风流人物。故垒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西边，人道是，三国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周郎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赤壁。乱石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穿空，惊涛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拍岸，卷起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千堆雪。江山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如画，一时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豪杰。 </a:t>
            </a:r>
          </a:p>
          <a:p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遥想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公瑾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当年，小乔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初嫁了，雄姿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英发。羽扇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纶巾，谈笑间，樯橹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灰飞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烟灭。故国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神游，多情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应笑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我，早生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华发。人生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如梦，一尊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江月。</a:t>
            </a:r>
          </a:p>
        </p:txBody>
      </p:sp>
      <p:pic>
        <p:nvPicPr>
          <p:cNvPr id="6" name="图片 5" descr="图片包含 游戏机, 刀, 花&#10;&#10;描述已自动生成">
            <a:extLst>
              <a:ext uri="{FF2B5EF4-FFF2-40B4-BE49-F238E27FC236}">
                <a16:creationId xmlns:a16="http://schemas.microsoft.com/office/drawing/2014/main" id="{7B77DAC5-8033-4BFE-8E3E-72871C22558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25969" r="28168" b="29355"/>
          <a:stretch/>
        </p:blipFill>
        <p:spPr>
          <a:xfrm>
            <a:off x="9090837" y="599077"/>
            <a:ext cx="2573080" cy="2519441"/>
          </a:xfrm>
          <a:prstGeom prst="rect">
            <a:avLst/>
          </a:prstGeom>
        </p:spPr>
      </p:pic>
      <p:pic>
        <p:nvPicPr>
          <p:cNvPr id="3" name="赤壁怀古">
            <a:hlinkClick r:id="" action="ppaction://media"/>
            <a:extLst>
              <a:ext uri="{FF2B5EF4-FFF2-40B4-BE49-F238E27FC236}">
                <a16:creationId xmlns:a16="http://schemas.microsoft.com/office/drawing/2014/main" id="{E3857E8B-3DD6-4D66-847C-E532572073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35576" y="48876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0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619FFF9A-C21D-4080-B47E-B0B843D0C075}"/>
              </a:ext>
            </a:extLst>
          </p:cNvPr>
          <p:cNvSpPr txBox="1"/>
          <p:nvPr/>
        </p:nvSpPr>
        <p:spPr>
          <a:xfrm>
            <a:off x="3220970" y="679025"/>
            <a:ext cx="3365024" cy="107721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3B84E32C-45C3-41CF-B0BA-7031D40FB44B}"/>
              </a:ext>
            </a:extLst>
          </p:cNvPr>
          <p:cNvSpPr txBox="1"/>
          <p:nvPr/>
        </p:nvSpPr>
        <p:spPr>
          <a:xfrm>
            <a:off x="396607" y="1756243"/>
            <a:ext cx="9020228" cy="440120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长江向东奔流，滚滚浪涛把千古以来的英雄豪杰冲洗尽了。旧营垒的西边，人们说：那是三国时周郎大破曹兵的赤壁。陡峭的乱石插入天空，惊涛骇浪拍打着江岸，卷起的浪花如同千万堆白雪。江山美丽如画，那一时期涌现了多少英雄豪杰！</a:t>
            </a:r>
            <a:b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       遥想当年周公瑾，美丽的小乔才嫁给他，雄姿勃发。手拿羽扇，头戴纶巾，谈笑之间，曹操的战船被烧成灰烬。我在想象中游历了一番故国（三国）的战场，该笑我太多愁善感了，以致过早地长出了白发。人的一生真象一场梦，还是洒一杯酒祭奠江中的明月吧！ </a:t>
            </a:r>
          </a:p>
        </p:txBody>
      </p: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85D6EDCC-CC0A-4F50-91F3-34E1548E2C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9" t="20338" r="26674" b="28805"/>
          <a:stretch/>
        </p:blipFill>
        <p:spPr>
          <a:xfrm>
            <a:off x="8869679" y="560991"/>
            <a:ext cx="2756264" cy="286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8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5FD914F-1FD0-40C3-AEB3-1ED4681EB151}"/>
              </a:ext>
            </a:extLst>
          </p:cNvPr>
          <p:cNvSpPr/>
          <p:nvPr/>
        </p:nvSpPr>
        <p:spPr>
          <a:xfrm>
            <a:off x="4167187" y="1099791"/>
            <a:ext cx="385762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ln w="9525" cap="flat" cmpd="sng">
                  <a:solidFill>
                    <a:srgbClr val="990033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0033"/>
                </a:solidFill>
                <a:effectLst>
                  <a:outerShdw dist="35921" dir="2699999" algn="ctr" rotWithShape="0">
                    <a:srgbClr val="C0C0C0">
                      <a:alpha val="75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怀古咏史诗</a:t>
            </a:r>
          </a:p>
        </p:txBody>
      </p:sp>
      <p:sp>
        <p:nvSpPr>
          <p:cNvPr id="8" name="文本框 281602">
            <a:extLst>
              <a:ext uri="{FF2B5EF4-FFF2-40B4-BE49-F238E27FC236}">
                <a16:creationId xmlns:a16="http://schemas.microsoft.com/office/drawing/2014/main" id="{DB56C8D7-21F1-4F7D-91B2-1627F8FD9604}"/>
              </a:ext>
            </a:extLst>
          </p:cNvPr>
          <p:cNvSpPr txBox="1"/>
          <p:nvPr/>
        </p:nvSpPr>
        <p:spPr>
          <a:xfrm>
            <a:off x="7035007" y="2535013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写景（陈迹）</a:t>
            </a:r>
          </a:p>
        </p:txBody>
      </p:sp>
      <p:sp>
        <p:nvSpPr>
          <p:cNvPr id="11" name="文本框 281603">
            <a:extLst>
              <a:ext uri="{FF2B5EF4-FFF2-40B4-BE49-F238E27FC236}">
                <a16:creationId xmlns:a16="http://schemas.microsoft.com/office/drawing/2014/main" id="{CD5913F6-E1DF-442C-815D-2F63B72416A7}"/>
              </a:ext>
            </a:extLst>
          </p:cNvPr>
          <p:cNvSpPr txBox="1"/>
          <p:nvPr/>
        </p:nvSpPr>
        <p:spPr>
          <a:xfrm>
            <a:off x="7070958" y="3325589"/>
            <a:ext cx="3324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怀古（人事）</a:t>
            </a:r>
          </a:p>
        </p:txBody>
      </p:sp>
      <p:sp>
        <p:nvSpPr>
          <p:cNvPr id="12" name="文本框 281604">
            <a:extLst>
              <a:ext uri="{FF2B5EF4-FFF2-40B4-BE49-F238E27FC236}">
                <a16:creationId xmlns:a16="http://schemas.microsoft.com/office/drawing/2014/main" id="{26A82085-A01A-4E30-84B8-EDF2DD82CD67}"/>
              </a:ext>
            </a:extLst>
          </p:cNvPr>
          <p:cNvSpPr txBox="1"/>
          <p:nvPr/>
        </p:nvSpPr>
        <p:spPr>
          <a:xfrm>
            <a:off x="7035007" y="4290910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抒情（感悟）</a:t>
            </a:r>
          </a:p>
        </p:txBody>
      </p:sp>
      <p:sp>
        <p:nvSpPr>
          <p:cNvPr id="13" name="直接连接符 12">
            <a:extLst>
              <a:ext uri="{FF2B5EF4-FFF2-40B4-BE49-F238E27FC236}">
                <a16:creationId xmlns:a16="http://schemas.microsoft.com/office/drawing/2014/main" id="{8ED676AF-2E03-447F-B082-F836382C1A0D}"/>
              </a:ext>
            </a:extLst>
          </p:cNvPr>
          <p:cNvSpPr/>
          <p:nvPr/>
        </p:nvSpPr>
        <p:spPr>
          <a:xfrm flipV="1">
            <a:off x="6162590" y="3707381"/>
            <a:ext cx="782638" cy="28575"/>
          </a:xfrm>
          <a:prstGeom prst="line">
            <a:avLst/>
          </a:prstGeom>
          <a:ln w="3492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" name="直接连接符 13">
            <a:extLst>
              <a:ext uri="{FF2B5EF4-FFF2-40B4-BE49-F238E27FC236}">
                <a16:creationId xmlns:a16="http://schemas.microsoft.com/office/drawing/2014/main" id="{1B8CE008-C3F4-4CE0-8822-6A0A61300E89}"/>
              </a:ext>
            </a:extLst>
          </p:cNvPr>
          <p:cNvSpPr/>
          <p:nvPr/>
        </p:nvSpPr>
        <p:spPr>
          <a:xfrm flipV="1">
            <a:off x="6183228" y="4641747"/>
            <a:ext cx="762000" cy="0"/>
          </a:xfrm>
          <a:prstGeom prst="line">
            <a:avLst/>
          </a:prstGeom>
          <a:ln w="34925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</p:spTree>
    <p:extLst>
      <p:ext uri="{BB962C8B-B14F-4D97-AF65-F5344CB8AC3E}">
        <p14:creationId xmlns:p14="http://schemas.microsoft.com/office/powerpoint/2010/main" val="12027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95590">
            <a:extLst>
              <a:ext uri="{FF2B5EF4-FFF2-40B4-BE49-F238E27FC236}">
                <a16:creationId xmlns:a16="http://schemas.microsoft.com/office/drawing/2014/main" id="{62D3D438-16AC-47E8-84AF-0000D95D7C8E}"/>
              </a:ext>
            </a:extLst>
          </p:cNvPr>
          <p:cNvSpPr txBox="1"/>
          <p:nvPr/>
        </p:nvSpPr>
        <p:spPr>
          <a:xfrm>
            <a:off x="1172583" y="1660230"/>
            <a:ext cx="1036777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用简单的语言概括上下片的主要内容。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73E71-A6D2-450C-8C88-2D9B98D616D4}"/>
              </a:ext>
            </a:extLst>
          </p:cNvPr>
          <p:cNvSpPr txBox="1"/>
          <p:nvPr/>
        </p:nvSpPr>
        <p:spPr>
          <a:xfrm>
            <a:off x="1172583" y="2650089"/>
            <a:ext cx="100906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上阕</a:t>
            </a:r>
            <a:r>
              <a:rPr lang="zh-CN" altLang="en-US" sz="3200" dirty="0">
                <a:solidFill>
                  <a:srgbClr val="00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正面描写赤壁美景</a:t>
            </a:r>
            <a:r>
              <a:rPr lang="en-US" altLang="zh-CN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, 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以引起对古代英雄人物的怀念。（</a:t>
            </a:r>
            <a:r>
              <a:rPr lang="zh-CN" altLang="en-US" sz="32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咏赤壁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下阕</a:t>
            </a:r>
            <a:r>
              <a:rPr lang="zh-CN" altLang="en-US" sz="3200" dirty="0">
                <a:solidFill>
                  <a:srgbClr val="00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借对周瑜的仰慕</a:t>
            </a:r>
            <a:r>
              <a:rPr lang="en-US" altLang="zh-CN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, 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抒发自己</a:t>
            </a:r>
            <a:r>
              <a:rPr lang="zh-CN" altLang="en-US" sz="3200" b="1" dirty="0">
                <a:solidFill>
                  <a:srgbClr val="990099"/>
                </a:solidFill>
                <a:latin typeface="Arial" panose="020B0604020202020204" pitchFamily="34" charset="0"/>
                <a:ea typeface="华文新魏" panose="02010800040101010101" charset="-122"/>
              </a:rPr>
              <a:t>功业未成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感慨。（</a:t>
            </a:r>
            <a:r>
              <a:rPr lang="zh-CN" altLang="en-US" sz="32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怀周瑜  发感慨</a:t>
            </a:r>
            <a:r>
              <a:rPr lang="zh-CN" altLang="en-US" sz="3200" b="1" dirty="0">
                <a:solidFill>
                  <a:srgbClr val="990099"/>
                </a:solidFill>
                <a:latin typeface="华文新魏" panose="02010800040101010101" charset="-122"/>
                <a:ea typeface="华文新魏" panose="02010800040101010101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01362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644178B-65AD-4FEC-904C-51E411A3A8B8}"/>
              </a:ext>
            </a:extLst>
          </p:cNvPr>
          <p:cNvSpPr txBox="1"/>
          <p:nvPr/>
        </p:nvSpPr>
        <p:spPr>
          <a:xfrm>
            <a:off x="3630613" y="1981201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隶书" panose="02010509060101010101" charset="-122"/>
              </a:rPr>
              <a:t>所见：</a:t>
            </a:r>
            <a:r>
              <a:rPr lang="zh-CN" altLang="en-US" sz="3600" dirty="0">
                <a:latin typeface="Arial" panose="020B0604020202020204" pitchFamily="34" charset="0"/>
                <a:ea typeface="隶书" panose="02010509060101010101" charset="-122"/>
              </a:rPr>
              <a:t> 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660158-DF76-4463-B171-D315C1931C76}"/>
              </a:ext>
            </a:extLst>
          </p:cNvPr>
          <p:cNvSpPr/>
          <p:nvPr/>
        </p:nvSpPr>
        <p:spPr>
          <a:xfrm>
            <a:off x="3630613" y="910945"/>
            <a:ext cx="1895820" cy="8239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上阕：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85E069-6E02-4B30-96A3-694518AE66FD}"/>
              </a:ext>
            </a:extLst>
          </p:cNvPr>
          <p:cNvSpPr txBox="1"/>
          <p:nvPr/>
        </p:nvSpPr>
        <p:spPr>
          <a:xfrm>
            <a:off x="3630613" y="3475991"/>
            <a:ext cx="1523010" cy="641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隶书" panose="02010509060101010101" charset="-122"/>
              </a:rPr>
              <a:t>所想：</a:t>
            </a:r>
            <a:r>
              <a:rPr lang="zh-CN" altLang="en-US" sz="3600" dirty="0">
                <a:latin typeface="Arial" panose="020B0604020202020204" pitchFamily="34" charset="0"/>
                <a:ea typeface="隶书" panose="02010509060101010101" charset="-122"/>
              </a:rPr>
              <a:t>     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F78C9E-9FD1-4297-AF53-2F8A099DAF98}"/>
              </a:ext>
            </a:extLst>
          </p:cNvPr>
          <p:cNvSpPr txBox="1"/>
          <p:nvPr/>
        </p:nvSpPr>
        <p:spPr>
          <a:xfrm>
            <a:off x="4756468" y="2649677"/>
            <a:ext cx="5987433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大江、故垒、乱石、惊涛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BBCC1A-C138-4AED-81D9-A7F927BB9623}"/>
              </a:ext>
            </a:extLst>
          </p:cNvPr>
          <p:cNvSpPr txBox="1"/>
          <p:nvPr/>
        </p:nvSpPr>
        <p:spPr>
          <a:xfrm>
            <a:off x="4778692" y="4182690"/>
            <a:ext cx="3311767" cy="16160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千古风流人物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一时多少豪杰</a:t>
            </a:r>
          </a:p>
        </p:txBody>
      </p:sp>
      <p:pic>
        <p:nvPicPr>
          <p:cNvPr id="7" name="图片 6" descr="图片4">
            <a:extLst>
              <a:ext uri="{FF2B5EF4-FFF2-40B4-BE49-F238E27FC236}">
                <a16:creationId xmlns:a16="http://schemas.microsoft.com/office/drawing/2014/main" id="{81257E8C-2921-49F2-A19A-9E98C2BC2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61" y="1003337"/>
            <a:ext cx="2822575" cy="53705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1933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E559C18-2D22-4243-BBB7-8717F64D6604}"/>
              </a:ext>
            </a:extLst>
          </p:cNvPr>
          <p:cNvSpPr txBox="1"/>
          <p:nvPr/>
        </p:nvSpPr>
        <p:spPr>
          <a:xfrm>
            <a:off x="533400" y="1857225"/>
            <a:ext cx="11136001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 “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大江东去，浪淘尽，千古风流人物。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200" b="1" dirty="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在全词中起什么作用？</a:t>
            </a:r>
            <a:endParaRPr lang="zh-CN" altLang="en-US" sz="2400" b="1" dirty="0">
              <a:solidFill>
                <a:srgbClr val="00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7F3F28-FC92-44CF-8C96-78158DD7C996}"/>
              </a:ext>
            </a:extLst>
          </p:cNvPr>
          <p:cNvSpPr/>
          <p:nvPr/>
        </p:nvSpPr>
        <p:spPr>
          <a:xfrm>
            <a:off x="567029" y="3102159"/>
            <a:ext cx="11057941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9900CC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  <a:r>
              <a:rPr lang="en-US" altLang="zh-CN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大江东去”是写赤壁的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衬景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，用以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起兴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。“浪淘尽，千古风流人物”是“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怀古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”的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点题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。为下文写“三国周郎赤壁”埋下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伏笔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，这是先替“赤壁”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造声势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，替“三国周郎”出场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烘托气氛</a:t>
            </a:r>
            <a:r>
              <a:rPr lang="zh-CN" altLang="en-US" sz="36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2E5035B-CE3C-4972-8FF3-8DE0B4896A3F}"/>
              </a:ext>
            </a:extLst>
          </p:cNvPr>
          <p:cNvSpPr/>
          <p:nvPr/>
        </p:nvSpPr>
        <p:spPr>
          <a:xfrm>
            <a:off x="533400" y="727844"/>
            <a:ext cx="17235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任务一</a:t>
            </a:r>
          </a:p>
        </p:txBody>
      </p:sp>
    </p:spTree>
    <p:extLst>
      <p:ext uri="{BB962C8B-B14F-4D97-AF65-F5344CB8AC3E}">
        <p14:creationId xmlns:p14="http://schemas.microsoft.com/office/powerpoint/2010/main" val="195771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FF3B731-88FD-4347-A626-272D09DCF7C0}"/>
              </a:ext>
            </a:extLst>
          </p:cNvPr>
          <p:cNvSpPr txBox="1"/>
          <p:nvPr/>
        </p:nvSpPr>
        <p:spPr>
          <a:xfrm>
            <a:off x="670111" y="1396751"/>
            <a:ext cx="1106468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600" dirty="0"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词一开篇，江山、历史、人物逐一奔入眼底，引起怀古思绪。境界开阔，气象恢宏，笼罩全词。大江东去，淘空一切，唤起我们所有的向往。“浪”怎能冲洗千古风流人物呢？显然是作者的感情在起作用，使无数杰出人物在诗人的视野里都如滚滚长江水一去不复返。这三句写景和抒情议论结合得天衣无缝。给人以强烈的感情冲击，并产生对历史和人生的思索</a:t>
            </a:r>
            <a:r>
              <a:rPr lang="zh-CN" altLang="en-US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3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3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作者想到了谁？</a:t>
            </a:r>
            <a:endParaRPr lang="zh-CN" altLang="zh-CN" sz="3600" b="1" dirty="0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29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282BCD9-B02C-4D34-8EEE-4C98492F1C4E}"/>
              </a:ext>
            </a:extLst>
          </p:cNvPr>
          <p:cNvSpPr txBox="1"/>
          <p:nvPr/>
        </p:nvSpPr>
        <p:spPr>
          <a:xfrm>
            <a:off x="533400" y="1647237"/>
            <a:ext cx="1121819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乱石穿空，惊涛拍岸，卷起千堆雪</a:t>
            </a: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”描绘出一幅什么样的画面？你觉得哪些字词用得好，为什么？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CC679AE-58DE-4672-9723-F969B7958B9E}"/>
              </a:ext>
            </a:extLst>
          </p:cNvPr>
          <p:cNvSpPr/>
          <p:nvPr/>
        </p:nvSpPr>
        <p:spPr>
          <a:xfrm>
            <a:off x="533401" y="3192895"/>
            <a:ext cx="11218196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66"/>
                </a:solidFill>
                <a:latin typeface="Arial" panose="020B0604020202020204" pitchFamily="34" charset="0"/>
                <a:ea typeface="华文新魏" panose="02010800040101010101" charset="-122"/>
              </a:rPr>
              <a:t>       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华文新魏" panose="02010800040101010101" charset="-122"/>
              </a:rPr>
              <a:t>诗意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charset="-122"/>
              </a:rPr>
              <a:t>：陡峭不平的石壁插入天空，惊人的巨浪拍打着江岸，卷起千堆雪似的层层浪花。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        这句词正面描写赤壁江山景色，勾勒了一幅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雄奇壮丽的“长江胜景图”</a:t>
            </a:r>
            <a:r>
              <a:rPr lang="zh-CN" altLang="en-US" sz="32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。  </a:t>
            </a:r>
            <a:endParaRPr lang="en-US" altLang="zh-CN" sz="3200" b="1" dirty="0">
              <a:solidFill>
                <a:srgbClr val="0000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98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DDDD33F-4169-4BAF-8C14-BCC8E1A9372A}"/>
              </a:ext>
            </a:extLst>
          </p:cNvPr>
          <p:cNvSpPr txBox="1"/>
          <p:nvPr/>
        </p:nvSpPr>
        <p:spPr>
          <a:xfrm>
            <a:off x="1844042" y="696714"/>
            <a:ext cx="4684769" cy="71120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 </a:t>
            </a:r>
            <a:r>
              <a:rPr lang="zh-CN" altLang="en-US" sz="4000" dirty="0">
                <a:solidFill>
                  <a:srgbClr val="1408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赤壁美景的特点是：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C296005-45C5-48CD-8533-B6BB9E8107F9}"/>
              </a:ext>
            </a:extLst>
          </p:cNvPr>
          <p:cNvSpPr/>
          <p:nvPr/>
        </p:nvSpPr>
        <p:spPr>
          <a:xfrm>
            <a:off x="6636130" y="640099"/>
            <a:ext cx="2237589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i="1" dirty="0">
                <a:solidFill>
                  <a:srgbClr val="1408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“</a:t>
            </a:r>
            <a:r>
              <a:rPr lang="zh-CN" altLang="en-US" sz="4400" dirty="0">
                <a:solidFill>
                  <a:srgbClr val="FF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雄奇</a:t>
            </a:r>
            <a:r>
              <a:rPr lang="zh-CN" altLang="en-US" sz="4400" b="1" i="1" dirty="0">
                <a:solidFill>
                  <a:srgbClr val="1408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”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F44684E-D0D6-4E5E-B0F2-547CC87DF041}"/>
              </a:ext>
            </a:extLst>
          </p:cNvPr>
          <p:cNvSpPr/>
          <p:nvPr/>
        </p:nvSpPr>
        <p:spPr>
          <a:xfrm>
            <a:off x="2544186" y="1515626"/>
            <a:ext cx="3549650" cy="5762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zh-CN" altLang="en-US" b="1" dirty="0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乱：岩石山崖险怪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62422A-A02C-46A9-A92D-36D69670D819}"/>
              </a:ext>
            </a:extLst>
          </p:cNvPr>
          <p:cNvSpPr txBox="1"/>
          <p:nvPr/>
        </p:nvSpPr>
        <p:spPr>
          <a:xfrm>
            <a:off x="2544186" y="2101324"/>
            <a:ext cx="3657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穿：山崖陡峭高峻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99291E-2DF1-4D36-8EB6-AD17798517BD}"/>
              </a:ext>
            </a:extLst>
          </p:cNvPr>
          <p:cNvSpPr txBox="1"/>
          <p:nvPr/>
        </p:nvSpPr>
        <p:spPr>
          <a:xfrm>
            <a:off x="2544186" y="2710924"/>
            <a:ext cx="3271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惊：江水之汹涌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B4E766-C554-488F-BED7-6127EE2EB9E8}"/>
              </a:ext>
            </a:extLst>
          </p:cNvPr>
          <p:cNvSpPr txBox="1"/>
          <p:nvPr/>
        </p:nvSpPr>
        <p:spPr>
          <a:xfrm>
            <a:off x="2598161" y="3274486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拍：惊涛骇</a:t>
            </a:r>
            <a:r>
              <a:rPr lang="zh-CN" altLang="en-US" sz="3200" b="1" dirty="0">
                <a:solidFill>
                  <a:srgbClr val="0000FF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浪</a:t>
            </a:r>
            <a:r>
              <a:rPr lang="zh-CN" altLang="en-US" sz="3200" b="1" dirty="0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力</a:t>
            </a:r>
            <a:r>
              <a:rPr lang="zh-CN" altLang="en-US" sz="3200" b="1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度之大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4DD304-5FB0-4D04-92D8-C8FD5BE6F74E}"/>
              </a:ext>
            </a:extLst>
          </p:cNvPr>
          <p:cNvSpPr txBox="1"/>
          <p:nvPr/>
        </p:nvSpPr>
        <p:spPr>
          <a:xfrm>
            <a:off x="2544186" y="3930124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3333CC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卷：波涛巨大的力量</a:t>
            </a:r>
            <a:endParaRPr lang="zh-CN" altLang="en-US" sz="3200" b="1">
              <a:solidFill>
                <a:srgbClr val="3333CC"/>
              </a:solidFill>
              <a:latin typeface="锐字云字库隶变体GBK" panose="02010604000000000000" pitchFamily="2" charset="-122"/>
              <a:ea typeface="锐字云字库隶变体GBK" panose="02010604000000000000" pitchFamily="2" charset="-122"/>
            </a:endParaRPr>
          </a:p>
        </p:txBody>
      </p:sp>
      <p:sp>
        <p:nvSpPr>
          <p:cNvPr id="10" name="左大括号 9">
            <a:extLst>
              <a:ext uri="{FF2B5EF4-FFF2-40B4-BE49-F238E27FC236}">
                <a16:creationId xmlns:a16="http://schemas.microsoft.com/office/drawing/2014/main" id="{91C0AAA6-8B01-43DF-8FD5-4E4FC0999DC1}"/>
              </a:ext>
            </a:extLst>
          </p:cNvPr>
          <p:cNvSpPr/>
          <p:nvPr/>
        </p:nvSpPr>
        <p:spPr>
          <a:xfrm>
            <a:off x="2239386" y="1617137"/>
            <a:ext cx="130175" cy="2846387"/>
          </a:xfrm>
          <a:prstGeom prst="leftBrace">
            <a:avLst>
              <a:gd name="adj1" fmla="val 182215"/>
              <a:gd name="adj2" fmla="val 50000"/>
            </a:avLst>
          </a:prstGeom>
          <a:noFill/>
          <a:ln w="635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锐字云字库隶变体GBK" panose="02010604000000000000" pitchFamily="2" charset="-122"/>
              <a:ea typeface="锐字云字库隶变体GBK" panose="02010604000000000000" pitchFamily="2" charset="-122"/>
            </a:endParaRPr>
          </a:p>
        </p:txBody>
      </p:sp>
      <p:sp>
        <p:nvSpPr>
          <p:cNvPr id="11" name="右大括号 10">
            <a:extLst>
              <a:ext uri="{FF2B5EF4-FFF2-40B4-BE49-F238E27FC236}">
                <a16:creationId xmlns:a16="http://schemas.microsoft.com/office/drawing/2014/main" id="{303E9C56-428B-43F4-B29B-E0FD65BD6AD2}"/>
              </a:ext>
            </a:extLst>
          </p:cNvPr>
          <p:cNvSpPr/>
          <p:nvPr/>
        </p:nvSpPr>
        <p:spPr>
          <a:xfrm>
            <a:off x="6658986" y="1644124"/>
            <a:ext cx="609600" cy="2743200"/>
          </a:xfrm>
          <a:prstGeom prst="rightBrace">
            <a:avLst>
              <a:gd name="adj1" fmla="val 37500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锐字云字库隶变体GBK" panose="02010604000000000000" pitchFamily="2" charset="-122"/>
              <a:ea typeface="锐字云字库隶变体GBK" panose="02010604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85DC111-7CED-44EB-BD07-516462EEAF59}"/>
              </a:ext>
            </a:extLst>
          </p:cNvPr>
          <p:cNvSpPr txBox="1"/>
          <p:nvPr/>
        </p:nvSpPr>
        <p:spPr>
          <a:xfrm>
            <a:off x="7106661" y="1691321"/>
            <a:ext cx="30480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C0099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渲染磅礴</a:t>
            </a:r>
          </a:p>
          <a:p>
            <a:pPr algn="ctr"/>
            <a:r>
              <a:rPr lang="zh-CN" altLang="en-US" sz="3600" b="1" dirty="0">
                <a:solidFill>
                  <a:srgbClr val="CC0099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宏伟的气势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C78B0E6-6CDA-43A1-BB86-8A45326C9EA3}"/>
              </a:ext>
            </a:extLst>
          </p:cNvPr>
          <p:cNvSpPr txBox="1"/>
          <p:nvPr/>
        </p:nvSpPr>
        <p:spPr>
          <a:xfrm>
            <a:off x="7497186" y="3040330"/>
            <a:ext cx="2711824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D60093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夸张 、对偶 </a:t>
            </a:r>
          </a:p>
          <a:p>
            <a:r>
              <a:rPr lang="zh-CN" altLang="en-US" sz="3600" b="1" dirty="0">
                <a:solidFill>
                  <a:srgbClr val="D60093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比喻、 拟人</a:t>
            </a:r>
            <a:endParaRPr lang="zh-CN" altLang="en-US" sz="2800" b="1" dirty="0">
              <a:latin typeface="锐字云字库隶变体GBK" panose="02010604000000000000" pitchFamily="2" charset="-122"/>
              <a:ea typeface="锐字云字库隶变体GBK" panose="02010604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040A9ED-56A7-4A28-8AB5-64C7C5E2AA76}"/>
              </a:ext>
            </a:extLst>
          </p:cNvPr>
          <p:cNvSpPr txBox="1"/>
          <p:nvPr/>
        </p:nvSpPr>
        <p:spPr>
          <a:xfrm>
            <a:off x="523582" y="4826158"/>
            <a:ext cx="1121301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“乱”“穿”体现了山崖的不平、险峻、直插云霄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;“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惊”写出了波涛的气势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使人惊心动魄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;“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千堆雪”运用比喻手法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形象地描绘出江水拍打江岸后飞溅起的浪花的颜色和形态。那穿空的石壁、拍岸的惊涛、如雪的浪花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似乎都在向后人展示当时激烈的战况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诉说当年“英雄人物”所建立的辉煌业绩。这三句有仰视之所见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有俯视之所得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;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有远景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有近景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;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有色彩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有涛声。全词只有这三句正面描写赤壁景色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但却写得意态纵横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精神饱满。古战场的声势被和盘托出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渗透全篇的每一个角落</a:t>
            </a:r>
            <a:r>
              <a:rPr lang="en-US" altLang="zh-CN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只待人物出场了。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479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5AAA8C0-1131-4DDF-84A6-4CCBAF512269}"/>
              </a:ext>
            </a:extLst>
          </p:cNvPr>
          <p:cNvSpPr txBox="1"/>
          <p:nvPr/>
        </p:nvSpPr>
        <p:spPr>
          <a:xfrm>
            <a:off x="261255" y="1720840"/>
            <a:ext cx="6324601" cy="3416320"/>
          </a:xfrm>
          <a:prstGeom prst="rect">
            <a:avLst/>
          </a:prstGeom>
          <a:solidFill>
            <a:srgbClr val="E7E6E6">
              <a:alpha val="43922"/>
            </a:srgb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陆游</a:t>
            </a:r>
            <a:r>
              <a:rPr kumimoji="0" lang="en-US" altLang="zh-CN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《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入蜀记</a:t>
            </a:r>
            <a:r>
              <a:rPr kumimoji="0" lang="en-US" altLang="zh-CN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》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说赤鼻矶“亦茅冈耳，略无草木”。范成大</a:t>
            </a:r>
            <a:r>
              <a:rPr kumimoji="0" lang="en-US" altLang="zh-CN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《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吴船录</a:t>
            </a:r>
            <a:r>
              <a:rPr kumimoji="0" lang="en-US" altLang="zh-CN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》</a:t>
            </a:r>
            <a:r>
              <a:rPr kumimoji="0" lang="zh-CN" altLang="en-US" sz="36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亦云：“赤壁，小赤土山也，未见所谓‘乱石穿空’之境，东坡词赋微夸焉。” </a:t>
            </a:r>
          </a:p>
        </p:txBody>
      </p:sp>
      <p:pic>
        <p:nvPicPr>
          <p:cNvPr id="6" name="图片 5" descr="水上的岩石&#10;&#10;描述已自动生成">
            <a:extLst>
              <a:ext uri="{FF2B5EF4-FFF2-40B4-BE49-F238E27FC236}">
                <a16:creationId xmlns:a16="http://schemas.microsoft.com/office/drawing/2014/main" id="{1438A851-06FC-44CB-8B72-7960B346A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632" y="1720840"/>
            <a:ext cx="5266113" cy="34163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24438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418A914-9AD7-4D84-A672-897DDF58C82E}"/>
              </a:ext>
            </a:extLst>
          </p:cNvPr>
          <p:cNvSpPr/>
          <p:nvPr/>
        </p:nvSpPr>
        <p:spPr>
          <a:xfrm>
            <a:off x="3871308" y="1765068"/>
            <a:ext cx="850362" cy="85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572B1E"/>
              </a:solidFill>
              <a:effectLst/>
              <a:uLnTx/>
              <a:uFillTx/>
              <a:latin typeface="字魂47号-三分行楷"/>
              <a:ea typeface="字魂47号-三分行楷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4030E0-BC54-47A0-9B78-F88C881E0022}"/>
              </a:ext>
            </a:extLst>
          </p:cNvPr>
          <p:cNvSpPr txBox="1"/>
          <p:nvPr/>
        </p:nvSpPr>
        <p:spPr>
          <a:xfrm>
            <a:off x="742277" y="1632706"/>
            <a:ext cx="10895191" cy="3592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       东坡在玉堂（官署名）日，有幕士善歌，（苏轼）因问：“我词何如柳七（柳永）？”对曰：“柳郎中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柳永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词，只合十七八女郎，执红牙板，歌‘杨柳岸晓风残月’；学士（苏轼）词须关西大汉，铜琵琶，铁绰板，唱‘大江东去’。东坡为之绝倒。 </a:t>
            </a:r>
          </a:p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——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俞文豹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吹剑录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》 </a:t>
            </a:r>
          </a:p>
        </p:txBody>
      </p:sp>
    </p:spTree>
    <p:extLst>
      <p:ext uri="{BB962C8B-B14F-4D97-AF65-F5344CB8AC3E}">
        <p14:creationId xmlns:p14="http://schemas.microsoft.com/office/powerpoint/2010/main" val="272916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4928EFA7-95E3-4AAC-B4AF-61260CB852E9}"/>
              </a:ext>
            </a:extLst>
          </p:cNvPr>
          <p:cNvSpPr txBox="1"/>
          <p:nvPr/>
        </p:nvSpPr>
        <p:spPr>
          <a:xfrm>
            <a:off x="2346594" y="1440937"/>
            <a:ext cx="9066882" cy="4130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80645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z="3200" b="1" noProof="1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“乱石穿空，惊涛拍岸，卷起千堆雪”</a:t>
            </a:r>
          </a:p>
          <a:p>
            <a:pPr marL="0" indent="806450" fontAlgn="base">
              <a:spcBef>
                <a:spcPct val="20000"/>
              </a:spcBef>
              <a:spcAft>
                <a:spcPct val="0"/>
              </a:spcAft>
              <a:buNone/>
            </a:pPr>
            <a:r>
              <a:rPr lang="zh-CN" altLang="en-US" sz="3200" b="1" noProof="1"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陡立的山崖散乱地高插云霄，汹涌的骇浪猛烈地搏击着江岸，一望无际的江面上涌起了千万堆奔腾澎湃的雪浪。这是何等壮观的奇景呀！寥寥几句，就把读者带入一个惊心动魄的奇险境界。这几句描写融入了作者的主观想象，表面是在写黄州赤壁的景色，实则是在描绘作者心中那万马奔腾、惊心动魄的古战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D440CE8-47C7-4F87-8246-416FB52A6044}"/>
              </a:ext>
            </a:extLst>
          </p:cNvPr>
          <p:cNvSpPr txBox="1"/>
          <p:nvPr/>
        </p:nvSpPr>
        <p:spPr>
          <a:xfrm>
            <a:off x="631371" y="1380596"/>
            <a:ext cx="11092543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3</a:t>
            </a:r>
            <a:r>
              <a:rPr lang="zh-CN" altLang="en-US" sz="3600" b="1" dirty="0">
                <a:solidFill>
                  <a:srgbClr val="00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、 “江山如画，一时多少豪杰。”这两句在全篇中起什么作用？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3BEE45-06FD-4397-900F-C1B06764325E}"/>
              </a:ext>
            </a:extLst>
          </p:cNvPr>
          <p:cNvSpPr txBox="1"/>
          <p:nvPr/>
        </p:nvSpPr>
        <p:spPr>
          <a:xfrm>
            <a:off x="631372" y="2980796"/>
            <a:ext cx="11092542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     起</a:t>
            </a:r>
            <a:r>
              <a:rPr lang="zh-CN" altLang="en-US" sz="3600" b="1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承上启下</a:t>
            </a:r>
            <a:r>
              <a:rPr lang="zh-CN" altLang="en-US" sz="3600" b="1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的</a:t>
            </a:r>
            <a:r>
              <a:rPr lang="zh-CN" altLang="en-US" sz="3600" b="1" u="sng" dirty="0">
                <a:solidFill>
                  <a:srgbClr val="008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过渡</a:t>
            </a:r>
            <a:r>
              <a:rPr lang="zh-CN" altLang="en-US" sz="3600" b="1" dirty="0">
                <a:solidFill>
                  <a:srgbClr val="0000FF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作用。</a:t>
            </a:r>
            <a:endParaRPr lang="en-US" altLang="zh-CN" sz="3600" b="1" dirty="0">
              <a:solidFill>
                <a:srgbClr val="0000FF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“江山如画”是从眼前景色得出的结论。江山如此秀美，人物又是一时俊杰之士。这长江、这赤壁，岂不引起人们怀古之幽情？于是便引出下面一大段抒情。</a:t>
            </a:r>
          </a:p>
        </p:txBody>
      </p:sp>
    </p:spTree>
    <p:extLst>
      <p:ext uri="{BB962C8B-B14F-4D97-AF65-F5344CB8AC3E}">
        <p14:creationId xmlns:p14="http://schemas.microsoft.com/office/powerpoint/2010/main" val="265656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>
            <a:extLst>
              <a:ext uri="{FF2B5EF4-FFF2-40B4-BE49-F238E27FC236}">
                <a16:creationId xmlns:a16="http://schemas.microsoft.com/office/drawing/2014/main" id="{06D80D0B-031A-49D5-95F8-968D61BD42D2}"/>
              </a:ext>
            </a:extLst>
          </p:cNvPr>
          <p:cNvSpPr txBox="1"/>
          <p:nvPr/>
        </p:nvSpPr>
        <p:spPr>
          <a:xfrm>
            <a:off x="4089991" y="1356918"/>
            <a:ext cx="3762568" cy="1200329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1468D71-19BA-4650-8A6F-1FD3A38FD89F}"/>
              </a:ext>
            </a:extLst>
          </p:cNvPr>
          <p:cNvSpPr txBox="1"/>
          <p:nvPr/>
        </p:nvSpPr>
        <p:spPr>
          <a:xfrm>
            <a:off x="1808066" y="2714731"/>
            <a:ext cx="8326418" cy="230832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大江东去，浪淘尽，千古风流人物。故垒西边，人道是，三国周郎赤壁。乱石穿空，惊涛拍岸，卷起千堆雪。江山如画，一时多少豪杰。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0E108BB-D657-4218-9C84-BF8552CBF5B7}"/>
              </a:ext>
            </a:extLst>
          </p:cNvPr>
          <p:cNvSpPr/>
          <p:nvPr/>
        </p:nvSpPr>
        <p:spPr>
          <a:xfrm>
            <a:off x="597065" y="724879"/>
            <a:ext cx="2441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诵读上阕</a:t>
            </a:r>
          </a:p>
        </p:txBody>
      </p:sp>
    </p:spTree>
    <p:extLst>
      <p:ext uri="{BB962C8B-B14F-4D97-AF65-F5344CB8AC3E}">
        <p14:creationId xmlns:p14="http://schemas.microsoft.com/office/powerpoint/2010/main" val="314982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0E108BB-D657-4218-9C84-BF8552CBF5B7}"/>
              </a:ext>
            </a:extLst>
          </p:cNvPr>
          <p:cNvSpPr/>
          <p:nvPr/>
        </p:nvSpPr>
        <p:spPr>
          <a:xfrm>
            <a:off x="573891" y="1062336"/>
            <a:ext cx="357662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分析下阕</a:t>
            </a:r>
          </a:p>
        </p:txBody>
      </p:sp>
      <p:sp>
        <p:nvSpPr>
          <p:cNvPr id="2" name="Text Box 3">
            <a:extLst>
              <a:ext uri="{FF2B5EF4-FFF2-40B4-BE49-F238E27FC236}">
                <a16:creationId xmlns:a16="http://schemas.microsoft.com/office/drawing/2014/main" id="{3BDB826D-BFA4-40E4-AED5-142C7620024D}"/>
              </a:ext>
            </a:extLst>
          </p:cNvPr>
          <p:cNvSpPr txBox="1"/>
          <p:nvPr/>
        </p:nvSpPr>
        <p:spPr>
          <a:xfrm>
            <a:off x="5728534" y="1996161"/>
            <a:ext cx="3365024" cy="107721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20267456-6480-4966-9C0A-0530EED41C70}"/>
              </a:ext>
            </a:extLst>
          </p:cNvPr>
          <p:cNvSpPr txBox="1"/>
          <p:nvPr/>
        </p:nvSpPr>
        <p:spPr>
          <a:xfrm>
            <a:off x="3228114" y="3303406"/>
            <a:ext cx="8670664" cy="181588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遥想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公瑾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当年，小乔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初嫁了，雄姿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英发。羽扇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纶巾，谈笑间，樯橹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灰飞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烟灭。故国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神游，多情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应笑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我，早生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华发。人生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如梦，一尊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江月。</a:t>
            </a:r>
          </a:p>
        </p:txBody>
      </p:sp>
    </p:spTree>
    <p:extLst>
      <p:ext uri="{BB962C8B-B14F-4D97-AF65-F5344CB8AC3E}">
        <p14:creationId xmlns:p14="http://schemas.microsoft.com/office/powerpoint/2010/main" val="165129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783FC4D-E461-4472-B3D3-869CCF4CA2DB}"/>
              </a:ext>
            </a:extLst>
          </p:cNvPr>
          <p:cNvSpPr txBox="1"/>
          <p:nvPr/>
        </p:nvSpPr>
        <p:spPr>
          <a:xfrm>
            <a:off x="3745282" y="2090236"/>
            <a:ext cx="806571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 词中插入“小乔初嫁了”这一细节的深刻用意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:</a:t>
            </a:r>
          </a:p>
          <a:p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 第一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借周瑜娶小乔的事实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说明周瑜在指挥赤壁之战时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年纪很轻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才华横溢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很有作为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;</a:t>
            </a:r>
          </a:p>
          <a:p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 第二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以美人烘托英雄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更能衬托周瑜潇洒的风姿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;</a:t>
            </a:r>
          </a:p>
          <a:p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 第三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小乔之姐大乔是孙策之妻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所以周瑜跟孙权外托君臣之义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内有葭莩之亲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能取得孙权的绝对信任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这是他能够建功立业的一个重要条件。</a:t>
            </a:r>
            <a:endParaRPr lang="en-US" altLang="zh-CN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        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这些都是词人所没有的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,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但又是他十分渴望的。这也能补证词人仰慕周瑜的原因。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9540B5-984D-4D50-8CF7-1A2FEC57B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5" y="2320819"/>
            <a:ext cx="3198327" cy="3435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173E9B-5A73-440E-89AD-AF2C978B3BB0}"/>
              </a:ext>
            </a:extLst>
          </p:cNvPr>
          <p:cNvSpPr txBox="1"/>
          <p:nvPr/>
        </p:nvSpPr>
        <p:spPr>
          <a:xfrm>
            <a:off x="380999" y="797446"/>
            <a:ext cx="87894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</a:rPr>
              <a:t>在描写周瑜的才华和功勋前</a:t>
            </a:r>
            <a:r>
              <a:rPr lang="en-US" altLang="zh-CN" sz="3600" dirty="0">
                <a:solidFill>
                  <a:srgbClr val="C00000"/>
                </a:solidFill>
              </a:rPr>
              <a:t>,</a:t>
            </a:r>
            <a:r>
              <a:rPr lang="zh-CN" altLang="en-US" sz="3600" dirty="0">
                <a:solidFill>
                  <a:srgbClr val="C00000"/>
                </a:solidFill>
              </a:rPr>
              <a:t>插入“小乔初嫁了”这一细节的作用是什么</a:t>
            </a:r>
            <a:r>
              <a:rPr lang="en-US" altLang="zh-CN" sz="3600" dirty="0">
                <a:solidFill>
                  <a:srgbClr val="C00000"/>
                </a:solidFill>
              </a:rPr>
              <a:t>?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pic>
        <p:nvPicPr>
          <p:cNvPr id="10" name="内容占位符 288772" descr="kk">
            <a:extLst>
              <a:ext uri="{FF2B5EF4-FFF2-40B4-BE49-F238E27FC236}">
                <a16:creationId xmlns:a16="http://schemas.microsoft.com/office/drawing/2014/main" id="{75EA5447-161E-44A8-81D2-D13AF3152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8852" y="408244"/>
            <a:ext cx="1252149" cy="1681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3490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783FC4D-E461-4472-B3D3-869CCF4CA2DB}"/>
              </a:ext>
            </a:extLst>
          </p:cNvPr>
          <p:cNvSpPr txBox="1"/>
          <p:nvPr/>
        </p:nvSpPr>
        <p:spPr>
          <a:xfrm>
            <a:off x="4038601" y="2090236"/>
            <a:ext cx="7772400" cy="3896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</a:rPr>
              <a:t>捕捉有关描写周瑜的句子，并分析周瑜的形象。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小乔初嫁了     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美人英雄，春风得意</a:t>
            </a:r>
            <a:r>
              <a:rPr lang="zh-CN" altLang="en-US" sz="2800" b="1" dirty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（烘托）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雄姿英发         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姿态威武，英俊奋发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羽扇纶巾         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儒雅斯文，儒将风范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谈笑间             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镇定自若，胸有雄兵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樯橹灰飞烟灭</a:t>
            </a:r>
            <a:r>
              <a:rPr lang="en-US" altLang="zh-CN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——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足智多谋，稳操胜券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F9540B5-984D-4D50-8CF7-1A2FEC57B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5" y="2320819"/>
            <a:ext cx="3198327" cy="34353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3173E9B-5A73-440E-89AD-AF2C978B3BB0}"/>
              </a:ext>
            </a:extLst>
          </p:cNvPr>
          <p:cNvSpPr txBox="1"/>
          <p:nvPr/>
        </p:nvSpPr>
        <p:spPr>
          <a:xfrm>
            <a:off x="239486" y="1147748"/>
            <a:ext cx="75982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</a:rPr>
              <a:t>在诗人的眼中，周瑜有着怎样的特点？</a:t>
            </a:r>
          </a:p>
        </p:txBody>
      </p:sp>
      <p:pic>
        <p:nvPicPr>
          <p:cNvPr id="10" name="内容占位符 288772" descr="kk">
            <a:extLst>
              <a:ext uri="{FF2B5EF4-FFF2-40B4-BE49-F238E27FC236}">
                <a16:creationId xmlns:a16="http://schemas.microsoft.com/office/drawing/2014/main" id="{75EA5447-161E-44A8-81D2-D13AF3152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6647" y="192582"/>
            <a:ext cx="1584354" cy="2128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1761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文本框 288769"/>
          <p:cNvSpPr txBox="1"/>
          <p:nvPr/>
        </p:nvSpPr>
        <p:spPr>
          <a:xfrm>
            <a:off x="7412515" y="381000"/>
            <a:ext cx="3508653" cy="6096000"/>
          </a:xfrm>
          <a:prstGeom prst="rect">
            <a:avLst/>
          </a:prstGeom>
          <a:solidFill>
            <a:schemeClr val="bg1">
              <a:alpha val="60001"/>
            </a:schemeClr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周瑜是赤壁之战中孙刘联军的</a:t>
            </a:r>
            <a:r>
              <a:rPr lang="zh-CN" altLang="en-US" sz="36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前线总指挥</a:t>
            </a:r>
            <a:r>
              <a:rPr lang="zh-CN" altLang="en-US" sz="3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。当年三十四岁。词人为我们塑造了一个</a:t>
            </a:r>
            <a:r>
              <a:rPr lang="zh-CN" altLang="en-US" sz="3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风流倜傥，气度儒雅，镇定自若</a:t>
            </a:r>
            <a:r>
              <a:rPr lang="zh-CN" altLang="en-US" sz="3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儒将形象</a:t>
            </a:r>
            <a:r>
              <a:rPr lang="zh-CN" altLang="en-US" sz="3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。赤壁之战时，他迎娶小乔已有十年。</a:t>
            </a:r>
          </a:p>
        </p:txBody>
      </p:sp>
      <p:pic>
        <p:nvPicPr>
          <p:cNvPr id="288772" name="图片 288771" descr="930dd258642a46c39c8204e1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7565" r="16350"/>
          <a:stretch/>
        </p:blipFill>
        <p:spPr>
          <a:xfrm>
            <a:off x="3241715" y="634388"/>
            <a:ext cx="3384014" cy="4724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8773" name="内容占位符 288772" descr="kk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768811" y="2219112"/>
            <a:ext cx="3063240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9F4A7A1-17F7-4BCB-8739-1648AC598C45}"/>
              </a:ext>
            </a:extLst>
          </p:cNvPr>
          <p:cNvSpPr txBox="1"/>
          <p:nvPr/>
        </p:nvSpPr>
        <p:spPr>
          <a:xfrm>
            <a:off x="762000" y="794657"/>
            <a:ext cx="10863943" cy="1190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        </a:t>
            </a:r>
            <a:r>
              <a:rPr lang="zh-CN" altLang="en-US" sz="3600" b="1" dirty="0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下片塑造青年将领周瑜的形象有什么用意？我们能体会到词人怎样的情怀？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288219-BC38-4CF0-B47B-A951628B062E}"/>
              </a:ext>
            </a:extLst>
          </p:cNvPr>
          <p:cNvSpPr txBox="1"/>
          <p:nvPr/>
        </p:nvSpPr>
        <p:spPr>
          <a:xfrm>
            <a:off x="9122228" y="2227376"/>
            <a:ext cx="1966913" cy="357505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仰慕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英雄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怀古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伤己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C9795A-947E-4914-96B7-8107B2BA8F6A}"/>
              </a:ext>
            </a:extLst>
          </p:cNvPr>
          <p:cNvSpPr txBox="1"/>
          <p:nvPr/>
        </p:nvSpPr>
        <p:spPr>
          <a:xfrm>
            <a:off x="1371599" y="2090057"/>
            <a:ext cx="3200400" cy="384968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周瑜：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年龄：</a:t>
            </a:r>
            <a:r>
              <a:rPr lang="en-US" altLang="zh-CN" sz="3200" b="1" dirty="0">
                <a:latin typeface="Arial" panose="020B0604020202020204" pitchFamily="34" charset="0"/>
              </a:rPr>
              <a:t>34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生活：幸福美满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外表：英俊儒雅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职位：东吴都督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际遇：功成名就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对比当中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EFC0D1-15E5-4DB4-B313-BB338DB9D48C}"/>
              </a:ext>
            </a:extLst>
          </p:cNvPr>
          <p:cNvSpPr txBox="1"/>
          <p:nvPr/>
        </p:nvSpPr>
        <p:spPr>
          <a:xfrm>
            <a:off x="5214257" y="2090057"/>
            <a:ext cx="3124200" cy="384968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苏轼：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年龄：</a:t>
            </a:r>
            <a:r>
              <a:rPr lang="en-US" altLang="zh-CN" sz="3200" b="1">
                <a:latin typeface="Arial" panose="020B0604020202020204" pitchFamily="34" charset="0"/>
              </a:rPr>
              <a:t>47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生活：屡遭不幸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外表：早生华发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职位：团练副使</a:t>
            </a:r>
          </a:p>
          <a:p>
            <a:r>
              <a:rPr lang="zh-CN" altLang="en-US" sz="3200" b="1" dirty="0">
                <a:latin typeface="Arial" panose="020B0604020202020204" pitchFamily="34" charset="0"/>
              </a:rPr>
              <a:t>际遇：功业未就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哀叹自我</a:t>
            </a:r>
          </a:p>
        </p:txBody>
      </p:sp>
    </p:spTree>
    <p:extLst>
      <p:ext uri="{BB962C8B-B14F-4D97-AF65-F5344CB8AC3E}">
        <p14:creationId xmlns:p14="http://schemas.microsoft.com/office/powerpoint/2010/main" val="118749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A86BF23-7D5C-4A40-82F0-A8D182E4698C}"/>
              </a:ext>
            </a:extLst>
          </p:cNvPr>
          <p:cNvSpPr txBox="1"/>
          <p:nvPr/>
        </p:nvSpPr>
        <p:spPr>
          <a:xfrm>
            <a:off x="1001485" y="2106696"/>
            <a:ext cx="1053737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        通过周瑜少年英雄的形象，抒发了自己怀才不遇、壮志难酬的感慨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。苏轼这年四十七岁，不但没有建树，反而待罪黄州。怀古思今，感慨万千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，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对比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反差强烈，意在感慨自己报国无门，渴望建功立业。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 </a:t>
            </a:r>
            <a:endParaRPr lang="zh-CN" altLang="en-US" sz="3600" dirty="0">
              <a:latin typeface="汉仪北魏写经W" panose="00020600040101010101" pitchFamily="18" charset="-122"/>
              <a:ea typeface="汉仪北魏写经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3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5AE6C19-A9BE-43CE-982E-E7D9DAC355F0}"/>
              </a:ext>
            </a:extLst>
          </p:cNvPr>
          <p:cNvSpPr txBox="1"/>
          <p:nvPr/>
        </p:nvSpPr>
        <p:spPr>
          <a:xfrm>
            <a:off x="583890" y="2416167"/>
            <a:ext cx="10807549" cy="358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　　“故国神游”，承接上文，道出了对英雄时代、英雄人物的热诚向往。这种向往在两鬓斑白年近半百功业无成的现实面前变得可笑。“多情应笑我”是倒装句，须解作：应笑我多情。这里用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自嘲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方式写自己的感伤，感情大落，最终发出“人生如梦”的感慨，以呼应首三句。英雄人物，丰功伟绩，全都是过眼烟云，稍纵即逝，也是心境旷达，潇洒酒酬月。　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A5D94C-4CFF-4BCB-A837-BF67C544E077}"/>
              </a:ext>
            </a:extLst>
          </p:cNvPr>
          <p:cNvSpPr txBox="1"/>
          <p:nvPr/>
        </p:nvSpPr>
        <p:spPr>
          <a:xfrm>
            <a:off x="583890" y="760992"/>
            <a:ext cx="108075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“故国神游，多情应笑我，早生华发。人生如梦，一尊还酹江月。”</a:t>
            </a:r>
            <a:r>
              <a:rPr lang="zh-CN" altLang="en-US" sz="3600" b="1" dirty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后五句是怎样写人生感慨的？</a:t>
            </a:r>
          </a:p>
        </p:txBody>
      </p:sp>
    </p:spTree>
    <p:extLst>
      <p:ext uri="{BB962C8B-B14F-4D97-AF65-F5344CB8AC3E}">
        <p14:creationId xmlns:p14="http://schemas.microsoft.com/office/powerpoint/2010/main" val="7778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418A914-9AD7-4D84-A672-897DDF58C82E}"/>
              </a:ext>
            </a:extLst>
          </p:cNvPr>
          <p:cNvSpPr/>
          <p:nvPr/>
        </p:nvSpPr>
        <p:spPr>
          <a:xfrm>
            <a:off x="3871308" y="1765068"/>
            <a:ext cx="850362" cy="85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572B1E"/>
              </a:solidFill>
              <a:effectLst/>
              <a:uLnTx/>
              <a:uFillTx/>
              <a:latin typeface="字魂47号-三分行楷"/>
              <a:ea typeface="字魂47号-三分行楷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4030E0-BC54-47A0-9B78-F88C881E0022}"/>
              </a:ext>
            </a:extLst>
          </p:cNvPr>
          <p:cNvSpPr txBox="1"/>
          <p:nvPr/>
        </p:nvSpPr>
        <p:spPr>
          <a:xfrm>
            <a:off x="3226526" y="1329194"/>
            <a:ext cx="8647611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念奴娇”，词牌名，又叫词调名。相传念奴是唐天宝年间的一个著名歌女，因其音调高亢悦耳，于是取为调名。这首词又名为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大江东去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大江东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酹江月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等，这是取苏轼这首词中的句子为调名。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“赤壁怀古”是题目，是词要咏怀的内容。 这是苏轼被贬黄州团练副使，怀着抑郁的心情游览黄冈城西的“赤壁矶”后所作。一般认为三国赤壁鏖战的古战场在现在湖北蒲圻。</a:t>
            </a:r>
          </a:p>
        </p:txBody>
      </p:sp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7B08CCC9-C3D7-40C6-81BF-BBCEE1B5A8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1" t="16398" r="23093" b="22012"/>
          <a:stretch/>
        </p:blipFill>
        <p:spPr>
          <a:xfrm>
            <a:off x="539826" y="265881"/>
            <a:ext cx="2765234" cy="384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6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4281168-6778-4B71-8824-69ACF7164D7E}"/>
              </a:ext>
            </a:extLst>
          </p:cNvPr>
          <p:cNvSpPr txBox="1"/>
          <p:nvPr/>
        </p:nvSpPr>
        <p:spPr>
          <a:xfrm>
            <a:off x="680357" y="1821321"/>
            <a:ext cx="1109254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交流讨论：</a:t>
            </a:r>
            <a:endParaRPr lang="en-US" altLang="zh-CN" sz="36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全词结尾一句“</a:t>
            </a:r>
            <a:r>
              <a:rPr lang="zh-CN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人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生</a:t>
            </a:r>
            <a:r>
              <a:rPr lang="zh-CN" altLang="x-none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如梦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一尊还酹江月”，有两种解释，一种理解是此时苏轼善于自我解脱，自我安慰，比较达观；另一种理解是此时的苏轼有些消沉，愤懑无法排解，只好寄情山水。你认为那一种是对的？ 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6152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4337">
            <a:extLst>
              <a:ext uri="{FF2B5EF4-FFF2-40B4-BE49-F238E27FC236}">
                <a16:creationId xmlns:a16="http://schemas.microsoft.com/office/drawing/2014/main" id="{0E7A758B-F161-4E43-BD47-E925074C4C27}"/>
              </a:ext>
            </a:extLst>
          </p:cNvPr>
          <p:cNvSpPr>
            <a:spLocks noGrp="1"/>
          </p:cNvSpPr>
          <p:nvPr/>
        </p:nvSpPr>
        <p:spPr>
          <a:xfrm>
            <a:off x="810433" y="1040146"/>
            <a:ext cx="3609154" cy="865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i="0" u="none" kern="1200" baseline="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定风波  苏轼</a:t>
            </a:r>
          </a:p>
        </p:txBody>
      </p:sp>
      <p:sp>
        <p:nvSpPr>
          <p:cNvPr id="4" name="文本占位符 14338">
            <a:extLst>
              <a:ext uri="{FF2B5EF4-FFF2-40B4-BE49-F238E27FC236}">
                <a16:creationId xmlns:a16="http://schemas.microsoft.com/office/drawing/2014/main" id="{0BB5627F-122C-4BA0-9D66-4E480EF11E0D}"/>
              </a:ext>
            </a:extLst>
          </p:cNvPr>
          <p:cNvSpPr>
            <a:spLocks noGrp="1"/>
          </p:cNvSpPr>
          <p:nvPr/>
        </p:nvSpPr>
        <p:spPr>
          <a:xfrm>
            <a:off x="385876" y="2103778"/>
            <a:ext cx="4458268" cy="320845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986155" lvl="1" indent="720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887855" lvl="2" indent="62674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2713355" lvl="3" indent="4267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3319780" lvl="4" indent="5302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marR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莫听穿林打叶声，何妨吟啸且徐行。竹杖芒鞋轻胜马，谁怕？一蓑烟雨任平生。</a:t>
            </a:r>
          </a:p>
          <a:p>
            <a:pPr marL="0" marR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料峭春风吹酒醒，微冷，山头斜照却相迎。回首向来萧瑟处，归去，也无风雨也无晴。</a:t>
            </a:r>
          </a:p>
        </p:txBody>
      </p:sp>
      <p:sp>
        <p:nvSpPr>
          <p:cNvPr id="5" name="标题 15361">
            <a:extLst>
              <a:ext uri="{FF2B5EF4-FFF2-40B4-BE49-F238E27FC236}">
                <a16:creationId xmlns:a16="http://schemas.microsoft.com/office/drawing/2014/main" id="{C610DE4E-5EE3-4434-B4EA-DF19F095AF88}"/>
              </a:ext>
            </a:extLst>
          </p:cNvPr>
          <p:cNvSpPr>
            <a:spLocks noGrp="1"/>
          </p:cNvSpPr>
          <p:nvPr/>
        </p:nvSpPr>
        <p:spPr>
          <a:xfrm>
            <a:off x="5916349" y="1022690"/>
            <a:ext cx="4351645" cy="8651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i="0" u="none" kern="1200" baseline="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《</a:t>
            </a:r>
            <a:r>
              <a:rPr lang="zh-CN" altLang="en-US" dirty="0"/>
              <a:t>赤壁赋</a:t>
            </a:r>
            <a:r>
              <a:rPr lang="en-US" altLang="zh-CN" dirty="0"/>
              <a:t>》</a:t>
            </a:r>
            <a:r>
              <a:rPr lang="zh-CN" altLang="en-US" dirty="0"/>
              <a:t>节选</a:t>
            </a:r>
          </a:p>
        </p:txBody>
      </p:sp>
      <p:sp>
        <p:nvSpPr>
          <p:cNvPr id="6" name="文本占位符 15362">
            <a:extLst>
              <a:ext uri="{FF2B5EF4-FFF2-40B4-BE49-F238E27FC236}">
                <a16:creationId xmlns:a16="http://schemas.microsoft.com/office/drawing/2014/main" id="{7C4A78C3-CF59-4FAA-ABAB-708FD5C7BF29}"/>
              </a:ext>
            </a:extLst>
          </p:cNvPr>
          <p:cNvSpPr>
            <a:spLocks noGrp="1"/>
          </p:cNvSpPr>
          <p:nvPr/>
        </p:nvSpPr>
        <p:spPr>
          <a:xfrm>
            <a:off x="5534846" y="2103778"/>
            <a:ext cx="6150194" cy="2605399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986155" lvl="1" indent="720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887855" lvl="2" indent="62674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4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2713355" lvl="3" indent="4267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3319780" lvl="4" indent="5302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2000" b="1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marR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惟江上之清风，与山间之明月，耳得之而为声，目遇之而成色，取之无禁，用之不竭，是造物者之无尽藏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(z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+mn-ea"/>
                <a:cs typeface="+mn-cs"/>
              </a:rPr>
              <a:t>à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ng)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也，而吾与子之所共适</a:t>
            </a: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(shì)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15823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4281168-6778-4B71-8824-69ACF7164D7E}"/>
              </a:ext>
            </a:extLst>
          </p:cNvPr>
          <p:cNvSpPr txBox="1"/>
          <p:nvPr/>
        </p:nvSpPr>
        <p:spPr>
          <a:xfrm>
            <a:off x="549728" y="991982"/>
            <a:ext cx="1123114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     【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明确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】“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人生如梦”是词人在被捕入狱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谪居黄州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身心受到巨大打击后的自慰之词。苏轼一生以“治国、平天下”为己任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以“致君尧舜”、爱国爱民、建功立业为最高理想。即使遭贬谪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他也并未想到及时行乐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他的“一尊还酹江月”不过是要向“江月”倾诉壮志难酬的苦闷。词人此时已年近半百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功业未成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眼望奔流不息的长江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感到自身生命的短暂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韶光的流逝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,“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早生华发”之慨叹纯属一种人之常情。“早生华发”的感叹是在词人将自己与周瑜对比之后发出的。其实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这种对比本身就是词人追求奋发向上的积极表现。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       人生如梦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自己的一生算得了什么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在千古人物都被淘尽的大江之畔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想到的不应该仅仅是自己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而应该是千古不变的江月。应该说词人能迅速从惆怅失意中解脱出来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表现出他特有的旷达洒脱的情怀。这真叫作人生短暂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江月永恒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壮志难酬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豪情永存。</a:t>
            </a:r>
            <a:endParaRPr lang="zh-CN" altLang="en-US" sz="2800" dirty="0">
              <a:solidFill>
                <a:srgbClr val="000000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75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4281168-6778-4B71-8824-69ACF7164D7E}"/>
              </a:ext>
            </a:extLst>
          </p:cNvPr>
          <p:cNvSpPr txBox="1"/>
          <p:nvPr/>
        </p:nvSpPr>
        <p:spPr>
          <a:xfrm>
            <a:off x="549728" y="991982"/>
            <a:ext cx="1123114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      【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明确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念奴娇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表现了词人复杂矛盾的思想。词人深受儒、释、道三家思想的影响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他既仰慕屈原、诸葛亮等警世济时的人物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希望尊主忧国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渴望建功立业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又酷爱陶潜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追慕老子、庄子在险恶的政治逆境中能够保持超然物外的旷达态度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还跟和尚亲密往来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精通佛学。儒、释、道三家思想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本来是矛盾的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但词人习惯于把政治理想和生命境界区别对待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采用“外儒内道”的形式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把它们统一起来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从而表现了词人积极进取的世界观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同时又交织着齐生死、等是非的虚无态度。这首词中的壮丽江山、英雄业绩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既激起了他的豪迈奋发之情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又加深了他的思想矛盾。这使他产生了“人生如梦”的感慨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使其情绪具有伤感和感奋的双重色彩。词人的感伤是由建功立业的激切热望不能实现而引发的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我们应当更多地体会他对事业、对人生的激情和思索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而不是伤感。“人生如梦”反过来也可以激发我们对人生的追求</a:t>
            </a:r>
            <a:r>
              <a:rPr lang="en-US" altLang="zh-CN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这也正是这首词的理趣所在。</a:t>
            </a:r>
            <a:endParaRPr lang="zh-CN" altLang="en-US" sz="2800" dirty="0">
              <a:solidFill>
                <a:srgbClr val="000000"/>
              </a:solidFill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0418A914-9AD7-4D84-A672-897DDF58C82E}"/>
              </a:ext>
            </a:extLst>
          </p:cNvPr>
          <p:cNvSpPr/>
          <p:nvPr/>
        </p:nvSpPr>
        <p:spPr>
          <a:xfrm>
            <a:off x="3871308" y="1765068"/>
            <a:ext cx="850362" cy="850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572B1E"/>
              </a:solidFill>
              <a:effectLst/>
              <a:uLnTx/>
              <a:uFillTx/>
              <a:latin typeface="字魂47号-三分行楷"/>
              <a:ea typeface="字魂47号-三分行楷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4030E0-BC54-47A0-9B78-F88C881E0022}"/>
              </a:ext>
            </a:extLst>
          </p:cNvPr>
          <p:cNvSpPr txBox="1"/>
          <p:nvPr/>
        </p:nvSpPr>
        <p:spPr>
          <a:xfrm>
            <a:off x="3083097" y="1329194"/>
            <a:ext cx="8647611" cy="4199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念奴娇”，词牌名，又叫词调名。相传念奴是唐天宝年间的一个著名歌女，因其音调高亢悦耳，于是取为调名。这首词又名为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大江东去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大江东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酹江月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等，这是取苏轼这首词中的句子为调名。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“赤壁怀古”是题目，是词要咏怀的内容。 这是苏轼被贬黄州团练副使，怀着抑郁的心情游览黄冈城西的“赤壁矶”后所作。一般认为三国赤壁鏖战的古战场在现在湖北蒲圻。</a:t>
            </a:r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id="{0444965E-EFD7-4276-B516-070B625ABD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1" t="16398" r="23093" b="22012"/>
          <a:stretch/>
        </p:blipFill>
        <p:spPr>
          <a:xfrm>
            <a:off x="317863" y="265881"/>
            <a:ext cx="2765234" cy="384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7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0" name="文本框 108549"/>
          <p:cNvSpPr txBox="1"/>
          <p:nvPr/>
        </p:nvSpPr>
        <p:spPr>
          <a:xfrm>
            <a:off x="5860603" y="2456004"/>
            <a:ext cx="4812961" cy="29238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思想复杂</a:t>
            </a:r>
            <a:r>
              <a:rPr lang="en-US" altLang="zh-CN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r>
              <a:rPr lang="en-US" altLang="zh-CN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外儒内道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儒家的积极入世；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道家的超脱出世；</a:t>
            </a:r>
          </a:p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佛家的四大皆空。</a:t>
            </a:r>
          </a:p>
        </p:txBody>
      </p:sp>
      <p:sp>
        <p:nvSpPr>
          <p:cNvPr id="108552" name="文本框 108551"/>
          <p:cNvSpPr txBox="1"/>
          <p:nvPr/>
        </p:nvSpPr>
        <p:spPr>
          <a:xfrm>
            <a:off x="4303689" y="2901838"/>
            <a:ext cx="800219" cy="2819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旷达的苏轼</a:t>
            </a:r>
          </a:p>
        </p:txBody>
      </p:sp>
      <p:sp>
        <p:nvSpPr>
          <p:cNvPr id="108553" name="文本框 108552"/>
          <p:cNvSpPr txBox="1"/>
          <p:nvPr/>
        </p:nvSpPr>
        <p:spPr>
          <a:xfrm>
            <a:off x="3309007" y="847177"/>
            <a:ext cx="7924800" cy="12618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仕途坎坷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：“乌台诗案”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 问汝平生功业，黄州惠州儋州。</a:t>
            </a:r>
          </a:p>
        </p:txBody>
      </p:sp>
      <p:grpSp>
        <p:nvGrpSpPr>
          <p:cNvPr id="108601" name="组合 108600"/>
          <p:cNvGrpSpPr/>
          <p:nvPr/>
        </p:nvGrpSpPr>
        <p:grpSpPr>
          <a:xfrm>
            <a:off x="990600" y="0"/>
            <a:ext cx="2832100" cy="6864350"/>
            <a:chOff x="-288" y="0"/>
            <a:chExt cx="1784" cy="4324"/>
          </a:xfrm>
        </p:grpSpPr>
        <p:grpSp>
          <p:nvGrpSpPr>
            <p:cNvPr id="108558" name="组合 108557"/>
            <p:cNvGrpSpPr/>
            <p:nvPr/>
          </p:nvGrpSpPr>
          <p:grpSpPr>
            <a:xfrm>
              <a:off x="-9" y="0"/>
              <a:ext cx="1111" cy="4324"/>
              <a:chOff x="0" y="0"/>
              <a:chExt cx="1252" cy="4337"/>
            </a:xfrm>
          </p:grpSpPr>
          <p:sp>
            <p:nvSpPr>
              <p:cNvPr id="108559" name="Freeform 14"/>
              <p:cNvSpPr/>
              <p:nvPr/>
            </p:nvSpPr>
            <p:spPr>
              <a:xfrm>
                <a:off x="0" y="0"/>
                <a:ext cx="872" cy="4337"/>
              </a:xfrm>
              <a:custGeom>
                <a:avLst/>
                <a:gdLst>
                  <a:gd name="txL" fmla="*/ 0 w 369"/>
                  <a:gd name="txT" fmla="*/ 0 h 1836"/>
                  <a:gd name="txR" fmla="*/ 369 w 369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0" y="2147483647"/>
                  </a:cxn>
                </a:cxnLst>
                <a:rect l="txL" t="txT" r="txR" b="txB"/>
                <a:pathLst>
                  <a:path w="369" h="1836">
                    <a:moveTo>
                      <a:pt x="264" y="0"/>
                    </a:moveTo>
                    <a:cubicBezTo>
                      <a:pt x="264" y="0"/>
                      <a:pt x="1" y="330"/>
                      <a:pt x="242" y="870"/>
                    </a:cubicBezTo>
                    <a:cubicBezTo>
                      <a:pt x="369" y="1155"/>
                      <a:pt x="304" y="1365"/>
                      <a:pt x="0" y="1836"/>
                    </a:cubicBezTo>
                  </a:path>
                </a:pathLst>
              </a:custGeom>
              <a:noFill/>
              <a:ln w="14288" cap="flat" cmpd="sng">
                <a:solidFill>
                  <a:srgbClr val="53B848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0" name="Freeform 15"/>
              <p:cNvSpPr/>
              <p:nvPr/>
            </p:nvSpPr>
            <p:spPr>
              <a:xfrm>
                <a:off x="7" y="0"/>
                <a:ext cx="893" cy="4337"/>
              </a:xfrm>
              <a:custGeom>
                <a:avLst/>
                <a:gdLst>
                  <a:gd name="txL" fmla="*/ 0 w 378"/>
                  <a:gd name="txT" fmla="*/ 0 h 1836"/>
                  <a:gd name="txR" fmla="*/ 378 w 378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378" h="1836">
                    <a:moveTo>
                      <a:pt x="263" y="0"/>
                    </a:moveTo>
                    <a:cubicBezTo>
                      <a:pt x="263" y="0"/>
                      <a:pt x="0" y="326"/>
                      <a:pt x="249" y="870"/>
                    </a:cubicBezTo>
                    <a:cubicBezTo>
                      <a:pt x="378" y="1154"/>
                      <a:pt x="326" y="1351"/>
                      <a:pt x="31" y="1836"/>
                    </a:cubicBezTo>
                  </a:path>
                </a:pathLst>
              </a:custGeom>
              <a:noFill/>
              <a:ln w="14288" cap="flat" cmpd="sng">
                <a:solidFill>
                  <a:srgbClr val="4FB14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1" name="Freeform 16"/>
              <p:cNvSpPr/>
              <p:nvPr/>
            </p:nvSpPr>
            <p:spPr>
              <a:xfrm>
                <a:off x="14" y="0"/>
                <a:ext cx="917" cy="4337"/>
              </a:xfrm>
              <a:custGeom>
                <a:avLst/>
                <a:gdLst>
                  <a:gd name="txL" fmla="*/ 0 w 388"/>
                  <a:gd name="txT" fmla="*/ 0 h 1836"/>
                  <a:gd name="txR" fmla="*/ 388 w 388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388" h="1836">
                    <a:moveTo>
                      <a:pt x="263" y="0"/>
                    </a:moveTo>
                    <a:cubicBezTo>
                      <a:pt x="263" y="0"/>
                      <a:pt x="0" y="323"/>
                      <a:pt x="256" y="870"/>
                    </a:cubicBezTo>
                    <a:cubicBezTo>
                      <a:pt x="388" y="1152"/>
                      <a:pt x="348" y="1338"/>
                      <a:pt x="62" y="1836"/>
                    </a:cubicBezTo>
                  </a:path>
                </a:pathLst>
              </a:custGeom>
              <a:noFill/>
              <a:ln w="14288" cap="flat" cmpd="sng">
                <a:solidFill>
                  <a:srgbClr val="48AC4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2" name="Freeform 17"/>
              <p:cNvSpPr/>
              <p:nvPr/>
            </p:nvSpPr>
            <p:spPr>
              <a:xfrm>
                <a:off x="19" y="0"/>
                <a:ext cx="940" cy="4337"/>
              </a:xfrm>
              <a:custGeom>
                <a:avLst/>
                <a:gdLst>
                  <a:gd name="txL" fmla="*/ 0 w 398"/>
                  <a:gd name="txT" fmla="*/ 0 h 1836"/>
                  <a:gd name="txR" fmla="*/ 398 w 398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398" h="1836">
                    <a:moveTo>
                      <a:pt x="263" y="0"/>
                    </a:moveTo>
                    <a:cubicBezTo>
                      <a:pt x="263" y="0"/>
                      <a:pt x="0" y="320"/>
                      <a:pt x="264" y="870"/>
                    </a:cubicBezTo>
                    <a:cubicBezTo>
                      <a:pt x="398" y="1151"/>
                      <a:pt x="371" y="1324"/>
                      <a:pt x="94" y="1836"/>
                    </a:cubicBezTo>
                  </a:path>
                </a:pathLst>
              </a:custGeom>
              <a:noFill/>
              <a:ln w="14288" cap="flat" cmpd="sng">
                <a:solidFill>
                  <a:srgbClr val="43A7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3" name="Freeform 18"/>
              <p:cNvSpPr/>
              <p:nvPr/>
            </p:nvSpPr>
            <p:spPr>
              <a:xfrm>
                <a:off x="24" y="0"/>
                <a:ext cx="964" cy="4337"/>
              </a:xfrm>
              <a:custGeom>
                <a:avLst/>
                <a:gdLst>
                  <a:gd name="txL" fmla="*/ 0 w 408"/>
                  <a:gd name="txT" fmla="*/ 0 h 1836"/>
                  <a:gd name="txR" fmla="*/ 408 w 408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08" h="1836">
                    <a:moveTo>
                      <a:pt x="264" y="0"/>
                    </a:moveTo>
                    <a:cubicBezTo>
                      <a:pt x="264" y="0"/>
                      <a:pt x="0" y="317"/>
                      <a:pt x="271" y="870"/>
                    </a:cubicBezTo>
                    <a:cubicBezTo>
                      <a:pt x="408" y="1150"/>
                      <a:pt x="395" y="1310"/>
                      <a:pt x="125" y="1836"/>
                    </a:cubicBezTo>
                  </a:path>
                </a:pathLst>
              </a:custGeom>
              <a:noFill/>
              <a:ln w="14288" cap="flat" cmpd="sng">
                <a:solidFill>
                  <a:srgbClr val="3CA2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4" name="Freeform 19"/>
              <p:cNvSpPr/>
              <p:nvPr/>
            </p:nvSpPr>
            <p:spPr>
              <a:xfrm>
                <a:off x="29" y="0"/>
                <a:ext cx="987" cy="4337"/>
              </a:xfrm>
              <a:custGeom>
                <a:avLst/>
                <a:gdLst>
                  <a:gd name="txL" fmla="*/ 0 w 418"/>
                  <a:gd name="txT" fmla="*/ 0 h 1836"/>
                  <a:gd name="txR" fmla="*/ 418 w 418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18" h="1836">
                    <a:moveTo>
                      <a:pt x="264" y="0"/>
                    </a:moveTo>
                    <a:cubicBezTo>
                      <a:pt x="264" y="0"/>
                      <a:pt x="0" y="314"/>
                      <a:pt x="279" y="870"/>
                    </a:cubicBezTo>
                    <a:cubicBezTo>
                      <a:pt x="418" y="1149"/>
                      <a:pt x="418" y="1296"/>
                      <a:pt x="157" y="1836"/>
                    </a:cubicBezTo>
                  </a:path>
                </a:pathLst>
              </a:custGeom>
              <a:noFill/>
              <a:ln w="14288" cap="flat" cmpd="sng">
                <a:solidFill>
                  <a:srgbClr val="369E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5" name="Freeform 20"/>
              <p:cNvSpPr/>
              <p:nvPr/>
            </p:nvSpPr>
            <p:spPr>
              <a:xfrm>
                <a:off x="36" y="0"/>
                <a:ext cx="1039" cy="4337"/>
              </a:xfrm>
              <a:custGeom>
                <a:avLst/>
                <a:gdLst>
                  <a:gd name="txL" fmla="*/ 0 w 440"/>
                  <a:gd name="txT" fmla="*/ 0 h 1836"/>
                  <a:gd name="txR" fmla="*/ 440 w 440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40" h="1836">
                    <a:moveTo>
                      <a:pt x="263" y="0"/>
                    </a:moveTo>
                    <a:cubicBezTo>
                      <a:pt x="263" y="0"/>
                      <a:pt x="0" y="311"/>
                      <a:pt x="286" y="870"/>
                    </a:cubicBezTo>
                    <a:cubicBezTo>
                      <a:pt x="428" y="1148"/>
                      <a:pt x="440" y="1282"/>
                      <a:pt x="188" y="1836"/>
                    </a:cubicBezTo>
                  </a:path>
                </a:pathLst>
              </a:custGeom>
              <a:noFill/>
              <a:ln w="14288" cap="flat" cmpd="sng">
                <a:solidFill>
                  <a:srgbClr val="2F994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6" name="Freeform 21"/>
              <p:cNvSpPr/>
              <p:nvPr/>
            </p:nvSpPr>
            <p:spPr>
              <a:xfrm>
                <a:off x="40" y="0"/>
                <a:ext cx="1094" cy="4337"/>
              </a:xfrm>
              <a:custGeom>
                <a:avLst/>
                <a:gdLst>
                  <a:gd name="txL" fmla="*/ 0 w 463"/>
                  <a:gd name="txT" fmla="*/ 0 h 1836"/>
                  <a:gd name="txR" fmla="*/ 463 w 463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63" h="1836">
                    <a:moveTo>
                      <a:pt x="264" y="0"/>
                    </a:moveTo>
                    <a:cubicBezTo>
                      <a:pt x="264" y="0"/>
                      <a:pt x="0" y="308"/>
                      <a:pt x="294" y="870"/>
                    </a:cubicBezTo>
                    <a:cubicBezTo>
                      <a:pt x="438" y="1146"/>
                      <a:pt x="463" y="1268"/>
                      <a:pt x="220" y="1836"/>
                    </a:cubicBezTo>
                  </a:path>
                </a:pathLst>
              </a:custGeom>
              <a:noFill/>
              <a:ln w="14288" cap="flat" cmpd="sng">
                <a:solidFill>
                  <a:srgbClr val="2A9545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7" name="Freeform 22"/>
              <p:cNvSpPr/>
              <p:nvPr/>
            </p:nvSpPr>
            <p:spPr>
              <a:xfrm>
                <a:off x="45" y="0"/>
                <a:ext cx="1148" cy="4337"/>
              </a:xfrm>
              <a:custGeom>
                <a:avLst/>
                <a:gdLst>
                  <a:gd name="txL" fmla="*/ 0 w 486"/>
                  <a:gd name="txT" fmla="*/ 0 h 1836"/>
                  <a:gd name="txR" fmla="*/ 486 w 486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86" h="1836">
                    <a:moveTo>
                      <a:pt x="264" y="0"/>
                    </a:moveTo>
                    <a:cubicBezTo>
                      <a:pt x="264" y="0"/>
                      <a:pt x="0" y="304"/>
                      <a:pt x="302" y="870"/>
                    </a:cubicBezTo>
                    <a:cubicBezTo>
                      <a:pt x="448" y="1145"/>
                      <a:pt x="486" y="1254"/>
                      <a:pt x="252" y="1836"/>
                    </a:cubicBezTo>
                  </a:path>
                </a:pathLst>
              </a:custGeom>
              <a:noFill/>
              <a:ln w="14288" cap="flat" cmpd="sng">
                <a:solidFill>
                  <a:srgbClr val="219145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  <p:sp>
            <p:nvSpPr>
              <p:cNvPr id="108568" name="Freeform 23"/>
              <p:cNvSpPr/>
              <p:nvPr/>
            </p:nvSpPr>
            <p:spPr>
              <a:xfrm>
                <a:off x="50" y="0"/>
                <a:ext cx="1202" cy="4337"/>
              </a:xfrm>
              <a:custGeom>
                <a:avLst/>
                <a:gdLst>
                  <a:gd name="txL" fmla="*/ 0 w 509"/>
                  <a:gd name="txT" fmla="*/ 0 h 1836"/>
                  <a:gd name="txR" fmla="*/ 509 w 509"/>
                  <a:gd name="txB" fmla="*/ 1836 h 1836"/>
                </a:gdLst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509" h="1836">
                    <a:moveTo>
                      <a:pt x="264" y="0"/>
                    </a:moveTo>
                    <a:cubicBezTo>
                      <a:pt x="264" y="0"/>
                      <a:pt x="0" y="301"/>
                      <a:pt x="309" y="870"/>
                    </a:cubicBezTo>
                    <a:cubicBezTo>
                      <a:pt x="458" y="1144"/>
                      <a:pt x="509" y="1241"/>
                      <a:pt x="283" y="1836"/>
                    </a:cubicBezTo>
                  </a:path>
                </a:pathLst>
              </a:custGeom>
              <a:noFill/>
              <a:ln w="14288" cap="flat" cmpd="sng">
                <a:solidFill>
                  <a:srgbClr val="1A8D4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2400" dirty="0">
                  <a:latin typeface="Arial Narrow" pitchFamily="34" charset="0"/>
                </a:endParaRPr>
              </a:p>
            </p:txBody>
          </p:sp>
        </p:grpSp>
        <p:grpSp>
          <p:nvGrpSpPr>
            <p:cNvPr id="108569" name="组合 108568"/>
            <p:cNvGrpSpPr/>
            <p:nvPr/>
          </p:nvGrpSpPr>
          <p:grpSpPr>
            <a:xfrm>
              <a:off x="144" y="1248"/>
              <a:ext cx="1352" cy="1356"/>
              <a:chOff x="0" y="0"/>
              <a:chExt cx="1228" cy="1228"/>
            </a:xfrm>
          </p:grpSpPr>
          <p:sp>
            <p:nvSpPr>
              <p:cNvPr id="108570" name="Oval 147"/>
              <p:cNvSpPr/>
              <p:nvPr/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sz="4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grpSp>
            <p:nvGrpSpPr>
              <p:cNvPr id="108571" name="组合 108570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108572" name="Oval 149"/>
                <p:cNvSpPr/>
                <p:nvPr/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73" name="Oval 150"/>
                <p:cNvSpPr/>
                <p:nvPr/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108574" name="组合 108573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108575" name="Oval 152"/>
                <p:cNvSpPr/>
                <p:nvPr/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76" name="Freeform 153"/>
                <p:cNvSpPr/>
                <p:nvPr/>
              </p:nvSpPr>
              <p:spPr>
                <a:xfrm>
                  <a:off x="9" y="0"/>
                  <a:ext cx="628" cy="441"/>
                </a:xfrm>
                <a:custGeom>
                  <a:avLst/>
                  <a:gdLst>
                    <a:gd name="txL" fmla="*/ 0 w 1596"/>
                    <a:gd name="txT" fmla="*/ 0 h 1118"/>
                    <a:gd name="txR" fmla="*/ 1596 w 1596"/>
                    <a:gd name="txB" fmla="*/ 1118 h 1118"/>
                  </a:gdLst>
                  <a:ahLst/>
                  <a:cxnLst>
                    <a:cxn ang="0">
                      <a:pos x="1400" y="275"/>
                    </a:cxn>
                    <a:cxn ang="0">
                      <a:pos x="1596" y="795"/>
                    </a:cxn>
                    <a:cxn ang="0">
                      <a:pos x="0" y="795"/>
                    </a:cxn>
                    <a:cxn ang="0">
                      <a:pos x="217" y="252"/>
                    </a:cxn>
                    <a:cxn ang="0">
                      <a:pos x="796" y="0"/>
                    </a:cxn>
                    <a:cxn ang="0">
                      <a:pos x="1400" y="275"/>
                    </a:cxn>
                  </a:cxnLst>
                  <a:rect l="txL" t="txT" r="txR" b="txB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grpSp>
          <p:nvGrpSpPr>
            <p:cNvPr id="108577" name="组合 108576"/>
            <p:cNvGrpSpPr/>
            <p:nvPr/>
          </p:nvGrpSpPr>
          <p:grpSpPr>
            <a:xfrm>
              <a:off x="-249" y="484"/>
              <a:ext cx="1352" cy="1356"/>
              <a:chOff x="0" y="0"/>
              <a:chExt cx="1228" cy="1228"/>
            </a:xfrm>
          </p:grpSpPr>
          <p:sp>
            <p:nvSpPr>
              <p:cNvPr id="108578" name="Oval 96"/>
              <p:cNvSpPr/>
              <p:nvPr/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sz="4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grpSp>
            <p:nvGrpSpPr>
              <p:cNvPr id="108579" name="组合 108578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108580" name="Oval 90"/>
                <p:cNvSpPr/>
                <p:nvPr/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81" name="Oval 91"/>
                <p:cNvSpPr/>
                <p:nvPr/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108582" name="组合 108581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108583" name="Oval 93"/>
                <p:cNvSpPr/>
                <p:nvPr/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84" name="Freeform 94"/>
                <p:cNvSpPr/>
                <p:nvPr/>
              </p:nvSpPr>
              <p:spPr>
                <a:xfrm>
                  <a:off x="9" y="0"/>
                  <a:ext cx="628" cy="441"/>
                </a:xfrm>
                <a:custGeom>
                  <a:avLst/>
                  <a:gdLst>
                    <a:gd name="txL" fmla="*/ 0 w 1596"/>
                    <a:gd name="txT" fmla="*/ 0 h 1118"/>
                    <a:gd name="txR" fmla="*/ 1596 w 1596"/>
                    <a:gd name="txB" fmla="*/ 1118 h 1118"/>
                  </a:gdLst>
                  <a:ahLst/>
                  <a:cxnLst>
                    <a:cxn ang="0">
                      <a:pos x="1400" y="275"/>
                    </a:cxn>
                    <a:cxn ang="0">
                      <a:pos x="1596" y="795"/>
                    </a:cxn>
                    <a:cxn ang="0">
                      <a:pos x="0" y="795"/>
                    </a:cxn>
                    <a:cxn ang="0">
                      <a:pos x="217" y="252"/>
                    </a:cxn>
                    <a:cxn ang="0">
                      <a:pos x="796" y="0"/>
                    </a:cxn>
                    <a:cxn ang="0">
                      <a:pos x="1400" y="275"/>
                    </a:cxn>
                  </a:cxnLst>
                  <a:rect l="txL" t="txT" r="txR" b="txB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grpSp>
          <p:nvGrpSpPr>
            <p:cNvPr id="108585" name="组合 108584"/>
            <p:cNvGrpSpPr/>
            <p:nvPr/>
          </p:nvGrpSpPr>
          <p:grpSpPr>
            <a:xfrm>
              <a:off x="-288" y="1993"/>
              <a:ext cx="1352" cy="1356"/>
              <a:chOff x="0" y="0"/>
              <a:chExt cx="1228" cy="1228"/>
            </a:xfrm>
          </p:grpSpPr>
          <p:sp>
            <p:nvSpPr>
              <p:cNvPr id="108586" name="Oval 155"/>
              <p:cNvSpPr/>
              <p:nvPr/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grpSp>
            <p:nvGrpSpPr>
              <p:cNvPr id="108587" name="组合 108586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108588" name="Oval 157"/>
                <p:cNvSpPr/>
                <p:nvPr/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89" name="Oval 158"/>
                <p:cNvSpPr/>
                <p:nvPr/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108590" name="组合 108589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108591" name="Oval 160"/>
                <p:cNvSpPr/>
                <p:nvPr/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92" name="Freeform 161"/>
                <p:cNvSpPr/>
                <p:nvPr/>
              </p:nvSpPr>
              <p:spPr>
                <a:xfrm>
                  <a:off x="9" y="0"/>
                  <a:ext cx="628" cy="441"/>
                </a:xfrm>
                <a:custGeom>
                  <a:avLst/>
                  <a:gdLst>
                    <a:gd name="txL" fmla="*/ 0 w 1596"/>
                    <a:gd name="txT" fmla="*/ 0 h 1118"/>
                    <a:gd name="txR" fmla="*/ 1596 w 1596"/>
                    <a:gd name="txB" fmla="*/ 1118 h 1118"/>
                  </a:gdLst>
                  <a:ahLst/>
                  <a:cxnLst>
                    <a:cxn ang="0">
                      <a:pos x="1400" y="275"/>
                    </a:cxn>
                    <a:cxn ang="0">
                      <a:pos x="1596" y="795"/>
                    </a:cxn>
                    <a:cxn ang="0">
                      <a:pos x="0" y="795"/>
                    </a:cxn>
                    <a:cxn ang="0">
                      <a:pos x="217" y="252"/>
                    </a:cxn>
                    <a:cxn ang="0">
                      <a:pos x="796" y="0"/>
                    </a:cxn>
                    <a:cxn ang="0">
                      <a:pos x="1400" y="275"/>
                    </a:cxn>
                  </a:cxnLst>
                  <a:rect l="txL" t="txT" r="txR" b="txB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sz="4000" b="1" dirty="0"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  <p:grpSp>
          <p:nvGrpSpPr>
            <p:cNvPr id="108593" name="组合 108592"/>
            <p:cNvGrpSpPr/>
            <p:nvPr/>
          </p:nvGrpSpPr>
          <p:grpSpPr>
            <a:xfrm>
              <a:off x="0" y="2832"/>
              <a:ext cx="1352" cy="1356"/>
              <a:chOff x="0" y="0"/>
              <a:chExt cx="1228" cy="1228"/>
            </a:xfrm>
          </p:grpSpPr>
          <p:sp>
            <p:nvSpPr>
              <p:cNvPr id="108594" name="Oval 163"/>
              <p:cNvSpPr/>
              <p:nvPr/>
            </p:nvSpPr>
            <p:spPr>
              <a:xfrm>
                <a:off x="0" y="0"/>
                <a:ext cx="1228" cy="1228"/>
              </a:xfrm>
              <a:prstGeom prst="ellipse">
                <a:avLst/>
              </a:prstGeom>
              <a:gradFill rotWithShape="1">
                <a:gsLst>
                  <a:gs pos="0">
                    <a:srgbClr val="2FA4D9">
                      <a:alpha val="62000"/>
                    </a:srgbClr>
                  </a:gs>
                  <a:gs pos="100000">
                    <a:srgbClr val="164C64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endParaRPr sz="4000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grpSp>
            <p:nvGrpSpPr>
              <p:cNvPr id="108595" name="组合 108594"/>
              <p:cNvGrpSpPr/>
              <p:nvPr/>
            </p:nvGrpSpPr>
            <p:grpSpPr>
              <a:xfrm>
                <a:off x="127" y="704"/>
                <a:ext cx="975" cy="325"/>
                <a:chOff x="0" y="0"/>
                <a:chExt cx="2472" cy="824"/>
              </a:xfrm>
            </p:grpSpPr>
            <p:sp>
              <p:nvSpPr>
                <p:cNvPr id="108596" name="Oval 165"/>
                <p:cNvSpPr/>
                <p:nvPr/>
              </p:nvSpPr>
              <p:spPr>
                <a:xfrm>
                  <a:off x="0" y="0"/>
                  <a:ext cx="2472" cy="82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38EB7">
                        <a:alpha val="60999"/>
                      </a:srgbClr>
                    </a:gs>
                    <a:gs pos="100000">
                      <a:srgbClr val="18425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597" name="Oval 166"/>
                <p:cNvSpPr/>
                <p:nvPr/>
              </p:nvSpPr>
              <p:spPr>
                <a:xfrm>
                  <a:off x="638" y="205"/>
                  <a:ext cx="1249" cy="45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5C8EB">
                        <a:alpha val="92999"/>
                      </a:srgbClr>
                    </a:gs>
                    <a:gs pos="100000">
                      <a:srgbClr val="195D6D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  <p:grpSp>
            <p:nvGrpSpPr>
              <p:cNvPr id="108598" name="组合 108597"/>
              <p:cNvGrpSpPr/>
              <p:nvPr/>
            </p:nvGrpSpPr>
            <p:grpSpPr>
              <a:xfrm>
                <a:off x="293" y="264"/>
                <a:ext cx="644" cy="645"/>
                <a:chOff x="0" y="0"/>
                <a:chExt cx="644" cy="645"/>
              </a:xfrm>
            </p:grpSpPr>
            <p:sp>
              <p:nvSpPr>
                <p:cNvPr id="108599" name="Oval 168"/>
                <p:cNvSpPr/>
                <p:nvPr/>
              </p:nvSpPr>
              <p:spPr>
                <a:xfrm>
                  <a:off x="0" y="1"/>
                  <a:ext cx="644" cy="6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F7295"/>
                    </a:gs>
                    <a:gs pos="100000">
                      <a:srgbClr val="16A5D8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8600" name="Freeform 169"/>
                <p:cNvSpPr/>
                <p:nvPr/>
              </p:nvSpPr>
              <p:spPr>
                <a:xfrm>
                  <a:off x="9" y="0"/>
                  <a:ext cx="628" cy="441"/>
                </a:xfrm>
                <a:custGeom>
                  <a:avLst/>
                  <a:gdLst>
                    <a:gd name="txL" fmla="*/ 0 w 1596"/>
                    <a:gd name="txT" fmla="*/ 0 h 1118"/>
                    <a:gd name="txR" fmla="*/ 1596 w 1596"/>
                    <a:gd name="txB" fmla="*/ 1118 h 1118"/>
                  </a:gdLst>
                  <a:ahLst/>
                  <a:cxnLst>
                    <a:cxn ang="0">
                      <a:pos x="1400" y="275"/>
                    </a:cxn>
                    <a:cxn ang="0">
                      <a:pos x="1596" y="795"/>
                    </a:cxn>
                    <a:cxn ang="0">
                      <a:pos x="0" y="795"/>
                    </a:cxn>
                    <a:cxn ang="0">
                      <a:pos x="217" y="252"/>
                    </a:cxn>
                    <a:cxn ang="0">
                      <a:pos x="796" y="0"/>
                    </a:cxn>
                    <a:cxn ang="0">
                      <a:pos x="1400" y="275"/>
                    </a:cxn>
                  </a:cxnLst>
                  <a:rect l="txL" t="txT" r="txR" b="txB"/>
                  <a:pathLst>
                    <a:path w="1596" h="1118">
                      <a:moveTo>
                        <a:pt x="1400" y="275"/>
                      </a:moveTo>
                      <a:cubicBezTo>
                        <a:pt x="1522" y="417"/>
                        <a:pt x="1596" y="597"/>
                        <a:pt x="1596" y="795"/>
                      </a:cubicBezTo>
                      <a:cubicBezTo>
                        <a:pt x="1037" y="1118"/>
                        <a:pt x="668" y="611"/>
                        <a:pt x="0" y="795"/>
                      </a:cubicBezTo>
                      <a:cubicBezTo>
                        <a:pt x="0" y="585"/>
                        <a:pt x="83" y="392"/>
                        <a:pt x="217" y="252"/>
                      </a:cubicBezTo>
                      <a:cubicBezTo>
                        <a:pt x="364" y="95"/>
                        <a:pt x="570" y="0"/>
                        <a:pt x="796" y="0"/>
                      </a:cubicBezTo>
                      <a:cubicBezTo>
                        <a:pt x="1039" y="0"/>
                        <a:pt x="1253" y="108"/>
                        <a:pt x="1400" y="27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53000"/>
                      </a:scheme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sz="4000" dirty="0"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</p:grpSp>
      <p:sp>
        <p:nvSpPr>
          <p:cNvPr id="108602" name="文本框 108601"/>
          <p:cNvSpPr txBox="1"/>
          <p:nvPr/>
        </p:nvSpPr>
        <p:spPr>
          <a:xfrm>
            <a:off x="1828800" y="1371600"/>
            <a:ext cx="7620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</a:rPr>
              <a:t>知</a:t>
            </a:r>
          </a:p>
        </p:txBody>
      </p:sp>
      <p:sp>
        <p:nvSpPr>
          <p:cNvPr id="108603" name="文本框 108602"/>
          <p:cNvSpPr txBox="1"/>
          <p:nvPr/>
        </p:nvSpPr>
        <p:spPr>
          <a:xfrm>
            <a:off x="2362200" y="25908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</a:rPr>
              <a:t>人</a:t>
            </a:r>
          </a:p>
        </p:txBody>
      </p:sp>
      <p:sp>
        <p:nvSpPr>
          <p:cNvPr id="108604" name="文本框 108603"/>
          <p:cNvSpPr txBox="1"/>
          <p:nvPr/>
        </p:nvSpPr>
        <p:spPr>
          <a:xfrm>
            <a:off x="1676400" y="3810000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</a:rPr>
              <a:t>论</a:t>
            </a:r>
          </a:p>
        </p:txBody>
      </p:sp>
      <p:sp>
        <p:nvSpPr>
          <p:cNvPr id="108605" name="文本框 108604"/>
          <p:cNvSpPr txBox="1"/>
          <p:nvPr/>
        </p:nvSpPr>
        <p:spPr>
          <a:xfrm>
            <a:off x="2057400" y="5105400"/>
            <a:ext cx="762000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</a:rPr>
              <a:t>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85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0" grpId="0"/>
      <p:bldP spid="1085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文本占位符 315393" descr="苏东坡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647700" y="349486"/>
            <a:ext cx="4648200" cy="5105400"/>
          </a:xfrm>
          <a:ln/>
        </p:spPr>
      </p:pic>
      <p:sp>
        <p:nvSpPr>
          <p:cNvPr id="315395" name="文本框 315394"/>
          <p:cNvSpPr txBox="1"/>
          <p:nvPr/>
        </p:nvSpPr>
        <p:spPr>
          <a:xfrm>
            <a:off x="6172200" y="450233"/>
            <a:ext cx="1143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地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    </a:t>
            </a:r>
          </a:p>
          <a:p>
            <a:pPr algn="ctr"/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40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字</a:t>
            </a:r>
          </a:p>
          <a:p>
            <a:pPr algn="ctr"/>
            <a:r>
              <a:rPr lang="zh-CN" altLang="en-US" sz="40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号</a:t>
            </a:r>
          </a:p>
          <a:p>
            <a:pPr algn="ctr"/>
            <a:r>
              <a:rPr lang="zh-CN" altLang="en-US" sz="4000" b="1" dirty="0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评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                   </a:t>
            </a:r>
          </a:p>
        </p:txBody>
      </p:sp>
      <p:sp>
        <p:nvSpPr>
          <p:cNvPr id="315396" name="文本框 315395"/>
          <p:cNvSpPr txBox="1"/>
          <p:nvPr/>
        </p:nvSpPr>
        <p:spPr>
          <a:xfrm>
            <a:off x="6096000" y="4533738"/>
            <a:ext cx="1524000" cy="762000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  <a:ea typeface="华文行楷" pitchFamily="2" charset="-122"/>
              </a:rPr>
              <a:t>成就</a:t>
            </a:r>
          </a:p>
        </p:txBody>
      </p:sp>
      <p:sp>
        <p:nvSpPr>
          <p:cNvPr id="315397" name="直接连接符 315396"/>
          <p:cNvSpPr/>
          <p:nvPr/>
        </p:nvSpPr>
        <p:spPr>
          <a:xfrm>
            <a:off x="7467600" y="838200"/>
            <a:ext cx="762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398" name="文本框 315397"/>
          <p:cNvSpPr txBox="1"/>
          <p:nvPr/>
        </p:nvSpPr>
        <p:spPr>
          <a:xfrm>
            <a:off x="8077200" y="412750"/>
            <a:ext cx="25908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四川眉山</a:t>
            </a:r>
          </a:p>
        </p:txBody>
      </p:sp>
      <p:sp>
        <p:nvSpPr>
          <p:cNvPr id="315399" name="直接连接符 315398"/>
          <p:cNvSpPr/>
          <p:nvPr/>
        </p:nvSpPr>
        <p:spPr>
          <a:xfrm>
            <a:off x="7467600" y="1447800"/>
            <a:ext cx="762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00" name="文本框 315399"/>
          <p:cNvSpPr txBox="1"/>
          <p:nvPr/>
        </p:nvSpPr>
        <p:spPr>
          <a:xfrm>
            <a:off x="8153400" y="1098549"/>
            <a:ext cx="15240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子瞻</a:t>
            </a:r>
          </a:p>
        </p:txBody>
      </p:sp>
      <p:sp>
        <p:nvSpPr>
          <p:cNvPr id="315401" name="直接连接符 315400"/>
          <p:cNvSpPr/>
          <p:nvPr/>
        </p:nvSpPr>
        <p:spPr>
          <a:xfrm>
            <a:off x="7467600" y="2133600"/>
            <a:ext cx="7620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02" name="文本框 315401"/>
          <p:cNvSpPr txBox="1"/>
          <p:nvPr/>
        </p:nvSpPr>
        <p:spPr>
          <a:xfrm>
            <a:off x="8229600" y="1806982"/>
            <a:ext cx="13716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东坡</a:t>
            </a:r>
          </a:p>
        </p:txBody>
      </p:sp>
      <p:sp>
        <p:nvSpPr>
          <p:cNvPr id="315403" name="直接连接符 315402"/>
          <p:cNvSpPr/>
          <p:nvPr/>
        </p:nvSpPr>
        <p:spPr>
          <a:xfrm>
            <a:off x="7391400" y="2743200"/>
            <a:ext cx="9144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04" name="文本框 315403"/>
          <p:cNvSpPr txBox="1"/>
          <p:nvPr/>
        </p:nvSpPr>
        <p:spPr>
          <a:xfrm>
            <a:off x="8229600" y="2408948"/>
            <a:ext cx="18288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文学家</a:t>
            </a:r>
          </a:p>
        </p:txBody>
      </p:sp>
      <p:sp>
        <p:nvSpPr>
          <p:cNvPr id="315405" name="文本框 315404"/>
          <p:cNvSpPr txBox="1"/>
          <p:nvPr/>
        </p:nvSpPr>
        <p:spPr>
          <a:xfrm>
            <a:off x="8153400" y="3015895"/>
            <a:ext cx="1981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政治家</a:t>
            </a:r>
          </a:p>
        </p:txBody>
      </p:sp>
      <p:sp>
        <p:nvSpPr>
          <p:cNvPr id="315406" name="文本框 315405"/>
          <p:cNvSpPr txBox="1"/>
          <p:nvPr/>
        </p:nvSpPr>
        <p:spPr>
          <a:xfrm>
            <a:off x="8229600" y="3581400"/>
            <a:ext cx="1828800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书画家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315407" name="文本框 315406"/>
          <p:cNvSpPr txBox="1"/>
          <p:nvPr/>
        </p:nvSpPr>
        <p:spPr>
          <a:xfrm>
            <a:off x="8153400" y="4114800"/>
            <a:ext cx="342900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7030A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北宋成就最高的文学家，开创了词的豪迈之风。</a:t>
            </a:r>
          </a:p>
        </p:txBody>
      </p:sp>
      <p:sp>
        <p:nvSpPr>
          <p:cNvPr id="315408" name="直接连接符 315407"/>
          <p:cNvSpPr/>
          <p:nvPr/>
        </p:nvSpPr>
        <p:spPr>
          <a:xfrm>
            <a:off x="7696200" y="4914738"/>
            <a:ext cx="609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10" name="文本框 315409"/>
          <p:cNvSpPr txBox="1"/>
          <p:nvPr/>
        </p:nvSpPr>
        <p:spPr>
          <a:xfrm>
            <a:off x="494852" y="5638800"/>
            <a:ext cx="1144613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一门三父子，都是大文豪。诗赋传千古，峨眉共比高。苏轼与父苏洵。弟苏辙合称“三苏”。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5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5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5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5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5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5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5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/>
      <p:bldP spid="315396" grpId="0" animBg="1"/>
      <p:bldP spid="315398" grpId="0"/>
      <p:bldP spid="315400" grpId="0"/>
      <p:bldP spid="315402" grpId="0"/>
      <p:bldP spid="315404" grpId="0"/>
      <p:bldP spid="315405" grpId="0"/>
      <p:bldP spid="315406" grpId="0"/>
      <p:bldP spid="3154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>
            <a:extLst>
              <a:ext uri="{FF2B5EF4-FFF2-40B4-BE49-F238E27FC236}">
                <a16:creationId xmlns:a16="http://schemas.microsoft.com/office/drawing/2014/main" id="{58963280-9F0D-42AD-B8E3-3955E45C0E8B}"/>
              </a:ext>
            </a:extLst>
          </p:cNvPr>
          <p:cNvSpPr txBox="1"/>
          <p:nvPr/>
        </p:nvSpPr>
        <p:spPr>
          <a:xfrm>
            <a:off x="430923" y="3647221"/>
            <a:ext cx="9406760" cy="2246769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北宋元丰五年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(1082),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苏轼因“乌台诗案”被贬为黄州团练副使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在此期间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他游赤壁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作词抒怀。政治上的失意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滋长了他怀才不遇和逃避现实的思想情绪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但由于胸襟豁达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他在祖国雄伟的江山和历史风云人物的激发下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借景抒情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写下了一系列脍炙人口的名篇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此词为其代表作。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E9C5B742-C4CB-47C9-94BD-1955903F3898}"/>
              </a:ext>
            </a:extLst>
          </p:cNvPr>
          <p:cNvSpPr txBox="1"/>
          <p:nvPr/>
        </p:nvSpPr>
        <p:spPr>
          <a:xfrm>
            <a:off x="430923" y="1613118"/>
            <a:ext cx="9406760" cy="1815882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    余秋雨在</a:t>
            </a:r>
            <a:r>
              <a:rPr lang="en-US" altLang="zh-CN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苏东坡突围</a:t>
            </a:r>
            <a:r>
              <a:rPr lang="en-US" altLang="zh-CN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中这样写道：“他从监狱里走来，带着一个极小的官职，实际上以一个流放犯的身份走来，带着官场和文坛泼给他的浑身脏水走来</a:t>
            </a:r>
            <a:r>
              <a:rPr lang="en-US" altLang="zh-CN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一路上小人牵着大师，大师牵着历史，一路走来了黄州</a:t>
            </a:r>
            <a:r>
              <a:rPr lang="en-US" altLang="zh-CN" sz="2800" b="1" dirty="0">
                <a:solidFill>
                  <a:srgbClr val="C00000"/>
                </a:solidFill>
                <a:latin typeface="锐字云字库隶变体GBK" panose="02010604000000000000" pitchFamily="2" charset="-122"/>
                <a:ea typeface="锐字云字库隶变体GBK" panose="02010604000000000000" pitchFamily="2" charset="-122"/>
              </a:rPr>
              <a:t>……” </a:t>
            </a:r>
          </a:p>
        </p:txBody>
      </p:sp>
      <p:pic>
        <p:nvPicPr>
          <p:cNvPr id="3" name="图片 2" descr="图片包含 游戏机, 花, 画, 帽子&#10;&#10;描述已自动生成">
            <a:extLst>
              <a:ext uri="{FF2B5EF4-FFF2-40B4-BE49-F238E27FC236}">
                <a16:creationId xmlns:a16="http://schemas.microsoft.com/office/drawing/2014/main" id="{6F5E2786-8BD7-47DF-BE3A-83F5BA9E1E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81" t="12760" r="23000" b="26240"/>
          <a:stretch/>
        </p:blipFill>
        <p:spPr>
          <a:xfrm>
            <a:off x="9593994" y="444137"/>
            <a:ext cx="2167083" cy="259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9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619FFF9A-C21D-4080-B47E-B0B843D0C075}"/>
              </a:ext>
            </a:extLst>
          </p:cNvPr>
          <p:cNvSpPr txBox="1"/>
          <p:nvPr/>
        </p:nvSpPr>
        <p:spPr>
          <a:xfrm>
            <a:off x="3545705" y="792212"/>
            <a:ext cx="3365024" cy="107721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58963280-9F0D-42AD-B8E3-3955E45C0E8B}"/>
              </a:ext>
            </a:extLst>
          </p:cNvPr>
          <p:cNvSpPr txBox="1"/>
          <p:nvPr/>
        </p:nvSpPr>
        <p:spPr>
          <a:xfrm>
            <a:off x="1065008" y="2073825"/>
            <a:ext cx="8326418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大江东去，浪淘尽，千古风流人物。故垒西边，人道是，三国周郎赤壁。乱石穿空，惊涛拍岸，卷起千堆雪。江山如画，一时多少豪杰。</a:t>
            </a:r>
          </a:p>
          <a:p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遥想公瑾当年，小乔初嫁了，雄姿英发。羽扇</a:t>
            </a:r>
            <a:r>
              <a:rPr lang="zh-CN" altLang="en-US" sz="28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纶</a:t>
            </a:r>
            <a:r>
              <a:rPr lang="en-US" altLang="zh-CN" sz="28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guān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巾，谈笑间，</a:t>
            </a:r>
            <a:r>
              <a:rPr lang="zh-CN" altLang="en-US" sz="28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樯橹</a:t>
            </a:r>
            <a:r>
              <a:rPr lang="en-US" altLang="zh-CN" sz="28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qiáng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8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lǔ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灰飞烟灭。故国神游，多情应笑我，早生华发。人生如梦，一尊还</a:t>
            </a:r>
            <a:r>
              <a:rPr lang="zh-CN" altLang="en-US" sz="2800" dirty="0">
                <a:solidFill>
                  <a:srgbClr val="CC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酹</a:t>
            </a:r>
            <a:r>
              <a:rPr lang="en-US" altLang="zh-CN" sz="2800" dirty="0" err="1">
                <a:latin typeface="华文楷体" panose="02010600040101010101" pitchFamily="2" charset="-122"/>
                <a:ea typeface="华文楷体" panose="02010600040101010101" pitchFamily="2" charset="-122"/>
              </a:rPr>
              <a:t>lèi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江月。</a:t>
            </a:r>
          </a:p>
        </p:txBody>
      </p:sp>
      <p:pic>
        <p:nvPicPr>
          <p:cNvPr id="3" name="图片 2" descr="图片包含 游戏机, 刀, 花&#10;&#10;描述已自动生成">
            <a:extLst>
              <a:ext uri="{FF2B5EF4-FFF2-40B4-BE49-F238E27FC236}">
                <a16:creationId xmlns:a16="http://schemas.microsoft.com/office/drawing/2014/main" id="{8ACDBDAB-4B31-495C-8360-4216AFBCBF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25969" r="28168" b="29355"/>
          <a:stretch/>
        </p:blipFill>
        <p:spPr>
          <a:xfrm>
            <a:off x="8846288" y="609709"/>
            <a:ext cx="2573080" cy="251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7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>
            <a:extLst>
              <a:ext uri="{FF2B5EF4-FFF2-40B4-BE49-F238E27FC236}">
                <a16:creationId xmlns:a16="http://schemas.microsoft.com/office/drawing/2014/main" id="{619FFF9A-C21D-4080-B47E-B0B843D0C075}"/>
              </a:ext>
            </a:extLst>
          </p:cNvPr>
          <p:cNvSpPr txBox="1"/>
          <p:nvPr/>
        </p:nvSpPr>
        <p:spPr>
          <a:xfrm>
            <a:off x="3398991" y="972870"/>
            <a:ext cx="3365024" cy="1077218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念奴娇   赤壁怀古</a:t>
            </a:r>
          </a:p>
          <a:p>
            <a:pPr algn="ctr"/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苏轼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3B84E32C-45C3-41CF-B0BA-7031D40FB44B}"/>
              </a:ext>
            </a:extLst>
          </p:cNvPr>
          <p:cNvSpPr txBox="1"/>
          <p:nvPr/>
        </p:nvSpPr>
        <p:spPr>
          <a:xfrm>
            <a:off x="746171" y="2247492"/>
            <a:ext cx="8670664" cy="353943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大江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东去，浪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淘尽，千古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风流人物。故垒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西边，人道是，三国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周郎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赤壁。乱石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穿空，惊涛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拍岸，卷起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千堆雪。江山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如画，一时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多少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豪杰。 </a:t>
            </a:r>
          </a:p>
          <a:p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遥想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公瑾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当年，小乔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初嫁了，雄姿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英发。羽扇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纶巾，谈笑间，樯橹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灰飞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烟灭。故国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神游，多情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应笑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我，早生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华发。人生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如梦，一尊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还酹</a:t>
            </a:r>
            <a:r>
              <a: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江月。</a:t>
            </a:r>
          </a:p>
        </p:txBody>
      </p:sp>
      <p:pic>
        <p:nvPicPr>
          <p:cNvPr id="6" name="图片 5" descr="图片包含 游戏机, 刀, 花&#10;&#10;描述已自动生成">
            <a:extLst>
              <a:ext uri="{FF2B5EF4-FFF2-40B4-BE49-F238E27FC236}">
                <a16:creationId xmlns:a16="http://schemas.microsoft.com/office/drawing/2014/main" id="{DBCF8333-3BB7-4D7D-8E87-99DF657D9A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25969" r="28168" b="29355"/>
          <a:stretch/>
        </p:blipFill>
        <p:spPr>
          <a:xfrm>
            <a:off x="9090837" y="599077"/>
            <a:ext cx="2573080" cy="251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9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242">
      <a:dk1>
        <a:srgbClr val="524E4B"/>
      </a:dk1>
      <a:lt1>
        <a:sysClr val="window" lastClr="FFFFFF"/>
      </a:lt1>
      <a:dk2>
        <a:srgbClr val="44546A"/>
      </a:dk2>
      <a:lt2>
        <a:srgbClr val="E7E6E6"/>
      </a:lt2>
      <a:accent1>
        <a:srgbClr val="A5A5A5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魂47号-三分行楷">
      <a:majorFont>
        <a:latin typeface="字魂47号-三分行楷"/>
        <a:ea typeface="字魂47号-三分行楷"/>
        <a:cs typeface=""/>
      </a:majorFont>
      <a:minorFont>
        <a:latin typeface="字魂47号-三分行楷"/>
        <a:ea typeface="字魂47号-三分行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3236</Words>
  <Application>Microsoft Office PowerPoint</Application>
  <PresentationFormat>宽屏</PresentationFormat>
  <Paragraphs>148</Paragraphs>
  <Slides>33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等线</vt:lpstr>
      <vt:lpstr>方正铁筋隶书简体</vt:lpstr>
      <vt:lpstr>仿宋</vt:lpstr>
      <vt:lpstr>汉仪北魏写经W</vt:lpstr>
      <vt:lpstr>黑体</vt:lpstr>
      <vt:lpstr>华文仿宋</vt:lpstr>
      <vt:lpstr>华文行楷</vt:lpstr>
      <vt:lpstr>华文楷体</vt:lpstr>
      <vt:lpstr>华文隶书</vt:lpstr>
      <vt:lpstr>华文新魏</vt:lpstr>
      <vt:lpstr>华文中宋</vt:lpstr>
      <vt:lpstr>锐字云字库隶变体GBK</vt:lpstr>
      <vt:lpstr>字魂47号-三分行楷</vt:lpstr>
      <vt:lpstr>Arial</vt:lpstr>
      <vt:lpstr>Arial Narrow</vt:lpstr>
      <vt:lpstr>Times New Roman</vt:lpstr>
      <vt:lpstr>Wingdings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zm1605</dc:creator>
  <cp:lastModifiedBy>zm1605</cp:lastModifiedBy>
  <cp:revision>23</cp:revision>
  <dcterms:created xsi:type="dcterms:W3CDTF">2020-10-19T13:21:45Z</dcterms:created>
  <dcterms:modified xsi:type="dcterms:W3CDTF">2020-10-20T02:10:42Z</dcterms:modified>
</cp:coreProperties>
</file>