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5" r:id="rId3"/>
    <p:sldId id="258" r:id="rId4"/>
    <p:sldId id="283" r:id="rId5"/>
    <p:sldId id="260" r:id="rId6"/>
    <p:sldId id="262" r:id="rId7"/>
    <p:sldId id="285" r:id="rId8"/>
    <p:sldId id="286" r:id="rId9"/>
    <p:sldId id="287" r:id="rId10"/>
    <p:sldId id="263" r:id="rId11"/>
    <p:sldId id="264" r:id="rId12"/>
    <p:sldId id="265" r:id="rId13"/>
    <p:sldId id="266" r:id="rId14"/>
    <p:sldId id="267" r:id="rId15"/>
    <p:sldId id="272" r:id="rId16"/>
    <p:sldId id="270" r:id="rId17"/>
    <p:sldId id="296" r:id="rId18"/>
    <p:sldId id="332" r:id="rId19"/>
    <p:sldId id="333" r:id="rId20"/>
    <p:sldId id="298" r:id="rId21"/>
    <p:sldId id="299" r:id="rId22"/>
    <p:sldId id="300" r:id="rId23"/>
    <p:sldId id="301" r:id="rId24"/>
    <p:sldId id="304" r:id="rId25"/>
    <p:sldId id="306" r:id="rId26"/>
    <p:sldId id="307" r:id="rId27"/>
    <p:sldId id="311" r:id="rId28"/>
    <p:sldId id="312" r:id="rId29"/>
    <p:sldId id="314" r:id="rId30"/>
    <p:sldId id="315" r:id="rId31"/>
    <p:sldId id="368" r:id="rId32"/>
    <p:sldId id="319" r:id="rId33"/>
    <p:sldId id="320" r:id="rId34"/>
    <p:sldId id="323" r:id="rId35"/>
    <p:sldId id="324" r:id="rId36"/>
    <p:sldId id="369" r:id="rId37"/>
    <p:sldId id="328" r:id="rId38"/>
    <p:sldId id="329" r:id="rId39"/>
    <p:sldId id="370" r:id="rId40"/>
    <p:sldId id="371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36"/>
        <p:guide pos="38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tags" Target="tags/tag2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950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indent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  <a:t>1</a:t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16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19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20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21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22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23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24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25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26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27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6B5E2-414F-4B9B-AAB9-9B87664B65D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28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29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31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32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939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33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4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34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963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963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36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16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716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  <a:t>37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6B5E2-414F-4B9B-AAB9-9B87664B65D6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6B5E2-414F-4B9B-AAB9-9B87664B65D6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6B5E2-414F-4B9B-AAB9-9B87664B65D6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6B5E2-414F-4B9B-AAB9-9B87664B65D6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6B5E2-414F-4B9B-AAB9-9B87664B65D6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6B5E2-414F-4B9B-AAB9-9B87664B65D6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6B5E2-414F-4B9B-AAB9-9B87664B65D6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26B8-37DB-40E5-BFC6-904B73782640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630-8477-442B-8B77-A84EF9AFE5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4"/>
            <a:ext cx="10515600" cy="5811838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126B8-37DB-40E5-BFC6-904B73782640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630-8477-442B-8B77-A84EF9AFE5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3">
            <a:lum/>
          </a:blip>
          <a:stretch>
            <a:fillRect l="-36000" r="-111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.jpeg" /><Relationship Id="rId4" Type="http://schemas.openxmlformats.org/officeDocument/2006/relationships/tags" Target="../tags/tag1.xml" /><Relationship Id="rId5" Type="http://schemas.openxmlformats.org/officeDocument/2006/relationships/image" Target="../media/image7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5.png" /><Relationship Id="rId4" Type="http://schemas.openxmlformats.org/officeDocument/2006/relationships/image" Target="../media/image1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7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9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2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23.png" /><Relationship Id="rId4" Type="http://schemas.openxmlformats.org/officeDocument/2006/relationships/image" Target="../media/image24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em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96863" y="277813"/>
            <a:ext cx="11598275" cy="6303963"/>
          </a:xfrm>
          <a:prstGeom prst="rect">
            <a:avLst/>
          </a:prstGeom>
          <a:noFill/>
          <a:ln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方正清刻本悦宋简体" pitchFamily="2" charset="-122"/>
              <a:cs typeface="+mn-cs"/>
            </a:endParaRPr>
          </a:p>
        </p:txBody>
      </p:sp>
      <p:pic>
        <p:nvPicPr>
          <p:cNvPr id="5" name="图片 4" descr="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-9525"/>
            <a:ext cx="1801813" cy="349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9975" y="-9525"/>
            <a:ext cx="3536950" cy="173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圆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5825" y="1328738"/>
            <a:ext cx="5340350" cy="420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4706938" y="1811338"/>
            <a:ext cx="1246187" cy="15700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defTabSz="914400"/>
            <a:r>
              <a:rPr lang="zh-CN" altLang="en-US" sz="9600">
                <a:solidFill>
                  <a:srgbClr val="404040"/>
                </a:solidFill>
                <a:latin typeface="方正清刻本悦宋简体" pitchFamily="2" charset="-122"/>
                <a:ea typeface="方正清刻本悦宋简体" pitchFamily="2" charset="-122"/>
              </a:rPr>
              <a:t>图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84913" y="1695450"/>
            <a:ext cx="1246187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defTabSz="914400"/>
            <a:r>
              <a:rPr lang="zh-CN" altLang="en-US" sz="9600">
                <a:solidFill>
                  <a:srgbClr val="404040"/>
                </a:solidFill>
                <a:latin typeface="方正清刻本悦宋简体" pitchFamily="2" charset="-122"/>
                <a:ea typeface="方正清刻本悦宋简体" pitchFamily="2" charset="-122"/>
              </a:rPr>
              <a:t>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22825" y="3563938"/>
            <a:ext cx="1247775" cy="15700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defTabSz="914400"/>
            <a:r>
              <a:rPr lang="zh-CN" altLang="en-US" sz="9600">
                <a:solidFill>
                  <a:srgbClr val="404040"/>
                </a:solidFill>
                <a:latin typeface="方正清刻本悦宋简体" pitchFamily="2" charset="-122"/>
                <a:ea typeface="方正清刻本悦宋简体" pitchFamily="2" charset="-122"/>
              </a:rPr>
              <a:t>转</a:t>
            </a:r>
          </a:p>
        </p:txBody>
      </p:sp>
      <p:pic>
        <p:nvPicPr>
          <p:cNvPr id="2" name="图片 1">
            <a:hlinkClick action="ppaction://media"/>
          </p:cNvPr>
          <p:cNvPicPr>
            <a:picLocks noRot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76287" y="73025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3"/>
          <p:cNvSpPr txBox="1"/>
          <p:nvPr/>
        </p:nvSpPr>
        <p:spPr>
          <a:xfrm>
            <a:off x="6327775" y="3568700"/>
            <a:ext cx="1206500" cy="1570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defTabSz="914400"/>
            <a:r>
              <a:rPr lang="zh-CN" altLang="en-US" sz="9600">
                <a:solidFill>
                  <a:srgbClr val="404040"/>
                </a:solidFill>
                <a:latin typeface="方正清刻本悦宋简体" pitchFamily="2" charset="-122"/>
                <a:ea typeface="方正清刻本悦宋简体" pitchFamily="2" charset="-122"/>
              </a:rPr>
              <a:t>换</a:t>
            </a:r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4354" y="188514"/>
            <a:ext cx="10729629" cy="12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请把框架图转写成一段文字介绍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要求内容完整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表述准确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语言连贯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不超过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个字。</a:t>
            </a:r>
          </a:p>
        </p:txBody>
      </p:sp>
      <p:sp>
        <p:nvSpPr>
          <p:cNvPr id="7" name="矩形 6"/>
          <p:cNvSpPr/>
          <p:nvPr/>
        </p:nvSpPr>
        <p:spPr>
          <a:xfrm>
            <a:off x="76200" y="1763395"/>
            <a:ext cx="11882755" cy="37350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fontAlgn="auto">
              <a:lnSpc>
                <a:spcPct val="200000"/>
              </a:lnSpc>
              <a:spcAft>
                <a:spcPct val="0"/>
              </a:spcAft>
            </a:pPr>
            <a:r>
              <a:rPr lang="en-US" altLang="zh-CN" sz="32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2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“孔子诞辰纪念日”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大型活动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由全校师生共同参加。教师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开展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孔子思想作品讲座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开发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校本课程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参加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尊师礼、成人礼活动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开展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儒家诗文朗诵竞赛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师生共同参观遗迹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参与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书画作品展。</a:t>
            </a: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09804" y="544114"/>
            <a:ext cx="1072962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用一句话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此次活动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不超过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451485" y="2324735"/>
            <a:ext cx="11235055" cy="10147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40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40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40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参与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面广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参加人数众多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活动内容丰富。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11150" y="943610"/>
            <a:ext cx="11149965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下面是超市自助结账机的使用说明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为了方便顾客使用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请为超市画出简要的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流程图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。每个方框内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不超过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先在自助结账机的扫描区扫描所选商品的条码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扫描完后选择支付方式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可以选择扫码付款或者扫脸付款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选择扫码付款后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打开手机支付软件中的付款码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在结账机的扫码区扫码就可以完成付款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选择扫脸付款后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在结账机前扫脸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然后输入手机号码后四位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付款成功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打印小票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完成支付。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7350" y="226695"/>
            <a:ext cx="3104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引导探究（二）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6715" y="5832475"/>
            <a:ext cx="11420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学生活动：画出关键概念词，并理清概念关系，填入方框之中。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329649" y="1491173"/>
            <a:ext cx="5040108" cy="3649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565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565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</a:t>
            </a:r>
            <a:r>
              <a:rPr lang="zh-CN" altLang="en-US" sz="2565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</a:t>
            </a:r>
            <a:endParaRPr lang="en-US" altLang="zh-CN" sz="2565" u="sng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565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2565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</a:t>
            </a:r>
            <a:endParaRPr lang="zh-CN" altLang="en-US" sz="2565" u="sng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565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</a:t>
            </a:r>
            <a:endParaRPr lang="zh-CN" altLang="en-US" sz="2565" u="sng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565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en-US" altLang="zh-CN" sz="2565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</a:t>
            </a:r>
            <a:r>
              <a:rPr lang="zh-CN" altLang="en-US" sz="2565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</a:p>
          <a:p>
            <a:pPr algn="just">
              <a:lnSpc>
                <a:spcPct val="150000"/>
              </a:lnSpc>
            </a:pPr>
            <a:r>
              <a:rPr lang="zh-CN" altLang="en-US" sz="2565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</a:t>
            </a:r>
            <a:endParaRPr lang="zh-CN" altLang="en-US" sz="2565" u="sng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565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en-US" altLang="zh-CN" sz="2565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</a:t>
            </a:r>
            <a:r>
              <a:rPr lang="zh-CN" altLang="en-US" sz="2565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3372" y="1286193"/>
            <a:ext cx="5061875" cy="4317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945815" y="2013621"/>
            <a:ext cx="2105862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565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565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</a:t>
            </a:r>
            <a:r>
              <a:rPr lang="zh-CN" altLang="en-US" sz="2565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码付款</a:t>
            </a:r>
            <a:r>
              <a:rPr lang="zh-CN" altLang="zh-CN" sz="2565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565" b="1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50256" y="1385557"/>
            <a:ext cx="3398935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565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565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</a:t>
            </a:r>
            <a:r>
              <a:rPr lang="zh-CN" altLang="zh-CN" sz="2565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商品条码　</a:t>
            </a:r>
            <a:endParaRPr lang="zh-CN" altLang="en-US" sz="2565" b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56650" y="2586161"/>
            <a:ext cx="1672939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565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</a:t>
            </a:r>
            <a:r>
              <a:rPr lang="zh-CN" altLang="zh-CN" sz="2565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脸付款　</a:t>
            </a:r>
            <a:endParaRPr lang="zh-CN" altLang="en-US" sz="2565" b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6650" y="3174269"/>
            <a:ext cx="2670452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565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</a:t>
            </a:r>
            <a:r>
              <a:rPr lang="zh-CN" altLang="zh-CN" sz="2565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手机付款码　</a:t>
            </a:r>
            <a:endParaRPr lang="en-US" altLang="zh-CN" sz="2565" b="1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56755" y="3787140"/>
            <a:ext cx="1995170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565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扫脸</a:t>
            </a:r>
          </a:p>
        </p:txBody>
      </p:sp>
      <p:sp>
        <p:nvSpPr>
          <p:cNvPr id="10" name="矩形 9"/>
          <p:cNvSpPr/>
          <p:nvPr/>
        </p:nvSpPr>
        <p:spPr>
          <a:xfrm>
            <a:off x="6945525" y="4471442"/>
            <a:ext cx="3150736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565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zh-CN" sz="2565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手机号码后四位</a:t>
            </a:r>
            <a:endParaRPr lang="zh-CN" altLang="en-US" sz="2565" b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目标升华</a:t>
            </a:r>
          </a:p>
        </p:txBody>
      </p:sp>
      <p:sp>
        <p:nvSpPr>
          <p:cNvPr id="64514" name="矩形 232451"/>
          <p:cNvSpPr/>
          <p:nvPr/>
        </p:nvSpPr>
        <p:spPr>
          <a:xfrm>
            <a:off x="405130" y="1417955"/>
            <a:ext cx="1107948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、内容完整，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内容表述能够覆盖图示所列出的各项元素。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、表达准确，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能够用语言准确表述图示相关元素的结构层次和关系。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、语言连贯，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语句无缺陷，并且前后衔接自然。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错别字或字数超出要求累计两项扣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135" y="172085"/>
            <a:ext cx="1906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当堂诊学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57630" y="1633855"/>
            <a:ext cx="8084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高考真题体验</a:t>
            </a:r>
            <a:r>
              <a:rPr lang="en-US" altLang="zh-CN" sz="4000" b="1" smtClean="0"/>
              <a:t>3—4</a:t>
            </a:r>
            <a:r>
              <a:rPr lang="zh-CN" altLang="en-US" sz="4000" b="1"/>
              <a:t>题</a:t>
            </a:r>
          </a:p>
        </p:txBody>
      </p:sp>
    </p:spTree>
  </p:cSld>
  <p:clrMapOvr>
    <a:masterClrMapping/>
  </p:clrMapOvr>
  <p:transition>
    <p:diamond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87985" y="358775"/>
            <a:ext cx="1133538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题型二　数据图表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　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数据图表指表示各种情况和注明各种数字的图和表的总称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有表格、柱状图、曲线图、饼状图等。</a:t>
            </a:r>
            <a:endParaRPr lang="en-US" altLang="zh-CN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37980" y="248285"/>
            <a:ext cx="2080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课题导入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74115" y="2824480"/>
            <a:ext cx="100253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、表格：注意比较对象之间的数据及变化</a:t>
            </a:r>
          </a:p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、柱状图：理清各项关系，抓住数据变化</a:t>
            </a:r>
          </a:p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、曲线图：抓住曲线变化规律</a:t>
            </a:r>
          </a:p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、饼状图：抓住各要素之间的比例分配及变化情况</a:t>
            </a:r>
          </a:p>
        </p:txBody>
      </p:sp>
    </p:spTree>
  </p:cSld>
  <p:clrMapOvr>
    <a:masterClrMapping/>
  </p:clrMapOvr>
  <p:transition>
    <p:pull dir="d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045" y="1244600"/>
            <a:ext cx="10972800" cy="4525963"/>
          </a:xfrm>
        </p:spPr>
        <p:txBody>
          <a:bodyPr/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、了解图表分类，并了解各类图表特点。</a:t>
            </a:r>
          </a:p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、掌握图表转换题型特点。</a:t>
            </a:r>
          </a:p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、掌握图表转换题型的答题方法。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7685" y="243205"/>
            <a:ext cx="2047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目标引领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86130" y="1121410"/>
            <a:ext cx="9011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独立自学：自主阅读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P233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图表注意要点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86130" y="2543810"/>
            <a:ext cx="96481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、注重阅读，把握图表的主题或对象。</a:t>
            </a:r>
          </a:p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、兼顾要素，了解不同图表的特点。</a:t>
            </a:r>
          </a:p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、重视图表中的特殊数据，关注数据变化。</a:t>
            </a:r>
          </a:p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、注意图表细节，如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63220" y="700405"/>
            <a:ext cx="1069848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 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表格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　这类题将相关数据以表格的形式列出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做题时要认真研究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读出它们的规律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依照题目要求用文字准确地把规律表述出来。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56090" y="361950"/>
            <a:ext cx="2306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引导探究（一）</a:t>
            </a:r>
          </a:p>
        </p:txBody>
      </p:sp>
    </p:spTree>
  </p:cSld>
  <p:clrMapOvr>
    <a:masterClrMapping/>
  </p:clrMapOvr>
  <p:transition>
    <p:pull dir="d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67335" y="231140"/>
            <a:ext cx="11924665" cy="423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课题导入：</a:t>
            </a:r>
            <a:r>
              <a:rPr lang="zh-CN" altLang="en-US" sz="2565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</a:t>
            </a:r>
            <a:r>
              <a:rPr lang="en-US" altLang="zh-CN" sz="2565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565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流程图</a:t>
            </a:r>
            <a:r>
              <a:rPr lang="en-US" altLang="zh-CN" sz="2565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zh-CN" altLang="en-US" sz="256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1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、构思框架图：把构思写成一段话，要求内容完整，表达准确，语言连贯，不超过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2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、流程图：用简洁的语言表述流程图的基本内容，不超过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</p:txBody>
      </p:sp>
      <p:pic>
        <p:nvPicPr>
          <p:cNvPr id="17" name="17SGYWQGKA4T14.eps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2605" y="4558030"/>
            <a:ext cx="4490720" cy="2299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17SGYWQGKA4T15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9135" y="4045585"/>
            <a:ext cx="5683885" cy="2812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11150" y="1120775"/>
            <a:ext cx="556260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例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 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阅读下面的问卷调查统计表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根据其中反映的情况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补充下面文段中空缺的内容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不得出现数字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使上下文语意连贯。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(1)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您希望开设礼仪教育的课程吗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</a:t>
            </a:r>
            <a:endParaRPr lang="en-US" altLang="zh-CN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A.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非常希望　　　</a:t>
            </a:r>
            <a:r>
              <a:rPr lang="en-US" altLang="zh-CN" sz="2800" b="1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  <a:r>
              <a:rPr lang="zh-CN" altLang="en-US" sz="2800" b="1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希望                   </a:t>
            </a:r>
            <a:endParaRPr lang="en-US" altLang="zh-CN" sz="2800" b="1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不希望	</a:t>
            </a:r>
            <a:r>
              <a:rPr lang="zh-CN" altLang="en-US" sz="2800" b="1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</a:t>
            </a:r>
            <a:r>
              <a:rPr lang="en-US" altLang="zh-CN" sz="2800" b="1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无所谓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630" y="2055303"/>
            <a:ext cx="6142990" cy="35936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25145" y="527685"/>
            <a:ext cx="941641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(2)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您认为礼仪教育的承担者应该是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多项选择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lang="en-US" altLang="zh-CN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A.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家庭　　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B.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学校　　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C.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社会　　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D.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以上都是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136" y="2055303"/>
            <a:ext cx="8553444" cy="454270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50215" y="1573530"/>
            <a:ext cx="1125918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　调查显示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学生与市民对礼仪教育的认识有诸多相同之处。在是否希望开设礼仪教育课程的问题上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学生与市民中</a:t>
            </a:r>
            <a:r>
              <a:rPr lang="zh-CN" altLang="en-US" sz="2800" b="1" u="sng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①　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。在礼仪教育承担者的问题上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学生与市民中</a:t>
            </a:r>
            <a:r>
              <a:rPr lang="zh-CN" altLang="en-US" sz="2800" b="1" u="sng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②　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;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同时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也都认为家庭、学校、社会三者之间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家庭是最重要的礼仪教育承担者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然后依次为学校和社会。但学生与市民的认识也存在差异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例如对礼仪教育的需求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u="sng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③　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　 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0975" y="150495"/>
            <a:ext cx="1180719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当堂诊学</a:t>
            </a:r>
          </a:p>
          <a:p>
            <a:pPr algn="just"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有研究者对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200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多位作家从发表处女作和代表作的年龄两个方面进行了统计。比较图表中两组数据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从作家逐渐成熟的角度归纳出一个结论</a:t>
            </a:r>
            <a:r>
              <a:rPr lang="zh-CN" altLang="en-US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 </a:t>
            </a:r>
            <a:endParaRPr lang="zh-CN" altLang="en-US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46" y="2282190"/>
            <a:ext cx="10276513" cy="3253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14045" y="5821680"/>
            <a:ext cx="102939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[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8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] </a:t>
            </a:r>
            <a:r>
              <a:rPr lang="zh-CN" altLang="en-US" sz="28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大多数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作家需要很长时间的创作积累</a:t>
            </a:r>
            <a:r>
              <a:rPr lang="en-US" altLang="zh-CN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才能进入创作成熟期。</a:t>
            </a:r>
            <a:endParaRPr lang="zh-CN" altLang="en-US" sz="2800" b="1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63220" y="1573530"/>
            <a:ext cx="1129220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柱状图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　此类题目将数据以直观的柱状图或直方图的形式呈现出来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用坐标表示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两个或多个关系项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来向答题者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介绍或展示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某种情况。需认真理解题意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厘清各项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关系</a:t>
            </a: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然后准确地把握住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规律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来解答问题</a:t>
            </a:r>
            <a:r>
              <a:rPr lang="zh-CN" altLang="en-US" sz="2800" b="1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04800" y="311785"/>
            <a:ext cx="11583035" cy="534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40000"/>
              </a:lnSpc>
            </a:pP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下面是有关传统节日的调查图表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请根据图表所反映的情况得出结论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并提出建议。要求内容完整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语言连贯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不超过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60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个字</a:t>
            </a:r>
            <a:r>
              <a:rPr lang="zh-CN" altLang="en-US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en-US" altLang="zh-CN" sz="2800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40000"/>
              </a:lnSpc>
            </a:pPr>
            <a:endParaRPr lang="en-US" altLang="zh-CN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40000"/>
              </a:lnSpc>
            </a:pPr>
            <a:endParaRPr lang="en-US" altLang="zh-CN" sz="2800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40000"/>
              </a:lnSpc>
            </a:pPr>
            <a:endParaRPr lang="en-US" altLang="zh-CN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40000"/>
              </a:lnSpc>
            </a:pPr>
            <a:endParaRPr lang="en-US" altLang="zh-CN" sz="2800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40000"/>
              </a:lnSpc>
            </a:pPr>
            <a:endParaRPr lang="en-US" altLang="zh-CN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40000"/>
              </a:lnSpc>
            </a:pPr>
            <a:endParaRPr lang="zh-CN" altLang="en-US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just" fontAlgn="base">
              <a:lnSpc>
                <a:spcPct val="140000"/>
              </a:lnSpc>
            </a:pPr>
            <a:r>
              <a:rPr lang="zh-CN" altLang="en-US" sz="20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图</a:t>
            </a:r>
            <a:r>
              <a:rPr lang="en-US" altLang="zh-CN" sz="20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20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传统节日对</a:t>
            </a:r>
            <a:r>
              <a:rPr lang="zh-CN" altLang="en-US" sz="2000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生活方式的影响</a:t>
            </a:r>
            <a:r>
              <a:rPr lang="zh-CN" altLang="en-US" sz="20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 </a:t>
            </a:r>
            <a:r>
              <a:rPr lang="zh-CN" altLang="en-US" sz="2000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</a:t>
            </a:r>
            <a:r>
              <a:rPr lang="en-US" altLang="zh-CN" sz="20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sz="20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对传统节日的</a:t>
            </a:r>
            <a:r>
              <a:rPr lang="zh-CN" altLang="en-US" sz="2000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起源和含义的了解</a:t>
            </a:r>
            <a:endParaRPr lang="zh-CN" altLang="en-US" sz="2000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890" y="1865630"/>
            <a:ext cx="3341370" cy="33439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5710" y="1757680"/>
            <a:ext cx="3603625" cy="34518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130665" y="1962150"/>
            <a:ext cx="2983038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  结论</a:t>
            </a:r>
            <a:r>
              <a:rPr lang="en-US" altLang="zh-CN" sz="24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:</a:t>
            </a:r>
            <a:r>
              <a:rPr lang="zh-CN" altLang="en-US" sz="24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多数人认为传统节日对生活方式还有影响</a:t>
            </a:r>
            <a:r>
              <a:rPr lang="en-US" altLang="zh-CN" sz="24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,</a:t>
            </a:r>
            <a:r>
              <a:rPr lang="zh-CN" altLang="en-US" sz="24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但对传统节日的起源和含义只是略知一二。</a:t>
            </a:r>
            <a:endParaRPr lang="zh-CN" altLang="en-US" sz="2400" b="1" strike="noStrike" noProof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lvl="0" algn="just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    建议</a:t>
            </a:r>
            <a:r>
              <a:rPr lang="en-US" altLang="zh-CN" sz="24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:</a:t>
            </a:r>
            <a:r>
              <a:rPr lang="zh-CN" altLang="en-US" sz="24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要重视传统节日</a:t>
            </a:r>
            <a:r>
              <a:rPr lang="en-US" altLang="zh-CN" sz="24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,</a:t>
            </a:r>
            <a:r>
              <a:rPr lang="zh-CN" altLang="en-US" sz="24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加大宣传</a:t>
            </a:r>
            <a:r>
              <a:rPr lang="zh-CN" altLang="en-US" sz="2400" b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力度</a:t>
            </a:r>
            <a:endParaRPr lang="zh-CN" altLang="en-US" sz="2400" b="1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3395" y="419735"/>
            <a:ext cx="11699240" cy="5828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zh-CN" sz="1925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当堂诊学</a:t>
            </a:r>
          </a:p>
          <a:p>
            <a:pPr algn="just"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某初中学校就“喜欢的榜样类型”对本校学生进行了调查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请根据下图的统计结果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就今后的榜样教育向学校提两条建议。要求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不能出现数字</a:t>
            </a:r>
            <a:r>
              <a:rPr lang="zh-CN" altLang="en-US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en-US" altLang="zh-CN" sz="2800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endParaRPr lang="en-US" altLang="zh-CN" sz="1925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endParaRPr lang="en-US" altLang="zh-CN" sz="1925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endParaRPr lang="en-US" altLang="zh-CN" sz="1925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endParaRPr lang="en-US" altLang="zh-CN" sz="1925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fontAlgn="base">
              <a:lnSpc>
                <a:spcPct val="150000"/>
              </a:lnSpc>
            </a:pPr>
            <a:endParaRPr lang="en-US" altLang="zh-CN" sz="1925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fontAlgn="base">
              <a:lnSpc>
                <a:spcPct val="150000"/>
              </a:lnSpc>
            </a:pPr>
            <a:endParaRPr lang="en-US" altLang="zh-CN" sz="1925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r" fontAlgn="base">
              <a:lnSpc>
                <a:spcPct val="150000"/>
              </a:lnSpc>
            </a:pPr>
            <a:endParaRPr lang="en-US" altLang="zh-CN" sz="1925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r" fontAlgn="base">
              <a:lnSpc>
                <a:spcPct val="150000"/>
              </a:lnSpc>
            </a:pPr>
            <a:endParaRPr lang="en-US" altLang="zh-CN" sz="1925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r" fontAlgn="base">
              <a:lnSpc>
                <a:spcPct val="150000"/>
              </a:lnSpc>
            </a:pPr>
            <a:r>
              <a:rPr lang="en-US" altLang="zh-CN" sz="1925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lang="zh-CN" altLang="en-US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摘自</a:t>
            </a:r>
            <a:r>
              <a:rPr lang="en-US" altLang="zh-CN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lang="zh-CN" altLang="en-US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en-US" altLang="zh-CN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</a:t>
            </a:r>
            <a:r>
              <a:rPr lang="zh-CN" altLang="en-US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</a:t>
            </a:r>
            <a:r>
              <a:rPr lang="en-US" altLang="zh-CN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lang="zh-CN" altLang="en-US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中国教育报</a:t>
            </a:r>
            <a:r>
              <a:rPr lang="en-US" altLang="zh-CN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》)</a:t>
            </a:r>
            <a:endParaRPr lang="zh-CN" altLang="en-US" sz="1925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79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688" y="2149935"/>
            <a:ext cx="6389481" cy="353780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779780" y="1094740"/>
            <a:ext cx="1005141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2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</a:p>
          <a:p>
            <a:pPr algn="just" fontAlgn="base">
              <a:lnSpc>
                <a:spcPct val="150000"/>
              </a:lnSpc>
              <a:spcAft>
                <a:spcPct val="0"/>
              </a:spcAft>
            </a:pPr>
            <a:r>
              <a:rPr lang="zh-CN" altLang="en-US" sz="3200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鼓励学生以父母、师长、同学等身边人为榜样</a:t>
            </a:r>
            <a:r>
              <a:rPr lang="en-US" altLang="zh-CN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pPr algn="just"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多宣传英模劳模等杰出人物的事迹</a:t>
            </a:r>
            <a:r>
              <a:rPr lang="en-US" altLang="zh-CN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pPr algn="just"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对崇拜影视明星的学生要正面引导</a:t>
            </a:r>
            <a:r>
              <a:rPr lang="en-US" altLang="zh-CN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pPr algn="just"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关注榜样缺失的学生群体。</a:t>
            </a:r>
            <a:r>
              <a:rPr lang="en-US" altLang="zh-CN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答出两条即可</a:t>
            </a:r>
            <a:r>
              <a:rPr lang="en-US" altLang="zh-CN" sz="3200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pPr algn="dist" fontAlgn="base">
              <a:lnSpc>
                <a:spcPct val="150000"/>
              </a:lnSpc>
              <a:spcAft>
                <a:spcPct val="0"/>
              </a:spcAft>
            </a:pPr>
            <a:endParaRPr lang="zh-CN" altLang="en-US" sz="3200" strike="noStrike" noProof="1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48005" y="980440"/>
            <a:ext cx="1076261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曲线图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　这类图一般以纵横两个坐标为主轴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以有关数据在两个主轴上的变化所生成的曲线来反映某种情况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答题者需要根据这种</a:t>
            </a:r>
            <a:r>
              <a:rPr lang="zh-CN" altLang="en-US" sz="280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变化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弄清所反映的</a:t>
            </a:r>
            <a:r>
              <a:rPr lang="zh-CN" altLang="en-US" sz="280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然后用</a:t>
            </a:r>
            <a:r>
              <a:rPr lang="zh-CN" altLang="en-US" sz="280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简洁的语言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表达出来。</a:t>
            </a:r>
            <a:endParaRPr lang="zh-CN" altLang="en-US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06180" y="555625"/>
            <a:ext cx="2640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引导探究（三）</a:t>
            </a:r>
          </a:p>
        </p:txBody>
      </p:sp>
    </p:spTree>
  </p:cSld>
  <p:clrMapOvr>
    <a:masterClrMapping/>
  </p:clrMapOvr>
  <p:transition>
    <p:pull dir="d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91770" y="624840"/>
            <a:ext cx="474345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阅读中国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1981—2011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年私营部门、公共部门长期外债存量变化图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根据曲线变化上的关键节点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通过对比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就私营、公共部门的长期外债存量变化情况拟写两个结论。要求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不出现除年份之外的具体数字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每个结论不超过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60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个字。</a:t>
            </a:r>
            <a:endParaRPr lang="zh-CN" altLang="en-US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98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1935" y="450850"/>
            <a:ext cx="6372860" cy="5669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2139950"/>
            <a:ext cx="10972800" cy="2338705"/>
          </a:xfrm>
        </p:spPr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目标引领：</a:t>
            </a:r>
          </a:p>
          <a:p>
            <a:pPr marL="0" indent="0"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1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、了解结构流程图设题类型。</a:t>
            </a:r>
          </a:p>
          <a:p>
            <a:pPr marL="0" indent="0"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2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、通过练习掌握结构流程图的答题步骤。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答案：</a:t>
            </a:r>
          </a:p>
          <a:p>
            <a:r>
              <a:rPr lang="zh-CN" altLang="en-US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①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1997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年之前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,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私营部门的长期外债存量处于较低水平期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(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低位运行期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),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之后处于快速增长期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;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公共部门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1997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年之前处于快速增长期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,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之后处于平稳期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(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小幅升降期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)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。</a:t>
            </a:r>
          </a:p>
          <a:p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②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2008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年及之后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,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私营部门的长期外债存量虽然有升有降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,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  <a:sym typeface="+mn-ea"/>
              </a:rPr>
              <a:t>但一直高于公共部门的长期外债存量</a:t>
            </a:r>
            <a:endParaRPr lang="zh-CN" altLang="en-US" strike="noStrike" noProof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99085" y="538480"/>
            <a:ext cx="11151235" cy="570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zh-CN" sz="1925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当堂诊学</a:t>
            </a:r>
          </a:p>
          <a:p>
            <a:pPr algn="l"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请根据材料内容及图表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在文字横线处补写恰当的语句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使整段文字语意完整连贯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内容贴切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逻辑严密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每处不超过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个字</a:t>
            </a:r>
            <a:r>
              <a:rPr lang="zh-CN" altLang="en-US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en-US" altLang="zh-CN" sz="2800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　调查显示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,2010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我国公民具备基本科学素质的比例为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3.27%,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远低于发达国家。但是总的来说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我国公民具备基本科学素质的比例还是呈</a:t>
            </a:r>
            <a:r>
              <a:rPr lang="en-US" altLang="zh-CN" sz="2800" u="sng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</a:t>
            </a:r>
            <a:r>
              <a:rPr lang="zh-CN" altLang="en-US" sz="2800" u="sng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①     </a:t>
            </a:r>
            <a:r>
              <a:rPr lang="zh-CN" altLang="en-US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根据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全民科学素质行动计划纲要实施方案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(2016—2020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)》,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到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年我国公民具备基本科学素质的比例要超过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10%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。目前这一发展态势为</a:t>
            </a:r>
            <a:r>
              <a:rPr lang="zh-CN" altLang="en-US" sz="2800" u="sng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  ②  　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奠定了基础。科学素质既是</a:t>
            </a:r>
            <a:r>
              <a:rPr lang="zh-CN" altLang="en-US" sz="2800" u="sng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   ③   　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也是一个国家</a:t>
            </a:r>
            <a:r>
              <a:rPr lang="zh-CN" altLang="en-US" sz="1925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endParaRPr lang="zh-CN" altLang="en-US" sz="1925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71170" y="398145"/>
            <a:ext cx="1103312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zh-CN" altLang="en-US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个民族乃至一个地区文明程度的重要标志。一个国家乃至一个地区的公民的科学素质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既构成了其文化的根基和底蕴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也决定了其发展的现状和未来。 </a:t>
            </a:r>
            <a:endParaRPr lang="zh-CN" altLang="en-US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22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785" y="2428240"/>
            <a:ext cx="7348756" cy="4312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8742680" y="3154045"/>
            <a:ext cx="362394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答案：</a:t>
            </a:r>
          </a:p>
          <a:p>
            <a:pPr fontAlgn="base">
              <a:lnSpc>
                <a:spcPct val="150000"/>
              </a:lnSpc>
            </a:pPr>
            <a:r>
              <a:rPr lang="en-US" altLang="zh-CN" sz="24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24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lang="zh-CN" altLang="zh-CN" sz="24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逐渐</a:t>
            </a:r>
            <a:r>
              <a:rPr lang="zh-CN" altLang="zh-CN" sz="24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递增的趋势　</a:t>
            </a:r>
            <a:endParaRPr lang="en-US" altLang="zh-CN" sz="2400" b="1" strike="noStrike" noProof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sz="24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lang="en-US" altLang="zh-CN" sz="24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年目标的实现　</a:t>
            </a:r>
            <a:endParaRPr lang="en-US" altLang="zh-CN" sz="2400" b="1" strike="noStrike" noProof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24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lang="en-US" altLang="zh-CN" sz="24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zh-CN" sz="24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个人</a:t>
            </a:r>
            <a:r>
              <a:rPr lang="zh-CN" altLang="zh-CN" sz="24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素质发展</a:t>
            </a:r>
            <a:r>
              <a:rPr lang="en-US" altLang="zh-CN" sz="24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lang="zh-CN" altLang="zh-CN" sz="24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个人全面发展</a:t>
            </a:r>
            <a:r>
              <a:rPr lang="en-US" altLang="zh-CN" sz="24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lang="zh-CN" altLang="zh-CN" sz="24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的必然要求</a:t>
            </a:r>
            <a:endParaRPr lang="zh-CN" altLang="zh-CN" sz="2400" b="1" strike="noStrike" noProof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03555" y="1250950"/>
            <a:ext cx="1060196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 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饼状图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　这类题目一般用切饼的方法将几个不同部分所占的</a:t>
            </a:r>
            <a:r>
              <a:rPr lang="zh-CN" altLang="en-US" sz="280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比例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形象地展示给答题者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答题时只要用</a:t>
            </a:r>
            <a:r>
              <a:rPr lang="zh-CN" altLang="en-US" sz="280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文字表述出这种比例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就可以了。</a:t>
            </a:r>
            <a:endParaRPr lang="zh-CN" altLang="en-US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55685" y="351155"/>
            <a:ext cx="2672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引导探究（四）</a:t>
            </a:r>
          </a:p>
        </p:txBody>
      </p:sp>
    </p:spTree>
  </p:cSld>
  <p:clrMapOvr>
    <a:masterClrMapping/>
  </p:clrMapOvr>
  <p:transition>
    <p:pull dir="d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978535" y="398145"/>
            <a:ext cx="946975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下面是我国国民食品安全认知素养的调查图表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请根据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个图表中的调查数据分别概括它们所反映的情况。要求内容完整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表述准确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语言连贯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每条不超过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35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个字。</a:t>
            </a:r>
            <a:endParaRPr lang="zh-CN" altLang="en-US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418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568575"/>
            <a:ext cx="3833495" cy="3690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9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630" y="2287905"/>
            <a:ext cx="3650615" cy="3851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9910" y="2569210"/>
            <a:ext cx="3855720" cy="3569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【答案】</a:t>
            </a:r>
          </a:p>
          <a:p>
            <a:pPr lvl="0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图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1: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我国国民购买食品时多考虑价格和口味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而对产品包装、有无负面消息考虑较少。</a:t>
            </a:r>
            <a:endParaRPr lang="zh-CN" altLang="en-US" strike="noStrike" noProof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图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2: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民众了解食品安全知识的渠道多样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以互联网为主。</a:t>
            </a:r>
            <a:endParaRPr lang="zh-CN" altLang="en-US" strike="noStrike" noProof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图</a:t>
            </a:r>
            <a:r>
              <a:rPr lang="en-US" altLang="zh-CN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3:</a:t>
            </a:r>
            <a:r>
              <a:rPr lang="zh-CN" altLang="en-US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多数民众遇到食品安全问题时会通过适当的渠道维权</a:t>
            </a:r>
            <a:endParaRPr lang="zh-CN" altLang="en-US" strike="noStrike" noProof="1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99085" y="635635"/>
            <a:ext cx="1090358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当堂诊学</a:t>
            </a:r>
          </a:p>
          <a:p>
            <a:pPr algn="just"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下面的图表是对汉字“书写”现状的调查。请仔细阅读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完成后面的题目。 </a:t>
            </a:r>
            <a:endParaRPr lang="zh-CN" altLang="en-US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lnSpc>
                <a:spcPct val="150000"/>
              </a:lnSpc>
            </a:pPr>
            <a:r>
              <a:rPr lang="zh-CN" altLang="en-US" sz="2800" b="1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平时</a:t>
            </a:r>
            <a:r>
              <a:rPr lang="zh-CN" altLang="en-US" sz="2800" b="1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手写机会　　　　　　提笔忘字的经历</a:t>
            </a:r>
            <a:endParaRPr lang="zh-CN" altLang="en-US" sz="2800" b="1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861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3458210"/>
            <a:ext cx="4717415" cy="3094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1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3930" y="3247390"/>
            <a:ext cx="4959350" cy="3376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751840" y="366395"/>
            <a:ext cx="9815195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ct val="150000"/>
              </a:lnSpc>
            </a:pP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(1)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由图中汉字“书写”的现状调查可以得出怎样的结论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?(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不出现数字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字数为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10~20</a:t>
            </a:r>
            <a:r>
              <a:rPr lang="en-US" altLang="zh-CN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lang="en-US" altLang="zh-CN" sz="2800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base">
              <a:lnSpc>
                <a:spcPct val="150000"/>
              </a:lnSpc>
            </a:pPr>
            <a:endParaRPr lang="en-US" altLang="zh-CN" sz="2800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base">
              <a:lnSpc>
                <a:spcPct val="150000"/>
              </a:lnSpc>
            </a:pPr>
            <a:endParaRPr lang="en-US" altLang="zh-CN" sz="2800" strike="noStrike" noProof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base">
              <a:lnSpc>
                <a:spcPct val="150000"/>
              </a:lnSpc>
            </a:pPr>
            <a:r>
              <a:rPr lang="en-US" altLang="zh-CN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2)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针对这一现状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请从社会和学校角度指出其产生的原因。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每条字数为</a:t>
            </a: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10~20)</a:t>
            </a:r>
            <a:endParaRPr lang="en-US" altLang="zh-CN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base">
              <a:lnSpc>
                <a:spcPct val="150000"/>
              </a:lnSpc>
            </a:pPr>
            <a:r>
              <a:rPr lang="en-US" altLang="zh-CN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①</a:t>
            </a: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社会</a:t>
            </a:r>
            <a:r>
              <a:rPr lang="en-US" altLang="zh-CN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:____________________________________________________</a:t>
            </a:r>
            <a:r>
              <a:rPr lang="zh-CN" altLang="en-US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 </a:t>
            </a:r>
            <a:endParaRPr lang="zh-CN" altLang="en-US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base">
              <a:lnSpc>
                <a:spcPct val="150000"/>
              </a:lnSpc>
            </a:pPr>
            <a:endParaRPr lang="zh-CN" altLang="en-US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l"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②学校</a:t>
            </a:r>
            <a:r>
              <a:rPr lang="en-US" altLang="zh-CN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:____________________________________________________</a:t>
            </a:r>
            <a:r>
              <a:rPr lang="zh-CN" altLang="en-US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800" strike="noStrike" noProof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lang="en-US" altLang="zh-CN" sz="2800" strike="noStrike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5795" y="4206875"/>
            <a:ext cx="804386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8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28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电脑</a:t>
            </a:r>
            <a:r>
              <a:rPr lang="zh-CN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的普及、急功近利的浮躁意识及不重视书写　</a:t>
            </a:r>
            <a:endParaRPr lang="en-US" altLang="zh-CN" sz="2800" b="1" strike="noStrike" noProof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28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</a:p>
          <a:p>
            <a:pPr fontAlgn="base">
              <a:lnSpc>
                <a:spcPct val="150000"/>
              </a:lnSpc>
            </a:pPr>
            <a:r>
              <a:rPr lang="zh-CN" altLang="zh-CN" sz="2800" b="1" strike="noStrike" noProof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缺少</a:t>
            </a:r>
            <a:r>
              <a:rPr lang="zh-CN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重视书写的氛围</a:t>
            </a:r>
            <a:r>
              <a:rPr lang="en-US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教师要求低</a:t>
            </a:r>
            <a:r>
              <a:rPr lang="en-US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学生得过且过</a:t>
            </a:r>
            <a:endParaRPr lang="zh-CN" altLang="zh-CN" sz="2800" b="1" strike="noStrike" noProof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5760" y="2167573"/>
            <a:ext cx="804703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</a:t>
            </a:r>
            <a:r>
              <a:rPr lang="zh-CN" altLang="en-US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答案</a:t>
            </a:r>
            <a:r>
              <a:rPr lang="en-US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] </a:t>
            </a:r>
            <a:r>
              <a:rPr lang="zh-CN" altLang="en-US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写字机会少</a:t>
            </a:r>
            <a:r>
              <a:rPr lang="en-US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提笔忘字多</a:t>
            </a:r>
            <a:r>
              <a:rPr lang="en-US" altLang="zh-CN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2800" b="1" strike="noStrike" noProof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书写能力堪忧。</a:t>
            </a:r>
            <a:endParaRPr lang="en-US" altLang="zh-CN" sz="2800" b="1" strike="noStrike" noProof="1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答题规范：</a:t>
            </a:r>
          </a:p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、正确审题，明确方向与对象</a:t>
            </a:r>
          </a:p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、看清图表，理清关系，比较数据</a:t>
            </a:r>
          </a:p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、组织答案，注意字数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0695" y="35623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目标升华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/>
              <a:t>完成《全品》小册子，专项对点十九，第</a:t>
            </a:r>
            <a:r>
              <a:rPr lang="en-US" altLang="zh-CN" b="1"/>
              <a:t>8</a:t>
            </a:r>
            <a:r>
              <a:rPr lang="zh-CN" altLang="en-US" b="1"/>
              <a:t>题。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6130" y="226695"/>
            <a:ext cx="16497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强化补清</a:t>
            </a: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28500" y="120269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93040" y="322580"/>
            <a:ext cx="1107376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是某中学暑期瑶族村考察的初步构思框架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请把这个构思写成一段话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要求内容完整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表述准确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语言连贯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不超过</a:t>
            </a:r>
            <a:r>
              <a:rPr lang="en-US" altLang="zh-CN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个字。</a:t>
            </a:r>
            <a:endParaRPr lang="en-US" altLang="zh-CN" sz="28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235" y="2211070"/>
            <a:ext cx="7610475" cy="457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59080" y="76200"/>
            <a:ext cx="2210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独立自学</a:t>
            </a:r>
          </a:p>
        </p:txBody>
      </p:sp>
    </p:spTree>
  </p:cSld>
  <p:clrMapOvr>
    <a:masterClrMapping/>
  </p:clrMapOvr>
  <p:transition>
    <p:pull dir="d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676024" y="3135581"/>
            <a:ext cx="9679575" cy="604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65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2565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105" y="523240"/>
            <a:ext cx="11436350" cy="297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【答案】</a:t>
            </a:r>
          </a:p>
          <a:p>
            <a:pPr lvl="0" defTabSz="2118995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次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瑶族村三日行考察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要求参加人员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事先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查阅资料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36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了解瑶族概况</a:t>
            </a:r>
            <a:r>
              <a:rPr lang="en-US" altLang="zh-CN" sz="36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备好所需行装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考察期间的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主要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活动有参观、访谈以及与村民联谊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每人需写日记记录考察情况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1" name="Rectangle 3"/>
          <p:cNvSpPr>
            <a:spLocks noGrp="1"/>
          </p:cNvSpPr>
          <p:nvPr/>
        </p:nvSpPr>
        <p:spPr>
          <a:xfrm>
            <a:off x="609600" y="252095"/>
            <a:ext cx="10649585" cy="12242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None/>
            </a:pP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科学家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培根等人曾提出一种科学知识增长的模式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如下图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。请你用简洁的语言表述这一模式。</a:t>
            </a:r>
          </a:p>
        </p:txBody>
      </p:sp>
      <p:pic>
        <p:nvPicPr>
          <p:cNvPr id="53252" name="Picture 4" descr="图片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310" y="1947545"/>
            <a:ext cx="11549380" cy="2709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4705" y="716280"/>
            <a:ext cx="10972800" cy="4525963"/>
          </a:xfrm>
        </p:spPr>
        <p:txBody>
          <a:bodyPr/>
          <a:lstStyle/>
          <a:p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【答案】：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科学知识增长的模式如下，从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观察个别事实、总结经验事实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出发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通过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归纳，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概括为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科学定律，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然后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用事实对它进行检验和证实，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上升为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科学理论，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再通过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演绎，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去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解释新的事实、预见新的问题。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Rectangle 2"/>
          <p:cNvSpPr>
            <a:spLocks noGrp="1"/>
          </p:cNvSpPr>
          <p:nvPr/>
        </p:nvSpPr>
        <p:spPr>
          <a:xfrm>
            <a:off x="194310" y="432435"/>
            <a:ext cx="11490325" cy="61315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板书内容：做题步骤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、明确陈述对象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、把握概念：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方框里的词语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属于关键概念，是句子的“主干”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带箭头的横线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展示着事件发展的趋势或动作行为的走向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横线上的词语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，属于概念间发生关系的方式，起过渡和连贯作用。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、分析几个概念关系，（因果、条件、递进、并列、转折），根据此来选定过渡词语或关联词语实施连缀。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、表达准确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40539" y="-81"/>
            <a:ext cx="10729629" cy="1870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56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引导探究（一）</a:t>
            </a:r>
          </a:p>
          <a:p>
            <a:pPr>
              <a:lnSpc>
                <a:spcPct val="150000"/>
              </a:lnSpc>
            </a:pPr>
            <a:r>
              <a:rPr lang="en-US" altLang="zh-CN" sz="2565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❶</a:t>
            </a:r>
            <a:r>
              <a:rPr lang="zh-CN" altLang="en-US" sz="2565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下图是某校为举办</a:t>
            </a:r>
            <a:r>
              <a:rPr lang="zh-CN" altLang="en-US" sz="256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“孔子诞辰纪念日”</a:t>
            </a:r>
            <a:r>
              <a:rPr lang="zh-CN" altLang="en-US" sz="2565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大型活动而构思的框架图</a:t>
            </a:r>
            <a:r>
              <a:rPr lang="en-US" altLang="zh-CN" sz="2565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565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根据要求完成题目。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305" y="1893570"/>
            <a:ext cx="10853420" cy="485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/>
</p:sld>
</file>

<file path=ppt/tags/tag1.xml><?xml version="1.0" encoding="utf-8"?>
<p:tagLst xmlns:p="http://schemas.openxmlformats.org/presentationml/2006/main">
  <p:tag name="KSO_WM_UNIT_PLACING_PICTURE_USER_VIEWPORT" val="{&quot;height&quot;:3045,&quot;width&quot;:4762.500787401575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143</Paragraphs>
  <Slides>39</Slides>
  <Notes>27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48">
      <vt:lpstr>Arial</vt:lpstr>
      <vt:lpstr>Calibri</vt:lpstr>
      <vt:lpstr>Calibri Light</vt:lpstr>
      <vt:lpstr>方正清刻本悦宋简体</vt:lpstr>
      <vt:lpstr>等线</vt:lpstr>
      <vt:lpstr>微软雅黑</vt:lpstr>
      <vt:lpstr>Times New Roman</vt:lpstr>
      <vt:lpstr>宋体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目标升华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2021-12-24T10:07:02.300</cp:lastPrinted>
  <dcterms:created xsi:type="dcterms:W3CDTF">2021-12-24T10:07:02Z</dcterms:created>
  <dcterms:modified xsi:type="dcterms:W3CDTF">2021-12-24T02:07:03Z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