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30" r:id="rId3"/>
    <p:sldId id="256" r:id="rId4"/>
    <p:sldId id="262" r:id="rId5"/>
    <p:sldId id="325" r:id="rId6"/>
    <p:sldId id="326" r:id="rId7"/>
    <p:sldId id="292" r:id="rId8"/>
    <p:sldId id="296" r:id="rId9"/>
    <p:sldId id="293" r:id="rId10"/>
    <p:sldId id="297" r:id="rId11"/>
    <p:sldId id="294" r:id="rId12"/>
    <p:sldId id="298" r:id="rId13"/>
    <p:sldId id="316" r:id="rId14"/>
    <p:sldId id="299" r:id="rId15"/>
    <p:sldId id="266" r:id="rId16"/>
    <p:sldId id="267" r:id="rId17"/>
    <p:sldId id="319" r:id="rId18"/>
    <p:sldId id="320" r:id="rId19"/>
    <p:sldId id="321" r:id="rId20"/>
    <p:sldId id="318" r:id="rId21"/>
    <p:sldId id="334" r:id="rId22"/>
    <p:sldId id="336" r:id="rId23"/>
    <p:sldId id="335" r:id="rId24"/>
    <p:sldId id="337" r:id="rId25"/>
    <p:sldId id="333" r:id="rId26"/>
    <p:sldId id="271" r:id="rId27"/>
    <p:sldId id="268" r:id="rId28"/>
    <p:sldId id="270" r:id="rId29"/>
    <p:sldId id="339" r:id="rId30"/>
    <p:sldId id="281" r:id="rId31"/>
    <p:sldId id="340" r:id="rId32"/>
    <p:sldId id="304" r:id="rId33"/>
    <p:sldId id="308" r:id="rId34"/>
    <p:sldId id="309" r:id="rId35"/>
    <p:sldId id="310" r:id="rId36"/>
    <p:sldId id="311" r:id="rId37"/>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66"/>
    <a:srgbClr val="339933"/>
    <a:srgbClr val="66FFFF"/>
    <a:srgbClr val="FF66FF"/>
    <a:srgbClr val="99FF33"/>
    <a:srgbClr val="FF3300"/>
    <a:srgbClr val="FF3399"/>
    <a:srgbClr val="66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2786"/>
    <p:restoredTop sz="90243"/>
  </p:normalViewPr>
  <p:slideViewPr>
    <p:cSldViewPr showGuides="1">
      <p:cViewPr varScale="1">
        <p:scale>
          <a:sx n="99" d="100"/>
          <a:sy n="99" d="100"/>
        </p:scale>
        <p:origin x="-189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685800" y="1981200"/>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defRPr kumimoji="0"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kumimoji="0"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zoom/>
  </p:transition>
  <p:hf sldNum="0"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06" name="Picture 2" descr="G:\扫描\lin_cf\lcf.jpg"/>
          <p:cNvPicPr>
            <a:picLocks noChangeAspect="1"/>
          </p:cNvPicPr>
          <p:nvPr/>
        </p:nvPicPr>
        <p:blipFill>
          <a:blip r:embed="rId1"/>
          <a:stretch>
            <a:fillRect/>
          </a:stretch>
        </p:blipFill>
        <p:spPr>
          <a:xfrm>
            <a:off x="0" y="0"/>
            <a:ext cx="9144000" cy="3505200"/>
          </a:xfrm>
          <a:prstGeom prst="rect">
            <a:avLst/>
          </a:prstGeom>
          <a:noFill/>
          <a:ln w="9525">
            <a:noFill/>
          </a:ln>
        </p:spPr>
      </p:pic>
      <p:grpSp>
        <p:nvGrpSpPr>
          <p:cNvPr id="2" name="Group 3"/>
          <p:cNvGrpSpPr/>
          <p:nvPr/>
        </p:nvGrpSpPr>
        <p:grpSpPr>
          <a:xfrm>
            <a:off x="533400" y="3592513"/>
            <a:ext cx="9144000" cy="3113087"/>
            <a:chOff x="0" y="0"/>
            <a:chExt cx="5760" cy="1961"/>
          </a:xfrm>
        </p:grpSpPr>
        <p:sp>
          <p:nvSpPr>
            <p:cNvPr id="2052" name="Text Box 4"/>
            <p:cNvSpPr txBox="1"/>
            <p:nvPr/>
          </p:nvSpPr>
          <p:spPr>
            <a:xfrm>
              <a:off x="0" y="0"/>
              <a:ext cx="5760" cy="1961"/>
            </a:xfrm>
            <a:prstGeom prst="rect">
              <a:avLst/>
            </a:prstGeom>
            <a:noFill/>
            <a:ln w="9525">
              <a:noFill/>
            </a:ln>
          </p:spPr>
          <p:txBody>
            <a:bodyPr>
              <a:spAutoFit/>
            </a:bodyPr>
            <a:p>
              <a:pPr>
                <a:spcBef>
                  <a:spcPct val="50000"/>
                </a:spcBef>
              </a:pPr>
              <a:r>
                <a:rPr lang="zh-CN" altLang="en-US" sz="3600" b="1" dirty="0">
                  <a:latin typeface="Times New Roman" panose="02020603050405020304" pitchFamily="18" charset="0"/>
                </a:rPr>
                <a:t>红军不怕远征难，万水千山只等闲。</a:t>
              </a:r>
              <a:endParaRPr lang="zh-CN" altLang="en-US" sz="3600" b="1" dirty="0">
                <a:latin typeface="Times New Roman" panose="02020603050405020304" pitchFamily="18" charset="0"/>
              </a:endParaRPr>
            </a:p>
            <a:p>
              <a:pPr>
                <a:spcBef>
                  <a:spcPct val="50000"/>
                </a:spcBef>
              </a:pPr>
              <a:r>
                <a:rPr lang="zh-CN" altLang="en-US" sz="3600" b="1" dirty="0">
                  <a:latin typeface="Times New Roman" panose="02020603050405020304" pitchFamily="18" charset="0"/>
                </a:rPr>
                <a:t>五岭逶迤腾细浪，乌蒙磅礴走泥丸。</a:t>
              </a:r>
              <a:endParaRPr lang="zh-CN" altLang="en-US" sz="3600" b="1" dirty="0">
                <a:latin typeface="Times New Roman" panose="02020603050405020304" pitchFamily="18" charset="0"/>
              </a:endParaRPr>
            </a:p>
            <a:p>
              <a:pPr>
                <a:spcBef>
                  <a:spcPct val="50000"/>
                </a:spcBef>
              </a:pPr>
              <a:r>
                <a:rPr lang="zh-CN" altLang="en-US" sz="3600" b="1" dirty="0">
                  <a:latin typeface="Times New Roman" panose="02020603050405020304" pitchFamily="18" charset="0"/>
                </a:rPr>
                <a:t>金沙水拍云崖暖，大渡桥横铁索寒。</a:t>
              </a:r>
              <a:endParaRPr lang="zh-CN" altLang="en-US" sz="3600" b="1" dirty="0">
                <a:latin typeface="Times New Roman" panose="02020603050405020304" pitchFamily="18" charset="0"/>
              </a:endParaRPr>
            </a:p>
            <a:p>
              <a:pPr>
                <a:spcBef>
                  <a:spcPct val="50000"/>
                </a:spcBef>
              </a:pPr>
              <a:r>
                <a:rPr lang="zh-CN" altLang="en-US" sz="3600" b="1" dirty="0">
                  <a:latin typeface="Times New Roman" panose="02020603050405020304" pitchFamily="18" charset="0"/>
                </a:rPr>
                <a:t>更喜岷山千里雪，三军过后尽开颜。</a:t>
              </a:r>
              <a:endParaRPr lang="zh-CN" altLang="en-US" sz="3600" b="1" dirty="0">
                <a:latin typeface="Times New Roman" panose="02020603050405020304" pitchFamily="18" charset="0"/>
              </a:endParaRPr>
            </a:p>
          </p:txBody>
        </p:sp>
        <p:grpSp>
          <p:nvGrpSpPr>
            <p:cNvPr id="2053" name="Group 5"/>
            <p:cNvGrpSpPr/>
            <p:nvPr/>
          </p:nvGrpSpPr>
          <p:grpSpPr>
            <a:xfrm>
              <a:off x="480" y="288"/>
              <a:ext cx="1200" cy="1421"/>
              <a:chOff x="0" y="0"/>
              <a:chExt cx="1200" cy="1421"/>
            </a:xfrm>
          </p:grpSpPr>
          <p:sp>
            <p:nvSpPr>
              <p:cNvPr id="2054" name="Text Box 6"/>
              <p:cNvSpPr txBox="1"/>
              <p:nvPr/>
            </p:nvSpPr>
            <p:spPr>
              <a:xfrm>
                <a:off x="0" y="0"/>
                <a:ext cx="1200" cy="365"/>
              </a:xfrm>
              <a:prstGeom prst="rect">
                <a:avLst/>
              </a:prstGeom>
              <a:noFill/>
              <a:ln w="9525">
                <a:noFill/>
              </a:ln>
            </p:spPr>
            <p:txBody>
              <a:bodyPr>
                <a:spAutoFit/>
              </a:bodyPr>
              <a:p>
                <a:pPr>
                  <a:spcBef>
                    <a:spcPct val="50000"/>
                  </a:spcBef>
                </a:pPr>
                <a:r>
                  <a:rPr lang="en-US" altLang="zh-CN" sz="3200" b="1" dirty="0">
                    <a:solidFill>
                      <a:srgbClr val="000099"/>
                    </a:solidFill>
                    <a:latin typeface="Times New Roman" panose="02020603050405020304" pitchFamily="18" charset="0"/>
                  </a:rPr>
                  <a:t>Wēi yí</a:t>
                </a:r>
                <a:endParaRPr lang="en-US" altLang="zh-CN" sz="3200" b="1" dirty="0">
                  <a:solidFill>
                    <a:srgbClr val="000099"/>
                  </a:solidFill>
                  <a:latin typeface="Times New Roman" panose="02020603050405020304" pitchFamily="18" charset="0"/>
                </a:endParaRPr>
              </a:p>
            </p:txBody>
          </p:sp>
          <p:sp>
            <p:nvSpPr>
              <p:cNvPr id="2055" name="Text Box 7"/>
              <p:cNvSpPr txBox="1"/>
              <p:nvPr/>
            </p:nvSpPr>
            <p:spPr>
              <a:xfrm>
                <a:off x="0" y="1056"/>
                <a:ext cx="672" cy="365"/>
              </a:xfrm>
              <a:prstGeom prst="rect">
                <a:avLst/>
              </a:prstGeom>
              <a:noFill/>
              <a:ln w="9525">
                <a:noFill/>
              </a:ln>
            </p:spPr>
            <p:txBody>
              <a:bodyPr>
                <a:spAutoFit/>
              </a:bodyPr>
              <a:p>
                <a:pPr>
                  <a:spcBef>
                    <a:spcPct val="50000"/>
                  </a:spcBef>
                </a:pPr>
                <a:r>
                  <a:rPr lang="en-US" altLang="zh-CN" sz="3200" b="1" dirty="0">
                    <a:solidFill>
                      <a:srgbClr val="000099"/>
                    </a:solidFill>
                    <a:latin typeface="Times New Roman" panose="02020603050405020304" pitchFamily="18" charset="0"/>
                  </a:rPr>
                  <a:t>mǐn</a:t>
                </a:r>
                <a:endParaRPr lang="en-US" altLang="zh-CN" sz="3200" b="1" dirty="0">
                  <a:solidFill>
                    <a:srgbClr val="000099"/>
                  </a:solidFill>
                  <a:latin typeface="Times New Roman" panose="02020603050405020304" pitchFamily="18" charset="0"/>
                </a:endParaRPr>
              </a:p>
            </p:txBody>
          </p:sp>
        </p:gr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box(out)">
                                      <p:cBhvr>
                                        <p:cTn id="7" dur="500"/>
                                        <p:tgtEl>
                                          <p:spTgt spid="7270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Bottom)">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2143125"/>
            <a:ext cx="9144000" cy="3140075"/>
          </a:xfrm>
          <a:prstGeom prst="rect">
            <a:avLst/>
          </a:prstGeom>
          <a:noFill/>
          <a:ln w="9525">
            <a:noFill/>
          </a:ln>
        </p:spPr>
        <p:txBody>
          <a:bodyPr>
            <a:spAutoFit/>
          </a:bodyPr>
          <a:p>
            <a:r>
              <a:rPr lang="zh-CN" altLang="en-US" sz="6600" b="1" dirty="0">
                <a:latin typeface="Times New Roman" panose="02020603050405020304" pitchFamily="18" charset="0"/>
              </a:rPr>
              <a:t>搀扶、慰问、灌输</a:t>
            </a:r>
            <a:endParaRPr lang="en-US" altLang="zh-CN" sz="6600" b="1" dirty="0">
              <a:latin typeface="Times New Roman" panose="02020603050405020304" pitchFamily="18" charset="0"/>
            </a:endParaRPr>
          </a:p>
          <a:p>
            <a:r>
              <a:rPr lang="zh-CN" altLang="en-US" sz="6600" b="1" dirty="0">
                <a:latin typeface="Times New Roman" panose="02020603050405020304" pitchFamily="18" charset="0"/>
              </a:rPr>
              <a:t>欺侮、道歉、篱笆</a:t>
            </a:r>
            <a:endParaRPr lang="en-US" altLang="zh-CN" sz="6600" b="1" dirty="0">
              <a:latin typeface="Times New Roman" panose="02020603050405020304" pitchFamily="18" charset="0"/>
            </a:endParaRPr>
          </a:p>
          <a:p>
            <a:r>
              <a:rPr lang="zh-CN" altLang="en-US" sz="6600" b="1" dirty="0">
                <a:latin typeface="Times New Roman" panose="02020603050405020304" pitchFamily="18" charset="0"/>
              </a:rPr>
              <a:t>奇观、绝壁、峭壁</a:t>
            </a:r>
            <a:r>
              <a:rPr lang="zh-CN" altLang="en-US" b="1" dirty="0">
                <a:latin typeface="Times New Roman" panose="02020603050405020304" pitchFamily="18" charset="0"/>
              </a:rPr>
              <a:t>、</a:t>
            </a:r>
            <a:endParaRPr lang="zh-CN" altLang="en-US" dirty="0">
              <a:latin typeface="Times New Roman" panose="02020603050405020304" pitchFamily="18" charset="0"/>
            </a:endParaRPr>
          </a:p>
        </p:txBody>
      </p:sp>
      <p:sp>
        <p:nvSpPr>
          <p:cNvPr id="3" name="TextBox 2"/>
          <p:cNvSpPr txBox="1"/>
          <p:nvPr/>
        </p:nvSpPr>
        <p:spPr>
          <a:xfrm>
            <a:off x="0" y="0"/>
            <a:ext cx="3857625" cy="1570038"/>
          </a:xfrm>
          <a:prstGeom prst="rect">
            <a:avLst/>
          </a:prstGeom>
          <a:noFill/>
          <a:ln w="9525">
            <a:noFill/>
          </a:ln>
        </p:spPr>
        <p:txBody>
          <a:bodyPr>
            <a:spAutoFit/>
          </a:bodyPr>
          <a:p>
            <a:r>
              <a:rPr lang="zh-CN" altLang="en-US" sz="4800" b="1" dirty="0">
                <a:solidFill>
                  <a:srgbClr val="FF0000"/>
                </a:solidFill>
                <a:latin typeface="Times New Roman" panose="02020603050405020304" pitchFamily="18" charset="0"/>
              </a:rPr>
              <a:t>其他需要掌握的词语</a:t>
            </a:r>
            <a:r>
              <a:rPr lang="zh-CN" altLang="en-US" sz="4800" b="1" dirty="0">
                <a:latin typeface="Times New Roman" panose="02020603050405020304" pitchFamily="18" charset="0"/>
              </a:rPr>
              <a:t>：</a:t>
            </a:r>
            <a:endParaRPr lang="zh-CN" altLang="en-US" sz="4800" b="1" dirty="0">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70" decel="100000"/>
                                        <p:tgtEl>
                                          <p:spTgt spid="3"/>
                                        </p:tgtEl>
                                      </p:cBhvr>
                                    </p:animEffect>
                                    <p:animScale>
                                      <p:cBhvr>
                                        <p:cTn id="8" dur="770" decel="100000"/>
                                        <p:tgtEl>
                                          <p:spTgt spid="3"/>
                                        </p:tgtEl>
                                      </p:cBhvr>
                                      <p:from x="10000" y="10000"/>
                                      <p:to x="200000" y="450000"/>
                                    </p:animScale>
                                    <p:animScale>
                                      <p:cBhvr>
                                        <p:cTn id="9" dur="1230" accel="100000" fill="hold">
                                          <p:stCondLst>
                                            <p:cond delay="770"/>
                                          </p:stCondLst>
                                        </p:cTn>
                                        <p:tgtEl>
                                          <p:spTgt spid="3"/>
                                        </p:tgtEl>
                                      </p:cBhvr>
                                      <p:from x="200000" y="450000"/>
                                      <p:to x="100000" y="100000"/>
                                    </p:animScale>
                                    <p:set>
                                      <p:cBhvr>
                                        <p:cTn id="10" dur="770" fill="hold"/>
                                        <p:tgtEl>
                                          <p:spTgt spid="3"/>
                                        </p:tgtEl>
                                        <p:attrNameLst>
                                          <p:attrName>ppt_x</p:attrName>
                                        </p:attrNameLst>
                                      </p:cBhvr>
                                      <p:to>
                                        <p:strVal val="(0.5)"/>
                                      </p:to>
                                    </p:set>
                                    <p:anim from="(0.5)" to="(#ppt_x)" calcmode="lin" valueType="num">
                                      <p:cBhvr>
                                        <p:cTn id="11" dur="1230" accel="100000" fill="hold">
                                          <p:stCondLst>
                                            <p:cond delay="770"/>
                                          </p:stCondLst>
                                        </p:cTn>
                                        <p:tgtEl>
                                          <p:spTgt spid="3"/>
                                        </p:tgtEl>
                                        <p:attrNameLst>
                                          <p:attrName>ppt_x</p:attrName>
                                        </p:attrNameLst>
                                      </p:cBhvr>
                                    </p:anim>
                                    <p:set>
                                      <p:cBhvr>
                                        <p:cTn id="12" dur="770" fill="hold"/>
                                        <p:tgtEl>
                                          <p:spTgt spid="3"/>
                                        </p:tgtEl>
                                        <p:attrNameLst>
                                          <p:attrName>ppt_y</p:attrName>
                                        </p:attrNameLst>
                                      </p:cBhvr>
                                      <p:to>
                                        <p:strVal val="(#ppt_y+0.4)"/>
                                      </p:to>
                                    </p:set>
                                    <p:anim from="(#ppt_y+0.4)" to="(#ppt_y)" calcmode="lin" valueType="num">
                                      <p:cBhvr>
                                        <p:cTn id="13" dur="1230" accel="100000" fill="hold">
                                          <p:stCondLst>
                                            <p:cond delay="770"/>
                                          </p:stCondLst>
                                        </p:cTn>
                                        <p:tgtEl>
                                          <p:spTgt spid="3"/>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5"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000000"/>
                                          </p:val>
                                        </p:tav>
                                        <p:tav tm="100000">
                                          <p:val>
                                            <p:strVal val="#ppt_w"/>
                                          </p:val>
                                        </p:tav>
                                      </p:tavLst>
                                    </p:anim>
                                    <p:anim calcmode="lin" valueType="num">
                                      <p:cBhvr>
                                        <p:cTn id="19" dur="1000" fill="hold"/>
                                        <p:tgtEl>
                                          <p:spTgt spid="2"/>
                                        </p:tgtEl>
                                        <p:attrNameLst>
                                          <p:attrName>ppt_h</p:attrName>
                                        </p:attrNameLst>
                                      </p:cBhvr>
                                      <p:tavLst>
                                        <p:tav tm="0">
                                          <p:val>
                                            <p:fltVal val="0.000000"/>
                                          </p:val>
                                        </p:tav>
                                        <p:tav tm="100000">
                                          <p:val>
                                            <p:strVal val="#ppt_h"/>
                                          </p:val>
                                        </p:tav>
                                      </p:tavLst>
                                    </p:anim>
                                    <p:anim calcmode="lin" valueType="num">
                                      <p:cBhvr>
                                        <p:cTn id="20" dur="1000" fill="hold"/>
                                        <p:tgtEl>
                                          <p:spTgt spid="2"/>
                                        </p:tgtEl>
                                        <p:attrNameLst>
                                          <p:attrName>ppt_x</p:attrName>
                                        </p:attrNameLst>
                                      </p:cBhvr>
                                      <p:tavLst>
                                        <p:tav tm="0" fmla="#ppt_x+(cos(-2*pi*(1-$))*-#ppt_x-sin(-2*pi*(1-$))*(1-#ppt_y))*(1-$)">
                                          <p:val>
                                            <p:fltVal val="0.000000"/>
                                          </p:val>
                                        </p:tav>
                                        <p:tav tm="100000">
                                          <p:val>
                                            <p:fltVal val="1.000000"/>
                                          </p:val>
                                        </p:tav>
                                      </p:tavLst>
                                    </p:anim>
                                    <p:anim calcmode="lin" valueType="num">
                                      <p:cBhvr>
                                        <p:cTn id="21" dur="1000" fill="hold"/>
                                        <p:tgtEl>
                                          <p:spTgt spid="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Picture 3" descr="网背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1267" name="Text Box 4"/>
          <p:cNvSpPr txBox="1"/>
          <p:nvPr/>
        </p:nvSpPr>
        <p:spPr>
          <a:xfrm>
            <a:off x="685800" y="1371600"/>
            <a:ext cx="7772400" cy="1431925"/>
          </a:xfrm>
          <a:prstGeom prst="rect">
            <a:avLst/>
          </a:prstGeom>
          <a:noFill/>
          <a:ln w="9525">
            <a:noFill/>
          </a:ln>
        </p:spPr>
        <p:txBody>
          <a:bodyPr>
            <a:spAutoFit/>
          </a:bodyPr>
          <a:p>
            <a:pPr>
              <a:spcBef>
                <a:spcPct val="50000"/>
              </a:spcBef>
            </a:pPr>
            <a:r>
              <a:rPr lang="en-US" altLang="zh-CN" sz="4000" b="1" dirty="0">
                <a:latin typeface="Times New Roman" panose="02020603050405020304" pitchFamily="18" charset="0"/>
              </a:rPr>
              <a:t>        </a:t>
            </a:r>
            <a:r>
              <a:rPr lang="zh-CN" altLang="en-US" sz="4400" b="1" dirty="0">
                <a:solidFill>
                  <a:srgbClr val="0000FF"/>
                </a:solidFill>
                <a:latin typeface="Times New Roman" panose="02020603050405020304" pitchFamily="18" charset="0"/>
                <a:ea typeface="华文行楷" pitchFamily="2" charset="-122"/>
              </a:rPr>
              <a:t>整体感知文章，用一句话概括故事内容。</a:t>
            </a:r>
            <a:r>
              <a:rPr lang="zh-CN" altLang="en-US" sz="4000" dirty="0">
                <a:latin typeface="Times New Roman" panose="02020603050405020304" pitchFamily="18" charset="0"/>
              </a:rPr>
              <a:t> </a:t>
            </a:r>
            <a:endParaRPr lang="zh-CN" altLang="en-US" sz="4400" dirty="0">
              <a:latin typeface="Times New Roman" panose="02020603050405020304" pitchFamily="18" charset="0"/>
            </a:endParaRPr>
          </a:p>
        </p:txBody>
      </p:sp>
      <p:sp>
        <p:nvSpPr>
          <p:cNvPr id="7173" name="Text Box 5"/>
          <p:cNvSpPr txBox="1"/>
          <p:nvPr/>
        </p:nvSpPr>
        <p:spPr>
          <a:xfrm>
            <a:off x="609600" y="3733800"/>
            <a:ext cx="8077200" cy="762000"/>
          </a:xfrm>
          <a:prstGeom prst="rect">
            <a:avLst/>
          </a:prstGeom>
          <a:noFill/>
          <a:ln w="9525">
            <a:noFill/>
          </a:ln>
        </p:spPr>
        <p:txBody>
          <a:bodyPr>
            <a:spAutoFit/>
          </a:bodyPr>
          <a:p>
            <a:pPr>
              <a:spcBef>
                <a:spcPct val="50000"/>
              </a:spcBef>
            </a:pPr>
            <a:r>
              <a:rPr lang="en-US" altLang="zh-CN" sz="3600" b="1" dirty="0">
                <a:solidFill>
                  <a:srgbClr val="FF0000"/>
                </a:solidFill>
                <a:latin typeface="Times New Roman" panose="02020603050405020304" pitchFamily="18" charset="0"/>
              </a:rPr>
              <a:t>         </a:t>
            </a:r>
            <a:r>
              <a:rPr lang="zh-CN" altLang="en-US" sz="4400" b="1" dirty="0">
                <a:latin typeface="Times New Roman" panose="02020603050405020304" pitchFamily="18" charset="0"/>
              </a:rPr>
              <a:t>红军长征途中翻越老山界。</a:t>
            </a:r>
            <a:r>
              <a:rPr lang="zh-CN" altLang="en-US" sz="4400" dirty="0">
                <a:solidFill>
                  <a:srgbClr val="FFFF00"/>
                </a:solidFill>
                <a:latin typeface="Times New Roman" panose="02020603050405020304" pitchFamily="18" charset="0"/>
              </a:rPr>
              <a:t> </a:t>
            </a:r>
            <a:endParaRPr lang="zh-CN" altLang="en-US" sz="4400" dirty="0">
              <a:solidFill>
                <a:srgbClr val="FFFF00"/>
              </a:solidFill>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3"/>
                                        </p:tgtEl>
                                        <p:attrNameLst>
                                          <p:attrName>style.visibility</p:attrName>
                                        </p:attrNameLst>
                                      </p:cBhvr>
                                      <p:to>
                                        <p:strVal val="visible"/>
                                      </p:to>
                                    </p:set>
                                    <p:animEffect transition="in" filter="blinds(horizontal)">
                                      <p:cBhvr>
                                        <p:cTn id="7" dur="5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图片 2" descr="图片1.jpg"/>
          <p:cNvPicPr>
            <a:picLocks noChangeAspect="1"/>
          </p:cNvPicPr>
          <p:nvPr/>
        </p:nvPicPr>
        <p:blipFill>
          <a:blip r:embed="rId1"/>
          <a:stretch>
            <a:fillRect/>
          </a:stretch>
        </p:blipFill>
        <p:spPr>
          <a:xfrm>
            <a:off x="147638" y="39688"/>
            <a:ext cx="8996362" cy="6818312"/>
          </a:xfrm>
          <a:prstGeom prst="rect">
            <a:avLst/>
          </a:prstGeom>
          <a:noFill/>
          <a:ln w="9525">
            <a:noFill/>
          </a:ln>
        </p:spPr>
      </p:pic>
      <p:sp>
        <p:nvSpPr>
          <p:cNvPr id="12291" name="TextBox 3"/>
          <p:cNvSpPr txBox="1"/>
          <p:nvPr/>
        </p:nvSpPr>
        <p:spPr>
          <a:xfrm>
            <a:off x="827088" y="692150"/>
            <a:ext cx="6265862" cy="4554538"/>
          </a:xfrm>
          <a:prstGeom prst="rect">
            <a:avLst/>
          </a:prstGeom>
          <a:noFill/>
          <a:ln w="9525">
            <a:noFill/>
          </a:ln>
        </p:spPr>
        <p:txBody>
          <a:bodyPr>
            <a:spAutoFit/>
          </a:bodyPr>
          <a:p>
            <a:pPr>
              <a:spcBef>
                <a:spcPct val="50000"/>
              </a:spcBef>
            </a:pPr>
            <a:r>
              <a:rPr lang="zh-CN" altLang="en-US" sz="3600" b="1" dirty="0">
                <a:solidFill>
                  <a:schemeClr val="accent2"/>
                </a:solidFill>
                <a:latin typeface="Times New Roman" panose="02020603050405020304" pitchFamily="18" charset="0"/>
              </a:rPr>
              <a:t>导议</a:t>
            </a:r>
            <a:endParaRPr lang="en-US" altLang="zh-CN" sz="3600" b="1" dirty="0">
              <a:solidFill>
                <a:schemeClr val="accent2"/>
              </a:solidFill>
              <a:latin typeface="Times New Roman" panose="02020603050405020304" pitchFamily="18" charset="0"/>
            </a:endParaRPr>
          </a:p>
          <a:p>
            <a:pPr>
              <a:spcBef>
                <a:spcPct val="50000"/>
              </a:spcBef>
            </a:pPr>
            <a:r>
              <a:rPr lang="en-US" altLang="zh-CN" sz="2800" b="1" dirty="0">
                <a:solidFill>
                  <a:srgbClr val="0000FF"/>
                </a:solidFill>
                <a:latin typeface="Times New Roman" panose="02020603050405020304" pitchFamily="18" charset="0"/>
              </a:rPr>
              <a:t>1</a:t>
            </a:r>
            <a:r>
              <a:rPr lang="zh-CN" altLang="en-US" sz="2800" b="1" dirty="0">
                <a:solidFill>
                  <a:srgbClr val="0000FF"/>
                </a:solidFill>
                <a:latin typeface="Times New Roman" panose="02020603050405020304" pitchFamily="18" charset="0"/>
              </a:rPr>
              <a:t>、写文章首先得有条有理、顺序清楚。本文以什么为顺序呢？</a:t>
            </a:r>
            <a:endParaRPr lang="en-US" altLang="zh-CN" sz="2800" b="1" dirty="0">
              <a:solidFill>
                <a:srgbClr val="0000FF"/>
              </a:solidFill>
              <a:latin typeface="Times New Roman" panose="02020603050405020304" pitchFamily="18" charset="0"/>
            </a:endParaRPr>
          </a:p>
          <a:p>
            <a:pPr>
              <a:spcBef>
                <a:spcPct val="50000"/>
              </a:spcBef>
            </a:pPr>
            <a:r>
              <a:rPr lang="en-US" altLang="zh-CN" sz="2800" b="1" dirty="0">
                <a:solidFill>
                  <a:srgbClr val="0000FF"/>
                </a:solidFill>
                <a:latin typeface="Times New Roman" panose="02020603050405020304" pitchFamily="18" charset="0"/>
              </a:rPr>
              <a:t>2</a:t>
            </a:r>
            <a:r>
              <a:rPr lang="zh-CN" altLang="en-US" sz="2800" b="1" dirty="0">
                <a:solidFill>
                  <a:srgbClr val="0000FF"/>
                </a:solidFill>
                <a:latin typeface="Times New Roman" panose="02020603050405020304" pitchFamily="18" charset="0"/>
              </a:rPr>
              <a:t>、在文中勾画出表明时间、地点的词句。</a:t>
            </a:r>
            <a:endParaRPr lang="en-US" altLang="zh-CN" sz="2800" b="1" dirty="0">
              <a:solidFill>
                <a:srgbClr val="0000FF"/>
              </a:solidFill>
              <a:latin typeface="Times New Roman" panose="02020603050405020304" pitchFamily="18" charset="0"/>
            </a:endParaRPr>
          </a:p>
          <a:p>
            <a:pPr>
              <a:spcBef>
                <a:spcPct val="50000"/>
              </a:spcBef>
            </a:pPr>
            <a:r>
              <a:rPr lang="en-US" altLang="zh-CN" sz="2800" b="1" dirty="0">
                <a:solidFill>
                  <a:srgbClr val="0000FF"/>
                </a:solidFill>
                <a:latin typeface="Times New Roman" panose="02020603050405020304" pitchFamily="18" charset="0"/>
              </a:rPr>
              <a:t>3</a:t>
            </a:r>
            <a:r>
              <a:rPr lang="zh-CN" altLang="en-US" sz="2800" b="1" dirty="0">
                <a:solidFill>
                  <a:srgbClr val="0000FF"/>
                </a:solidFill>
                <a:latin typeface="Times New Roman" panose="02020603050405020304" pitchFamily="18" charset="0"/>
              </a:rPr>
              <a:t>、给文章分层。</a:t>
            </a:r>
            <a:endParaRPr lang="zh-CN" altLang="en-US" sz="2800" b="1" dirty="0">
              <a:solidFill>
                <a:srgbClr val="0000FF"/>
              </a:solidFill>
              <a:latin typeface="Times New Roman" panose="02020603050405020304" pitchFamily="18" charset="0"/>
            </a:endParaRPr>
          </a:p>
          <a:p>
            <a:pPr>
              <a:spcBef>
                <a:spcPct val="50000"/>
              </a:spcBef>
            </a:pPr>
            <a:endParaRPr lang="en-US" altLang="zh-CN" b="1" dirty="0">
              <a:solidFill>
                <a:srgbClr val="0000FF"/>
              </a:solidFill>
              <a:latin typeface="Times New Roman" panose="02020603050405020304" pitchFamily="18" charset="0"/>
            </a:endParaRPr>
          </a:p>
          <a:p>
            <a:pPr>
              <a:spcBef>
                <a:spcPct val="50000"/>
              </a:spcBef>
            </a:pPr>
            <a:endParaRPr lang="zh-CN" altLang="en-US" dirty="0">
              <a:solidFill>
                <a:srgbClr val="0000FF"/>
              </a:solidFill>
              <a:latin typeface="Times New Roman" panose="02020603050405020304" pitchFamily="18" charset="0"/>
            </a:endParaRPr>
          </a:p>
        </p:txBody>
      </p:sp>
    </p:spTree>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Picture 2" descr="0011"/>
          <p:cNvPicPr>
            <a:picLocks noChangeAspect="1"/>
          </p:cNvPicPr>
          <p:nvPr/>
        </p:nvPicPr>
        <p:blipFill>
          <a:blip r:embed="rId1"/>
          <a:stretch>
            <a:fillRect/>
          </a:stretch>
        </p:blipFill>
        <p:spPr>
          <a:xfrm>
            <a:off x="0" y="0"/>
            <a:ext cx="9448800" cy="6858000"/>
          </a:xfrm>
          <a:prstGeom prst="rect">
            <a:avLst/>
          </a:prstGeom>
          <a:noFill/>
          <a:ln w="9525">
            <a:noFill/>
          </a:ln>
        </p:spPr>
      </p:pic>
      <p:sp>
        <p:nvSpPr>
          <p:cNvPr id="13315" name="AutoShape 4"/>
          <p:cNvSpPr/>
          <p:nvPr/>
        </p:nvSpPr>
        <p:spPr>
          <a:xfrm>
            <a:off x="7543800" y="990600"/>
            <a:ext cx="1905000" cy="4724400"/>
          </a:xfrm>
          <a:prstGeom prst="upDownArrow">
            <a:avLst>
              <a:gd name="adj1" fmla="val 50000"/>
              <a:gd name="adj2" fmla="val 49600"/>
            </a:avLst>
          </a:prstGeom>
          <a:solidFill>
            <a:srgbClr val="FF5050"/>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13316" name="Text Box 5"/>
          <p:cNvSpPr txBox="1"/>
          <p:nvPr/>
        </p:nvSpPr>
        <p:spPr>
          <a:xfrm>
            <a:off x="7908925" y="1752600"/>
            <a:ext cx="1006475" cy="3200400"/>
          </a:xfrm>
          <a:prstGeom prst="rect">
            <a:avLst/>
          </a:prstGeom>
          <a:noFill/>
          <a:ln w="9525">
            <a:noFill/>
          </a:ln>
        </p:spPr>
        <p:txBody>
          <a:bodyPr vert="eaVert">
            <a:spAutoFit/>
          </a:bodyPr>
          <a:p>
            <a:pPr algn="ctr">
              <a:spcBef>
                <a:spcPct val="50000"/>
              </a:spcBef>
            </a:pPr>
            <a:r>
              <a:rPr lang="zh-CN" altLang="en-US" sz="5400" b="1" dirty="0">
                <a:solidFill>
                  <a:schemeClr val="tx2"/>
                </a:solidFill>
                <a:latin typeface="Times New Roman" panose="02020603050405020304" pitchFamily="18" charset="0"/>
                <a:ea typeface="华文行楷" pitchFamily="2" charset="-122"/>
              </a:rPr>
              <a:t>探究学习</a:t>
            </a:r>
            <a:r>
              <a:rPr lang="zh-CN" altLang="en-US" sz="4000" b="1" dirty="0">
                <a:latin typeface="Times New Roman" panose="02020603050405020304" pitchFamily="18" charset="0"/>
              </a:rPr>
              <a:t> </a:t>
            </a:r>
            <a:endParaRPr lang="zh-CN" altLang="en-US" sz="4000" b="1" dirty="0">
              <a:latin typeface="Times New Roman" panose="02020603050405020304" pitchFamily="18" charset="0"/>
            </a:endParaRPr>
          </a:p>
        </p:txBody>
      </p:sp>
      <p:sp>
        <p:nvSpPr>
          <p:cNvPr id="13317" name="Text Box 6"/>
          <p:cNvSpPr txBox="1"/>
          <p:nvPr/>
        </p:nvSpPr>
        <p:spPr>
          <a:xfrm>
            <a:off x="228600" y="381000"/>
            <a:ext cx="8077200" cy="1431925"/>
          </a:xfrm>
          <a:prstGeom prst="rect">
            <a:avLst/>
          </a:prstGeom>
          <a:noFill/>
          <a:ln w="9525">
            <a:noFill/>
          </a:ln>
        </p:spPr>
        <p:txBody>
          <a:bodyPr>
            <a:spAutoFit/>
          </a:bodyPr>
          <a:p>
            <a:pPr>
              <a:spcBef>
                <a:spcPct val="50000"/>
              </a:spcBef>
            </a:pPr>
            <a:r>
              <a:rPr lang="en-US" altLang="zh-CN" sz="4400" b="1" dirty="0">
                <a:solidFill>
                  <a:srgbClr val="0000FF"/>
                </a:solidFill>
                <a:latin typeface="Times New Roman" panose="02020603050405020304" pitchFamily="18" charset="0"/>
              </a:rPr>
              <a:t>1</a:t>
            </a:r>
            <a:r>
              <a:rPr lang="zh-CN" altLang="en-US" sz="4400" b="1" dirty="0">
                <a:solidFill>
                  <a:srgbClr val="0000FF"/>
                </a:solidFill>
                <a:latin typeface="Times New Roman" panose="02020603050405020304" pitchFamily="18" charset="0"/>
              </a:rPr>
              <a:t>、写文章首先得有条有理、顺序清楚。本文以什么为顺序呢？</a:t>
            </a:r>
            <a:endParaRPr lang="zh-CN" altLang="en-US" sz="4400" dirty="0">
              <a:solidFill>
                <a:srgbClr val="0000FF"/>
              </a:solidFill>
              <a:latin typeface="Times New Roman" panose="02020603050405020304" pitchFamily="18" charset="0"/>
            </a:endParaRPr>
          </a:p>
        </p:txBody>
      </p:sp>
      <p:sp>
        <p:nvSpPr>
          <p:cNvPr id="9223" name="Text Box 7"/>
          <p:cNvSpPr txBox="1"/>
          <p:nvPr/>
        </p:nvSpPr>
        <p:spPr>
          <a:xfrm>
            <a:off x="838200" y="2286000"/>
            <a:ext cx="6172200" cy="762000"/>
          </a:xfrm>
          <a:prstGeom prst="rect">
            <a:avLst/>
          </a:prstGeom>
          <a:noFill/>
          <a:ln w="9525">
            <a:noFill/>
          </a:ln>
        </p:spPr>
        <p:txBody>
          <a:bodyPr>
            <a:spAutoFit/>
          </a:bodyPr>
          <a:p>
            <a:pPr algn="ctr">
              <a:spcBef>
                <a:spcPct val="50000"/>
              </a:spcBef>
            </a:pPr>
            <a:r>
              <a:rPr lang="zh-CN" altLang="en-US" sz="4400" b="1" dirty="0">
                <a:solidFill>
                  <a:srgbClr val="FF0000"/>
                </a:solidFill>
                <a:latin typeface="Times New Roman" panose="02020603050405020304" pitchFamily="18" charset="0"/>
              </a:rPr>
              <a:t>时间变化、地点转移 </a:t>
            </a:r>
            <a:endParaRPr lang="zh-CN" altLang="en-US" sz="4400" b="1" dirty="0">
              <a:solidFill>
                <a:srgbClr val="FF0000"/>
              </a:solidFill>
              <a:latin typeface="Times New Roman" panose="02020603050405020304" pitchFamily="18" charset="0"/>
            </a:endParaRPr>
          </a:p>
        </p:txBody>
      </p:sp>
      <p:sp>
        <p:nvSpPr>
          <p:cNvPr id="13319" name="Text Box 8"/>
          <p:cNvSpPr txBox="1"/>
          <p:nvPr/>
        </p:nvSpPr>
        <p:spPr>
          <a:xfrm>
            <a:off x="304800" y="3886200"/>
            <a:ext cx="7796213" cy="1431925"/>
          </a:xfrm>
          <a:prstGeom prst="rect">
            <a:avLst/>
          </a:prstGeom>
          <a:noFill/>
          <a:ln w="9525">
            <a:noFill/>
          </a:ln>
        </p:spPr>
        <p:txBody>
          <a:bodyPr>
            <a:spAutoFit/>
          </a:bodyPr>
          <a:p>
            <a:pPr>
              <a:spcBef>
                <a:spcPct val="50000"/>
              </a:spcBef>
            </a:pPr>
            <a:r>
              <a:rPr lang="en-US" altLang="zh-CN" sz="4400" b="1" dirty="0">
                <a:solidFill>
                  <a:srgbClr val="0000FF"/>
                </a:solidFill>
                <a:latin typeface="Times New Roman" panose="02020603050405020304" pitchFamily="18" charset="0"/>
              </a:rPr>
              <a:t>2</a:t>
            </a:r>
            <a:r>
              <a:rPr lang="zh-CN" altLang="en-US" sz="4400" b="1" dirty="0">
                <a:solidFill>
                  <a:srgbClr val="0000FF"/>
                </a:solidFill>
                <a:latin typeface="Times New Roman" panose="02020603050405020304" pitchFamily="18" charset="0"/>
              </a:rPr>
              <a:t>、在文中勾画出表明时间、地点的词句。</a:t>
            </a:r>
            <a:endParaRPr lang="zh-CN" altLang="en-US" sz="4400" b="1" dirty="0">
              <a:solidFill>
                <a:srgbClr val="0000FF"/>
              </a:solidFill>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23"/>
                                        </p:tgtEl>
                                        <p:attrNameLst>
                                          <p:attrName>style.visibility</p:attrName>
                                        </p:attrNameLst>
                                      </p:cBhvr>
                                      <p:to>
                                        <p:strVal val="visible"/>
                                      </p:to>
                                    </p:set>
                                    <p:animEffect transition="in" filter="blinds(horizontal)">
                                      <p:cBhvr>
                                        <p:cTn id="7" dur="500"/>
                                        <p:tgtEl>
                                          <p:spTgt spid="9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4338" name="Rectangle 2"/>
          <p:cNvSpPr/>
          <p:nvPr/>
        </p:nvSpPr>
        <p:spPr>
          <a:xfrm>
            <a:off x="0" y="0"/>
            <a:ext cx="9144000" cy="1554163"/>
          </a:xfrm>
          <a:prstGeom prst="rect">
            <a:avLst/>
          </a:prstGeom>
          <a:noFill/>
          <a:ln w="9525">
            <a:noFill/>
          </a:ln>
        </p:spPr>
        <p:txBody>
          <a:bodyPr>
            <a:spAutoFit/>
          </a:bodyPr>
          <a:p>
            <a:r>
              <a:rPr lang="zh-CN" altLang="en-US" sz="3200" b="1" dirty="0">
                <a:solidFill>
                  <a:srgbClr val="FF3300"/>
                </a:solidFill>
                <a:latin typeface="Arial Unicode MS" pitchFamily="34" charset="-122"/>
              </a:rPr>
              <a:t>                   </a:t>
            </a:r>
            <a:endParaRPr lang="zh-CN" altLang="en-US" sz="3200" b="1" dirty="0">
              <a:solidFill>
                <a:srgbClr val="FF3300"/>
              </a:solidFill>
              <a:latin typeface="Arial Unicode MS" pitchFamily="34" charset="-122"/>
            </a:endParaRPr>
          </a:p>
          <a:p>
            <a:r>
              <a:rPr lang="zh-CN" altLang="en-US" sz="3200" b="1" dirty="0">
                <a:solidFill>
                  <a:srgbClr val="FF3300"/>
                </a:solidFill>
                <a:latin typeface="Arial Unicode MS" pitchFamily="34" charset="-122"/>
              </a:rPr>
              <a:t>     </a:t>
            </a:r>
            <a:endParaRPr lang="zh-CN" altLang="en-US" sz="3200" b="1" dirty="0">
              <a:solidFill>
                <a:srgbClr val="FF3300"/>
              </a:solidFill>
              <a:latin typeface="Arial Unicode MS" pitchFamily="34" charset="-122"/>
            </a:endParaRPr>
          </a:p>
          <a:p>
            <a:r>
              <a:rPr lang="zh-CN" altLang="en-US" sz="3200" b="1" dirty="0">
                <a:solidFill>
                  <a:srgbClr val="FF3300"/>
                </a:solidFill>
                <a:latin typeface="Arial Unicode MS" pitchFamily="34" charset="-122"/>
              </a:rPr>
              <a:t>     </a:t>
            </a:r>
            <a:endParaRPr lang="zh-CN" altLang="en-US" sz="3200" b="1" dirty="0">
              <a:solidFill>
                <a:srgbClr val="FF3300"/>
              </a:solidFill>
              <a:latin typeface="Arial Unicode MS" pitchFamily="34" charset="-122"/>
            </a:endParaRPr>
          </a:p>
        </p:txBody>
      </p:sp>
      <p:sp>
        <p:nvSpPr>
          <p:cNvPr id="14339" name="Text Box 6"/>
          <p:cNvSpPr txBox="1"/>
          <p:nvPr/>
        </p:nvSpPr>
        <p:spPr>
          <a:xfrm>
            <a:off x="609600" y="5410200"/>
            <a:ext cx="1828800" cy="457200"/>
          </a:xfrm>
          <a:prstGeom prst="rect">
            <a:avLst/>
          </a:prstGeom>
          <a:noFill/>
          <a:ln w="9525">
            <a:noFill/>
          </a:ln>
        </p:spPr>
        <p:txBody>
          <a:bodyPr>
            <a:spAutoFit/>
          </a:bodyPr>
          <a:p>
            <a:pPr>
              <a:spcBef>
                <a:spcPct val="50000"/>
              </a:spcBef>
            </a:pPr>
            <a:endParaRPr lang="zh-CN" altLang="en-US" dirty="0">
              <a:latin typeface="Times New Roman" panose="02020603050405020304" pitchFamily="18" charset="0"/>
            </a:endParaRPr>
          </a:p>
        </p:txBody>
      </p:sp>
      <p:sp>
        <p:nvSpPr>
          <p:cNvPr id="14340" name="Text Box 7"/>
          <p:cNvSpPr txBox="1"/>
          <p:nvPr/>
        </p:nvSpPr>
        <p:spPr>
          <a:xfrm>
            <a:off x="457200" y="5029200"/>
            <a:ext cx="2209800" cy="579438"/>
          </a:xfrm>
          <a:prstGeom prst="rect">
            <a:avLst/>
          </a:prstGeom>
          <a:noFill/>
          <a:ln w="9525">
            <a:noFill/>
          </a:ln>
        </p:spPr>
        <p:txBody>
          <a:bodyPr>
            <a:spAutoFit/>
          </a:bodyPr>
          <a:p>
            <a:pPr>
              <a:spcBef>
                <a:spcPct val="50000"/>
              </a:spcBef>
            </a:pPr>
            <a:endParaRPr lang="zh-CN" altLang="en-US" sz="3200" b="1" dirty="0">
              <a:solidFill>
                <a:srgbClr val="FF3300"/>
              </a:solidFill>
              <a:latin typeface="Arial Unicode MS" pitchFamily="34" charset="-122"/>
            </a:endParaRPr>
          </a:p>
        </p:txBody>
      </p:sp>
      <p:sp>
        <p:nvSpPr>
          <p:cNvPr id="14341" name="Text Box 8"/>
          <p:cNvSpPr txBox="1"/>
          <p:nvPr/>
        </p:nvSpPr>
        <p:spPr>
          <a:xfrm>
            <a:off x="762000" y="4495800"/>
            <a:ext cx="1905000" cy="579438"/>
          </a:xfrm>
          <a:prstGeom prst="rect">
            <a:avLst/>
          </a:prstGeom>
          <a:noFill/>
          <a:ln w="9525">
            <a:noFill/>
          </a:ln>
        </p:spPr>
        <p:txBody>
          <a:bodyPr>
            <a:spAutoFit/>
          </a:bodyPr>
          <a:p>
            <a:pPr>
              <a:spcBef>
                <a:spcPct val="50000"/>
              </a:spcBef>
            </a:pPr>
            <a:endParaRPr lang="zh-CN" altLang="en-US" sz="3200" b="1" dirty="0">
              <a:solidFill>
                <a:srgbClr val="FF3300"/>
              </a:solidFill>
              <a:latin typeface="Arial Unicode MS" pitchFamily="34" charset="-122"/>
            </a:endParaRPr>
          </a:p>
        </p:txBody>
      </p:sp>
      <p:sp>
        <p:nvSpPr>
          <p:cNvPr id="14342" name="Text Box 10"/>
          <p:cNvSpPr txBox="1"/>
          <p:nvPr/>
        </p:nvSpPr>
        <p:spPr>
          <a:xfrm>
            <a:off x="838200" y="4038600"/>
            <a:ext cx="1524000" cy="457200"/>
          </a:xfrm>
          <a:prstGeom prst="rect">
            <a:avLst/>
          </a:prstGeom>
          <a:noFill/>
          <a:ln w="9525">
            <a:noFill/>
          </a:ln>
        </p:spPr>
        <p:txBody>
          <a:bodyPr>
            <a:spAutoFit/>
          </a:bodyPr>
          <a:p>
            <a:endParaRPr lang="zh-CN" altLang="en-US" dirty="0">
              <a:latin typeface="Times New Roman" panose="02020603050405020304" pitchFamily="18" charset="0"/>
            </a:endParaRPr>
          </a:p>
        </p:txBody>
      </p:sp>
      <p:sp>
        <p:nvSpPr>
          <p:cNvPr id="14343" name="Text Box 11"/>
          <p:cNvSpPr txBox="1"/>
          <p:nvPr/>
        </p:nvSpPr>
        <p:spPr>
          <a:xfrm>
            <a:off x="838200" y="3429000"/>
            <a:ext cx="1600200" cy="457200"/>
          </a:xfrm>
          <a:prstGeom prst="rect">
            <a:avLst/>
          </a:prstGeom>
          <a:noFill/>
          <a:ln w="9525">
            <a:noFill/>
          </a:ln>
        </p:spPr>
        <p:txBody>
          <a:bodyPr>
            <a:spAutoFit/>
          </a:bodyPr>
          <a:p>
            <a:endParaRPr lang="zh-CN" altLang="en-US" dirty="0">
              <a:latin typeface="Times New Roman" panose="02020603050405020304" pitchFamily="18" charset="0"/>
            </a:endParaRPr>
          </a:p>
        </p:txBody>
      </p:sp>
      <p:sp>
        <p:nvSpPr>
          <p:cNvPr id="14344" name="Text Box 12"/>
          <p:cNvSpPr txBox="1"/>
          <p:nvPr/>
        </p:nvSpPr>
        <p:spPr>
          <a:xfrm>
            <a:off x="914400" y="3124200"/>
            <a:ext cx="1219200" cy="457200"/>
          </a:xfrm>
          <a:prstGeom prst="rect">
            <a:avLst/>
          </a:prstGeom>
          <a:noFill/>
          <a:ln w="9525">
            <a:noFill/>
          </a:ln>
        </p:spPr>
        <p:txBody>
          <a:bodyPr>
            <a:spAutoFit/>
          </a:bodyPr>
          <a:p>
            <a:endParaRPr lang="zh-CN" altLang="en-US" dirty="0">
              <a:latin typeface="Times New Roman" panose="02020603050405020304" pitchFamily="18" charset="0"/>
            </a:endParaRPr>
          </a:p>
        </p:txBody>
      </p:sp>
      <p:graphicFrame>
        <p:nvGraphicFramePr>
          <p:cNvPr id="14916" name="Group 580"/>
          <p:cNvGraphicFramePr>
            <a:graphicFrameLocks noGrp="1"/>
          </p:cNvGraphicFramePr>
          <p:nvPr/>
        </p:nvGraphicFramePr>
        <p:xfrm>
          <a:off x="285750" y="428625"/>
          <a:ext cx="8477250" cy="5899150"/>
        </p:xfrm>
        <a:graphic>
          <a:graphicData uri="http://schemas.openxmlformats.org/drawingml/2006/table">
            <a:tbl>
              <a:tblPr/>
              <a:tblGrid>
                <a:gridCol w="749330"/>
                <a:gridCol w="1022350"/>
                <a:gridCol w="1524000"/>
                <a:gridCol w="1600200"/>
                <a:gridCol w="3581400"/>
              </a:tblGrid>
              <a:tr h="1064916">
                <a:tc gridSpan="2">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3200" b="1" i="0" u="none" strike="noStrike" cap="none" normalizeH="0" baseline="0" dirty="0" smtClean="0">
                          <a:ln>
                            <a:noFill/>
                          </a:ln>
                          <a:solidFill>
                            <a:schemeClr val="bg1"/>
                          </a:solidFill>
                          <a:effectLst/>
                          <a:latin typeface="Arial Unicode MS" pitchFamily="34" charset="-122"/>
                          <a:ea typeface="宋体" panose="02010600030101010101" pitchFamily="2" charset="-122"/>
                        </a:rPr>
                        <a:t>       </a:t>
                      </a:r>
                      <a:r>
                        <a:rPr kumimoji="1" lang="zh-CN" altLang="en-US" sz="3600" b="1" i="0" u="none" strike="noStrike" cap="none" normalizeH="0" baseline="0" dirty="0" smtClean="0">
                          <a:ln>
                            <a:noFill/>
                          </a:ln>
                          <a:solidFill>
                            <a:schemeClr val="bg1"/>
                          </a:solidFill>
                          <a:effectLst/>
                          <a:latin typeface="Arial Unicode MS" pitchFamily="34" charset="-122"/>
                          <a:ea typeface="宋体" panose="02010600030101010101" pitchFamily="2" charset="-122"/>
                        </a:rPr>
                        <a:t>时间</a:t>
                      </a:r>
                      <a:endParaRPr kumimoji="1" lang="zh-CN" altLang="en-US" sz="3600" b="1" i="0" u="none" strike="noStrike" cap="none" normalizeH="0" baseline="0" dirty="0" smtClean="0">
                        <a:ln>
                          <a:noFill/>
                        </a:ln>
                        <a:solidFill>
                          <a:schemeClr val="bg1"/>
                        </a:solidFill>
                        <a:effectLst/>
                        <a:latin typeface="Arial Unicode MS" pitchFamily="34" charset="-122"/>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hMerge="1">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3200" b="1" i="0" u="none" strike="noStrike" cap="none" normalizeH="0" baseline="0" dirty="0" smtClean="0">
                          <a:ln>
                            <a:noFill/>
                          </a:ln>
                          <a:solidFill>
                            <a:schemeClr val="bg1"/>
                          </a:solidFill>
                          <a:effectLst/>
                          <a:latin typeface="Arial Unicode MS" pitchFamily="34" charset="-122"/>
                          <a:ea typeface="宋体" panose="02010600030101010101" pitchFamily="2" charset="-122"/>
                        </a:rPr>
                        <a:t>   地点</a:t>
                      </a:r>
                      <a:endParaRPr kumimoji="1" lang="zh-CN" altLang="en-US" sz="3200" b="1" i="0" u="none" strike="noStrike" cap="none" normalizeH="0" baseline="0" dirty="0" smtClean="0">
                        <a:ln>
                          <a:noFill/>
                        </a:ln>
                        <a:solidFill>
                          <a:schemeClr val="bg1"/>
                        </a:solidFill>
                        <a:effectLst/>
                        <a:latin typeface="Arial Unicode MS" pitchFamily="34" charset="-122"/>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3200" b="1" i="0" u="none" strike="noStrike" cap="none" normalizeH="0" baseline="0" dirty="0" smtClean="0">
                          <a:ln>
                            <a:noFill/>
                          </a:ln>
                          <a:solidFill>
                            <a:schemeClr val="bg1"/>
                          </a:solidFill>
                          <a:effectLst/>
                          <a:latin typeface="Arial Unicode MS" pitchFamily="34" charset="-122"/>
                          <a:ea typeface="宋体" panose="02010600030101010101" pitchFamily="2" charset="-122"/>
                        </a:rPr>
                        <a:t>人物</a:t>
                      </a:r>
                      <a:endParaRPr kumimoji="1" lang="zh-CN" altLang="en-US" sz="3200" b="1" i="0" u="none" strike="noStrike" cap="none" normalizeH="0" baseline="0" dirty="0" smtClean="0">
                        <a:ln>
                          <a:noFill/>
                        </a:ln>
                        <a:solidFill>
                          <a:schemeClr val="bg1"/>
                        </a:solidFill>
                        <a:effectLst/>
                        <a:latin typeface="Arial Unicode MS" pitchFamily="34" charset="-122"/>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dirty="0" smtClean="0">
                          <a:ln>
                            <a:noFill/>
                          </a:ln>
                          <a:solidFill>
                            <a:schemeClr val="bg1"/>
                          </a:solidFill>
                          <a:effectLst/>
                          <a:latin typeface="Arial Unicode MS" pitchFamily="34" charset="-122"/>
                          <a:ea typeface="宋体" panose="02010600030101010101" pitchFamily="2" charset="-122"/>
                        </a:rPr>
                        <a:t>            活动</a:t>
                      </a:r>
                      <a:endParaRPr kumimoji="1" lang="zh-CN" altLang="en-US" sz="2800" b="0"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r>
              <a:tr h="808038">
                <a:tc rowSpan="4">
                  <a:txBody>
                    <a:bodyPr/>
                    <a:lstStyle/>
                    <a:p>
                      <a:pPr marL="0" marR="0" lvl="0" indent="0" algn="just" defTabSz="914400" rtl="0" eaLnBrk="1" fontAlgn="base" latinLnBrk="0" hangingPunct="1">
                        <a:lnSpc>
                          <a:spcPct val="100000"/>
                        </a:lnSpc>
                        <a:spcBef>
                          <a:spcPct val="20000"/>
                        </a:spcBef>
                        <a:spcAft>
                          <a:spcPct val="0"/>
                        </a:spcAft>
                        <a:buClrTx/>
                        <a:buSzTx/>
                        <a:buFontTx/>
                        <a:buNone/>
                      </a:pPr>
                      <a:r>
                        <a:rPr kumimoji="1" lang="zh-CN" altLang="en-US" sz="3600" b="1" i="0" u="none" strike="noStrike" cap="none" normalizeH="0" baseline="0" dirty="0" smtClean="0">
                          <a:ln>
                            <a:noFill/>
                          </a:ln>
                          <a:solidFill>
                            <a:schemeClr val="bg1"/>
                          </a:solidFill>
                          <a:effectLst/>
                          <a:latin typeface="Arial Unicode MS" pitchFamily="34" charset="-122"/>
                          <a:ea typeface="宋体" panose="02010600030101010101" pitchFamily="2" charset="-122"/>
                        </a:rPr>
                        <a:t>第</a:t>
                      </a:r>
                      <a:endParaRPr kumimoji="1" lang="zh-CN" altLang="en-US" sz="3600" b="1" i="0" u="none" strike="noStrike" cap="none" normalizeH="0" baseline="0" dirty="0" smtClean="0">
                        <a:ln>
                          <a:noFill/>
                        </a:ln>
                        <a:solidFill>
                          <a:schemeClr val="bg1"/>
                        </a:solidFill>
                        <a:effectLst/>
                        <a:latin typeface="Arial Unicode MS" pitchFamily="34" charset="-122"/>
                        <a:ea typeface="宋体" panose="02010600030101010101" pitchFamily="2" charset="-122"/>
                      </a:endParaRPr>
                    </a:p>
                    <a:p>
                      <a:pPr marL="0" marR="0" lvl="0" indent="0" algn="just" defTabSz="914400" rtl="0" eaLnBrk="1" fontAlgn="base" latinLnBrk="0" hangingPunct="1">
                        <a:lnSpc>
                          <a:spcPct val="100000"/>
                        </a:lnSpc>
                        <a:spcBef>
                          <a:spcPct val="20000"/>
                        </a:spcBef>
                        <a:spcAft>
                          <a:spcPct val="0"/>
                        </a:spcAft>
                        <a:buClrTx/>
                        <a:buSzTx/>
                        <a:buFontTx/>
                        <a:buNone/>
                      </a:pPr>
                      <a:r>
                        <a:rPr kumimoji="1" lang="zh-CN" altLang="en-US" sz="3600" b="1" i="0" u="none" strike="noStrike" cap="none" normalizeH="0" baseline="0" dirty="0" smtClean="0">
                          <a:ln>
                            <a:noFill/>
                          </a:ln>
                          <a:solidFill>
                            <a:schemeClr val="bg1"/>
                          </a:solidFill>
                          <a:effectLst/>
                          <a:latin typeface="Arial Unicode MS" pitchFamily="34" charset="-122"/>
                          <a:ea typeface="宋体" panose="02010600030101010101" pitchFamily="2" charset="-122"/>
                        </a:rPr>
                        <a:t>一</a:t>
                      </a:r>
                      <a:endParaRPr kumimoji="1" lang="zh-CN" altLang="en-US" sz="3600" b="1" i="0" u="none" strike="noStrike" cap="none" normalizeH="0" baseline="0" dirty="0" smtClean="0">
                        <a:ln>
                          <a:noFill/>
                        </a:ln>
                        <a:solidFill>
                          <a:schemeClr val="bg1"/>
                        </a:solidFill>
                        <a:effectLst/>
                        <a:latin typeface="Arial Unicode MS" pitchFamily="34" charset="-122"/>
                        <a:ea typeface="宋体" panose="02010600030101010101" pitchFamily="2" charset="-122"/>
                      </a:endParaRPr>
                    </a:p>
                    <a:p>
                      <a:pPr marL="0" marR="0" lvl="0" indent="0" algn="just" defTabSz="914400" rtl="0" eaLnBrk="1" fontAlgn="base" latinLnBrk="0" hangingPunct="1">
                        <a:lnSpc>
                          <a:spcPct val="100000"/>
                        </a:lnSpc>
                        <a:spcBef>
                          <a:spcPct val="20000"/>
                        </a:spcBef>
                        <a:spcAft>
                          <a:spcPct val="0"/>
                        </a:spcAft>
                        <a:buClrTx/>
                        <a:buSzTx/>
                        <a:buFontTx/>
                        <a:buNone/>
                      </a:pPr>
                      <a:r>
                        <a:rPr kumimoji="1" lang="zh-CN" altLang="en-US" sz="3600" b="1" i="0" u="none" strike="noStrike" cap="none" normalizeH="0" baseline="0" dirty="0" smtClean="0">
                          <a:ln>
                            <a:noFill/>
                          </a:ln>
                          <a:solidFill>
                            <a:schemeClr val="bg1"/>
                          </a:solidFill>
                          <a:effectLst/>
                          <a:latin typeface="Arial Unicode MS" pitchFamily="34" charset="-122"/>
                          <a:ea typeface="宋体" panose="02010600030101010101" pitchFamily="2" charset="-122"/>
                        </a:rPr>
                        <a:t>天</a:t>
                      </a:r>
                      <a:endParaRPr kumimoji="1" lang="zh-CN" altLang="en-US" sz="3600" b="1" i="0" u="none" strike="noStrike" cap="none" normalizeH="0" baseline="0" dirty="0" smtClean="0">
                        <a:ln>
                          <a:noFill/>
                        </a:ln>
                        <a:solidFill>
                          <a:schemeClr val="bg1"/>
                        </a:solidFill>
                        <a:effectLst/>
                        <a:latin typeface="Arial Unicode MS" pitchFamily="34" charset="-122"/>
                        <a:ea typeface="宋体" panose="02010600030101010101" pitchFamily="2" charset="-122"/>
                      </a:endParaRPr>
                    </a:p>
                    <a:p>
                      <a:pPr marL="0" marR="0" lvl="0" indent="0" algn="just" defTabSz="914400" rtl="0" eaLnBrk="1" fontAlgn="base" latinLnBrk="0" hangingPunct="1">
                        <a:lnSpc>
                          <a:spcPct val="100000"/>
                        </a:lnSpc>
                        <a:spcBef>
                          <a:spcPct val="20000"/>
                        </a:spcBef>
                        <a:spcAft>
                          <a:spcPct val="0"/>
                        </a:spcAft>
                        <a:buClrTx/>
                        <a:buSzTx/>
                        <a:buFontTx/>
                        <a:buNone/>
                      </a:pPr>
                      <a:endParaRPr kumimoji="1" lang="zh-CN" altLang="en-US" sz="4000" b="1" i="0" u="none" strike="noStrike" cap="none" normalizeH="0" baseline="0" dirty="0" smtClean="0">
                        <a:ln>
                          <a:noFill/>
                        </a:ln>
                        <a:solidFill>
                          <a:schemeClr val="bg1"/>
                        </a:solidFill>
                        <a:effectLst/>
                        <a:latin typeface="Arial Unicode MS" pitchFamily="34" charset="-122"/>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dirty="0" smtClean="0">
                          <a:ln>
                            <a:noFill/>
                          </a:ln>
                          <a:solidFill>
                            <a:schemeClr val="bg1"/>
                          </a:solidFill>
                          <a:effectLst/>
                          <a:latin typeface="Arial Unicode MS" pitchFamily="34" charset="-122"/>
                          <a:ea typeface="宋体" panose="02010600030101010101" pitchFamily="2" charset="-122"/>
                        </a:rPr>
                        <a:t>下午</a:t>
                      </a:r>
                      <a:endParaRPr kumimoji="1" lang="zh-CN" altLang="en-US" sz="2800" b="0"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r>
              <a:tr h="596900">
                <a:tc vMerge="1">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3200" b="1" i="0" u="none" strike="noStrike" cap="none" normalizeH="0" baseline="0" dirty="0" smtClean="0">
                          <a:ln>
                            <a:noFill/>
                          </a:ln>
                          <a:solidFill>
                            <a:schemeClr val="bg1"/>
                          </a:solidFill>
                          <a:effectLst/>
                          <a:latin typeface="Arial Unicode MS" pitchFamily="34" charset="-122"/>
                          <a:ea typeface="宋体" panose="02010600030101010101" pitchFamily="2" charset="-122"/>
                        </a:rPr>
                        <a:t>天黑</a:t>
                      </a:r>
                      <a:endParaRPr kumimoji="1" lang="zh-CN" altLang="en-US" sz="3200" b="1" i="0" u="none" strike="noStrike" cap="none" normalizeH="0" baseline="0" dirty="0" smtClean="0">
                        <a:ln>
                          <a:noFill/>
                        </a:ln>
                        <a:solidFill>
                          <a:schemeClr val="bg1"/>
                        </a:solidFill>
                        <a:effectLst/>
                        <a:latin typeface="Arial Unicode MS" pitchFamily="34" charset="-122"/>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r>
              <a:tr h="623888">
                <a:tc vMerge="1">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3200" b="1" i="0" u="none" strike="noStrike" cap="none" normalizeH="0" baseline="0" dirty="0" smtClean="0">
                          <a:ln>
                            <a:noFill/>
                          </a:ln>
                          <a:solidFill>
                            <a:schemeClr val="bg1"/>
                          </a:solidFill>
                          <a:effectLst/>
                          <a:latin typeface="Arial Unicode MS" pitchFamily="34" charset="-122"/>
                          <a:ea typeface="宋体" panose="02010600030101010101" pitchFamily="2" charset="-122"/>
                        </a:rPr>
                        <a:t>夜里</a:t>
                      </a:r>
                      <a:endParaRPr kumimoji="1" lang="zh-CN" altLang="en-US" sz="3200" b="1" i="0" u="none" strike="noStrike" cap="none" normalizeH="0" baseline="0" dirty="0" smtClean="0">
                        <a:ln>
                          <a:noFill/>
                        </a:ln>
                        <a:solidFill>
                          <a:schemeClr val="bg1"/>
                        </a:solidFill>
                        <a:effectLst/>
                        <a:latin typeface="Arial Unicode MS" pitchFamily="34" charset="-122"/>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r>
              <a:tr h="581025">
                <a:tc vMerge="1">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3200" b="1" i="0" u="none" strike="noStrike" cap="none" normalizeH="0" baseline="0" dirty="0" smtClean="0">
                          <a:ln>
                            <a:noFill/>
                          </a:ln>
                          <a:solidFill>
                            <a:schemeClr val="bg1"/>
                          </a:solidFill>
                          <a:effectLst/>
                          <a:latin typeface="Arial Unicode MS" pitchFamily="34" charset="-122"/>
                          <a:ea typeface="宋体" panose="02010600030101010101" pitchFamily="2" charset="-122"/>
                        </a:rPr>
                        <a:t>半夜</a:t>
                      </a:r>
                      <a:endParaRPr kumimoji="1" lang="zh-CN" altLang="en-US" sz="3200" b="1" i="0" u="none" strike="noStrike" cap="none" normalizeH="0" baseline="0" dirty="0" smtClean="0">
                        <a:ln>
                          <a:noFill/>
                        </a:ln>
                        <a:solidFill>
                          <a:schemeClr val="bg1"/>
                        </a:solidFill>
                        <a:effectLst/>
                        <a:latin typeface="Arial Unicode MS" pitchFamily="34" charset="-122"/>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r>
              <a:tr h="579438">
                <a:tc rowSpan="2">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3200" b="1" i="0" u="none" strike="noStrike" cap="none" normalizeH="0" baseline="0" smtClean="0">
                          <a:ln>
                            <a:noFill/>
                          </a:ln>
                          <a:solidFill>
                            <a:schemeClr val="bg1"/>
                          </a:solidFill>
                          <a:effectLst/>
                          <a:latin typeface="Arial Unicode MS" pitchFamily="34" charset="-122"/>
                          <a:ea typeface="宋体" panose="02010600030101010101" pitchFamily="2" charset="-122"/>
                        </a:rPr>
                        <a:t>第</a:t>
                      </a:r>
                      <a:endParaRPr kumimoji="1" lang="zh-CN" altLang="en-US" sz="3200" b="1" i="0" u="none" strike="noStrike" cap="none" normalizeH="0" baseline="0" smtClean="0">
                        <a:ln>
                          <a:noFill/>
                        </a:ln>
                        <a:solidFill>
                          <a:schemeClr val="bg1"/>
                        </a:solidFill>
                        <a:effectLst/>
                        <a:latin typeface="Arial Unicode MS" pitchFamily="34" charset="-122"/>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3200" b="1" i="0" u="none" strike="noStrike" cap="none" normalizeH="0" baseline="0" smtClean="0">
                          <a:ln>
                            <a:noFill/>
                          </a:ln>
                          <a:solidFill>
                            <a:schemeClr val="bg1"/>
                          </a:solidFill>
                          <a:effectLst/>
                          <a:latin typeface="Arial Unicode MS" pitchFamily="34" charset="-122"/>
                          <a:ea typeface="宋体" panose="02010600030101010101" pitchFamily="2" charset="-122"/>
                        </a:rPr>
                        <a:t>二</a:t>
                      </a:r>
                      <a:endParaRPr kumimoji="1" lang="zh-CN" altLang="en-US" sz="3200" b="1" i="0" u="none" strike="noStrike" cap="none" normalizeH="0" baseline="0" smtClean="0">
                        <a:ln>
                          <a:noFill/>
                        </a:ln>
                        <a:solidFill>
                          <a:schemeClr val="bg1"/>
                        </a:solidFill>
                        <a:effectLst/>
                        <a:latin typeface="Arial Unicode MS" pitchFamily="34" charset="-122"/>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3200" b="1" i="0" u="none" strike="noStrike" cap="none" normalizeH="0" baseline="0" smtClean="0">
                          <a:ln>
                            <a:noFill/>
                          </a:ln>
                          <a:solidFill>
                            <a:schemeClr val="bg1"/>
                          </a:solidFill>
                          <a:effectLst/>
                          <a:latin typeface="Arial Unicode MS" pitchFamily="34" charset="-122"/>
                          <a:ea typeface="宋体" panose="02010600030101010101" pitchFamily="2" charset="-122"/>
                        </a:rPr>
                        <a:t>天</a:t>
                      </a:r>
                      <a:endParaRPr kumimoji="1" lang="zh-CN" altLang="en-US" sz="3200" b="1" i="0" u="none" strike="noStrike" cap="none" normalizeH="0" baseline="0" smtClean="0">
                        <a:ln>
                          <a:noFill/>
                        </a:ln>
                        <a:solidFill>
                          <a:schemeClr val="bg1"/>
                        </a:solidFill>
                        <a:effectLst/>
                        <a:latin typeface="Arial Unicode MS" pitchFamily="34" charset="-122"/>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3200" b="1" i="0" u="none" strike="noStrike" cap="none" normalizeH="0" baseline="0" dirty="0" smtClean="0">
                          <a:ln>
                            <a:noFill/>
                          </a:ln>
                          <a:solidFill>
                            <a:schemeClr val="bg1"/>
                          </a:solidFill>
                          <a:effectLst/>
                          <a:latin typeface="Arial Unicode MS" pitchFamily="34" charset="-122"/>
                          <a:ea typeface="宋体" panose="02010600030101010101" pitchFamily="2" charset="-122"/>
                        </a:rPr>
                        <a:t>黎明以后</a:t>
                      </a:r>
                      <a:endParaRPr kumimoji="1" lang="zh-CN" altLang="en-US" sz="3200" b="1" i="0" u="none" strike="noStrike" cap="none" normalizeH="0" baseline="0" dirty="0" smtClean="0">
                        <a:ln>
                          <a:noFill/>
                        </a:ln>
                        <a:solidFill>
                          <a:schemeClr val="bg1"/>
                        </a:solidFill>
                        <a:effectLst/>
                        <a:latin typeface="Arial Unicode MS" pitchFamily="34" charset="-122"/>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r>
              <a:tr h="955675">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1" lang="zh-CN" altLang="en-US" sz="3200" b="1" i="0" u="none" strike="noStrike" cap="none" normalizeH="0" baseline="0" dirty="0" smtClean="0">
                          <a:ln>
                            <a:noFill/>
                          </a:ln>
                          <a:solidFill>
                            <a:schemeClr val="bg1"/>
                          </a:solidFill>
                          <a:effectLst/>
                          <a:latin typeface="Arial Unicode MS" pitchFamily="34" charset="-122"/>
                          <a:ea typeface="宋体" panose="02010600030101010101" pitchFamily="2" charset="-122"/>
                        </a:rPr>
                        <a:t>下午</a:t>
                      </a:r>
                      <a:endParaRPr kumimoji="1" lang="zh-CN" altLang="en-US" sz="2800" b="0"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28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horzOverflow="overflow">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a:noFill/>
                    </a:lnTlToBr>
                    <a:lnBlToTr>
                      <a:noFill/>
                    </a:lnBlToTr>
                    <a:noFill/>
                  </a:tcPr>
                </a:tc>
              </a:tr>
            </a:tbl>
          </a:graphicData>
        </a:graphic>
      </p:graphicFrame>
      <p:sp>
        <p:nvSpPr>
          <p:cNvPr id="14889" name="Text Box 553"/>
          <p:cNvSpPr txBox="1"/>
          <p:nvPr/>
        </p:nvSpPr>
        <p:spPr>
          <a:xfrm>
            <a:off x="2057400" y="1571625"/>
            <a:ext cx="2057400" cy="584200"/>
          </a:xfrm>
          <a:prstGeom prst="rect">
            <a:avLst/>
          </a:prstGeom>
          <a:noFill/>
          <a:ln w="9525">
            <a:noFill/>
          </a:ln>
        </p:spPr>
        <p:txBody>
          <a:bodyPr>
            <a:spAutoFit/>
          </a:bodyPr>
          <a:p>
            <a:pPr>
              <a:spcBef>
                <a:spcPct val="50000"/>
              </a:spcBef>
            </a:pPr>
            <a:r>
              <a:rPr lang="zh-CN" altLang="en-US" sz="2800" b="1" dirty="0">
                <a:latin typeface="Times New Roman" panose="02020603050405020304" pitchFamily="18" charset="0"/>
              </a:rPr>
              <a:t> </a:t>
            </a:r>
            <a:r>
              <a:rPr lang="zh-CN" altLang="en-US" sz="3200" b="1" dirty="0">
                <a:solidFill>
                  <a:schemeClr val="bg1"/>
                </a:solidFill>
                <a:latin typeface="Times New Roman" panose="02020603050405020304" pitchFamily="18" charset="0"/>
              </a:rPr>
              <a:t>瑶民家</a:t>
            </a:r>
            <a:endParaRPr lang="zh-CN" altLang="en-US" sz="3200" b="1" dirty="0">
              <a:solidFill>
                <a:schemeClr val="bg1"/>
              </a:solidFill>
              <a:latin typeface="Times New Roman" panose="02020603050405020304" pitchFamily="18" charset="0"/>
            </a:endParaRPr>
          </a:p>
        </p:txBody>
      </p:sp>
      <p:sp>
        <p:nvSpPr>
          <p:cNvPr id="14896" name="Text Box 560"/>
          <p:cNvSpPr txBox="1"/>
          <p:nvPr/>
        </p:nvSpPr>
        <p:spPr>
          <a:xfrm>
            <a:off x="3581400" y="1643063"/>
            <a:ext cx="1828800" cy="523875"/>
          </a:xfrm>
          <a:prstGeom prst="rect">
            <a:avLst/>
          </a:prstGeom>
          <a:noFill/>
          <a:ln w="9525">
            <a:noFill/>
          </a:ln>
        </p:spPr>
        <p:txBody>
          <a:bodyPr>
            <a:spAutoFit/>
          </a:bodyPr>
          <a:p>
            <a:pPr>
              <a:spcBef>
                <a:spcPct val="50000"/>
              </a:spcBef>
            </a:pPr>
            <a:r>
              <a:rPr lang="zh-CN" altLang="en-US" sz="2800" b="1" dirty="0">
                <a:solidFill>
                  <a:schemeClr val="bg1"/>
                </a:solidFill>
                <a:latin typeface="Times New Roman" panose="02020603050405020304" pitchFamily="18" charset="0"/>
              </a:rPr>
              <a:t>瑶家大嫂</a:t>
            </a:r>
            <a:endParaRPr lang="zh-CN" altLang="en-US" sz="2800" b="1" dirty="0">
              <a:solidFill>
                <a:schemeClr val="bg1"/>
              </a:solidFill>
              <a:latin typeface="Times New Roman" panose="02020603050405020304" pitchFamily="18" charset="0"/>
            </a:endParaRPr>
          </a:p>
        </p:txBody>
      </p:sp>
      <p:sp>
        <p:nvSpPr>
          <p:cNvPr id="14897" name="Text Box 561"/>
          <p:cNvSpPr txBox="1"/>
          <p:nvPr/>
        </p:nvSpPr>
        <p:spPr>
          <a:xfrm>
            <a:off x="5181600" y="1571625"/>
            <a:ext cx="3505200" cy="954088"/>
          </a:xfrm>
          <a:prstGeom prst="rect">
            <a:avLst/>
          </a:prstGeom>
          <a:noFill/>
          <a:ln w="9525">
            <a:noFill/>
          </a:ln>
        </p:spPr>
        <p:txBody>
          <a:bodyPr>
            <a:spAutoFit/>
          </a:bodyPr>
          <a:p>
            <a:pPr>
              <a:spcBef>
                <a:spcPct val="50000"/>
              </a:spcBef>
            </a:pPr>
            <a:r>
              <a:rPr lang="zh-CN" altLang="en-US" sz="2800" b="1" dirty="0">
                <a:solidFill>
                  <a:schemeClr val="bg1"/>
                </a:solidFill>
                <a:latin typeface="Times New Roman" panose="02020603050405020304" pitchFamily="18" charset="0"/>
              </a:rPr>
              <a:t>攀谈，宣传红军政策，使瑶民理解了红军</a:t>
            </a:r>
            <a:r>
              <a:rPr lang="zh-CN" altLang="en-US" sz="2800" b="1" dirty="0">
                <a:solidFill>
                  <a:srgbClr val="FFFF00"/>
                </a:solidFill>
                <a:latin typeface="Times New Roman" panose="02020603050405020304" pitchFamily="18" charset="0"/>
              </a:rPr>
              <a:t>。</a:t>
            </a:r>
            <a:endParaRPr lang="zh-CN" altLang="en-US" sz="2800" b="1" dirty="0">
              <a:solidFill>
                <a:srgbClr val="FFFF00"/>
              </a:solidFill>
              <a:latin typeface="Times New Roman" panose="02020603050405020304" pitchFamily="18" charset="0"/>
            </a:endParaRPr>
          </a:p>
        </p:txBody>
      </p:sp>
      <p:sp>
        <p:nvSpPr>
          <p:cNvPr id="14900" name="Text Box 564"/>
          <p:cNvSpPr txBox="1"/>
          <p:nvPr/>
        </p:nvSpPr>
        <p:spPr>
          <a:xfrm>
            <a:off x="2133600" y="2428875"/>
            <a:ext cx="1524000" cy="584200"/>
          </a:xfrm>
          <a:prstGeom prst="rect">
            <a:avLst/>
          </a:prstGeom>
          <a:noFill/>
          <a:ln w="9525">
            <a:noFill/>
          </a:ln>
        </p:spPr>
        <p:txBody>
          <a:bodyPr>
            <a:spAutoFit/>
          </a:bodyPr>
          <a:p>
            <a:pPr>
              <a:spcBef>
                <a:spcPct val="50000"/>
              </a:spcBef>
            </a:pPr>
            <a:r>
              <a:rPr lang="zh-CN" altLang="en-US" sz="3200" b="1" dirty="0">
                <a:solidFill>
                  <a:schemeClr val="bg1"/>
                </a:solidFill>
                <a:latin typeface="Times New Roman" panose="02020603050405020304" pitchFamily="18" charset="0"/>
              </a:rPr>
              <a:t>山脚下</a:t>
            </a:r>
            <a:endParaRPr lang="zh-CN" altLang="en-US" sz="3200" b="1" dirty="0">
              <a:solidFill>
                <a:schemeClr val="bg1"/>
              </a:solidFill>
              <a:latin typeface="Times New Roman" panose="02020603050405020304" pitchFamily="18" charset="0"/>
            </a:endParaRPr>
          </a:p>
        </p:txBody>
      </p:sp>
      <p:sp>
        <p:nvSpPr>
          <p:cNvPr id="14901" name="Text Box 565"/>
          <p:cNvSpPr txBox="1"/>
          <p:nvPr/>
        </p:nvSpPr>
        <p:spPr>
          <a:xfrm>
            <a:off x="3505200" y="2500313"/>
            <a:ext cx="1752600" cy="523875"/>
          </a:xfrm>
          <a:prstGeom prst="rect">
            <a:avLst/>
          </a:prstGeom>
          <a:noFill/>
          <a:ln w="9525">
            <a:noFill/>
          </a:ln>
        </p:spPr>
        <p:txBody>
          <a:bodyPr>
            <a:spAutoFit/>
          </a:bodyPr>
          <a:p>
            <a:pPr>
              <a:spcBef>
                <a:spcPct val="50000"/>
              </a:spcBef>
            </a:pPr>
            <a:r>
              <a:rPr lang="zh-CN" altLang="en-US" sz="2800" b="1" dirty="0">
                <a:solidFill>
                  <a:schemeClr val="bg1"/>
                </a:solidFill>
                <a:latin typeface="Times New Roman" panose="02020603050405020304" pitchFamily="18" charset="0"/>
              </a:rPr>
              <a:t>红军战士</a:t>
            </a:r>
            <a:endParaRPr lang="zh-CN" altLang="en-US" sz="2800" b="1" dirty="0">
              <a:solidFill>
                <a:schemeClr val="bg1"/>
              </a:solidFill>
              <a:latin typeface="Times New Roman" panose="02020603050405020304" pitchFamily="18" charset="0"/>
            </a:endParaRPr>
          </a:p>
        </p:txBody>
      </p:sp>
      <p:sp>
        <p:nvSpPr>
          <p:cNvPr id="14902" name="Text Box 566"/>
          <p:cNvSpPr txBox="1"/>
          <p:nvPr/>
        </p:nvSpPr>
        <p:spPr>
          <a:xfrm>
            <a:off x="5791200" y="2500313"/>
            <a:ext cx="3352800" cy="584200"/>
          </a:xfrm>
          <a:prstGeom prst="rect">
            <a:avLst/>
          </a:prstGeom>
          <a:noFill/>
          <a:ln w="9525">
            <a:noFill/>
          </a:ln>
        </p:spPr>
        <p:txBody>
          <a:bodyPr>
            <a:spAutoFit/>
          </a:bodyPr>
          <a:p>
            <a:pPr>
              <a:spcBef>
                <a:spcPct val="50000"/>
              </a:spcBef>
            </a:pPr>
            <a:r>
              <a:rPr lang="zh-CN" altLang="en-US" sz="3200" b="1" dirty="0">
                <a:solidFill>
                  <a:schemeClr val="bg1"/>
                </a:solidFill>
                <a:latin typeface="Times New Roman" panose="02020603050405020304" pitchFamily="18" charset="0"/>
              </a:rPr>
              <a:t>准备爬山</a:t>
            </a:r>
            <a:endParaRPr lang="zh-CN" altLang="en-US" sz="3200" b="1" dirty="0">
              <a:solidFill>
                <a:schemeClr val="bg1"/>
              </a:solidFill>
              <a:latin typeface="Times New Roman" panose="02020603050405020304" pitchFamily="18" charset="0"/>
            </a:endParaRPr>
          </a:p>
        </p:txBody>
      </p:sp>
      <p:sp>
        <p:nvSpPr>
          <p:cNvPr id="14903" name="Text Box 567"/>
          <p:cNvSpPr txBox="1"/>
          <p:nvPr/>
        </p:nvSpPr>
        <p:spPr>
          <a:xfrm>
            <a:off x="2057400" y="3000375"/>
            <a:ext cx="1447800" cy="584200"/>
          </a:xfrm>
          <a:prstGeom prst="rect">
            <a:avLst/>
          </a:prstGeom>
          <a:noFill/>
          <a:ln w="9525">
            <a:noFill/>
          </a:ln>
        </p:spPr>
        <p:txBody>
          <a:bodyPr>
            <a:spAutoFit/>
          </a:bodyPr>
          <a:p>
            <a:pPr>
              <a:spcBef>
                <a:spcPct val="50000"/>
              </a:spcBef>
            </a:pPr>
            <a:r>
              <a:rPr lang="zh-CN" altLang="en-US" sz="3200" b="1" dirty="0">
                <a:solidFill>
                  <a:schemeClr val="bg1"/>
                </a:solidFill>
                <a:latin typeface="Times New Roman" panose="02020603050405020304" pitchFamily="18" charset="0"/>
              </a:rPr>
              <a:t>半山腰</a:t>
            </a:r>
            <a:endParaRPr lang="zh-CN" altLang="en-US" sz="3200" b="1" dirty="0">
              <a:solidFill>
                <a:schemeClr val="bg1"/>
              </a:solidFill>
              <a:latin typeface="Times New Roman" panose="02020603050405020304" pitchFamily="18" charset="0"/>
            </a:endParaRPr>
          </a:p>
        </p:txBody>
      </p:sp>
      <p:sp>
        <p:nvSpPr>
          <p:cNvPr id="14904" name="Text Box 568"/>
          <p:cNvSpPr txBox="1"/>
          <p:nvPr/>
        </p:nvSpPr>
        <p:spPr>
          <a:xfrm>
            <a:off x="3505200" y="3071813"/>
            <a:ext cx="1730375" cy="523875"/>
          </a:xfrm>
          <a:prstGeom prst="rect">
            <a:avLst/>
          </a:prstGeom>
          <a:noFill/>
          <a:ln w="9525">
            <a:noFill/>
          </a:ln>
        </p:spPr>
        <p:txBody>
          <a:bodyPr>
            <a:spAutoFit/>
          </a:bodyPr>
          <a:p>
            <a:pPr>
              <a:spcBef>
                <a:spcPct val="50000"/>
              </a:spcBef>
            </a:pPr>
            <a:r>
              <a:rPr lang="zh-CN" altLang="en-US" sz="2800" b="1" dirty="0">
                <a:solidFill>
                  <a:schemeClr val="bg1"/>
                </a:solidFill>
                <a:latin typeface="Times New Roman" panose="02020603050405020304" pitchFamily="18" charset="0"/>
              </a:rPr>
              <a:t>红军战士</a:t>
            </a:r>
            <a:endParaRPr lang="zh-CN" altLang="en-US" sz="2800" b="1" dirty="0">
              <a:solidFill>
                <a:schemeClr val="bg1"/>
              </a:solidFill>
              <a:latin typeface="Times New Roman" panose="02020603050405020304" pitchFamily="18" charset="0"/>
            </a:endParaRPr>
          </a:p>
        </p:txBody>
      </p:sp>
      <p:sp>
        <p:nvSpPr>
          <p:cNvPr id="14905" name="Text Box 569"/>
          <p:cNvSpPr txBox="1"/>
          <p:nvPr/>
        </p:nvSpPr>
        <p:spPr>
          <a:xfrm>
            <a:off x="5791200" y="3013075"/>
            <a:ext cx="3352800" cy="585788"/>
          </a:xfrm>
          <a:prstGeom prst="rect">
            <a:avLst/>
          </a:prstGeom>
          <a:noFill/>
          <a:ln w="9525">
            <a:noFill/>
          </a:ln>
        </p:spPr>
        <p:txBody>
          <a:bodyPr>
            <a:spAutoFit/>
          </a:bodyPr>
          <a:p>
            <a:pPr>
              <a:spcBef>
                <a:spcPct val="50000"/>
              </a:spcBef>
            </a:pPr>
            <a:r>
              <a:rPr lang="zh-CN" altLang="en-US" sz="3200" b="1" dirty="0">
                <a:solidFill>
                  <a:schemeClr val="bg1"/>
                </a:solidFill>
                <a:latin typeface="Times New Roman" panose="02020603050405020304" pitchFamily="18" charset="0"/>
              </a:rPr>
              <a:t>夜行军</a:t>
            </a:r>
            <a:endParaRPr lang="zh-CN" altLang="en-US" sz="3200" b="1" dirty="0">
              <a:solidFill>
                <a:schemeClr val="bg1"/>
              </a:solidFill>
              <a:latin typeface="Times New Roman" panose="02020603050405020304" pitchFamily="18" charset="0"/>
            </a:endParaRPr>
          </a:p>
        </p:txBody>
      </p:sp>
      <p:sp>
        <p:nvSpPr>
          <p:cNvPr id="14906" name="Text Box 570"/>
          <p:cNvSpPr txBox="1"/>
          <p:nvPr/>
        </p:nvSpPr>
        <p:spPr>
          <a:xfrm>
            <a:off x="2133600" y="3571875"/>
            <a:ext cx="1524000" cy="584200"/>
          </a:xfrm>
          <a:prstGeom prst="rect">
            <a:avLst/>
          </a:prstGeom>
          <a:noFill/>
          <a:ln w="9525">
            <a:noFill/>
          </a:ln>
        </p:spPr>
        <p:txBody>
          <a:bodyPr>
            <a:spAutoFit/>
          </a:bodyPr>
          <a:p>
            <a:pPr>
              <a:spcBef>
                <a:spcPct val="50000"/>
              </a:spcBef>
            </a:pPr>
            <a:r>
              <a:rPr lang="zh-CN" altLang="en-US" sz="3200" b="1" dirty="0">
                <a:solidFill>
                  <a:schemeClr val="bg1"/>
                </a:solidFill>
                <a:latin typeface="Times New Roman" panose="02020603050405020304" pitchFamily="18" charset="0"/>
              </a:rPr>
              <a:t>山路上</a:t>
            </a:r>
            <a:endParaRPr lang="zh-CN" altLang="en-US" sz="3200" b="1" dirty="0">
              <a:solidFill>
                <a:schemeClr val="bg1"/>
              </a:solidFill>
              <a:latin typeface="Times New Roman" panose="02020603050405020304" pitchFamily="18" charset="0"/>
            </a:endParaRPr>
          </a:p>
        </p:txBody>
      </p:sp>
      <p:sp>
        <p:nvSpPr>
          <p:cNvPr id="14400" name="Text Box 571"/>
          <p:cNvSpPr txBox="1"/>
          <p:nvPr/>
        </p:nvSpPr>
        <p:spPr>
          <a:xfrm>
            <a:off x="3714750" y="2928938"/>
            <a:ext cx="1006475" cy="461962"/>
          </a:xfrm>
          <a:prstGeom prst="rect">
            <a:avLst/>
          </a:prstGeom>
          <a:noFill/>
          <a:ln w="9525">
            <a:noFill/>
          </a:ln>
        </p:spPr>
        <p:txBody>
          <a:bodyPr>
            <a:spAutoFit/>
          </a:bodyPr>
          <a:p>
            <a:endParaRPr lang="zh-CN" altLang="en-US" dirty="0">
              <a:latin typeface="Times New Roman" panose="02020603050405020304" pitchFamily="18" charset="0"/>
            </a:endParaRPr>
          </a:p>
        </p:txBody>
      </p:sp>
      <p:sp>
        <p:nvSpPr>
          <p:cNvPr id="14908" name="Text Box 572"/>
          <p:cNvSpPr txBox="1"/>
          <p:nvPr/>
        </p:nvSpPr>
        <p:spPr>
          <a:xfrm>
            <a:off x="3581400" y="3643313"/>
            <a:ext cx="1730375" cy="523875"/>
          </a:xfrm>
          <a:prstGeom prst="rect">
            <a:avLst/>
          </a:prstGeom>
          <a:noFill/>
          <a:ln w="9525">
            <a:noFill/>
          </a:ln>
        </p:spPr>
        <p:txBody>
          <a:bodyPr>
            <a:spAutoFit/>
          </a:bodyPr>
          <a:p>
            <a:pPr>
              <a:spcBef>
                <a:spcPct val="50000"/>
              </a:spcBef>
            </a:pPr>
            <a:r>
              <a:rPr lang="zh-CN" altLang="en-US" sz="2800" b="1" dirty="0">
                <a:solidFill>
                  <a:schemeClr val="bg1"/>
                </a:solidFill>
                <a:latin typeface="Times New Roman" panose="02020603050405020304" pitchFamily="18" charset="0"/>
              </a:rPr>
              <a:t>红军战士</a:t>
            </a:r>
            <a:endParaRPr lang="zh-CN" altLang="en-US" sz="2800" b="1" dirty="0">
              <a:solidFill>
                <a:schemeClr val="bg1"/>
              </a:solidFill>
              <a:latin typeface="Times New Roman" panose="02020603050405020304" pitchFamily="18" charset="0"/>
            </a:endParaRPr>
          </a:p>
        </p:txBody>
      </p:sp>
      <p:sp>
        <p:nvSpPr>
          <p:cNvPr id="14909" name="Text Box 573"/>
          <p:cNvSpPr txBox="1"/>
          <p:nvPr/>
        </p:nvSpPr>
        <p:spPr>
          <a:xfrm>
            <a:off x="5410200" y="3714750"/>
            <a:ext cx="3048000" cy="584200"/>
          </a:xfrm>
          <a:prstGeom prst="rect">
            <a:avLst/>
          </a:prstGeom>
          <a:noFill/>
          <a:ln w="9525">
            <a:noFill/>
          </a:ln>
        </p:spPr>
        <p:txBody>
          <a:bodyPr>
            <a:spAutoFit/>
          </a:bodyPr>
          <a:p>
            <a:pPr>
              <a:spcBef>
                <a:spcPct val="50000"/>
              </a:spcBef>
            </a:pPr>
            <a:r>
              <a:rPr lang="zh-CN" altLang="en-US" sz="3200" b="1" dirty="0">
                <a:solidFill>
                  <a:schemeClr val="bg1"/>
                </a:solidFill>
                <a:latin typeface="Times New Roman" panose="02020603050405020304" pitchFamily="18" charset="0"/>
              </a:rPr>
              <a:t>半夜露宿</a:t>
            </a:r>
            <a:endParaRPr lang="zh-CN" altLang="en-US" sz="3200" b="1" dirty="0">
              <a:solidFill>
                <a:schemeClr val="bg1"/>
              </a:solidFill>
              <a:latin typeface="Times New Roman" panose="02020603050405020304" pitchFamily="18" charset="0"/>
            </a:endParaRPr>
          </a:p>
        </p:txBody>
      </p:sp>
      <p:sp>
        <p:nvSpPr>
          <p:cNvPr id="14910" name="Text Box 574"/>
          <p:cNvSpPr txBox="1"/>
          <p:nvPr/>
        </p:nvSpPr>
        <p:spPr>
          <a:xfrm>
            <a:off x="2133600" y="4500563"/>
            <a:ext cx="1295400" cy="523875"/>
          </a:xfrm>
          <a:prstGeom prst="rect">
            <a:avLst/>
          </a:prstGeom>
          <a:noFill/>
          <a:ln w="9525">
            <a:noFill/>
          </a:ln>
        </p:spPr>
        <p:txBody>
          <a:bodyPr>
            <a:spAutoFit/>
          </a:bodyPr>
          <a:p>
            <a:pPr>
              <a:spcBef>
                <a:spcPct val="50000"/>
              </a:spcBef>
            </a:pPr>
            <a:r>
              <a:rPr lang="zh-CN" altLang="en-US" sz="2800" b="1" dirty="0">
                <a:solidFill>
                  <a:schemeClr val="bg1"/>
                </a:solidFill>
                <a:latin typeface="Times New Roman" panose="02020603050405020304" pitchFamily="18" charset="0"/>
              </a:rPr>
              <a:t>雷公岩</a:t>
            </a:r>
            <a:endParaRPr lang="zh-CN" altLang="en-US" sz="2800" b="1" dirty="0">
              <a:solidFill>
                <a:schemeClr val="bg1"/>
              </a:solidFill>
              <a:latin typeface="Times New Roman" panose="02020603050405020304" pitchFamily="18" charset="0"/>
            </a:endParaRPr>
          </a:p>
        </p:txBody>
      </p:sp>
      <p:sp>
        <p:nvSpPr>
          <p:cNvPr id="14911" name="Text Box 575"/>
          <p:cNvSpPr txBox="1"/>
          <p:nvPr/>
        </p:nvSpPr>
        <p:spPr>
          <a:xfrm>
            <a:off x="3505200" y="4286250"/>
            <a:ext cx="1676400" cy="954088"/>
          </a:xfrm>
          <a:prstGeom prst="rect">
            <a:avLst/>
          </a:prstGeom>
          <a:noFill/>
          <a:ln w="9525">
            <a:noFill/>
          </a:ln>
        </p:spPr>
        <p:txBody>
          <a:bodyPr>
            <a:spAutoFit/>
          </a:bodyPr>
          <a:p>
            <a:pPr>
              <a:spcBef>
                <a:spcPct val="50000"/>
              </a:spcBef>
            </a:pPr>
            <a:r>
              <a:rPr lang="zh-CN" altLang="en-US" sz="2800" b="1" dirty="0">
                <a:solidFill>
                  <a:schemeClr val="bg1"/>
                </a:solidFill>
                <a:latin typeface="Times New Roman" panose="02020603050405020304" pitchFamily="18" charset="0"/>
              </a:rPr>
              <a:t>红军战士、医务人员</a:t>
            </a:r>
            <a:endParaRPr lang="zh-CN" altLang="en-US" sz="2800" b="1" dirty="0">
              <a:solidFill>
                <a:schemeClr val="bg1"/>
              </a:solidFill>
              <a:latin typeface="Times New Roman" panose="02020603050405020304" pitchFamily="18" charset="0"/>
            </a:endParaRPr>
          </a:p>
        </p:txBody>
      </p:sp>
      <p:sp>
        <p:nvSpPr>
          <p:cNvPr id="14912" name="Text Box 576"/>
          <p:cNvSpPr txBox="1"/>
          <p:nvPr/>
        </p:nvSpPr>
        <p:spPr>
          <a:xfrm>
            <a:off x="5786438" y="4621213"/>
            <a:ext cx="2671762" cy="522287"/>
          </a:xfrm>
          <a:prstGeom prst="rect">
            <a:avLst/>
          </a:prstGeom>
          <a:noFill/>
          <a:ln w="9525">
            <a:noFill/>
          </a:ln>
        </p:spPr>
        <p:txBody>
          <a:bodyPr>
            <a:spAutoFit/>
          </a:bodyPr>
          <a:p>
            <a:pPr>
              <a:spcBef>
                <a:spcPct val="50000"/>
              </a:spcBef>
            </a:pPr>
            <a:r>
              <a:rPr lang="zh-CN" altLang="en-US" sz="2800" b="1" dirty="0">
                <a:solidFill>
                  <a:schemeClr val="bg1"/>
                </a:solidFill>
                <a:latin typeface="Times New Roman" panose="02020603050405020304" pitchFamily="18" charset="0"/>
              </a:rPr>
              <a:t>翻越雷公岩</a:t>
            </a:r>
            <a:endParaRPr lang="zh-CN" altLang="en-US" sz="2800" b="1" dirty="0">
              <a:solidFill>
                <a:schemeClr val="bg1"/>
              </a:solidFill>
              <a:latin typeface="Times New Roman" panose="02020603050405020304" pitchFamily="18" charset="0"/>
            </a:endParaRPr>
          </a:p>
        </p:txBody>
      </p:sp>
      <p:sp>
        <p:nvSpPr>
          <p:cNvPr id="14913" name="Text Box 577"/>
          <p:cNvSpPr txBox="1">
            <a:spLocks noChangeArrowheads="1"/>
          </p:cNvSpPr>
          <p:nvPr/>
        </p:nvSpPr>
        <p:spPr bwMode="auto">
          <a:xfrm>
            <a:off x="2286000" y="5572125"/>
            <a:ext cx="1071563" cy="523875"/>
          </a:xfrm>
          <a:prstGeom prst="rect">
            <a:avLst/>
          </a:prstGeom>
          <a:noFill/>
          <a:ln w="9525">
            <a:noFill/>
            <a:miter lim="800000"/>
          </a:ln>
        </p:spPr>
        <p:txBody>
          <a:bodyPr>
            <a:spAutoFit/>
          </a:bodyPr>
          <a:lstStyle/>
          <a:p>
            <a:pPr marR="0" defTabSz="914400">
              <a:spcBef>
                <a:spcPct val="50000"/>
              </a:spcBef>
              <a:buClrTx/>
              <a:buSzTx/>
              <a:buFontTx/>
              <a:buNone/>
              <a:defRPr/>
            </a:pPr>
            <a:r>
              <a:rPr kumimoji="1" lang="zh-CN" altLang="en-US" sz="2800" b="1" kern="1200" cap="none" spc="0" normalizeH="0" baseline="0" noProof="0" dirty="0">
                <a:solidFill>
                  <a:schemeClr val="accent3"/>
                </a:solidFill>
                <a:latin typeface="Times New Roman" panose="02020603050405020304" pitchFamily="18" charset="0"/>
                <a:ea typeface="宋体" panose="02010600030101010101" pitchFamily="2" charset="-122"/>
                <a:cs typeface="+mn-cs"/>
              </a:rPr>
              <a:t>山顶</a:t>
            </a:r>
            <a:endParaRPr kumimoji="1" lang="zh-CN" altLang="en-US" sz="2800" b="1" kern="1200" cap="none" spc="0" normalizeH="0" baseline="0" noProof="0" dirty="0">
              <a:solidFill>
                <a:schemeClr val="accent3"/>
              </a:solidFill>
              <a:latin typeface="Times New Roman" panose="02020603050405020304" pitchFamily="18" charset="0"/>
              <a:ea typeface="宋体" panose="02010600030101010101" pitchFamily="2" charset="-122"/>
              <a:cs typeface="+mn-cs"/>
            </a:endParaRPr>
          </a:p>
        </p:txBody>
      </p:sp>
      <p:sp>
        <p:nvSpPr>
          <p:cNvPr id="14914" name="Text Box 578"/>
          <p:cNvSpPr txBox="1">
            <a:spLocks noChangeArrowheads="1"/>
          </p:cNvSpPr>
          <p:nvPr/>
        </p:nvSpPr>
        <p:spPr bwMode="auto">
          <a:xfrm>
            <a:off x="3505200" y="5572125"/>
            <a:ext cx="1752600" cy="523875"/>
          </a:xfrm>
          <a:prstGeom prst="rect">
            <a:avLst/>
          </a:prstGeom>
          <a:noFill/>
          <a:ln w="9525">
            <a:noFill/>
            <a:miter lim="800000"/>
          </a:ln>
        </p:spPr>
        <p:txBody>
          <a:bodyPr>
            <a:spAutoFit/>
          </a:bodyPr>
          <a:lstStyle/>
          <a:p>
            <a:pPr marR="0" defTabSz="914400">
              <a:spcBef>
                <a:spcPct val="50000"/>
              </a:spcBef>
              <a:buClrTx/>
              <a:buSzTx/>
              <a:buFontTx/>
              <a:buNone/>
              <a:defRPr/>
            </a:pPr>
            <a:r>
              <a:rPr kumimoji="1" lang="zh-CN" altLang="en-US" sz="2800" b="1" kern="1200" cap="none" spc="0" normalizeH="0" baseline="0" noProof="0" dirty="0">
                <a:solidFill>
                  <a:schemeClr val="accent3"/>
                </a:solidFill>
                <a:latin typeface="Times New Roman" panose="02020603050405020304" pitchFamily="18" charset="0"/>
                <a:ea typeface="宋体" panose="02010600030101010101" pitchFamily="2" charset="-122"/>
                <a:cs typeface="+mn-cs"/>
              </a:rPr>
              <a:t>红军战士</a:t>
            </a:r>
            <a:endParaRPr kumimoji="1" lang="zh-CN" altLang="en-US" sz="2800" b="1" kern="1200" cap="none" spc="0" normalizeH="0" baseline="0" noProof="0" dirty="0">
              <a:solidFill>
                <a:schemeClr val="accent3"/>
              </a:solidFill>
              <a:latin typeface="Times New Roman" panose="02020603050405020304" pitchFamily="18" charset="0"/>
              <a:ea typeface="宋体" panose="02010600030101010101" pitchFamily="2" charset="-122"/>
              <a:cs typeface="+mn-cs"/>
            </a:endParaRPr>
          </a:p>
        </p:txBody>
      </p:sp>
      <p:sp>
        <p:nvSpPr>
          <p:cNvPr id="14915" name="Text Box 579"/>
          <p:cNvSpPr txBox="1"/>
          <p:nvPr/>
        </p:nvSpPr>
        <p:spPr>
          <a:xfrm>
            <a:off x="5334000" y="5429250"/>
            <a:ext cx="3048000" cy="954088"/>
          </a:xfrm>
          <a:prstGeom prst="rect">
            <a:avLst/>
          </a:prstGeom>
          <a:noFill/>
          <a:ln w="9525">
            <a:noFill/>
          </a:ln>
        </p:spPr>
        <p:txBody>
          <a:bodyPr>
            <a:spAutoFit/>
          </a:bodyPr>
          <a:p>
            <a:pPr>
              <a:spcBef>
                <a:spcPct val="50000"/>
              </a:spcBef>
            </a:pPr>
            <a:r>
              <a:rPr lang="zh-CN" altLang="en-US" sz="2800" b="1" dirty="0">
                <a:solidFill>
                  <a:schemeClr val="bg1"/>
                </a:solidFill>
                <a:latin typeface="Times New Roman" panose="02020603050405020304" pitchFamily="18" charset="0"/>
              </a:rPr>
              <a:t>任务完成，征服老山界</a:t>
            </a:r>
            <a:endParaRPr lang="zh-CN" altLang="en-US" sz="2800" b="1" dirty="0">
              <a:solidFill>
                <a:schemeClr val="bg1"/>
              </a:solidFill>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889"/>
                                        </p:tgtEl>
                                        <p:attrNameLst>
                                          <p:attrName>style.visibility</p:attrName>
                                        </p:attrNameLst>
                                      </p:cBhvr>
                                      <p:to>
                                        <p:strVal val="visible"/>
                                      </p:to>
                                    </p:set>
                                    <p:anim calcmode="lin" valueType="num">
                                      <p:cBhvr additive="base">
                                        <p:cTn id="7" dur="500" fill="hold"/>
                                        <p:tgtEl>
                                          <p:spTgt spid="14889"/>
                                        </p:tgtEl>
                                        <p:attrNameLst>
                                          <p:attrName>ppt_x</p:attrName>
                                        </p:attrNameLst>
                                      </p:cBhvr>
                                      <p:tavLst>
                                        <p:tav tm="0">
                                          <p:val>
                                            <p:strVal val="1+#ppt_w/2"/>
                                          </p:val>
                                        </p:tav>
                                        <p:tav tm="100000">
                                          <p:val>
                                            <p:strVal val="#ppt_x"/>
                                          </p:val>
                                        </p:tav>
                                      </p:tavLst>
                                    </p:anim>
                                    <p:anim calcmode="lin" valueType="num">
                                      <p:cBhvr additive="base">
                                        <p:cTn id="8" dur="500" fill="hold"/>
                                        <p:tgtEl>
                                          <p:spTgt spid="1488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4896"/>
                                        </p:tgtEl>
                                        <p:attrNameLst>
                                          <p:attrName>style.visibility</p:attrName>
                                        </p:attrNameLst>
                                      </p:cBhvr>
                                      <p:to>
                                        <p:strVal val="visible"/>
                                      </p:to>
                                    </p:set>
                                    <p:anim calcmode="lin" valueType="num">
                                      <p:cBhvr additive="base">
                                        <p:cTn id="13" dur="500" fill="hold"/>
                                        <p:tgtEl>
                                          <p:spTgt spid="14896"/>
                                        </p:tgtEl>
                                        <p:attrNameLst>
                                          <p:attrName>ppt_x</p:attrName>
                                        </p:attrNameLst>
                                      </p:cBhvr>
                                      <p:tavLst>
                                        <p:tav tm="0">
                                          <p:val>
                                            <p:strVal val="1+#ppt_w/2"/>
                                          </p:val>
                                        </p:tav>
                                        <p:tav tm="100000">
                                          <p:val>
                                            <p:strVal val="#ppt_x"/>
                                          </p:val>
                                        </p:tav>
                                      </p:tavLst>
                                    </p:anim>
                                    <p:anim calcmode="lin" valueType="num">
                                      <p:cBhvr additive="base">
                                        <p:cTn id="14" dur="500" fill="hold"/>
                                        <p:tgtEl>
                                          <p:spTgt spid="1489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4897"/>
                                        </p:tgtEl>
                                        <p:attrNameLst>
                                          <p:attrName>style.visibility</p:attrName>
                                        </p:attrNameLst>
                                      </p:cBhvr>
                                      <p:to>
                                        <p:strVal val="visible"/>
                                      </p:to>
                                    </p:set>
                                    <p:anim calcmode="lin" valueType="num">
                                      <p:cBhvr additive="base">
                                        <p:cTn id="19" dur="500" fill="hold"/>
                                        <p:tgtEl>
                                          <p:spTgt spid="14897"/>
                                        </p:tgtEl>
                                        <p:attrNameLst>
                                          <p:attrName>ppt_x</p:attrName>
                                        </p:attrNameLst>
                                      </p:cBhvr>
                                      <p:tavLst>
                                        <p:tav tm="0">
                                          <p:val>
                                            <p:strVal val="1+#ppt_w/2"/>
                                          </p:val>
                                        </p:tav>
                                        <p:tav tm="100000">
                                          <p:val>
                                            <p:strVal val="#ppt_x"/>
                                          </p:val>
                                        </p:tav>
                                      </p:tavLst>
                                    </p:anim>
                                    <p:anim calcmode="lin" valueType="num">
                                      <p:cBhvr additive="base">
                                        <p:cTn id="20" dur="500" fill="hold"/>
                                        <p:tgtEl>
                                          <p:spTgt spid="1489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4900"/>
                                        </p:tgtEl>
                                        <p:attrNameLst>
                                          <p:attrName>style.visibility</p:attrName>
                                        </p:attrNameLst>
                                      </p:cBhvr>
                                      <p:to>
                                        <p:strVal val="visible"/>
                                      </p:to>
                                    </p:set>
                                    <p:anim calcmode="lin" valueType="num">
                                      <p:cBhvr additive="base">
                                        <p:cTn id="25" dur="500" fill="hold"/>
                                        <p:tgtEl>
                                          <p:spTgt spid="14900"/>
                                        </p:tgtEl>
                                        <p:attrNameLst>
                                          <p:attrName>ppt_x</p:attrName>
                                        </p:attrNameLst>
                                      </p:cBhvr>
                                      <p:tavLst>
                                        <p:tav tm="0">
                                          <p:val>
                                            <p:strVal val="0-#ppt_w/2"/>
                                          </p:val>
                                        </p:tav>
                                        <p:tav tm="100000">
                                          <p:val>
                                            <p:strVal val="#ppt_x"/>
                                          </p:val>
                                        </p:tav>
                                      </p:tavLst>
                                    </p:anim>
                                    <p:anim calcmode="lin" valueType="num">
                                      <p:cBhvr additive="base">
                                        <p:cTn id="26" dur="500" fill="hold"/>
                                        <p:tgtEl>
                                          <p:spTgt spid="1490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901"/>
                                        </p:tgtEl>
                                        <p:attrNameLst>
                                          <p:attrName>style.visibility</p:attrName>
                                        </p:attrNameLst>
                                      </p:cBhvr>
                                      <p:to>
                                        <p:strVal val="visible"/>
                                      </p:to>
                                    </p:set>
                                    <p:anim calcmode="lin" valueType="num">
                                      <p:cBhvr additive="base">
                                        <p:cTn id="31" dur="500" fill="hold"/>
                                        <p:tgtEl>
                                          <p:spTgt spid="14901"/>
                                        </p:tgtEl>
                                        <p:attrNameLst>
                                          <p:attrName>ppt_x</p:attrName>
                                        </p:attrNameLst>
                                      </p:cBhvr>
                                      <p:tavLst>
                                        <p:tav tm="0">
                                          <p:val>
                                            <p:strVal val="0-#ppt_w/2"/>
                                          </p:val>
                                        </p:tav>
                                        <p:tav tm="100000">
                                          <p:val>
                                            <p:strVal val="#ppt_x"/>
                                          </p:val>
                                        </p:tav>
                                      </p:tavLst>
                                    </p:anim>
                                    <p:anim calcmode="lin" valueType="num">
                                      <p:cBhvr additive="base">
                                        <p:cTn id="32" dur="500" fill="hold"/>
                                        <p:tgtEl>
                                          <p:spTgt spid="1490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4902"/>
                                        </p:tgtEl>
                                        <p:attrNameLst>
                                          <p:attrName>style.visibility</p:attrName>
                                        </p:attrNameLst>
                                      </p:cBhvr>
                                      <p:to>
                                        <p:strVal val="visible"/>
                                      </p:to>
                                    </p:set>
                                    <p:anim calcmode="lin" valueType="num">
                                      <p:cBhvr additive="base">
                                        <p:cTn id="37" dur="500" fill="hold"/>
                                        <p:tgtEl>
                                          <p:spTgt spid="14902"/>
                                        </p:tgtEl>
                                        <p:attrNameLst>
                                          <p:attrName>ppt_x</p:attrName>
                                        </p:attrNameLst>
                                      </p:cBhvr>
                                      <p:tavLst>
                                        <p:tav tm="0">
                                          <p:val>
                                            <p:strVal val="1+#ppt_w/2"/>
                                          </p:val>
                                        </p:tav>
                                        <p:tav tm="100000">
                                          <p:val>
                                            <p:strVal val="#ppt_x"/>
                                          </p:val>
                                        </p:tav>
                                      </p:tavLst>
                                    </p:anim>
                                    <p:anim calcmode="lin" valueType="num">
                                      <p:cBhvr additive="base">
                                        <p:cTn id="38" dur="500" fill="hold"/>
                                        <p:tgtEl>
                                          <p:spTgt spid="1490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4903"/>
                                        </p:tgtEl>
                                        <p:attrNameLst>
                                          <p:attrName>style.visibility</p:attrName>
                                        </p:attrNameLst>
                                      </p:cBhvr>
                                      <p:to>
                                        <p:strVal val="visible"/>
                                      </p:to>
                                    </p:set>
                                    <p:anim calcmode="lin" valueType="num">
                                      <p:cBhvr additive="base">
                                        <p:cTn id="43" dur="500" fill="hold"/>
                                        <p:tgtEl>
                                          <p:spTgt spid="14903"/>
                                        </p:tgtEl>
                                        <p:attrNameLst>
                                          <p:attrName>ppt_x</p:attrName>
                                        </p:attrNameLst>
                                      </p:cBhvr>
                                      <p:tavLst>
                                        <p:tav tm="0">
                                          <p:val>
                                            <p:strVal val="0-#ppt_w/2"/>
                                          </p:val>
                                        </p:tav>
                                        <p:tav tm="100000">
                                          <p:val>
                                            <p:strVal val="#ppt_x"/>
                                          </p:val>
                                        </p:tav>
                                      </p:tavLst>
                                    </p:anim>
                                    <p:anim calcmode="lin" valueType="num">
                                      <p:cBhvr additive="base">
                                        <p:cTn id="44" dur="500" fill="hold"/>
                                        <p:tgtEl>
                                          <p:spTgt spid="1490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4904"/>
                                        </p:tgtEl>
                                        <p:attrNameLst>
                                          <p:attrName>style.visibility</p:attrName>
                                        </p:attrNameLst>
                                      </p:cBhvr>
                                      <p:to>
                                        <p:strVal val="visible"/>
                                      </p:to>
                                    </p:set>
                                    <p:anim calcmode="lin" valueType="num">
                                      <p:cBhvr additive="base">
                                        <p:cTn id="49" dur="500" fill="hold"/>
                                        <p:tgtEl>
                                          <p:spTgt spid="14904"/>
                                        </p:tgtEl>
                                        <p:attrNameLst>
                                          <p:attrName>ppt_x</p:attrName>
                                        </p:attrNameLst>
                                      </p:cBhvr>
                                      <p:tavLst>
                                        <p:tav tm="0">
                                          <p:val>
                                            <p:strVal val="0-#ppt_w/2"/>
                                          </p:val>
                                        </p:tav>
                                        <p:tav tm="100000">
                                          <p:val>
                                            <p:strVal val="#ppt_x"/>
                                          </p:val>
                                        </p:tav>
                                      </p:tavLst>
                                    </p:anim>
                                    <p:anim calcmode="lin" valueType="num">
                                      <p:cBhvr additive="base">
                                        <p:cTn id="50" dur="500" fill="hold"/>
                                        <p:tgtEl>
                                          <p:spTgt spid="14904"/>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4905"/>
                                        </p:tgtEl>
                                        <p:attrNameLst>
                                          <p:attrName>style.visibility</p:attrName>
                                        </p:attrNameLst>
                                      </p:cBhvr>
                                      <p:to>
                                        <p:strVal val="visible"/>
                                      </p:to>
                                    </p:set>
                                    <p:anim calcmode="lin" valueType="num">
                                      <p:cBhvr additive="base">
                                        <p:cTn id="55" dur="500" fill="hold"/>
                                        <p:tgtEl>
                                          <p:spTgt spid="14905"/>
                                        </p:tgtEl>
                                        <p:attrNameLst>
                                          <p:attrName>ppt_x</p:attrName>
                                        </p:attrNameLst>
                                      </p:cBhvr>
                                      <p:tavLst>
                                        <p:tav tm="0">
                                          <p:val>
                                            <p:strVal val="1+#ppt_w/2"/>
                                          </p:val>
                                        </p:tav>
                                        <p:tav tm="100000">
                                          <p:val>
                                            <p:strVal val="#ppt_x"/>
                                          </p:val>
                                        </p:tav>
                                      </p:tavLst>
                                    </p:anim>
                                    <p:anim calcmode="lin" valueType="num">
                                      <p:cBhvr additive="base">
                                        <p:cTn id="56" dur="500" fill="hold"/>
                                        <p:tgtEl>
                                          <p:spTgt spid="14905"/>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4906"/>
                                        </p:tgtEl>
                                        <p:attrNameLst>
                                          <p:attrName>style.visibility</p:attrName>
                                        </p:attrNameLst>
                                      </p:cBhvr>
                                      <p:to>
                                        <p:strVal val="visible"/>
                                      </p:to>
                                    </p:set>
                                    <p:anim calcmode="lin" valueType="num">
                                      <p:cBhvr additive="base">
                                        <p:cTn id="61" dur="500" fill="hold"/>
                                        <p:tgtEl>
                                          <p:spTgt spid="14906"/>
                                        </p:tgtEl>
                                        <p:attrNameLst>
                                          <p:attrName>ppt_x</p:attrName>
                                        </p:attrNameLst>
                                      </p:cBhvr>
                                      <p:tavLst>
                                        <p:tav tm="0">
                                          <p:val>
                                            <p:strVal val="0-#ppt_w/2"/>
                                          </p:val>
                                        </p:tav>
                                        <p:tav tm="100000">
                                          <p:val>
                                            <p:strVal val="#ppt_x"/>
                                          </p:val>
                                        </p:tav>
                                      </p:tavLst>
                                    </p:anim>
                                    <p:anim calcmode="lin" valueType="num">
                                      <p:cBhvr additive="base">
                                        <p:cTn id="62" dur="500" fill="hold"/>
                                        <p:tgtEl>
                                          <p:spTgt spid="14906"/>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4908"/>
                                        </p:tgtEl>
                                        <p:attrNameLst>
                                          <p:attrName>style.visibility</p:attrName>
                                        </p:attrNameLst>
                                      </p:cBhvr>
                                      <p:to>
                                        <p:strVal val="visible"/>
                                      </p:to>
                                    </p:set>
                                    <p:anim calcmode="lin" valueType="num">
                                      <p:cBhvr additive="base">
                                        <p:cTn id="67" dur="500" fill="hold"/>
                                        <p:tgtEl>
                                          <p:spTgt spid="14908"/>
                                        </p:tgtEl>
                                        <p:attrNameLst>
                                          <p:attrName>ppt_x</p:attrName>
                                        </p:attrNameLst>
                                      </p:cBhvr>
                                      <p:tavLst>
                                        <p:tav tm="0">
                                          <p:val>
                                            <p:strVal val="0-#ppt_w/2"/>
                                          </p:val>
                                        </p:tav>
                                        <p:tav tm="100000">
                                          <p:val>
                                            <p:strVal val="#ppt_x"/>
                                          </p:val>
                                        </p:tav>
                                      </p:tavLst>
                                    </p:anim>
                                    <p:anim calcmode="lin" valueType="num">
                                      <p:cBhvr additive="base">
                                        <p:cTn id="68" dur="500" fill="hold"/>
                                        <p:tgtEl>
                                          <p:spTgt spid="1490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14909"/>
                                        </p:tgtEl>
                                        <p:attrNameLst>
                                          <p:attrName>style.visibility</p:attrName>
                                        </p:attrNameLst>
                                      </p:cBhvr>
                                      <p:to>
                                        <p:strVal val="visible"/>
                                      </p:to>
                                    </p:set>
                                    <p:anim calcmode="lin" valueType="num">
                                      <p:cBhvr additive="base">
                                        <p:cTn id="73" dur="500" fill="hold"/>
                                        <p:tgtEl>
                                          <p:spTgt spid="14909"/>
                                        </p:tgtEl>
                                        <p:attrNameLst>
                                          <p:attrName>ppt_x</p:attrName>
                                        </p:attrNameLst>
                                      </p:cBhvr>
                                      <p:tavLst>
                                        <p:tav tm="0">
                                          <p:val>
                                            <p:strVal val="1+#ppt_w/2"/>
                                          </p:val>
                                        </p:tav>
                                        <p:tav tm="100000">
                                          <p:val>
                                            <p:strVal val="#ppt_x"/>
                                          </p:val>
                                        </p:tav>
                                      </p:tavLst>
                                    </p:anim>
                                    <p:anim calcmode="lin" valueType="num">
                                      <p:cBhvr additive="base">
                                        <p:cTn id="74" dur="500" fill="hold"/>
                                        <p:tgtEl>
                                          <p:spTgt spid="14909"/>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4910"/>
                                        </p:tgtEl>
                                        <p:attrNameLst>
                                          <p:attrName>style.visibility</p:attrName>
                                        </p:attrNameLst>
                                      </p:cBhvr>
                                      <p:to>
                                        <p:strVal val="visible"/>
                                      </p:to>
                                    </p:set>
                                    <p:anim calcmode="lin" valueType="num">
                                      <p:cBhvr additive="base">
                                        <p:cTn id="79" dur="500" fill="hold"/>
                                        <p:tgtEl>
                                          <p:spTgt spid="14910"/>
                                        </p:tgtEl>
                                        <p:attrNameLst>
                                          <p:attrName>ppt_x</p:attrName>
                                        </p:attrNameLst>
                                      </p:cBhvr>
                                      <p:tavLst>
                                        <p:tav tm="0">
                                          <p:val>
                                            <p:strVal val="0-#ppt_w/2"/>
                                          </p:val>
                                        </p:tav>
                                        <p:tav tm="100000">
                                          <p:val>
                                            <p:strVal val="#ppt_x"/>
                                          </p:val>
                                        </p:tav>
                                      </p:tavLst>
                                    </p:anim>
                                    <p:anim calcmode="lin" valueType="num">
                                      <p:cBhvr additive="base">
                                        <p:cTn id="80" dur="500" fill="hold"/>
                                        <p:tgtEl>
                                          <p:spTgt spid="14910"/>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14911"/>
                                        </p:tgtEl>
                                        <p:attrNameLst>
                                          <p:attrName>style.visibility</p:attrName>
                                        </p:attrNameLst>
                                      </p:cBhvr>
                                      <p:to>
                                        <p:strVal val="visible"/>
                                      </p:to>
                                    </p:set>
                                    <p:anim calcmode="lin" valueType="num">
                                      <p:cBhvr additive="base">
                                        <p:cTn id="85" dur="500" fill="hold"/>
                                        <p:tgtEl>
                                          <p:spTgt spid="14911"/>
                                        </p:tgtEl>
                                        <p:attrNameLst>
                                          <p:attrName>ppt_x</p:attrName>
                                        </p:attrNameLst>
                                      </p:cBhvr>
                                      <p:tavLst>
                                        <p:tav tm="0">
                                          <p:val>
                                            <p:strVal val="0-#ppt_w/2"/>
                                          </p:val>
                                        </p:tav>
                                        <p:tav tm="100000">
                                          <p:val>
                                            <p:strVal val="#ppt_x"/>
                                          </p:val>
                                        </p:tav>
                                      </p:tavLst>
                                    </p:anim>
                                    <p:anim calcmode="lin" valueType="num">
                                      <p:cBhvr additive="base">
                                        <p:cTn id="86" dur="500" fill="hold"/>
                                        <p:tgtEl>
                                          <p:spTgt spid="14911"/>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2" fill="hold" grpId="0" nodeType="clickEffect">
                                  <p:stCondLst>
                                    <p:cond delay="0"/>
                                  </p:stCondLst>
                                  <p:childTnLst>
                                    <p:set>
                                      <p:cBhvr>
                                        <p:cTn id="90" dur="1" fill="hold">
                                          <p:stCondLst>
                                            <p:cond delay="0"/>
                                          </p:stCondLst>
                                        </p:cTn>
                                        <p:tgtEl>
                                          <p:spTgt spid="14912"/>
                                        </p:tgtEl>
                                        <p:attrNameLst>
                                          <p:attrName>style.visibility</p:attrName>
                                        </p:attrNameLst>
                                      </p:cBhvr>
                                      <p:to>
                                        <p:strVal val="visible"/>
                                      </p:to>
                                    </p:set>
                                    <p:anim calcmode="lin" valueType="num">
                                      <p:cBhvr additive="base">
                                        <p:cTn id="91" dur="500" fill="hold"/>
                                        <p:tgtEl>
                                          <p:spTgt spid="14912"/>
                                        </p:tgtEl>
                                        <p:attrNameLst>
                                          <p:attrName>ppt_x</p:attrName>
                                        </p:attrNameLst>
                                      </p:cBhvr>
                                      <p:tavLst>
                                        <p:tav tm="0">
                                          <p:val>
                                            <p:strVal val="1+#ppt_w/2"/>
                                          </p:val>
                                        </p:tav>
                                        <p:tav tm="100000">
                                          <p:val>
                                            <p:strVal val="#ppt_x"/>
                                          </p:val>
                                        </p:tav>
                                      </p:tavLst>
                                    </p:anim>
                                    <p:anim calcmode="lin" valueType="num">
                                      <p:cBhvr additive="base">
                                        <p:cTn id="92" dur="500" fill="hold"/>
                                        <p:tgtEl>
                                          <p:spTgt spid="14912"/>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14913"/>
                                        </p:tgtEl>
                                        <p:attrNameLst>
                                          <p:attrName>style.visibility</p:attrName>
                                        </p:attrNameLst>
                                      </p:cBhvr>
                                      <p:to>
                                        <p:strVal val="visible"/>
                                      </p:to>
                                    </p:set>
                                    <p:anim calcmode="lin" valueType="num">
                                      <p:cBhvr additive="base">
                                        <p:cTn id="97" dur="500" fill="hold"/>
                                        <p:tgtEl>
                                          <p:spTgt spid="14913"/>
                                        </p:tgtEl>
                                        <p:attrNameLst>
                                          <p:attrName>ppt_x</p:attrName>
                                        </p:attrNameLst>
                                      </p:cBhvr>
                                      <p:tavLst>
                                        <p:tav tm="0">
                                          <p:val>
                                            <p:strVal val="0-#ppt_w/2"/>
                                          </p:val>
                                        </p:tav>
                                        <p:tav tm="100000">
                                          <p:val>
                                            <p:strVal val="#ppt_x"/>
                                          </p:val>
                                        </p:tav>
                                      </p:tavLst>
                                    </p:anim>
                                    <p:anim calcmode="lin" valueType="num">
                                      <p:cBhvr additive="base">
                                        <p:cTn id="98" dur="500" fill="hold"/>
                                        <p:tgtEl>
                                          <p:spTgt spid="14913"/>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14914"/>
                                        </p:tgtEl>
                                        <p:attrNameLst>
                                          <p:attrName>style.visibility</p:attrName>
                                        </p:attrNameLst>
                                      </p:cBhvr>
                                      <p:to>
                                        <p:strVal val="visible"/>
                                      </p:to>
                                    </p:set>
                                    <p:anim calcmode="lin" valueType="num">
                                      <p:cBhvr additive="base">
                                        <p:cTn id="103" dur="500" fill="hold"/>
                                        <p:tgtEl>
                                          <p:spTgt spid="14914"/>
                                        </p:tgtEl>
                                        <p:attrNameLst>
                                          <p:attrName>ppt_x</p:attrName>
                                        </p:attrNameLst>
                                      </p:cBhvr>
                                      <p:tavLst>
                                        <p:tav tm="0">
                                          <p:val>
                                            <p:strVal val="0-#ppt_w/2"/>
                                          </p:val>
                                        </p:tav>
                                        <p:tav tm="100000">
                                          <p:val>
                                            <p:strVal val="#ppt_x"/>
                                          </p:val>
                                        </p:tav>
                                      </p:tavLst>
                                    </p:anim>
                                    <p:anim calcmode="lin" valueType="num">
                                      <p:cBhvr additive="base">
                                        <p:cTn id="104" dur="500" fill="hold"/>
                                        <p:tgtEl>
                                          <p:spTgt spid="14914"/>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2" fill="hold" grpId="0" nodeType="clickEffect">
                                  <p:stCondLst>
                                    <p:cond delay="0"/>
                                  </p:stCondLst>
                                  <p:childTnLst>
                                    <p:set>
                                      <p:cBhvr>
                                        <p:cTn id="108" dur="1" fill="hold">
                                          <p:stCondLst>
                                            <p:cond delay="0"/>
                                          </p:stCondLst>
                                        </p:cTn>
                                        <p:tgtEl>
                                          <p:spTgt spid="14915"/>
                                        </p:tgtEl>
                                        <p:attrNameLst>
                                          <p:attrName>style.visibility</p:attrName>
                                        </p:attrNameLst>
                                      </p:cBhvr>
                                      <p:to>
                                        <p:strVal val="visible"/>
                                      </p:to>
                                    </p:set>
                                    <p:anim calcmode="lin" valueType="num">
                                      <p:cBhvr additive="base">
                                        <p:cTn id="109" dur="500" fill="hold"/>
                                        <p:tgtEl>
                                          <p:spTgt spid="14915"/>
                                        </p:tgtEl>
                                        <p:attrNameLst>
                                          <p:attrName>ppt_x</p:attrName>
                                        </p:attrNameLst>
                                      </p:cBhvr>
                                      <p:tavLst>
                                        <p:tav tm="0">
                                          <p:val>
                                            <p:strVal val="1+#ppt_w/2"/>
                                          </p:val>
                                        </p:tav>
                                        <p:tav tm="100000">
                                          <p:val>
                                            <p:strVal val="#ppt_x"/>
                                          </p:val>
                                        </p:tav>
                                      </p:tavLst>
                                    </p:anim>
                                    <p:anim calcmode="lin" valueType="num">
                                      <p:cBhvr additive="base">
                                        <p:cTn id="110" dur="500" fill="hold"/>
                                        <p:tgtEl>
                                          <p:spTgt spid="149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89" grpId="0"/>
      <p:bldP spid="14896" grpId="0"/>
      <p:bldP spid="14897" grpId="0"/>
      <p:bldP spid="14900" grpId="0"/>
      <p:bldP spid="14901" grpId="0"/>
      <p:bldP spid="14902" grpId="0"/>
      <p:bldP spid="14903" grpId="0"/>
      <p:bldP spid="14904" grpId="0"/>
      <p:bldP spid="14905" grpId="0"/>
      <p:bldP spid="14906" grpId="0"/>
      <p:bldP spid="14908" grpId="0"/>
      <p:bldP spid="14909" grpId="0"/>
      <p:bldP spid="14910" grpId="0"/>
      <p:bldP spid="14911" grpId="0"/>
      <p:bldP spid="14912" grpId="0"/>
      <p:bldP spid="14913" grpId="0"/>
      <p:bldP spid="14914" grpId="0"/>
      <p:bldP spid="1491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5362" name="Text Box 2"/>
          <p:cNvSpPr txBox="1"/>
          <p:nvPr/>
        </p:nvSpPr>
        <p:spPr>
          <a:xfrm>
            <a:off x="0" y="0"/>
            <a:ext cx="8610600" cy="1066800"/>
          </a:xfrm>
          <a:prstGeom prst="rect">
            <a:avLst/>
          </a:prstGeom>
          <a:noFill/>
          <a:ln w="9525">
            <a:noFill/>
          </a:ln>
        </p:spPr>
        <p:txBody>
          <a:bodyPr>
            <a:spAutoFit/>
          </a:bodyPr>
          <a:p>
            <a:pPr>
              <a:spcBef>
                <a:spcPct val="50000"/>
              </a:spcBef>
            </a:pPr>
            <a:r>
              <a:rPr lang="zh-CN" altLang="en-US" sz="3200" b="1" dirty="0">
                <a:solidFill>
                  <a:srgbClr val="000099"/>
                </a:solidFill>
                <a:latin typeface="Times New Roman" panose="02020603050405020304" pitchFamily="18" charset="0"/>
              </a:rPr>
              <a:t>文章按时间顺序，分为三个部分来记叙红军翻越老山界的经过：</a:t>
            </a:r>
            <a:endParaRPr lang="zh-CN" altLang="en-US" sz="3200" b="1" dirty="0">
              <a:solidFill>
                <a:srgbClr val="000099"/>
              </a:solidFill>
              <a:latin typeface="Times New Roman" panose="02020603050405020304" pitchFamily="18" charset="0"/>
            </a:endParaRPr>
          </a:p>
        </p:txBody>
      </p:sp>
      <p:sp>
        <p:nvSpPr>
          <p:cNvPr id="15363" name="Text Box 3"/>
          <p:cNvSpPr txBox="1"/>
          <p:nvPr/>
        </p:nvSpPr>
        <p:spPr>
          <a:xfrm>
            <a:off x="304800" y="1371600"/>
            <a:ext cx="8458200" cy="523875"/>
          </a:xfrm>
          <a:prstGeom prst="rect">
            <a:avLst/>
          </a:prstGeom>
          <a:noFill/>
          <a:ln w="9525">
            <a:noFill/>
          </a:ln>
        </p:spPr>
        <p:txBody>
          <a:bodyPr>
            <a:spAutoFit/>
          </a:bodyPr>
          <a:p>
            <a:pPr>
              <a:spcBef>
                <a:spcPct val="50000"/>
              </a:spcBef>
            </a:pPr>
            <a:r>
              <a:rPr lang="zh-CN" altLang="en-US" sz="2800" b="1" dirty="0">
                <a:solidFill>
                  <a:srgbClr val="FF3300"/>
                </a:solidFill>
                <a:latin typeface="Times New Roman" panose="02020603050405020304" pitchFamily="18" charset="0"/>
              </a:rPr>
              <a:t>第一部分（1自然段）：</a:t>
            </a:r>
            <a:endParaRPr lang="zh-CN" altLang="en-US" sz="2800" b="1" dirty="0">
              <a:solidFill>
                <a:srgbClr val="FF3300"/>
              </a:solidFill>
              <a:latin typeface="Times New Roman" panose="02020603050405020304" pitchFamily="18" charset="0"/>
            </a:endParaRPr>
          </a:p>
        </p:txBody>
      </p:sp>
      <p:sp>
        <p:nvSpPr>
          <p:cNvPr id="15364" name="Text Box 4"/>
          <p:cNvSpPr txBox="1"/>
          <p:nvPr/>
        </p:nvSpPr>
        <p:spPr>
          <a:xfrm>
            <a:off x="304800" y="2286000"/>
            <a:ext cx="8382000" cy="519113"/>
          </a:xfrm>
          <a:prstGeom prst="rect">
            <a:avLst/>
          </a:prstGeom>
          <a:noFill/>
          <a:ln w="9525">
            <a:noFill/>
          </a:ln>
        </p:spPr>
        <p:txBody>
          <a:bodyPr>
            <a:spAutoFit/>
          </a:bodyPr>
          <a:p>
            <a:pPr>
              <a:spcBef>
                <a:spcPct val="50000"/>
              </a:spcBef>
            </a:pPr>
            <a:r>
              <a:rPr lang="zh-CN" altLang="en-US" sz="2800" b="1" dirty="0">
                <a:solidFill>
                  <a:srgbClr val="FF3300"/>
                </a:solidFill>
                <a:latin typeface="Times New Roman" panose="02020603050405020304" pitchFamily="18" charset="0"/>
              </a:rPr>
              <a:t>第二部分（2自然段到3</a:t>
            </a:r>
            <a:r>
              <a:rPr lang="en-US" altLang="zh-CN" sz="2800" b="1" dirty="0">
                <a:solidFill>
                  <a:srgbClr val="FF3300"/>
                </a:solidFill>
                <a:latin typeface="Times New Roman" panose="02020603050405020304" pitchFamily="18" charset="0"/>
              </a:rPr>
              <a:t>2</a:t>
            </a:r>
            <a:r>
              <a:rPr lang="zh-CN" altLang="en-US" sz="2800" b="1" dirty="0">
                <a:solidFill>
                  <a:srgbClr val="FF3300"/>
                </a:solidFill>
                <a:latin typeface="Times New Roman" panose="02020603050405020304" pitchFamily="18" charset="0"/>
              </a:rPr>
              <a:t>段）：。</a:t>
            </a:r>
            <a:r>
              <a:rPr lang="zh-CN" altLang="en-US" dirty="0">
                <a:latin typeface="Times New Roman" panose="02020603050405020304" pitchFamily="18" charset="0"/>
              </a:rPr>
              <a:t> </a:t>
            </a:r>
            <a:endParaRPr lang="zh-CN" altLang="en-US" dirty="0">
              <a:latin typeface="Times New Roman" panose="02020603050405020304" pitchFamily="18" charset="0"/>
            </a:endParaRPr>
          </a:p>
        </p:txBody>
      </p:sp>
      <p:sp>
        <p:nvSpPr>
          <p:cNvPr id="15365" name="Text Box 5"/>
          <p:cNvSpPr txBox="1"/>
          <p:nvPr/>
        </p:nvSpPr>
        <p:spPr>
          <a:xfrm>
            <a:off x="539750" y="2781300"/>
            <a:ext cx="7391400" cy="519113"/>
          </a:xfrm>
          <a:prstGeom prst="rect">
            <a:avLst/>
          </a:prstGeom>
          <a:noFill/>
          <a:ln w="9525">
            <a:noFill/>
          </a:ln>
        </p:spPr>
        <p:txBody>
          <a:bodyPr>
            <a:spAutoFit/>
          </a:bodyPr>
          <a:p>
            <a:pPr>
              <a:spcBef>
                <a:spcPct val="50000"/>
              </a:spcBef>
            </a:pPr>
            <a:r>
              <a:rPr lang="zh-CN" altLang="en-US" sz="2800" b="1" dirty="0">
                <a:solidFill>
                  <a:schemeClr val="accent2"/>
                </a:solidFill>
                <a:latin typeface="宋体" panose="02010600030101010101" pitchFamily="2" charset="-122"/>
              </a:rPr>
              <a:t>第一层：（2</a:t>
            </a:r>
            <a:r>
              <a:rPr lang="zh-CN" altLang="en-US" sz="2800" b="1" dirty="0">
                <a:solidFill>
                  <a:schemeClr val="accent2"/>
                </a:solidFill>
                <a:latin typeface="Times New Roman" panose="02020603050405020304" pitchFamily="18" charset="0"/>
              </a:rPr>
              <a:t>——</a:t>
            </a:r>
            <a:r>
              <a:rPr lang="zh-CN" altLang="en-US" sz="2800" b="1" dirty="0">
                <a:solidFill>
                  <a:schemeClr val="accent2"/>
                </a:solidFill>
                <a:latin typeface="宋体" panose="02010600030101010101" pitchFamily="2" charset="-122"/>
              </a:rPr>
              <a:t>10）</a:t>
            </a:r>
            <a:endParaRPr lang="zh-CN" altLang="en-US" sz="2800" b="1" dirty="0">
              <a:solidFill>
                <a:schemeClr val="accent2"/>
              </a:solidFill>
              <a:latin typeface="宋体" panose="02010600030101010101" pitchFamily="2" charset="-122"/>
            </a:endParaRPr>
          </a:p>
        </p:txBody>
      </p:sp>
      <p:sp>
        <p:nvSpPr>
          <p:cNvPr id="15366" name="Text Box 6"/>
          <p:cNvSpPr txBox="1"/>
          <p:nvPr/>
        </p:nvSpPr>
        <p:spPr>
          <a:xfrm>
            <a:off x="684213" y="3284538"/>
            <a:ext cx="8077200" cy="523875"/>
          </a:xfrm>
          <a:prstGeom prst="rect">
            <a:avLst/>
          </a:prstGeom>
          <a:noFill/>
          <a:ln w="9525">
            <a:noFill/>
          </a:ln>
        </p:spPr>
        <p:txBody>
          <a:bodyPr>
            <a:spAutoFit/>
          </a:bodyPr>
          <a:p>
            <a:pPr>
              <a:spcBef>
                <a:spcPct val="50000"/>
              </a:spcBef>
            </a:pPr>
            <a:r>
              <a:rPr lang="zh-CN" altLang="en-US" sz="2800" b="1" dirty="0">
                <a:solidFill>
                  <a:schemeClr val="accent2"/>
                </a:solidFill>
                <a:latin typeface="宋体" panose="02010600030101010101" pitchFamily="2" charset="-122"/>
              </a:rPr>
              <a:t>第二层：（11</a:t>
            </a:r>
            <a:r>
              <a:rPr lang="zh-CN" altLang="en-US" sz="2800" b="1" dirty="0">
                <a:solidFill>
                  <a:schemeClr val="accent2"/>
                </a:solidFill>
                <a:latin typeface="Times New Roman" panose="02020603050405020304" pitchFamily="18" charset="0"/>
              </a:rPr>
              <a:t>——</a:t>
            </a:r>
            <a:r>
              <a:rPr lang="zh-CN" altLang="en-US" sz="2800" b="1" dirty="0">
                <a:solidFill>
                  <a:schemeClr val="accent2"/>
                </a:solidFill>
                <a:latin typeface="宋体" panose="02010600030101010101" pitchFamily="2" charset="-122"/>
              </a:rPr>
              <a:t>3</a:t>
            </a:r>
            <a:r>
              <a:rPr lang="en-US" altLang="zh-CN" sz="2800" b="1" dirty="0">
                <a:solidFill>
                  <a:schemeClr val="accent2"/>
                </a:solidFill>
                <a:latin typeface="宋体" panose="02010600030101010101" pitchFamily="2" charset="-122"/>
              </a:rPr>
              <a:t>2</a:t>
            </a:r>
            <a:r>
              <a:rPr lang="zh-CN" altLang="en-US" sz="2800" b="1" dirty="0">
                <a:solidFill>
                  <a:schemeClr val="accent2"/>
                </a:solidFill>
                <a:latin typeface="宋体" panose="02010600030101010101" pitchFamily="2" charset="-122"/>
              </a:rPr>
              <a:t>）</a:t>
            </a:r>
            <a:endParaRPr lang="zh-CN" altLang="en-US" sz="2800" b="1" dirty="0">
              <a:solidFill>
                <a:schemeClr val="accent2"/>
              </a:solidFill>
              <a:latin typeface="宋体" panose="02010600030101010101" pitchFamily="2" charset="-122"/>
            </a:endParaRPr>
          </a:p>
        </p:txBody>
      </p:sp>
      <p:sp>
        <p:nvSpPr>
          <p:cNvPr id="15367" name="Text Box 7"/>
          <p:cNvSpPr txBox="1"/>
          <p:nvPr/>
        </p:nvSpPr>
        <p:spPr>
          <a:xfrm>
            <a:off x="357188" y="5500688"/>
            <a:ext cx="8305800" cy="579437"/>
          </a:xfrm>
          <a:prstGeom prst="rect">
            <a:avLst/>
          </a:prstGeom>
          <a:noFill/>
          <a:ln w="9525">
            <a:noFill/>
          </a:ln>
        </p:spPr>
        <p:txBody>
          <a:bodyPr>
            <a:spAutoFit/>
          </a:bodyPr>
          <a:p>
            <a:pPr>
              <a:spcBef>
                <a:spcPct val="50000"/>
              </a:spcBef>
            </a:pPr>
            <a:r>
              <a:rPr lang="zh-CN" altLang="en-US" sz="3200" b="1" dirty="0">
                <a:solidFill>
                  <a:srgbClr val="FF3300"/>
                </a:solidFill>
                <a:latin typeface="宋体" panose="02010600030101010101" pitchFamily="2" charset="-122"/>
              </a:rPr>
              <a:t>第三部分：（</a:t>
            </a:r>
            <a:r>
              <a:rPr lang="en-US" altLang="zh-CN" sz="3200" b="1" dirty="0">
                <a:solidFill>
                  <a:srgbClr val="FF3300"/>
                </a:solidFill>
                <a:latin typeface="宋体" panose="02010600030101010101" pitchFamily="2" charset="-122"/>
              </a:rPr>
              <a:t>33</a:t>
            </a:r>
            <a:r>
              <a:rPr lang="zh-CN" altLang="en-US" sz="3200" b="1" dirty="0">
                <a:solidFill>
                  <a:srgbClr val="FF3300"/>
                </a:solidFill>
                <a:latin typeface="宋体" panose="02010600030101010101" pitchFamily="2" charset="-122"/>
              </a:rPr>
              <a:t>）</a:t>
            </a:r>
            <a:endParaRPr lang="zh-CN" altLang="en-US" sz="3200" b="1" dirty="0">
              <a:solidFill>
                <a:srgbClr val="FF3300"/>
              </a:solidFill>
              <a:latin typeface="宋体" panose="02010600030101010101" pitchFamily="2" charset="-122"/>
            </a:endParaRPr>
          </a:p>
        </p:txBody>
      </p:sp>
      <p:sp>
        <p:nvSpPr>
          <p:cNvPr id="8" name="矩形 7"/>
          <p:cNvSpPr/>
          <p:nvPr/>
        </p:nvSpPr>
        <p:spPr>
          <a:xfrm>
            <a:off x="4071938" y="1143000"/>
            <a:ext cx="5072062" cy="954088"/>
          </a:xfrm>
          <a:prstGeom prst="rect">
            <a:avLst/>
          </a:prstGeom>
          <a:noFill/>
          <a:ln w="9525">
            <a:noFill/>
          </a:ln>
        </p:spPr>
        <p:txBody>
          <a:bodyPr>
            <a:spAutoFit/>
          </a:bodyPr>
          <a:p>
            <a:pPr algn="ctr"/>
            <a:r>
              <a:rPr lang="zh-CN" altLang="en-US" sz="2800" b="1" dirty="0">
                <a:latin typeface="Times New Roman" panose="02020603050405020304" pitchFamily="18" charset="0"/>
              </a:rPr>
              <a:t>概括介绍老山界，点明它的地理位置和山高，摆出困难。 </a:t>
            </a:r>
            <a:endParaRPr lang="zh-CN" altLang="en-US" sz="2800" dirty="0">
              <a:latin typeface="Times New Roman" panose="02020603050405020304" pitchFamily="18" charset="0"/>
            </a:endParaRPr>
          </a:p>
        </p:txBody>
      </p:sp>
      <p:sp>
        <p:nvSpPr>
          <p:cNvPr id="9" name="矩形 8"/>
          <p:cNvSpPr/>
          <p:nvPr/>
        </p:nvSpPr>
        <p:spPr>
          <a:xfrm>
            <a:off x="5286375" y="2286000"/>
            <a:ext cx="2659063" cy="461963"/>
          </a:xfrm>
          <a:prstGeom prst="rect">
            <a:avLst/>
          </a:prstGeom>
          <a:noFill/>
          <a:ln w="9525">
            <a:noFill/>
          </a:ln>
        </p:spPr>
        <p:txBody>
          <a:bodyPr wrap="none">
            <a:spAutoFit/>
          </a:bodyPr>
          <a:p>
            <a:r>
              <a:rPr lang="zh-CN" altLang="en-US" b="1" dirty="0">
                <a:solidFill>
                  <a:srgbClr val="FF3300"/>
                </a:solidFill>
                <a:latin typeface="Times New Roman" panose="02020603050405020304" pitchFamily="18" charset="0"/>
              </a:rPr>
              <a:t>翻越老山界的经过</a:t>
            </a:r>
            <a:endParaRPr lang="zh-CN" altLang="en-US" dirty="0">
              <a:latin typeface="Times New Roman" panose="02020603050405020304" pitchFamily="18" charset="0"/>
            </a:endParaRPr>
          </a:p>
        </p:txBody>
      </p:sp>
      <p:sp>
        <p:nvSpPr>
          <p:cNvPr id="10" name="矩形 9"/>
          <p:cNvSpPr/>
          <p:nvPr/>
        </p:nvSpPr>
        <p:spPr>
          <a:xfrm>
            <a:off x="4214813" y="2786063"/>
            <a:ext cx="2655887" cy="584200"/>
          </a:xfrm>
          <a:prstGeom prst="rect">
            <a:avLst/>
          </a:prstGeom>
          <a:noFill/>
          <a:ln w="9525">
            <a:noFill/>
          </a:ln>
        </p:spPr>
        <p:txBody>
          <a:bodyPr wrap="none">
            <a:spAutoFit/>
          </a:bodyPr>
          <a:p>
            <a:r>
              <a:rPr lang="zh-CN" altLang="en-US" sz="3200" b="1" dirty="0">
                <a:solidFill>
                  <a:schemeClr val="accent2"/>
                </a:solidFill>
                <a:latin typeface="宋体" panose="02010600030101010101" pitchFamily="2" charset="-122"/>
              </a:rPr>
              <a:t>山脚访瑶家。</a:t>
            </a:r>
            <a:endParaRPr lang="zh-CN" altLang="en-US" sz="3200" dirty="0">
              <a:latin typeface="Times New Roman" panose="02020603050405020304" pitchFamily="18" charset="0"/>
            </a:endParaRPr>
          </a:p>
        </p:txBody>
      </p:sp>
      <p:sp>
        <p:nvSpPr>
          <p:cNvPr id="11" name="矩形 10"/>
          <p:cNvSpPr/>
          <p:nvPr/>
        </p:nvSpPr>
        <p:spPr>
          <a:xfrm>
            <a:off x="4071938" y="3286125"/>
            <a:ext cx="3533775" cy="584200"/>
          </a:xfrm>
          <a:prstGeom prst="rect">
            <a:avLst/>
          </a:prstGeom>
          <a:noFill/>
          <a:ln w="9525">
            <a:noFill/>
          </a:ln>
        </p:spPr>
        <p:txBody>
          <a:bodyPr wrap="none">
            <a:spAutoFit/>
          </a:bodyPr>
          <a:p>
            <a:r>
              <a:rPr lang="zh-CN" altLang="en-US" sz="3200" b="1" dirty="0">
                <a:solidFill>
                  <a:schemeClr val="accent2"/>
                </a:solidFill>
                <a:latin typeface="宋体" panose="02010600030101010101" pitchFamily="2" charset="-122"/>
              </a:rPr>
              <a:t>红军翻越老山界</a:t>
            </a:r>
            <a:r>
              <a:rPr lang="zh-CN" altLang="en-US" b="1" dirty="0">
                <a:solidFill>
                  <a:schemeClr val="accent2"/>
                </a:solidFill>
                <a:latin typeface="宋体" panose="02010600030101010101" pitchFamily="2" charset="-122"/>
              </a:rPr>
              <a:t>。 </a:t>
            </a:r>
            <a:endParaRPr lang="zh-CN" altLang="en-US" dirty="0">
              <a:latin typeface="Times New Roman" panose="02020603050405020304" pitchFamily="18" charset="0"/>
            </a:endParaRPr>
          </a:p>
        </p:txBody>
      </p:sp>
      <p:sp>
        <p:nvSpPr>
          <p:cNvPr id="12" name="矩形 11"/>
          <p:cNvSpPr/>
          <p:nvPr/>
        </p:nvSpPr>
        <p:spPr>
          <a:xfrm>
            <a:off x="0" y="3857625"/>
            <a:ext cx="9144000" cy="1570038"/>
          </a:xfrm>
          <a:prstGeom prst="rect">
            <a:avLst/>
          </a:prstGeom>
          <a:noFill/>
          <a:ln w="9525">
            <a:noFill/>
          </a:ln>
        </p:spPr>
        <p:txBody>
          <a:bodyPr>
            <a:spAutoFit/>
          </a:bodyPr>
          <a:p>
            <a:r>
              <a:rPr lang="zh-CN" altLang="en-US" sz="3200" b="1" dirty="0">
                <a:solidFill>
                  <a:schemeClr val="accent2"/>
                </a:solidFill>
                <a:latin typeface="宋体" panose="02010600030101010101" pitchFamily="2" charset="-122"/>
              </a:rPr>
              <a:t>主要内容有：1．在</a:t>
            </a:r>
            <a:r>
              <a:rPr lang="zh-CN" altLang="en-US" sz="3200" b="1" dirty="0">
                <a:solidFill>
                  <a:schemeClr val="accent2"/>
                </a:solidFill>
                <a:latin typeface="Times New Roman" panose="02020603050405020304" pitchFamily="18" charset="0"/>
              </a:rPr>
              <a:t>“</a:t>
            </a:r>
            <a:r>
              <a:rPr lang="zh-CN" altLang="en-US" sz="3200" b="1" dirty="0">
                <a:solidFill>
                  <a:schemeClr val="accent2"/>
                </a:solidFill>
                <a:latin typeface="宋体" panose="02010600030101010101" pitchFamily="2" charset="-122"/>
              </a:rPr>
              <a:t>之</a:t>
            </a:r>
            <a:r>
              <a:rPr lang="zh-CN" altLang="en-US" sz="3200" b="1" dirty="0">
                <a:solidFill>
                  <a:schemeClr val="accent2"/>
                </a:solidFill>
                <a:latin typeface="Times New Roman" panose="02020603050405020304" pitchFamily="18" charset="0"/>
              </a:rPr>
              <a:t>”</a:t>
            </a:r>
            <a:r>
              <a:rPr lang="zh-CN" altLang="en-US" sz="3200" b="1" dirty="0">
                <a:solidFill>
                  <a:schemeClr val="accent2"/>
                </a:solidFill>
                <a:latin typeface="宋体" panose="02010600030101010101" pitchFamily="2" charset="-122"/>
              </a:rPr>
              <a:t>字拐的路上；2．山腰露宿；3．攀登雷公岩；4．继续登山，到达山顶；5．山顶所思。 </a:t>
            </a:r>
            <a:endParaRPr lang="zh-CN" altLang="en-US" sz="3200" dirty="0">
              <a:latin typeface="Times New Roman" panose="02020603050405020304" pitchFamily="18" charset="0"/>
            </a:endParaRPr>
          </a:p>
        </p:txBody>
      </p:sp>
      <p:sp>
        <p:nvSpPr>
          <p:cNvPr id="13" name="矩形 12"/>
          <p:cNvSpPr/>
          <p:nvPr/>
        </p:nvSpPr>
        <p:spPr>
          <a:xfrm>
            <a:off x="3786188" y="5572125"/>
            <a:ext cx="3275012" cy="584200"/>
          </a:xfrm>
          <a:prstGeom prst="rect">
            <a:avLst/>
          </a:prstGeom>
          <a:noFill/>
          <a:ln w="9525">
            <a:noFill/>
          </a:ln>
        </p:spPr>
        <p:txBody>
          <a:bodyPr wrap="none">
            <a:spAutoFit/>
          </a:bodyPr>
          <a:p>
            <a:r>
              <a:rPr lang="zh-CN" altLang="en-US" sz="3200" b="1" dirty="0">
                <a:solidFill>
                  <a:srgbClr val="FF3300"/>
                </a:solidFill>
                <a:latin typeface="宋体" panose="02010600030101010101" pitchFamily="2" charset="-122"/>
              </a:rPr>
              <a:t>写作者的感受。 </a:t>
            </a:r>
            <a:endParaRPr lang="zh-CN" altLang="en-US" sz="3200" dirty="0">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ppt_x"/>
                                          </p:val>
                                        </p:tav>
                                        <p:tav tm="100000">
                                          <p:val>
                                            <p:strVal val="#ppt_x"/>
                                          </p:val>
                                        </p:tav>
                                      </p:tavLst>
                                    </p:anim>
                                    <p:anim calcmode="lin" valueType="num">
                                      <p:cBhvr additive="base">
                                        <p:cTn id="8"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3"/>
                                        </p:tgtEl>
                                        <p:attrNameLst>
                                          <p:attrName>style.visibility</p:attrName>
                                        </p:attrNameLst>
                                      </p:cBhvr>
                                      <p:to>
                                        <p:strVal val="visible"/>
                                      </p:to>
                                    </p:set>
                                    <p:anim calcmode="lin" valueType="num">
                                      <p:cBhvr additive="base">
                                        <p:cTn id="13" dur="500" fill="hold"/>
                                        <p:tgtEl>
                                          <p:spTgt spid="15363"/>
                                        </p:tgtEl>
                                        <p:attrNameLst>
                                          <p:attrName>ppt_x</p:attrName>
                                        </p:attrNameLst>
                                      </p:cBhvr>
                                      <p:tavLst>
                                        <p:tav tm="0">
                                          <p:val>
                                            <p:strVal val="#ppt_x"/>
                                          </p:val>
                                        </p:tav>
                                        <p:tav tm="100000">
                                          <p:val>
                                            <p:strVal val="#ppt_x"/>
                                          </p:val>
                                        </p:tav>
                                      </p:tavLst>
                                    </p:anim>
                                    <p:anim calcmode="lin" valueType="num">
                                      <p:cBhvr additive="base">
                                        <p:cTn id="14"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4"/>
                                        </p:tgtEl>
                                        <p:attrNameLst>
                                          <p:attrName>style.visibility</p:attrName>
                                        </p:attrNameLst>
                                      </p:cBhvr>
                                      <p:to>
                                        <p:strVal val="visible"/>
                                      </p:to>
                                    </p:set>
                                    <p:anim calcmode="lin" valueType="num">
                                      <p:cBhvr additive="base">
                                        <p:cTn id="19" dur="500" fill="hold"/>
                                        <p:tgtEl>
                                          <p:spTgt spid="15364"/>
                                        </p:tgtEl>
                                        <p:attrNameLst>
                                          <p:attrName>ppt_x</p:attrName>
                                        </p:attrNameLst>
                                      </p:cBhvr>
                                      <p:tavLst>
                                        <p:tav tm="0">
                                          <p:val>
                                            <p:strVal val="#ppt_x"/>
                                          </p:val>
                                        </p:tav>
                                        <p:tav tm="100000">
                                          <p:val>
                                            <p:strVal val="#ppt_x"/>
                                          </p:val>
                                        </p:tav>
                                      </p:tavLst>
                                    </p:anim>
                                    <p:anim calcmode="lin" valueType="num">
                                      <p:cBhvr additive="base">
                                        <p:cTn id="20"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367"/>
                                        </p:tgtEl>
                                        <p:attrNameLst>
                                          <p:attrName>style.visibility</p:attrName>
                                        </p:attrNameLst>
                                      </p:cBhvr>
                                      <p:to>
                                        <p:strVal val="visible"/>
                                      </p:to>
                                    </p:set>
                                    <p:anim calcmode="lin" valueType="num">
                                      <p:cBhvr additive="base">
                                        <p:cTn id="25" dur="500" fill="hold"/>
                                        <p:tgtEl>
                                          <p:spTgt spid="15367"/>
                                        </p:tgtEl>
                                        <p:attrNameLst>
                                          <p:attrName>ppt_x</p:attrName>
                                        </p:attrNameLst>
                                      </p:cBhvr>
                                      <p:tavLst>
                                        <p:tav tm="0">
                                          <p:val>
                                            <p:strVal val="#ppt_x"/>
                                          </p:val>
                                        </p:tav>
                                        <p:tav tm="100000">
                                          <p:val>
                                            <p:strVal val="#ppt_x"/>
                                          </p:val>
                                        </p:tav>
                                      </p:tavLst>
                                    </p:anim>
                                    <p:anim calcmode="lin" valueType="num">
                                      <p:cBhvr additive="base">
                                        <p:cTn id="26" dur="500" fill="hold"/>
                                        <p:tgtEl>
                                          <p:spTgt spid="1536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365"/>
                                        </p:tgtEl>
                                        <p:attrNameLst>
                                          <p:attrName>style.visibility</p:attrName>
                                        </p:attrNameLst>
                                      </p:cBhvr>
                                      <p:to>
                                        <p:strVal val="visible"/>
                                      </p:to>
                                    </p:set>
                                    <p:anim calcmode="lin" valueType="num">
                                      <p:cBhvr additive="base">
                                        <p:cTn id="49" dur="500" fill="hold"/>
                                        <p:tgtEl>
                                          <p:spTgt spid="15365"/>
                                        </p:tgtEl>
                                        <p:attrNameLst>
                                          <p:attrName>ppt_x</p:attrName>
                                        </p:attrNameLst>
                                      </p:cBhvr>
                                      <p:tavLst>
                                        <p:tav tm="0">
                                          <p:val>
                                            <p:strVal val="#ppt_x"/>
                                          </p:val>
                                        </p:tav>
                                        <p:tav tm="100000">
                                          <p:val>
                                            <p:strVal val="#ppt_x"/>
                                          </p:val>
                                        </p:tav>
                                      </p:tavLst>
                                    </p:anim>
                                    <p:anim calcmode="lin" valueType="num">
                                      <p:cBhvr additive="base">
                                        <p:cTn id="50" dur="500" fill="hold"/>
                                        <p:tgtEl>
                                          <p:spTgt spid="1536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366"/>
                                        </p:tgtEl>
                                        <p:attrNameLst>
                                          <p:attrName>style.visibility</p:attrName>
                                        </p:attrNameLst>
                                      </p:cBhvr>
                                      <p:to>
                                        <p:strVal val="visible"/>
                                      </p:to>
                                    </p:set>
                                    <p:anim calcmode="lin" valueType="num">
                                      <p:cBhvr additive="base">
                                        <p:cTn id="55" dur="500" fill="hold"/>
                                        <p:tgtEl>
                                          <p:spTgt spid="15366"/>
                                        </p:tgtEl>
                                        <p:attrNameLst>
                                          <p:attrName>ppt_x</p:attrName>
                                        </p:attrNameLst>
                                      </p:cBhvr>
                                      <p:tavLst>
                                        <p:tav tm="0">
                                          <p:val>
                                            <p:strVal val="#ppt_x"/>
                                          </p:val>
                                        </p:tav>
                                        <p:tav tm="100000">
                                          <p:val>
                                            <p:strVal val="#ppt_x"/>
                                          </p:val>
                                        </p:tav>
                                      </p:tavLst>
                                    </p:anim>
                                    <p:anim calcmode="lin" valueType="num">
                                      <p:cBhvr additive="base">
                                        <p:cTn id="56" dur="500" fill="hold"/>
                                        <p:tgtEl>
                                          <p:spTgt spid="1536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additive="base">
                                        <p:cTn id="73" dur="500" fill="hold"/>
                                        <p:tgtEl>
                                          <p:spTgt spid="12"/>
                                        </p:tgtEl>
                                        <p:attrNameLst>
                                          <p:attrName>ppt_x</p:attrName>
                                        </p:attrNameLst>
                                      </p:cBhvr>
                                      <p:tavLst>
                                        <p:tav tm="0">
                                          <p:val>
                                            <p:strVal val="#ppt_x"/>
                                          </p:val>
                                        </p:tav>
                                        <p:tav tm="100000">
                                          <p:val>
                                            <p:strVal val="#ppt_x"/>
                                          </p:val>
                                        </p:tav>
                                      </p:tavLst>
                                    </p:anim>
                                    <p:anim calcmode="lin" valueType="num">
                                      <p:cBhvr additive="base">
                                        <p:cTn id="7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p:bldP spid="15364" grpId="0"/>
      <p:bldP spid="15365" grpId="0"/>
      <p:bldP spid="15366" grpId="0"/>
      <p:bldP spid="15367" grpId="0"/>
      <p:bldP spid="8" grpId="0"/>
      <p:bldP spid="9" grpId="0"/>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Box 2"/>
          <p:cNvSpPr txBox="1"/>
          <p:nvPr/>
        </p:nvSpPr>
        <p:spPr>
          <a:xfrm>
            <a:off x="1571625" y="1500188"/>
            <a:ext cx="2733675" cy="1108075"/>
          </a:xfrm>
          <a:prstGeom prst="rect">
            <a:avLst/>
          </a:prstGeom>
          <a:noFill/>
          <a:ln w="9525">
            <a:noFill/>
          </a:ln>
        </p:spPr>
        <p:txBody>
          <a:bodyPr wrap="none">
            <a:spAutoFit/>
          </a:bodyPr>
          <a:p>
            <a:r>
              <a:rPr lang="zh-CN" altLang="en-US" sz="6600" b="1" dirty="0">
                <a:latin typeface="Times New Roman" panose="02020603050405020304" pitchFamily="18" charset="0"/>
              </a:rPr>
              <a:t>作业：</a:t>
            </a:r>
            <a:endParaRPr lang="zh-CN" altLang="en-US" sz="6600" b="1" dirty="0">
              <a:latin typeface="Times New Roman" panose="02020603050405020304" pitchFamily="18" charset="0"/>
            </a:endParaRPr>
          </a:p>
        </p:txBody>
      </p:sp>
      <p:sp>
        <p:nvSpPr>
          <p:cNvPr id="16387" name="TextBox 4"/>
          <p:cNvSpPr txBox="1"/>
          <p:nvPr/>
        </p:nvSpPr>
        <p:spPr>
          <a:xfrm>
            <a:off x="428625" y="2857500"/>
            <a:ext cx="7929563" cy="1938338"/>
          </a:xfrm>
          <a:prstGeom prst="rect">
            <a:avLst/>
          </a:prstGeom>
          <a:noFill/>
          <a:ln w="9525">
            <a:noFill/>
          </a:ln>
        </p:spPr>
        <p:txBody>
          <a:bodyPr>
            <a:spAutoFit/>
          </a:bodyPr>
          <a:p>
            <a:r>
              <a:rPr lang="en-US" altLang="zh-CN" sz="4000" b="1" dirty="0">
                <a:solidFill>
                  <a:schemeClr val="accent2"/>
                </a:solidFill>
                <a:latin typeface="Times New Roman" panose="02020603050405020304" pitchFamily="18" charset="0"/>
              </a:rPr>
              <a:t>1</a:t>
            </a:r>
            <a:r>
              <a:rPr lang="zh-CN" altLang="en-US" sz="4000" b="1" dirty="0">
                <a:solidFill>
                  <a:schemeClr val="accent2"/>
                </a:solidFill>
                <a:latin typeface="Times New Roman" panose="02020603050405020304" pitchFamily="18" charset="0"/>
              </a:rPr>
              <a:t>、背诵“半夜里</a:t>
            </a:r>
            <a:r>
              <a:rPr lang="en-US" altLang="zh-CN" sz="4000" b="1" dirty="0">
                <a:solidFill>
                  <a:schemeClr val="accent2"/>
                </a:solidFill>
                <a:latin typeface="Times New Roman" panose="02020603050405020304" pitchFamily="18" charset="0"/>
              </a:rPr>
              <a:t>……</a:t>
            </a:r>
            <a:r>
              <a:rPr lang="zh-CN" altLang="en-US" sz="4000" b="1" dirty="0">
                <a:solidFill>
                  <a:schemeClr val="accent2"/>
                </a:solidFill>
                <a:latin typeface="Times New Roman" panose="02020603050405020304" pitchFamily="18" charset="0"/>
              </a:rPr>
              <a:t>不知什么时候又睡着了”一段。</a:t>
            </a:r>
            <a:endParaRPr lang="en-US" altLang="zh-CN" sz="4000" b="1" dirty="0">
              <a:solidFill>
                <a:schemeClr val="accent2"/>
              </a:solidFill>
              <a:latin typeface="Times New Roman" panose="02020603050405020304" pitchFamily="18" charset="0"/>
            </a:endParaRPr>
          </a:p>
          <a:p>
            <a:r>
              <a:rPr lang="en-US" altLang="zh-CN" sz="4000" b="1" dirty="0">
                <a:solidFill>
                  <a:schemeClr val="accent2"/>
                </a:solidFill>
                <a:latin typeface="Times New Roman" panose="02020603050405020304" pitchFamily="18" charset="0"/>
              </a:rPr>
              <a:t>2</a:t>
            </a:r>
            <a:r>
              <a:rPr lang="zh-CN" altLang="en-US" sz="4000" b="1" dirty="0">
                <a:solidFill>
                  <a:schemeClr val="accent2"/>
                </a:solidFill>
                <a:latin typeface="Times New Roman" panose="02020603050405020304" pitchFamily="18" charset="0"/>
              </a:rPr>
              <a:t>、掌握重点字词。</a:t>
            </a:r>
            <a:endParaRPr lang="zh-CN" altLang="en-US" sz="4000" b="1" dirty="0">
              <a:solidFill>
                <a:schemeClr val="accent2"/>
              </a:solidFill>
              <a:latin typeface="Times New Roman" panose="02020603050405020304" pitchFamily="18" charset="0"/>
            </a:endParaRPr>
          </a:p>
        </p:txBody>
      </p:sp>
    </p:spTree>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a:spLocks noGrp="1"/>
          </p:cNvSpPr>
          <p:nvPr>
            <p:ph type="title"/>
          </p:nvPr>
        </p:nvSpPr>
        <p:spPr>
          <a:ln/>
        </p:spPr>
        <p:txBody>
          <a:bodyPr vert="horz" wrap="square" lIns="91440" tIns="45720" rIns="91440" bIns="45720" anchor="ctr" anchorCtr="0"/>
          <a:p>
            <a:r>
              <a:rPr lang="zh-CN" altLang="en-US" dirty="0"/>
              <a:t>请你根据拼音写出汉字</a:t>
            </a:r>
            <a:endParaRPr lang="zh-CN" altLang="en-US" dirty="0"/>
          </a:p>
        </p:txBody>
      </p:sp>
      <p:sp>
        <p:nvSpPr>
          <p:cNvPr id="40963" name="Rectangle 3"/>
          <p:cNvSpPr>
            <a:spLocks noGrp="1"/>
          </p:cNvSpPr>
          <p:nvPr>
            <p:ph type="body" idx="4294967295"/>
          </p:nvPr>
        </p:nvSpPr>
        <p:spPr>
          <a:xfrm>
            <a:off x="611188" y="1981200"/>
            <a:ext cx="7777162" cy="2095500"/>
          </a:xfrm>
          <a:ln/>
        </p:spPr>
        <p:txBody>
          <a:bodyPr vert="horz" wrap="square" lIns="91440" tIns="45720" rIns="91440" bIns="45720" anchor="t" anchorCtr="0"/>
          <a:p>
            <a:r>
              <a:rPr lang="zh-CN" altLang="en-US" b="1" dirty="0"/>
              <a:t>惊</a:t>
            </a:r>
            <a:r>
              <a:rPr lang="en-US" altLang="zh-CN" b="1" dirty="0"/>
              <a:t>hu</a:t>
            </a:r>
            <a:r>
              <a:rPr lang="en-US" altLang="en-US" b="1" dirty="0"/>
              <a:t>á</a:t>
            </a:r>
            <a:r>
              <a:rPr lang="en-US" altLang="zh-CN" b="1" dirty="0"/>
              <a:t>ng(      )            ch</a:t>
            </a:r>
            <a:r>
              <a:rPr lang="en-US" altLang="en-US" b="1" dirty="0"/>
              <a:t>ù</a:t>
            </a:r>
            <a:r>
              <a:rPr lang="zh-CN" altLang="en-US" b="1" dirty="0"/>
              <a:t>（     ）立 </a:t>
            </a:r>
            <a:endParaRPr lang="zh-CN" altLang="en-US" b="1" dirty="0"/>
          </a:p>
          <a:p>
            <a:r>
              <a:rPr lang="zh-CN" altLang="en-US" b="1" dirty="0"/>
              <a:t>点</a:t>
            </a:r>
            <a:r>
              <a:rPr lang="en-US" altLang="zh-CN" b="1" dirty="0"/>
              <a:t>zhu</a:t>
            </a:r>
            <a:r>
              <a:rPr lang="en-US" altLang="en-US" b="1" dirty="0"/>
              <a:t>ì</a:t>
            </a:r>
            <a:r>
              <a:rPr lang="zh-CN" altLang="en-US" b="1" dirty="0"/>
              <a:t>（       ）         </a:t>
            </a:r>
            <a:r>
              <a:rPr lang="en-US" altLang="zh-CN" b="1" dirty="0"/>
              <a:t>d</a:t>
            </a:r>
            <a:r>
              <a:rPr lang="en-US" altLang="en-US" b="1" dirty="0"/>
              <a:t>ǒ</a:t>
            </a:r>
            <a:r>
              <a:rPr lang="en-US" altLang="zh-CN" b="1" dirty="0"/>
              <a:t>u</a:t>
            </a:r>
            <a:r>
              <a:rPr lang="zh-CN" altLang="en-US" b="1" dirty="0"/>
              <a:t>（    ）峭</a:t>
            </a:r>
            <a:endParaRPr lang="zh-CN" altLang="en-US" b="1" dirty="0"/>
          </a:p>
          <a:p>
            <a:r>
              <a:rPr lang="zh-CN" altLang="en-US" b="1" dirty="0"/>
              <a:t> </a:t>
            </a:r>
            <a:r>
              <a:rPr lang="en-US" altLang="zh-CN" b="1" dirty="0"/>
              <a:t>h</a:t>
            </a:r>
            <a:r>
              <a:rPr lang="en-US" altLang="en-US" b="1" dirty="0"/>
              <a:t>ā</a:t>
            </a:r>
            <a:r>
              <a:rPr lang="en-US" altLang="zh-CN" b="1" dirty="0"/>
              <a:t>n</a:t>
            </a:r>
            <a:r>
              <a:rPr lang="zh-CN" altLang="en-US" b="1" dirty="0"/>
              <a:t>（       ）然        咀 </a:t>
            </a:r>
            <a:r>
              <a:rPr lang="en-US" altLang="zh-CN" b="1" dirty="0"/>
              <a:t>ju</a:t>
            </a:r>
            <a:r>
              <a:rPr lang="en-US" altLang="en-US" b="1" dirty="0"/>
              <a:t>é</a:t>
            </a:r>
            <a:r>
              <a:rPr lang="zh-CN" altLang="en-US" b="1" dirty="0"/>
              <a:t>（      </a:t>
            </a:r>
            <a:r>
              <a:rPr lang="zh-CN" altLang="en-US" dirty="0"/>
              <a:t>）</a:t>
            </a:r>
            <a:endParaRPr lang="zh-CN" altLang="en-US" dirty="0"/>
          </a:p>
        </p:txBody>
      </p:sp>
      <p:sp>
        <p:nvSpPr>
          <p:cNvPr id="40969" name="Rectangle 9"/>
          <p:cNvSpPr>
            <a:spLocks noGrp="1"/>
          </p:cNvSpPr>
          <p:nvPr>
            <p:ph idx="1"/>
          </p:nvPr>
        </p:nvSpPr>
        <p:spPr>
          <a:xfrm>
            <a:off x="539750" y="3860800"/>
            <a:ext cx="7772400" cy="2160588"/>
          </a:xfrm>
          <a:ln/>
        </p:spPr>
        <p:txBody>
          <a:bodyPr vert="horz" wrap="square" lIns="91440" tIns="45720" rIns="91440" bIns="45720" anchor="t" anchorCtr="0"/>
          <a:p>
            <a:r>
              <a:rPr lang="zh-CN" altLang="en-US" dirty="0"/>
              <a:t>惶    矗</a:t>
            </a:r>
            <a:endParaRPr lang="zh-CN" altLang="en-US" dirty="0"/>
          </a:p>
          <a:p>
            <a:r>
              <a:rPr lang="zh-CN" altLang="en-US" dirty="0"/>
              <a:t>缀    陡</a:t>
            </a:r>
            <a:endParaRPr lang="zh-CN" altLang="en-US" dirty="0"/>
          </a:p>
          <a:p>
            <a:r>
              <a:rPr lang="zh-CN" altLang="en-US" dirty="0"/>
              <a:t>酣    嚼</a:t>
            </a:r>
            <a:endParaRPr lang="zh-CN" altLang="en-US"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3">
                                            <p:txEl>
                                              <p:charRg st="0" end="39"/>
                                            </p:txEl>
                                          </p:spTgt>
                                        </p:tgtEl>
                                        <p:attrNameLst>
                                          <p:attrName>style.visibility</p:attrName>
                                        </p:attrNameLst>
                                      </p:cBhvr>
                                      <p:to>
                                        <p:strVal val="visible"/>
                                      </p:to>
                                    </p:set>
                                    <p:anim calcmode="lin" valueType="num">
                                      <p:cBhvr additive="base">
                                        <p:cTn id="7" dur="500" fill="hold"/>
                                        <p:tgtEl>
                                          <p:spTgt spid="40963">
                                            <p:txEl>
                                              <p:charRg st="0" end="3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3">
                                            <p:txEl>
                                              <p:charRg st="0" end="39"/>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63">
                                            <p:txEl>
                                              <p:charRg st="39" end="73"/>
                                            </p:txEl>
                                          </p:spTgt>
                                        </p:tgtEl>
                                        <p:attrNameLst>
                                          <p:attrName>style.visibility</p:attrName>
                                        </p:attrNameLst>
                                      </p:cBhvr>
                                      <p:to>
                                        <p:strVal val="visible"/>
                                      </p:to>
                                    </p:set>
                                    <p:anim calcmode="lin" valueType="num">
                                      <p:cBhvr additive="base">
                                        <p:cTn id="13" dur="500" fill="hold"/>
                                        <p:tgtEl>
                                          <p:spTgt spid="40963">
                                            <p:txEl>
                                              <p:charRg st="39" end="7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63">
                                            <p:txEl>
                                              <p:charRg st="39" end="7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963">
                                            <p:txEl>
                                              <p:charRg st="73" end="109"/>
                                            </p:txEl>
                                          </p:spTgt>
                                        </p:tgtEl>
                                        <p:attrNameLst>
                                          <p:attrName>style.visibility</p:attrName>
                                        </p:attrNameLst>
                                      </p:cBhvr>
                                      <p:to>
                                        <p:strVal val="visible"/>
                                      </p:to>
                                    </p:set>
                                    <p:anim calcmode="lin" valueType="num">
                                      <p:cBhvr additive="base">
                                        <p:cTn id="19" dur="500" fill="hold"/>
                                        <p:tgtEl>
                                          <p:spTgt spid="40963">
                                            <p:txEl>
                                              <p:charRg st="73" end="10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963">
                                            <p:txEl>
                                              <p:charRg st="73" end="109"/>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40969"/>
                                        </p:tgtEl>
                                        <p:attrNameLst>
                                          <p:attrName>style.visibility</p:attrName>
                                        </p:attrNameLst>
                                      </p:cBhvr>
                                      <p:to>
                                        <p:strVal val="visible"/>
                                      </p:to>
                                    </p:set>
                                    <p:animEffect transition="in" filter="diamond(in)">
                                      <p:cBhvr>
                                        <p:cTn id="25" dur="2000"/>
                                        <p:tgtEl>
                                          <p:spTgt spid="4096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1" nodeType="clickEffect">
                                  <p:stCondLst>
                                    <p:cond delay="0"/>
                                  </p:stCondLst>
                                  <p:childTnLst>
                                    <p:set>
                                      <p:cBhvr>
                                        <p:cTn id="29" dur="1" fill="hold">
                                          <p:stCondLst>
                                            <p:cond delay="0"/>
                                          </p:stCondLst>
                                        </p:cTn>
                                        <p:tgtEl>
                                          <p:spTgt spid="40969"/>
                                        </p:tgtEl>
                                        <p:attrNameLst>
                                          <p:attrName>style.visibility</p:attrName>
                                        </p:attrNameLst>
                                      </p:cBhvr>
                                      <p:to>
                                        <p:strVal val="visible"/>
                                      </p:to>
                                    </p:set>
                                    <p:animEffect transition="in" filter="checkerboard(across)">
                                      <p:cBhvr>
                                        <p:cTn id="30" dur="500"/>
                                        <p:tgtEl>
                                          <p:spTgt spid="409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p:bldP spid="40969" grpId="0"/>
      <p:bldP spid="4096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2"/>
          <p:cNvSpPr>
            <a:spLocks noGrp="1"/>
          </p:cNvSpPr>
          <p:nvPr>
            <p:ph type="title"/>
          </p:nvPr>
        </p:nvSpPr>
        <p:spPr>
          <a:xfrm>
            <a:off x="720725" y="284163"/>
            <a:ext cx="7704138" cy="792162"/>
          </a:xfrm>
          <a:ln/>
        </p:spPr>
        <p:txBody>
          <a:bodyPr vert="horz" wrap="square" lIns="91440" tIns="45720" rIns="91440" bIns="45720" anchor="ctr" anchorCtr="0"/>
          <a:p>
            <a:r>
              <a:rPr lang="zh-CN" altLang="en-US" b="1" dirty="0"/>
              <a:t>加粗字注音完全正确的一项</a:t>
            </a:r>
            <a:endParaRPr lang="zh-CN" altLang="en-US" b="1" dirty="0"/>
          </a:p>
        </p:txBody>
      </p:sp>
      <p:sp>
        <p:nvSpPr>
          <p:cNvPr id="44036" name="Rectangle 4"/>
          <p:cNvSpPr>
            <a:spLocks noGrp="1"/>
          </p:cNvSpPr>
          <p:nvPr>
            <p:ph idx="1"/>
          </p:nvPr>
        </p:nvSpPr>
        <p:spPr>
          <a:xfrm>
            <a:off x="457200" y="5335588"/>
            <a:ext cx="8229600" cy="795337"/>
          </a:xfrm>
          <a:ln/>
        </p:spPr>
        <p:txBody>
          <a:bodyPr vert="horz" wrap="square" lIns="91440" tIns="45720" rIns="91440" bIns="45720" anchor="t" anchorCtr="0"/>
          <a:p>
            <a:r>
              <a:rPr lang="zh-CN" altLang="en-US" dirty="0"/>
              <a:t>答案     </a:t>
            </a:r>
            <a:r>
              <a:rPr lang="en-US" altLang="zh-CN" dirty="0"/>
              <a:t>B</a:t>
            </a:r>
            <a:endParaRPr lang="en-US" altLang="zh-CN" dirty="0"/>
          </a:p>
        </p:txBody>
      </p:sp>
      <p:sp>
        <p:nvSpPr>
          <p:cNvPr id="44035" name="Rectangle 3"/>
          <p:cNvSpPr>
            <a:spLocks noGrp="1"/>
          </p:cNvSpPr>
          <p:nvPr>
            <p:ph type="body" idx="4294967295"/>
          </p:nvPr>
        </p:nvSpPr>
        <p:spPr>
          <a:xfrm>
            <a:off x="0" y="1268413"/>
            <a:ext cx="9144000" cy="3816350"/>
          </a:xfrm>
          <a:ln/>
        </p:spPr>
        <p:txBody>
          <a:bodyPr vert="horz" wrap="square" lIns="91440" tIns="45720" rIns="91440" bIns="45720" anchor="t" anchorCtr="0"/>
          <a:p>
            <a:r>
              <a:rPr lang="en-US" altLang="zh-CN" sz="2800" dirty="0"/>
              <a:t>A</a:t>
            </a:r>
            <a:r>
              <a:rPr lang="zh-CN" altLang="en-US" sz="2800" dirty="0"/>
              <a:t>．</a:t>
            </a:r>
            <a:r>
              <a:rPr lang="zh-CN" altLang="en-US" sz="2800" b="1" dirty="0"/>
              <a:t>瑶</a:t>
            </a:r>
            <a:r>
              <a:rPr lang="zh-CN" altLang="en-US" sz="2800" dirty="0"/>
              <a:t>民（</a:t>
            </a:r>
            <a:r>
              <a:rPr lang="en-US" altLang="zh-CN" sz="2800" dirty="0"/>
              <a:t>yáo</a:t>
            </a:r>
            <a:r>
              <a:rPr lang="zh-CN" altLang="en-US" sz="2800" dirty="0"/>
              <a:t>）  </a:t>
            </a:r>
            <a:r>
              <a:rPr lang="zh-CN" altLang="en-US" sz="2800" b="1" dirty="0"/>
              <a:t>歇</a:t>
            </a:r>
            <a:r>
              <a:rPr lang="zh-CN" altLang="en-US" sz="2800" dirty="0"/>
              <a:t>脚（</a:t>
            </a:r>
            <a:r>
              <a:rPr lang="en-US" altLang="zh-CN" sz="2800" dirty="0"/>
              <a:t>xī</a:t>
            </a:r>
            <a:r>
              <a:rPr lang="zh-CN" altLang="en-US" sz="2800" dirty="0"/>
              <a:t>）     军</a:t>
            </a:r>
            <a:r>
              <a:rPr lang="zh-CN" altLang="en-US" sz="2800" b="1" dirty="0"/>
              <a:t>阀</a:t>
            </a:r>
            <a:r>
              <a:rPr lang="zh-CN" altLang="en-US" sz="2800" dirty="0"/>
              <a:t>（</a:t>
            </a:r>
            <a:r>
              <a:rPr lang="en-US" altLang="zh-CN" sz="2800" dirty="0"/>
              <a:t>fá</a:t>
            </a:r>
            <a:r>
              <a:rPr lang="zh-CN" altLang="en-US" sz="2800" dirty="0"/>
              <a:t>）   </a:t>
            </a:r>
            <a:r>
              <a:rPr lang="zh-CN" altLang="en-US" sz="2800" b="1" dirty="0"/>
              <a:t>缴</a:t>
            </a:r>
            <a:r>
              <a:rPr lang="zh-CN" altLang="en-US" sz="2800" dirty="0"/>
              <a:t>租（</a:t>
            </a:r>
            <a:r>
              <a:rPr lang="en-US" altLang="zh-CN" sz="2800" dirty="0"/>
              <a:t>jiǎo</a:t>
            </a:r>
            <a:r>
              <a:rPr lang="zh-CN" altLang="en-US" sz="2800" dirty="0"/>
              <a:t>）</a:t>
            </a:r>
            <a:endParaRPr lang="zh-CN" altLang="en-US" sz="2800" dirty="0"/>
          </a:p>
          <a:p>
            <a:r>
              <a:rPr lang="en-US" altLang="zh-CN" sz="2800" dirty="0"/>
              <a:t>B</a:t>
            </a:r>
            <a:r>
              <a:rPr lang="zh-CN" altLang="en-US" sz="2800" dirty="0"/>
              <a:t>．</a:t>
            </a:r>
            <a:r>
              <a:rPr lang="zh-CN" altLang="en-US" sz="2800" b="1" dirty="0"/>
              <a:t>苛</a:t>
            </a:r>
            <a:r>
              <a:rPr lang="zh-CN" altLang="en-US" sz="2800" dirty="0"/>
              <a:t>捐（</a:t>
            </a:r>
            <a:r>
              <a:rPr lang="en-US" altLang="zh-CN" sz="2800" dirty="0"/>
              <a:t>kē</a:t>
            </a:r>
            <a:r>
              <a:rPr lang="zh-CN" altLang="en-US" sz="2800" dirty="0"/>
              <a:t>）   欺</a:t>
            </a:r>
            <a:r>
              <a:rPr lang="zh-CN" altLang="en-US" sz="2800" b="1" dirty="0"/>
              <a:t>侮</a:t>
            </a:r>
            <a:r>
              <a:rPr lang="zh-CN" altLang="en-US" sz="2800" dirty="0"/>
              <a:t>（</a:t>
            </a:r>
            <a:r>
              <a:rPr lang="en-US" altLang="zh-CN" sz="2800" dirty="0"/>
              <a:t>wǔ</a:t>
            </a:r>
            <a:r>
              <a:rPr lang="zh-CN" altLang="en-US" sz="2800" dirty="0"/>
              <a:t>）     </a:t>
            </a:r>
            <a:r>
              <a:rPr lang="zh-CN" altLang="en-US" sz="2800" b="1" dirty="0"/>
              <a:t>攀</a:t>
            </a:r>
            <a:r>
              <a:rPr lang="zh-CN" altLang="en-US" sz="2800" dirty="0"/>
              <a:t>谈（</a:t>
            </a:r>
            <a:r>
              <a:rPr lang="en-US" altLang="zh-CN" sz="2800" dirty="0"/>
              <a:t>pān</a:t>
            </a:r>
            <a:r>
              <a:rPr lang="zh-CN" altLang="en-US" sz="2800" dirty="0"/>
              <a:t>）  煮</a:t>
            </a:r>
            <a:r>
              <a:rPr lang="zh-CN" altLang="en-US" sz="2800" b="1" dirty="0"/>
              <a:t>粥</a:t>
            </a:r>
            <a:r>
              <a:rPr lang="zh-CN" altLang="en-US" sz="2800" dirty="0"/>
              <a:t>（</a:t>
            </a:r>
            <a:r>
              <a:rPr lang="en-US" altLang="zh-CN" sz="2800" dirty="0"/>
              <a:t>zhōu</a:t>
            </a:r>
            <a:r>
              <a:rPr lang="zh-CN" altLang="en-US" sz="2800" dirty="0"/>
              <a:t>）</a:t>
            </a:r>
            <a:endParaRPr lang="zh-CN" altLang="en-US" sz="2800" dirty="0"/>
          </a:p>
          <a:p>
            <a:r>
              <a:rPr lang="en-US" altLang="zh-CN" sz="2800" dirty="0"/>
              <a:t>C</a:t>
            </a:r>
            <a:r>
              <a:rPr lang="zh-CN" altLang="en-US" sz="2800" dirty="0"/>
              <a:t>．</a:t>
            </a:r>
            <a:r>
              <a:rPr lang="zh-CN" altLang="en-US" sz="2800" b="1" dirty="0"/>
              <a:t>盛</a:t>
            </a:r>
            <a:r>
              <a:rPr lang="zh-CN" altLang="en-US" sz="2800" dirty="0"/>
              <a:t>饭（</a:t>
            </a:r>
            <a:r>
              <a:rPr lang="en-US" altLang="zh-CN" sz="2800" dirty="0"/>
              <a:t>shéng</a:t>
            </a:r>
            <a:r>
              <a:rPr lang="zh-CN" altLang="en-US" sz="2800" dirty="0"/>
              <a:t>） </a:t>
            </a:r>
            <a:r>
              <a:rPr lang="zh-CN" altLang="en-US" sz="2800" b="1" dirty="0"/>
              <a:t>峭</a:t>
            </a:r>
            <a:r>
              <a:rPr lang="zh-CN" altLang="en-US" sz="2800" dirty="0"/>
              <a:t>壁（</a:t>
            </a:r>
            <a:r>
              <a:rPr lang="en-US" altLang="zh-CN" sz="2800" dirty="0"/>
              <a:t>qiào</a:t>
            </a:r>
            <a:r>
              <a:rPr lang="zh-CN" altLang="en-US" sz="2800" dirty="0"/>
              <a:t>）   </a:t>
            </a:r>
            <a:r>
              <a:rPr lang="zh-CN" altLang="en-US" sz="2800" b="1" dirty="0"/>
              <a:t>骨</a:t>
            </a:r>
            <a:r>
              <a:rPr lang="zh-CN" altLang="en-US" sz="2800" dirty="0"/>
              <a:t>碌（</a:t>
            </a:r>
            <a:r>
              <a:rPr lang="en-US" altLang="zh-CN" sz="2800" dirty="0"/>
              <a:t>gū</a:t>
            </a:r>
            <a:r>
              <a:rPr lang="zh-CN" altLang="en-US" sz="2800" dirty="0"/>
              <a:t>）   咀</a:t>
            </a:r>
            <a:r>
              <a:rPr lang="zh-CN" altLang="en-US" sz="2800" b="1" dirty="0"/>
              <a:t>嚼</a:t>
            </a:r>
            <a:r>
              <a:rPr lang="zh-CN" altLang="en-US" sz="2800" dirty="0"/>
              <a:t>（</a:t>
            </a:r>
            <a:r>
              <a:rPr lang="en-US" altLang="zh-CN" sz="2800" dirty="0"/>
              <a:t>jué</a:t>
            </a:r>
            <a:r>
              <a:rPr lang="zh-CN" altLang="en-US" sz="2800" dirty="0"/>
              <a:t>）</a:t>
            </a:r>
            <a:endParaRPr lang="zh-CN" altLang="en-US" sz="2800" dirty="0"/>
          </a:p>
          <a:p>
            <a:r>
              <a:rPr lang="en-US" altLang="zh-CN" sz="2800" dirty="0"/>
              <a:t>D</a:t>
            </a:r>
            <a:r>
              <a:rPr lang="zh-CN" altLang="en-US" sz="2800" dirty="0"/>
              <a:t>．点</a:t>
            </a:r>
            <a:r>
              <a:rPr lang="zh-CN" altLang="en-US" sz="2800" b="1" dirty="0"/>
              <a:t>缀</a:t>
            </a:r>
            <a:r>
              <a:rPr lang="zh-CN" altLang="en-US" sz="2800" dirty="0"/>
              <a:t>（</a:t>
            </a:r>
            <a:r>
              <a:rPr lang="en-US" altLang="zh-CN" sz="2800" dirty="0"/>
              <a:t>zhuì</a:t>
            </a:r>
            <a:r>
              <a:rPr lang="zh-CN" altLang="en-US" sz="2800" dirty="0"/>
              <a:t>） 澎</a:t>
            </a:r>
            <a:r>
              <a:rPr lang="zh-CN" altLang="en-US" sz="2800" b="1" dirty="0"/>
              <a:t>湃</a:t>
            </a:r>
            <a:r>
              <a:rPr lang="zh-CN" altLang="en-US" sz="2800" dirty="0"/>
              <a:t>（</a:t>
            </a:r>
            <a:r>
              <a:rPr lang="en-US" altLang="zh-CN" sz="2800" dirty="0"/>
              <a:t>bài</a:t>
            </a:r>
            <a:r>
              <a:rPr lang="zh-CN" altLang="en-US" sz="2800" dirty="0"/>
              <a:t>）    疲</a:t>
            </a:r>
            <a:r>
              <a:rPr lang="zh-CN" altLang="en-US" sz="2800" b="1" dirty="0"/>
              <a:t>倦</a:t>
            </a:r>
            <a:r>
              <a:rPr lang="zh-CN" altLang="en-US" sz="2800" dirty="0"/>
              <a:t>（</a:t>
            </a:r>
            <a:r>
              <a:rPr lang="en-US" altLang="zh-CN" sz="2800" dirty="0"/>
              <a:t>juàn</a:t>
            </a:r>
            <a:r>
              <a:rPr lang="zh-CN" altLang="en-US" sz="2800" dirty="0"/>
              <a:t>） </a:t>
            </a:r>
            <a:r>
              <a:rPr lang="zh-CN" altLang="en-US" sz="2800" b="1" dirty="0"/>
              <a:t>倾</a:t>
            </a:r>
            <a:r>
              <a:rPr lang="zh-CN" altLang="en-US" sz="2800" dirty="0"/>
              <a:t>斜（</a:t>
            </a:r>
            <a:r>
              <a:rPr lang="en-US" altLang="zh-CN" sz="2800" dirty="0"/>
              <a:t>qīng</a:t>
            </a:r>
            <a:r>
              <a:rPr lang="zh-CN" altLang="en-US" sz="2800" dirty="0"/>
              <a:t>）</a:t>
            </a:r>
            <a:endParaRPr lang="zh-CN" altLang="en-US" sz="28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randombar(horizontal)">
                                      <p:cBhvr>
                                        <p:cTn id="7" dur="600">
                                          <p:stCondLst>
                                            <p:cond delay="0"/>
                                          </p:stCondLst>
                                        </p:cTn>
                                        <p:tgtEl>
                                          <p:spTgt spid="4403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4035">
                                            <p:txEl>
                                              <p:charRg st="0" end="40"/>
                                            </p:txEl>
                                          </p:spTgt>
                                        </p:tgtEl>
                                        <p:attrNameLst>
                                          <p:attrName>style.visibility</p:attrName>
                                        </p:attrNameLst>
                                      </p:cBhvr>
                                      <p:to>
                                        <p:strVal val="visible"/>
                                      </p:to>
                                    </p:set>
                                    <p:animEffect transition="in" filter="randombar(horizontal)">
                                      <p:cBhvr>
                                        <p:cTn id="12" dur="500"/>
                                        <p:tgtEl>
                                          <p:spTgt spid="44035">
                                            <p:txEl>
                                              <p:charRg st="0" end="4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4035">
                                            <p:txEl>
                                              <p:charRg st="40" end="80"/>
                                            </p:txEl>
                                          </p:spTgt>
                                        </p:tgtEl>
                                        <p:attrNameLst>
                                          <p:attrName>style.visibility</p:attrName>
                                        </p:attrNameLst>
                                      </p:cBhvr>
                                      <p:to>
                                        <p:strVal val="visible"/>
                                      </p:to>
                                    </p:set>
                                    <p:animEffect transition="in" filter="randombar(horizontal)">
                                      <p:cBhvr>
                                        <p:cTn id="17" dur="500"/>
                                        <p:tgtEl>
                                          <p:spTgt spid="44035">
                                            <p:txEl>
                                              <p:charRg st="40" end="8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4035">
                                            <p:txEl>
                                              <p:charRg st="80" end="120"/>
                                            </p:txEl>
                                          </p:spTgt>
                                        </p:tgtEl>
                                        <p:attrNameLst>
                                          <p:attrName>style.visibility</p:attrName>
                                        </p:attrNameLst>
                                      </p:cBhvr>
                                      <p:to>
                                        <p:strVal val="visible"/>
                                      </p:to>
                                    </p:set>
                                    <p:animEffect transition="in" filter="randombar(horizontal)">
                                      <p:cBhvr>
                                        <p:cTn id="22" dur="500"/>
                                        <p:tgtEl>
                                          <p:spTgt spid="44035">
                                            <p:txEl>
                                              <p:charRg st="80" end="12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4035">
                                            <p:txEl>
                                              <p:charRg st="120" end="160"/>
                                            </p:txEl>
                                          </p:spTgt>
                                        </p:tgtEl>
                                        <p:attrNameLst>
                                          <p:attrName>style.visibility</p:attrName>
                                        </p:attrNameLst>
                                      </p:cBhvr>
                                      <p:to>
                                        <p:strVal val="visible"/>
                                      </p:to>
                                    </p:set>
                                    <p:animEffect transition="in" filter="randombar(horizontal)">
                                      <p:cBhvr>
                                        <p:cTn id="27" dur="500"/>
                                        <p:tgtEl>
                                          <p:spTgt spid="44035">
                                            <p:txEl>
                                              <p:charRg st="120" end="16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44036"/>
                                        </p:tgtEl>
                                        <p:attrNameLst>
                                          <p:attrName>style.visibility</p:attrName>
                                        </p:attrNameLst>
                                      </p:cBhvr>
                                      <p:to>
                                        <p:strVal val="visible"/>
                                      </p:to>
                                    </p:set>
                                    <p:anim calcmode="lin" valueType="num">
                                      <p:cBhvr additive="base">
                                        <p:cTn id="32" dur="500" fill="hold"/>
                                        <p:tgtEl>
                                          <p:spTgt spid="44036"/>
                                        </p:tgtEl>
                                        <p:attrNameLst>
                                          <p:attrName>ppt_x</p:attrName>
                                        </p:attrNameLst>
                                      </p:cBhvr>
                                      <p:tavLst>
                                        <p:tav tm="0">
                                          <p:val>
                                            <p:strVal val="#ppt_x"/>
                                          </p:val>
                                        </p:tav>
                                        <p:tav tm="100000">
                                          <p:val>
                                            <p:strVal val="#ppt_x"/>
                                          </p:val>
                                        </p:tav>
                                      </p:tavLst>
                                    </p:anim>
                                    <p:anim calcmode="lin" valueType="num">
                                      <p:cBhvr additive="base">
                                        <p:cTn id="33"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6" grpId="0"/>
      <p:bldP spid="4403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8" name="图片 2" descr="图片1.jpg"/>
          <p:cNvPicPr>
            <a:picLocks noChangeAspect="1"/>
          </p:cNvPicPr>
          <p:nvPr/>
        </p:nvPicPr>
        <p:blipFill>
          <a:blip r:embed="rId1"/>
          <a:stretch>
            <a:fillRect/>
          </a:stretch>
        </p:blipFill>
        <p:spPr>
          <a:xfrm>
            <a:off x="0" y="39688"/>
            <a:ext cx="8996363" cy="6818312"/>
          </a:xfrm>
          <a:prstGeom prst="rect">
            <a:avLst/>
          </a:prstGeom>
          <a:noFill/>
          <a:ln w="9525">
            <a:noFill/>
          </a:ln>
        </p:spPr>
      </p:pic>
      <p:sp>
        <p:nvSpPr>
          <p:cNvPr id="19459" name="TextBox 3"/>
          <p:cNvSpPr txBox="1"/>
          <p:nvPr/>
        </p:nvSpPr>
        <p:spPr>
          <a:xfrm>
            <a:off x="3348038" y="2060575"/>
            <a:ext cx="3455987" cy="769938"/>
          </a:xfrm>
          <a:prstGeom prst="rect">
            <a:avLst/>
          </a:prstGeom>
          <a:noFill/>
          <a:ln w="9525">
            <a:noFill/>
          </a:ln>
        </p:spPr>
        <p:txBody>
          <a:bodyPr>
            <a:spAutoFit/>
          </a:bodyPr>
          <a:p>
            <a:r>
              <a:rPr lang="en-US" altLang="zh-CN" sz="4400" b="1" dirty="0">
                <a:latin typeface="Times New Roman" panose="02020603050405020304" pitchFamily="18" charset="0"/>
              </a:rPr>
              <a:t> </a:t>
            </a:r>
            <a:r>
              <a:rPr lang="zh-CN" altLang="en-US" sz="4400" b="1" dirty="0">
                <a:latin typeface="Times New Roman" panose="02020603050405020304" pitchFamily="18" charset="0"/>
              </a:rPr>
              <a:t>第二课时</a:t>
            </a:r>
            <a:endParaRPr lang="zh-CN" altLang="en-US" sz="4400" b="1" dirty="0">
              <a:latin typeface="Times New Roman" panose="02020603050405020304" pitchFamily="18" charset="0"/>
            </a:endParaRPr>
          </a:p>
        </p:txBody>
      </p:sp>
    </p:spTree>
  </p:cSld>
  <p:clrMapOvr>
    <a:masterClrMapping/>
  </p:clrMapOvr>
  <p:transition>
    <p:zoom/>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074" name="WordArt 3"/>
          <p:cNvSpPr>
            <a:spLocks noTextEdit="1"/>
          </p:cNvSpPr>
          <p:nvPr/>
        </p:nvSpPr>
        <p:spPr>
          <a:xfrm>
            <a:off x="1752600" y="0"/>
            <a:ext cx="4495800" cy="3352800"/>
          </a:xfrm>
          <a:prstGeom prst="rect">
            <a:avLst/>
          </a:prstGeom>
        </p:spPr>
        <p:txBody>
          <a:bodyPr wrap="none" fromWordArt="1">
            <a:prstTxWarp prst="textCascadeUp">
              <a:avLst>
                <a:gd name="adj" fmla="val 52829"/>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eaLnBrk="0" hangingPunct="0"/>
            <a:r>
              <a:rPr lang="zh-CN" altLang="en-US" sz="360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rPr>
              <a:t>老山界</a:t>
            </a:r>
            <a:endParaRPr lang="zh-CN" altLang="en-US" sz="360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
        <p:nvSpPr>
          <p:cNvPr id="3075" name="WordArt 4"/>
          <p:cNvSpPr>
            <a:spLocks noTextEdit="1"/>
          </p:cNvSpPr>
          <p:nvPr/>
        </p:nvSpPr>
        <p:spPr>
          <a:xfrm>
            <a:off x="3124200" y="3200400"/>
            <a:ext cx="3200400" cy="838200"/>
          </a:xfrm>
          <a:prstGeom prst="rect">
            <a:avLst/>
          </a:prstGeom>
        </p:spPr>
        <p:txBody>
          <a:bodyPr wrap="none" fromWordArt="1">
            <a:prstTxWarp prst="textArchUp">
              <a:avLst>
                <a:gd name="adj" fmla="val 10800014"/>
              </a:avLst>
            </a:prstTxWarp>
            <a:normAutofit/>
          </a:bodyPr>
          <a:p>
            <a:pPr algn="ctr" eaLnBrk="0" hangingPunct="0"/>
            <a:r>
              <a:rPr lang="zh-CN" altLang="en-US" sz="3600">
                <a:ln w="9525" cap="flat" cmpd="sng">
                  <a:solidFill>
                    <a:srgbClr val="FFFF99"/>
                  </a:solidFill>
                  <a:prstDash val="solid"/>
                  <a:headEnd type="none" w="med" len="med"/>
                  <a:tailEnd type="none" w="med" len="med"/>
                </a:ln>
                <a:solidFill>
                  <a:srgbClr val="FF9900"/>
                </a:solidFill>
                <a:latin typeface="宋体" panose="02010600030101010101" pitchFamily="2" charset="-122"/>
                <a:ea typeface="宋体" panose="02010600030101010101" pitchFamily="2" charset="-122"/>
              </a:rPr>
              <a:t>陆定一</a:t>
            </a:r>
            <a:endParaRPr lang="zh-CN" altLang="en-US" sz="3600">
              <a:ln w="9525" cap="flat" cmpd="sng">
                <a:solidFill>
                  <a:srgbClr val="FFFF99"/>
                </a:solidFill>
                <a:prstDash val="solid"/>
                <a:headEnd type="none" w="med" len="med"/>
                <a:tailEnd type="none" w="med" len="med"/>
              </a:ln>
              <a:solidFill>
                <a:srgbClr val="FF9900"/>
              </a:solidFill>
              <a:latin typeface="宋体" panose="02010600030101010101" pitchFamily="2" charset="-122"/>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slide(fromBottom)">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slide(fromBottom)">
                                      <p:cBhvr>
                                        <p:cTn id="12"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图片 2" descr="图片1.jpg"/>
          <p:cNvPicPr>
            <a:picLocks noChangeAspect="1"/>
          </p:cNvPicPr>
          <p:nvPr/>
        </p:nvPicPr>
        <p:blipFill>
          <a:blip r:embed="rId1"/>
          <a:stretch>
            <a:fillRect/>
          </a:stretch>
        </p:blipFill>
        <p:spPr>
          <a:xfrm>
            <a:off x="147638" y="39688"/>
            <a:ext cx="8996362" cy="6818312"/>
          </a:xfrm>
          <a:prstGeom prst="rect">
            <a:avLst/>
          </a:prstGeom>
          <a:noFill/>
          <a:ln w="9525">
            <a:noFill/>
          </a:ln>
        </p:spPr>
      </p:pic>
      <p:sp>
        <p:nvSpPr>
          <p:cNvPr id="20483" name="TextBox 3"/>
          <p:cNvSpPr txBox="1"/>
          <p:nvPr/>
        </p:nvSpPr>
        <p:spPr>
          <a:xfrm>
            <a:off x="684213" y="333375"/>
            <a:ext cx="4175125" cy="768350"/>
          </a:xfrm>
          <a:prstGeom prst="rect">
            <a:avLst/>
          </a:prstGeom>
          <a:noFill/>
          <a:ln w="9525">
            <a:noFill/>
          </a:ln>
        </p:spPr>
        <p:txBody>
          <a:bodyPr>
            <a:spAutoFit/>
          </a:bodyPr>
          <a:p>
            <a:r>
              <a:rPr lang="zh-CN" altLang="en-US" sz="4400" b="1" dirty="0">
                <a:latin typeface="Times New Roman" panose="02020603050405020304" pitchFamily="18" charset="0"/>
              </a:rPr>
              <a:t>导学：</a:t>
            </a:r>
            <a:endParaRPr lang="zh-CN" altLang="en-US" sz="4400" b="1" dirty="0">
              <a:latin typeface="Times New Roman" panose="02020603050405020304" pitchFamily="18" charset="0"/>
            </a:endParaRPr>
          </a:p>
        </p:txBody>
      </p:sp>
      <p:sp>
        <p:nvSpPr>
          <p:cNvPr id="20484" name="TextBox 5"/>
          <p:cNvSpPr txBox="1"/>
          <p:nvPr/>
        </p:nvSpPr>
        <p:spPr>
          <a:xfrm>
            <a:off x="971550" y="1844675"/>
            <a:ext cx="6840538" cy="3416300"/>
          </a:xfrm>
          <a:prstGeom prst="rect">
            <a:avLst/>
          </a:prstGeom>
          <a:noFill/>
          <a:ln w="9525">
            <a:noFill/>
          </a:ln>
        </p:spPr>
        <p:txBody>
          <a:bodyPr>
            <a:spAutoFit/>
          </a:bodyPr>
          <a:p>
            <a:r>
              <a:rPr lang="en-US" altLang="zh-CN" b="1" dirty="0">
                <a:latin typeface="Times New Roman" panose="02020603050405020304" pitchFamily="18" charset="0"/>
              </a:rPr>
              <a:t>1</a:t>
            </a:r>
            <a:r>
              <a:rPr lang="zh-CN" altLang="en-US" b="1" dirty="0">
                <a:latin typeface="Times New Roman" panose="02020603050405020304" pitchFamily="18" charset="0"/>
              </a:rPr>
              <a:t>、从全文来看，“难走”表现在什么地方？请从文中圈划出有关语句。</a:t>
            </a:r>
            <a:endParaRPr lang="en-US" altLang="zh-CN" b="1" dirty="0">
              <a:latin typeface="Times New Roman" panose="02020603050405020304" pitchFamily="18" charset="0"/>
            </a:endParaRPr>
          </a:p>
          <a:p>
            <a:endParaRPr lang="en-US" altLang="zh-CN" b="1" dirty="0">
              <a:latin typeface="Times New Roman" panose="02020603050405020304" pitchFamily="18" charset="0"/>
            </a:endParaRPr>
          </a:p>
          <a:p>
            <a:r>
              <a:rPr lang="en-US" altLang="zh-CN" b="1" dirty="0">
                <a:latin typeface="Times New Roman" panose="02020603050405020304" pitchFamily="18" charset="0"/>
              </a:rPr>
              <a:t>2</a:t>
            </a:r>
            <a:r>
              <a:rPr lang="zh-CN" altLang="en-US" b="1" dirty="0">
                <a:latin typeface="Times New Roman" panose="02020603050405020304" pitchFamily="18" charset="0"/>
              </a:rPr>
              <a:t>、对于这么“难走的山”，红军战士又是怎样对待的？</a:t>
            </a:r>
            <a:endParaRPr lang="zh-CN" altLang="en-US" b="1" dirty="0">
              <a:latin typeface="宋体" panose="02010600030101010101" pitchFamily="2" charset="-122"/>
            </a:endParaRPr>
          </a:p>
          <a:p>
            <a:endParaRPr lang="en-US" altLang="zh-CN" b="1" dirty="0">
              <a:latin typeface="宋体" panose="02010600030101010101" pitchFamily="2" charset="-122"/>
            </a:endParaRPr>
          </a:p>
          <a:p>
            <a:r>
              <a:rPr lang="en-US" altLang="zh-CN" b="1" dirty="0">
                <a:latin typeface="宋体" panose="02010600030101010101" pitchFamily="2" charset="-122"/>
              </a:rPr>
              <a:t>3</a:t>
            </a:r>
            <a:r>
              <a:rPr lang="zh-CN" altLang="en-US" b="1" dirty="0">
                <a:latin typeface="宋体" panose="02010600030101010101" pitchFamily="2" charset="-122"/>
              </a:rPr>
              <a:t>、红军的这些表现反映了什么？ </a:t>
            </a:r>
            <a:endParaRPr lang="zh-CN" altLang="en-US" b="1" dirty="0">
              <a:latin typeface="宋体" panose="02010600030101010101" pitchFamily="2" charset="-122"/>
            </a:endParaRPr>
          </a:p>
          <a:p>
            <a:endParaRPr lang="zh-CN" altLang="en-US" b="1" dirty="0">
              <a:latin typeface="Times New Roman" panose="02020603050405020304" pitchFamily="18" charset="0"/>
            </a:endParaRPr>
          </a:p>
          <a:p>
            <a:endParaRPr lang="zh-CN" altLang="en-US" dirty="0">
              <a:latin typeface="Times New Roman" panose="02020603050405020304" pitchFamily="18" charset="0"/>
            </a:endParaRPr>
          </a:p>
        </p:txBody>
      </p:sp>
    </p:spTree>
  </p:cSld>
  <p:clrMapOvr>
    <a:masterClrMapping/>
  </p:clrMapOvr>
  <p:transition>
    <p:zo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Picture 3" descr="001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1507" name="Text Box 4"/>
          <p:cNvSpPr txBox="1"/>
          <p:nvPr/>
        </p:nvSpPr>
        <p:spPr>
          <a:xfrm>
            <a:off x="3976688" y="1143000"/>
            <a:ext cx="1281112" cy="4419600"/>
          </a:xfrm>
          <a:prstGeom prst="rect">
            <a:avLst/>
          </a:prstGeom>
          <a:noFill/>
          <a:ln w="9525">
            <a:noFill/>
          </a:ln>
        </p:spPr>
        <p:txBody>
          <a:bodyPr vert="eaVert">
            <a:spAutoFit/>
          </a:bodyPr>
          <a:p>
            <a:pPr algn="ctr">
              <a:spcBef>
                <a:spcPct val="50000"/>
              </a:spcBef>
            </a:pPr>
            <a:r>
              <a:rPr lang="zh-CN" altLang="en-US" sz="7200" b="1" dirty="0">
                <a:solidFill>
                  <a:srgbClr val="3333FF"/>
                </a:solidFill>
                <a:latin typeface="Times New Roman" panose="02020603050405020304" pitchFamily="18" charset="0"/>
                <a:ea typeface="华文行楷" pitchFamily="2" charset="-122"/>
              </a:rPr>
              <a:t>细读品味</a:t>
            </a:r>
            <a:endParaRPr lang="zh-CN" altLang="en-US" sz="7200" b="1" dirty="0">
              <a:solidFill>
                <a:srgbClr val="3333FF"/>
              </a:solidFill>
              <a:latin typeface="Times New Roman" panose="02020603050405020304" pitchFamily="18" charset="0"/>
              <a:ea typeface="华文行楷" pitchFamily="2" charset="-122"/>
            </a:endParaRPr>
          </a:p>
        </p:txBody>
      </p:sp>
      <p:sp>
        <p:nvSpPr>
          <p:cNvPr id="21508" name="Text Box 5"/>
          <p:cNvSpPr txBox="1"/>
          <p:nvPr/>
        </p:nvSpPr>
        <p:spPr>
          <a:xfrm>
            <a:off x="0" y="381000"/>
            <a:ext cx="3886200" cy="5518150"/>
          </a:xfrm>
          <a:prstGeom prst="rect">
            <a:avLst/>
          </a:prstGeom>
          <a:noFill/>
          <a:ln w="9525">
            <a:noFill/>
          </a:ln>
        </p:spPr>
        <p:txBody>
          <a:bodyPr>
            <a:spAutoFit/>
          </a:bodyPr>
          <a:p>
            <a:pPr>
              <a:spcBef>
                <a:spcPct val="50000"/>
              </a:spcBef>
            </a:pPr>
            <a:r>
              <a:rPr lang="en-US" altLang="zh-CN" sz="3600" b="1" dirty="0">
                <a:latin typeface="Times New Roman" panose="02020603050405020304" pitchFamily="18" charset="0"/>
              </a:rPr>
              <a:t>        </a:t>
            </a:r>
            <a:endParaRPr lang="en-US" altLang="zh-CN" sz="3600" b="1" dirty="0">
              <a:latin typeface="Times New Roman" panose="02020603050405020304" pitchFamily="18" charset="0"/>
            </a:endParaRPr>
          </a:p>
          <a:p>
            <a:pPr>
              <a:spcBef>
                <a:spcPct val="50000"/>
              </a:spcBef>
            </a:pPr>
            <a:r>
              <a:rPr lang="en-US" altLang="zh-CN" sz="3600" b="1" dirty="0">
                <a:latin typeface="Times New Roman" panose="02020603050405020304" pitchFamily="18" charset="0"/>
              </a:rPr>
              <a:t>        </a:t>
            </a:r>
            <a:r>
              <a:rPr lang="zh-CN" altLang="en-US" sz="4000" b="1" dirty="0">
                <a:solidFill>
                  <a:schemeClr val="tx2"/>
                </a:solidFill>
                <a:latin typeface="Times New Roman" panose="02020603050405020304" pitchFamily="18" charset="0"/>
              </a:rPr>
              <a:t>老山界是一座难翻的山。其“难”表现在哪些方面呢？ 在课文中勾画出有关的句子来。</a:t>
            </a:r>
            <a:endParaRPr lang="zh-CN" altLang="en-US" sz="4000" b="1" dirty="0">
              <a:solidFill>
                <a:schemeClr val="tx2"/>
              </a:solidFill>
              <a:latin typeface="Times New Roman" panose="02020603050405020304" pitchFamily="18" charset="0"/>
            </a:endParaRPr>
          </a:p>
          <a:p>
            <a:pPr algn="ctr">
              <a:spcBef>
                <a:spcPct val="50000"/>
              </a:spcBef>
            </a:pPr>
            <a:endParaRPr lang="en-US" altLang="zh-CN" sz="4000" dirty="0">
              <a:solidFill>
                <a:schemeClr val="tx2"/>
              </a:solidFill>
              <a:latin typeface="Times New Roman" panose="02020603050405020304" pitchFamily="18" charset="0"/>
            </a:endParaRPr>
          </a:p>
        </p:txBody>
      </p:sp>
      <p:sp>
        <p:nvSpPr>
          <p:cNvPr id="11270" name="Text Box 6"/>
          <p:cNvSpPr txBox="1"/>
          <p:nvPr/>
        </p:nvSpPr>
        <p:spPr>
          <a:xfrm>
            <a:off x="6096000" y="1600200"/>
            <a:ext cx="3048000" cy="3113088"/>
          </a:xfrm>
          <a:prstGeom prst="rect">
            <a:avLst/>
          </a:prstGeom>
          <a:noFill/>
          <a:ln w="9525">
            <a:noFill/>
          </a:ln>
        </p:spPr>
        <p:txBody>
          <a:bodyPr>
            <a:spAutoFit/>
          </a:bodyPr>
          <a:p>
            <a:pPr>
              <a:spcBef>
                <a:spcPct val="50000"/>
              </a:spcBef>
            </a:pPr>
            <a:r>
              <a:rPr lang="zh-CN" altLang="en-US" sz="3600" b="1" dirty="0">
                <a:latin typeface="Times New Roman" panose="02020603050405020304" pitchFamily="18" charset="0"/>
              </a:rPr>
              <a:t>走路难</a:t>
            </a:r>
            <a:endParaRPr lang="zh-CN" altLang="en-US" sz="3600" b="1" dirty="0">
              <a:latin typeface="Times New Roman" panose="02020603050405020304" pitchFamily="18" charset="0"/>
            </a:endParaRPr>
          </a:p>
          <a:p>
            <a:pPr>
              <a:spcBef>
                <a:spcPct val="50000"/>
              </a:spcBef>
            </a:pPr>
            <a:r>
              <a:rPr lang="zh-CN" altLang="en-US" sz="3600" b="1" dirty="0">
                <a:latin typeface="Times New Roman" panose="02020603050405020304" pitchFamily="18" charset="0"/>
              </a:rPr>
              <a:t>睡觉难</a:t>
            </a:r>
            <a:endParaRPr lang="zh-CN" altLang="en-US" sz="3600" b="1" dirty="0">
              <a:latin typeface="Times New Roman" panose="02020603050405020304" pitchFamily="18" charset="0"/>
            </a:endParaRPr>
          </a:p>
          <a:p>
            <a:pPr>
              <a:spcBef>
                <a:spcPct val="50000"/>
              </a:spcBef>
            </a:pPr>
            <a:r>
              <a:rPr lang="zh-CN" altLang="en-US" sz="3600" b="1" dirty="0">
                <a:latin typeface="Times New Roman" panose="02020603050405020304" pitchFamily="18" charset="0"/>
              </a:rPr>
              <a:t>吃饭难 </a:t>
            </a:r>
            <a:endParaRPr lang="zh-CN" altLang="en-US" sz="3600" b="1" dirty="0">
              <a:latin typeface="Times New Roman" panose="02020603050405020304" pitchFamily="18" charset="0"/>
            </a:endParaRPr>
          </a:p>
          <a:p>
            <a:pPr>
              <a:spcBef>
                <a:spcPct val="50000"/>
              </a:spcBef>
            </a:pPr>
            <a:r>
              <a:rPr lang="zh-CN" altLang="en-US" sz="3600" b="1" dirty="0">
                <a:latin typeface="Times New Roman" panose="02020603050405020304" pitchFamily="18" charset="0"/>
              </a:rPr>
              <a:t>处境难</a:t>
            </a:r>
            <a:endParaRPr lang="zh-CN" altLang="en-US" sz="3600" b="1" dirty="0">
              <a:latin typeface="Times New Roman" panose="02020603050405020304" pitchFamily="18" charset="0"/>
            </a:endParaRPr>
          </a:p>
        </p:txBody>
      </p:sp>
      <p:sp>
        <p:nvSpPr>
          <p:cNvPr id="21510" name="AutoShape 7"/>
          <p:cNvSpPr/>
          <p:nvPr/>
        </p:nvSpPr>
        <p:spPr>
          <a:xfrm>
            <a:off x="5791200" y="1828800"/>
            <a:ext cx="228600" cy="2895600"/>
          </a:xfrm>
          <a:prstGeom prst="leftBrace">
            <a:avLst>
              <a:gd name="adj1" fmla="val 105555"/>
              <a:gd name="adj2" fmla="val 50000"/>
            </a:avLst>
          </a:prstGeom>
          <a:solidFill>
            <a:srgbClr val="FF5050"/>
          </a:solidFill>
          <a:ln w="9525" cap="flat" cmpd="sng">
            <a:solidFill>
              <a:schemeClr val="tx1"/>
            </a:solidFill>
            <a:prstDash val="solid"/>
            <a:headEnd type="none" w="med" len="med"/>
            <a:tailEnd type="none" w="med" len="med"/>
          </a:ln>
        </p:spPr>
        <p:txBody>
          <a:bodyPr wrap="none" anchor="ctr" anchorCtr="0"/>
          <a:p>
            <a:endParaRPr lang="zh-CN" altLang="en-US" dirty="0">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270">
                                            <p:txEl>
                                              <p:charRg st="0" end="4"/>
                                            </p:txEl>
                                          </p:spTgt>
                                        </p:tgtEl>
                                        <p:attrNameLst>
                                          <p:attrName>style.visibility</p:attrName>
                                        </p:attrNameLst>
                                      </p:cBhvr>
                                      <p:to>
                                        <p:strVal val="visible"/>
                                      </p:to>
                                    </p:set>
                                    <p:animEffect transition="in" filter="box(in)">
                                      <p:cBhvr>
                                        <p:cTn id="7" dur="500"/>
                                        <p:tgtEl>
                                          <p:spTgt spid="11270">
                                            <p:txEl>
                                              <p:charRg st="0"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270">
                                            <p:txEl>
                                              <p:charRg st="4" end="8"/>
                                            </p:txEl>
                                          </p:spTgt>
                                        </p:tgtEl>
                                        <p:attrNameLst>
                                          <p:attrName>style.visibility</p:attrName>
                                        </p:attrNameLst>
                                      </p:cBhvr>
                                      <p:to>
                                        <p:strVal val="visible"/>
                                      </p:to>
                                    </p:set>
                                    <p:animEffect transition="in" filter="box(in)">
                                      <p:cBhvr>
                                        <p:cTn id="12" dur="500"/>
                                        <p:tgtEl>
                                          <p:spTgt spid="11270">
                                            <p:txEl>
                                              <p:charRg st="4" end="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1270">
                                            <p:txEl>
                                              <p:charRg st="8" end="13"/>
                                            </p:txEl>
                                          </p:spTgt>
                                        </p:tgtEl>
                                        <p:attrNameLst>
                                          <p:attrName>style.visibility</p:attrName>
                                        </p:attrNameLst>
                                      </p:cBhvr>
                                      <p:to>
                                        <p:strVal val="visible"/>
                                      </p:to>
                                    </p:set>
                                    <p:animEffect transition="in" filter="box(in)">
                                      <p:cBhvr>
                                        <p:cTn id="17" dur="500"/>
                                        <p:tgtEl>
                                          <p:spTgt spid="11270">
                                            <p:txEl>
                                              <p:charRg st="8" end="1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1270">
                                            <p:txEl>
                                              <p:charRg st="13" end="17"/>
                                            </p:txEl>
                                          </p:spTgt>
                                        </p:tgtEl>
                                        <p:attrNameLst>
                                          <p:attrName>style.visibility</p:attrName>
                                        </p:attrNameLst>
                                      </p:cBhvr>
                                      <p:to>
                                        <p:strVal val="visible"/>
                                      </p:to>
                                    </p:set>
                                    <p:animEffect transition="in" filter="box(in)">
                                      <p:cBhvr>
                                        <p:cTn id="22" dur="500"/>
                                        <p:tgtEl>
                                          <p:spTgt spid="11270">
                                            <p:txEl>
                                              <p:charRg st="13"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Text Box 2"/>
          <p:cNvSpPr txBox="1"/>
          <p:nvPr/>
        </p:nvSpPr>
        <p:spPr>
          <a:xfrm>
            <a:off x="323850" y="549275"/>
            <a:ext cx="8991600" cy="3649663"/>
          </a:xfrm>
          <a:prstGeom prst="rect">
            <a:avLst/>
          </a:prstGeom>
          <a:noFill/>
          <a:ln w="9525">
            <a:noFill/>
          </a:ln>
        </p:spPr>
        <p:txBody>
          <a:bodyPr/>
          <a:p>
            <a:pPr>
              <a:spcBef>
                <a:spcPct val="50000"/>
              </a:spcBef>
            </a:pPr>
            <a:r>
              <a:rPr lang="en-US" altLang="zh-CN" sz="3200" b="1" dirty="0">
                <a:latin typeface="宋体" panose="02010600030101010101" pitchFamily="2" charset="-122"/>
              </a:rPr>
              <a:t>   </a:t>
            </a:r>
            <a:endParaRPr lang="en-US" altLang="zh-CN" dirty="0">
              <a:latin typeface="宋体" panose="02010600030101010101" pitchFamily="2" charset="-122"/>
            </a:endParaRPr>
          </a:p>
          <a:p>
            <a:pPr lvl="2" algn="just" eaLnBrk="1" hangingPunct="1"/>
            <a:r>
              <a:rPr lang="zh-CN" altLang="en-US" sz="2800" b="1" dirty="0">
                <a:latin typeface="宋体" panose="02010600030101010101" pitchFamily="2" charset="-122"/>
              </a:rPr>
              <a:t>天气：寒气逼人、刺入肌骨、</a:t>
            </a:r>
            <a:endParaRPr lang="zh-CN" altLang="en-US" sz="2800" b="1" dirty="0">
              <a:latin typeface="宋体" panose="02010600030101010101" pitchFamily="2" charset="-122"/>
            </a:endParaRPr>
          </a:p>
          <a:p>
            <a:pPr lvl="2" algn="just" eaLnBrk="1" hangingPunct="1"/>
            <a:r>
              <a:rPr lang="zh-CN" altLang="en-US" sz="2800" b="1" dirty="0">
                <a:latin typeface="宋体" panose="02010600030101010101" pitchFamily="2" charset="-122"/>
              </a:rPr>
              <a:t>      浑身打着颤、还是睡不着 </a:t>
            </a:r>
            <a:r>
              <a:rPr lang="en-US" altLang="zh-CN" sz="2800" b="1" dirty="0">
                <a:latin typeface="Courier New" panose="02070309020205020404" pitchFamily="49" charset="0"/>
              </a:rPr>
              <a:t>————</a:t>
            </a:r>
            <a:r>
              <a:rPr lang="en-US" altLang="zh-CN" sz="2800" b="1" dirty="0">
                <a:latin typeface="宋体" panose="02010600030101010101" pitchFamily="2" charset="-122"/>
              </a:rPr>
              <a:t> </a:t>
            </a:r>
            <a:r>
              <a:rPr lang="zh-CN" altLang="en-US" sz="2800" b="1" dirty="0">
                <a:latin typeface="宋体" panose="02010600030101010101" pitchFamily="2" charset="-122"/>
              </a:rPr>
              <a:t>极寒冷</a:t>
            </a:r>
            <a:endParaRPr lang="zh-CN" altLang="en-US" sz="2800" b="1" dirty="0">
              <a:latin typeface="宋体" panose="02010600030101010101" pitchFamily="2" charset="-122"/>
            </a:endParaRPr>
          </a:p>
          <a:p>
            <a:pPr lvl="2" algn="just" eaLnBrk="1" hangingPunct="1"/>
            <a:r>
              <a:rPr lang="zh-CN" altLang="en-US" sz="2800" b="1" dirty="0">
                <a:latin typeface="宋体" panose="02010600030101010101" pitchFamily="2" charset="-122"/>
              </a:rPr>
              <a:t>山路：陡、窄 </a:t>
            </a:r>
            <a:r>
              <a:rPr lang="en-US" altLang="zh-CN" sz="2800" b="1" dirty="0">
                <a:latin typeface="Courier New" panose="02070309020205020404" pitchFamily="49" charset="0"/>
              </a:rPr>
              <a:t>————</a:t>
            </a:r>
            <a:r>
              <a:rPr lang="en-US" altLang="zh-CN" sz="2800" b="1" dirty="0">
                <a:latin typeface="宋体" panose="02010600030101010101" pitchFamily="2" charset="-122"/>
              </a:rPr>
              <a:t> </a:t>
            </a:r>
            <a:r>
              <a:rPr lang="zh-CN" altLang="en-US" sz="2800" b="1" dirty="0">
                <a:latin typeface="宋体" panose="02010600030101010101" pitchFamily="2" charset="-122"/>
              </a:rPr>
              <a:t>难行</a:t>
            </a:r>
            <a:endParaRPr lang="zh-CN" altLang="en-US" sz="2800" b="1" dirty="0">
              <a:latin typeface="宋体" panose="02010600030101010101" pitchFamily="2" charset="-122"/>
            </a:endParaRPr>
          </a:p>
          <a:p>
            <a:pPr lvl="2" algn="just" eaLnBrk="1" hangingPunct="1"/>
            <a:r>
              <a:rPr lang="zh-CN" altLang="en-US" sz="2800" b="1" dirty="0">
                <a:latin typeface="宋体" panose="02010600030101010101" pitchFamily="2" charset="-122"/>
              </a:rPr>
              <a:t>红军：饥饿、疲劳</a:t>
            </a:r>
            <a:endParaRPr lang="zh-CN" altLang="en-US" sz="2800" b="1" dirty="0">
              <a:latin typeface="宋体" panose="02010600030101010101" pitchFamily="2" charset="-122"/>
            </a:endParaRPr>
          </a:p>
          <a:p>
            <a:pPr lvl="2" algn="just" eaLnBrk="1" hangingPunct="1"/>
            <a:r>
              <a:rPr lang="zh-CN" altLang="en-US" sz="2800" b="1" dirty="0">
                <a:latin typeface="宋体" panose="02010600030101010101" pitchFamily="2" charset="-122"/>
              </a:rPr>
              <a:t>      有伤病员搀扶着、慰问、帮助</a:t>
            </a:r>
            <a:endParaRPr lang="zh-CN" altLang="en-US" sz="2800" b="1" dirty="0">
              <a:latin typeface="宋体" panose="02010600030101010101" pitchFamily="2" charset="-122"/>
            </a:endParaRPr>
          </a:p>
          <a:p>
            <a:pPr lvl="2" algn="just" eaLnBrk="1" hangingPunct="1"/>
            <a:r>
              <a:rPr lang="zh-CN" altLang="en-US" sz="2800" b="1" dirty="0">
                <a:latin typeface="宋体" panose="02010600030101010101" pitchFamily="2" charset="-122"/>
              </a:rPr>
              <a:t>敌人：追击、枪声很密 </a:t>
            </a:r>
            <a:r>
              <a:rPr lang="en-US" altLang="zh-CN" sz="2800" b="1" dirty="0">
                <a:latin typeface="Courier New" panose="02070309020205020404" pitchFamily="49" charset="0"/>
              </a:rPr>
              <a:t>————</a:t>
            </a:r>
            <a:r>
              <a:rPr lang="en-US" altLang="zh-CN" sz="2800" b="1" dirty="0">
                <a:latin typeface="宋体" panose="02010600030101010101" pitchFamily="2" charset="-122"/>
              </a:rPr>
              <a:t> </a:t>
            </a:r>
            <a:r>
              <a:rPr lang="zh-CN" altLang="en-US" sz="2800" b="1" dirty="0">
                <a:latin typeface="宋体" panose="02010600030101010101" pitchFamily="2" charset="-122"/>
              </a:rPr>
              <a:t>战争激烈、敌兵</a:t>
            </a:r>
            <a:endParaRPr lang="zh-CN" altLang="en-US" sz="2800" b="1" dirty="0">
              <a:latin typeface="宋体" panose="02010600030101010101" pitchFamily="2" charset="-122"/>
            </a:endParaRPr>
          </a:p>
          <a:p>
            <a:pPr lvl="2" algn="just" eaLnBrk="1" hangingPunct="1"/>
            <a:r>
              <a:rPr lang="zh-CN" altLang="en-US" sz="2800" b="1" dirty="0">
                <a:latin typeface="宋体" panose="02010600030101010101" pitchFamily="2" charset="-122"/>
              </a:rPr>
              <a:t>                           人多、装备精良</a:t>
            </a:r>
            <a:endParaRPr lang="zh-CN" altLang="en-US" sz="2800" b="1" dirty="0">
              <a:latin typeface="宋体" panose="02010600030101010101" pitchFamily="2" charset="-122"/>
            </a:endParaRPr>
          </a:p>
          <a:p>
            <a:pPr lvl="2" algn="just" eaLnBrk="1" hangingPunct="1"/>
            <a:r>
              <a:rPr lang="zh-CN" altLang="en-US" sz="2800" b="1" dirty="0">
                <a:latin typeface="宋体" panose="02010600030101010101" pitchFamily="2" charset="-122"/>
              </a:rPr>
              <a:t>时间：紧迫</a:t>
            </a:r>
            <a:endParaRPr lang="zh-CN" altLang="en-US" sz="2800" b="1" dirty="0">
              <a:latin typeface="宋体" panose="02010600030101010101" pitchFamily="2" charset="-122"/>
            </a:endParaRPr>
          </a:p>
          <a:p>
            <a:pPr algn="just"/>
            <a:endParaRPr lang="zh-CN" altLang="en-US" dirty="0">
              <a:latin typeface="宋体" panose="02010600030101010101" pitchFamily="2" charset="-122"/>
            </a:endParaRPr>
          </a:p>
          <a:p>
            <a:pPr algn="just"/>
            <a:endParaRPr lang="zh-CN" altLang="en-US" dirty="0">
              <a:latin typeface="宋体" panose="02010600030101010101" pitchFamily="2" charset="-122"/>
            </a:endParaRPr>
          </a:p>
          <a:p>
            <a:pPr algn="just"/>
            <a:endParaRPr lang="zh-CN" altLang="en-US" dirty="0">
              <a:latin typeface="宋体" panose="02010600030101010101" pitchFamily="2" charset="-122"/>
            </a:endParaRPr>
          </a:p>
          <a:p>
            <a:pPr algn="just"/>
            <a:endParaRPr lang="en-US" altLang="zh-CN" sz="3200" b="1" dirty="0">
              <a:solidFill>
                <a:srgbClr val="FF3300"/>
              </a:solidFill>
              <a:latin typeface="宋体" panose="02010600030101010101" pitchFamily="2" charset="-122"/>
            </a:endParaRPr>
          </a:p>
        </p:txBody>
      </p:sp>
      <p:sp>
        <p:nvSpPr>
          <p:cNvPr id="22531" name="Text Box 3"/>
          <p:cNvSpPr txBox="1"/>
          <p:nvPr/>
        </p:nvSpPr>
        <p:spPr>
          <a:xfrm>
            <a:off x="214313" y="2071688"/>
            <a:ext cx="500062" cy="1938337"/>
          </a:xfrm>
          <a:prstGeom prst="rect">
            <a:avLst/>
          </a:prstGeom>
          <a:noFill/>
          <a:ln w="9525">
            <a:noFill/>
          </a:ln>
        </p:spPr>
        <p:txBody>
          <a:bodyPr>
            <a:spAutoFit/>
          </a:bodyPr>
          <a:p>
            <a:pPr>
              <a:spcBef>
                <a:spcPct val="50000"/>
              </a:spcBef>
            </a:pPr>
            <a:r>
              <a:rPr lang="zh-CN" altLang="en-US" sz="6000" b="1" dirty="0">
                <a:latin typeface="宋体" panose="02010600030101010101" pitchFamily="2" charset="-122"/>
              </a:rPr>
              <a:t>困难</a:t>
            </a:r>
            <a:endParaRPr lang="zh-CN" altLang="en-US" sz="6000" dirty="0">
              <a:latin typeface="宋体" panose="02010600030101010101" pitchFamily="2" charset="-122"/>
            </a:endParaRPr>
          </a:p>
        </p:txBody>
      </p:sp>
      <p:sp>
        <p:nvSpPr>
          <p:cNvPr id="22532" name="AutoShape 5"/>
          <p:cNvSpPr/>
          <p:nvPr/>
        </p:nvSpPr>
        <p:spPr>
          <a:xfrm>
            <a:off x="914400" y="320675"/>
            <a:ext cx="152400" cy="3184525"/>
          </a:xfrm>
          <a:prstGeom prst="leftBrace">
            <a:avLst>
              <a:gd name="adj1" fmla="val 174131"/>
              <a:gd name="adj2" fmla="val 50000"/>
            </a:avLst>
          </a:prstGeom>
          <a:noFill/>
          <a:ln w="9525">
            <a:noFill/>
          </a:ln>
        </p:spPr>
        <p:txBody>
          <a:bodyPr wrap="none" anchor="ctr" anchorCtr="0"/>
          <a:p>
            <a:endParaRPr lang="zh-CN" altLang="zh-CN" dirty="0">
              <a:latin typeface="Times New Roman" panose="02020603050405020304" pitchFamily="18" charset="0"/>
            </a:endParaRPr>
          </a:p>
        </p:txBody>
      </p:sp>
      <p:sp>
        <p:nvSpPr>
          <p:cNvPr id="22533" name="AutoShape 6">
            <a:hlinkClick r:id="" action="ppaction://hlinkshowjump?jump=nextslide"/>
          </p:cNvPr>
          <p:cNvSpPr/>
          <p:nvPr/>
        </p:nvSpPr>
        <p:spPr>
          <a:xfrm>
            <a:off x="8675688" y="3505200"/>
            <a:ext cx="392112" cy="388938"/>
          </a:xfrm>
          <a:prstGeom prst="actionButtonForwardNext">
            <a:avLst/>
          </a:prstGeom>
          <a:noFill/>
          <a:ln w="9525">
            <a:noFill/>
          </a:ln>
        </p:spPr>
        <p:txBody>
          <a:bodyPr wrap="none" anchor="ctr" anchorCtr="0"/>
          <a:p>
            <a:endParaRPr lang="zh-CN" altLang="zh-CN" dirty="0">
              <a:latin typeface="Times New Roman" panose="02020603050405020304" pitchFamily="18" charset="0"/>
            </a:endParaRPr>
          </a:p>
        </p:txBody>
      </p:sp>
      <p:sp>
        <p:nvSpPr>
          <p:cNvPr id="22534" name="AutoShape 7">
            <a:hlinkClick r:id="rId1" action="ppaction://hlinksldjump"/>
          </p:cNvPr>
          <p:cNvSpPr/>
          <p:nvPr/>
        </p:nvSpPr>
        <p:spPr>
          <a:xfrm>
            <a:off x="8755063" y="5791200"/>
            <a:ext cx="388937" cy="381000"/>
          </a:xfrm>
          <a:prstGeom prst="actionButtonBackPrevious">
            <a:avLst/>
          </a:prstGeom>
          <a:noFill/>
          <a:ln w="9525">
            <a:noFill/>
          </a:ln>
        </p:spPr>
        <p:txBody>
          <a:bodyPr wrap="none" anchor="ctr" anchorCtr="0"/>
          <a:p>
            <a:endParaRPr lang="zh-CN" altLang="zh-CN" dirty="0">
              <a:latin typeface="Times New Roman" panose="02020603050405020304" pitchFamily="18" charset="0"/>
            </a:endParaRPr>
          </a:p>
        </p:txBody>
      </p:sp>
      <p:sp>
        <p:nvSpPr>
          <p:cNvPr id="22535" name="左大括号 6"/>
          <p:cNvSpPr/>
          <p:nvPr/>
        </p:nvSpPr>
        <p:spPr>
          <a:xfrm>
            <a:off x="928688" y="1285875"/>
            <a:ext cx="441325" cy="3071813"/>
          </a:xfrm>
          <a:prstGeom prst="leftBrace">
            <a:avLst>
              <a:gd name="adj1" fmla="val 8346"/>
              <a:gd name="adj2" fmla="val 50000"/>
            </a:avLst>
          </a:prstGeom>
          <a:solidFill>
            <a:schemeClr val="bg1"/>
          </a:solidFill>
          <a:ln w="9525" cap="flat" cmpd="sng">
            <a:solidFill>
              <a:schemeClr val="tx1"/>
            </a:solidFill>
            <a:prstDash val="solid"/>
            <a:headEnd type="none" w="med" len="med"/>
            <a:tailEnd type="none" w="med" len="med"/>
          </a:ln>
        </p:spPr>
        <p:txBody>
          <a:bodyPr/>
          <a:p>
            <a:endParaRPr lang="zh-CN" altLang="en-US" sz="4000" b="1" dirty="0">
              <a:latin typeface="Times New Roman" panose="02020603050405020304" pitchFamily="18" charset="0"/>
            </a:endParaRPr>
          </a:p>
        </p:txBody>
      </p:sp>
    </p:spTree>
  </p:cSld>
  <p:clrMapOvr>
    <a:masterClrMapping/>
  </p:clrMapOvr>
  <p:transition>
    <p:zo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4" name="Picture 2" descr="0010"/>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3555" name="Text Box 3"/>
          <p:cNvSpPr txBox="1"/>
          <p:nvPr/>
        </p:nvSpPr>
        <p:spPr>
          <a:xfrm>
            <a:off x="7772400" y="228600"/>
            <a:ext cx="915988" cy="3048000"/>
          </a:xfrm>
          <a:prstGeom prst="rect">
            <a:avLst/>
          </a:prstGeom>
          <a:noFill/>
          <a:ln w="9525">
            <a:noFill/>
          </a:ln>
        </p:spPr>
        <p:txBody>
          <a:bodyPr vert="eaVert">
            <a:spAutoFit/>
          </a:bodyPr>
          <a:p>
            <a:pPr algn="ctr">
              <a:spcBef>
                <a:spcPct val="50000"/>
              </a:spcBef>
            </a:pPr>
            <a:r>
              <a:rPr lang="zh-CN" altLang="en-US" sz="4800" b="1" dirty="0">
                <a:solidFill>
                  <a:srgbClr val="3333FF"/>
                </a:solidFill>
                <a:latin typeface="Times New Roman" panose="02020603050405020304" pitchFamily="18" charset="0"/>
                <a:ea typeface="华文行楷" pitchFamily="2" charset="-122"/>
              </a:rPr>
              <a:t>细读品味</a:t>
            </a:r>
            <a:endParaRPr lang="zh-CN" altLang="en-US" sz="4800" b="1" dirty="0">
              <a:solidFill>
                <a:srgbClr val="3333FF"/>
              </a:solidFill>
              <a:latin typeface="Times New Roman" panose="02020603050405020304" pitchFamily="18" charset="0"/>
              <a:ea typeface="华文行楷" pitchFamily="2" charset="-122"/>
            </a:endParaRPr>
          </a:p>
        </p:txBody>
      </p:sp>
      <p:sp>
        <p:nvSpPr>
          <p:cNvPr id="23556" name="Text Box 4"/>
          <p:cNvSpPr txBox="1"/>
          <p:nvPr/>
        </p:nvSpPr>
        <p:spPr>
          <a:xfrm>
            <a:off x="228600" y="228600"/>
            <a:ext cx="7086600" cy="2744788"/>
          </a:xfrm>
          <a:prstGeom prst="rect">
            <a:avLst/>
          </a:prstGeom>
          <a:noFill/>
          <a:ln w="9525">
            <a:noFill/>
          </a:ln>
        </p:spPr>
        <p:txBody>
          <a:bodyPr>
            <a:spAutoFit/>
          </a:bodyPr>
          <a:p>
            <a:pPr>
              <a:spcBef>
                <a:spcPct val="50000"/>
              </a:spcBef>
            </a:pPr>
            <a:r>
              <a:rPr lang="en-US" altLang="zh-CN" sz="3600" b="1" dirty="0">
                <a:latin typeface="Times New Roman" panose="02020603050405020304" pitchFamily="18" charset="0"/>
              </a:rPr>
              <a:t>      </a:t>
            </a:r>
            <a:r>
              <a:rPr lang="zh-CN" altLang="en-US" sz="3600" b="1" dirty="0">
                <a:latin typeface="Times New Roman" panose="02020603050405020304" pitchFamily="18" charset="0"/>
              </a:rPr>
              <a:t>面对这般重重困难，我们的红军战士是如何对待的呢？表现了红军战士怎样的思想性格？ </a:t>
            </a:r>
            <a:endParaRPr lang="zh-CN" altLang="en-US" sz="3600" b="1" dirty="0">
              <a:latin typeface="Times New Roman" panose="02020603050405020304" pitchFamily="18" charset="0"/>
            </a:endParaRPr>
          </a:p>
          <a:p>
            <a:pPr>
              <a:spcBef>
                <a:spcPct val="50000"/>
              </a:spcBef>
            </a:pPr>
            <a:endParaRPr lang="en-US" altLang="zh-CN" sz="4400" dirty="0">
              <a:latin typeface="Times New Roman" panose="02020603050405020304" pitchFamily="18" charset="0"/>
            </a:endParaRPr>
          </a:p>
        </p:txBody>
      </p:sp>
      <p:sp>
        <p:nvSpPr>
          <p:cNvPr id="12293" name="Text Box 5"/>
          <p:cNvSpPr txBox="1"/>
          <p:nvPr/>
        </p:nvSpPr>
        <p:spPr>
          <a:xfrm>
            <a:off x="3352800" y="2590800"/>
            <a:ext cx="4595813" cy="2774950"/>
          </a:xfrm>
          <a:prstGeom prst="rect">
            <a:avLst/>
          </a:prstGeom>
          <a:noFill/>
          <a:ln w="9525">
            <a:noFill/>
          </a:ln>
        </p:spPr>
        <p:txBody>
          <a:bodyPr>
            <a:spAutoFit/>
          </a:bodyPr>
          <a:p>
            <a:pPr>
              <a:spcBef>
                <a:spcPct val="50000"/>
              </a:spcBef>
            </a:pPr>
            <a:r>
              <a:rPr lang="zh-CN" altLang="en-US" sz="3200" b="1" dirty="0">
                <a:latin typeface="Times New Roman" panose="02020603050405020304" pitchFamily="18" charset="0"/>
              </a:rPr>
              <a:t>打趣逗笑、奋勇登山。 </a:t>
            </a:r>
            <a:endParaRPr lang="zh-CN" altLang="en-US" sz="3200" b="1" dirty="0">
              <a:latin typeface="Times New Roman" panose="02020603050405020304" pitchFamily="18" charset="0"/>
            </a:endParaRPr>
          </a:p>
          <a:p>
            <a:pPr>
              <a:spcBef>
                <a:spcPct val="50000"/>
              </a:spcBef>
            </a:pPr>
            <a:r>
              <a:rPr lang="zh-CN" altLang="en-US" sz="3200" b="1" dirty="0">
                <a:latin typeface="Times New Roman" panose="02020603050405020304" pitchFamily="18" charset="0"/>
              </a:rPr>
              <a:t>酣然入梦、观赏夜景。  </a:t>
            </a:r>
            <a:endParaRPr lang="zh-CN" altLang="en-US" sz="3200" b="1" dirty="0">
              <a:latin typeface="Times New Roman" panose="02020603050405020304" pitchFamily="18" charset="0"/>
            </a:endParaRPr>
          </a:p>
          <a:p>
            <a:pPr>
              <a:spcBef>
                <a:spcPct val="50000"/>
              </a:spcBef>
            </a:pPr>
            <a:r>
              <a:rPr lang="zh-CN" altLang="en-US" sz="3200" b="1" dirty="0">
                <a:latin typeface="Times New Roman" panose="02020603050405020304" pitchFamily="18" charset="0"/>
              </a:rPr>
              <a:t>鼓着勇气、继续前进。 </a:t>
            </a:r>
            <a:endParaRPr lang="zh-CN" altLang="en-US" sz="3200" b="1" dirty="0">
              <a:latin typeface="Times New Roman" panose="02020603050405020304" pitchFamily="18" charset="0"/>
            </a:endParaRPr>
          </a:p>
          <a:p>
            <a:pPr>
              <a:spcBef>
                <a:spcPct val="50000"/>
              </a:spcBef>
            </a:pPr>
            <a:r>
              <a:rPr lang="zh-CN" altLang="en-US" sz="3200" b="1" dirty="0">
                <a:latin typeface="Times New Roman" panose="02020603050405020304" pitchFamily="18" charset="0"/>
              </a:rPr>
              <a:t>毫不畏惧、嘲笑敌机</a:t>
            </a:r>
            <a:r>
              <a:rPr lang="zh-CN" altLang="en-US" sz="3200" dirty="0">
                <a:latin typeface="Times New Roman" panose="02020603050405020304" pitchFamily="18" charset="0"/>
              </a:rPr>
              <a:t> 。</a:t>
            </a:r>
            <a:endParaRPr lang="zh-CN" altLang="en-US" sz="3200" dirty="0">
              <a:latin typeface="Times New Roman" panose="02020603050405020304" pitchFamily="18" charset="0"/>
            </a:endParaRPr>
          </a:p>
        </p:txBody>
      </p:sp>
      <p:sp>
        <p:nvSpPr>
          <p:cNvPr id="12294" name="Text Box 6"/>
          <p:cNvSpPr txBox="1"/>
          <p:nvPr/>
        </p:nvSpPr>
        <p:spPr>
          <a:xfrm>
            <a:off x="609600" y="5791200"/>
            <a:ext cx="8229600" cy="641350"/>
          </a:xfrm>
          <a:prstGeom prst="rect">
            <a:avLst/>
          </a:prstGeom>
          <a:noFill/>
          <a:ln w="9525">
            <a:noFill/>
          </a:ln>
        </p:spPr>
        <p:txBody>
          <a:bodyPr>
            <a:spAutoFit/>
          </a:bodyPr>
          <a:p>
            <a:pPr>
              <a:spcBef>
                <a:spcPct val="50000"/>
              </a:spcBef>
            </a:pPr>
            <a:r>
              <a:rPr lang="zh-CN" altLang="en-US" sz="3600" b="1" dirty="0">
                <a:solidFill>
                  <a:srgbClr val="FF0000"/>
                </a:solidFill>
                <a:latin typeface="Times New Roman" panose="02020603050405020304" pitchFamily="18" charset="0"/>
              </a:rPr>
              <a:t>表现红军顽强的意志、乐观的精神 </a:t>
            </a:r>
            <a:endParaRPr lang="zh-CN" altLang="en-US" sz="4400" dirty="0">
              <a:latin typeface="Times New Roman" panose="02020603050405020304" pitchFamily="18" charset="0"/>
            </a:endParaRPr>
          </a:p>
        </p:txBody>
      </p:sp>
      <p:sp>
        <p:nvSpPr>
          <p:cNvPr id="23559" name="Text Box 7"/>
          <p:cNvSpPr txBox="1"/>
          <p:nvPr/>
        </p:nvSpPr>
        <p:spPr>
          <a:xfrm>
            <a:off x="1295400" y="2514600"/>
            <a:ext cx="1828800" cy="2774950"/>
          </a:xfrm>
          <a:prstGeom prst="rect">
            <a:avLst/>
          </a:prstGeom>
          <a:noFill/>
          <a:ln w="9525">
            <a:noFill/>
          </a:ln>
        </p:spPr>
        <p:txBody>
          <a:bodyPr>
            <a:spAutoFit/>
          </a:bodyPr>
          <a:p>
            <a:pPr>
              <a:spcBef>
                <a:spcPct val="50000"/>
              </a:spcBef>
            </a:pPr>
            <a:r>
              <a:rPr lang="zh-CN" altLang="en-US" sz="3200" b="1" dirty="0">
                <a:solidFill>
                  <a:schemeClr val="accent2"/>
                </a:solidFill>
                <a:latin typeface="Times New Roman" panose="02020603050405020304" pitchFamily="18" charset="0"/>
              </a:rPr>
              <a:t>走路难</a:t>
            </a:r>
            <a:endParaRPr lang="zh-CN" altLang="en-US" sz="3200" b="1" dirty="0">
              <a:solidFill>
                <a:schemeClr val="accent2"/>
              </a:solidFill>
              <a:latin typeface="Times New Roman" panose="02020603050405020304" pitchFamily="18" charset="0"/>
            </a:endParaRPr>
          </a:p>
          <a:p>
            <a:pPr>
              <a:spcBef>
                <a:spcPct val="50000"/>
              </a:spcBef>
            </a:pPr>
            <a:r>
              <a:rPr lang="zh-CN" altLang="en-US" sz="3200" b="1" dirty="0">
                <a:solidFill>
                  <a:schemeClr val="accent2"/>
                </a:solidFill>
                <a:latin typeface="Times New Roman" panose="02020603050405020304" pitchFamily="18" charset="0"/>
              </a:rPr>
              <a:t>睡觉难</a:t>
            </a:r>
            <a:endParaRPr lang="zh-CN" altLang="en-US" sz="3200" b="1" dirty="0">
              <a:solidFill>
                <a:schemeClr val="accent2"/>
              </a:solidFill>
              <a:latin typeface="Times New Roman" panose="02020603050405020304" pitchFamily="18" charset="0"/>
            </a:endParaRPr>
          </a:p>
          <a:p>
            <a:pPr>
              <a:spcBef>
                <a:spcPct val="50000"/>
              </a:spcBef>
            </a:pPr>
            <a:r>
              <a:rPr lang="zh-CN" altLang="en-US" sz="3200" b="1" dirty="0">
                <a:solidFill>
                  <a:schemeClr val="accent2"/>
                </a:solidFill>
                <a:latin typeface="Times New Roman" panose="02020603050405020304" pitchFamily="18" charset="0"/>
              </a:rPr>
              <a:t>吃饭难 </a:t>
            </a:r>
            <a:endParaRPr lang="zh-CN" altLang="en-US" sz="3200" b="1" dirty="0">
              <a:solidFill>
                <a:schemeClr val="accent2"/>
              </a:solidFill>
              <a:latin typeface="Times New Roman" panose="02020603050405020304" pitchFamily="18" charset="0"/>
            </a:endParaRPr>
          </a:p>
          <a:p>
            <a:pPr>
              <a:spcBef>
                <a:spcPct val="50000"/>
              </a:spcBef>
            </a:pPr>
            <a:r>
              <a:rPr lang="zh-CN" altLang="en-US" sz="3200" b="1" dirty="0">
                <a:solidFill>
                  <a:schemeClr val="accent2"/>
                </a:solidFill>
                <a:latin typeface="Times New Roman" panose="02020603050405020304" pitchFamily="18" charset="0"/>
              </a:rPr>
              <a:t>处境难</a:t>
            </a:r>
            <a:endParaRPr lang="zh-CN" altLang="en-US" sz="3200" b="1" dirty="0">
              <a:solidFill>
                <a:schemeClr val="accent2"/>
              </a:solidFill>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3">
                                            <p:txEl>
                                              <p:charRg st="0" end="12"/>
                                            </p:txEl>
                                          </p:spTgt>
                                        </p:tgtEl>
                                        <p:attrNameLst>
                                          <p:attrName>style.visibility</p:attrName>
                                        </p:attrNameLst>
                                      </p:cBhvr>
                                      <p:to>
                                        <p:strVal val="visible"/>
                                      </p:to>
                                    </p:set>
                                    <p:animEffect transition="in" filter="blinds(horizontal)">
                                      <p:cBhvr>
                                        <p:cTn id="7" dur="500"/>
                                        <p:tgtEl>
                                          <p:spTgt spid="12293">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293">
                                            <p:txEl>
                                              <p:charRg st="12" end="25"/>
                                            </p:txEl>
                                          </p:spTgt>
                                        </p:tgtEl>
                                        <p:attrNameLst>
                                          <p:attrName>style.visibility</p:attrName>
                                        </p:attrNameLst>
                                      </p:cBhvr>
                                      <p:to>
                                        <p:strVal val="visible"/>
                                      </p:to>
                                    </p:set>
                                    <p:animEffect transition="in" filter="blinds(horizontal)">
                                      <p:cBhvr>
                                        <p:cTn id="12" dur="500"/>
                                        <p:tgtEl>
                                          <p:spTgt spid="12293">
                                            <p:txEl>
                                              <p:charRg st="12" end="2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293">
                                            <p:txEl>
                                              <p:charRg st="25" end="37"/>
                                            </p:txEl>
                                          </p:spTgt>
                                        </p:tgtEl>
                                        <p:attrNameLst>
                                          <p:attrName>style.visibility</p:attrName>
                                        </p:attrNameLst>
                                      </p:cBhvr>
                                      <p:to>
                                        <p:strVal val="visible"/>
                                      </p:to>
                                    </p:set>
                                    <p:animEffect transition="in" filter="blinds(horizontal)">
                                      <p:cBhvr>
                                        <p:cTn id="17" dur="500"/>
                                        <p:tgtEl>
                                          <p:spTgt spid="12293">
                                            <p:txEl>
                                              <p:charRg st="25" end="3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293">
                                            <p:txEl>
                                              <p:charRg st="37" end="49"/>
                                            </p:txEl>
                                          </p:spTgt>
                                        </p:tgtEl>
                                        <p:attrNameLst>
                                          <p:attrName>style.visibility</p:attrName>
                                        </p:attrNameLst>
                                      </p:cBhvr>
                                      <p:to>
                                        <p:strVal val="visible"/>
                                      </p:to>
                                    </p:set>
                                    <p:animEffect transition="in" filter="blinds(horizontal)">
                                      <p:cBhvr>
                                        <p:cTn id="22" dur="500"/>
                                        <p:tgtEl>
                                          <p:spTgt spid="12293">
                                            <p:txEl>
                                              <p:charRg st="37" end="4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294"/>
                                        </p:tgtEl>
                                        <p:attrNameLst>
                                          <p:attrName>style.visibility</p:attrName>
                                        </p:attrNameLst>
                                      </p:cBhvr>
                                      <p:to>
                                        <p:strVal val="visible"/>
                                      </p:to>
                                    </p:set>
                                    <p:animEffect transition="in" filter="blinds(horizontal)">
                                      <p:cBhvr>
                                        <p:cTn id="27" dur="5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build="p"/>
      <p:bldP spid="1229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2" descr="图片1.jpg"/>
          <p:cNvPicPr>
            <a:picLocks noChangeAspect="1"/>
          </p:cNvPicPr>
          <p:nvPr/>
        </p:nvPicPr>
        <p:blipFill>
          <a:blip r:embed="rId1"/>
          <a:stretch>
            <a:fillRect/>
          </a:stretch>
        </p:blipFill>
        <p:spPr>
          <a:xfrm>
            <a:off x="147638" y="39688"/>
            <a:ext cx="8996362" cy="6818312"/>
          </a:xfrm>
          <a:prstGeom prst="rect">
            <a:avLst/>
          </a:prstGeom>
          <a:noFill/>
          <a:ln w="9525">
            <a:noFill/>
          </a:ln>
        </p:spPr>
      </p:pic>
      <p:sp>
        <p:nvSpPr>
          <p:cNvPr id="24579" name="TextBox 3"/>
          <p:cNvSpPr txBox="1"/>
          <p:nvPr/>
        </p:nvSpPr>
        <p:spPr>
          <a:xfrm>
            <a:off x="684213" y="333375"/>
            <a:ext cx="4175125" cy="768350"/>
          </a:xfrm>
          <a:prstGeom prst="rect">
            <a:avLst/>
          </a:prstGeom>
          <a:noFill/>
          <a:ln w="9525">
            <a:noFill/>
          </a:ln>
        </p:spPr>
        <p:txBody>
          <a:bodyPr>
            <a:spAutoFit/>
          </a:bodyPr>
          <a:p>
            <a:r>
              <a:rPr lang="zh-CN" altLang="en-US" sz="4400" b="1" dirty="0">
                <a:latin typeface="Times New Roman" panose="02020603050405020304" pitchFamily="18" charset="0"/>
              </a:rPr>
              <a:t>导议：</a:t>
            </a:r>
            <a:endParaRPr lang="zh-CN" altLang="en-US" sz="4400" b="1" dirty="0">
              <a:latin typeface="Times New Roman" panose="02020603050405020304" pitchFamily="18" charset="0"/>
            </a:endParaRPr>
          </a:p>
        </p:txBody>
      </p:sp>
      <p:sp>
        <p:nvSpPr>
          <p:cNvPr id="24580" name="矩形 5"/>
          <p:cNvSpPr/>
          <p:nvPr/>
        </p:nvSpPr>
        <p:spPr>
          <a:xfrm>
            <a:off x="684213" y="1341438"/>
            <a:ext cx="7416800" cy="2308225"/>
          </a:xfrm>
          <a:prstGeom prst="rect">
            <a:avLst/>
          </a:prstGeom>
          <a:noFill/>
          <a:ln w="9525">
            <a:noFill/>
          </a:ln>
        </p:spPr>
        <p:txBody>
          <a:bodyPr>
            <a:spAutoFit/>
          </a:bodyPr>
          <a:p>
            <a:r>
              <a:rPr lang="en-US" altLang="zh-CN" b="1" dirty="0">
                <a:latin typeface="宋体" panose="02010600030101010101" pitchFamily="2" charset="-122"/>
              </a:rPr>
              <a:t>1</a:t>
            </a:r>
            <a:r>
              <a:rPr lang="zh-CN" altLang="en-US" b="1" dirty="0">
                <a:latin typeface="宋体" panose="02010600030101010101" pitchFamily="2" charset="-122"/>
              </a:rPr>
              <a:t>、课文写红军翻越老山界，为什么用了不少笔墨写有关瑶民大嫂的事？哪些词语在文中反映了她思想感情变化的过程？它的思想感情经历了怎样一个过程?为什么会有这样的变化?</a:t>
            </a:r>
            <a:r>
              <a:rPr lang="zh-CN" altLang="en-US" dirty="0">
                <a:latin typeface="宋体" panose="02010600030101010101" pitchFamily="2" charset="-122"/>
              </a:rPr>
              <a:t> </a:t>
            </a:r>
            <a:endParaRPr lang="en-US" altLang="zh-CN" dirty="0">
              <a:latin typeface="宋体" panose="02010600030101010101" pitchFamily="2" charset="-122"/>
            </a:endParaRPr>
          </a:p>
          <a:p>
            <a:endParaRPr lang="en-US" altLang="zh-CN" dirty="0">
              <a:latin typeface="宋体" panose="02010600030101010101" pitchFamily="2" charset="-122"/>
            </a:endParaRPr>
          </a:p>
          <a:p>
            <a:r>
              <a:rPr lang="en-US" altLang="zh-CN" dirty="0">
                <a:latin typeface="宋体" panose="02010600030101010101" pitchFamily="2" charset="-122"/>
              </a:rPr>
              <a:t>2</a:t>
            </a:r>
            <a:r>
              <a:rPr lang="zh-CN" altLang="en-US" dirty="0">
                <a:latin typeface="宋体" panose="02010600030101010101" pitchFamily="2" charset="-122"/>
              </a:rPr>
              <a:t>、</a:t>
            </a:r>
            <a:r>
              <a:rPr lang="zh-CN" altLang="en-US" b="1" dirty="0">
                <a:solidFill>
                  <a:srgbClr val="0000CC"/>
                </a:solidFill>
                <a:latin typeface="宋体" panose="02010600030101010101" pitchFamily="2" charset="-122"/>
              </a:rPr>
              <a:t>找出登山过程中的三处景物描写部分</a:t>
            </a:r>
            <a:endParaRPr lang="zh-CN" altLang="en-US" dirty="0">
              <a:latin typeface="Times New Roman" panose="02020603050405020304" pitchFamily="18" charset="0"/>
            </a:endParaRPr>
          </a:p>
        </p:txBody>
      </p:sp>
    </p:spTree>
  </p:cSld>
  <p:clrMapOvr>
    <a:masterClrMapping/>
  </p:clrMapOvr>
  <p:transition>
    <p:zoom/>
  </p:transition>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rgbClr val="C2FFF0"/>
        </a:solidFill>
        <a:effectLst/>
      </p:bgPr>
    </p:bg>
    <p:spTree>
      <p:nvGrpSpPr>
        <p:cNvPr id="1" name=""/>
        <p:cNvGrpSpPr/>
        <p:nvPr/>
      </p:nvGrpSpPr>
      <p:grpSpPr/>
      <p:sp>
        <p:nvSpPr>
          <p:cNvPr id="19458" name="Text Box 2"/>
          <p:cNvSpPr txBox="1"/>
          <p:nvPr/>
        </p:nvSpPr>
        <p:spPr>
          <a:xfrm>
            <a:off x="914400" y="381000"/>
            <a:ext cx="7467600" cy="6065838"/>
          </a:xfrm>
          <a:prstGeom prst="rect">
            <a:avLst/>
          </a:prstGeom>
          <a:noFill/>
          <a:ln w="9525">
            <a:noFill/>
          </a:ln>
        </p:spPr>
        <p:txBody>
          <a:bodyPr>
            <a:spAutoFit/>
          </a:bodyPr>
          <a:p>
            <a:pPr>
              <a:spcBef>
                <a:spcPct val="50000"/>
              </a:spcBef>
            </a:pPr>
            <a:r>
              <a:rPr lang="zh-CN" altLang="en-US" sz="3200" b="1" dirty="0">
                <a:solidFill>
                  <a:srgbClr val="FF3300"/>
                </a:solidFill>
                <a:latin typeface="Arial Unicode MS" pitchFamily="34" charset="-122"/>
              </a:rPr>
              <a:t>        </a:t>
            </a:r>
            <a:r>
              <a:rPr lang="zh-CN" altLang="en-US" sz="3000" b="1" dirty="0">
                <a:solidFill>
                  <a:srgbClr val="FF3300"/>
                </a:solidFill>
                <a:latin typeface="宋体" panose="02010600030101010101" pitchFamily="2" charset="-122"/>
              </a:rPr>
              <a:t>瑶民原来受反动军阀的欺压，对反动军队怕透了，听说部队过境，男人</a:t>
            </a:r>
            <a:r>
              <a:rPr lang="zh-CN" altLang="en-US" sz="3000" b="1" dirty="0">
                <a:solidFill>
                  <a:srgbClr val="FF3300"/>
                </a:solidFill>
                <a:latin typeface="Courier New" panose="02070309020205020404" pitchFamily="49" charset="0"/>
              </a:rPr>
              <a:t>“</a:t>
            </a:r>
            <a:r>
              <a:rPr lang="zh-CN" altLang="en-US" sz="3000" b="1" dirty="0">
                <a:solidFill>
                  <a:srgbClr val="FF3300"/>
                </a:solidFill>
                <a:latin typeface="宋体" panose="02010600030101010101" pitchFamily="2" charset="-122"/>
              </a:rPr>
              <a:t>按照习惯</a:t>
            </a:r>
            <a:r>
              <a:rPr lang="zh-CN" altLang="en-US" sz="3000" b="1" dirty="0">
                <a:solidFill>
                  <a:srgbClr val="FF3300"/>
                </a:solidFill>
                <a:latin typeface="Courier New" panose="02070309020205020404" pitchFamily="49" charset="0"/>
              </a:rPr>
              <a:t>”</a:t>
            </a:r>
            <a:r>
              <a:rPr lang="zh-CN" altLang="en-US" sz="3000" b="1" dirty="0">
                <a:solidFill>
                  <a:srgbClr val="FF3300"/>
                </a:solidFill>
                <a:latin typeface="宋体" panose="02010600030101010101" pitchFamily="2" charset="-122"/>
              </a:rPr>
              <a:t>躲藏起来，因此，红军只遇到大嫂母女俩。一开始，她看到红军，非常</a:t>
            </a:r>
            <a:r>
              <a:rPr lang="zh-CN" altLang="en-US" sz="3000" b="1" dirty="0">
                <a:solidFill>
                  <a:srgbClr val="00FF00"/>
                </a:solidFill>
                <a:latin typeface="宋体" panose="02010600030101010101" pitchFamily="2" charset="-122"/>
              </a:rPr>
              <a:t>惊惶</a:t>
            </a:r>
            <a:r>
              <a:rPr lang="zh-CN" altLang="en-US" sz="3000" b="1" dirty="0">
                <a:solidFill>
                  <a:srgbClr val="FF3300"/>
                </a:solidFill>
                <a:latin typeface="宋体" panose="02010600030101010101" pitchFamily="2" charset="-122"/>
              </a:rPr>
              <a:t>。经过攀谈，她才知道红军是穷人的队伍，在红军战士面前诉苦时，她</a:t>
            </a:r>
            <a:r>
              <a:rPr lang="zh-CN" altLang="en-US" sz="3000" b="1" dirty="0">
                <a:solidFill>
                  <a:srgbClr val="00FF00"/>
                </a:solidFill>
                <a:latin typeface="宋体" panose="02010600030101010101" pitchFamily="2" charset="-122"/>
              </a:rPr>
              <a:t>哭</a:t>
            </a:r>
            <a:r>
              <a:rPr lang="zh-CN" altLang="en-US" sz="3000" b="1" dirty="0">
                <a:solidFill>
                  <a:srgbClr val="FF3300"/>
                </a:solidFill>
                <a:latin typeface="宋体" panose="02010600030101010101" pitchFamily="2" charset="-122"/>
              </a:rPr>
              <a:t>了。当红军把</a:t>
            </a:r>
            <a:r>
              <a:rPr lang="zh-CN" altLang="en-US" sz="3000" b="1" dirty="0">
                <a:solidFill>
                  <a:srgbClr val="FF3300"/>
                </a:solidFill>
                <a:latin typeface="Courier New" panose="02070309020205020404" pitchFamily="49" charset="0"/>
              </a:rPr>
              <a:t>“</a:t>
            </a:r>
            <a:r>
              <a:rPr lang="zh-CN" altLang="en-US" sz="3000" b="1" dirty="0">
                <a:solidFill>
                  <a:srgbClr val="FF3300"/>
                </a:solidFill>
                <a:latin typeface="宋体" panose="02010600030101010101" pitchFamily="2" charset="-122"/>
              </a:rPr>
              <a:t>够吃三天的粮食</a:t>
            </a:r>
            <a:r>
              <a:rPr lang="zh-CN" altLang="en-US" sz="3000" b="1" dirty="0">
                <a:solidFill>
                  <a:srgbClr val="FF3300"/>
                </a:solidFill>
                <a:latin typeface="Courier New" panose="02070309020205020404" pitchFamily="49" charset="0"/>
              </a:rPr>
              <a:t>”</a:t>
            </a:r>
            <a:r>
              <a:rPr lang="zh-CN" altLang="en-US" sz="3000" b="1" dirty="0">
                <a:solidFill>
                  <a:srgbClr val="FF3300"/>
                </a:solidFill>
                <a:latin typeface="宋体" panose="02010600030101010101" pitchFamily="2" charset="-122"/>
              </a:rPr>
              <a:t>送给她时，她</a:t>
            </a:r>
            <a:r>
              <a:rPr lang="zh-CN" altLang="en-US" sz="3000" b="1" dirty="0">
                <a:solidFill>
                  <a:srgbClr val="FF3300"/>
                </a:solidFill>
                <a:latin typeface="Courier New" panose="02070309020205020404" pitchFamily="49" charset="0"/>
              </a:rPr>
              <a:t>“</a:t>
            </a:r>
            <a:r>
              <a:rPr lang="zh-CN" altLang="en-US" sz="3000" b="1" dirty="0">
                <a:solidFill>
                  <a:srgbClr val="00FF00"/>
                </a:solidFill>
                <a:latin typeface="宋体" panose="02010600030101010101" pitchFamily="2" charset="-122"/>
              </a:rPr>
              <a:t>欢喜</a:t>
            </a:r>
            <a:r>
              <a:rPr lang="zh-CN" altLang="en-US" sz="3000" b="1" dirty="0">
                <a:solidFill>
                  <a:srgbClr val="FF3300"/>
                </a:solidFill>
                <a:latin typeface="Courier New" panose="02070309020205020404" pitchFamily="49" charset="0"/>
              </a:rPr>
              <a:t>”</a:t>
            </a:r>
            <a:r>
              <a:rPr lang="zh-CN" altLang="en-US" sz="3000" b="1" dirty="0">
                <a:solidFill>
                  <a:srgbClr val="FF3300"/>
                </a:solidFill>
                <a:latin typeface="宋体" panose="02010600030101010101" pitchFamily="2" charset="-122"/>
              </a:rPr>
              <a:t>的接受了。它的思想感情经历了一个</a:t>
            </a:r>
            <a:r>
              <a:rPr lang="zh-CN" altLang="en-US" sz="3000" b="1" dirty="0">
                <a:solidFill>
                  <a:srgbClr val="990000"/>
                </a:solidFill>
                <a:latin typeface="宋体" panose="02010600030101010101" pitchFamily="2" charset="-122"/>
              </a:rPr>
              <a:t>从害怕</a:t>
            </a:r>
            <a:r>
              <a:rPr lang="zh-CN" altLang="en-US" sz="3000" b="1" dirty="0">
                <a:solidFill>
                  <a:srgbClr val="990000"/>
                </a:solidFill>
                <a:latin typeface="Courier New" panose="02070309020205020404" pitchFamily="49" charset="0"/>
              </a:rPr>
              <a:t>“</a:t>
            </a:r>
            <a:r>
              <a:rPr lang="zh-CN" altLang="en-US" sz="3000" b="1" dirty="0">
                <a:solidFill>
                  <a:srgbClr val="990000"/>
                </a:solidFill>
                <a:latin typeface="宋体" panose="02010600030101010101" pitchFamily="2" charset="-122"/>
              </a:rPr>
              <a:t>队伍</a:t>
            </a:r>
            <a:r>
              <a:rPr lang="zh-CN" altLang="en-US" sz="3000" b="1" dirty="0">
                <a:solidFill>
                  <a:srgbClr val="990000"/>
                </a:solidFill>
                <a:latin typeface="Courier New" panose="02070309020205020404" pitchFamily="49" charset="0"/>
              </a:rPr>
              <a:t>”</a:t>
            </a:r>
            <a:r>
              <a:rPr lang="zh-CN" altLang="en-US" sz="3000" b="1" dirty="0">
                <a:solidFill>
                  <a:srgbClr val="990000"/>
                </a:solidFill>
                <a:latin typeface="宋体" panose="02010600030101010101" pitchFamily="2" charset="-122"/>
              </a:rPr>
              <a:t>到被谈话所打动,再到因红军的关心而感到高兴的过程.</a:t>
            </a:r>
            <a:r>
              <a:rPr lang="zh-CN" altLang="en-US" sz="3000" b="1" dirty="0">
                <a:solidFill>
                  <a:srgbClr val="FF3300"/>
                </a:solidFill>
                <a:latin typeface="宋体" panose="02010600030101010101" pitchFamily="2" charset="-122"/>
              </a:rPr>
              <a:t>这个过程，显示了</a:t>
            </a:r>
            <a:r>
              <a:rPr lang="zh-CN" altLang="en-US" sz="3000" b="1" dirty="0">
                <a:solidFill>
                  <a:srgbClr val="0000FF"/>
                </a:solidFill>
                <a:latin typeface="宋体" panose="02010600030101010101" pitchFamily="2" charset="-122"/>
              </a:rPr>
              <a:t>红军是为人民谋福利的军队。说明红军不但是战斗队，也是宣传队和播种机。从一个侧面丰富了课文的中心意思. </a:t>
            </a:r>
            <a:endParaRPr lang="zh-CN" altLang="en-US" sz="3000" b="1" dirty="0">
              <a:solidFill>
                <a:srgbClr val="0000FF"/>
              </a:solidFill>
              <a:latin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slide(fromBottom)">
                                      <p:cBhvr>
                                        <p:cTn id="7"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C2FFF0"/>
        </a:solidFill>
        <a:effectLst/>
      </p:bgPr>
    </p:bg>
    <p:spTree>
      <p:nvGrpSpPr>
        <p:cNvPr id="1" name=""/>
        <p:cNvGrpSpPr/>
        <p:nvPr/>
      </p:nvGrpSpPr>
      <p:grpSpPr/>
      <p:sp>
        <p:nvSpPr>
          <p:cNvPr id="16390" name="Rectangle 6"/>
          <p:cNvSpPr/>
          <p:nvPr/>
        </p:nvSpPr>
        <p:spPr>
          <a:xfrm>
            <a:off x="539750" y="549275"/>
            <a:ext cx="8001000" cy="641350"/>
          </a:xfrm>
          <a:prstGeom prst="rect">
            <a:avLst/>
          </a:prstGeom>
          <a:noFill/>
          <a:ln w="9525">
            <a:noFill/>
          </a:ln>
        </p:spPr>
        <p:txBody>
          <a:bodyPr>
            <a:spAutoFit/>
          </a:bodyPr>
          <a:p>
            <a:r>
              <a:rPr lang="zh-CN" altLang="en-US" sz="3600" b="1" dirty="0">
                <a:solidFill>
                  <a:srgbClr val="0000CC"/>
                </a:solidFill>
                <a:latin typeface="宋体" panose="02010600030101010101" pitchFamily="2" charset="-122"/>
              </a:rPr>
              <a:t>找出登山过程中的三处景物描写部分。</a:t>
            </a:r>
            <a:r>
              <a:rPr lang="zh-CN" altLang="en-US" sz="3600" b="1" dirty="0">
                <a:solidFill>
                  <a:srgbClr val="FF3300"/>
                </a:solidFill>
                <a:latin typeface="宋体" panose="02010600030101010101" pitchFamily="2" charset="-122"/>
              </a:rPr>
              <a:t> </a:t>
            </a:r>
            <a:endParaRPr lang="zh-CN" altLang="en-US" sz="3600" b="1" dirty="0">
              <a:solidFill>
                <a:srgbClr val="FF3300"/>
              </a:solidFill>
              <a:latin typeface="宋体" panose="02010600030101010101" pitchFamily="2" charset="-122"/>
            </a:endParaRPr>
          </a:p>
        </p:txBody>
      </p:sp>
      <p:sp>
        <p:nvSpPr>
          <p:cNvPr id="16391" name="Text Box 7"/>
          <p:cNvSpPr txBox="1"/>
          <p:nvPr/>
        </p:nvSpPr>
        <p:spPr>
          <a:xfrm>
            <a:off x="755650" y="1628775"/>
            <a:ext cx="7848600" cy="1570038"/>
          </a:xfrm>
          <a:prstGeom prst="rect">
            <a:avLst/>
          </a:prstGeom>
          <a:noFill/>
          <a:ln w="9525">
            <a:noFill/>
          </a:ln>
        </p:spPr>
        <p:txBody>
          <a:bodyPr>
            <a:spAutoFit/>
          </a:bodyPr>
          <a:p>
            <a:pPr>
              <a:spcBef>
                <a:spcPct val="50000"/>
              </a:spcBef>
            </a:pPr>
            <a:r>
              <a:rPr lang="en-US" altLang="zh-CN" sz="3200" b="1" dirty="0">
                <a:solidFill>
                  <a:srgbClr val="FF3300"/>
                </a:solidFill>
                <a:latin typeface="Times New Roman" panose="02020603050405020304" pitchFamily="18" charset="0"/>
              </a:rPr>
              <a:t>1</a:t>
            </a:r>
            <a:r>
              <a:rPr lang="zh-CN" altLang="en-US" sz="3200" b="1" dirty="0">
                <a:solidFill>
                  <a:srgbClr val="FF3300"/>
                </a:solidFill>
                <a:latin typeface="Times New Roman" panose="02020603050405020304" pitchFamily="18" charset="0"/>
              </a:rPr>
              <a:t>、夜晚翻山的部分。（“满天都是星光”一段，“在之字拐的路上一步一步的上去”一段。）</a:t>
            </a:r>
            <a:r>
              <a:rPr lang="zh-CN" altLang="en-US" sz="2800" b="1" dirty="0">
                <a:latin typeface="Times New Roman" panose="02020603050405020304" pitchFamily="18" charset="0"/>
              </a:rPr>
              <a:t> </a:t>
            </a:r>
            <a:endParaRPr lang="zh-CN" altLang="en-US" sz="2800" b="1" dirty="0">
              <a:latin typeface="Times New Roman" panose="02020603050405020304" pitchFamily="18" charset="0"/>
            </a:endParaRPr>
          </a:p>
        </p:txBody>
      </p:sp>
      <p:sp>
        <p:nvSpPr>
          <p:cNvPr id="16392" name="Text Box 8"/>
          <p:cNvSpPr txBox="1"/>
          <p:nvPr/>
        </p:nvSpPr>
        <p:spPr>
          <a:xfrm>
            <a:off x="684213" y="3141663"/>
            <a:ext cx="7696200" cy="1076325"/>
          </a:xfrm>
          <a:prstGeom prst="rect">
            <a:avLst/>
          </a:prstGeom>
          <a:noFill/>
          <a:ln w="9525">
            <a:noFill/>
          </a:ln>
        </p:spPr>
        <p:txBody>
          <a:bodyPr>
            <a:spAutoFit/>
          </a:bodyPr>
          <a:p>
            <a:pPr>
              <a:spcBef>
                <a:spcPct val="50000"/>
              </a:spcBef>
            </a:pPr>
            <a:r>
              <a:rPr lang="en-US" altLang="zh-CN" sz="3200" b="1" dirty="0">
                <a:solidFill>
                  <a:srgbClr val="FF3300"/>
                </a:solidFill>
                <a:latin typeface="Times New Roman" panose="02020603050405020304" pitchFamily="18" charset="0"/>
              </a:rPr>
              <a:t>2</a:t>
            </a:r>
            <a:r>
              <a:rPr lang="zh-CN" altLang="en-US" sz="3200" b="1" dirty="0">
                <a:solidFill>
                  <a:srgbClr val="FF3300"/>
                </a:solidFill>
                <a:latin typeface="Times New Roman" panose="02020603050405020304" pitchFamily="18" charset="0"/>
              </a:rPr>
              <a:t>、半夜露宿山上的部分。（从“半夜里忽然醒来”到“不知什么时候又睡了”。）</a:t>
            </a:r>
            <a:endParaRPr lang="zh-CN" altLang="en-US" sz="3200" b="1" dirty="0">
              <a:solidFill>
                <a:srgbClr val="FF3300"/>
              </a:solidFill>
              <a:latin typeface="Times New Roman" panose="02020603050405020304" pitchFamily="18" charset="0"/>
            </a:endParaRPr>
          </a:p>
        </p:txBody>
      </p:sp>
      <p:sp>
        <p:nvSpPr>
          <p:cNvPr id="16393" name="Text Box 9"/>
          <p:cNvSpPr txBox="1"/>
          <p:nvPr/>
        </p:nvSpPr>
        <p:spPr>
          <a:xfrm>
            <a:off x="684213" y="4652963"/>
            <a:ext cx="7086600" cy="1077912"/>
          </a:xfrm>
          <a:prstGeom prst="rect">
            <a:avLst/>
          </a:prstGeom>
          <a:noFill/>
          <a:ln w="9525">
            <a:noFill/>
          </a:ln>
        </p:spPr>
        <p:txBody>
          <a:bodyPr>
            <a:spAutoFit/>
          </a:bodyPr>
          <a:p>
            <a:pPr>
              <a:spcBef>
                <a:spcPct val="50000"/>
              </a:spcBef>
            </a:pPr>
            <a:r>
              <a:rPr lang="en-US" altLang="zh-CN" sz="3200" b="1" dirty="0">
                <a:solidFill>
                  <a:srgbClr val="FF3300"/>
                </a:solidFill>
                <a:latin typeface="Times New Roman" panose="02020603050405020304" pitchFamily="18" charset="0"/>
              </a:rPr>
              <a:t>3</a:t>
            </a:r>
            <a:r>
              <a:rPr lang="zh-CN" altLang="en-US" sz="3200" b="1" dirty="0">
                <a:solidFill>
                  <a:srgbClr val="FF3300"/>
                </a:solidFill>
                <a:latin typeface="Times New Roman" panose="02020603050405020304" pitchFamily="18" charset="0"/>
              </a:rPr>
              <a:t>、下山部分。（从“我们一口气跑下去”到“清得透底”。)</a:t>
            </a:r>
            <a:endParaRPr lang="zh-CN" altLang="en-US" sz="3200" b="1" dirty="0">
              <a:solidFill>
                <a:srgbClr val="FF3300"/>
              </a:solidFill>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90"/>
                                        </p:tgtEl>
                                        <p:attrNameLst>
                                          <p:attrName>style.visibility</p:attrName>
                                        </p:attrNameLst>
                                      </p:cBhvr>
                                      <p:to>
                                        <p:strVal val="visible"/>
                                      </p:to>
                                    </p:set>
                                    <p:anim calcmode="lin" valueType="num">
                                      <p:cBhvr additive="base">
                                        <p:cTn id="7" dur="500" fill="hold"/>
                                        <p:tgtEl>
                                          <p:spTgt spid="16390"/>
                                        </p:tgtEl>
                                        <p:attrNameLst>
                                          <p:attrName>ppt_x</p:attrName>
                                        </p:attrNameLst>
                                      </p:cBhvr>
                                      <p:tavLst>
                                        <p:tav tm="0">
                                          <p:val>
                                            <p:strVal val="0-#ppt_w/2"/>
                                          </p:val>
                                        </p:tav>
                                        <p:tav tm="100000">
                                          <p:val>
                                            <p:strVal val="#ppt_x"/>
                                          </p:val>
                                        </p:tav>
                                      </p:tavLst>
                                    </p:anim>
                                    <p:anim calcmode="lin" valueType="num">
                                      <p:cBhvr additive="base">
                                        <p:cTn id="8" dur="500" fill="hold"/>
                                        <p:tgtEl>
                                          <p:spTgt spid="1639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16391"/>
                                        </p:tgtEl>
                                        <p:attrNameLst>
                                          <p:attrName>style.visibility</p:attrName>
                                        </p:attrNameLst>
                                      </p:cBhvr>
                                      <p:to>
                                        <p:strVal val="visible"/>
                                      </p:to>
                                    </p:set>
                                    <p:anim calcmode="lin" valueType="num">
                                      <p:cBhvr>
                                        <p:cTn id="13" dur="1000" fill="hold"/>
                                        <p:tgtEl>
                                          <p:spTgt spid="16391"/>
                                        </p:tgtEl>
                                        <p:attrNameLst>
                                          <p:attrName>ppt_w</p:attrName>
                                        </p:attrNameLst>
                                      </p:cBhvr>
                                      <p:tavLst>
                                        <p:tav tm="0">
                                          <p:val>
                                            <p:fltVal val="0.000000"/>
                                          </p:val>
                                        </p:tav>
                                        <p:tav tm="100000">
                                          <p:val>
                                            <p:strVal val="#ppt_w"/>
                                          </p:val>
                                        </p:tav>
                                      </p:tavLst>
                                    </p:anim>
                                    <p:anim calcmode="lin" valueType="num">
                                      <p:cBhvr>
                                        <p:cTn id="14" dur="1000" fill="hold"/>
                                        <p:tgtEl>
                                          <p:spTgt spid="16391"/>
                                        </p:tgtEl>
                                        <p:attrNameLst>
                                          <p:attrName>ppt_h</p:attrName>
                                        </p:attrNameLst>
                                      </p:cBhvr>
                                      <p:tavLst>
                                        <p:tav tm="0">
                                          <p:val>
                                            <p:fltVal val="0.000000"/>
                                          </p:val>
                                        </p:tav>
                                        <p:tav tm="100000">
                                          <p:val>
                                            <p:strVal val="#ppt_h"/>
                                          </p:val>
                                        </p:tav>
                                      </p:tavLst>
                                    </p:anim>
                                    <p:anim calcmode="lin" valueType="num">
                                      <p:cBhvr>
                                        <p:cTn id="15" dur="1000" fill="hold"/>
                                        <p:tgtEl>
                                          <p:spTgt spid="16391"/>
                                        </p:tgtEl>
                                        <p:attrNameLst>
                                          <p:attrName>ppt_x</p:attrName>
                                        </p:attrNameLst>
                                      </p:cBhvr>
                                      <p:tavLst>
                                        <p:tav tm="0" fmla="#ppt_x+(cos(-2*pi*(1-$))*-#ppt_x-sin(-2*pi*(1-$))*(1-#ppt_y))*(1-$)">
                                          <p:val>
                                            <p:fltVal val="0.000000"/>
                                          </p:val>
                                        </p:tav>
                                        <p:tav tm="100000">
                                          <p:val>
                                            <p:fltVal val="1.000000"/>
                                          </p:val>
                                        </p:tav>
                                      </p:tavLst>
                                    </p:anim>
                                    <p:anim calcmode="lin" valueType="num">
                                      <p:cBhvr>
                                        <p:cTn id="16" dur="1000" fill="hold"/>
                                        <p:tgtEl>
                                          <p:spTgt spid="16391"/>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16392"/>
                                        </p:tgtEl>
                                        <p:attrNameLst>
                                          <p:attrName>style.visibility</p:attrName>
                                        </p:attrNameLst>
                                      </p:cBhvr>
                                      <p:to>
                                        <p:strVal val="visible"/>
                                      </p:to>
                                    </p:set>
                                    <p:anim calcmode="lin" valueType="num">
                                      <p:cBhvr>
                                        <p:cTn id="21" dur="1000" fill="hold"/>
                                        <p:tgtEl>
                                          <p:spTgt spid="16392"/>
                                        </p:tgtEl>
                                        <p:attrNameLst>
                                          <p:attrName>ppt_w</p:attrName>
                                        </p:attrNameLst>
                                      </p:cBhvr>
                                      <p:tavLst>
                                        <p:tav tm="0">
                                          <p:val>
                                            <p:fltVal val="0.000000"/>
                                          </p:val>
                                        </p:tav>
                                        <p:tav tm="100000">
                                          <p:val>
                                            <p:strVal val="#ppt_w"/>
                                          </p:val>
                                        </p:tav>
                                      </p:tavLst>
                                    </p:anim>
                                    <p:anim calcmode="lin" valueType="num">
                                      <p:cBhvr>
                                        <p:cTn id="22" dur="1000" fill="hold"/>
                                        <p:tgtEl>
                                          <p:spTgt spid="16392"/>
                                        </p:tgtEl>
                                        <p:attrNameLst>
                                          <p:attrName>ppt_h</p:attrName>
                                        </p:attrNameLst>
                                      </p:cBhvr>
                                      <p:tavLst>
                                        <p:tav tm="0">
                                          <p:val>
                                            <p:fltVal val="0.000000"/>
                                          </p:val>
                                        </p:tav>
                                        <p:tav tm="100000">
                                          <p:val>
                                            <p:strVal val="#ppt_h"/>
                                          </p:val>
                                        </p:tav>
                                      </p:tavLst>
                                    </p:anim>
                                    <p:anim calcmode="lin" valueType="num">
                                      <p:cBhvr>
                                        <p:cTn id="23" dur="1000" fill="hold"/>
                                        <p:tgtEl>
                                          <p:spTgt spid="16392"/>
                                        </p:tgtEl>
                                        <p:attrNameLst>
                                          <p:attrName>ppt_x</p:attrName>
                                        </p:attrNameLst>
                                      </p:cBhvr>
                                      <p:tavLst>
                                        <p:tav tm="0" fmla="#ppt_x+(cos(-2*pi*(1-$))*-#ppt_x-sin(-2*pi*(1-$))*(1-#ppt_y))*(1-$)">
                                          <p:val>
                                            <p:fltVal val="0.000000"/>
                                          </p:val>
                                        </p:tav>
                                        <p:tav tm="100000">
                                          <p:val>
                                            <p:fltVal val="1.000000"/>
                                          </p:val>
                                        </p:tav>
                                      </p:tavLst>
                                    </p:anim>
                                    <p:anim calcmode="lin" valueType="num">
                                      <p:cBhvr>
                                        <p:cTn id="24" dur="1000" fill="hold"/>
                                        <p:tgtEl>
                                          <p:spTgt spid="1639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grpId="0" nodeType="clickEffect">
                                  <p:stCondLst>
                                    <p:cond delay="0"/>
                                  </p:stCondLst>
                                  <p:childTnLst>
                                    <p:set>
                                      <p:cBhvr>
                                        <p:cTn id="28" dur="1" fill="hold">
                                          <p:stCondLst>
                                            <p:cond delay="0"/>
                                          </p:stCondLst>
                                        </p:cTn>
                                        <p:tgtEl>
                                          <p:spTgt spid="16393"/>
                                        </p:tgtEl>
                                        <p:attrNameLst>
                                          <p:attrName>style.visibility</p:attrName>
                                        </p:attrNameLst>
                                      </p:cBhvr>
                                      <p:to>
                                        <p:strVal val="visible"/>
                                      </p:to>
                                    </p:set>
                                    <p:anim calcmode="lin" valueType="num">
                                      <p:cBhvr>
                                        <p:cTn id="29" dur="1000" fill="hold"/>
                                        <p:tgtEl>
                                          <p:spTgt spid="16393"/>
                                        </p:tgtEl>
                                        <p:attrNameLst>
                                          <p:attrName>ppt_w</p:attrName>
                                        </p:attrNameLst>
                                      </p:cBhvr>
                                      <p:tavLst>
                                        <p:tav tm="0">
                                          <p:val>
                                            <p:fltVal val="0.000000"/>
                                          </p:val>
                                        </p:tav>
                                        <p:tav tm="100000">
                                          <p:val>
                                            <p:strVal val="#ppt_w"/>
                                          </p:val>
                                        </p:tav>
                                      </p:tavLst>
                                    </p:anim>
                                    <p:anim calcmode="lin" valueType="num">
                                      <p:cBhvr>
                                        <p:cTn id="30" dur="1000" fill="hold"/>
                                        <p:tgtEl>
                                          <p:spTgt spid="16393"/>
                                        </p:tgtEl>
                                        <p:attrNameLst>
                                          <p:attrName>ppt_h</p:attrName>
                                        </p:attrNameLst>
                                      </p:cBhvr>
                                      <p:tavLst>
                                        <p:tav tm="0">
                                          <p:val>
                                            <p:fltVal val="0.000000"/>
                                          </p:val>
                                        </p:tav>
                                        <p:tav tm="100000">
                                          <p:val>
                                            <p:strVal val="#ppt_h"/>
                                          </p:val>
                                        </p:tav>
                                      </p:tavLst>
                                    </p:anim>
                                    <p:anim calcmode="lin" valueType="num">
                                      <p:cBhvr>
                                        <p:cTn id="31" dur="1000" fill="hold"/>
                                        <p:tgtEl>
                                          <p:spTgt spid="16393"/>
                                        </p:tgtEl>
                                        <p:attrNameLst>
                                          <p:attrName>ppt_x</p:attrName>
                                        </p:attrNameLst>
                                      </p:cBhvr>
                                      <p:tavLst>
                                        <p:tav tm="0" fmla="#ppt_x+(cos(-2*pi*(1-$))*-#ppt_x-sin(-2*pi*(1-$))*(1-#ppt_y))*(1-$)">
                                          <p:val>
                                            <p:fltVal val="0.000000"/>
                                          </p:val>
                                        </p:tav>
                                        <p:tav tm="100000">
                                          <p:val>
                                            <p:fltVal val="1.000000"/>
                                          </p:val>
                                        </p:tav>
                                      </p:tavLst>
                                    </p:anim>
                                    <p:anim calcmode="lin" valueType="num">
                                      <p:cBhvr>
                                        <p:cTn id="32" dur="1000" fill="hold"/>
                                        <p:tgtEl>
                                          <p:spTgt spid="16393"/>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p:bldP spid="16391" grpId="0"/>
      <p:bldP spid="16392" grpId="0"/>
      <p:bldP spid="1639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8434" name="Text Box 2"/>
          <p:cNvSpPr txBox="1"/>
          <p:nvPr/>
        </p:nvSpPr>
        <p:spPr>
          <a:xfrm>
            <a:off x="0" y="0"/>
            <a:ext cx="9144000" cy="1446213"/>
          </a:xfrm>
          <a:prstGeom prst="rect">
            <a:avLst/>
          </a:prstGeom>
          <a:noFill/>
          <a:ln w="9525">
            <a:noFill/>
          </a:ln>
        </p:spPr>
        <p:txBody>
          <a:bodyPr>
            <a:spAutoFit/>
          </a:bodyPr>
          <a:p>
            <a:pPr>
              <a:spcBef>
                <a:spcPct val="50000"/>
              </a:spcBef>
            </a:pPr>
            <a:r>
              <a:rPr lang="en-US" altLang="zh-CN" sz="3200" b="1" dirty="0">
                <a:latin typeface="宋体" panose="02010600030101010101" pitchFamily="2" charset="-122"/>
              </a:rPr>
              <a:t>1</a:t>
            </a:r>
            <a:r>
              <a:rPr lang="zh-CN" altLang="en-US" sz="3200" b="1" dirty="0">
                <a:latin typeface="宋体" panose="02010600030101010101" pitchFamily="2" charset="-122"/>
              </a:rPr>
              <a:t>、</a:t>
            </a:r>
            <a:r>
              <a:rPr lang="zh-CN" altLang="en-US" sz="2800" b="1" dirty="0">
                <a:latin typeface="宋体" panose="02010600030101010101" pitchFamily="2" charset="-122"/>
              </a:rPr>
              <a:t>怎样理解第一段描写中的</a:t>
            </a:r>
            <a:r>
              <a:rPr lang="zh-CN" altLang="en-US" sz="2800" b="1" dirty="0">
                <a:latin typeface="Times New Roman" panose="02020603050405020304" pitchFamily="18" charset="0"/>
              </a:rPr>
              <a:t>“</a:t>
            </a:r>
            <a:r>
              <a:rPr lang="zh-CN" altLang="en-US" sz="2800" b="1" dirty="0">
                <a:latin typeface="宋体" panose="02010600030101010101" pitchFamily="2" charset="-122"/>
              </a:rPr>
              <a:t>火把排成许多</a:t>
            </a:r>
            <a:r>
              <a:rPr lang="zh-CN" altLang="en-US" sz="2800" b="1" dirty="0">
                <a:latin typeface="Times New Roman" panose="02020603050405020304" pitchFamily="18" charset="0"/>
              </a:rPr>
              <a:t>‘</a:t>
            </a:r>
            <a:r>
              <a:rPr lang="zh-CN" altLang="en-US" sz="2800" b="1" dirty="0">
                <a:latin typeface="宋体" panose="02010600030101010101" pitchFamily="2" charset="-122"/>
              </a:rPr>
              <a:t>之</a:t>
            </a:r>
            <a:r>
              <a:rPr lang="zh-CN" altLang="en-US" sz="2800" b="1" dirty="0">
                <a:latin typeface="Times New Roman" panose="02020603050405020304" pitchFamily="18" charset="0"/>
              </a:rPr>
              <a:t>’</a:t>
            </a:r>
            <a:r>
              <a:rPr lang="zh-CN" altLang="en-US" sz="2800" b="1" dirty="0">
                <a:latin typeface="宋体" panose="02010600030101010101" pitchFamily="2" charset="-122"/>
              </a:rPr>
              <a:t>字形与星光连接起来，是一种生平没见过的</a:t>
            </a:r>
            <a:r>
              <a:rPr lang="zh-CN" altLang="en-US" sz="2800" b="1" dirty="0">
                <a:latin typeface="Times New Roman" panose="02020603050405020304" pitchFamily="18" charset="0"/>
              </a:rPr>
              <a:t>“</a:t>
            </a:r>
            <a:r>
              <a:rPr lang="zh-CN" altLang="en-US" sz="2800" b="1" dirty="0">
                <a:latin typeface="宋体" panose="02010600030101010101" pitchFamily="2" charset="-122"/>
              </a:rPr>
              <a:t>奇观</a:t>
            </a:r>
            <a:r>
              <a:rPr lang="zh-CN" altLang="en-US" sz="2800" b="1" dirty="0">
                <a:latin typeface="Times New Roman" panose="02020603050405020304" pitchFamily="18" charset="0"/>
              </a:rPr>
              <a:t>”</a:t>
            </a:r>
            <a:r>
              <a:rPr lang="zh-CN" altLang="en-US" sz="2800" b="1" dirty="0">
                <a:latin typeface="宋体" panose="02010600030101010101" pitchFamily="2" charset="-122"/>
              </a:rPr>
              <a:t>？</a:t>
            </a:r>
            <a:r>
              <a:rPr lang="zh-CN" altLang="en-US" sz="2800" b="1" dirty="0">
                <a:latin typeface="Times New Roman" panose="02020603050405020304" pitchFamily="18" charset="0"/>
              </a:rPr>
              <a:t>“</a:t>
            </a:r>
            <a:r>
              <a:rPr lang="zh-CN" altLang="en-US" sz="2800" b="1" dirty="0">
                <a:latin typeface="宋体" panose="02010600030101010101" pitchFamily="2" charset="-122"/>
              </a:rPr>
              <a:t>奇观</a:t>
            </a:r>
            <a:r>
              <a:rPr lang="zh-CN" altLang="en-US" sz="2800" b="1" dirty="0">
                <a:latin typeface="Times New Roman" panose="02020603050405020304" pitchFamily="18" charset="0"/>
              </a:rPr>
              <a:t>”</a:t>
            </a:r>
            <a:r>
              <a:rPr lang="zh-CN" altLang="en-US" sz="2800" b="1" dirty="0">
                <a:latin typeface="宋体" panose="02010600030101010101" pitchFamily="2" charset="-122"/>
              </a:rPr>
              <a:t>在句中突出了作者怎样的思想感情？ </a:t>
            </a:r>
            <a:endParaRPr lang="zh-CN" altLang="en-US" sz="2800" b="1" dirty="0">
              <a:latin typeface="宋体" panose="02010600030101010101" pitchFamily="2" charset="-122"/>
            </a:endParaRPr>
          </a:p>
        </p:txBody>
      </p:sp>
      <p:sp>
        <p:nvSpPr>
          <p:cNvPr id="18435" name="Text Box 3"/>
          <p:cNvSpPr txBox="1"/>
          <p:nvPr/>
        </p:nvSpPr>
        <p:spPr>
          <a:xfrm>
            <a:off x="0" y="1981200"/>
            <a:ext cx="9144000" cy="3878263"/>
          </a:xfrm>
          <a:prstGeom prst="rect">
            <a:avLst/>
          </a:prstGeom>
          <a:noFill/>
          <a:ln w="9525">
            <a:noFill/>
          </a:ln>
        </p:spPr>
        <p:txBody>
          <a:bodyPr>
            <a:spAutoFit/>
          </a:bodyPr>
          <a:p>
            <a:pPr>
              <a:spcBef>
                <a:spcPct val="50000"/>
              </a:spcBef>
            </a:pPr>
            <a:r>
              <a:rPr lang="zh-CN" altLang="en-US" sz="3600" b="1" dirty="0">
                <a:solidFill>
                  <a:srgbClr val="FF3300"/>
                </a:solidFill>
                <a:latin typeface="Times New Roman" panose="02020603050405020304" pitchFamily="18" charset="0"/>
              </a:rPr>
              <a:t>       </a:t>
            </a:r>
            <a:r>
              <a:rPr lang="zh-CN" altLang="en-US" sz="2800" b="1" dirty="0">
                <a:solidFill>
                  <a:srgbClr val="0000CC"/>
                </a:solidFill>
                <a:latin typeface="Times New Roman" panose="02020603050405020304" pitchFamily="18" charset="0"/>
              </a:rPr>
              <a:t>“之”字形说明</a:t>
            </a:r>
            <a:r>
              <a:rPr lang="zh-CN" altLang="en-US" sz="2800" b="1" dirty="0">
                <a:solidFill>
                  <a:srgbClr val="FF3300"/>
                </a:solidFill>
                <a:latin typeface="Times New Roman" panose="02020603050405020304" pitchFamily="18" charset="0"/>
              </a:rPr>
              <a:t>山路曲折，迂回</a:t>
            </a:r>
            <a:r>
              <a:rPr lang="zh-CN" altLang="en-US" sz="2800" b="1" dirty="0">
                <a:solidFill>
                  <a:srgbClr val="0000CC"/>
                </a:solidFill>
                <a:latin typeface="Times New Roman" panose="02020603050405020304" pitchFamily="18" charset="0"/>
              </a:rPr>
              <a:t>；火把与星光连接，写</a:t>
            </a:r>
            <a:r>
              <a:rPr lang="zh-CN" altLang="en-US" sz="2800" b="1" dirty="0">
                <a:solidFill>
                  <a:srgbClr val="FF3300"/>
                </a:solidFill>
                <a:latin typeface="Times New Roman" panose="02020603050405020304" pitchFamily="18" charset="0"/>
              </a:rPr>
              <a:t>山势之高</a:t>
            </a:r>
            <a:r>
              <a:rPr lang="zh-CN" altLang="en-US" sz="2800" b="1" dirty="0">
                <a:solidFill>
                  <a:srgbClr val="0000CC"/>
                </a:solidFill>
                <a:latin typeface="Times New Roman" panose="02020603050405020304" pitchFamily="18" charset="0"/>
              </a:rPr>
              <a:t>；表现了</a:t>
            </a:r>
            <a:r>
              <a:rPr lang="zh-CN" altLang="en-US" sz="2800" b="1" dirty="0">
                <a:solidFill>
                  <a:srgbClr val="FF3300"/>
                </a:solidFill>
                <a:latin typeface="Times New Roman" panose="02020603050405020304" pitchFamily="18" charset="0"/>
              </a:rPr>
              <a:t>老山界的险峻，</a:t>
            </a:r>
            <a:r>
              <a:rPr lang="zh-CN" altLang="en-US" sz="2800" b="1" dirty="0">
                <a:solidFill>
                  <a:srgbClr val="0000CC"/>
                </a:solidFill>
                <a:latin typeface="Times New Roman" panose="02020603050405020304" pitchFamily="18" charset="0"/>
              </a:rPr>
              <a:t>而“许多”一词，</a:t>
            </a:r>
            <a:r>
              <a:rPr lang="zh-CN" altLang="en-US" sz="2800" b="1" dirty="0">
                <a:solidFill>
                  <a:srgbClr val="FF3300"/>
                </a:solidFill>
                <a:latin typeface="Times New Roman" panose="02020603050405020304" pitchFamily="18" charset="0"/>
              </a:rPr>
              <a:t>既说明山路的曲折和陡峭，又说明有成千上万的红军战士在攀登</a:t>
            </a:r>
            <a:r>
              <a:rPr lang="zh-CN" altLang="en-US" sz="2800" b="1" dirty="0">
                <a:solidFill>
                  <a:srgbClr val="0000CC"/>
                </a:solidFill>
                <a:latin typeface="Times New Roman" panose="02020603050405020304" pitchFamily="18" charset="0"/>
              </a:rPr>
              <a:t>。人、夜色、高山交织在一起，组成了瑰丽、壮观的景象。</a:t>
            </a:r>
            <a:endParaRPr lang="en-US" altLang="zh-CN" sz="2800" b="1" dirty="0">
              <a:solidFill>
                <a:srgbClr val="0000CC"/>
              </a:solidFill>
              <a:latin typeface="Times New Roman" panose="02020603050405020304" pitchFamily="18" charset="0"/>
            </a:endParaRPr>
          </a:p>
          <a:p>
            <a:pPr>
              <a:spcBef>
                <a:spcPct val="50000"/>
              </a:spcBef>
            </a:pPr>
            <a:r>
              <a:rPr lang="zh-CN" altLang="en-US" sz="2800" b="1" dirty="0">
                <a:solidFill>
                  <a:srgbClr val="FF0066"/>
                </a:solidFill>
                <a:latin typeface="Times New Roman" panose="02020603050405020304" pitchFamily="18" charset="0"/>
              </a:rPr>
              <a:t>“奇观”一词表现出这一景象的奇特罕见，表现红军队伍的宏伟气势并颂扬了红军坚强的革命意志和乐观主义的精神</a:t>
            </a:r>
            <a:r>
              <a:rPr lang="zh-CN" altLang="en-US" sz="2800" b="1" dirty="0">
                <a:solidFill>
                  <a:srgbClr val="0000CC"/>
                </a:solidFill>
                <a:latin typeface="Times New Roman" panose="02020603050405020304" pitchFamily="18" charset="0"/>
              </a:rPr>
              <a:t>。 </a:t>
            </a:r>
            <a:endParaRPr lang="zh-CN" altLang="en-US" sz="3600" b="1" dirty="0">
              <a:solidFill>
                <a:srgbClr val="0000CC"/>
              </a:solidFill>
              <a:latin typeface="Times New Roman" panose="02020603050405020304" pitchFamily="18" charset="0"/>
            </a:endParaRPr>
          </a:p>
        </p:txBody>
      </p:sp>
      <p:sp>
        <p:nvSpPr>
          <p:cNvPr id="18436" name="Text Box 4"/>
          <p:cNvSpPr txBox="1"/>
          <p:nvPr/>
        </p:nvSpPr>
        <p:spPr>
          <a:xfrm>
            <a:off x="0" y="1447800"/>
            <a:ext cx="9144000" cy="584200"/>
          </a:xfrm>
          <a:prstGeom prst="rect">
            <a:avLst/>
          </a:prstGeom>
          <a:noFill/>
          <a:ln w="9525">
            <a:noFill/>
          </a:ln>
        </p:spPr>
        <p:txBody>
          <a:bodyPr>
            <a:spAutoFit/>
          </a:bodyPr>
          <a:p>
            <a:pPr>
              <a:spcBef>
                <a:spcPct val="50000"/>
              </a:spcBef>
            </a:pPr>
            <a:r>
              <a:rPr lang="zh-CN" altLang="en-US" sz="3200" b="1" dirty="0">
                <a:solidFill>
                  <a:srgbClr val="FF3300"/>
                </a:solidFill>
                <a:latin typeface="Times New Roman" panose="02020603050405020304" pitchFamily="18" charset="0"/>
              </a:rPr>
              <a:t>“奇观”本来是指自然界奇特罕见的景观或景象。</a:t>
            </a:r>
            <a:endParaRPr lang="zh-CN" altLang="en-US" sz="3200" b="1" dirty="0">
              <a:solidFill>
                <a:srgbClr val="FF3300"/>
              </a:solidFill>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0-#ppt_w/2"/>
                                          </p:val>
                                        </p:tav>
                                        <p:tav tm="100000">
                                          <p:val>
                                            <p:strVal val="#ppt_x"/>
                                          </p:val>
                                        </p:tav>
                                      </p:tavLst>
                                    </p:anim>
                                    <p:anim calcmode="lin" valueType="num">
                                      <p:cBhvr additive="base">
                                        <p:cTn id="8" dur="500" fill="hold"/>
                                        <p:tgtEl>
                                          <p:spTgt spid="184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18436"/>
                                        </p:tgtEl>
                                        <p:attrNameLst>
                                          <p:attrName>style.visibility</p:attrName>
                                        </p:attrNameLst>
                                      </p:cBhvr>
                                      <p:to>
                                        <p:strVal val="visible"/>
                                      </p:to>
                                    </p:set>
                                    <p:anim calcmode="lin" valueType="num">
                                      <p:cBhvr>
                                        <p:cTn id="13" dur="1000" fill="hold"/>
                                        <p:tgtEl>
                                          <p:spTgt spid="18436"/>
                                        </p:tgtEl>
                                        <p:attrNameLst>
                                          <p:attrName>ppt_w</p:attrName>
                                        </p:attrNameLst>
                                      </p:cBhvr>
                                      <p:tavLst>
                                        <p:tav tm="0">
                                          <p:val>
                                            <p:fltVal val="0.000000"/>
                                          </p:val>
                                        </p:tav>
                                        <p:tav tm="100000">
                                          <p:val>
                                            <p:strVal val="#ppt_w"/>
                                          </p:val>
                                        </p:tav>
                                      </p:tavLst>
                                    </p:anim>
                                    <p:anim calcmode="lin" valueType="num">
                                      <p:cBhvr>
                                        <p:cTn id="14" dur="1000" fill="hold"/>
                                        <p:tgtEl>
                                          <p:spTgt spid="18436"/>
                                        </p:tgtEl>
                                        <p:attrNameLst>
                                          <p:attrName>ppt_h</p:attrName>
                                        </p:attrNameLst>
                                      </p:cBhvr>
                                      <p:tavLst>
                                        <p:tav tm="0">
                                          <p:val>
                                            <p:fltVal val="0.000000"/>
                                          </p:val>
                                        </p:tav>
                                        <p:tav tm="100000">
                                          <p:val>
                                            <p:strVal val="#ppt_h"/>
                                          </p:val>
                                        </p:tav>
                                      </p:tavLst>
                                    </p:anim>
                                    <p:anim calcmode="lin" valueType="num">
                                      <p:cBhvr>
                                        <p:cTn id="15" dur="1000" fill="hold"/>
                                        <p:tgtEl>
                                          <p:spTgt spid="18436"/>
                                        </p:tgtEl>
                                        <p:attrNameLst>
                                          <p:attrName>ppt_x</p:attrName>
                                        </p:attrNameLst>
                                      </p:cBhvr>
                                      <p:tavLst>
                                        <p:tav tm="0" fmla="#ppt_x+(cos(-2*pi*(1-$))*-#ppt_x-sin(-2*pi*(1-$))*(1-#ppt_y))*(1-$)">
                                          <p:val>
                                            <p:fltVal val="0.000000"/>
                                          </p:val>
                                        </p:tav>
                                        <p:tav tm="100000">
                                          <p:val>
                                            <p:fltVal val="1.000000"/>
                                          </p:val>
                                        </p:tav>
                                      </p:tavLst>
                                    </p:anim>
                                    <p:anim calcmode="lin" valueType="num">
                                      <p:cBhvr>
                                        <p:cTn id="16" dur="1000" fill="hold"/>
                                        <p:tgtEl>
                                          <p:spTgt spid="18436"/>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8435"/>
                                        </p:tgtEl>
                                        <p:attrNameLst>
                                          <p:attrName>style.visibility</p:attrName>
                                        </p:attrNameLst>
                                      </p:cBhvr>
                                      <p:to>
                                        <p:strVal val="visible"/>
                                      </p:to>
                                    </p:set>
                                    <p:animEffect transition="in" filter="slide(fromBottom)">
                                      <p:cBhvr>
                                        <p:cTn id="21" dur="5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p:bldP spid="1843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4" name="Picture 3" descr="背景3"/>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8675" name="Text Box 4"/>
          <p:cNvSpPr txBox="1"/>
          <p:nvPr/>
        </p:nvSpPr>
        <p:spPr>
          <a:xfrm>
            <a:off x="247650" y="161925"/>
            <a:ext cx="8896350" cy="3384550"/>
          </a:xfrm>
          <a:prstGeom prst="rect">
            <a:avLst/>
          </a:prstGeom>
          <a:noFill/>
          <a:ln w="9525">
            <a:noFill/>
          </a:ln>
        </p:spPr>
        <p:txBody>
          <a:bodyPr>
            <a:spAutoFit/>
          </a:bodyPr>
          <a:p>
            <a:pPr>
              <a:spcBef>
                <a:spcPct val="50000"/>
              </a:spcBef>
            </a:pPr>
            <a:r>
              <a:rPr lang="zh-CN" altLang="en-US" sz="5400" b="1" dirty="0">
                <a:solidFill>
                  <a:srgbClr val="3333FF"/>
                </a:solidFill>
                <a:latin typeface="Times New Roman" panose="02020603050405020304" pitchFamily="18" charset="0"/>
                <a:ea typeface="华文行楷" pitchFamily="2" charset="-122"/>
              </a:rPr>
              <a:t>2、“</a:t>
            </a:r>
            <a:r>
              <a:rPr lang="zh-CN" altLang="en-US" sz="4000" b="1" dirty="0">
                <a:solidFill>
                  <a:srgbClr val="3333FF"/>
                </a:solidFill>
                <a:latin typeface="Times New Roman" panose="02020603050405020304" pitchFamily="18" charset="0"/>
                <a:ea typeface="华文行楷" pitchFamily="2" charset="-122"/>
              </a:rPr>
              <a:t>黑的山峰像巨人一样矗立在面前。四围的山把这山谷包围得像一口井。”这两句运用了何种修辞手法？写出了怎样的山势？这样写能表现红军的什么精神？</a:t>
            </a:r>
            <a:endParaRPr lang="zh-CN" altLang="en-US" sz="4000" b="1" dirty="0">
              <a:solidFill>
                <a:srgbClr val="3333FF"/>
              </a:solidFill>
              <a:latin typeface="Times New Roman" panose="02020603050405020304" pitchFamily="18" charset="0"/>
              <a:ea typeface="华文行楷" pitchFamily="2" charset="-122"/>
            </a:endParaRPr>
          </a:p>
        </p:txBody>
      </p:sp>
      <p:sp>
        <p:nvSpPr>
          <p:cNvPr id="6148" name="Text Box 5"/>
          <p:cNvSpPr txBox="1"/>
          <p:nvPr/>
        </p:nvSpPr>
        <p:spPr>
          <a:xfrm>
            <a:off x="114300" y="3460750"/>
            <a:ext cx="8763000" cy="1938338"/>
          </a:xfrm>
          <a:prstGeom prst="rect">
            <a:avLst/>
          </a:prstGeom>
          <a:noFill/>
          <a:ln w="9525">
            <a:noFill/>
          </a:ln>
        </p:spPr>
        <p:txBody>
          <a:bodyPr>
            <a:spAutoFit/>
          </a:bodyPr>
          <a:p>
            <a:pPr>
              <a:spcBef>
                <a:spcPct val="50000"/>
              </a:spcBef>
            </a:pPr>
            <a:r>
              <a:rPr lang="en-US" altLang="zh-CN" sz="3200" b="1" dirty="0">
                <a:latin typeface="Times New Roman" panose="02020603050405020304" pitchFamily="18" charset="0"/>
              </a:rPr>
              <a:t>     </a:t>
            </a:r>
            <a:r>
              <a:rPr lang="en-US" altLang="zh-CN" sz="4000" b="1" dirty="0">
                <a:latin typeface="Times New Roman" panose="02020603050405020304" pitchFamily="18" charset="0"/>
              </a:rPr>
              <a:t>比喻。写出了险峻的山势</a:t>
            </a:r>
            <a:r>
              <a:rPr lang="zh-CN" altLang="en-US" sz="4000" b="1" dirty="0">
                <a:latin typeface="Times New Roman" panose="02020603050405020304" pitchFamily="18" charset="0"/>
              </a:rPr>
              <a:t>，</a:t>
            </a:r>
            <a:r>
              <a:rPr lang="zh-CN" altLang="en-US" sz="4000" b="1" dirty="0">
                <a:solidFill>
                  <a:srgbClr val="00FF00"/>
                </a:solidFill>
                <a:latin typeface="Times New Roman" panose="02020603050405020304" pitchFamily="18" charset="0"/>
                <a:sym typeface="+mn-ea"/>
              </a:rPr>
              <a:t>暗示了红军的艰难处境</a:t>
            </a:r>
            <a:r>
              <a:rPr lang="en-US" altLang="zh-CN" sz="4000" b="1" dirty="0">
                <a:latin typeface="Times New Roman" panose="02020603050405020304" pitchFamily="18" charset="0"/>
              </a:rPr>
              <a:t>。表现红军身处险境却能镇定自若的乐观主义精神。  </a:t>
            </a:r>
            <a:endParaRPr lang="en-US" altLang="zh-CN" sz="4000" b="1" dirty="0">
              <a:solidFill>
                <a:srgbClr val="A50021"/>
              </a:solidFill>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plus(in)">
                                      <p:cBhvr>
                                        <p:cTn id="7" dur="20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9698" name="Text Box 2"/>
          <p:cNvSpPr txBox="1"/>
          <p:nvPr/>
        </p:nvSpPr>
        <p:spPr>
          <a:xfrm>
            <a:off x="250825" y="115888"/>
            <a:ext cx="8713788" cy="1939925"/>
          </a:xfrm>
          <a:prstGeom prst="rect">
            <a:avLst/>
          </a:prstGeom>
          <a:noFill/>
          <a:ln w="9525">
            <a:noFill/>
          </a:ln>
        </p:spPr>
        <p:txBody>
          <a:bodyPr>
            <a:spAutoFit/>
          </a:bodyPr>
          <a:p>
            <a:pPr>
              <a:spcBef>
                <a:spcPct val="50000"/>
              </a:spcBef>
            </a:pPr>
            <a:r>
              <a:rPr lang="zh-CN" altLang="en-US" sz="3600" b="1" dirty="0">
                <a:latin typeface="宋体" panose="02010600030101010101" pitchFamily="2" charset="-122"/>
              </a:rPr>
              <a:t>   </a:t>
            </a:r>
            <a:r>
              <a:rPr lang="zh-CN" altLang="en-US" sz="2800" b="1" dirty="0">
                <a:latin typeface="Times New Roman" panose="02020603050405020304" pitchFamily="18" charset="0"/>
              </a:rPr>
              <a:t>“</a:t>
            </a:r>
            <a:r>
              <a:rPr lang="zh-CN" altLang="en-US" sz="2800" b="1" dirty="0">
                <a:latin typeface="宋体" panose="02010600030101010101" pitchFamily="2" charset="-122"/>
              </a:rPr>
              <a:t>极远的又是极近的，极洪大的又是极细切的，像春蚕在咀嚼桑叶，像野马在平原上奔驰，像山泉在呜咽，像波涛在澎湃。</a:t>
            </a:r>
            <a:r>
              <a:rPr lang="zh-CN" altLang="en-US" sz="2800" b="1" dirty="0">
                <a:latin typeface="Times New Roman" panose="02020603050405020304" pitchFamily="18" charset="0"/>
              </a:rPr>
              <a:t>”</a:t>
            </a:r>
            <a:r>
              <a:rPr lang="zh-CN" altLang="en-US" sz="2800" b="1" dirty="0">
                <a:latin typeface="宋体" panose="02010600030101010101" pitchFamily="2" charset="-122"/>
              </a:rPr>
              <a:t> 用了什么修辞手法?写出了作者怎样的感受?</a:t>
            </a:r>
            <a:endParaRPr lang="zh-CN" altLang="en-US" sz="2800" b="1" dirty="0">
              <a:latin typeface="宋体" panose="02010600030101010101" pitchFamily="2" charset="-122"/>
            </a:endParaRPr>
          </a:p>
        </p:txBody>
      </p:sp>
      <p:sp>
        <p:nvSpPr>
          <p:cNvPr id="29699" name="Text Box 3"/>
          <p:cNvSpPr txBox="1"/>
          <p:nvPr/>
        </p:nvSpPr>
        <p:spPr>
          <a:xfrm>
            <a:off x="323850" y="2060575"/>
            <a:ext cx="8820150" cy="579438"/>
          </a:xfrm>
          <a:prstGeom prst="rect">
            <a:avLst/>
          </a:prstGeom>
          <a:noFill/>
          <a:ln w="9525">
            <a:noFill/>
          </a:ln>
        </p:spPr>
        <p:txBody>
          <a:bodyPr>
            <a:spAutoFit/>
          </a:bodyPr>
          <a:p>
            <a:pPr>
              <a:spcBef>
                <a:spcPct val="50000"/>
              </a:spcBef>
            </a:pPr>
            <a:r>
              <a:rPr lang="zh-CN" altLang="en-US" sz="2800" b="1" dirty="0">
                <a:solidFill>
                  <a:srgbClr val="FF3300"/>
                </a:solidFill>
                <a:latin typeface="Times New Roman" panose="02020603050405020304" pitchFamily="18" charset="0"/>
              </a:rPr>
              <a:t>比喻、排比。形象生动的描绘出瑰丽的山色夜景</a:t>
            </a:r>
            <a:r>
              <a:rPr lang="zh-CN" altLang="en-US" sz="3200" b="1" dirty="0">
                <a:solidFill>
                  <a:srgbClr val="FF3300"/>
                </a:solidFill>
                <a:latin typeface="Times New Roman" panose="02020603050405020304" pitchFamily="18" charset="0"/>
              </a:rPr>
              <a:t>。 </a:t>
            </a:r>
            <a:endParaRPr lang="zh-CN" altLang="en-US" sz="3200" b="1" dirty="0">
              <a:solidFill>
                <a:srgbClr val="FF3300"/>
              </a:solidFill>
              <a:latin typeface="Times New Roman" panose="02020603050405020304" pitchFamily="18" charset="0"/>
            </a:endParaRPr>
          </a:p>
        </p:txBody>
      </p:sp>
      <p:sp>
        <p:nvSpPr>
          <p:cNvPr id="29700" name="Text Box 4"/>
          <p:cNvSpPr txBox="1"/>
          <p:nvPr/>
        </p:nvSpPr>
        <p:spPr>
          <a:xfrm>
            <a:off x="250825" y="2852738"/>
            <a:ext cx="8642350" cy="3170237"/>
          </a:xfrm>
          <a:prstGeom prst="rect">
            <a:avLst/>
          </a:prstGeom>
          <a:noFill/>
          <a:ln w="9525">
            <a:noFill/>
          </a:ln>
        </p:spPr>
        <p:txBody>
          <a:bodyPr>
            <a:spAutoFit/>
          </a:bodyPr>
          <a:p>
            <a:pPr>
              <a:spcBef>
                <a:spcPct val="50000"/>
              </a:spcBef>
            </a:pPr>
            <a:r>
              <a:rPr lang="zh-CN" altLang="en-US" sz="3200" b="1" dirty="0">
                <a:latin typeface="宋体" panose="02010600030101010101" pitchFamily="2" charset="-122"/>
              </a:rPr>
              <a:t>   </a:t>
            </a:r>
            <a:r>
              <a:rPr lang="zh-CN" altLang="en-US" sz="2800" b="1" dirty="0">
                <a:solidFill>
                  <a:schemeClr val="tx2"/>
                </a:solidFill>
                <a:latin typeface="Courier New" panose="02070309020205020404" pitchFamily="49" charset="0"/>
              </a:rPr>
              <a:t>“</a:t>
            </a:r>
            <a:r>
              <a:rPr lang="zh-CN" altLang="en-US" sz="2800" b="1" dirty="0">
                <a:solidFill>
                  <a:schemeClr val="tx2"/>
                </a:solidFill>
                <a:latin typeface="宋体" panose="02010600030101010101" pitchFamily="2" charset="-122"/>
              </a:rPr>
              <a:t>像春蚕在咀嚼桑叶</a:t>
            </a:r>
            <a:r>
              <a:rPr lang="zh-CN" altLang="en-US" sz="2800" b="1" dirty="0">
                <a:solidFill>
                  <a:schemeClr val="tx2"/>
                </a:solidFill>
                <a:latin typeface="Courier New" panose="02070309020205020404" pitchFamily="49" charset="0"/>
              </a:rPr>
              <a:t>”</a:t>
            </a:r>
            <a:r>
              <a:rPr lang="zh-CN" altLang="en-US" sz="2800" b="1" dirty="0">
                <a:solidFill>
                  <a:schemeClr val="tx2"/>
                </a:solidFill>
                <a:latin typeface="宋体" panose="02010600030101010101" pitchFamily="2" charset="-122"/>
              </a:rPr>
              <a:t>时连续不断的细微声音，比喻战士们轻细的话语声，说明战士们被冻醒次数之多；</a:t>
            </a:r>
            <a:r>
              <a:rPr lang="zh-CN" altLang="en-US" sz="2800" b="1" dirty="0">
                <a:solidFill>
                  <a:schemeClr val="tx2"/>
                </a:solidFill>
                <a:latin typeface="Courier New" panose="02070309020205020404" pitchFamily="49" charset="0"/>
              </a:rPr>
              <a:t>“</a:t>
            </a:r>
            <a:r>
              <a:rPr lang="zh-CN" altLang="en-US" sz="2800" b="1" dirty="0">
                <a:solidFill>
                  <a:schemeClr val="tx2"/>
                </a:solidFill>
                <a:latin typeface="宋体" panose="02010600030101010101" pitchFamily="2" charset="-122"/>
              </a:rPr>
              <a:t>野马奔驰</a:t>
            </a:r>
            <a:r>
              <a:rPr lang="zh-CN" altLang="en-US" sz="2800" b="1" dirty="0">
                <a:solidFill>
                  <a:schemeClr val="tx2"/>
                </a:solidFill>
                <a:latin typeface="Courier New" panose="02070309020205020404" pitchFamily="49" charset="0"/>
              </a:rPr>
              <a:t>”</a:t>
            </a:r>
            <a:r>
              <a:rPr lang="zh-CN" altLang="en-US" sz="2800" b="1" dirty="0">
                <a:solidFill>
                  <a:schemeClr val="tx2"/>
                </a:solidFill>
                <a:latin typeface="宋体" panose="02010600030101010101" pitchFamily="2" charset="-122"/>
              </a:rPr>
              <a:t>写半夜山风之大，又喻寒风刺骨；</a:t>
            </a:r>
            <a:r>
              <a:rPr lang="zh-CN" altLang="en-US" sz="2800" b="1" dirty="0">
                <a:solidFill>
                  <a:schemeClr val="tx2"/>
                </a:solidFill>
                <a:latin typeface="Courier New" panose="02070309020205020404" pitchFamily="49" charset="0"/>
              </a:rPr>
              <a:t>“</a:t>
            </a:r>
            <a:r>
              <a:rPr lang="zh-CN" altLang="en-US" sz="2800" b="1" dirty="0">
                <a:solidFill>
                  <a:schemeClr val="tx2"/>
                </a:solidFill>
                <a:latin typeface="宋体" panose="02010600030101010101" pitchFamily="2" charset="-122"/>
              </a:rPr>
              <a:t>山泉呜咽</a:t>
            </a:r>
            <a:r>
              <a:rPr lang="zh-CN" altLang="en-US" sz="2800" b="1" dirty="0">
                <a:solidFill>
                  <a:schemeClr val="tx2"/>
                </a:solidFill>
                <a:latin typeface="Courier New" panose="02070309020205020404" pitchFamily="49" charset="0"/>
              </a:rPr>
              <a:t>”</a:t>
            </a:r>
            <a:r>
              <a:rPr lang="zh-CN" altLang="en-US" sz="2800" b="1" dirty="0">
                <a:solidFill>
                  <a:schemeClr val="tx2"/>
                </a:solidFill>
                <a:latin typeface="宋体" panose="02010600030101010101" pitchFamily="2" charset="-122"/>
              </a:rPr>
              <a:t>用拟人化手法喻山泉时断时续又暗指山势崎岖；</a:t>
            </a:r>
            <a:r>
              <a:rPr lang="zh-CN" altLang="en-US" sz="2800" b="1" dirty="0">
                <a:solidFill>
                  <a:schemeClr val="tx2"/>
                </a:solidFill>
                <a:latin typeface="Courier New" panose="02070309020205020404" pitchFamily="49" charset="0"/>
              </a:rPr>
              <a:t>“</a:t>
            </a:r>
            <a:r>
              <a:rPr lang="zh-CN" altLang="en-US" sz="2800" b="1" dirty="0">
                <a:solidFill>
                  <a:schemeClr val="tx2"/>
                </a:solidFill>
                <a:latin typeface="宋体" panose="02010600030101010101" pitchFamily="2" charset="-122"/>
              </a:rPr>
              <a:t>波涛澎湃</a:t>
            </a:r>
            <a:r>
              <a:rPr lang="zh-CN" altLang="en-US" sz="2800" b="1" dirty="0">
                <a:solidFill>
                  <a:schemeClr val="tx2"/>
                </a:solidFill>
                <a:latin typeface="Courier New" panose="02070309020205020404" pitchFamily="49" charset="0"/>
              </a:rPr>
              <a:t>”</a:t>
            </a:r>
            <a:r>
              <a:rPr lang="zh-CN" altLang="en-US" sz="2800" b="1" dirty="0">
                <a:solidFill>
                  <a:schemeClr val="tx2"/>
                </a:solidFill>
                <a:latin typeface="宋体" panose="02010600030101010101" pitchFamily="2" charset="-122"/>
              </a:rPr>
              <a:t>形容林木被风刮动的声音。人声和大自然的声音交织在一起，烘托出夜色之深，夜景之美，透露出勃勃生机，洋溢着革命乐观主义精神</a:t>
            </a:r>
            <a:r>
              <a:rPr lang="zh-CN" altLang="en-US" sz="2800" b="1" dirty="0">
                <a:solidFill>
                  <a:srgbClr val="FF3300"/>
                </a:solidFill>
                <a:latin typeface="宋体" panose="02010600030101010101" pitchFamily="2" charset="-122"/>
              </a:rPr>
              <a:t>。 </a:t>
            </a:r>
            <a:endParaRPr lang="zh-CN" altLang="en-US" sz="3200" b="1" dirty="0">
              <a:solidFill>
                <a:srgbClr val="FF3300"/>
              </a:solidFill>
              <a:latin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strips(upRight)">
                                      <p:cBhvr>
                                        <p:cTn id="7" dur="5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9699"/>
                                        </p:tgtEl>
                                        <p:attrNameLst>
                                          <p:attrName>style.visibility</p:attrName>
                                        </p:attrNameLst>
                                      </p:cBhvr>
                                      <p:to>
                                        <p:strVal val="visible"/>
                                      </p:to>
                                    </p:set>
                                    <p:animEffect transition="in" filter="wipe(up)">
                                      <p:cBhvr>
                                        <p:cTn id="12" dur="500"/>
                                        <p:tgtEl>
                                          <p:spTgt spid="29699"/>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29700"/>
                                        </p:tgtEl>
                                        <p:attrNameLst>
                                          <p:attrName>style.visibility</p:attrName>
                                        </p:attrNameLst>
                                      </p:cBhvr>
                                      <p:to>
                                        <p:strVal val="visible"/>
                                      </p:to>
                                    </p:set>
                                    <p:anim calcmode="lin" valueType="num">
                                      <p:cBhvr>
                                        <p:cTn id="17" dur="500" fill="hold"/>
                                        <p:tgtEl>
                                          <p:spTgt spid="29700"/>
                                        </p:tgtEl>
                                        <p:attrNameLst>
                                          <p:attrName>ppt_w</p:attrName>
                                        </p:attrNameLst>
                                      </p:cBhvr>
                                      <p:tavLst>
                                        <p:tav tm="0">
                                          <p:val>
                                            <p:fltVal val="0.000000"/>
                                          </p:val>
                                        </p:tav>
                                        <p:tav tm="100000">
                                          <p:val>
                                            <p:strVal val="#ppt_w"/>
                                          </p:val>
                                        </p:tav>
                                      </p:tavLst>
                                    </p:anim>
                                    <p:anim calcmode="lin" valueType="num">
                                      <p:cBhvr>
                                        <p:cTn id="18" dur="500" fill="hold"/>
                                        <p:tgtEl>
                                          <p:spTgt spid="29700"/>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699" grpId="0"/>
      <p:bldP spid="2970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Tree>
  </p:cSld>
  <p:clrMapOvr>
    <a:masterClrMapping/>
  </p:clrMapOvr>
  <p:transition>
    <p:zo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Text Box 2"/>
          <p:cNvSpPr txBox="1"/>
          <p:nvPr/>
        </p:nvSpPr>
        <p:spPr>
          <a:xfrm>
            <a:off x="500063" y="304800"/>
            <a:ext cx="8339137" cy="1077913"/>
          </a:xfrm>
          <a:prstGeom prst="rect">
            <a:avLst/>
          </a:prstGeom>
          <a:noFill/>
          <a:ln w="9525">
            <a:noFill/>
          </a:ln>
        </p:spPr>
        <p:txBody>
          <a:bodyPr>
            <a:spAutoFit/>
          </a:bodyPr>
          <a:p>
            <a:pPr>
              <a:spcBef>
                <a:spcPct val="50000"/>
              </a:spcBef>
            </a:pPr>
            <a:r>
              <a:rPr lang="zh-CN" altLang="en-US" sz="3200" b="1" dirty="0">
                <a:latin typeface="Times New Roman" panose="02020603050405020304" pitchFamily="18" charset="0"/>
              </a:rPr>
              <a:t>       最后一次描写的景物是下山途中所见，</a:t>
            </a:r>
            <a:r>
              <a:rPr lang="zh-CN" altLang="en-US" sz="3200" b="1" dirty="0">
                <a:solidFill>
                  <a:srgbClr val="FF3300"/>
                </a:solidFill>
                <a:latin typeface="Times New Roman" panose="02020603050405020304" pitchFamily="18" charset="0"/>
              </a:rPr>
              <a:t>景物的特点</a:t>
            </a:r>
            <a:r>
              <a:rPr lang="zh-CN" altLang="en-US" sz="3200" b="1" dirty="0">
                <a:latin typeface="Times New Roman" panose="02020603050405020304" pitchFamily="18" charset="0"/>
              </a:rPr>
              <a:t>是什么？表达了作者怎样的</a:t>
            </a:r>
            <a:r>
              <a:rPr lang="zh-CN" altLang="en-US" sz="3200" b="1" dirty="0">
                <a:solidFill>
                  <a:srgbClr val="FF3300"/>
                </a:solidFill>
                <a:latin typeface="Times New Roman" panose="02020603050405020304" pitchFamily="18" charset="0"/>
              </a:rPr>
              <a:t>心情</a:t>
            </a:r>
            <a:r>
              <a:rPr lang="zh-CN" altLang="en-US" sz="3200" b="1" dirty="0">
                <a:latin typeface="Times New Roman" panose="02020603050405020304" pitchFamily="18" charset="0"/>
              </a:rPr>
              <a:t>？</a:t>
            </a:r>
            <a:endParaRPr lang="zh-CN" altLang="en-US" sz="3200" b="1" dirty="0">
              <a:latin typeface="Times New Roman" panose="02020603050405020304" pitchFamily="18" charset="0"/>
            </a:endParaRPr>
          </a:p>
        </p:txBody>
      </p:sp>
      <p:sp>
        <p:nvSpPr>
          <p:cNvPr id="35843" name="Text Box 3"/>
          <p:cNvSpPr txBox="1"/>
          <p:nvPr/>
        </p:nvSpPr>
        <p:spPr>
          <a:xfrm>
            <a:off x="1214438" y="1571625"/>
            <a:ext cx="4191000" cy="641350"/>
          </a:xfrm>
          <a:prstGeom prst="rect">
            <a:avLst/>
          </a:prstGeom>
          <a:noFill/>
          <a:ln w="9525">
            <a:noFill/>
          </a:ln>
        </p:spPr>
        <p:txBody>
          <a:bodyPr>
            <a:spAutoFit/>
          </a:bodyPr>
          <a:p>
            <a:pPr>
              <a:spcBef>
                <a:spcPct val="50000"/>
              </a:spcBef>
            </a:pPr>
            <a:r>
              <a:rPr lang="zh-CN" altLang="en-US" sz="3600" b="1" dirty="0">
                <a:solidFill>
                  <a:srgbClr val="6600FF"/>
                </a:solidFill>
                <a:latin typeface="Times New Roman" panose="02020603050405020304" pitchFamily="18" charset="0"/>
              </a:rPr>
              <a:t>景色明朗、清新。</a:t>
            </a:r>
            <a:endParaRPr lang="zh-CN" altLang="en-US" sz="3600" b="1" dirty="0">
              <a:solidFill>
                <a:srgbClr val="6600FF"/>
              </a:solidFill>
              <a:latin typeface="Times New Roman" panose="02020603050405020304" pitchFamily="18" charset="0"/>
            </a:endParaRPr>
          </a:p>
        </p:txBody>
      </p:sp>
      <p:sp>
        <p:nvSpPr>
          <p:cNvPr id="35844" name="Text Box 4"/>
          <p:cNvSpPr txBox="1"/>
          <p:nvPr/>
        </p:nvSpPr>
        <p:spPr>
          <a:xfrm>
            <a:off x="500063" y="2667000"/>
            <a:ext cx="8339137" cy="1739900"/>
          </a:xfrm>
          <a:prstGeom prst="rect">
            <a:avLst/>
          </a:prstGeom>
          <a:noFill/>
          <a:ln w="9525">
            <a:noFill/>
          </a:ln>
        </p:spPr>
        <p:txBody>
          <a:bodyPr>
            <a:spAutoFit/>
          </a:bodyPr>
          <a:p>
            <a:pPr>
              <a:spcBef>
                <a:spcPct val="50000"/>
              </a:spcBef>
            </a:pPr>
            <a:r>
              <a:rPr lang="zh-CN" altLang="en-US" sz="3200" b="1" dirty="0">
                <a:solidFill>
                  <a:srgbClr val="006666"/>
                </a:solidFill>
                <a:latin typeface="Times New Roman" panose="02020603050405020304" pitchFamily="18" charset="0"/>
              </a:rPr>
              <a:t>       </a:t>
            </a:r>
            <a:r>
              <a:rPr lang="zh-CN" altLang="en-US" sz="3600" b="1" dirty="0">
                <a:solidFill>
                  <a:srgbClr val="006666"/>
                </a:solidFill>
                <a:latin typeface="Times New Roman" panose="02020603050405020304" pitchFamily="18" charset="0"/>
              </a:rPr>
              <a:t>表达了克服困难后的愉快，表现战士们欢畅、轻松的心情，集中展现了一种前景光明的意境。</a:t>
            </a:r>
            <a:endParaRPr lang="zh-CN" altLang="en-US" sz="3600" b="1" dirty="0">
              <a:solidFill>
                <a:srgbClr val="006666"/>
              </a:solidFill>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 calcmode="lin" valueType="num">
                                      <p:cBhvr>
                                        <p:cTn id="7" dur="500" fill="hold"/>
                                        <p:tgtEl>
                                          <p:spTgt spid="35842"/>
                                        </p:tgtEl>
                                        <p:attrNameLst>
                                          <p:attrName>ppt_w</p:attrName>
                                        </p:attrNameLst>
                                      </p:cBhvr>
                                      <p:tavLst>
                                        <p:tav tm="0">
                                          <p:val>
                                            <p:strVal val="2/3*#ppt_w"/>
                                          </p:val>
                                        </p:tav>
                                        <p:tav tm="100000">
                                          <p:val>
                                            <p:strVal val="#ppt_w"/>
                                          </p:val>
                                        </p:tav>
                                      </p:tavLst>
                                    </p:anim>
                                    <p:anim calcmode="lin" valueType="num">
                                      <p:cBhvr>
                                        <p:cTn id="8" dur="500" fill="hold"/>
                                        <p:tgtEl>
                                          <p:spTgt spid="35842"/>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32" fill="hold" grpId="0" nodeType="clickEffect">
                                  <p:stCondLst>
                                    <p:cond delay="0"/>
                                  </p:stCondLst>
                                  <p:childTnLst>
                                    <p:set>
                                      <p:cBhvr>
                                        <p:cTn id="12" dur="1" fill="hold">
                                          <p:stCondLst>
                                            <p:cond delay="0"/>
                                          </p:stCondLst>
                                        </p:cTn>
                                        <p:tgtEl>
                                          <p:spTgt spid="35843"/>
                                        </p:tgtEl>
                                        <p:attrNameLst>
                                          <p:attrName>style.visibility</p:attrName>
                                        </p:attrNameLst>
                                      </p:cBhvr>
                                      <p:to>
                                        <p:strVal val="visible"/>
                                      </p:to>
                                    </p:set>
                                    <p:animEffect transition="in" filter="box(out)">
                                      <p:cBhvr>
                                        <p:cTn id="13" dur="500"/>
                                        <p:tgtEl>
                                          <p:spTgt spid="35843"/>
                                        </p:tgtEl>
                                      </p:cBhvr>
                                    </p:animEffect>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35844"/>
                                        </p:tgtEl>
                                        <p:attrNameLst>
                                          <p:attrName>style.visibility</p:attrName>
                                        </p:attrNameLst>
                                      </p:cBhvr>
                                      <p:to>
                                        <p:strVal val="visible"/>
                                      </p:to>
                                    </p:set>
                                    <p:anim calcmode="lin" valueType="num">
                                      <p:cBhvr>
                                        <p:cTn id="18" dur="500" fill="hold"/>
                                        <p:tgtEl>
                                          <p:spTgt spid="35844"/>
                                        </p:tgtEl>
                                        <p:attrNameLst>
                                          <p:attrName>ppt_w</p:attrName>
                                        </p:attrNameLst>
                                      </p:cBhvr>
                                      <p:tavLst>
                                        <p:tav tm="0">
                                          <p:val>
                                            <p:fltVal val="0.000000"/>
                                          </p:val>
                                        </p:tav>
                                        <p:tav tm="100000">
                                          <p:val>
                                            <p:strVal val="#ppt_w"/>
                                          </p:val>
                                        </p:tav>
                                      </p:tavLst>
                                    </p:anim>
                                    <p:anim calcmode="lin" valueType="num">
                                      <p:cBhvr>
                                        <p:cTn id="19" dur="500" fill="hold"/>
                                        <p:tgtEl>
                                          <p:spTgt spid="3584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35843" grpId="0"/>
      <p:bldP spid="3584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2"/>
          <p:cNvSpPr>
            <a:spLocks noGrp="1"/>
          </p:cNvSpPr>
          <p:nvPr>
            <p:ph type="title"/>
          </p:nvPr>
        </p:nvSpPr>
        <p:spPr>
          <a:xfrm>
            <a:off x="457200" y="0"/>
            <a:ext cx="8229600" cy="692150"/>
          </a:xfrm>
          <a:ln/>
        </p:spPr>
        <p:txBody>
          <a:bodyPr vert="horz" wrap="square" lIns="91440" tIns="45720" rIns="91440" bIns="45720" anchor="ctr" anchorCtr="0"/>
          <a:p>
            <a:r>
              <a:rPr lang="zh-CN" altLang="en-US" sz="6600" dirty="0">
                <a:solidFill>
                  <a:srgbClr val="FF0000"/>
                </a:solidFill>
              </a:rPr>
              <a:t>全文总结</a:t>
            </a:r>
            <a:endParaRPr lang="zh-CN" altLang="en-US" sz="6600" dirty="0">
              <a:solidFill>
                <a:srgbClr val="FF0000"/>
              </a:solidFill>
            </a:endParaRPr>
          </a:p>
        </p:txBody>
      </p:sp>
      <p:sp>
        <p:nvSpPr>
          <p:cNvPr id="57347" name="Rectangle 3"/>
          <p:cNvSpPr>
            <a:spLocks noGrp="1"/>
          </p:cNvSpPr>
          <p:nvPr>
            <p:ph idx="1"/>
          </p:nvPr>
        </p:nvSpPr>
        <p:spPr>
          <a:xfrm>
            <a:off x="0" y="692150"/>
            <a:ext cx="9144000" cy="1584325"/>
          </a:xfrm>
          <a:ln/>
        </p:spPr>
        <p:txBody>
          <a:bodyPr vert="horz" wrap="square" lIns="91440" tIns="45720" rIns="91440" bIns="45720" anchor="t" anchorCtr="0"/>
          <a:p>
            <a:r>
              <a:rPr lang="zh-CN" altLang="en-US" b="1" dirty="0"/>
              <a:t> 本文具体的记叙了长征途中红军翻越老山界的经过，表现了中国工农红军</a:t>
            </a:r>
            <a:r>
              <a:rPr lang="zh-CN" altLang="en-US" b="1" dirty="0">
                <a:solidFill>
                  <a:srgbClr val="FF3300"/>
                </a:solidFill>
              </a:rPr>
              <a:t>克服困难、英勇顽强</a:t>
            </a:r>
            <a:r>
              <a:rPr lang="zh-CN" altLang="en-US" b="1" dirty="0"/>
              <a:t>的斗志和</a:t>
            </a:r>
            <a:r>
              <a:rPr lang="zh-CN" altLang="en-US" b="1" dirty="0">
                <a:solidFill>
                  <a:srgbClr val="FF3300"/>
                </a:solidFill>
              </a:rPr>
              <a:t>革命乐观主义</a:t>
            </a:r>
            <a:r>
              <a:rPr lang="zh-CN" altLang="en-US" b="1" dirty="0"/>
              <a:t>精神。</a:t>
            </a:r>
            <a:r>
              <a:rPr lang="zh-CN" altLang="en-US" dirty="0">
                <a:solidFill>
                  <a:srgbClr val="808000"/>
                </a:solidFill>
              </a:rPr>
              <a:t>。</a:t>
            </a:r>
            <a:endParaRPr lang="zh-CN" altLang="en-US" dirty="0">
              <a:solidFill>
                <a:srgbClr val="808000"/>
              </a:solidFill>
            </a:endParaRPr>
          </a:p>
        </p:txBody>
      </p:sp>
      <p:sp>
        <p:nvSpPr>
          <p:cNvPr id="57349" name="Text Box 5"/>
          <p:cNvSpPr txBox="1"/>
          <p:nvPr/>
        </p:nvSpPr>
        <p:spPr>
          <a:xfrm>
            <a:off x="250825" y="2205038"/>
            <a:ext cx="8893175" cy="579437"/>
          </a:xfrm>
          <a:prstGeom prst="rect">
            <a:avLst/>
          </a:prstGeom>
          <a:noFill/>
          <a:ln w="9525">
            <a:noFill/>
          </a:ln>
        </p:spPr>
        <p:txBody>
          <a:bodyPr>
            <a:spAutoFit/>
          </a:bodyPr>
          <a:p>
            <a:pPr>
              <a:spcBef>
                <a:spcPct val="50000"/>
              </a:spcBef>
            </a:pPr>
            <a:r>
              <a:rPr lang="zh-CN" altLang="en-US" sz="3200" dirty="0">
                <a:solidFill>
                  <a:srgbClr val="FF5050"/>
                </a:solidFill>
                <a:latin typeface="Times New Roman" panose="02020603050405020304" pitchFamily="18" charset="0"/>
              </a:rPr>
              <a:t>写作特色</a:t>
            </a:r>
            <a:endParaRPr lang="zh-CN" altLang="en-US" sz="3200" dirty="0">
              <a:solidFill>
                <a:srgbClr val="FF5050"/>
              </a:solidFill>
              <a:latin typeface="Times New Roman" panose="02020603050405020304" pitchFamily="18" charset="0"/>
            </a:endParaRPr>
          </a:p>
        </p:txBody>
      </p:sp>
      <p:sp>
        <p:nvSpPr>
          <p:cNvPr id="57350" name="Text Box 6"/>
          <p:cNvSpPr txBox="1"/>
          <p:nvPr/>
        </p:nvSpPr>
        <p:spPr>
          <a:xfrm>
            <a:off x="0" y="2708275"/>
            <a:ext cx="9144000" cy="2554288"/>
          </a:xfrm>
          <a:prstGeom prst="rect">
            <a:avLst/>
          </a:prstGeom>
          <a:noFill/>
          <a:ln w="9525">
            <a:noFill/>
          </a:ln>
        </p:spPr>
        <p:txBody>
          <a:bodyPr>
            <a:spAutoFit/>
          </a:bodyPr>
          <a:p>
            <a:pPr>
              <a:spcBef>
                <a:spcPct val="50000"/>
              </a:spcBef>
            </a:pPr>
            <a:r>
              <a:rPr lang="en-US" altLang="zh-CN" sz="2800" dirty="0">
                <a:solidFill>
                  <a:srgbClr val="00CC00"/>
                </a:solidFill>
                <a:latin typeface="Times New Roman" panose="02020603050405020304" pitchFamily="18" charset="0"/>
              </a:rPr>
              <a:t>1</a:t>
            </a:r>
            <a:r>
              <a:rPr lang="zh-CN" altLang="en-US" sz="3200" b="1" dirty="0">
                <a:solidFill>
                  <a:srgbClr val="00CC00"/>
                </a:solidFill>
                <a:latin typeface="Times New Roman" panose="02020603050405020304" pitchFamily="18" charset="0"/>
              </a:rPr>
              <a:t>课文采取顺叙的方法，按时间变化和地点转移安排层次。 好处：一是材料按时间变化和地点的转移来安排十分顺当，文章脉络十分清晰。二是逐层写明时间变化和地点转移，是叙事和描写都合情合理</a:t>
            </a:r>
            <a:endParaRPr lang="zh-CN" altLang="en-US" sz="3200" b="1" dirty="0">
              <a:solidFill>
                <a:srgbClr val="00CC00"/>
              </a:solidFill>
              <a:latin typeface="Times New Roman" panose="02020603050405020304" pitchFamily="18" charset="0"/>
            </a:endParaRPr>
          </a:p>
        </p:txBody>
      </p:sp>
      <p:sp>
        <p:nvSpPr>
          <p:cNvPr id="57351" name="Text Box 7"/>
          <p:cNvSpPr txBox="1"/>
          <p:nvPr/>
        </p:nvSpPr>
        <p:spPr>
          <a:xfrm>
            <a:off x="0" y="5214938"/>
            <a:ext cx="9144000" cy="519112"/>
          </a:xfrm>
          <a:prstGeom prst="rect">
            <a:avLst/>
          </a:prstGeom>
          <a:noFill/>
          <a:ln w="9525">
            <a:noFill/>
          </a:ln>
        </p:spPr>
        <p:txBody>
          <a:bodyPr>
            <a:spAutoFit/>
          </a:bodyPr>
          <a:p>
            <a:pPr>
              <a:spcBef>
                <a:spcPct val="50000"/>
              </a:spcBef>
            </a:pPr>
            <a:r>
              <a:rPr lang="en-US" altLang="zh-CN" sz="2800" b="1"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以生动的描写具体而形象地表达中心思想</a:t>
            </a:r>
            <a:endParaRPr lang="zh-CN" altLang="en-US" sz="2800" b="1" dirty="0">
              <a:solidFill>
                <a:srgbClr val="FF0000"/>
              </a:solidFill>
              <a:latin typeface="Times New Roman" panose="02020603050405020304" pitchFamily="18" charset="0"/>
            </a:endParaRPr>
          </a:p>
        </p:txBody>
      </p:sp>
      <p:sp>
        <p:nvSpPr>
          <p:cNvPr id="57352" name="Text Box 8"/>
          <p:cNvSpPr txBox="1"/>
          <p:nvPr/>
        </p:nvSpPr>
        <p:spPr>
          <a:xfrm>
            <a:off x="0" y="5911850"/>
            <a:ext cx="9144000" cy="946150"/>
          </a:xfrm>
          <a:prstGeom prst="rect">
            <a:avLst/>
          </a:prstGeom>
          <a:noFill/>
          <a:ln w="9525">
            <a:noFill/>
          </a:ln>
        </p:spPr>
        <p:txBody>
          <a:bodyPr>
            <a:spAutoFit/>
          </a:bodyPr>
          <a:p>
            <a:pPr>
              <a:spcBef>
                <a:spcPct val="50000"/>
              </a:spcBef>
            </a:pPr>
            <a:r>
              <a:rPr lang="en-US" altLang="zh-CN" sz="2800" b="1"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语言朴实而优美，凝练而细腻，字里行间流露着真挚而强烈的感情</a:t>
            </a:r>
            <a:endParaRPr lang="zh-CN" altLang="en-US" sz="2800" b="1" dirty="0">
              <a:solidFill>
                <a:srgbClr val="FF0000"/>
              </a:solidFill>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ppt_x"/>
                                          </p:val>
                                        </p:tav>
                                        <p:tav tm="100000">
                                          <p:val>
                                            <p:strVal val="#ppt_x"/>
                                          </p:val>
                                        </p:tav>
                                      </p:tavLst>
                                    </p:anim>
                                    <p:anim calcmode="lin" valueType="num">
                                      <p:cBhvr additive="base">
                                        <p:cTn id="8" dur="500" fill="hold"/>
                                        <p:tgtEl>
                                          <p:spTgt spid="573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57347">
                                            <p:txEl>
                                              <p:charRg st="0" end="57"/>
                                            </p:txEl>
                                          </p:spTgt>
                                        </p:tgtEl>
                                        <p:attrNameLst>
                                          <p:attrName>style.visibility</p:attrName>
                                        </p:attrNameLst>
                                      </p:cBhvr>
                                      <p:to>
                                        <p:strVal val="visible"/>
                                      </p:to>
                                    </p:set>
                                    <p:animEffect transition="in" filter="diamond(in)">
                                      <p:cBhvr>
                                        <p:cTn id="13" dur="2000"/>
                                        <p:tgtEl>
                                          <p:spTgt spid="57347">
                                            <p:txEl>
                                              <p:charRg st="0" end="57"/>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7349"/>
                                        </p:tgtEl>
                                        <p:attrNameLst>
                                          <p:attrName>style.visibility</p:attrName>
                                        </p:attrNameLst>
                                      </p:cBhvr>
                                      <p:to>
                                        <p:strVal val="visible"/>
                                      </p:to>
                                    </p:set>
                                    <p:anim calcmode="lin" valueType="num">
                                      <p:cBhvr additive="base">
                                        <p:cTn id="18" dur="500" fill="hold"/>
                                        <p:tgtEl>
                                          <p:spTgt spid="57349"/>
                                        </p:tgtEl>
                                        <p:attrNameLst>
                                          <p:attrName>ppt_x</p:attrName>
                                        </p:attrNameLst>
                                      </p:cBhvr>
                                      <p:tavLst>
                                        <p:tav tm="0">
                                          <p:val>
                                            <p:strVal val="#ppt_x"/>
                                          </p:val>
                                        </p:tav>
                                        <p:tav tm="100000">
                                          <p:val>
                                            <p:strVal val="#ppt_x"/>
                                          </p:val>
                                        </p:tav>
                                      </p:tavLst>
                                    </p:anim>
                                    <p:anim calcmode="lin" valueType="num">
                                      <p:cBhvr additive="base">
                                        <p:cTn id="19" dur="500" fill="hold"/>
                                        <p:tgtEl>
                                          <p:spTgt spid="5734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57350"/>
                                        </p:tgtEl>
                                        <p:attrNameLst>
                                          <p:attrName>style.visibility</p:attrName>
                                        </p:attrNameLst>
                                      </p:cBhvr>
                                      <p:to>
                                        <p:strVal val="visible"/>
                                      </p:to>
                                    </p:set>
                                    <p:animEffect transition="in" filter="circle(in)">
                                      <p:cBhvr>
                                        <p:cTn id="24" dur="2000"/>
                                        <p:tgtEl>
                                          <p:spTgt spid="57350"/>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57351"/>
                                        </p:tgtEl>
                                        <p:attrNameLst>
                                          <p:attrName>style.visibility</p:attrName>
                                        </p:attrNameLst>
                                      </p:cBhvr>
                                      <p:to>
                                        <p:strVal val="visible"/>
                                      </p:to>
                                    </p:set>
                                    <p:animEffect transition="in" filter="box(in)">
                                      <p:cBhvr>
                                        <p:cTn id="29" dur="500"/>
                                        <p:tgtEl>
                                          <p:spTgt spid="57351"/>
                                        </p:tgtEl>
                                      </p:cBhvr>
                                    </p:animEffect>
                                  </p:childTnLst>
                                </p:cTn>
                              </p:par>
                            </p:childTnLst>
                          </p:cTn>
                        </p:par>
                      </p:childTnLst>
                    </p:cTn>
                  </p:par>
                  <p:par>
                    <p:cTn id="30" fill="hold">
                      <p:stCondLst>
                        <p:cond delay="indefinite"/>
                      </p:stCondLst>
                      <p:childTnLst>
                        <p:par>
                          <p:cTn id="31" fill="hold">
                            <p:stCondLst>
                              <p:cond delay="0"/>
                            </p:stCondLst>
                            <p:childTnLst>
                              <p:par>
                                <p:cTn id="32" presetID="20" presetClass="entr" presetSubtype="0" fill="hold" grpId="0" nodeType="clickEffect">
                                  <p:stCondLst>
                                    <p:cond delay="0"/>
                                  </p:stCondLst>
                                  <p:childTnLst>
                                    <p:set>
                                      <p:cBhvr>
                                        <p:cTn id="33" dur="1" fill="hold">
                                          <p:stCondLst>
                                            <p:cond delay="0"/>
                                          </p:stCondLst>
                                        </p:cTn>
                                        <p:tgtEl>
                                          <p:spTgt spid="57352"/>
                                        </p:tgtEl>
                                        <p:attrNameLst>
                                          <p:attrName>style.visibility</p:attrName>
                                        </p:attrNameLst>
                                      </p:cBhvr>
                                      <p:to>
                                        <p:strVal val="visible"/>
                                      </p:to>
                                    </p:set>
                                    <p:animEffect transition="in" filter="wedge">
                                      <p:cBhvr>
                                        <p:cTn id="34" dur="2000"/>
                                        <p:tgtEl>
                                          <p:spTgt spid="57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P spid="57349" grpId="0"/>
      <p:bldP spid="57350" grpId="0"/>
      <p:bldP spid="57351" grpId="0"/>
      <p:bldP spid="5735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Rectangle 2"/>
          <p:cNvSpPr>
            <a:spLocks noGrp="1"/>
          </p:cNvSpPr>
          <p:nvPr>
            <p:ph type="title"/>
          </p:nvPr>
        </p:nvSpPr>
        <p:spPr>
          <a:ln/>
        </p:spPr>
        <p:txBody>
          <a:bodyPr vert="horz" wrap="square" lIns="91440" tIns="45720" rIns="91440" bIns="45720" anchor="ctr" anchorCtr="0"/>
          <a:p>
            <a:r>
              <a:rPr lang="zh-CN" altLang="en-US" dirty="0"/>
              <a:t>探究与练习答案</a:t>
            </a:r>
            <a:endParaRPr lang="zh-CN" altLang="en-US" dirty="0"/>
          </a:p>
        </p:txBody>
      </p:sp>
      <p:sp>
        <p:nvSpPr>
          <p:cNvPr id="63491" name="Rectangle 3"/>
          <p:cNvSpPr>
            <a:spLocks noGrp="1"/>
          </p:cNvSpPr>
          <p:nvPr>
            <p:ph idx="1"/>
          </p:nvPr>
        </p:nvSpPr>
        <p:spPr>
          <a:ln/>
        </p:spPr>
        <p:txBody>
          <a:bodyPr vert="horz" wrap="square" lIns="91440" tIns="45720" rIns="91440" bIns="45720" anchor="t" anchorCtr="0"/>
          <a:p>
            <a:r>
              <a:rPr lang="zh-CN" altLang="en-US" dirty="0"/>
              <a:t>第一题</a:t>
            </a:r>
            <a:endParaRPr lang="zh-CN" altLang="en-US" dirty="0"/>
          </a:p>
          <a:p>
            <a:r>
              <a:rPr lang="zh-CN" altLang="en-US" dirty="0"/>
              <a:t>难主要有：山高路险，人又累，又饿，又冷，装备又重，敌人追击，老百姓对红军还不够了解。</a:t>
            </a:r>
            <a:endParaRPr lang="zh-CN" altLang="en-US" dirty="0"/>
          </a:p>
          <a:p>
            <a:r>
              <a:rPr lang="zh-CN" altLang="en-US" dirty="0"/>
              <a:t>这样更可以看出红军不怕困难，艰苦奋斗的坚强意志和长征胜利来之不易。</a:t>
            </a:r>
            <a:endParaRPr lang="zh-CN" altLang="en-US"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0"/>
                                        </p:tgtEl>
                                        <p:attrNameLst>
                                          <p:attrName>style.visibility</p:attrName>
                                        </p:attrNameLst>
                                      </p:cBhvr>
                                      <p:to>
                                        <p:strVal val="visible"/>
                                      </p:to>
                                    </p:set>
                                    <p:anim calcmode="lin" valueType="num">
                                      <p:cBhvr additive="base">
                                        <p:cTn id="7" dur="500" fill="hold"/>
                                        <p:tgtEl>
                                          <p:spTgt spid="63490"/>
                                        </p:tgtEl>
                                        <p:attrNameLst>
                                          <p:attrName>ppt_x</p:attrName>
                                        </p:attrNameLst>
                                      </p:cBhvr>
                                      <p:tavLst>
                                        <p:tav tm="0">
                                          <p:val>
                                            <p:strVal val="#ppt_x"/>
                                          </p:val>
                                        </p:tav>
                                        <p:tav tm="100000">
                                          <p:val>
                                            <p:strVal val="#ppt_x"/>
                                          </p:val>
                                        </p:tav>
                                      </p:tavLst>
                                    </p:anim>
                                    <p:anim calcmode="lin" valueType="num">
                                      <p:cBhvr additive="base">
                                        <p:cTn id="8" dur="500" fill="hold"/>
                                        <p:tgtEl>
                                          <p:spTgt spid="634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3491">
                                            <p:txEl>
                                              <p:charRg st="0" end="4"/>
                                            </p:txEl>
                                          </p:spTgt>
                                        </p:tgtEl>
                                        <p:attrNameLst>
                                          <p:attrName>style.visibility</p:attrName>
                                        </p:attrNameLst>
                                      </p:cBhvr>
                                      <p:to>
                                        <p:strVal val="visible"/>
                                      </p:to>
                                    </p:set>
                                    <p:anim calcmode="lin" valueType="num">
                                      <p:cBhvr additive="base">
                                        <p:cTn id="13" dur="500" fill="hold"/>
                                        <p:tgtEl>
                                          <p:spTgt spid="63491">
                                            <p:txEl>
                                              <p:charRg st="0"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3491">
                                            <p:txEl>
                                              <p:charRg st="0"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Rectangle 2"/>
          <p:cNvSpPr>
            <a:spLocks noGrp="1"/>
          </p:cNvSpPr>
          <p:nvPr>
            <p:ph type="title"/>
          </p:nvPr>
        </p:nvSpPr>
        <p:spPr>
          <a:xfrm>
            <a:off x="0" y="0"/>
            <a:ext cx="4429125" cy="1143000"/>
          </a:xfrm>
          <a:ln/>
        </p:spPr>
        <p:txBody>
          <a:bodyPr vert="horz" wrap="square" lIns="91440" tIns="45720" rIns="91440" bIns="45720" anchor="ctr" anchorCtr="0"/>
          <a:p>
            <a:r>
              <a:rPr lang="zh-CN" altLang="en-US" sz="6600" dirty="0"/>
              <a:t>第二题</a:t>
            </a:r>
            <a:endParaRPr lang="zh-CN" altLang="en-US" sz="6600" dirty="0"/>
          </a:p>
        </p:txBody>
      </p:sp>
      <p:sp>
        <p:nvSpPr>
          <p:cNvPr id="66563" name="Rectangle 3"/>
          <p:cNvSpPr>
            <a:spLocks noGrp="1"/>
          </p:cNvSpPr>
          <p:nvPr>
            <p:ph idx="1"/>
          </p:nvPr>
        </p:nvSpPr>
        <p:spPr>
          <a:xfrm>
            <a:off x="0" y="714375"/>
            <a:ext cx="9144000" cy="6143625"/>
          </a:xfrm>
          <a:ln/>
        </p:spPr>
        <p:txBody>
          <a:bodyPr vert="horz" wrap="square" lIns="91440" tIns="45720" rIns="91440" bIns="45720" anchor="t" anchorCtr="0"/>
          <a:p>
            <a:pPr>
              <a:lnSpc>
                <a:spcPct val="90000"/>
              </a:lnSpc>
            </a:pPr>
            <a:r>
              <a:rPr lang="en-US" altLang="zh-CN" sz="3600" b="1" dirty="0">
                <a:solidFill>
                  <a:srgbClr val="0000CC"/>
                </a:solidFill>
              </a:rPr>
              <a:t>1“</a:t>
            </a:r>
            <a:r>
              <a:rPr lang="zh-CN" altLang="en-US" sz="3600" b="1" dirty="0">
                <a:solidFill>
                  <a:srgbClr val="0000CC"/>
                </a:solidFill>
              </a:rPr>
              <a:t>之”字形说明</a:t>
            </a:r>
            <a:r>
              <a:rPr lang="zh-CN" altLang="en-US" sz="3600" b="1" dirty="0">
                <a:solidFill>
                  <a:srgbClr val="FF3300"/>
                </a:solidFill>
              </a:rPr>
              <a:t>山路曲折，迂回</a:t>
            </a:r>
            <a:r>
              <a:rPr lang="zh-CN" altLang="en-US" sz="3600" b="1" dirty="0">
                <a:solidFill>
                  <a:srgbClr val="0000CC"/>
                </a:solidFill>
              </a:rPr>
              <a:t>；火把与星光连接，写</a:t>
            </a:r>
            <a:r>
              <a:rPr lang="zh-CN" altLang="en-US" sz="3600" b="1" dirty="0">
                <a:solidFill>
                  <a:srgbClr val="FF3300"/>
                </a:solidFill>
              </a:rPr>
              <a:t>山势之高</a:t>
            </a:r>
            <a:r>
              <a:rPr lang="zh-CN" altLang="en-US" sz="3600" b="1" dirty="0">
                <a:solidFill>
                  <a:srgbClr val="0000CC"/>
                </a:solidFill>
              </a:rPr>
              <a:t>；表现了</a:t>
            </a:r>
            <a:r>
              <a:rPr lang="zh-CN" altLang="en-US" sz="3600" b="1" dirty="0">
                <a:solidFill>
                  <a:srgbClr val="FF3300"/>
                </a:solidFill>
              </a:rPr>
              <a:t>老山界的险峻，</a:t>
            </a:r>
            <a:r>
              <a:rPr lang="zh-CN" altLang="en-US" sz="3600" b="1" dirty="0">
                <a:solidFill>
                  <a:srgbClr val="FF0066"/>
                </a:solidFill>
              </a:rPr>
              <a:t>表现红军队伍的宏伟气势并颂扬了红军坚强的革命意志和乐观主义的精神</a:t>
            </a:r>
            <a:r>
              <a:rPr lang="zh-CN" altLang="en-US" sz="3600" b="1" dirty="0">
                <a:solidFill>
                  <a:srgbClr val="0000CC"/>
                </a:solidFill>
              </a:rPr>
              <a:t>。</a:t>
            </a:r>
            <a:endParaRPr lang="zh-CN" altLang="en-US" sz="3600" b="1" dirty="0">
              <a:solidFill>
                <a:srgbClr val="0000CC"/>
              </a:solidFill>
            </a:endParaRPr>
          </a:p>
          <a:p>
            <a:pPr>
              <a:lnSpc>
                <a:spcPct val="90000"/>
              </a:lnSpc>
            </a:pPr>
            <a:r>
              <a:rPr lang="en-US" altLang="zh-CN" sz="3600" b="1" dirty="0">
                <a:solidFill>
                  <a:srgbClr val="0000CC"/>
                </a:solidFill>
              </a:rPr>
              <a:t>2</a:t>
            </a:r>
            <a:r>
              <a:rPr lang="zh-CN" altLang="en-US" sz="3600" b="1" dirty="0">
                <a:solidFill>
                  <a:srgbClr val="0000CC"/>
                </a:solidFill>
              </a:rPr>
              <a:t>叹息，这里是指飞机发出的声音，是一种拟人的写法既表现了敌人飞机对红军战士的无奈，又表现了国民党士兵对打内战的极度不满。</a:t>
            </a:r>
            <a:endParaRPr lang="zh-CN" altLang="en-US" sz="3600" b="1" dirty="0">
              <a:solidFill>
                <a:srgbClr val="0000CC"/>
              </a:solidFill>
            </a:endParaRPr>
          </a:p>
          <a:p>
            <a:pPr>
              <a:lnSpc>
                <a:spcPct val="90000"/>
              </a:lnSpc>
            </a:pPr>
            <a:r>
              <a:rPr lang="en-US" altLang="zh-CN" sz="3600" dirty="0"/>
              <a:t>3</a:t>
            </a:r>
            <a:r>
              <a:rPr lang="zh-CN" altLang="en-US" sz="3600" b="1" dirty="0"/>
              <a:t>这里说的一个坚强意志指 红军战士为了北上抗日，下定决心，不怕牺牲，排除万难而争取胜利的坚强意志。点明了红军进行长征的思想基础和力量源泉。</a:t>
            </a:r>
            <a:endParaRPr lang="zh-CN" altLang="en-US" sz="3600" b="1"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6562"/>
                                        </p:tgtEl>
                                        <p:attrNameLst>
                                          <p:attrName>style.visibility</p:attrName>
                                        </p:attrNameLst>
                                      </p:cBhvr>
                                      <p:to>
                                        <p:strVal val="visible"/>
                                      </p:to>
                                    </p:set>
                                    <p:anim calcmode="lin" valueType="num">
                                      <p:cBhvr additive="base">
                                        <p:cTn id="7" dur="500" fill="hold"/>
                                        <p:tgtEl>
                                          <p:spTgt spid="66562"/>
                                        </p:tgtEl>
                                        <p:attrNameLst>
                                          <p:attrName>ppt_x</p:attrName>
                                        </p:attrNameLst>
                                      </p:cBhvr>
                                      <p:tavLst>
                                        <p:tav tm="0">
                                          <p:val>
                                            <p:strVal val="#ppt_x"/>
                                          </p:val>
                                        </p:tav>
                                        <p:tav tm="100000">
                                          <p:val>
                                            <p:strVal val="#ppt_x"/>
                                          </p:val>
                                        </p:tav>
                                      </p:tavLst>
                                    </p:anim>
                                    <p:anim calcmode="lin" valueType="num">
                                      <p:cBhvr additive="base">
                                        <p:cTn id="8" dur="500" fill="hold"/>
                                        <p:tgtEl>
                                          <p:spTgt spid="665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66563">
                                            <p:txEl>
                                              <p:charRg st="0" end="74"/>
                                            </p:txEl>
                                          </p:spTgt>
                                        </p:tgtEl>
                                        <p:attrNameLst>
                                          <p:attrName>style.visibility</p:attrName>
                                        </p:attrNameLst>
                                      </p:cBhvr>
                                      <p:to>
                                        <p:strVal val="visible"/>
                                      </p:to>
                                    </p:set>
                                    <p:animEffect transition="in" filter="circle(in)">
                                      <p:cBhvr>
                                        <p:cTn id="13" dur="2000"/>
                                        <p:tgtEl>
                                          <p:spTgt spid="66563">
                                            <p:txEl>
                                              <p:charRg st="0" end="7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66563">
                                            <p:txEl>
                                              <p:charRg st="74" end="135"/>
                                            </p:txEl>
                                          </p:spTgt>
                                        </p:tgtEl>
                                        <p:attrNameLst>
                                          <p:attrName>style.visibility</p:attrName>
                                        </p:attrNameLst>
                                      </p:cBhvr>
                                      <p:to>
                                        <p:strVal val="visible"/>
                                      </p:to>
                                    </p:set>
                                    <p:animEffect transition="in" filter="circle(in)">
                                      <p:cBhvr>
                                        <p:cTn id="18" dur="2000"/>
                                        <p:tgtEl>
                                          <p:spTgt spid="66563">
                                            <p:txEl>
                                              <p:charRg st="74" end="13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66563">
                                            <p:txEl>
                                              <p:charRg st="135" end="205"/>
                                            </p:txEl>
                                          </p:spTgt>
                                        </p:tgtEl>
                                        <p:attrNameLst>
                                          <p:attrName>style.visibility</p:attrName>
                                        </p:attrNameLst>
                                      </p:cBhvr>
                                      <p:to>
                                        <p:strVal val="visible"/>
                                      </p:to>
                                    </p:set>
                                    <p:animEffect transition="in" filter="circle(in)">
                                      <p:cBhvr>
                                        <p:cTn id="23" dur="2000"/>
                                        <p:tgtEl>
                                          <p:spTgt spid="66563">
                                            <p:txEl>
                                              <p:charRg st="135" end="20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p:bldP spid="6656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Rectangle 2"/>
          <p:cNvSpPr>
            <a:spLocks noGrp="1"/>
          </p:cNvSpPr>
          <p:nvPr>
            <p:ph type="title"/>
          </p:nvPr>
        </p:nvSpPr>
        <p:spPr>
          <a:xfrm>
            <a:off x="0" y="0"/>
            <a:ext cx="4214813" cy="1143000"/>
          </a:xfrm>
          <a:ln/>
        </p:spPr>
        <p:txBody>
          <a:bodyPr vert="horz" wrap="square" lIns="91440" tIns="45720" rIns="91440" bIns="45720" anchor="ctr" anchorCtr="0"/>
          <a:p>
            <a:r>
              <a:rPr lang="zh-CN" altLang="en-US" sz="6000" dirty="0"/>
              <a:t>第三题</a:t>
            </a:r>
            <a:endParaRPr lang="zh-CN" altLang="en-US" sz="6000" dirty="0"/>
          </a:p>
        </p:txBody>
      </p:sp>
      <p:sp>
        <p:nvSpPr>
          <p:cNvPr id="67587" name="Rectangle 3"/>
          <p:cNvSpPr>
            <a:spLocks noGrp="1"/>
          </p:cNvSpPr>
          <p:nvPr>
            <p:ph idx="1"/>
          </p:nvPr>
        </p:nvSpPr>
        <p:spPr>
          <a:xfrm>
            <a:off x="0" y="1285875"/>
            <a:ext cx="9144000" cy="4643438"/>
          </a:xfrm>
          <a:ln/>
        </p:spPr>
        <p:txBody>
          <a:bodyPr vert="horz" wrap="square" lIns="91440" tIns="45720" rIns="91440" bIns="45720" anchor="t" anchorCtr="0"/>
          <a:p>
            <a:pPr>
              <a:lnSpc>
                <a:spcPct val="90000"/>
              </a:lnSpc>
            </a:pPr>
            <a:r>
              <a:rPr lang="en-US" altLang="zh-CN" sz="4000" dirty="0"/>
              <a:t>1</a:t>
            </a:r>
            <a:r>
              <a:rPr lang="zh-CN" altLang="en-US" sz="4000" dirty="0"/>
              <a:t>这里的“</a:t>
            </a:r>
            <a:r>
              <a:rPr lang="en-US" altLang="zh-CN" sz="4000" dirty="0"/>
              <a:t>30</a:t>
            </a:r>
            <a:r>
              <a:rPr lang="zh-CN" altLang="en-US" sz="4000" dirty="0"/>
              <a:t>里高”不是指瑶山的垂直高度，而是指从山脚到山顶的路程。暗示翻越艰难。</a:t>
            </a:r>
            <a:endParaRPr lang="zh-CN" altLang="en-US" sz="4000" dirty="0"/>
          </a:p>
          <a:p>
            <a:pPr>
              <a:lnSpc>
                <a:spcPct val="90000"/>
              </a:lnSpc>
            </a:pPr>
            <a:r>
              <a:rPr lang="en-US" altLang="zh-CN" sz="4000" dirty="0"/>
              <a:t>2</a:t>
            </a:r>
            <a:r>
              <a:rPr lang="zh-CN" altLang="en-US" sz="4000" dirty="0"/>
              <a:t>这里的“走不动”是指因为山路难走，队伍被堵住了。从接下来的“等了好久才走几步，又要停下来等”可知</a:t>
            </a:r>
            <a:endParaRPr lang="zh-CN" altLang="en-US" sz="4000" dirty="0"/>
          </a:p>
          <a:p>
            <a:pPr>
              <a:lnSpc>
                <a:spcPct val="90000"/>
              </a:lnSpc>
            </a:pPr>
            <a:r>
              <a:rPr lang="en-US" altLang="zh-CN" sz="4000" dirty="0"/>
              <a:t>3</a:t>
            </a:r>
            <a:r>
              <a:rPr lang="zh-CN" altLang="en-US" sz="4000" dirty="0"/>
              <a:t>本句中的“软环境”指发展经济所需的提高人员素质的措施以及相关的各种服务（法律，电讯等）</a:t>
            </a:r>
            <a:endParaRPr lang="zh-CN" altLang="en-US" sz="40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anim calcmode="lin" valueType="num">
                                      <p:cBhvr additive="base">
                                        <p:cTn id="7" dur="500" fill="hold"/>
                                        <p:tgtEl>
                                          <p:spTgt spid="67586"/>
                                        </p:tgtEl>
                                        <p:attrNameLst>
                                          <p:attrName>ppt_x</p:attrName>
                                        </p:attrNameLst>
                                      </p:cBhvr>
                                      <p:tavLst>
                                        <p:tav tm="0">
                                          <p:val>
                                            <p:strVal val="#ppt_x"/>
                                          </p:val>
                                        </p:tav>
                                        <p:tav tm="100000">
                                          <p:val>
                                            <p:strVal val="#ppt_x"/>
                                          </p:val>
                                        </p:tav>
                                      </p:tavLst>
                                    </p:anim>
                                    <p:anim calcmode="lin" valueType="num">
                                      <p:cBhvr additive="base">
                                        <p:cTn id="8" dur="500" fill="hold"/>
                                        <p:tgtEl>
                                          <p:spTgt spid="675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67587">
                                            <p:txEl>
                                              <p:charRg st="0" end="42"/>
                                            </p:txEl>
                                          </p:spTgt>
                                        </p:tgtEl>
                                        <p:attrNameLst>
                                          <p:attrName>style.visibility</p:attrName>
                                        </p:attrNameLst>
                                      </p:cBhvr>
                                      <p:to>
                                        <p:strVal val="visible"/>
                                      </p:to>
                                    </p:set>
                                    <p:animEffect transition="in" filter="diamond(in)">
                                      <p:cBhvr>
                                        <p:cTn id="13" dur="2000"/>
                                        <p:tgtEl>
                                          <p:spTgt spid="67587">
                                            <p:txEl>
                                              <p:charRg st="0" end="4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67587">
                                            <p:txEl>
                                              <p:charRg st="42" end="92"/>
                                            </p:txEl>
                                          </p:spTgt>
                                        </p:tgtEl>
                                        <p:attrNameLst>
                                          <p:attrName>style.visibility</p:attrName>
                                        </p:attrNameLst>
                                      </p:cBhvr>
                                      <p:to>
                                        <p:strVal val="visible"/>
                                      </p:to>
                                    </p:set>
                                    <p:animEffect transition="in" filter="diamond(in)">
                                      <p:cBhvr>
                                        <p:cTn id="18" dur="2000"/>
                                        <p:tgtEl>
                                          <p:spTgt spid="67587">
                                            <p:txEl>
                                              <p:charRg st="42" end="9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67587">
                                            <p:txEl>
                                              <p:charRg st="92" end="137"/>
                                            </p:txEl>
                                          </p:spTgt>
                                        </p:tgtEl>
                                        <p:attrNameLst>
                                          <p:attrName>style.visibility</p:attrName>
                                        </p:attrNameLst>
                                      </p:cBhvr>
                                      <p:to>
                                        <p:strVal val="visible"/>
                                      </p:to>
                                    </p:set>
                                    <p:animEffect transition="in" filter="diamond(in)">
                                      <p:cBhvr>
                                        <p:cTn id="23" dur="2000"/>
                                        <p:tgtEl>
                                          <p:spTgt spid="67587">
                                            <p:txEl>
                                              <p:charRg st="92" end="13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P spid="67587"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Rectangle 2"/>
          <p:cNvSpPr>
            <a:spLocks noGrp="1"/>
          </p:cNvSpPr>
          <p:nvPr>
            <p:ph type="title"/>
          </p:nvPr>
        </p:nvSpPr>
        <p:spPr>
          <a:xfrm>
            <a:off x="0" y="0"/>
            <a:ext cx="4143375" cy="1143000"/>
          </a:xfrm>
          <a:ln/>
        </p:spPr>
        <p:txBody>
          <a:bodyPr vert="horz" wrap="square" lIns="91440" tIns="45720" rIns="91440" bIns="45720" anchor="ctr" anchorCtr="0"/>
          <a:p>
            <a:r>
              <a:rPr lang="zh-CN" altLang="en-US" sz="6000" dirty="0"/>
              <a:t>第四题</a:t>
            </a:r>
            <a:endParaRPr lang="zh-CN" altLang="en-US" sz="6000" dirty="0"/>
          </a:p>
        </p:txBody>
      </p:sp>
      <p:sp>
        <p:nvSpPr>
          <p:cNvPr id="68611" name="Rectangle 3"/>
          <p:cNvSpPr>
            <a:spLocks noGrp="1"/>
          </p:cNvSpPr>
          <p:nvPr>
            <p:ph idx="1"/>
          </p:nvPr>
        </p:nvSpPr>
        <p:spPr>
          <a:xfrm>
            <a:off x="0" y="1143000"/>
            <a:ext cx="9144000" cy="4114800"/>
          </a:xfrm>
          <a:ln/>
        </p:spPr>
        <p:txBody>
          <a:bodyPr vert="horz" wrap="square" lIns="91440" tIns="45720" rIns="91440" bIns="45720" anchor="t" anchorCtr="0"/>
          <a:p>
            <a:r>
              <a:rPr lang="en-US" altLang="zh-CN" sz="4000" dirty="0"/>
              <a:t>1</a:t>
            </a:r>
            <a:r>
              <a:rPr lang="zh-CN" altLang="en-US" sz="4000" dirty="0"/>
              <a:t>句中括号里的词语表现了瑶民家米之少和灶的简陋，从而表现了瑶民家的贫穷。</a:t>
            </a:r>
            <a:endParaRPr lang="zh-CN" altLang="en-US" sz="4000" dirty="0"/>
          </a:p>
          <a:p>
            <a:r>
              <a:rPr lang="en-US" altLang="zh-CN" sz="4000" dirty="0"/>
              <a:t>2</a:t>
            </a:r>
            <a:r>
              <a:rPr lang="zh-CN" altLang="en-US" sz="4000" dirty="0"/>
              <a:t>句中括号里的词语突出表现我们拿出的粮食较之瑶民家拿出的要多得多。把两个句子联系起来，可以看出：少数民族贫苦百姓热爱红军，倾力支持红军，红军纪律严明，倾尽全力帮助贫困百姓。</a:t>
            </a:r>
            <a:endParaRPr lang="zh-CN" altLang="en-US" sz="40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8610"/>
                                        </p:tgtEl>
                                        <p:attrNameLst>
                                          <p:attrName>style.visibility</p:attrName>
                                        </p:attrNameLst>
                                      </p:cBhvr>
                                      <p:to>
                                        <p:strVal val="visible"/>
                                      </p:to>
                                    </p:set>
                                    <p:anim calcmode="lin" valueType="num">
                                      <p:cBhvr additive="base">
                                        <p:cTn id="7" dur="500" fill="hold"/>
                                        <p:tgtEl>
                                          <p:spTgt spid="68610"/>
                                        </p:tgtEl>
                                        <p:attrNameLst>
                                          <p:attrName>ppt_x</p:attrName>
                                        </p:attrNameLst>
                                      </p:cBhvr>
                                      <p:tavLst>
                                        <p:tav tm="0">
                                          <p:val>
                                            <p:strVal val="#ppt_x"/>
                                          </p:val>
                                        </p:tav>
                                        <p:tav tm="100000">
                                          <p:val>
                                            <p:strVal val="#ppt_x"/>
                                          </p:val>
                                        </p:tav>
                                      </p:tavLst>
                                    </p:anim>
                                    <p:anim calcmode="lin" valueType="num">
                                      <p:cBhvr additive="base">
                                        <p:cTn id="8" dur="500" fill="hold"/>
                                        <p:tgtEl>
                                          <p:spTgt spid="686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68611">
                                            <p:txEl>
                                              <p:charRg st="0" end="37"/>
                                            </p:txEl>
                                          </p:spTgt>
                                        </p:tgtEl>
                                        <p:attrNameLst>
                                          <p:attrName>style.visibility</p:attrName>
                                        </p:attrNameLst>
                                      </p:cBhvr>
                                      <p:to>
                                        <p:strVal val="visible"/>
                                      </p:to>
                                    </p:set>
                                    <p:animEffect transition="in" filter="wedge">
                                      <p:cBhvr>
                                        <p:cTn id="13" dur="2000"/>
                                        <p:tgtEl>
                                          <p:spTgt spid="68611">
                                            <p:txEl>
                                              <p:charRg st="0" end="37"/>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68611">
                                            <p:txEl>
                                              <p:charRg st="37" end="124"/>
                                            </p:txEl>
                                          </p:spTgt>
                                        </p:tgtEl>
                                        <p:attrNameLst>
                                          <p:attrName>style.visibility</p:attrName>
                                        </p:attrNameLst>
                                      </p:cBhvr>
                                      <p:to>
                                        <p:strVal val="visible"/>
                                      </p:to>
                                    </p:set>
                                    <p:animEffect transition="in" filter="wedge">
                                      <p:cBhvr>
                                        <p:cTn id="18" dur="2000"/>
                                        <p:tgtEl>
                                          <p:spTgt spid="68611">
                                            <p:txEl>
                                              <p:charRg st="37" end="1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P spid="6861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TextBox 2"/>
          <p:cNvSpPr txBox="1"/>
          <p:nvPr/>
        </p:nvSpPr>
        <p:spPr>
          <a:xfrm>
            <a:off x="0" y="142875"/>
            <a:ext cx="6286500" cy="1108075"/>
          </a:xfrm>
          <a:prstGeom prst="rect">
            <a:avLst/>
          </a:prstGeom>
          <a:noFill/>
          <a:ln w="9525">
            <a:noFill/>
          </a:ln>
        </p:spPr>
        <p:txBody>
          <a:bodyPr>
            <a:spAutoFit/>
          </a:bodyPr>
          <a:p>
            <a:r>
              <a:rPr lang="zh-CN" altLang="zh-CN" sz="6600" b="1" dirty="0">
                <a:solidFill>
                  <a:srgbClr val="0033CC"/>
                </a:solidFill>
                <a:latin typeface="Times New Roman" panose="02020603050405020304" pitchFamily="18" charset="0"/>
              </a:rPr>
              <a:t>目</a:t>
            </a:r>
            <a:r>
              <a:rPr lang="en-US" altLang="zh-CN" sz="6600" b="1" dirty="0">
                <a:solidFill>
                  <a:srgbClr val="0033CC"/>
                </a:solidFill>
                <a:latin typeface="Times New Roman" panose="02020603050405020304" pitchFamily="18" charset="0"/>
              </a:rPr>
              <a:t>   </a:t>
            </a:r>
            <a:r>
              <a:rPr lang="zh-CN" altLang="zh-CN" sz="6600" b="1" dirty="0">
                <a:solidFill>
                  <a:srgbClr val="0033CC"/>
                </a:solidFill>
                <a:latin typeface="Times New Roman" panose="02020603050405020304" pitchFamily="18" charset="0"/>
              </a:rPr>
              <a:t>标</a:t>
            </a:r>
            <a:endParaRPr lang="zh-CN" altLang="zh-CN" sz="6600" b="1" dirty="0">
              <a:solidFill>
                <a:srgbClr val="0033CC"/>
              </a:solidFill>
              <a:latin typeface="Times New Roman" panose="02020603050405020304" pitchFamily="18" charset="0"/>
            </a:endParaRPr>
          </a:p>
        </p:txBody>
      </p:sp>
      <p:sp>
        <p:nvSpPr>
          <p:cNvPr id="4" name="TextBox 3"/>
          <p:cNvSpPr txBox="1"/>
          <p:nvPr/>
        </p:nvSpPr>
        <p:spPr>
          <a:xfrm>
            <a:off x="0" y="1785938"/>
            <a:ext cx="9144000" cy="2554288"/>
          </a:xfrm>
          <a:prstGeom prst="rect">
            <a:avLst/>
          </a:prstGeom>
          <a:noFill/>
        </p:spPr>
        <p:txBody>
          <a:bodyPr>
            <a:spAutoFit/>
          </a:bodyPr>
          <a:lstStyle/>
          <a:p>
            <a:pPr marR="0" defTabSz="914400">
              <a:buClrTx/>
              <a:buSzTx/>
              <a:buFontTx/>
              <a:buNone/>
              <a:defRPr/>
            </a:pPr>
            <a:r>
              <a:rPr kumimoji="1" lang="en-US" altLang="zh-CN" sz="3200" b="1" kern="1200" cap="none" spc="0" normalizeH="0" baseline="0" noProof="0" dirty="0">
                <a:latin typeface="+mn-ea"/>
                <a:ea typeface="+mn-ea"/>
                <a:cs typeface="+mn-cs"/>
              </a:rPr>
              <a:t>1、</a:t>
            </a:r>
            <a:r>
              <a:rPr kumimoji="1" lang="zh-CN" altLang="zh-CN" sz="3200" b="1" kern="1200" cap="none" spc="0" normalizeH="0" baseline="0" noProof="0" dirty="0">
                <a:latin typeface="+mn-ea"/>
                <a:ea typeface="+mn-ea"/>
                <a:cs typeface="+mn-cs"/>
              </a:rPr>
              <a:t>学习以时间变化和地点转移安排文章层次的方法。</a:t>
            </a:r>
            <a:endParaRPr kumimoji="1" lang="zh-CN" altLang="zh-CN" sz="3200" b="1" kern="1200" cap="none" spc="0" normalizeH="0" baseline="0" noProof="0" dirty="0">
              <a:latin typeface="+mn-ea"/>
              <a:ea typeface="+mn-ea"/>
              <a:cs typeface="+mn-cs"/>
            </a:endParaRPr>
          </a:p>
          <a:p>
            <a:pPr marR="0" defTabSz="914400">
              <a:buClrTx/>
              <a:buSzTx/>
              <a:buFontTx/>
              <a:buNone/>
              <a:defRPr/>
            </a:pPr>
            <a:r>
              <a:rPr kumimoji="1" lang="en-US" altLang="zh-CN" sz="3200" b="1" kern="1200" cap="none" spc="0" normalizeH="0" baseline="0" noProof="0" dirty="0">
                <a:latin typeface="+mn-ea"/>
                <a:ea typeface="+mn-ea"/>
                <a:cs typeface="+mn-cs"/>
              </a:rPr>
              <a:t>2、</a:t>
            </a:r>
            <a:r>
              <a:rPr kumimoji="1" lang="zh-CN" altLang="zh-CN" sz="3200" b="1" kern="1200" cap="none" spc="0" normalizeH="0" baseline="0" noProof="0" dirty="0">
                <a:latin typeface="+mn-ea"/>
                <a:ea typeface="+mn-ea"/>
                <a:cs typeface="+mn-cs"/>
              </a:rPr>
              <a:t>生动的描写对表达文章中心意思的作用。</a:t>
            </a:r>
            <a:endParaRPr kumimoji="1" lang="zh-CN" altLang="zh-CN" sz="3200" b="1" kern="1200" cap="none" spc="0" normalizeH="0" baseline="0" noProof="0" dirty="0">
              <a:latin typeface="+mn-ea"/>
              <a:ea typeface="+mn-ea"/>
              <a:cs typeface="+mn-cs"/>
            </a:endParaRPr>
          </a:p>
          <a:p>
            <a:pPr marR="0" defTabSz="914400">
              <a:buClrTx/>
              <a:buSzTx/>
              <a:buFontTx/>
              <a:buNone/>
              <a:defRPr/>
            </a:pPr>
            <a:r>
              <a:rPr kumimoji="1" lang="en-US" altLang="zh-CN" sz="3200" b="1" kern="1200" cap="none" spc="0" normalizeH="0" baseline="0" noProof="0" dirty="0">
                <a:latin typeface="+mn-ea"/>
                <a:ea typeface="+mn-ea"/>
                <a:cs typeface="+mn-cs"/>
              </a:rPr>
              <a:t>3、</a:t>
            </a:r>
            <a:r>
              <a:rPr kumimoji="1" lang="zh-CN" altLang="zh-CN" sz="3200" b="1" kern="1200" cap="none" spc="0" normalizeH="0" baseline="0" noProof="0" dirty="0">
                <a:latin typeface="+mn-ea"/>
                <a:ea typeface="+mn-ea"/>
                <a:cs typeface="+mn-cs"/>
              </a:rPr>
              <a:t>感悟红军战士不怕困难的坚强意志和革命乐观主义精神。</a:t>
            </a:r>
            <a:endParaRPr kumimoji="1" lang="zh-CN" altLang="zh-CN" sz="3200" b="1" kern="1200" cap="none" spc="0" normalizeH="0" baseline="0" noProof="0" dirty="0">
              <a:latin typeface="+mn-ea"/>
              <a:ea typeface="+mn-ea"/>
              <a:cs typeface="+mn-cs"/>
            </a:endParaRPr>
          </a:p>
        </p:txBody>
      </p:sp>
    </p:spTree>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图片 2" descr="图片1.jpg"/>
          <p:cNvPicPr>
            <a:picLocks noChangeAspect="1"/>
          </p:cNvPicPr>
          <p:nvPr/>
        </p:nvPicPr>
        <p:blipFill>
          <a:blip r:embed="rId1"/>
          <a:stretch>
            <a:fillRect/>
          </a:stretch>
        </p:blipFill>
        <p:spPr>
          <a:xfrm>
            <a:off x="147638" y="39688"/>
            <a:ext cx="8996362" cy="6818312"/>
          </a:xfrm>
          <a:prstGeom prst="rect">
            <a:avLst/>
          </a:prstGeom>
          <a:noFill/>
          <a:ln w="9525">
            <a:noFill/>
          </a:ln>
        </p:spPr>
      </p:pic>
      <p:sp>
        <p:nvSpPr>
          <p:cNvPr id="4" name="TextBox 3"/>
          <p:cNvSpPr txBox="1"/>
          <p:nvPr/>
        </p:nvSpPr>
        <p:spPr>
          <a:xfrm>
            <a:off x="971550" y="836613"/>
            <a:ext cx="6769100" cy="4154488"/>
          </a:xfrm>
          <a:prstGeom prst="rect">
            <a:avLst/>
          </a:prstGeom>
          <a:noFill/>
        </p:spPr>
        <p:txBody>
          <a:bodyPr>
            <a:spAutoFit/>
          </a:bodyPr>
          <a:lstStyle/>
          <a:p>
            <a:pPr marR="0" defTabSz="914400">
              <a:buClrTx/>
              <a:buSzTx/>
              <a:buFontTx/>
              <a:buNone/>
              <a:defRPr/>
            </a:pPr>
            <a:r>
              <a:rPr kumimoji="1" lang="zh-CN" altLang="en-US" sz="4400" b="1" kern="1200" cap="none" spc="0" normalizeH="0" baseline="0" noProof="0" dirty="0">
                <a:latin typeface="Times New Roman" panose="02020603050405020304" pitchFamily="18" charset="0"/>
                <a:ea typeface="宋体" panose="02010600030101010101" pitchFamily="2" charset="-122"/>
                <a:cs typeface="+mn-cs"/>
              </a:rPr>
              <a:t>导学：</a:t>
            </a:r>
            <a:endParaRPr kumimoji="1" lang="en-US" altLang="zh-CN" sz="4400" b="1" kern="1200" cap="none" spc="0" normalizeH="0" baseline="0" noProof="0" dirty="0">
              <a:latin typeface="Times New Roman" panose="02020603050405020304" pitchFamily="18" charset="0"/>
              <a:ea typeface="宋体" panose="02010600030101010101" pitchFamily="2" charset="-122"/>
              <a:cs typeface="+mn-cs"/>
            </a:endParaRPr>
          </a:p>
          <a:p>
            <a:pPr marR="0" defTabSz="914400">
              <a:buClrTx/>
              <a:buSzTx/>
              <a:buFontTx/>
              <a:buNone/>
              <a:defRPr/>
            </a:pPr>
            <a:r>
              <a:rPr kumimoji="1" lang="en-US" altLang="zh-CN" sz="4400" b="1" kern="1200" cap="none" spc="0" normalizeH="0" baseline="0" noProof="0" dirty="0">
                <a:latin typeface="Times New Roman" panose="02020603050405020304" pitchFamily="18" charset="0"/>
                <a:ea typeface="宋体" panose="02010600030101010101" pitchFamily="2" charset="-122"/>
                <a:cs typeface="+mn-cs"/>
              </a:rPr>
              <a:t>1</a:t>
            </a:r>
            <a:r>
              <a:rPr kumimoji="1" lang="zh-CN" altLang="en-US" sz="4400" b="1" kern="1200" cap="none" spc="0" normalizeH="0" baseline="0" noProof="0" dirty="0">
                <a:latin typeface="Times New Roman" panose="02020603050405020304" pitchFamily="18" charset="0"/>
                <a:ea typeface="宋体" panose="02010600030101010101" pitchFamily="2" charset="-122"/>
                <a:cs typeface="+mn-cs"/>
              </a:rPr>
              <a:t>、了解作者和写作背景。</a:t>
            </a:r>
            <a:endParaRPr kumimoji="1" lang="en-US" altLang="zh-CN" sz="4400" b="1" kern="1200" cap="none" spc="0" normalizeH="0" baseline="0" noProof="0" dirty="0">
              <a:latin typeface="Times New Roman" panose="02020603050405020304" pitchFamily="18" charset="0"/>
              <a:ea typeface="宋体" panose="02010600030101010101" pitchFamily="2" charset="-122"/>
              <a:cs typeface="+mn-cs"/>
            </a:endParaRPr>
          </a:p>
          <a:p>
            <a:pPr marR="0" defTabSz="914400">
              <a:buClrTx/>
              <a:buSzTx/>
              <a:buFontTx/>
              <a:buNone/>
              <a:defRPr/>
            </a:pPr>
            <a:r>
              <a:rPr kumimoji="1" lang="en-US" altLang="zh-CN" sz="4400" b="1" kern="1200" cap="none" spc="0" normalizeH="0" baseline="0" noProof="0" dirty="0">
                <a:latin typeface="Times New Roman" panose="02020603050405020304" pitchFamily="18" charset="0"/>
                <a:ea typeface="宋体" panose="02010600030101010101" pitchFamily="2" charset="-122"/>
                <a:cs typeface="+mn-cs"/>
              </a:rPr>
              <a:t>2</a:t>
            </a:r>
            <a:r>
              <a:rPr kumimoji="1" lang="zh-CN" altLang="en-US" sz="4400" b="1" kern="1200" cap="none" spc="0" normalizeH="0" baseline="0" noProof="0" dirty="0">
                <a:latin typeface="Times New Roman" panose="02020603050405020304" pitchFamily="18" charset="0"/>
                <a:ea typeface="宋体" panose="02010600030101010101" pitchFamily="2" charset="-122"/>
                <a:cs typeface="+mn-cs"/>
              </a:rPr>
              <a:t>、积累字词。</a:t>
            </a:r>
            <a:endParaRPr kumimoji="1" lang="en-US" altLang="zh-CN" sz="4400" b="1" kern="1200" cap="none" spc="0" normalizeH="0" baseline="0" noProof="0" dirty="0">
              <a:latin typeface="Times New Roman" panose="02020603050405020304" pitchFamily="18" charset="0"/>
              <a:ea typeface="宋体" panose="02010600030101010101" pitchFamily="2" charset="-122"/>
              <a:cs typeface="+mn-cs"/>
            </a:endParaRPr>
          </a:p>
          <a:p>
            <a:pPr marR="0" defTabSz="914400">
              <a:buClrTx/>
              <a:buSzTx/>
              <a:buFontTx/>
              <a:buNone/>
              <a:defRPr/>
            </a:pPr>
            <a:r>
              <a:rPr kumimoji="1" lang="en-US" altLang="zh-CN" sz="4000" b="1" kern="1200" cap="none" spc="0" normalizeH="0" baseline="0" noProof="0" dirty="0">
                <a:latin typeface="Times New Roman" panose="02020603050405020304" pitchFamily="18" charset="0"/>
                <a:ea typeface="宋体" panose="02010600030101010101" pitchFamily="2" charset="-122"/>
                <a:cs typeface="+mn-cs"/>
              </a:rPr>
              <a:t>3</a:t>
            </a:r>
            <a:r>
              <a:rPr kumimoji="1" lang="zh-CN" altLang="en-US" sz="4000" b="1" kern="1200" cap="none" spc="0" normalizeH="0" baseline="0" noProof="0" dirty="0">
                <a:latin typeface="Times New Roman" panose="02020603050405020304" pitchFamily="18" charset="0"/>
                <a:ea typeface="宋体" panose="02010600030101010101" pitchFamily="2" charset="-122"/>
                <a:cs typeface="+mn-cs"/>
              </a:rPr>
              <a:t>、</a:t>
            </a:r>
            <a:r>
              <a:rPr kumimoji="1" lang="en-US" altLang="zh-CN" sz="4000" b="1" kern="1200" cap="none" spc="0" normalizeH="0" baseline="0" noProof="0" dirty="0">
                <a:latin typeface="Times New Roman" panose="02020603050405020304" pitchFamily="18" charset="0"/>
                <a:ea typeface="宋体" panose="02010600030101010101" pitchFamily="2" charset="-122"/>
                <a:cs typeface="+mn-cs"/>
              </a:rPr>
              <a:t> </a:t>
            </a:r>
            <a:r>
              <a:rPr kumimoji="1" lang="zh-CN" altLang="en-US" sz="4400" b="1" kern="1200" cap="none" spc="0" normalizeH="0" baseline="0" noProof="0" dirty="0">
                <a:latin typeface="+mn-ea"/>
                <a:ea typeface="+mn-ea"/>
                <a:cs typeface="+mn-cs"/>
              </a:rPr>
              <a:t>整体感知文章，用一句话概括故事内容。</a:t>
            </a:r>
            <a:endParaRPr kumimoji="1" lang="en-US" altLang="zh-CN" sz="4400" b="1" kern="1200" cap="none" spc="0" normalizeH="0" baseline="0" noProof="0" dirty="0">
              <a:latin typeface="+mn-ea"/>
              <a:ea typeface="+mn-ea"/>
              <a:cs typeface="+mn-cs"/>
            </a:endParaRPr>
          </a:p>
          <a:p>
            <a:pPr marR="0" defTabSz="914400">
              <a:buClrTx/>
              <a:buSzTx/>
              <a:buFontTx/>
              <a:buNone/>
              <a:defRPr/>
            </a:pPr>
            <a:endParaRPr kumimoji="1" lang="zh-CN" altLang="en-US" sz="4400" b="1" kern="1200" cap="none" spc="0" normalizeH="0" baseline="0" noProof="0" dirty="0">
              <a:latin typeface="Times New Roman" panose="02020603050405020304" pitchFamily="18" charset="0"/>
              <a:ea typeface="宋体" panose="02010600030101010101" pitchFamily="2" charset="-122"/>
              <a:cs typeface="+mn-cs"/>
            </a:endParaRPr>
          </a:p>
        </p:txBody>
      </p:sp>
    </p:spTree>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p:sp>
        <p:nvSpPr>
          <p:cNvPr id="6146" name="Rectangle 2"/>
          <p:cNvSpPr>
            <a:spLocks noGrp="1"/>
          </p:cNvSpPr>
          <p:nvPr>
            <p:ph type="title"/>
          </p:nvPr>
        </p:nvSpPr>
        <p:spPr>
          <a:ln/>
        </p:spPr>
        <p:txBody>
          <a:bodyPr vert="horz" wrap="square" lIns="91440" tIns="45720" rIns="91440" bIns="45720" anchor="ctr" anchorCtr="0"/>
          <a:p>
            <a:r>
              <a:rPr lang="zh-CN" altLang="en-US" sz="7200" dirty="0">
                <a:solidFill>
                  <a:srgbClr val="FF3300"/>
                </a:solidFill>
              </a:rPr>
              <a:t>作者介绍</a:t>
            </a:r>
            <a:endParaRPr lang="zh-CN" altLang="en-US" sz="7200" dirty="0">
              <a:solidFill>
                <a:srgbClr val="FF3300"/>
              </a:solidFill>
            </a:endParaRPr>
          </a:p>
        </p:txBody>
      </p:sp>
      <p:sp>
        <p:nvSpPr>
          <p:cNvPr id="6147" name="Rectangle 3"/>
          <p:cNvSpPr>
            <a:spLocks noGrp="1"/>
          </p:cNvSpPr>
          <p:nvPr>
            <p:ph idx="1"/>
          </p:nvPr>
        </p:nvSpPr>
        <p:spPr>
          <a:ln/>
        </p:spPr>
        <p:txBody>
          <a:bodyPr vert="horz" wrap="square" lIns="91440" tIns="45720" rIns="91440" bIns="45720" anchor="t" anchorCtr="0"/>
          <a:p>
            <a:r>
              <a:rPr lang="zh-CN" altLang="en-US" sz="4800" b="1" dirty="0">
                <a:solidFill>
                  <a:srgbClr val="FF3399"/>
                </a:solidFill>
              </a:rPr>
              <a:t>陆定一（</a:t>
            </a:r>
            <a:r>
              <a:rPr lang="en-US" altLang="zh-CN" sz="4800" b="1" dirty="0">
                <a:solidFill>
                  <a:srgbClr val="FF3399"/>
                </a:solidFill>
              </a:rPr>
              <a:t>1906——1996</a:t>
            </a:r>
            <a:r>
              <a:rPr lang="zh-CN" altLang="en-US" sz="4800" b="1" dirty="0">
                <a:solidFill>
                  <a:srgbClr val="FF3399"/>
                </a:solidFill>
              </a:rPr>
              <a:t>），中国无产阶级革命家，江苏无锡人，长征途中任红军总政治部宣传部长。</a:t>
            </a:r>
            <a:endParaRPr lang="zh-CN" altLang="en-US" sz="4800" b="1" dirty="0">
              <a:solidFill>
                <a:srgbClr val="FF3399"/>
              </a:solidFill>
            </a:endParaRPr>
          </a:p>
        </p:txBody>
      </p:sp>
    </p:spTree>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Picture 2" descr="0015"/>
          <p:cNvPicPr>
            <a:picLocks noChangeAspect="1"/>
          </p:cNvPicPr>
          <p:nvPr/>
        </p:nvPicPr>
        <p:blipFill>
          <a:blip r:embed="rId1"/>
          <a:stretch>
            <a:fillRect/>
          </a:stretch>
        </p:blipFill>
        <p:spPr>
          <a:xfrm>
            <a:off x="0" y="0"/>
            <a:ext cx="9144000" cy="6858000"/>
          </a:xfrm>
          <a:prstGeom prst="rect">
            <a:avLst/>
          </a:prstGeom>
          <a:noFill/>
          <a:ln w="9525">
            <a:noFill/>
          </a:ln>
        </p:spPr>
      </p:pic>
      <p:sp>
        <p:nvSpPr>
          <p:cNvPr id="7171" name="Text Box 3"/>
          <p:cNvSpPr txBox="1"/>
          <p:nvPr/>
        </p:nvSpPr>
        <p:spPr>
          <a:xfrm>
            <a:off x="323850" y="1125538"/>
            <a:ext cx="8610600" cy="5210175"/>
          </a:xfrm>
          <a:prstGeom prst="rect">
            <a:avLst/>
          </a:prstGeom>
          <a:noFill/>
          <a:ln w="9525">
            <a:noFill/>
          </a:ln>
        </p:spPr>
        <p:txBody>
          <a:bodyPr>
            <a:spAutoFit/>
          </a:bodyPr>
          <a:p>
            <a:pPr>
              <a:spcBef>
                <a:spcPct val="50000"/>
              </a:spcBef>
            </a:pPr>
            <a:r>
              <a:rPr lang="en-US" altLang="zh-CN" sz="2800" dirty="0">
                <a:solidFill>
                  <a:srgbClr val="0000FF"/>
                </a:solidFill>
                <a:latin typeface="Times New Roman" panose="02020603050405020304" pitchFamily="18" charset="0"/>
                <a:ea typeface="华文行楷" pitchFamily="2" charset="-122"/>
              </a:rPr>
              <a:t>         </a:t>
            </a:r>
            <a:r>
              <a:rPr lang="zh-CN" altLang="en-US" sz="3200" b="1" u="sng" dirty="0">
                <a:solidFill>
                  <a:schemeClr val="tx2"/>
                </a:solidFill>
                <a:latin typeface="Times New Roman" panose="02020603050405020304" pitchFamily="18" charset="0"/>
              </a:rPr>
              <a:t>老山界</a:t>
            </a:r>
            <a:r>
              <a:rPr lang="zh-CN" altLang="en-US" sz="3200" dirty="0">
                <a:solidFill>
                  <a:srgbClr val="0000FF"/>
                </a:solidFill>
                <a:latin typeface="黑体" panose="02010609060101010101" pitchFamily="49" charset="-122"/>
                <a:ea typeface="黑体" panose="02010609060101010101" pitchFamily="49" charset="-122"/>
              </a:rPr>
              <a:t>是当年红军长征途中翻越的第一座大山。其主峰海拔２１４１．５米，为华南第一高峰，素有</a:t>
            </a:r>
            <a:r>
              <a:rPr lang="zh-CN" altLang="en-US" sz="3200" dirty="0">
                <a:solidFill>
                  <a:srgbClr val="0000FF"/>
                </a:solidFill>
                <a:latin typeface="Times New Roman" panose="02020603050405020304" pitchFamily="18" charset="0"/>
                <a:ea typeface="黑体" panose="02010609060101010101" pitchFamily="49" charset="-122"/>
              </a:rPr>
              <a:t>“</a:t>
            </a:r>
            <a:r>
              <a:rPr lang="zh-CN" altLang="en-US" sz="3200" dirty="0">
                <a:solidFill>
                  <a:srgbClr val="0000FF"/>
                </a:solidFill>
                <a:latin typeface="黑体" panose="02010609060101010101" pitchFamily="49" charset="-122"/>
                <a:ea typeface="黑体" panose="02010609060101010101" pitchFamily="49" charset="-122"/>
              </a:rPr>
              <a:t>五岭极顶，华南之颠</a:t>
            </a:r>
            <a:r>
              <a:rPr lang="zh-CN" altLang="en-US" sz="3200" dirty="0">
                <a:solidFill>
                  <a:srgbClr val="0000FF"/>
                </a:solidFill>
                <a:latin typeface="Times New Roman" panose="02020603050405020304" pitchFamily="18" charset="0"/>
                <a:ea typeface="黑体" panose="02010609060101010101" pitchFamily="49" charset="-122"/>
              </a:rPr>
              <a:t>”</a:t>
            </a:r>
            <a:r>
              <a:rPr lang="zh-CN" altLang="en-US" sz="3200" dirty="0">
                <a:solidFill>
                  <a:srgbClr val="0000FF"/>
                </a:solidFill>
                <a:latin typeface="黑体" panose="02010609060101010101" pitchFamily="49" charset="-122"/>
                <a:ea typeface="黑体" panose="02010609060101010101" pitchFamily="49" charset="-122"/>
              </a:rPr>
              <a:t>之美誉。</a:t>
            </a:r>
            <a:endParaRPr lang="zh-CN" altLang="en-US" sz="3200" dirty="0">
              <a:solidFill>
                <a:srgbClr val="0000FF"/>
              </a:solidFill>
              <a:latin typeface="黑体" panose="02010609060101010101" pitchFamily="49" charset="-122"/>
              <a:ea typeface="黑体" panose="02010609060101010101" pitchFamily="49" charset="-122"/>
            </a:endParaRPr>
          </a:p>
          <a:p>
            <a:pPr>
              <a:spcBef>
                <a:spcPct val="50000"/>
              </a:spcBef>
            </a:pPr>
            <a:r>
              <a:rPr lang="zh-CN" altLang="en-US" sz="3200" dirty="0">
                <a:solidFill>
                  <a:srgbClr val="0000FF"/>
                </a:solidFill>
                <a:latin typeface="黑体" panose="02010609060101010101" pitchFamily="49" charset="-122"/>
                <a:ea typeface="黑体" panose="02010609060101010101" pitchFamily="49" charset="-122"/>
              </a:rPr>
              <a:t>        １９３４年１２月，中央红军在湘江与国民党军队经过惨烈的激战，损失惨重，退入了山高路险的猫儿山，开始了翻越老山界的艰难历程。毛泽东、周恩来、邓小平、朱德、叶剑英等一代革命伟人率中央红军三军团、中央军委</a:t>
            </a:r>
            <a:r>
              <a:rPr lang="zh-CN" altLang="en-US" sz="3200" u="sng" dirty="0">
                <a:latin typeface="黑体" panose="02010609060101010101" pitchFamily="49" charset="-122"/>
                <a:ea typeface="黑体" panose="02010609060101010101" pitchFamily="49" charset="-122"/>
              </a:rPr>
              <a:t>纵队</a:t>
            </a:r>
            <a:r>
              <a:rPr lang="zh-CN" altLang="en-US" sz="3200" dirty="0">
                <a:solidFill>
                  <a:srgbClr val="0000FF"/>
                </a:solidFill>
                <a:latin typeface="黑体" panose="02010609060101010101" pitchFamily="49" charset="-122"/>
                <a:ea typeface="黑体" panose="02010609060101010101" pitchFamily="49" charset="-122"/>
              </a:rPr>
              <a:t>、</a:t>
            </a:r>
            <a:r>
              <a:rPr lang="zh-CN" altLang="en-US" sz="3200" u="sng" dirty="0">
                <a:latin typeface="黑体" panose="02010609060101010101" pitchFamily="49" charset="-122"/>
                <a:ea typeface="黑体" panose="02010609060101010101" pitchFamily="49" charset="-122"/>
              </a:rPr>
              <a:t>后卫五军团、八军团</a:t>
            </a:r>
            <a:r>
              <a:rPr lang="zh-CN" altLang="en-US" sz="3200" dirty="0">
                <a:solidFill>
                  <a:srgbClr val="0000FF"/>
                </a:solidFill>
                <a:latin typeface="黑体" panose="02010609060101010101" pitchFamily="49" charset="-122"/>
                <a:ea typeface="黑体" panose="02010609060101010101" pitchFamily="49" charset="-122"/>
              </a:rPr>
              <a:t>日夜兼程翻越老山界。</a:t>
            </a:r>
            <a:endParaRPr lang="zh-CN" altLang="en-US" sz="3200" dirty="0">
              <a:solidFill>
                <a:srgbClr val="0000FF"/>
              </a:solidFill>
              <a:latin typeface="黑体" panose="02010609060101010101" pitchFamily="49" charset="-122"/>
              <a:ea typeface="黑体" panose="02010609060101010101" pitchFamily="49" charset="-122"/>
            </a:endParaRPr>
          </a:p>
        </p:txBody>
      </p:sp>
      <p:sp>
        <p:nvSpPr>
          <p:cNvPr id="7172" name="Text Box 4"/>
          <p:cNvSpPr txBox="1"/>
          <p:nvPr/>
        </p:nvSpPr>
        <p:spPr>
          <a:xfrm>
            <a:off x="3348038" y="188913"/>
            <a:ext cx="2447925" cy="762000"/>
          </a:xfrm>
          <a:prstGeom prst="rect">
            <a:avLst/>
          </a:prstGeom>
          <a:noFill/>
          <a:ln w="9525">
            <a:noFill/>
          </a:ln>
        </p:spPr>
        <p:txBody>
          <a:bodyPr>
            <a:spAutoFit/>
          </a:bodyPr>
          <a:p>
            <a:pPr>
              <a:spcBef>
                <a:spcPct val="50000"/>
              </a:spcBef>
            </a:pPr>
            <a:r>
              <a:rPr lang="zh-CN" altLang="en-US" sz="4400" dirty="0">
                <a:latin typeface="Times New Roman" panose="02020603050405020304" pitchFamily="18" charset="0"/>
                <a:ea typeface="华文行楷" pitchFamily="2" charset="-122"/>
              </a:rPr>
              <a:t>时代背景</a:t>
            </a:r>
            <a:endParaRPr lang="zh-CN" altLang="en-US" sz="4400" dirty="0">
              <a:latin typeface="Times New Roman" panose="02020603050405020304" pitchFamily="18" charset="0"/>
              <a:ea typeface="华文行楷" pitchFamily="2" charset="-122"/>
            </a:endParaRPr>
          </a:p>
        </p:txBody>
      </p:sp>
    </p:spTree>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2071688"/>
            <a:ext cx="9144000" cy="4524375"/>
          </a:xfrm>
          <a:prstGeom prst="rect">
            <a:avLst/>
          </a:prstGeom>
          <a:noFill/>
          <a:ln w="9525">
            <a:noFill/>
          </a:ln>
        </p:spPr>
        <p:txBody>
          <a:bodyPr>
            <a:spAutoFit/>
          </a:bodyPr>
          <a:p>
            <a:r>
              <a:rPr lang="zh-CN" altLang="en-US" sz="4800" b="1" dirty="0">
                <a:latin typeface="Times New Roman" panose="02020603050405020304" pitchFamily="18" charset="0"/>
              </a:rPr>
              <a:t>惊</a:t>
            </a:r>
            <a:r>
              <a:rPr lang="zh-CN" altLang="en-US" sz="4800" b="1" dirty="0">
                <a:solidFill>
                  <a:srgbClr val="FF3300"/>
                </a:solidFill>
                <a:latin typeface="Times New Roman" panose="02020603050405020304" pitchFamily="18" charset="0"/>
              </a:rPr>
              <a:t>惶（          ）</a:t>
            </a:r>
            <a:r>
              <a:rPr lang="zh-CN" altLang="en-US" sz="4800" b="1" dirty="0">
                <a:latin typeface="Times New Roman" panose="02020603050405020304" pitchFamily="18" charset="0"/>
              </a:rPr>
              <a:t>、 </a:t>
            </a:r>
            <a:r>
              <a:rPr lang="zh-CN" altLang="en-US" sz="4800" b="1" dirty="0">
                <a:solidFill>
                  <a:srgbClr val="FF3300"/>
                </a:solidFill>
                <a:latin typeface="Times New Roman" panose="02020603050405020304" pitchFamily="18" charset="0"/>
              </a:rPr>
              <a:t>苛（   ）</a:t>
            </a:r>
            <a:r>
              <a:rPr lang="zh-CN" altLang="en-US" sz="4800" b="1" dirty="0">
                <a:latin typeface="Times New Roman" panose="02020603050405020304" pitchFamily="18" charset="0"/>
              </a:rPr>
              <a:t>捐杂税、打</a:t>
            </a:r>
            <a:r>
              <a:rPr lang="zh-CN" altLang="en-US" sz="4800" b="1" dirty="0">
                <a:solidFill>
                  <a:srgbClr val="FF0000"/>
                </a:solidFill>
                <a:latin typeface="Times New Roman" panose="02020603050405020304" pitchFamily="18" charset="0"/>
              </a:rPr>
              <a:t>颤</a:t>
            </a:r>
            <a:r>
              <a:rPr lang="zh-CN" altLang="en-US" sz="4800" b="1" dirty="0">
                <a:latin typeface="Times New Roman" panose="02020603050405020304" pitchFamily="18" charset="0"/>
              </a:rPr>
              <a:t>（     ）、       </a:t>
            </a:r>
            <a:r>
              <a:rPr lang="zh-CN" altLang="en-US" sz="4800" b="1" dirty="0">
                <a:solidFill>
                  <a:srgbClr val="FF3300"/>
                </a:solidFill>
                <a:latin typeface="Times New Roman" panose="02020603050405020304" pitchFamily="18" charset="0"/>
              </a:rPr>
              <a:t>骨碌（         ）</a:t>
            </a:r>
            <a:endParaRPr lang="zh-CN" altLang="en-US" sz="4800" b="1" dirty="0">
              <a:latin typeface="Times New Roman" panose="02020603050405020304" pitchFamily="18" charset="0"/>
            </a:endParaRPr>
          </a:p>
          <a:p>
            <a:r>
              <a:rPr lang="zh-CN" altLang="en-US" sz="4800" b="1" dirty="0">
                <a:solidFill>
                  <a:srgbClr val="FF3300"/>
                </a:solidFill>
                <a:latin typeface="Times New Roman" panose="02020603050405020304" pitchFamily="18" charset="0"/>
              </a:rPr>
              <a:t>酣（     ）</a:t>
            </a:r>
            <a:r>
              <a:rPr lang="zh-CN" altLang="en-US" sz="4800" b="1" dirty="0">
                <a:latin typeface="Times New Roman" panose="02020603050405020304" pitchFamily="18" charset="0"/>
              </a:rPr>
              <a:t>然入梦 、 </a:t>
            </a:r>
            <a:r>
              <a:rPr lang="zh-CN" altLang="en-US" sz="4800" b="1" dirty="0">
                <a:solidFill>
                  <a:srgbClr val="FF3300"/>
                </a:solidFill>
                <a:latin typeface="Times New Roman" panose="02020603050405020304" pitchFamily="18" charset="0"/>
              </a:rPr>
              <a:t>蜷（       ）</a:t>
            </a:r>
            <a:r>
              <a:rPr lang="zh-CN" altLang="en-US" sz="4800" b="1" dirty="0">
                <a:latin typeface="Times New Roman" panose="02020603050405020304" pitchFamily="18" charset="0"/>
              </a:rPr>
              <a:t>、</a:t>
            </a:r>
            <a:endParaRPr lang="zh-CN" altLang="en-US" sz="4800" b="1" dirty="0">
              <a:latin typeface="Times New Roman" panose="02020603050405020304" pitchFamily="18" charset="0"/>
            </a:endParaRPr>
          </a:p>
          <a:p>
            <a:r>
              <a:rPr lang="zh-CN" altLang="en-US" sz="4800" b="1" dirty="0">
                <a:solidFill>
                  <a:srgbClr val="FF0000"/>
                </a:solidFill>
                <a:latin typeface="Times New Roman" panose="02020603050405020304" pitchFamily="18" charset="0"/>
              </a:rPr>
              <a:t>缀</a:t>
            </a:r>
            <a:r>
              <a:rPr lang="zh-CN" altLang="en-US" sz="4800" b="1" dirty="0">
                <a:latin typeface="Times New Roman" panose="02020603050405020304" pitchFamily="18" charset="0"/>
              </a:rPr>
              <a:t>（    ）、</a:t>
            </a:r>
            <a:r>
              <a:rPr lang="zh-CN" altLang="en-US" sz="4800" b="1" dirty="0">
                <a:solidFill>
                  <a:srgbClr val="FF3300"/>
                </a:solidFill>
                <a:latin typeface="Times New Roman" panose="02020603050405020304" pitchFamily="18" charset="0"/>
              </a:rPr>
              <a:t>矗（      ）</a:t>
            </a:r>
            <a:r>
              <a:rPr lang="zh-CN" altLang="en-US" sz="4800" b="1" dirty="0">
                <a:latin typeface="Times New Roman" panose="02020603050405020304" pitchFamily="18" charset="0"/>
              </a:rPr>
              <a:t>、</a:t>
            </a:r>
            <a:endParaRPr lang="en-US" altLang="zh-CN" sz="4800" b="1" dirty="0">
              <a:latin typeface="Times New Roman" panose="02020603050405020304" pitchFamily="18" charset="0"/>
            </a:endParaRPr>
          </a:p>
          <a:p>
            <a:r>
              <a:rPr lang="zh-CN" altLang="en-US" sz="4800" b="1" dirty="0">
                <a:solidFill>
                  <a:srgbClr val="FF3300"/>
                </a:solidFill>
                <a:latin typeface="Times New Roman" panose="02020603050405020304" pitchFamily="18" charset="0"/>
              </a:rPr>
              <a:t>澎湃（            ）</a:t>
            </a:r>
            <a:r>
              <a:rPr lang="zh-CN" altLang="en-US" sz="4800" b="1" dirty="0">
                <a:latin typeface="Times New Roman" panose="02020603050405020304" pitchFamily="18" charset="0"/>
              </a:rPr>
              <a:t>、</a:t>
            </a:r>
            <a:endParaRPr lang="zh-CN" altLang="en-US" sz="4800" b="1" dirty="0">
              <a:latin typeface="Times New Roman" panose="02020603050405020304" pitchFamily="18" charset="0"/>
            </a:endParaRPr>
          </a:p>
          <a:p>
            <a:r>
              <a:rPr lang="zh-CN" altLang="en-US" sz="4800" b="1" dirty="0">
                <a:solidFill>
                  <a:srgbClr val="FF3300"/>
                </a:solidFill>
                <a:latin typeface="Times New Roman" panose="02020603050405020304" pitchFamily="18" charset="0"/>
              </a:rPr>
              <a:t>落（     ）</a:t>
            </a:r>
            <a:r>
              <a:rPr lang="zh-CN" altLang="en-US" sz="4800" b="1" dirty="0">
                <a:latin typeface="Times New Roman" panose="02020603050405020304" pitchFamily="18" charset="0"/>
              </a:rPr>
              <a:t>得很远了、</a:t>
            </a:r>
            <a:endParaRPr lang="zh-CN" altLang="en-US" sz="4800" b="1" dirty="0">
              <a:solidFill>
                <a:srgbClr val="FF3300"/>
              </a:solidFill>
              <a:latin typeface="Times New Roman" panose="02020603050405020304" pitchFamily="18" charset="0"/>
            </a:endParaRPr>
          </a:p>
        </p:txBody>
      </p:sp>
      <p:sp>
        <p:nvSpPr>
          <p:cNvPr id="3" name="矩形 2"/>
          <p:cNvSpPr/>
          <p:nvPr/>
        </p:nvSpPr>
        <p:spPr>
          <a:xfrm>
            <a:off x="1857375" y="2071688"/>
            <a:ext cx="1554163" cy="708025"/>
          </a:xfrm>
          <a:prstGeom prst="rect">
            <a:avLst/>
          </a:prstGeom>
          <a:noFill/>
          <a:ln w="9525">
            <a:noFill/>
          </a:ln>
        </p:spPr>
        <p:txBody>
          <a:bodyPr wrap="none">
            <a:spAutoFit/>
          </a:bodyPr>
          <a:p>
            <a:r>
              <a:rPr lang="en-US" altLang="zh-CN" sz="4000" b="1" dirty="0">
                <a:latin typeface="Times New Roman" panose="02020603050405020304" pitchFamily="18" charset="0"/>
              </a:rPr>
              <a:t>huáng</a:t>
            </a:r>
            <a:endParaRPr lang="zh-CN" altLang="en-US" sz="4000" b="1" dirty="0">
              <a:latin typeface="Times New Roman" panose="02020603050405020304" pitchFamily="18" charset="0"/>
            </a:endParaRPr>
          </a:p>
        </p:txBody>
      </p:sp>
      <p:sp>
        <p:nvSpPr>
          <p:cNvPr id="4" name="矩形 3"/>
          <p:cNvSpPr/>
          <p:nvPr/>
        </p:nvSpPr>
        <p:spPr>
          <a:xfrm>
            <a:off x="5929313" y="2071688"/>
            <a:ext cx="749300" cy="769937"/>
          </a:xfrm>
          <a:prstGeom prst="rect">
            <a:avLst/>
          </a:prstGeom>
          <a:noFill/>
          <a:ln w="9525">
            <a:noFill/>
          </a:ln>
        </p:spPr>
        <p:txBody>
          <a:bodyPr wrap="none">
            <a:spAutoFit/>
          </a:bodyPr>
          <a:p>
            <a:r>
              <a:rPr lang="en-US" altLang="zh-CN" sz="4400" b="1" dirty="0">
                <a:latin typeface="Times New Roman" panose="02020603050405020304" pitchFamily="18" charset="0"/>
              </a:rPr>
              <a:t>kē</a:t>
            </a:r>
            <a:endParaRPr lang="zh-CN" altLang="en-US" sz="4400" dirty="0">
              <a:latin typeface="Times New Roman" panose="02020603050405020304" pitchFamily="18" charset="0"/>
            </a:endParaRPr>
          </a:p>
        </p:txBody>
      </p:sp>
      <p:sp>
        <p:nvSpPr>
          <p:cNvPr id="5" name="矩形 4"/>
          <p:cNvSpPr/>
          <p:nvPr/>
        </p:nvSpPr>
        <p:spPr>
          <a:xfrm>
            <a:off x="1643063" y="2786063"/>
            <a:ext cx="1239837" cy="708025"/>
          </a:xfrm>
          <a:prstGeom prst="rect">
            <a:avLst/>
          </a:prstGeom>
          <a:noFill/>
          <a:ln w="9525">
            <a:noFill/>
          </a:ln>
        </p:spPr>
        <p:txBody>
          <a:bodyPr wrap="none">
            <a:spAutoFit/>
          </a:bodyPr>
          <a:p>
            <a:r>
              <a:rPr lang="en-US" altLang="zh-CN" sz="4000" b="1" dirty="0">
                <a:latin typeface="Times New Roman" panose="02020603050405020304" pitchFamily="18" charset="0"/>
              </a:rPr>
              <a:t>zhàn</a:t>
            </a:r>
            <a:endParaRPr lang="zh-CN" altLang="en-US" sz="4000" dirty="0">
              <a:latin typeface="Times New Roman" panose="02020603050405020304" pitchFamily="18" charset="0"/>
            </a:endParaRPr>
          </a:p>
        </p:txBody>
      </p:sp>
      <p:sp>
        <p:nvSpPr>
          <p:cNvPr id="6" name="矩形 5"/>
          <p:cNvSpPr/>
          <p:nvPr/>
        </p:nvSpPr>
        <p:spPr>
          <a:xfrm>
            <a:off x="6715125" y="2714625"/>
            <a:ext cx="1393825" cy="769938"/>
          </a:xfrm>
          <a:prstGeom prst="rect">
            <a:avLst/>
          </a:prstGeom>
          <a:noFill/>
          <a:ln w="9525">
            <a:noFill/>
          </a:ln>
        </p:spPr>
        <p:txBody>
          <a:bodyPr wrap="none">
            <a:spAutoFit/>
          </a:bodyPr>
          <a:p>
            <a:r>
              <a:rPr lang="en-US" altLang="zh-CN" sz="4400" b="1" dirty="0">
                <a:latin typeface="Times New Roman" panose="02020603050405020304" pitchFamily="18" charset="0"/>
              </a:rPr>
              <a:t>gū lu</a:t>
            </a:r>
            <a:endParaRPr lang="zh-CN" altLang="en-US" sz="4400" dirty="0">
              <a:latin typeface="Times New Roman" panose="02020603050405020304" pitchFamily="18" charset="0"/>
            </a:endParaRPr>
          </a:p>
        </p:txBody>
      </p:sp>
      <p:sp>
        <p:nvSpPr>
          <p:cNvPr id="7" name="矩形 6"/>
          <p:cNvSpPr/>
          <p:nvPr/>
        </p:nvSpPr>
        <p:spPr>
          <a:xfrm>
            <a:off x="1214438" y="3500438"/>
            <a:ext cx="1011237" cy="708025"/>
          </a:xfrm>
          <a:prstGeom prst="rect">
            <a:avLst/>
          </a:prstGeom>
          <a:noFill/>
          <a:ln w="9525">
            <a:noFill/>
          </a:ln>
        </p:spPr>
        <p:txBody>
          <a:bodyPr wrap="none">
            <a:spAutoFit/>
          </a:bodyPr>
          <a:p>
            <a:r>
              <a:rPr lang="en-US" altLang="zh-CN" sz="4000" b="1" dirty="0">
                <a:latin typeface="Times New Roman" panose="02020603050405020304" pitchFamily="18" charset="0"/>
              </a:rPr>
              <a:t>hān</a:t>
            </a:r>
            <a:endParaRPr lang="zh-CN" altLang="en-US" sz="4000" dirty="0">
              <a:latin typeface="Times New Roman" panose="02020603050405020304" pitchFamily="18" charset="0"/>
            </a:endParaRPr>
          </a:p>
        </p:txBody>
      </p:sp>
      <p:sp>
        <p:nvSpPr>
          <p:cNvPr id="8" name="矩形 7"/>
          <p:cNvSpPr/>
          <p:nvPr/>
        </p:nvSpPr>
        <p:spPr>
          <a:xfrm>
            <a:off x="6572250" y="3500438"/>
            <a:ext cx="1409700" cy="769937"/>
          </a:xfrm>
          <a:prstGeom prst="rect">
            <a:avLst/>
          </a:prstGeom>
          <a:noFill/>
          <a:ln w="9525">
            <a:noFill/>
          </a:ln>
        </p:spPr>
        <p:txBody>
          <a:bodyPr wrap="none">
            <a:spAutoFit/>
          </a:bodyPr>
          <a:p>
            <a:r>
              <a:rPr lang="en-US" altLang="zh-CN" sz="4400" b="1" dirty="0">
                <a:latin typeface="Times New Roman" panose="02020603050405020304" pitchFamily="18" charset="0"/>
              </a:rPr>
              <a:t>quán</a:t>
            </a:r>
            <a:endParaRPr lang="zh-CN" altLang="en-US" sz="4400" dirty="0">
              <a:latin typeface="Times New Roman" panose="02020603050405020304" pitchFamily="18" charset="0"/>
            </a:endParaRPr>
          </a:p>
        </p:txBody>
      </p:sp>
      <p:sp>
        <p:nvSpPr>
          <p:cNvPr id="9" name="矩形 8"/>
          <p:cNvSpPr/>
          <p:nvPr/>
        </p:nvSpPr>
        <p:spPr>
          <a:xfrm>
            <a:off x="1928813" y="4929188"/>
            <a:ext cx="2098675" cy="769937"/>
          </a:xfrm>
          <a:prstGeom prst="rect">
            <a:avLst/>
          </a:prstGeom>
          <a:noFill/>
          <a:ln w="9525">
            <a:noFill/>
          </a:ln>
        </p:spPr>
        <p:txBody>
          <a:bodyPr wrap="none">
            <a:spAutoFit/>
          </a:bodyPr>
          <a:p>
            <a:r>
              <a:rPr lang="en-US" altLang="zh-CN" sz="4400" b="1" dirty="0">
                <a:latin typeface="Times New Roman" panose="02020603050405020304" pitchFamily="18" charset="0"/>
              </a:rPr>
              <a:t>péngpài</a:t>
            </a:r>
            <a:endParaRPr lang="zh-CN" altLang="en-US" sz="4400" dirty="0">
              <a:latin typeface="Times New Roman" panose="02020603050405020304" pitchFamily="18" charset="0"/>
            </a:endParaRPr>
          </a:p>
        </p:txBody>
      </p:sp>
      <p:sp>
        <p:nvSpPr>
          <p:cNvPr id="10" name="矩形 9"/>
          <p:cNvSpPr/>
          <p:nvPr/>
        </p:nvSpPr>
        <p:spPr>
          <a:xfrm>
            <a:off x="1214438" y="4357688"/>
            <a:ext cx="1220787" cy="769937"/>
          </a:xfrm>
          <a:prstGeom prst="rect">
            <a:avLst/>
          </a:prstGeom>
          <a:noFill/>
          <a:ln w="9525">
            <a:noFill/>
          </a:ln>
        </p:spPr>
        <p:txBody>
          <a:bodyPr wrap="none">
            <a:spAutoFit/>
          </a:bodyPr>
          <a:p>
            <a:r>
              <a:rPr lang="en-US" altLang="zh-CN" sz="4400" b="1" dirty="0">
                <a:latin typeface="Times New Roman" panose="02020603050405020304" pitchFamily="18" charset="0"/>
              </a:rPr>
              <a:t>zhuì</a:t>
            </a:r>
            <a:endParaRPr lang="zh-CN" altLang="en-US" sz="4400" dirty="0">
              <a:latin typeface="Times New Roman" panose="02020603050405020304" pitchFamily="18" charset="0"/>
            </a:endParaRPr>
          </a:p>
        </p:txBody>
      </p:sp>
      <p:sp>
        <p:nvSpPr>
          <p:cNvPr id="11" name="矩形 10"/>
          <p:cNvSpPr/>
          <p:nvPr/>
        </p:nvSpPr>
        <p:spPr>
          <a:xfrm>
            <a:off x="4286250" y="4214813"/>
            <a:ext cx="1063625" cy="769937"/>
          </a:xfrm>
          <a:prstGeom prst="rect">
            <a:avLst/>
          </a:prstGeom>
          <a:noFill/>
          <a:ln w="9525">
            <a:noFill/>
          </a:ln>
        </p:spPr>
        <p:txBody>
          <a:bodyPr wrap="none">
            <a:spAutoFit/>
          </a:bodyPr>
          <a:p>
            <a:r>
              <a:rPr lang="en-US" altLang="zh-CN" sz="4400" b="1" dirty="0">
                <a:latin typeface="Times New Roman" panose="02020603050405020304" pitchFamily="18" charset="0"/>
              </a:rPr>
              <a:t>chù</a:t>
            </a:r>
            <a:endParaRPr lang="zh-CN" altLang="en-US" sz="4400" dirty="0">
              <a:latin typeface="Times New Roman" panose="02020603050405020304" pitchFamily="18" charset="0"/>
            </a:endParaRPr>
          </a:p>
        </p:txBody>
      </p:sp>
      <p:sp>
        <p:nvSpPr>
          <p:cNvPr id="12" name="矩形 11"/>
          <p:cNvSpPr/>
          <p:nvPr/>
        </p:nvSpPr>
        <p:spPr>
          <a:xfrm>
            <a:off x="1357313" y="5715000"/>
            <a:ext cx="663575" cy="830263"/>
          </a:xfrm>
          <a:prstGeom prst="rect">
            <a:avLst/>
          </a:prstGeom>
          <a:noFill/>
          <a:ln w="9525">
            <a:noFill/>
          </a:ln>
        </p:spPr>
        <p:txBody>
          <a:bodyPr wrap="none">
            <a:spAutoFit/>
          </a:bodyPr>
          <a:p>
            <a:r>
              <a:rPr lang="en-US" altLang="zh-CN" sz="4800" b="1" dirty="0">
                <a:latin typeface="Times New Roman" panose="02020603050405020304" pitchFamily="18" charset="0"/>
              </a:rPr>
              <a:t>là</a:t>
            </a:r>
            <a:endParaRPr lang="zh-CN" altLang="en-US" sz="4800" dirty="0">
              <a:latin typeface="Times New Roman" panose="02020603050405020304" pitchFamily="18" charset="0"/>
            </a:endParaRPr>
          </a:p>
        </p:txBody>
      </p:sp>
      <p:sp>
        <p:nvSpPr>
          <p:cNvPr id="13" name="TextBox 12"/>
          <p:cNvSpPr txBox="1"/>
          <p:nvPr/>
        </p:nvSpPr>
        <p:spPr>
          <a:xfrm>
            <a:off x="357188" y="571500"/>
            <a:ext cx="7500937" cy="1108075"/>
          </a:xfrm>
          <a:prstGeom prst="rect">
            <a:avLst/>
          </a:prstGeom>
          <a:noFill/>
          <a:ln w="9525">
            <a:noFill/>
          </a:ln>
        </p:spPr>
        <p:txBody>
          <a:bodyPr>
            <a:spAutoFit/>
          </a:bodyPr>
          <a:p>
            <a:r>
              <a:rPr lang="zh-CN" altLang="en-US" sz="6600" b="1" dirty="0">
                <a:latin typeface="Times New Roman" panose="02020603050405020304" pitchFamily="18" charset="0"/>
              </a:rPr>
              <a:t>给红体字注音：</a:t>
            </a:r>
            <a:endParaRPr lang="zh-CN" altLang="en-US" sz="6600" b="1" dirty="0">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6" presetClass="entr" presetSubtype="0" fill="hold" grpId="0" nodeType="click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by="(-#ppt_w*2)" calcmode="lin" valueType="num">
                                      <p:cBhvr rctx="PPT">
                                        <p:cTn id="18" dur="500" autoRev="1" fill="hold">
                                          <p:stCondLst>
                                            <p:cond delay="0"/>
                                          </p:stCondLst>
                                        </p:cTn>
                                        <p:tgtEl>
                                          <p:spTgt spid="3"/>
                                        </p:tgtEl>
                                        <p:attrNameLst>
                                          <p:attrName>ppt_w</p:attrName>
                                        </p:attrNameLst>
                                      </p:cBhvr>
                                    </p:anim>
                                    <p:anim by="(#ppt_w*0.50)" calcmode="lin" valueType="num">
                                      <p:cBhvr>
                                        <p:cTn id="19" dur="500" decel="50000" autoRev="1" fill="hold">
                                          <p:stCondLst>
                                            <p:cond delay="0"/>
                                          </p:stCondLst>
                                        </p:cTn>
                                        <p:tgtEl>
                                          <p:spTgt spid="3"/>
                                        </p:tgtEl>
                                        <p:attrNameLst>
                                          <p:attrName>ppt_x</p:attrName>
                                        </p:attrNameLst>
                                      </p:cBhvr>
                                    </p:anim>
                                    <p:anim from="(-#ppt_h/2)" to="(#ppt_y)" calcmode="lin" valueType="num">
                                      <p:cBhvr>
                                        <p:cTn id="20" dur="1000" fill="hold">
                                          <p:stCondLst>
                                            <p:cond delay="0"/>
                                          </p:stCondLst>
                                        </p:cTn>
                                        <p:tgtEl>
                                          <p:spTgt spid="3"/>
                                        </p:tgtEl>
                                        <p:attrNameLst>
                                          <p:attrName>ppt_y</p:attrName>
                                        </p:attrNameLst>
                                      </p:cBhvr>
                                    </p:anim>
                                    <p:animRot by="21600000">
                                      <p:cBhvr>
                                        <p:cTn id="21" dur="1000" fill="hold">
                                          <p:stCondLst>
                                            <p:cond delay="0"/>
                                          </p:stCondLst>
                                        </p:cTn>
                                        <p:tgtEl>
                                          <p:spTgt spid="3"/>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4"/>
                                        </p:tgtEl>
                                        <p:attrNameLst>
                                          <p:attrName>style.visibility</p:attrName>
                                        </p:attrNameLst>
                                      </p:cBhvr>
                                      <p:to>
                                        <p:strVal val="visible"/>
                                      </p:to>
                                    </p:set>
                                    <p:anim by="(-#ppt_w*2)" calcmode="lin" valueType="num">
                                      <p:cBhvr rctx="PPT">
                                        <p:cTn id="26" dur="500" autoRev="1" fill="hold">
                                          <p:stCondLst>
                                            <p:cond delay="0"/>
                                          </p:stCondLst>
                                        </p:cTn>
                                        <p:tgtEl>
                                          <p:spTgt spid="4"/>
                                        </p:tgtEl>
                                        <p:attrNameLst>
                                          <p:attrName>ppt_w</p:attrName>
                                        </p:attrNameLst>
                                      </p:cBhvr>
                                    </p:anim>
                                    <p:anim by="(#ppt_w*0.50)" calcmode="lin" valueType="num">
                                      <p:cBhvr>
                                        <p:cTn id="27" dur="500" decel="50000" autoRev="1" fill="hold">
                                          <p:stCondLst>
                                            <p:cond delay="0"/>
                                          </p:stCondLst>
                                        </p:cTn>
                                        <p:tgtEl>
                                          <p:spTgt spid="4"/>
                                        </p:tgtEl>
                                        <p:attrNameLst>
                                          <p:attrName>ppt_x</p:attrName>
                                        </p:attrNameLst>
                                      </p:cBhvr>
                                    </p:anim>
                                    <p:anim from="(-#ppt_h/2)" to="(#ppt_y)" calcmode="lin" valueType="num">
                                      <p:cBhvr>
                                        <p:cTn id="28" dur="1000" fill="hold">
                                          <p:stCondLst>
                                            <p:cond delay="0"/>
                                          </p:stCondLst>
                                        </p:cTn>
                                        <p:tgtEl>
                                          <p:spTgt spid="4"/>
                                        </p:tgtEl>
                                        <p:attrNameLst>
                                          <p:attrName>ppt_y</p:attrName>
                                        </p:attrNameLst>
                                      </p:cBhvr>
                                    </p:anim>
                                    <p:animRot by="21600000">
                                      <p:cBhvr>
                                        <p:cTn id="29" dur="1000" fill="hold">
                                          <p:stCondLst>
                                            <p:cond delay="0"/>
                                          </p:stCondLst>
                                        </p:cTn>
                                        <p:tgtEl>
                                          <p:spTgt spid="4"/>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56" presetClass="entr" presetSubtype="0" fill="hold" grpId="0" nodeType="clickEffect">
                                  <p:stCondLst>
                                    <p:cond delay="0"/>
                                  </p:stCondLst>
                                  <p:iterate type="lt">
                                    <p:tmPct val="10000"/>
                                  </p:iterate>
                                  <p:childTnLst>
                                    <p:set>
                                      <p:cBhvr>
                                        <p:cTn id="33" dur="1" fill="hold">
                                          <p:stCondLst>
                                            <p:cond delay="0"/>
                                          </p:stCondLst>
                                        </p:cTn>
                                        <p:tgtEl>
                                          <p:spTgt spid="5"/>
                                        </p:tgtEl>
                                        <p:attrNameLst>
                                          <p:attrName>style.visibility</p:attrName>
                                        </p:attrNameLst>
                                      </p:cBhvr>
                                      <p:to>
                                        <p:strVal val="visible"/>
                                      </p:to>
                                    </p:set>
                                    <p:anim by="(-#ppt_w*2)" calcmode="lin" valueType="num">
                                      <p:cBhvr rctx="PPT">
                                        <p:cTn id="34" dur="500" autoRev="1" fill="hold">
                                          <p:stCondLst>
                                            <p:cond delay="0"/>
                                          </p:stCondLst>
                                        </p:cTn>
                                        <p:tgtEl>
                                          <p:spTgt spid="5"/>
                                        </p:tgtEl>
                                        <p:attrNameLst>
                                          <p:attrName>ppt_w</p:attrName>
                                        </p:attrNameLst>
                                      </p:cBhvr>
                                    </p:anim>
                                    <p:anim by="(#ppt_w*0.50)" calcmode="lin" valueType="num">
                                      <p:cBhvr>
                                        <p:cTn id="35" dur="500" decel="50000" autoRev="1" fill="hold">
                                          <p:stCondLst>
                                            <p:cond delay="0"/>
                                          </p:stCondLst>
                                        </p:cTn>
                                        <p:tgtEl>
                                          <p:spTgt spid="5"/>
                                        </p:tgtEl>
                                        <p:attrNameLst>
                                          <p:attrName>ppt_x</p:attrName>
                                        </p:attrNameLst>
                                      </p:cBhvr>
                                    </p:anim>
                                    <p:anim from="(-#ppt_h/2)" to="(#ppt_y)" calcmode="lin" valueType="num">
                                      <p:cBhvr>
                                        <p:cTn id="36" dur="1000" fill="hold">
                                          <p:stCondLst>
                                            <p:cond delay="0"/>
                                          </p:stCondLst>
                                        </p:cTn>
                                        <p:tgtEl>
                                          <p:spTgt spid="5"/>
                                        </p:tgtEl>
                                        <p:attrNameLst>
                                          <p:attrName>ppt_y</p:attrName>
                                        </p:attrNameLst>
                                      </p:cBhvr>
                                    </p:anim>
                                    <p:animRot by="21600000">
                                      <p:cBhvr>
                                        <p:cTn id="37" dur="1000" fill="hold">
                                          <p:stCondLst>
                                            <p:cond delay="0"/>
                                          </p:stCondLst>
                                        </p:cTn>
                                        <p:tgtEl>
                                          <p:spTgt spid="5"/>
                                        </p:tgtEl>
                                        <p:attrNameLst>
                                          <p:attrName>r</p:attrName>
                                        </p:attrNameLst>
                                      </p:cBhvr>
                                    </p:animRot>
                                  </p:childTnLst>
                                </p:cTn>
                              </p:par>
                            </p:childTnLst>
                          </p:cTn>
                        </p:par>
                      </p:childTnLst>
                    </p:cTn>
                  </p:par>
                  <p:par>
                    <p:cTn id="38" fill="hold">
                      <p:stCondLst>
                        <p:cond delay="indefinite"/>
                      </p:stCondLst>
                      <p:childTnLst>
                        <p:par>
                          <p:cTn id="39" fill="hold">
                            <p:stCondLst>
                              <p:cond delay="0"/>
                            </p:stCondLst>
                            <p:childTnLst>
                              <p:par>
                                <p:cTn id="40" presetID="56" presetClass="entr" presetSubtype="0" fill="hold" grpId="0" nodeType="clickEffect">
                                  <p:stCondLst>
                                    <p:cond delay="0"/>
                                  </p:stCondLst>
                                  <p:iterate type="lt">
                                    <p:tmPct val="10000"/>
                                  </p:iterate>
                                  <p:childTnLst>
                                    <p:set>
                                      <p:cBhvr>
                                        <p:cTn id="41" dur="1" fill="hold">
                                          <p:stCondLst>
                                            <p:cond delay="0"/>
                                          </p:stCondLst>
                                        </p:cTn>
                                        <p:tgtEl>
                                          <p:spTgt spid="6"/>
                                        </p:tgtEl>
                                        <p:attrNameLst>
                                          <p:attrName>style.visibility</p:attrName>
                                        </p:attrNameLst>
                                      </p:cBhvr>
                                      <p:to>
                                        <p:strVal val="visible"/>
                                      </p:to>
                                    </p:set>
                                    <p:anim by="(-#ppt_w*2)" calcmode="lin" valueType="num">
                                      <p:cBhvr rctx="PPT">
                                        <p:cTn id="42" dur="500" autoRev="1" fill="hold">
                                          <p:stCondLst>
                                            <p:cond delay="0"/>
                                          </p:stCondLst>
                                        </p:cTn>
                                        <p:tgtEl>
                                          <p:spTgt spid="6"/>
                                        </p:tgtEl>
                                        <p:attrNameLst>
                                          <p:attrName>ppt_w</p:attrName>
                                        </p:attrNameLst>
                                      </p:cBhvr>
                                    </p:anim>
                                    <p:anim by="(#ppt_w*0.50)" calcmode="lin" valueType="num">
                                      <p:cBhvr>
                                        <p:cTn id="43" dur="500" decel="50000" autoRev="1" fill="hold">
                                          <p:stCondLst>
                                            <p:cond delay="0"/>
                                          </p:stCondLst>
                                        </p:cTn>
                                        <p:tgtEl>
                                          <p:spTgt spid="6"/>
                                        </p:tgtEl>
                                        <p:attrNameLst>
                                          <p:attrName>ppt_x</p:attrName>
                                        </p:attrNameLst>
                                      </p:cBhvr>
                                    </p:anim>
                                    <p:anim from="(-#ppt_h/2)" to="(#ppt_y)" calcmode="lin" valueType="num">
                                      <p:cBhvr>
                                        <p:cTn id="44" dur="1000" fill="hold">
                                          <p:stCondLst>
                                            <p:cond delay="0"/>
                                          </p:stCondLst>
                                        </p:cTn>
                                        <p:tgtEl>
                                          <p:spTgt spid="6"/>
                                        </p:tgtEl>
                                        <p:attrNameLst>
                                          <p:attrName>ppt_y</p:attrName>
                                        </p:attrNameLst>
                                      </p:cBhvr>
                                    </p:anim>
                                    <p:animRot by="21600000">
                                      <p:cBhvr>
                                        <p:cTn id="45" dur="1000" fill="hold">
                                          <p:stCondLst>
                                            <p:cond delay="0"/>
                                          </p:stCondLst>
                                        </p:cTn>
                                        <p:tgtEl>
                                          <p:spTgt spid="6"/>
                                        </p:tgtEl>
                                        <p:attrNameLst>
                                          <p:attrName>r</p:attrName>
                                        </p:attrNameLst>
                                      </p:cBhvr>
                                    </p:animRot>
                                  </p:childTnLst>
                                </p:cTn>
                              </p:par>
                            </p:childTnLst>
                          </p:cTn>
                        </p:par>
                      </p:childTnLst>
                    </p:cTn>
                  </p:par>
                  <p:par>
                    <p:cTn id="46" fill="hold">
                      <p:stCondLst>
                        <p:cond delay="indefinite"/>
                      </p:stCondLst>
                      <p:childTnLst>
                        <p:par>
                          <p:cTn id="47" fill="hold">
                            <p:stCondLst>
                              <p:cond delay="0"/>
                            </p:stCondLst>
                            <p:childTnLst>
                              <p:par>
                                <p:cTn id="48" presetID="56" presetClass="entr" presetSubtype="0" fill="hold" grpId="0" nodeType="clickEffect">
                                  <p:stCondLst>
                                    <p:cond delay="0"/>
                                  </p:stCondLst>
                                  <p:iterate type="lt">
                                    <p:tmPct val="10000"/>
                                  </p:iterate>
                                  <p:childTnLst>
                                    <p:set>
                                      <p:cBhvr>
                                        <p:cTn id="49" dur="1" fill="hold">
                                          <p:stCondLst>
                                            <p:cond delay="0"/>
                                          </p:stCondLst>
                                        </p:cTn>
                                        <p:tgtEl>
                                          <p:spTgt spid="7"/>
                                        </p:tgtEl>
                                        <p:attrNameLst>
                                          <p:attrName>style.visibility</p:attrName>
                                        </p:attrNameLst>
                                      </p:cBhvr>
                                      <p:to>
                                        <p:strVal val="visible"/>
                                      </p:to>
                                    </p:set>
                                    <p:anim by="(-#ppt_w*2)" calcmode="lin" valueType="num">
                                      <p:cBhvr rctx="PPT">
                                        <p:cTn id="50" dur="500" autoRev="1" fill="hold">
                                          <p:stCondLst>
                                            <p:cond delay="0"/>
                                          </p:stCondLst>
                                        </p:cTn>
                                        <p:tgtEl>
                                          <p:spTgt spid="7"/>
                                        </p:tgtEl>
                                        <p:attrNameLst>
                                          <p:attrName>ppt_w</p:attrName>
                                        </p:attrNameLst>
                                      </p:cBhvr>
                                    </p:anim>
                                    <p:anim by="(#ppt_w*0.50)" calcmode="lin" valueType="num">
                                      <p:cBhvr>
                                        <p:cTn id="51" dur="500" decel="50000" autoRev="1" fill="hold">
                                          <p:stCondLst>
                                            <p:cond delay="0"/>
                                          </p:stCondLst>
                                        </p:cTn>
                                        <p:tgtEl>
                                          <p:spTgt spid="7"/>
                                        </p:tgtEl>
                                        <p:attrNameLst>
                                          <p:attrName>ppt_x</p:attrName>
                                        </p:attrNameLst>
                                      </p:cBhvr>
                                    </p:anim>
                                    <p:anim from="(-#ppt_h/2)" to="(#ppt_y)" calcmode="lin" valueType="num">
                                      <p:cBhvr>
                                        <p:cTn id="52" dur="1000" fill="hold">
                                          <p:stCondLst>
                                            <p:cond delay="0"/>
                                          </p:stCondLst>
                                        </p:cTn>
                                        <p:tgtEl>
                                          <p:spTgt spid="7"/>
                                        </p:tgtEl>
                                        <p:attrNameLst>
                                          <p:attrName>ppt_y</p:attrName>
                                        </p:attrNameLst>
                                      </p:cBhvr>
                                    </p:anim>
                                    <p:animRot by="21600000">
                                      <p:cBhvr>
                                        <p:cTn id="53" dur="1000" fill="hold">
                                          <p:stCondLst>
                                            <p:cond delay="0"/>
                                          </p:stCondLst>
                                        </p:cTn>
                                        <p:tgtEl>
                                          <p:spTgt spid="7"/>
                                        </p:tgtEl>
                                        <p:attrNameLst>
                                          <p:attrName>r</p:attrName>
                                        </p:attrNameLst>
                                      </p:cBhvr>
                                    </p:animRot>
                                  </p:childTnLst>
                                </p:cTn>
                              </p:par>
                            </p:childTnLst>
                          </p:cTn>
                        </p:par>
                      </p:childTnLst>
                    </p:cTn>
                  </p:par>
                  <p:par>
                    <p:cTn id="54" fill="hold">
                      <p:stCondLst>
                        <p:cond delay="indefinite"/>
                      </p:stCondLst>
                      <p:childTnLst>
                        <p:par>
                          <p:cTn id="55" fill="hold">
                            <p:stCondLst>
                              <p:cond delay="0"/>
                            </p:stCondLst>
                            <p:childTnLst>
                              <p:par>
                                <p:cTn id="56" presetID="56" presetClass="entr" presetSubtype="0" fill="hold" grpId="0" nodeType="clickEffect">
                                  <p:stCondLst>
                                    <p:cond delay="0"/>
                                  </p:stCondLst>
                                  <p:iterate type="lt">
                                    <p:tmPct val="10000"/>
                                  </p:iterate>
                                  <p:childTnLst>
                                    <p:set>
                                      <p:cBhvr>
                                        <p:cTn id="57" dur="1" fill="hold">
                                          <p:stCondLst>
                                            <p:cond delay="0"/>
                                          </p:stCondLst>
                                        </p:cTn>
                                        <p:tgtEl>
                                          <p:spTgt spid="8"/>
                                        </p:tgtEl>
                                        <p:attrNameLst>
                                          <p:attrName>style.visibility</p:attrName>
                                        </p:attrNameLst>
                                      </p:cBhvr>
                                      <p:to>
                                        <p:strVal val="visible"/>
                                      </p:to>
                                    </p:set>
                                    <p:anim by="(-#ppt_w*2)" calcmode="lin" valueType="num">
                                      <p:cBhvr rctx="PPT">
                                        <p:cTn id="58" dur="500" autoRev="1" fill="hold">
                                          <p:stCondLst>
                                            <p:cond delay="0"/>
                                          </p:stCondLst>
                                        </p:cTn>
                                        <p:tgtEl>
                                          <p:spTgt spid="8"/>
                                        </p:tgtEl>
                                        <p:attrNameLst>
                                          <p:attrName>ppt_w</p:attrName>
                                        </p:attrNameLst>
                                      </p:cBhvr>
                                    </p:anim>
                                    <p:anim by="(#ppt_w*0.50)" calcmode="lin" valueType="num">
                                      <p:cBhvr>
                                        <p:cTn id="59" dur="500" decel="50000" autoRev="1" fill="hold">
                                          <p:stCondLst>
                                            <p:cond delay="0"/>
                                          </p:stCondLst>
                                        </p:cTn>
                                        <p:tgtEl>
                                          <p:spTgt spid="8"/>
                                        </p:tgtEl>
                                        <p:attrNameLst>
                                          <p:attrName>ppt_x</p:attrName>
                                        </p:attrNameLst>
                                      </p:cBhvr>
                                    </p:anim>
                                    <p:anim from="(-#ppt_h/2)" to="(#ppt_y)" calcmode="lin" valueType="num">
                                      <p:cBhvr>
                                        <p:cTn id="60" dur="1000" fill="hold">
                                          <p:stCondLst>
                                            <p:cond delay="0"/>
                                          </p:stCondLst>
                                        </p:cTn>
                                        <p:tgtEl>
                                          <p:spTgt spid="8"/>
                                        </p:tgtEl>
                                        <p:attrNameLst>
                                          <p:attrName>ppt_y</p:attrName>
                                        </p:attrNameLst>
                                      </p:cBhvr>
                                    </p:anim>
                                    <p:animRot by="21600000">
                                      <p:cBhvr>
                                        <p:cTn id="61" dur="1000" fill="hold">
                                          <p:stCondLst>
                                            <p:cond delay="0"/>
                                          </p:stCondLst>
                                        </p:cTn>
                                        <p:tgtEl>
                                          <p:spTgt spid="8"/>
                                        </p:tgtEl>
                                        <p:attrNameLst>
                                          <p:attrName>r</p:attrName>
                                        </p:attrNameLst>
                                      </p:cBhvr>
                                    </p:animRot>
                                  </p:childTnLst>
                                </p:cTn>
                              </p:par>
                            </p:childTnLst>
                          </p:cTn>
                        </p:par>
                      </p:childTnLst>
                    </p:cTn>
                  </p:par>
                  <p:par>
                    <p:cTn id="62" fill="hold">
                      <p:stCondLst>
                        <p:cond delay="indefinite"/>
                      </p:stCondLst>
                      <p:childTnLst>
                        <p:par>
                          <p:cTn id="63" fill="hold">
                            <p:stCondLst>
                              <p:cond delay="0"/>
                            </p:stCondLst>
                            <p:childTnLst>
                              <p:par>
                                <p:cTn id="64" presetID="56" presetClass="entr" presetSubtype="0" fill="hold" grpId="0" nodeType="clickEffect">
                                  <p:stCondLst>
                                    <p:cond delay="0"/>
                                  </p:stCondLst>
                                  <p:iterate type="lt">
                                    <p:tmPct val="10000"/>
                                  </p:iterate>
                                  <p:childTnLst>
                                    <p:set>
                                      <p:cBhvr>
                                        <p:cTn id="65" dur="1" fill="hold">
                                          <p:stCondLst>
                                            <p:cond delay="0"/>
                                          </p:stCondLst>
                                        </p:cTn>
                                        <p:tgtEl>
                                          <p:spTgt spid="10"/>
                                        </p:tgtEl>
                                        <p:attrNameLst>
                                          <p:attrName>style.visibility</p:attrName>
                                        </p:attrNameLst>
                                      </p:cBhvr>
                                      <p:to>
                                        <p:strVal val="visible"/>
                                      </p:to>
                                    </p:set>
                                    <p:anim by="(-#ppt_w*2)" calcmode="lin" valueType="num">
                                      <p:cBhvr rctx="PPT">
                                        <p:cTn id="66" dur="500" autoRev="1" fill="hold">
                                          <p:stCondLst>
                                            <p:cond delay="0"/>
                                          </p:stCondLst>
                                        </p:cTn>
                                        <p:tgtEl>
                                          <p:spTgt spid="10"/>
                                        </p:tgtEl>
                                        <p:attrNameLst>
                                          <p:attrName>ppt_w</p:attrName>
                                        </p:attrNameLst>
                                      </p:cBhvr>
                                    </p:anim>
                                    <p:anim by="(#ppt_w*0.50)" calcmode="lin" valueType="num">
                                      <p:cBhvr>
                                        <p:cTn id="67" dur="500" decel="50000" autoRev="1" fill="hold">
                                          <p:stCondLst>
                                            <p:cond delay="0"/>
                                          </p:stCondLst>
                                        </p:cTn>
                                        <p:tgtEl>
                                          <p:spTgt spid="10"/>
                                        </p:tgtEl>
                                        <p:attrNameLst>
                                          <p:attrName>ppt_x</p:attrName>
                                        </p:attrNameLst>
                                      </p:cBhvr>
                                    </p:anim>
                                    <p:anim from="(-#ppt_h/2)" to="(#ppt_y)" calcmode="lin" valueType="num">
                                      <p:cBhvr>
                                        <p:cTn id="68" dur="1000" fill="hold">
                                          <p:stCondLst>
                                            <p:cond delay="0"/>
                                          </p:stCondLst>
                                        </p:cTn>
                                        <p:tgtEl>
                                          <p:spTgt spid="10"/>
                                        </p:tgtEl>
                                        <p:attrNameLst>
                                          <p:attrName>ppt_y</p:attrName>
                                        </p:attrNameLst>
                                      </p:cBhvr>
                                    </p:anim>
                                    <p:animRot by="21600000">
                                      <p:cBhvr>
                                        <p:cTn id="69" dur="1000" fill="hold">
                                          <p:stCondLst>
                                            <p:cond delay="0"/>
                                          </p:stCondLst>
                                        </p:cTn>
                                        <p:tgtEl>
                                          <p:spTgt spid="10"/>
                                        </p:tgtEl>
                                        <p:attrNameLst>
                                          <p:attrName>r</p:attrName>
                                        </p:attrNameLst>
                                      </p:cBhvr>
                                    </p:animRot>
                                  </p:childTnLst>
                                </p:cTn>
                              </p:par>
                            </p:childTnLst>
                          </p:cTn>
                        </p:par>
                      </p:childTnLst>
                    </p:cTn>
                  </p:par>
                  <p:par>
                    <p:cTn id="70" fill="hold">
                      <p:stCondLst>
                        <p:cond delay="indefinite"/>
                      </p:stCondLst>
                      <p:childTnLst>
                        <p:par>
                          <p:cTn id="71" fill="hold">
                            <p:stCondLst>
                              <p:cond delay="0"/>
                            </p:stCondLst>
                            <p:childTnLst>
                              <p:par>
                                <p:cTn id="72" presetID="56" presetClass="entr" presetSubtype="0" fill="hold" grpId="0" nodeType="clickEffect">
                                  <p:stCondLst>
                                    <p:cond delay="0"/>
                                  </p:stCondLst>
                                  <p:iterate type="lt">
                                    <p:tmPct val="10000"/>
                                  </p:iterate>
                                  <p:childTnLst>
                                    <p:set>
                                      <p:cBhvr>
                                        <p:cTn id="73" dur="1" fill="hold">
                                          <p:stCondLst>
                                            <p:cond delay="0"/>
                                          </p:stCondLst>
                                        </p:cTn>
                                        <p:tgtEl>
                                          <p:spTgt spid="11"/>
                                        </p:tgtEl>
                                        <p:attrNameLst>
                                          <p:attrName>style.visibility</p:attrName>
                                        </p:attrNameLst>
                                      </p:cBhvr>
                                      <p:to>
                                        <p:strVal val="visible"/>
                                      </p:to>
                                    </p:set>
                                    <p:anim by="(-#ppt_w*2)" calcmode="lin" valueType="num">
                                      <p:cBhvr rctx="PPT">
                                        <p:cTn id="74" dur="500" autoRev="1" fill="hold">
                                          <p:stCondLst>
                                            <p:cond delay="0"/>
                                          </p:stCondLst>
                                        </p:cTn>
                                        <p:tgtEl>
                                          <p:spTgt spid="11"/>
                                        </p:tgtEl>
                                        <p:attrNameLst>
                                          <p:attrName>ppt_w</p:attrName>
                                        </p:attrNameLst>
                                      </p:cBhvr>
                                    </p:anim>
                                    <p:anim by="(#ppt_w*0.50)" calcmode="lin" valueType="num">
                                      <p:cBhvr>
                                        <p:cTn id="75" dur="500" decel="50000" autoRev="1" fill="hold">
                                          <p:stCondLst>
                                            <p:cond delay="0"/>
                                          </p:stCondLst>
                                        </p:cTn>
                                        <p:tgtEl>
                                          <p:spTgt spid="11"/>
                                        </p:tgtEl>
                                        <p:attrNameLst>
                                          <p:attrName>ppt_x</p:attrName>
                                        </p:attrNameLst>
                                      </p:cBhvr>
                                    </p:anim>
                                    <p:anim from="(-#ppt_h/2)" to="(#ppt_y)" calcmode="lin" valueType="num">
                                      <p:cBhvr>
                                        <p:cTn id="76" dur="1000" fill="hold">
                                          <p:stCondLst>
                                            <p:cond delay="0"/>
                                          </p:stCondLst>
                                        </p:cTn>
                                        <p:tgtEl>
                                          <p:spTgt spid="11"/>
                                        </p:tgtEl>
                                        <p:attrNameLst>
                                          <p:attrName>ppt_y</p:attrName>
                                        </p:attrNameLst>
                                      </p:cBhvr>
                                    </p:anim>
                                    <p:animRot by="21600000">
                                      <p:cBhvr>
                                        <p:cTn id="77" dur="1000" fill="hold">
                                          <p:stCondLst>
                                            <p:cond delay="0"/>
                                          </p:stCondLst>
                                        </p:cTn>
                                        <p:tgtEl>
                                          <p:spTgt spid="11"/>
                                        </p:tgtEl>
                                        <p:attrNameLst>
                                          <p:attrName>r</p:attrName>
                                        </p:attrNameLst>
                                      </p:cBhvr>
                                    </p:animRot>
                                  </p:childTnLst>
                                </p:cTn>
                              </p:par>
                            </p:childTnLst>
                          </p:cTn>
                        </p:par>
                      </p:childTnLst>
                    </p:cTn>
                  </p:par>
                  <p:par>
                    <p:cTn id="78" fill="hold">
                      <p:stCondLst>
                        <p:cond delay="indefinite"/>
                      </p:stCondLst>
                      <p:childTnLst>
                        <p:par>
                          <p:cTn id="79" fill="hold">
                            <p:stCondLst>
                              <p:cond delay="0"/>
                            </p:stCondLst>
                            <p:childTnLst>
                              <p:par>
                                <p:cTn id="80" presetID="56" presetClass="entr" presetSubtype="0" fill="hold" grpId="0" nodeType="clickEffect">
                                  <p:stCondLst>
                                    <p:cond delay="0"/>
                                  </p:stCondLst>
                                  <p:iterate type="lt">
                                    <p:tmPct val="10000"/>
                                  </p:iterate>
                                  <p:childTnLst>
                                    <p:set>
                                      <p:cBhvr>
                                        <p:cTn id="81" dur="1" fill="hold">
                                          <p:stCondLst>
                                            <p:cond delay="0"/>
                                          </p:stCondLst>
                                        </p:cTn>
                                        <p:tgtEl>
                                          <p:spTgt spid="9"/>
                                        </p:tgtEl>
                                        <p:attrNameLst>
                                          <p:attrName>style.visibility</p:attrName>
                                        </p:attrNameLst>
                                      </p:cBhvr>
                                      <p:to>
                                        <p:strVal val="visible"/>
                                      </p:to>
                                    </p:set>
                                    <p:anim by="(-#ppt_w*2)" calcmode="lin" valueType="num">
                                      <p:cBhvr rctx="PPT">
                                        <p:cTn id="82" dur="500" autoRev="1" fill="hold">
                                          <p:stCondLst>
                                            <p:cond delay="0"/>
                                          </p:stCondLst>
                                        </p:cTn>
                                        <p:tgtEl>
                                          <p:spTgt spid="9"/>
                                        </p:tgtEl>
                                        <p:attrNameLst>
                                          <p:attrName>ppt_w</p:attrName>
                                        </p:attrNameLst>
                                      </p:cBhvr>
                                    </p:anim>
                                    <p:anim by="(#ppt_w*0.50)" calcmode="lin" valueType="num">
                                      <p:cBhvr>
                                        <p:cTn id="83" dur="500" decel="50000" autoRev="1" fill="hold">
                                          <p:stCondLst>
                                            <p:cond delay="0"/>
                                          </p:stCondLst>
                                        </p:cTn>
                                        <p:tgtEl>
                                          <p:spTgt spid="9"/>
                                        </p:tgtEl>
                                        <p:attrNameLst>
                                          <p:attrName>ppt_x</p:attrName>
                                        </p:attrNameLst>
                                      </p:cBhvr>
                                    </p:anim>
                                    <p:anim from="(-#ppt_h/2)" to="(#ppt_y)" calcmode="lin" valueType="num">
                                      <p:cBhvr>
                                        <p:cTn id="84" dur="1000" fill="hold">
                                          <p:stCondLst>
                                            <p:cond delay="0"/>
                                          </p:stCondLst>
                                        </p:cTn>
                                        <p:tgtEl>
                                          <p:spTgt spid="9"/>
                                        </p:tgtEl>
                                        <p:attrNameLst>
                                          <p:attrName>ppt_y</p:attrName>
                                        </p:attrNameLst>
                                      </p:cBhvr>
                                    </p:anim>
                                    <p:animRot by="21600000">
                                      <p:cBhvr>
                                        <p:cTn id="85" dur="1000" fill="hold">
                                          <p:stCondLst>
                                            <p:cond delay="0"/>
                                          </p:stCondLst>
                                        </p:cTn>
                                        <p:tgtEl>
                                          <p:spTgt spid="9"/>
                                        </p:tgtEl>
                                        <p:attrNameLst>
                                          <p:attrName>r</p:attrName>
                                        </p:attrNameLst>
                                      </p:cBhvr>
                                    </p:animRot>
                                  </p:childTnLst>
                                </p:cTn>
                              </p:par>
                            </p:childTnLst>
                          </p:cTn>
                        </p:par>
                      </p:childTnLst>
                    </p:cTn>
                  </p:par>
                  <p:par>
                    <p:cTn id="86" fill="hold">
                      <p:stCondLst>
                        <p:cond delay="indefinite"/>
                      </p:stCondLst>
                      <p:childTnLst>
                        <p:par>
                          <p:cTn id="87" fill="hold">
                            <p:stCondLst>
                              <p:cond delay="0"/>
                            </p:stCondLst>
                            <p:childTnLst>
                              <p:par>
                                <p:cTn id="88" presetID="56" presetClass="entr" presetSubtype="0" fill="hold" grpId="0" nodeType="clickEffect">
                                  <p:stCondLst>
                                    <p:cond delay="0"/>
                                  </p:stCondLst>
                                  <p:iterate type="lt">
                                    <p:tmPct val="10000"/>
                                  </p:iterate>
                                  <p:childTnLst>
                                    <p:set>
                                      <p:cBhvr>
                                        <p:cTn id="89" dur="1" fill="hold">
                                          <p:stCondLst>
                                            <p:cond delay="0"/>
                                          </p:stCondLst>
                                        </p:cTn>
                                        <p:tgtEl>
                                          <p:spTgt spid="12"/>
                                        </p:tgtEl>
                                        <p:attrNameLst>
                                          <p:attrName>style.visibility</p:attrName>
                                        </p:attrNameLst>
                                      </p:cBhvr>
                                      <p:to>
                                        <p:strVal val="visible"/>
                                      </p:to>
                                    </p:set>
                                    <p:anim by="(-#ppt_w*2)" calcmode="lin" valueType="num">
                                      <p:cBhvr rctx="PPT">
                                        <p:cTn id="90" dur="500" autoRev="1" fill="hold">
                                          <p:stCondLst>
                                            <p:cond delay="0"/>
                                          </p:stCondLst>
                                        </p:cTn>
                                        <p:tgtEl>
                                          <p:spTgt spid="12"/>
                                        </p:tgtEl>
                                        <p:attrNameLst>
                                          <p:attrName>ppt_w</p:attrName>
                                        </p:attrNameLst>
                                      </p:cBhvr>
                                    </p:anim>
                                    <p:anim by="(#ppt_w*0.50)" calcmode="lin" valueType="num">
                                      <p:cBhvr>
                                        <p:cTn id="91" dur="500" decel="50000" autoRev="1" fill="hold">
                                          <p:stCondLst>
                                            <p:cond delay="0"/>
                                          </p:stCondLst>
                                        </p:cTn>
                                        <p:tgtEl>
                                          <p:spTgt spid="12"/>
                                        </p:tgtEl>
                                        <p:attrNameLst>
                                          <p:attrName>ppt_x</p:attrName>
                                        </p:attrNameLst>
                                      </p:cBhvr>
                                    </p:anim>
                                    <p:anim from="(-#ppt_h/2)" to="(#ppt_y)" calcmode="lin" valueType="num">
                                      <p:cBhvr>
                                        <p:cTn id="92" dur="1000" fill="hold">
                                          <p:stCondLst>
                                            <p:cond delay="0"/>
                                          </p:stCondLst>
                                        </p:cTn>
                                        <p:tgtEl>
                                          <p:spTgt spid="12"/>
                                        </p:tgtEl>
                                        <p:attrNameLst>
                                          <p:attrName>ppt_y</p:attrName>
                                        </p:attrNameLst>
                                      </p:cBhvr>
                                    </p:anim>
                                    <p:animRot by="21600000">
                                      <p:cBhvr>
                                        <p:cTn id="93" dur="1000"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9"/>
          <p:cNvSpPr>
            <a:spLocks noGrp="1"/>
          </p:cNvSpPr>
          <p:nvPr>
            <p:ph type="title"/>
          </p:nvPr>
        </p:nvSpPr>
        <p:spPr>
          <a:xfrm>
            <a:off x="0" y="0"/>
            <a:ext cx="6215063" cy="1143000"/>
          </a:xfrm>
          <a:ln/>
        </p:spPr>
        <p:txBody>
          <a:bodyPr vert="horz" wrap="square" lIns="91440" tIns="45720" rIns="91440" bIns="45720" anchor="ctr" anchorCtr="0"/>
          <a:p>
            <a:r>
              <a:rPr lang="zh-CN" altLang="en-US" sz="5400" b="1" dirty="0"/>
              <a:t>辨析字形与读音</a:t>
            </a:r>
            <a:endParaRPr lang="zh-CN" altLang="en-US" sz="5400" b="1" dirty="0"/>
          </a:p>
        </p:txBody>
      </p:sp>
      <p:sp>
        <p:nvSpPr>
          <p:cNvPr id="9219" name="Rectangle 10"/>
          <p:cNvSpPr>
            <a:spLocks noGrp="1"/>
          </p:cNvSpPr>
          <p:nvPr>
            <p:ph sz="half" idx="1"/>
          </p:nvPr>
        </p:nvSpPr>
        <p:spPr>
          <a:xfrm>
            <a:off x="0" y="1143000"/>
            <a:ext cx="4491038" cy="5357813"/>
          </a:xfrm>
          <a:ln/>
        </p:spPr>
        <p:txBody>
          <a:bodyPr vert="horz" wrap="square" lIns="91440" tIns="45720" rIns="91440" bIns="45720" anchor="t" anchorCtr="0"/>
          <a:p>
            <a:pPr>
              <a:buClrTx/>
              <a:buSzTx/>
              <a:buFontTx/>
            </a:pPr>
            <a:r>
              <a:rPr kumimoji="1" lang="zh-CN" altLang="en-US" sz="4000" b="1" dirty="0">
                <a:solidFill>
                  <a:srgbClr val="FF5050"/>
                </a:solidFill>
                <a:latin typeface="+mn-lt"/>
                <a:ea typeface="+mn-ea"/>
                <a:cs typeface="+mn-cs"/>
              </a:rPr>
              <a:t>辨析字形</a:t>
            </a:r>
            <a:endParaRPr kumimoji="1" lang="zh-CN" altLang="en-US" sz="4000" b="1" dirty="0">
              <a:solidFill>
                <a:srgbClr val="FF5050"/>
              </a:solidFill>
              <a:latin typeface="+mn-lt"/>
              <a:ea typeface="+mn-ea"/>
              <a:cs typeface="+mn-cs"/>
            </a:endParaRPr>
          </a:p>
          <a:p>
            <a:pPr>
              <a:buClrTx/>
              <a:buSzTx/>
              <a:buFontTx/>
            </a:pPr>
            <a:r>
              <a:rPr kumimoji="1" lang="zh-CN" altLang="en-US" sz="4000" b="1" dirty="0">
                <a:solidFill>
                  <a:srgbClr val="FF5050"/>
                </a:solidFill>
                <a:latin typeface="+mn-lt"/>
                <a:ea typeface="+mn-ea"/>
                <a:cs typeface="+mn-cs"/>
              </a:rPr>
              <a:t>谦（谦虚 ）</a:t>
            </a:r>
            <a:endParaRPr kumimoji="1" lang="zh-CN" altLang="en-US" sz="4000" b="1" dirty="0">
              <a:solidFill>
                <a:srgbClr val="FF5050"/>
              </a:solidFill>
              <a:latin typeface="+mn-lt"/>
              <a:ea typeface="+mn-ea"/>
              <a:cs typeface="+mn-cs"/>
            </a:endParaRPr>
          </a:p>
          <a:p>
            <a:pPr>
              <a:buClrTx/>
              <a:buSzTx/>
              <a:buFontTx/>
            </a:pPr>
            <a:r>
              <a:rPr kumimoji="1" lang="zh-CN" altLang="en-US" sz="4000" b="1" dirty="0">
                <a:solidFill>
                  <a:srgbClr val="FF5050"/>
                </a:solidFill>
                <a:latin typeface="+mn-lt"/>
                <a:ea typeface="+mn-ea"/>
                <a:cs typeface="+mn-cs"/>
              </a:rPr>
              <a:t>歉（道歉）</a:t>
            </a:r>
            <a:endParaRPr kumimoji="1" lang="zh-CN" altLang="en-US" sz="4000" b="1" dirty="0">
              <a:solidFill>
                <a:srgbClr val="FF5050"/>
              </a:solidFill>
              <a:latin typeface="+mn-lt"/>
              <a:ea typeface="+mn-ea"/>
              <a:cs typeface="+mn-cs"/>
            </a:endParaRPr>
          </a:p>
          <a:p>
            <a:pPr>
              <a:buClrTx/>
              <a:buSzTx/>
              <a:buFontTx/>
            </a:pPr>
            <a:r>
              <a:rPr kumimoji="1" lang="zh-CN" altLang="en-US" sz="4000" b="1" dirty="0">
                <a:solidFill>
                  <a:srgbClr val="FF5050"/>
                </a:solidFill>
                <a:latin typeface="+mn-lt"/>
                <a:ea typeface="+mn-ea"/>
                <a:cs typeface="+mn-cs"/>
              </a:rPr>
              <a:t>芭（  芭蕾    ）</a:t>
            </a:r>
            <a:endParaRPr kumimoji="1" lang="zh-CN" altLang="en-US" sz="4000" b="1" dirty="0">
              <a:solidFill>
                <a:srgbClr val="FF5050"/>
              </a:solidFill>
              <a:latin typeface="+mn-lt"/>
              <a:ea typeface="+mn-ea"/>
              <a:cs typeface="+mn-cs"/>
            </a:endParaRPr>
          </a:p>
          <a:p>
            <a:pPr>
              <a:buClrTx/>
              <a:buSzTx/>
              <a:buFontTx/>
            </a:pPr>
            <a:r>
              <a:rPr kumimoji="1" lang="zh-CN" altLang="en-US" sz="4000" b="1" dirty="0">
                <a:solidFill>
                  <a:srgbClr val="FF5050"/>
                </a:solidFill>
                <a:latin typeface="+mn-lt"/>
                <a:ea typeface="+mn-ea"/>
                <a:cs typeface="+mn-cs"/>
              </a:rPr>
              <a:t>笆（  篱笆    ）</a:t>
            </a:r>
            <a:endParaRPr kumimoji="1" lang="zh-CN" altLang="en-US" sz="4000" b="1" dirty="0">
              <a:solidFill>
                <a:srgbClr val="FF5050"/>
              </a:solidFill>
              <a:latin typeface="+mn-lt"/>
              <a:ea typeface="+mn-ea"/>
              <a:cs typeface="+mn-cs"/>
            </a:endParaRPr>
          </a:p>
          <a:p>
            <a:pPr>
              <a:buClrTx/>
              <a:buSzTx/>
              <a:buFontTx/>
            </a:pPr>
            <a:r>
              <a:rPr kumimoji="1" lang="zh-CN" altLang="en-US" sz="4000" b="1" dirty="0">
                <a:solidFill>
                  <a:srgbClr val="FF5050"/>
                </a:solidFill>
                <a:latin typeface="+mn-lt"/>
                <a:ea typeface="+mn-ea"/>
                <a:cs typeface="+mn-cs"/>
              </a:rPr>
              <a:t>笨（笨重）</a:t>
            </a:r>
            <a:endParaRPr kumimoji="1" lang="zh-CN" altLang="en-US" sz="4000" b="1" dirty="0">
              <a:solidFill>
                <a:srgbClr val="FF5050"/>
              </a:solidFill>
              <a:latin typeface="+mn-lt"/>
              <a:ea typeface="+mn-ea"/>
              <a:cs typeface="+mn-cs"/>
            </a:endParaRPr>
          </a:p>
          <a:p>
            <a:pPr>
              <a:buClrTx/>
              <a:buSzTx/>
              <a:buFontTx/>
            </a:pPr>
            <a:r>
              <a:rPr kumimoji="1" lang="zh-CN" altLang="en-US" sz="4000" b="1" dirty="0">
                <a:solidFill>
                  <a:srgbClr val="FF5050"/>
                </a:solidFill>
                <a:latin typeface="+mn-lt"/>
                <a:ea typeface="+mn-ea"/>
                <a:cs typeface="+mn-cs"/>
              </a:rPr>
              <a:t>苯（苯元素</a:t>
            </a:r>
            <a:r>
              <a:rPr kumimoji="1" lang="zh-CN" altLang="en-US" dirty="0">
                <a:solidFill>
                  <a:srgbClr val="FF5050"/>
                </a:solidFill>
                <a:latin typeface="+mn-lt"/>
                <a:ea typeface="+mn-ea"/>
                <a:cs typeface="+mn-cs"/>
              </a:rPr>
              <a:t>）</a:t>
            </a:r>
            <a:endParaRPr kumimoji="1" lang="zh-CN" altLang="en-US" dirty="0">
              <a:solidFill>
                <a:srgbClr val="FF5050"/>
              </a:solidFill>
              <a:latin typeface="+mn-lt"/>
              <a:ea typeface="+mn-ea"/>
              <a:cs typeface="+mn-cs"/>
            </a:endParaRPr>
          </a:p>
        </p:txBody>
      </p:sp>
      <p:sp>
        <p:nvSpPr>
          <p:cNvPr id="9220" name="Rectangle 11"/>
          <p:cNvSpPr>
            <a:spLocks noGrp="1"/>
          </p:cNvSpPr>
          <p:nvPr>
            <p:ph sz="half" idx="2"/>
          </p:nvPr>
        </p:nvSpPr>
        <p:spPr>
          <a:xfrm>
            <a:off x="4143375" y="857250"/>
            <a:ext cx="4572000" cy="6000750"/>
          </a:xfrm>
          <a:ln/>
        </p:spPr>
        <p:txBody>
          <a:bodyPr vert="horz" wrap="square" lIns="91440" tIns="45720" rIns="91440" bIns="45720" anchor="t" anchorCtr="0"/>
          <a:p>
            <a:pPr>
              <a:buClrTx/>
              <a:buSzTx/>
              <a:buFontTx/>
            </a:pPr>
            <a:endParaRPr kumimoji="1" lang="en-US" altLang="zh-CN" sz="3200" b="1" dirty="0">
              <a:solidFill>
                <a:srgbClr val="A50021"/>
              </a:solidFill>
              <a:latin typeface="+mn-lt"/>
              <a:ea typeface="+mn-ea"/>
              <a:cs typeface="+mn-cs"/>
            </a:endParaRPr>
          </a:p>
          <a:p>
            <a:pPr>
              <a:buClrTx/>
              <a:buSzTx/>
              <a:buFontTx/>
            </a:pPr>
            <a:r>
              <a:rPr kumimoji="1" lang="zh-CN" altLang="en-US" sz="3200" b="1" dirty="0">
                <a:solidFill>
                  <a:srgbClr val="A50021"/>
                </a:solidFill>
                <a:latin typeface="+mn-lt"/>
                <a:ea typeface="+mn-ea"/>
                <a:cs typeface="+mn-cs"/>
              </a:rPr>
              <a:t>多音字辨析</a:t>
            </a:r>
            <a:endParaRPr kumimoji="1" lang="zh-CN" altLang="en-US" sz="3200" b="1" dirty="0">
              <a:solidFill>
                <a:srgbClr val="A50021"/>
              </a:solidFill>
              <a:latin typeface="+mn-lt"/>
              <a:ea typeface="+mn-ea"/>
              <a:cs typeface="+mn-cs"/>
            </a:endParaRPr>
          </a:p>
          <a:p>
            <a:pPr>
              <a:buClrTx/>
              <a:buSzTx/>
              <a:buFontTx/>
            </a:pPr>
            <a:r>
              <a:rPr kumimoji="1" lang="zh-CN" altLang="en-US" sz="3200" b="1" dirty="0">
                <a:solidFill>
                  <a:srgbClr val="A50021"/>
                </a:solidFill>
                <a:latin typeface="+mn-lt"/>
                <a:ea typeface="+mn-ea"/>
                <a:cs typeface="+mn-cs"/>
              </a:rPr>
              <a:t>盛（</a:t>
            </a:r>
            <a:r>
              <a:rPr kumimoji="1" lang="en-US" altLang="zh-CN" sz="3200" b="1" dirty="0">
                <a:solidFill>
                  <a:srgbClr val="A50021"/>
                </a:solidFill>
                <a:latin typeface="+mn-lt"/>
                <a:ea typeface="+mn-ea"/>
                <a:cs typeface="+mn-cs"/>
              </a:rPr>
              <a:t>ch</a:t>
            </a:r>
            <a:r>
              <a:rPr kumimoji="1" lang="en-US" altLang="en-US" sz="3200" b="1" dirty="0">
                <a:solidFill>
                  <a:srgbClr val="A50021"/>
                </a:solidFill>
                <a:latin typeface="+mn-lt"/>
                <a:ea typeface="+mn-ea"/>
                <a:cs typeface="+mn-cs"/>
              </a:rPr>
              <a:t>é</a:t>
            </a:r>
            <a:r>
              <a:rPr kumimoji="1" lang="en-US" altLang="zh-CN" sz="3200" b="1" dirty="0">
                <a:solidFill>
                  <a:srgbClr val="A50021"/>
                </a:solidFill>
                <a:latin typeface="+mn-lt"/>
                <a:ea typeface="+mn-ea"/>
                <a:cs typeface="+mn-cs"/>
              </a:rPr>
              <a:t>ng</a:t>
            </a:r>
            <a:r>
              <a:rPr kumimoji="1" lang="zh-CN" altLang="en-US" sz="3200" b="1" dirty="0">
                <a:solidFill>
                  <a:srgbClr val="A50021"/>
                </a:solidFill>
                <a:latin typeface="+mn-lt"/>
                <a:ea typeface="+mn-ea"/>
                <a:cs typeface="+mn-cs"/>
              </a:rPr>
              <a:t>）（盛饭  ）</a:t>
            </a:r>
            <a:endParaRPr kumimoji="1" lang="zh-CN" altLang="en-US" sz="3200" b="1" dirty="0">
              <a:solidFill>
                <a:srgbClr val="A50021"/>
              </a:solidFill>
              <a:latin typeface="+mn-lt"/>
              <a:ea typeface="+mn-ea"/>
              <a:cs typeface="+mn-cs"/>
            </a:endParaRPr>
          </a:p>
          <a:p>
            <a:pPr>
              <a:buClrTx/>
              <a:buSzTx/>
              <a:buFontTx/>
            </a:pPr>
            <a:r>
              <a:rPr kumimoji="1" lang="zh-CN" altLang="en-US" sz="3200" b="1" dirty="0">
                <a:solidFill>
                  <a:srgbClr val="A50021"/>
                </a:solidFill>
                <a:latin typeface="+mn-lt"/>
                <a:ea typeface="+mn-ea"/>
                <a:cs typeface="+mn-cs"/>
              </a:rPr>
              <a:t>    （</a:t>
            </a:r>
            <a:r>
              <a:rPr kumimoji="1" lang="en-US" altLang="zh-CN" sz="3200" b="1" dirty="0">
                <a:solidFill>
                  <a:srgbClr val="A50021"/>
                </a:solidFill>
                <a:latin typeface="+mn-lt"/>
                <a:ea typeface="+mn-ea"/>
                <a:cs typeface="+mn-cs"/>
              </a:rPr>
              <a:t>sh</a:t>
            </a:r>
            <a:r>
              <a:rPr kumimoji="1" lang="en-US" altLang="en-US" sz="3200" b="1" dirty="0">
                <a:solidFill>
                  <a:srgbClr val="A50021"/>
                </a:solidFill>
                <a:latin typeface="+mn-lt"/>
                <a:ea typeface="+mn-ea"/>
                <a:cs typeface="+mn-cs"/>
              </a:rPr>
              <a:t>è</a:t>
            </a:r>
            <a:r>
              <a:rPr kumimoji="1" lang="en-US" altLang="zh-CN" sz="3200" b="1" dirty="0">
                <a:solidFill>
                  <a:srgbClr val="A50021"/>
                </a:solidFill>
                <a:latin typeface="+mn-lt"/>
                <a:ea typeface="+mn-ea"/>
                <a:cs typeface="+mn-cs"/>
              </a:rPr>
              <a:t>ng </a:t>
            </a:r>
            <a:r>
              <a:rPr kumimoji="1" lang="zh-CN" altLang="en-US" sz="3200" b="1" dirty="0">
                <a:solidFill>
                  <a:srgbClr val="A50021"/>
                </a:solidFill>
                <a:latin typeface="+mn-lt"/>
                <a:ea typeface="+mn-ea"/>
                <a:cs typeface="+mn-cs"/>
              </a:rPr>
              <a:t>）（茂盛）</a:t>
            </a:r>
            <a:endParaRPr kumimoji="1" lang="zh-CN" altLang="en-US" sz="3200" b="1" dirty="0">
              <a:solidFill>
                <a:srgbClr val="A50021"/>
              </a:solidFill>
              <a:latin typeface="+mn-lt"/>
              <a:ea typeface="+mn-ea"/>
              <a:cs typeface="+mn-cs"/>
            </a:endParaRPr>
          </a:p>
          <a:p>
            <a:pPr>
              <a:buClrTx/>
              <a:buSzTx/>
              <a:buFontTx/>
            </a:pPr>
            <a:r>
              <a:rPr kumimoji="1" lang="zh-CN" altLang="en-US" sz="3200" b="1" dirty="0">
                <a:solidFill>
                  <a:srgbClr val="A50021"/>
                </a:solidFill>
                <a:latin typeface="+mn-lt"/>
                <a:ea typeface="+mn-ea"/>
                <a:cs typeface="+mn-cs"/>
              </a:rPr>
              <a:t>觉（</a:t>
            </a:r>
            <a:r>
              <a:rPr kumimoji="1" lang="en-US" altLang="zh-CN" sz="3200" b="1" dirty="0">
                <a:solidFill>
                  <a:srgbClr val="A50021"/>
                </a:solidFill>
                <a:latin typeface="+mn-lt"/>
                <a:ea typeface="+mn-ea"/>
                <a:cs typeface="+mn-cs"/>
              </a:rPr>
              <a:t>ju</a:t>
            </a:r>
            <a:r>
              <a:rPr kumimoji="1" lang="en-US" altLang="en-US" sz="3200" b="1" dirty="0">
                <a:solidFill>
                  <a:srgbClr val="A50021"/>
                </a:solidFill>
                <a:latin typeface="+mn-lt"/>
                <a:ea typeface="+mn-ea"/>
                <a:cs typeface="+mn-cs"/>
              </a:rPr>
              <a:t>é</a:t>
            </a:r>
            <a:r>
              <a:rPr kumimoji="1" lang="en-US" altLang="zh-CN" sz="3200" b="1" dirty="0">
                <a:solidFill>
                  <a:srgbClr val="A50021"/>
                </a:solidFill>
                <a:latin typeface="+mn-lt"/>
                <a:ea typeface="+mn-ea"/>
                <a:cs typeface="+mn-cs"/>
              </a:rPr>
              <a:t> </a:t>
            </a:r>
            <a:r>
              <a:rPr kumimoji="1" lang="zh-CN" altLang="en-US" sz="3200" b="1" dirty="0">
                <a:solidFill>
                  <a:srgbClr val="A50021"/>
                </a:solidFill>
                <a:latin typeface="+mn-lt"/>
                <a:ea typeface="+mn-ea"/>
                <a:cs typeface="+mn-cs"/>
              </a:rPr>
              <a:t>）（觉悟）</a:t>
            </a:r>
            <a:endParaRPr kumimoji="1" lang="zh-CN" altLang="en-US" sz="3200" b="1" dirty="0">
              <a:solidFill>
                <a:srgbClr val="A50021"/>
              </a:solidFill>
              <a:latin typeface="+mn-lt"/>
              <a:ea typeface="+mn-ea"/>
              <a:cs typeface="+mn-cs"/>
            </a:endParaRPr>
          </a:p>
          <a:p>
            <a:pPr>
              <a:buClrTx/>
              <a:buSzTx/>
              <a:buFontTx/>
            </a:pPr>
            <a:r>
              <a:rPr kumimoji="1" lang="zh-CN" altLang="en-US" sz="3200" b="1" dirty="0">
                <a:solidFill>
                  <a:srgbClr val="A50021"/>
                </a:solidFill>
                <a:latin typeface="+mn-lt"/>
                <a:ea typeface="+mn-ea"/>
                <a:cs typeface="+mn-cs"/>
              </a:rPr>
              <a:t>    （</a:t>
            </a:r>
            <a:r>
              <a:rPr kumimoji="1" lang="en-US" altLang="zh-CN" sz="3200" b="1" dirty="0">
                <a:solidFill>
                  <a:srgbClr val="A50021"/>
                </a:solidFill>
                <a:latin typeface="+mn-lt"/>
                <a:ea typeface="+mn-ea"/>
                <a:cs typeface="+mn-cs"/>
              </a:rPr>
              <a:t>jiào  </a:t>
            </a:r>
            <a:r>
              <a:rPr kumimoji="1" lang="zh-CN" altLang="en-US" sz="3200" b="1" dirty="0">
                <a:solidFill>
                  <a:srgbClr val="A50021"/>
                </a:solidFill>
                <a:latin typeface="+mn-lt"/>
                <a:ea typeface="+mn-ea"/>
                <a:cs typeface="+mn-cs"/>
              </a:rPr>
              <a:t>）（睡觉）</a:t>
            </a:r>
            <a:endParaRPr kumimoji="1" lang="zh-CN" altLang="en-US" sz="3200" b="1" dirty="0">
              <a:solidFill>
                <a:srgbClr val="A50021"/>
              </a:solidFill>
              <a:latin typeface="+mn-lt"/>
              <a:ea typeface="+mn-ea"/>
              <a:cs typeface="+mn-cs"/>
            </a:endParaRPr>
          </a:p>
          <a:p>
            <a:pPr>
              <a:buClrTx/>
              <a:buSzTx/>
              <a:buFontTx/>
            </a:pPr>
            <a:r>
              <a:rPr kumimoji="1" lang="zh-CN" altLang="en-US" sz="3200" b="1" dirty="0">
                <a:solidFill>
                  <a:srgbClr val="A50021"/>
                </a:solidFill>
                <a:latin typeface="+mn-lt"/>
                <a:ea typeface="+mn-ea"/>
                <a:cs typeface="+mn-cs"/>
              </a:rPr>
              <a:t>嚼（</a:t>
            </a:r>
            <a:r>
              <a:rPr kumimoji="1" lang="en-US" altLang="zh-CN" sz="3200" b="1" dirty="0">
                <a:solidFill>
                  <a:srgbClr val="A50021"/>
                </a:solidFill>
                <a:latin typeface="+mn-lt"/>
                <a:ea typeface="+mn-ea"/>
                <a:cs typeface="+mn-cs"/>
              </a:rPr>
              <a:t>jué</a:t>
            </a:r>
            <a:r>
              <a:rPr kumimoji="1" lang="zh-CN" altLang="en-US" sz="3200" b="1" dirty="0">
                <a:solidFill>
                  <a:srgbClr val="A50021"/>
                </a:solidFill>
                <a:latin typeface="+mn-lt"/>
                <a:ea typeface="+mn-ea"/>
                <a:cs typeface="+mn-cs"/>
              </a:rPr>
              <a:t>）（咀嚼）</a:t>
            </a:r>
            <a:endParaRPr kumimoji="1" lang="zh-CN" altLang="en-US" sz="3200" b="1" dirty="0">
              <a:solidFill>
                <a:srgbClr val="A50021"/>
              </a:solidFill>
              <a:latin typeface="+mn-lt"/>
              <a:ea typeface="+mn-ea"/>
              <a:cs typeface="+mn-cs"/>
            </a:endParaRPr>
          </a:p>
          <a:p>
            <a:pPr>
              <a:buClrTx/>
              <a:buSzTx/>
              <a:buFontTx/>
            </a:pPr>
            <a:r>
              <a:rPr kumimoji="1" lang="zh-CN" altLang="en-US" sz="3200" b="1" dirty="0">
                <a:solidFill>
                  <a:srgbClr val="A50021"/>
                </a:solidFill>
                <a:latin typeface="+mn-lt"/>
                <a:ea typeface="+mn-ea"/>
                <a:cs typeface="+mn-cs"/>
              </a:rPr>
              <a:t>    （</a:t>
            </a:r>
            <a:r>
              <a:rPr kumimoji="1" lang="en-US" altLang="zh-CN" sz="3200" b="1" dirty="0">
                <a:solidFill>
                  <a:srgbClr val="A50021"/>
                </a:solidFill>
                <a:latin typeface="+mn-lt"/>
                <a:ea typeface="+mn-ea"/>
                <a:cs typeface="+mn-cs"/>
              </a:rPr>
              <a:t>ji</a:t>
            </a:r>
            <a:r>
              <a:rPr kumimoji="1" lang="en-US" altLang="zh-CN" sz="3200" b="1" dirty="0">
                <a:latin typeface="+mn-lt"/>
                <a:ea typeface="+mn-ea"/>
                <a:cs typeface="+mn-cs"/>
              </a:rPr>
              <a:t>á</a:t>
            </a:r>
            <a:r>
              <a:rPr kumimoji="1" lang="en-US" altLang="zh-CN" sz="3200" b="1" dirty="0">
                <a:solidFill>
                  <a:srgbClr val="A50021"/>
                </a:solidFill>
                <a:latin typeface="+mn-lt"/>
                <a:ea typeface="+mn-ea"/>
                <a:cs typeface="+mn-cs"/>
              </a:rPr>
              <a:t>o)(</a:t>
            </a:r>
            <a:r>
              <a:rPr kumimoji="1" lang="zh-CN" altLang="en-US" sz="3200" b="1" dirty="0">
                <a:solidFill>
                  <a:srgbClr val="A50021"/>
                </a:solidFill>
                <a:latin typeface="+mn-lt"/>
                <a:ea typeface="+mn-ea"/>
                <a:cs typeface="+mn-cs"/>
              </a:rPr>
              <a:t>咬文嚼字</a:t>
            </a:r>
            <a:r>
              <a:rPr kumimoji="1" lang="en-US" altLang="zh-CN" sz="3200" b="1" dirty="0">
                <a:solidFill>
                  <a:srgbClr val="A50021"/>
                </a:solidFill>
                <a:latin typeface="+mn-lt"/>
                <a:ea typeface="+mn-ea"/>
                <a:cs typeface="+mn-cs"/>
              </a:rPr>
              <a:t>)</a:t>
            </a:r>
            <a:endParaRPr kumimoji="1" lang="en-US" altLang="zh-CN" sz="3200" b="1" dirty="0">
              <a:solidFill>
                <a:srgbClr val="A50021"/>
              </a:solidFill>
              <a:latin typeface="+mn-lt"/>
              <a:ea typeface="+mn-ea"/>
              <a:cs typeface="+mn-cs"/>
            </a:endParaRPr>
          </a:p>
        </p:txBody>
      </p:sp>
    </p:spTree>
  </p:cSld>
  <p:clrMapOvr>
    <a:masterClrMapping/>
  </p:clrMapOvr>
  <p:transition>
    <p:zoom/>
  </p:transition>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4097</Words>
  <Application>WPS 演示</Application>
  <PresentationFormat>全屏显示(4:3)</PresentationFormat>
  <Paragraphs>373</Paragraphs>
  <Slides>35</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35</vt:i4>
      </vt:variant>
    </vt:vector>
  </HeadingPairs>
  <TitlesOfParts>
    <vt:vector size="49" baseType="lpstr">
      <vt:lpstr>Arial</vt:lpstr>
      <vt:lpstr>宋体</vt:lpstr>
      <vt:lpstr>Wingdings</vt:lpstr>
      <vt:lpstr>Times New Roman</vt:lpstr>
      <vt:lpstr>Calibri</vt:lpstr>
      <vt:lpstr>华文行楷</vt:lpstr>
      <vt:lpstr>微软雅黑</vt:lpstr>
      <vt:lpstr>黑体</vt:lpstr>
      <vt:lpstr>Arial Unicode MS</vt:lpstr>
      <vt:lpstr>Courier New</vt:lpstr>
      <vt:lpstr>+mn-ea</vt:lpstr>
      <vt:lpstr>Segoe Print</vt:lpstr>
      <vt:lpstr>Arial Unicode MS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167</cp:revision>
  <dcterms:created xsi:type="dcterms:W3CDTF">2021-03-23T01:40:29Z</dcterms:created>
  <dcterms:modified xsi:type="dcterms:W3CDTF">2021-03-23T03:03:42Z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73173A438804431BB649112B40592267</vt:lpwstr>
  </property>
  <property fmtid="{D5CDD505-2E9C-101B-9397-08002B2CF9AE}" pid="3" name="KSOProductBuildVer">
    <vt:lpwstr>2052-11.1.0.10356</vt:lpwstr>
  </property>
</Properties>
</file>