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7" r:id="rId3"/>
    <p:sldMasterId id="2147483670" r:id="rId4"/>
    <p:sldMasterId id="2147483682" r:id="rId5"/>
    <p:sldMasterId id="2147483690" r:id="rId6"/>
    <p:sldMasterId id="2147483702" r:id="rId7"/>
    <p:sldMasterId id="2147483714" r:id="rId8"/>
  </p:sldMasterIdLst>
  <p:notesMasterIdLst>
    <p:notesMasterId r:id="rId9"/>
  </p:notesMasterIdLst>
  <p:sldIdLst>
    <p:sldId id="257" r:id="rId10"/>
    <p:sldId id="281" r:id="rId11"/>
    <p:sldId id="260" r:id="rId12"/>
    <p:sldId id="267" r:id="rId13"/>
    <p:sldId id="269" r:id="rId14"/>
    <p:sldId id="271" r:id="rId15"/>
    <p:sldId id="272" r:id="rId16"/>
    <p:sldId id="273" r:id="rId17"/>
    <p:sldId id="274" r:id="rId18"/>
    <p:sldId id="263" r:id="rId19"/>
    <p:sldId id="276" r:id="rId20"/>
    <p:sldId id="261" r:id="rId21"/>
    <p:sldId id="277" r:id="rId22"/>
    <p:sldId id="262" r:id="rId23"/>
    <p:sldId id="278" r:id="rId24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88" y="-96"/>
      </p:cViewPr>
      <p:guideLst>
        <p:guide orient="horz" pos="162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tags" Target="tags/tag1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notesMaster" Target="notesMasters/notesMaster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5EAB6-15D5-4C5F-A13C-21097403F7D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2303E-6F5F-448B-81E9-E7B478C6CAD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2303E-6F5F-448B-81E9-E7B478C6CAD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microsoft.com/office/2007/relationships/hdphoto" Target="../media/image5.wdp" /><Relationship Id="rId3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" b="122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7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2" y="273847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2"/>
            <a:ext cx="3276600" cy="2312673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71288" tIns="35644" rIns="71288" bIns="35644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91"/>
            <a:ext cx="3383973" cy="323835"/>
          </a:xfrm>
          <a:prstGeom prst="rect">
            <a:avLst/>
          </a:prstGeom>
        </p:spPr>
        <p:txBody>
          <a:bodyPr vert="horz" lIns="0" tIns="30377" rIns="0" bIns="30377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  <a:endParaRPr 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40"/>
            <a:ext cx="3383973" cy="171338"/>
          </a:xfrm>
          <a:prstGeom prst="rect">
            <a:avLst/>
          </a:prstGeom>
        </p:spPr>
        <p:txBody>
          <a:bodyPr vert="horz" lIns="0" tIns="30377" rIns="0" bIns="30377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9" y="3613370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2000" p14:dur="7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03D9-18D5-4C71-A11F-7BAC6DF3F0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D623-C5D3-452F-ABE1-17E229BA4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BC3C-9B2C-498A-A278-3CEA58A4F8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07F9-2C47-45F8-82E8-EEB375EA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F03B3-A645-42B8-99E3-D1B282A4A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7393-57CB-4629-8BAB-51B984A530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F17F-77B6-467A-8809-0DD920984C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6C0C-F8AE-4176-8C61-8F041F69B3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F43-CDB6-4FE6-93FE-D1A84EEFF2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D495-7C4D-4167-8309-83D4A517D10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C2E1-DE05-4A7D-9F98-91B82670B5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E856-F2F0-4E97-B58B-4A0830C1E6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20B5-AB09-47CE-AF7A-CCF1EE9DF5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C21B-EB75-4361-A17E-D8CB2E05B2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3F9A7-67CF-48AC-8805-E73D291DF3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4092-6DE3-46C3-8617-11E2CC418C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6F55-0E35-4454-A9AD-5E81CB5BD9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7D4-15D0-4277-941E-72D872C917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" b="122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A4ED-7019-46B4-8A7F-F823E9F29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08AC-C663-49A1-8F24-8408B5A36A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08FB-181E-4BAE-8D8C-4B0DA94AB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D617-061D-4CD2-BB04-EC773D63E5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5664995" y="864394"/>
            <a:ext cx="957263" cy="1028700"/>
          </a:xfrm>
          <a:prstGeom prst="ellipse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800"/>
            <a:endParaRPr lang="zh-CN" altLang="en-US" sz="14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836"/>
            <a:ext cx="9144000" cy="401238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  <a:endParaRPr lang="zh-CN" altLang="en-US" sz="27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  <a:endParaRPr lang="zh-CN" altLang="en-US" sz="27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  <a:endParaRPr lang="zh-CN" altLang="en-US" sz="27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  <a:endParaRPr lang="zh-CN" altLang="en-US" sz="27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03D9-18D5-4C71-A11F-7BAC6DF3F0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D623-C5D3-452F-ABE1-17E229BA4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zh-CN" altLang="en-US" sz="4100" noProof="1">
              <a:solidFill>
                <a:srgbClr val="656565"/>
              </a:solidFill>
              <a:latin typeface="华文新魏" pitchFamily="2" charset="-122"/>
              <a:ea typeface="华文新魏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BC3C-9B2C-498A-A278-3CEA58A4F8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07F9-2C47-45F8-82E8-EEB375EA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F03B3-A645-42B8-99E3-D1B282A4A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7393-57CB-4629-8BAB-51B984A530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F17F-77B6-467A-8809-0DD920984C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6C0C-F8AE-4176-8C61-8F041F69B3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F43-CDB6-4FE6-93FE-D1A84EEFF2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D495-7C4D-4167-8309-83D4A517D10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C2E1-DE05-4A7D-9F98-91B82670B5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E856-F2F0-4E97-B58B-4A0830C1E6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20B5-AB09-47CE-AF7A-CCF1EE9DF5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C21B-EB75-4361-A17E-D8CB2E05B2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3F9A7-67CF-48AC-8805-E73D291DF3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4092-6DE3-46C3-8617-11E2CC418C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6F55-0E35-4454-A9AD-5E81CB5BD9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7D4-15D0-4277-941E-72D872C917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A4ED-7019-46B4-8A7F-F823E9F29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08AC-C663-49A1-8F24-8408B5A36A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08FB-181E-4BAE-8D8C-4B0DA94AB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D617-061D-4CD2-BB04-EC773D63E5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zh-CN" altLang="en-US" sz="4100" noProof="1">
              <a:solidFill>
                <a:srgbClr val="656565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03D9-18D5-4C71-A11F-7BAC6DF3F0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D623-C5D3-452F-ABE1-17E229BA4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BC3C-9B2C-498A-A278-3CEA58A4F8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07F9-2C47-45F8-82E8-EEB375EA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F03B3-A645-42B8-99E3-D1B282A4A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7393-57CB-4629-8BAB-51B984A530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F17F-77B6-467A-8809-0DD920984C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6C0C-F8AE-4176-8C61-8F041F69B3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F43-CDB6-4FE6-93FE-D1A84EEFF2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D495-7C4D-4167-8309-83D4A517D10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C2E1-DE05-4A7D-9F98-91B82670B5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E856-F2F0-4E97-B58B-4A0830C1E6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20B5-AB09-47CE-AF7A-CCF1EE9DF5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C21B-EB75-4361-A17E-D8CB2E05B2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3F9A7-67CF-48AC-8805-E73D291DF3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4092-6DE3-46C3-8617-11E2CC418C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6F55-0E35-4454-A9AD-5E81CB5BD9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7D4-15D0-4277-941E-72D872C917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A4ED-7019-46B4-8A7F-F823E9F29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08AC-C663-49A1-8F24-8408B5A36A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zh-CN" altLang="en-US" sz="4100" noProof="1">
              <a:solidFill>
                <a:srgbClr val="656565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08FB-181E-4BAE-8D8C-4B0DA94AB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D617-061D-4CD2-BB04-EC773D63E5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F9BD-ED90-4966-BEBB-C29828735CAF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945BF-797A-4CAB-8E7D-D6B6DEDD027E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354ED-E70A-4ED7-9B23-4A7BD2ED21A3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911EA-425C-4A5A-B728-5EF7C82564B3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FF014-EF95-42A1-9F12-360FBCAB8212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BC3B5-35BD-448F-AE52-770340B006E2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9F484-FFA9-4E24-8854-BE9B9ECBA93F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06C44-1779-4A86-B4A9-7EB3AE8E5E73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A99D8-DD28-423A-8CCA-54377F944812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zh-CN" altLang="en-US" sz="4100" noProof="1">
              <a:solidFill>
                <a:srgbClr val="656565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3427E-C512-48B8-8CF4-38CCDFF25E80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FA77C-5342-4CF9-B001-8181F3A6D261}" type="slidenum">
              <a:rPr lang="zh-CN" altLang="en-US">
                <a:solidFill>
                  <a:srgbClr val="000000"/>
                </a:solidFill>
              </a:rPr>
              <a:t/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19.xml" /><Relationship Id="rId12" Type="http://schemas.openxmlformats.org/officeDocument/2006/relationships/slideLayout" Target="../slideLayouts/slideLayout20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0.xml" /><Relationship Id="rId3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4.xml" /><Relationship Id="rId7" Type="http://schemas.openxmlformats.org/officeDocument/2006/relationships/slideLayout" Target="../slideLayouts/slideLayout15.xml" /><Relationship Id="rId8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1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10" Type="http://schemas.openxmlformats.org/officeDocument/2006/relationships/slideLayout" Target="../slideLayouts/slideLayout30.xml" /><Relationship Id="rId11" Type="http://schemas.openxmlformats.org/officeDocument/2006/relationships/slideLayout" Target="../slideLayouts/slideLayout31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slideLayout" Target="../slideLayouts/slideLayout24.xml" /><Relationship Id="rId5" Type="http://schemas.openxmlformats.org/officeDocument/2006/relationships/slideLayout" Target="../slideLayouts/slideLayout25.xml" /><Relationship Id="rId6" Type="http://schemas.openxmlformats.org/officeDocument/2006/relationships/slideLayout" Target="../slideLayouts/slideLayout26.xml" /><Relationship Id="rId7" Type="http://schemas.openxmlformats.org/officeDocument/2006/relationships/slideLayout" Target="../slideLayouts/slideLayout27.xml" /><Relationship Id="rId8" Type="http://schemas.openxmlformats.org/officeDocument/2006/relationships/slideLayout" Target="../slideLayouts/slideLayout28.xml" /><Relationship Id="rId9" Type="http://schemas.openxmlformats.org/officeDocument/2006/relationships/slideLayout" Target="../slideLayouts/slideLayout2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slideLayout" Target="../slideLayouts/slideLayout33.xml" /><Relationship Id="rId3" Type="http://schemas.openxmlformats.org/officeDocument/2006/relationships/slideLayout" Target="../slideLayouts/slideLayout34.xml" /><Relationship Id="rId4" Type="http://schemas.openxmlformats.org/officeDocument/2006/relationships/slideLayout" Target="../slideLayouts/slideLayout35.xml" /><Relationship Id="rId5" Type="http://schemas.openxmlformats.org/officeDocument/2006/relationships/slideLayout" Target="../slideLayouts/slideLayout36.xml" /><Relationship Id="rId6" Type="http://schemas.openxmlformats.org/officeDocument/2006/relationships/slideLayout" Target="../slideLayouts/slideLayout37.xml" /><Relationship Id="rId7" Type="http://schemas.openxmlformats.org/officeDocument/2006/relationships/slideLayout" Target="../slideLayouts/slideLayout38.xml" /><Relationship Id="rId8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slideLayout" Target="../slideLayouts/slideLayout48.xml" /><Relationship Id="rId11" Type="http://schemas.openxmlformats.org/officeDocument/2006/relationships/slideLayout" Target="../slideLayouts/slideLayout49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0.xml" /><Relationship Id="rId3" Type="http://schemas.openxmlformats.org/officeDocument/2006/relationships/slideLayout" Target="../slideLayouts/slideLayout41.xml" /><Relationship Id="rId4" Type="http://schemas.openxmlformats.org/officeDocument/2006/relationships/slideLayout" Target="../slideLayouts/slideLayout42.xml" /><Relationship Id="rId5" Type="http://schemas.openxmlformats.org/officeDocument/2006/relationships/slideLayout" Target="../slideLayouts/slideLayout43.xml" /><Relationship Id="rId6" Type="http://schemas.openxmlformats.org/officeDocument/2006/relationships/slideLayout" Target="../slideLayouts/slideLayout44.xml" /><Relationship Id="rId7" Type="http://schemas.openxmlformats.org/officeDocument/2006/relationships/slideLayout" Target="../slideLayouts/slideLayout45.xml" /><Relationship Id="rId8" Type="http://schemas.openxmlformats.org/officeDocument/2006/relationships/slideLayout" Target="../slideLayouts/slideLayout46.xml" /><Relationship Id="rId9" Type="http://schemas.openxmlformats.org/officeDocument/2006/relationships/slideLayout" Target="../slideLayouts/slideLayout47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slideLayout" Target="../slideLayouts/slideLayout60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1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10" Type="http://schemas.openxmlformats.org/officeDocument/2006/relationships/slideLayout" Target="../slideLayouts/slideLayout70.xml" /><Relationship Id="rId11" Type="http://schemas.openxmlformats.org/officeDocument/2006/relationships/slideLayout" Target="../slideLayouts/slideLayout71.xml" /><Relationship Id="rId12" Type="http://schemas.openxmlformats.org/officeDocument/2006/relationships/theme" Target="../theme/theme7.xml" /><Relationship Id="rId2" Type="http://schemas.openxmlformats.org/officeDocument/2006/relationships/slideLayout" Target="../slideLayouts/slideLayout62.xml" /><Relationship Id="rId3" Type="http://schemas.openxmlformats.org/officeDocument/2006/relationships/slideLayout" Target="../slideLayouts/slideLayout63.xml" /><Relationship Id="rId4" Type="http://schemas.openxmlformats.org/officeDocument/2006/relationships/slideLayout" Target="../slideLayouts/slideLayout64.xml" /><Relationship Id="rId5" Type="http://schemas.openxmlformats.org/officeDocument/2006/relationships/slideLayout" Target="../slideLayouts/slideLayout65.xml" /><Relationship Id="rId6" Type="http://schemas.openxmlformats.org/officeDocument/2006/relationships/slideLayout" Target="../slideLayouts/slideLayout66.xml" /><Relationship Id="rId7" Type="http://schemas.openxmlformats.org/officeDocument/2006/relationships/slideLayout" Target="../slideLayouts/slideLayout67.xml" /><Relationship Id="rId8" Type="http://schemas.openxmlformats.org/officeDocument/2006/relationships/slideLayout" Target="../slideLayouts/slideLayout68.xml" /><Relationship Id="rId9" Type="http://schemas.openxmlformats.org/officeDocument/2006/relationships/slideLayout" Target="../slideLayouts/slideLayout6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6" tIns="34289" rIns="68576" bIns="34289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40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5"/>
            <a:ext cx="2057400" cy="274637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38A3D-B37A-4520-95FD-A052B6765A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5"/>
            <a:ext cx="3086100" cy="274637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 defTabSz="685800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0" cy="274637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60E194-3598-4052-8A6E-EEFE607866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/>
  <p:timing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38A3D-B37A-4520-95FD-A052B6765A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800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60E194-3598-4052-8A6E-EEFE607866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/>
  <p:timing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38A3D-B37A-4520-95FD-A052B6765A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800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60E194-3598-4052-8A6E-EEFE607866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/>
  <p:timing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A68A633-B407-4B8F-82E8-81F2A7CE8A7F}" type="slidenum">
              <a:rPr lang="zh-CN" altLang="en-US" smtClean="0">
                <a:solidFill>
                  <a:srgbClr val="000000"/>
                </a:solidFill>
              </a:rPr>
              <a:t/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png" /><Relationship Id="rId4" Type="http://schemas.openxmlformats.org/officeDocument/2006/relationships/audio" Target="../media/audio11.wav" /><Relationship Id="rId5" Type="http://schemas.microsoft.com/office/2007/relationships/media" Target="../media/audio11.wav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image" Target="../media/image1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2" Type="http://schemas.openxmlformats.org/officeDocument/2006/relationships/image" Target="../media/image1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9.png" /><Relationship Id="rId4" Type="http://schemas.microsoft.com/office/2007/relationships/hdphoto" Target="../media/image20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9.png" /><Relationship Id="rId4" Type="http://schemas.microsoft.com/office/2007/relationships/hdphoto" Target="../media/image21.wdp" /><Relationship Id="rId5" Type="http://schemas.openxmlformats.org/officeDocument/2006/relationships/image" Target="../media/image22.png" /><Relationship Id="rId6" Type="http://schemas.microsoft.com/office/2007/relationships/hdphoto" Target="../media/image23.wdp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7.png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jpeg" /><Relationship Id="rId4" Type="http://schemas.openxmlformats.org/officeDocument/2006/relationships/tags" Target="../tags/tag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png" /><Relationship Id="rId4" Type="http://schemas.microsoft.com/office/2007/relationships/hdphoto" Target="../media/image10.wdp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png" /><Relationship Id="rId4" Type="http://schemas.microsoft.com/office/2007/relationships/hdphoto" Target="../media/image13.wdp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9.png" /><Relationship Id="rId4" Type="http://schemas.microsoft.com/office/2007/relationships/hdphoto" Target="../media/image14.wdp" /><Relationship Id="rId5" Type="http://schemas.openxmlformats.org/officeDocument/2006/relationships/tags" Target="../tags/tag6.xml" /><Relationship Id="rId6" Type="http://schemas.openxmlformats.org/officeDocument/2006/relationships/image" Target="../media/image11.png" /><Relationship Id="rId7" Type="http://schemas.openxmlformats.org/officeDocument/2006/relationships/tags" Target="../tags/tag7.xml" /><Relationship Id="rId8" Type="http://schemas.openxmlformats.org/officeDocument/2006/relationships/image" Target="../media/image12.png" /><Relationship Id="rId9" Type="http://schemas.openxmlformats.org/officeDocument/2006/relationships/tags" Target="../tags/tag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9.png" /><Relationship Id="rId4" Type="http://schemas.microsoft.com/office/2007/relationships/hdphoto" Target="../media/image15.wdp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image" Target="../media/image16.jpeg" /><Relationship Id="rId3" Type="http://schemas.openxmlformats.org/officeDocument/2006/relationships/tags" Target="../tags/tag9.xml" /><Relationship Id="rId4" Type="http://schemas.openxmlformats.org/officeDocument/2006/relationships/image" Target="../media/image17.png" /><Relationship Id="rId5" Type="http://schemas.openxmlformats.org/officeDocument/2006/relationships/tags" Target="../tags/tag10.xml" /><Relationship Id="rId6" Type="http://schemas.openxmlformats.org/officeDocument/2006/relationships/image" Target="../media/image18.png" /><Relationship Id="rId7" Type="http://schemas.openxmlformats.org/officeDocument/2006/relationships/tags" Target="../tags/tag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「排骨翻唱」红颜旧-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84581" y="-892969"/>
            <a:ext cx="457200" cy="45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57155" y="1183060"/>
            <a:ext cx="1068705" cy="3960440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《</a:t>
            </a:r>
            <a:r>
              <a:rPr lang="zh-CN" altLang="en-US" sz="4800" b="1">
                <a:solidFill>
                  <a:srgbClr val="000000">
                    <a:lumMod val="75000"/>
                    <a:lumOff val="25000"/>
                  </a:srgb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老子</a:t>
            </a:r>
            <a:r>
              <a:rPr lang="en-US" altLang="zh-CN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》</a:t>
            </a:r>
            <a:r>
              <a:rPr lang="zh-CN" altLang="en-US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四章</a:t>
            </a:r>
            <a:endParaRPr lang="zh-CN" altLang="en-US" sz="4800" b="1" smtClean="0">
              <a:solidFill>
                <a:schemeClr val="tx1">
                  <a:lumMod val="75000"/>
                  <a:lumOff val="2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_14"/>
          <p:cNvSpPr txBox="1">
            <a:spLocks noChangeArrowheads="1"/>
          </p:cNvSpPr>
          <p:nvPr/>
        </p:nvSpPr>
        <p:spPr bwMode="auto">
          <a:xfrm>
            <a:off x="251520" y="1995686"/>
            <a:ext cx="5760640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5800"/>
            <a:r>
              <a:rPr lang="zh-CN" altLang="en-US" sz="2800" b="1" spc="45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儒家和道家都是中国传统文人思想，请分别举出你所知道的儒、道代表人物，思考，儒道有何不同？</a:t>
            </a:r>
            <a:endParaRPr lang="zh-CN" altLang="en-US" sz="2800" b="1" spc="45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duotone>
              <a:srgbClr val="E7E6E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0" y="34784"/>
            <a:ext cx="9144000" cy="5143500"/>
          </a:xfrm>
          <a:prstGeom prst="rect">
            <a:avLst/>
          </a:prstGeom>
        </p:spPr>
      </p:pic>
      <p:sp>
        <p:nvSpPr>
          <p:cNvPr id="40962" name="文本框 40961"/>
          <p:cNvSpPr txBox="1"/>
          <p:nvPr/>
        </p:nvSpPr>
        <p:spPr>
          <a:xfrm>
            <a:off x="2933716" y="245722"/>
            <a:ext cx="205422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不满社会现实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587376" y="1590326"/>
            <a:ext cx="219233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自身修养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569913" y="2442032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积极进取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使命责任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5" name="右大括号 40964"/>
          <p:cNvSpPr/>
          <p:nvPr/>
        </p:nvSpPr>
        <p:spPr bwMode="auto">
          <a:xfrm>
            <a:off x="1979712" y="1790700"/>
            <a:ext cx="304800" cy="1200150"/>
          </a:xfrm>
          <a:prstGeom prst="rightBrace">
            <a:avLst>
              <a:gd name="adj1" fmla="val 43750"/>
              <a:gd name="adj2" fmla="val 50000"/>
            </a:avLst>
          </a:prstGeom>
          <a:noFill/>
          <a:ln w="635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zh-CN" sz="2400" smtClean="0">
              <a:solidFill>
                <a:srgbClr val="FF33CC"/>
              </a:solidFill>
              <a:latin typeface="Times New Roman" pitchFamily="18" charset="0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5963618" y="1621713"/>
            <a:ext cx="236220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自然天性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6019009" y="2409826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宁静和谐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超越世俗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9" name="左大括号 40968"/>
          <p:cNvSpPr/>
          <p:nvPr/>
        </p:nvSpPr>
        <p:spPr bwMode="auto">
          <a:xfrm>
            <a:off x="5689603" y="1847904"/>
            <a:ext cx="304800" cy="1085850"/>
          </a:xfrm>
          <a:prstGeom prst="leftBrace">
            <a:avLst>
              <a:gd name="adj1" fmla="val 39407"/>
              <a:gd name="adj2" fmla="val 50000"/>
            </a:avLst>
          </a:prstGeom>
          <a:noFill/>
          <a:ln w="63500">
            <a:solidFill>
              <a:srgbClr val="FF33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8681" name="左箭头 40969"/>
          <p:cNvSpPr>
            <a:spLocks noChangeArrowheads="1"/>
          </p:cNvSpPr>
          <p:nvPr/>
        </p:nvSpPr>
        <p:spPr bwMode="auto">
          <a:xfrm>
            <a:off x="5219703" y="2085975"/>
            <a:ext cx="360363" cy="228600"/>
          </a:xfrm>
          <a:prstGeom prst="leftArrow">
            <a:avLst>
              <a:gd name="adj1" fmla="val 50000"/>
              <a:gd name="adj2" fmla="val 29514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2977143" y="4030267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疗救社会，使之恢复正常的秩序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73" name="直接连接符 40972"/>
          <p:cNvSpPr>
            <a:spLocks noChangeShapeType="1"/>
          </p:cNvSpPr>
          <p:nvPr/>
        </p:nvSpPr>
        <p:spPr bwMode="auto">
          <a:xfrm flipH="1" flipV="1">
            <a:off x="1565492" y="3235253"/>
            <a:ext cx="0" cy="354806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ffectLst>
            <a:prstShdw prst="shdw17" dist="17961" dir="2700000">
              <a:srgbClr val="97198E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4" name="直接连接符 40973"/>
          <p:cNvSpPr>
            <a:spLocks noChangeShapeType="1"/>
          </p:cNvSpPr>
          <p:nvPr/>
        </p:nvSpPr>
        <p:spPr bwMode="auto">
          <a:xfrm flipV="1">
            <a:off x="1439071" y="3493295"/>
            <a:ext cx="5761038" cy="54769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5" name="直接连接符 40974"/>
          <p:cNvSpPr>
            <a:spLocks noChangeShapeType="1"/>
          </p:cNvSpPr>
          <p:nvPr/>
        </p:nvSpPr>
        <p:spPr bwMode="auto">
          <a:xfrm flipH="1">
            <a:off x="7088536" y="3127716"/>
            <a:ext cx="0" cy="301229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6" name="上箭头 40975"/>
          <p:cNvSpPr>
            <a:spLocks noChangeArrowheads="1"/>
          </p:cNvSpPr>
          <p:nvPr/>
        </p:nvSpPr>
        <p:spPr bwMode="auto">
          <a:xfrm rot="10800000">
            <a:off x="3783892" y="3651647"/>
            <a:ext cx="533400" cy="3238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C2AED"/>
          </a:solidFill>
          <a:ln w="9525">
            <a:solidFill>
              <a:srgbClr val="FC2AED"/>
            </a:solidFill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8688" name="文本框 40976"/>
          <p:cNvSpPr txBox="1">
            <a:spLocks noChangeArrowheads="1"/>
          </p:cNvSpPr>
          <p:nvPr/>
        </p:nvSpPr>
        <p:spPr bwMode="auto">
          <a:xfrm>
            <a:off x="2424281" y="2085975"/>
            <a:ext cx="1015663" cy="5941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儒</a:t>
            </a:r>
            <a:endParaRPr lang="zh-CN" altLang="en-US" sz="5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9" name="文本框 40977"/>
          <p:cNvSpPr txBox="1">
            <a:spLocks noChangeArrowheads="1"/>
          </p:cNvSpPr>
          <p:nvPr/>
        </p:nvSpPr>
        <p:spPr bwMode="auto">
          <a:xfrm>
            <a:off x="4576691" y="2093768"/>
            <a:ext cx="1015663" cy="5941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道</a:t>
            </a:r>
            <a:endParaRPr lang="zh-CN" altLang="en-US" sz="54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9" name="上箭头 40978"/>
          <p:cNvSpPr>
            <a:spLocks noChangeArrowheads="1"/>
          </p:cNvSpPr>
          <p:nvPr/>
        </p:nvSpPr>
        <p:spPr bwMode="auto">
          <a:xfrm rot="10800000">
            <a:off x="3626300" y="681039"/>
            <a:ext cx="533400" cy="540544"/>
          </a:xfrm>
          <a:prstGeom prst="upArrow">
            <a:avLst>
              <a:gd name="adj1" fmla="val 50000"/>
              <a:gd name="adj2" fmla="val 33730"/>
            </a:avLst>
          </a:prstGeom>
          <a:solidFill>
            <a:srgbClr val="FC2AED"/>
          </a:solidFill>
          <a:ln w="9525">
            <a:solidFill>
              <a:srgbClr val="FC2AED"/>
            </a:solidFill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81" name="文本框 40980"/>
          <p:cNvSpPr txBox="1">
            <a:spLocks noChangeArrowheads="1"/>
          </p:cNvSpPr>
          <p:nvPr/>
        </p:nvSpPr>
        <p:spPr bwMode="auto">
          <a:xfrm>
            <a:off x="684212" y="1960203"/>
            <a:ext cx="1223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C2AE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加法</a:t>
            </a:r>
            <a:endParaRPr lang="zh-CN" altLang="en-US" sz="3600" b="1" smtClean="0">
              <a:solidFill>
                <a:srgbClr val="FC2AED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0982" name="文本框 40981"/>
          <p:cNvSpPr txBox="1">
            <a:spLocks noChangeArrowheads="1"/>
          </p:cNvSpPr>
          <p:nvPr/>
        </p:nvSpPr>
        <p:spPr bwMode="auto">
          <a:xfrm>
            <a:off x="6083300" y="1911349"/>
            <a:ext cx="1223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C2AE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减法</a:t>
            </a:r>
            <a:endParaRPr lang="zh-CN" altLang="en-US" sz="3600" b="1" smtClean="0">
              <a:solidFill>
                <a:srgbClr val="FC2AE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683" name="椭圆 40971"/>
          <p:cNvSpPr>
            <a:spLocks noChangeArrowheads="1"/>
          </p:cNvSpPr>
          <p:nvPr/>
        </p:nvSpPr>
        <p:spPr bwMode="auto">
          <a:xfrm>
            <a:off x="3294065" y="1343025"/>
            <a:ext cx="1368425" cy="1943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6600FF"/>
                </a:solidFill>
                <a:latin typeface="Times New Roman" panose="02020603050405020304" pitchFamily="18" charset="0"/>
              </a:rPr>
              <a:t>异同</a:t>
            </a:r>
            <a:endParaRPr lang="zh-CN" altLang="en-US" sz="7200" b="1" smtClean="0">
              <a:solidFill>
                <a:srgbClr val="6600FF"/>
              </a:solidFill>
              <a:latin typeface="Times New Roman" pitchFamily="18" charset="0"/>
            </a:endParaRPr>
          </a:p>
        </p:txBody>
      </p:sp>
      <p:sp>
        <p:nvSpPr>
          <p:cNvPr id="25" name="矩形 24"/>
          <p:cNvSpPr>
            <a:spLocks noChangeArrowheads="1" noChangeShapeType="1" noTextEdit="1"/>
          </p:cNvSpPr>
          <p:nvPr/>
        </p:nvSpPr>
        <p:spPr bwMode="auto">
          <a:xfrm>
            <a:off x="408156" y="287014"/>
            <a:ext cx="2016125" cy="865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粮店</a:t>
            </a:r>
            <a:endParaRPr lang="zh-CN" altLang="en-US" sz="3600" kern="10">
              <a:ln w="9525">
                <a:solidFill>
                  <a:schemeClr val="accent2"/>
                </a:solidFill>
                <a:round/>
              </a:ln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矩形 25"/>
          <p:cNvSpPr>
            <a:spLocks noChangeArrowheads="1" noChangeShapeType="1" noTextEdit="1"/>
          </p:cNvSpPr>
          <p:nvPr/>
        </p:nvSpPr>
        <p:spPr bwMode="auto">
          <a:xfrm>
            <a:off x="5339343" y="274793"/>
            <a:ext cx="2016125" cy="865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药店</a:t>
            </a:r>
            <a:endParaRPr lang="zh-CN" altLang="en-US" sz="3600" kern="10">
              <a:ln w="9525">
                <a:solidFill>
                  <a:schemeClr val="accent2"/>
                </a:solidFill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5" grpId="0"/>
      <p:bldP spid="40967" grpId="0"/>
      <p:bldP spid="40968" grpId="0"/>
      <p:bldP spid="40971" grpId="0"/>
      <p:bldP spid="40981" grpId="0"/>
      <p:bldP spid="40982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46" y="3778757"/>
            <a:ext cx="2678054" cy="13647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9512" y="195486"/>
            <a:ext cx="86409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smtClean="0"/>
              <a:t>     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老子弃世出关</a:t>
            </a:r>
            <a:endParaRPr lang="en-US" altLang="zh-CN" sz="3600" smtClean="0">
              <a:latin typeface="华文隶书" panose="02010800040101010101" pitchFamily="2" charset="-122"/>
              <a:ea typeface="华文隶书" pitchFamily="2" charset="-122"/>
            </a:endParaRPr>
          </a:p>
          <a:p>
            <a:r>
              <a:rPr lang="en-US" altLang="zh-CN"/>
              <a:t> </a:t>
            </a:r>
            <a:r>
              <a:rPr lang="en-US" altLang="zh-CN" smtClean="0"/>
              <a:t>     </a:t>
            </a:r>
            <a:endParaRPr lang="en-US" altLang="zh-CN"/>
          </a:p>
          <a:p>
            <a:r>
              <a:rPr lang="en-US" altLang="zh-CN" sz="2400" smtClean="0"/>
              <a:t>    </a:t>
            </a:r>
            <a:r>
              <a:rPr lang="zh-CN" altLang="en-US" sz="2400" smtClean="0"/>
              <a:t>大约</a:t>
            </a:r>
            <a:r>
              <a:rPr lang="zh-CN" altLang="en-US" sz="2400"/>
              <a:t>公元前</a:t>
            </a:r>
            <a:r>
              <a:rPr lang="en-US" altLang="zh-CN" sz="2400"/>
              <a:t>485</a:t>
            </a:r>
            <a:r>
              <a:rPr lang="zh-CN" altLang="en-US" sz="2400"/>
              <a:t>年，老子看到周王朝越来越衰败，就离开故土，准备出函谷关去四处云游。把守函谷关的长官尹喜很敬佩老子，听说他来到函谷关，非常高兴。可是当他知道老子要出关去云游，又觉得很可惜，就想设法留住老子。于是，尹喜就对老子说：“先生想出关也可以，但是得留下一部著作。”老子听后，就在函谷关住了几天。几天后，他交给尹喜一篇五千字左右的著作，然后就骑着大青牛走了。据说，这篇著作就是后来传世的</a:t>
            </a:r>
            <a:r>
              <a:rPr lang="en-US" altLang="zh-CN" sz="2400"/>
              <a:t>《</a:t>
            </a:r>
            <a:r>
              <a:rPr lang="zh-CN" altLang="en-US" sz="2400"/>
              <a:t>道德经</a:t>
            </a:r>
            <a:r>
              <a:rPr lang="en-US" altLang="zh-CN" sz="2400"/>
              <a:t>》</a:t>
            </a:r>
            <a:r>
              <a:rPr lang="zh-CN" altLang="en-US" sz="2400" smtClean="0"/>
              <a:t>。</a:t>
            </a:r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46" y="3778757"/>
            <a:ext cx="2678054" cy="1364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"/>
          <a:stretch>
            <a:fillRect/>
          </a:stretch>
        </p:blipFill>
        <p:spPr>
          <a:xfrm>
            <a:off x="0" y="2209802"/>
            <a:ext cx="9144000" cy="50625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9512" y="195486"/>
            <a:ext cx="86409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000000"/>
                </a:solidFill>
              </a:rPr>
              <a:t>     </a:t>
            </a:r>
            <a:r>
              <a:rPr lang="zh-CN" altLang="en-US" sz="360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老子弃世出关</a:t>
            </a:r>
            <a:endParaRPr lang="en-US" altLang="zh-CN" sz="3600" smtClean="0">
              <a:solidFill>
                <a:srgbClr val="000000"/>
              </a:solidFill>
              <a:latin typeface="华文隶书" panose="02010800040101010101" pitchFamily="2" charset="-122"/>
              <a:ea typeface="华文隶书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mtClean="0">
                <a:solidFill>
                  <a:srgbClr val="000000"/>
                </a:solidFill>
              </a:rPr>
              <a:t>     </a:t>
            </a:r>
            <a:endParaRPr lang="en-US" altLang="zh-CN">
              <a:solidFill>
                <a:srgbClr val="000000"/>
              </a:solidFill>
            </a:endParaRPr>
          </a:p>
          <a:p>
            <a:r>
              <a:rPr lang="en-US" altLang="zh-CN" sz="2400" smtClean="0">
                <a:solidFill>
                  <a:srgbClr val="000000"/>
                </a:solidFill>
              </a:rPr>
              <a:t>    </a:t>
            </a:r>
            <a:r>
              <a:rPr lang="zh-CN" altLang="en-US" sz="2400" smtClean="0">
                <a:solidFill>
                  <a:srgbClr val="000000"/>
                </a:solidFill>
              </a:rPr>
              <a:t>大约</a:t>
            </a:r>
            <a:r>
              <a:rPr lang="zh-CN" altLang="en-US" sz="2400">
                <a:solidFill>
                  <a:srgbClr val="000000"/>
                </a:solidFill>
              </a:rPr>
              <a:t>公元前</a:t>
            </a:r>
            <a:r>
              <a:rPr lang="en-US" altLang="zh-CN" sz="2400">
                <a:solidFill>
                  <a:srgbClr val="000000"/>
                </a:solidFill>
              </a:rPr>
              <a:t>485</a:t>
            </a:r>
            <a:r>
              <a:rPr lang="zh-CN" altLang="en-US" sz="2400">
                <a:solidFill>
                  <a:srgbClr val="000000"/>
                </a:solidFill>
              </a:rPr>
              <a:t>年，老子看到周王朝越来越衰败，就离开故土，准备出函谷关去四处云游。把守函谷关的长官尹喜很敬佩老子，听说他来到函谷关，非常高兴。可是当他知道老子要出关去云游，又觉得很可惜，就想设法留住老子。于是，尹喜就对老子说：“先生想出关也可以，但是得留下一部著作。”老子听后，就在函谷关住了几天。几天后，他交给尹喜一篇五千字左右的著作，然后就骑着大青牛走了。据说，这篇著作就是后来传世的</a:t>
            </a:r>
            <a:r>
              <a:rPr lang="en-US" altLang="zh-CN" sz="2400">
                <a:solidFill>
                  <a:srgbClr val="000000"/>
                </a:solidFill>
              </a:rPr>
              <a:t>《</a:t>
            </a:r>
            <a:r>
              <a:rPr lang="zh-CN" altLang="en-US" sz="2400">
                <a:solidFill>
                  <a:srgbClr val="000000"/>
                </a:solidFill>
              </a:rPr>
              <a:t>道德经</a:t>
            </a:r>
            <a:r>
              <a:rPr lang="en-US" altLang="zh-CN" sz="2400">
                <a:solidFill>
                  <a:srgbClr val="000000"/>
                </a:solidFill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</a:rPr>
              <a:t>。</a:t>
            </a:r>
            <a:endParaRPr lang="zh-CN" altLang="en-US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771800" y="2427734"/>
            <a:ext cx="5616624" cy="22159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做勇于担当的堂堂“君子”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defTabSz="685800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做内心超然的悠悠“圣人”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685800">
              <a:spcBef>
                <a:spcPct val="50000"/>
              </a:spcBef>
            </a:pP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95486"/>
            <a:ext cx="6606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人生启迪</a:t>
            </a:r>
            <a:r>
              <a:rPr lang="en-US" altLang="zh-CN" sz="400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>
              <a:solidFill>
                <a:srgbClr val="800000"/>
              </a:solidFill>
              <a:latin typeface="黑体" pitchFamily="49" charset="-122"/>
              <a:ea typeface="黑体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用儒家思想进取，</a:t>
            </a:r>
            <a:endParaRPr lang="zh-CN" altLang="en-US" sz="4000">
              <a:solidFill>
                <a:srgbClr val="800000"/>
              </a:solidFill>
              <a:latin typeface="黑体" pitchFamily="49" charset="-122"/>
              <a:ea typeface="黑体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用道家智慧炼心。</a:t>
            </a:r>
            <a:endParaRPr lang="zh-CN" altLang="en-US" sz="40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67544" y="441010"/>
            <a:ext cx="8496944" cy="319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今日任务：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总结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rPr>
              <a:t>老子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rPr>
              <a:t>节选文本中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）成语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查明成语意思抄下来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）格言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摘抄格言原句，并总结可用于什么作文话题。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433300" y="12014200"/>
            <a:ext cx="469900" cy="4318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85767" y="571484"/>
            <a:ext cx="7772467" cy="5715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老子其人</a:t>
            </a:r>
            <a:endParaRPr lang="zh-CN" altLang="en-US" sz="2800" b="1" spc="30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217040" y="1485879"/>
            <a:ext cx="4152928" cy="30861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600" u="none" strike="noStrike" spc="200" baseline="0">
                <a:ln w="3175">
                  <a:noFill/>
                  <a:prstDash val="dash"/>
                </a:ln>
                <a:solidFill>
                  <a:srgbClr val="40404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子，姓李•名耳•字聃，公元前571年诞生，春秋时期楚国人。我国古代伟大的哲学家和思想家，道家学派创始人，被唐武后封为太上老君，世界文化名人，世界百位历史名人之一，存世有《道德经》（又称《老子》），其作品的精华是朴素的辩证法，主张无为而治，其学说对中国哲学发展具有深刻影响。在道教中老子被尊为道祖。</a:t>
            </a:r>
            <a:endParaRPr lang="zh-CN" altLang="en-US" sz="1600" u="none" strike="noStrike" spc="200" baseline="0">
              <a:ln w="3175">
                <a:noFill/>
                <a:prstDash val="dash"/>
              </a:ln>
              <a:solidFill>
                <a:srgbClr val="404040"/>
              </a:solidFill>
              <a:uLnTx/>
              <a:uFillTx/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85175" y="1485891"/>
            <a:ext cx="1355180" cy="3086125"/>
          </a:xfrm>
          <a:custGeom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 spd="slow"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149461" y="1180570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3"/>
          <p:cNvGrpSpPr/>
          <p:nvPr/>
        </p:nvGrpSpPr>
        <p:grpSpPr>
          <a:xfrm rot="5217582">
            <a:off x="2130221" y="2209313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/>
        </p:nvGrpSpPr>
        <p:grpSpPr>
          <a:xfrm rot="17311644" flipH="1">
            <a:off x="4685509" y="2425806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84" name="_14"/>
          <p:cNvSpPr txBox="1">
            <a:spLocks noChangeArrowheads="1"/>
          </p:cNvSpPr>
          <p:nvPr/>
        </p:nvSpPr>
        <p:spPr bwMode="auto">
          <a:xfrm>
            <a:off x="3370511" y="3921884"/>
            <a:ext cx="2485085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太极阴阳</a:t>
            </a:r>
            <a:endParaRPr lang="zh-CN" altLang="en-US" sz="3600" spc="450">
              <a:solidFill>
                <a:srgbClr val="000000"/>
              </a:solidFill>
              <a:latin typeface="华文隶书" panose="02010800040101010101" pitchFamily="2" charset="-122"/>
              <a:ea typeface="华文隶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4102" y="376946"/>
            <a:ext cx="21602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老子试图建立一个适合于所有事物的理论，一切事物都遵循这样的规律（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3544" y="278719"/>
            <a:ext cx="2232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老子认为相互对立的事物会互相转化，即是阴阳转化。转化的方法（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德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）来源于事物的规律（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1322" y="1988840"/>
              <a:ext cx="740833" cy="2089573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anose="02010509060101010101" pitchFamily="49" charset="-122"/>
                  <a:sym typeface="GJJZhiYi-M12S" panose="03000509000000000000" pitchFamily="65" charset="-122"/>
                </a:rPr>
                <a:t>第十一章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49" y="1308248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52153" y="60469"/>
            <a:ext cx="72918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三十辐共一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毂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当其无，有车之用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埏埴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以为器，当其无，有器之用。凿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户牖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以为室，当其无，有室之用。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故有之以为利，无之以为用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 </a:t>
            </a: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6393" y="2068770"/>
            <a:ext cx="7310104" cy="2380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译文</a:t>
            </a: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]</a:t>
            </a:r>
            <a:endParaRPr lang="en-US" altLang="zh-CN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三十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根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辐条汇集到一根毂中的孔洞当中，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有了车毂中空的地方，才有车的作用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揉和陶土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做成器皿，有了器具中空的地方，才有器皿的作用。开凿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门窗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建造房屋，有了门窗四壁内的空虚部分，才有房屋的作用。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所以，“有”给人便利，“无”发挥了它的作用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 </a:t>
            </a: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4996" y="1750296"/>
              <a:ext cx="743109" cy="2607552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anose="02010509060101010101" pitchFamily="49" charset="-122"/>
                  <a:sym typeface="GJJZhiYi-M12S" panose="03000509000000000000" pitchFamily="65" charset="-122"/>
                </a:rPr>
                <a:t>第二十四章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15" y="1366272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35913" y="118493"/>
            <a:ext cx="729184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企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者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不立，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跨者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不行；自见者不明；自是者不彰；自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伐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者无功；自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矜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者不长。其在</a:t>
            </a:r>
            <a:r>
              <a:rPr lang="zh-CN" altLang="en-US" sz="2800">
                <a:solidFill>
                  <a:srgbClr val="3333FF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道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也，曰：余食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赘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形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物或恶之，故有道者不处。　</a:t>
            </a: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2139702"/>
            <a:ext cx="752432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译文</a:t>
            </a: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]   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踮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起脚跟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想要站得高，反而站立不住；迈起大步想要前进得快，反而不能远行。自逞已见的反而得不到彰明；自以为是的反而得不到显昭；自我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夸耀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的建立不起功勋；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自高自大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的不能做众人之长。从道的角度看，以上这些急躁炫耀的行为，只能说是剩饭赘瘤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（赘形：多余的形体，因饱食而使身上长出多余的肉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。）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因为它们是令人厌恶的东西，所以有道的人决不这样做。</a:t>
            </a: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4996" y="1750296"/>
              <a:ext cx="743109" cy="2607552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anose="02010509060101010101" pitchFamily="49" charset="-122"/>
                  <a:sym typeface="GJJZhiYi-M12S" panose="03000509000000000000" pitchFamily="65" charset="-122"/>
                </a:rPr>
                <a:t>第三十三章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15" y="1366272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86124" y="133607"/>
            <a:ext cx="6768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u="sng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知人者智，</a:t>
            </a:r>
            <a:r>
              <a:rPr lang="zh-CN" altLang="en-US" sz="2400" u="wavyHeavy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自知者明</a:t>
            </a:r>
            <a:r>
              <a:rPr lang="zh-CN" altLang="en-US" sz="2400" u="sng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胜人者有力，自胜者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强</a:t>
            </a:r>
            <a:r>
              <a:rPr lang="zh-CN" altLang="en-US" sz="2400" smtClean="0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知足者富。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强行者</a:t>
            </a:r>
            <a:r>
              <a:rPr lang="zh-CN" altLang="en-US" sz="2400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有志，不失其所者久。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死而不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亡者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寿。</a:t>
            </a:r>
            <a:endParaRPr lang="zh-CN" altLang="en-US" sz="2400">
              <a:solidFill>
                <a:srgbClr val="FF0000"/>
              </a:solidFill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rPr>
              <a:t>　</a:t>
            </a:r>
            <a:endParaRPr lang="zh-CN" altLang="en-US" sz="2400"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latin typeface="GJJZhiYi-M12S" panose="03000509000000000000" pitchFamily="65" charset="-122"/>
              <a:ea typeface="隶书" panose="02010509060101010101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2139702"/>
            <a:ext cx="7524328" cy="282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[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译文</a:t>
            </a: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]</a:t>
            </a:r>
            <a:endParaRPr lang="en-US" altLang="zh-CN" sz="2400" b="1" noProof="1" smtClean="0">
              <a:solidFill>
                <a:srgbClr val="00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能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了解、认识别人叫做智慧，能认识、了解自己才算聪明。能战胜别人是有力的，能克制自己的弱点才算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刚强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。知道满足的人才是富有人。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坚持力行、努力不懈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的就是有志。不离失本分的人就能长久不衰，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身虽死而“道”仍存的，才算真正的长寿。</a:t>
            </a:r>
            <a:endParaRPr lang="zh-CN" altLang="en-US" sz="2400" b="1" noProof="1">
              <a:solidFill>
                <a:srgbClr val="FF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7272" y="1750296"/>
              <a:ext cx="740833" cy="2581487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anose="02010509060101010101" pitchFamily="49" charset="-122"/>
                  <a:sym typeface="GJJZhiYi-M12S" panose="03000509000000000000" pitchFamily="65" charset="-122"/>
                </a:rPr>
                <a:t>第六十四章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anose="02010509060101010101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52" y="4443958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19672" y="143720"/>
            <a:ext cx="758917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其安易持，其未兆易谋；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其脆易泮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，其微易散。为之于未有，治之于未乱。合抱之木，生于毫末；九层之台，起于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累土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；千里之行，始于足下。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为者败之，执者失之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。是以圣人无为故无败，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无执故无失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。民之从事，常于几成而败之。慎终如始，则无败事。是以圣人欲不欲，不贵难得之货，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学不学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，复众人之所过，以辅万物之自然</a:t>
            </a:r>
            <a:r>
              <a:rPr lang="zh-CN" altLang="en-US" sz="1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而不敢为</a:t>
            </a:r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  <a:sym typeface="GJJZhiYi-M12S" panose="03000509000000000000" pitchFamily="65" charset="-122"/>
              </a:rPr>
              <a:t>。 </a:t>
            </a:r>
            <a:endParaRPr lang="zh-CN" altLang="en-US" sz="1600">
              <a:latin typeface="隶书" pitchFamily="49" charset="-122"/>
              <a:ea typeface="隶书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2277626"/>
            <a:ext cx="7524328" cy="3759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译文</a:t>
            </a: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]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局面安定时容易保持和维护，事变没有出现迹象时容易图谋；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事物脆弱时容易消解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；事物细微时容易散失；做事情要在它尚未发生以前就处理妥当；治理国政，要在祸乱没有产生以前就早做准备。合抱的大树，生长于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细小的萌芽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；九层的高台，筑起于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每一堆泥土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；千里的远行，是从脚下第一步开始走出来的。有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所作为的将会招致失败，有所执着的将会遭受损害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。因此圣人无所作为所以也不会招致失败，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无所执着所以也不遭受损害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。人们做事情，总是在快要成功时失败，所以当事情快要完成的时候，也要像开始时那样慎重，就没有办不成的事情。因此，有道的圣人追求人所不追求的，不稀罕难以得到的货物，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学习别人所不学习的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，补救众人所经常犯的过错。这样遵循万物的自然本性而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不会妄加干预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。 </a:t>
            </a:r>
            <a:endParaRPr lang="en-US" altLang="zh-CN" sz="16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　 </a:t>
            </a:r>
            <a:endParaRPr lang="en-US" altLang="zh-CN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8" name="组合 45"/>
          <p:cNvGrpSpPr/>
          <p:nvPr/>
        </p:nvGrpSpPr>
        <p:grpSpPr>
          <a:xfrm>
            <a:off x="-165100" y="0"/>
            <a:ext cx="9309100" cy="5338763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219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3550" y="1409700"/>
            <a:ext cx="346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_14"/>
          <p:cNvSpPr txBox="1">
            <a:spLocks noChangeArrowheads="1"/>
          </p:cNvSpPr>
          <p:nvPr/>
        </p:nvSpPr>
        <p:spPr bwMode="auto">
          <a:xfrm>
            <a:off x="123518" y="123478"/>
            <a:ext cx="8896796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“不盈”“不争”</a:t>
            </a:r>
            <a:r>
              <a:rPr lang="en-US" altLang="zh-CN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老子的哲学观</a:t>
            </a:r>
            <a:endParaRPr lang="zh-CN" altLang="en-US" sz="3600" spc="45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017" y="996654"/>
            <a:ext cx="84484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老子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倡导“为而不恃”“弗居”“不争”，是要人们去创造去养育去贡献。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也并不反对人们成就功业，只是反对那种光想出风头占便宜贪利益、无功而争功、有功而居功的行为。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老子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的“静虚”观念犹给人启迪。它表明着人的心灵保持凝聚充实的状态。唯有这种心灵，才能培养出高远的心志与天真朴素的气质，才能导引出浓厚了创造能量。这对于现代之喧嚣浮华，无异于清醒剂。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8" name="组合 45"/>
          <p:cNvGrpSpPr/>
          <p:nvPr/>
        </p:nvGrpSpPr>
        <p:grpSpPr>
          <a:xfrm>
            <a:off x="-165100" y="0"/>
            <a:ext cx="9309100" cy="5338763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219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3550" y="1409700"/>
            <a:ext cx="346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_14"/>
          <p:cNvSpPr txBox="1">
            <a:spLocks noChangeArrowheads="1"/>
          </p:cNvSpPr>
          <p:nvPr/>
        </p:nvSpPr>
        <p:spPr bwMode="auto">
          <a:xfrm>
            <a:off x="123518" y="123478"/>
            <a:ext cx="8896796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“不盈”“不争”</a:t>
            </a:r>
            <a:r>
              <a:rPr lang="en-US" altLang="zh-CN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老子的哲学观</a:t>
            </a:r>
            <a:endParaRPr lang="zh-CN" altLang="en-US" sz="3600" spc="45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865" y="1131590"/>
            <a:ext cx="80648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老子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是一位真正的智者，他教人无为、无我、居下、退后、清虚、自然</a:t>
            </a:r>
            <a:r>
              <a:rPr lang="en-US" altLang="zh-CN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他的思想乍看很难让人接受，因为一般人只能看到事物的正面，而老子却看到了反面；一般人只能看到事物的外表，而老子却看到了内涵。老子的思想，扩大了人类文化的广度，增加了深度与韧性。他反对无止境的追求物欲的满足，讲求的是精神境界的提升，反对以人为的方式扭曲，主张体法自然，正是化解今日危机的良丹妙药。</a:t>
            </a:r>
            <a:b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ASSEMBLE_CHIP_INDEX" val="e9b21b2b9ea845a99dc8a063ac2ed6f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BLOCK" val="0"/>
  <p:tag name="KSO_WM_UNIT_COMPATIBLE" val="0"/>
  <p:tag name="KSO_WM_UNIT_DEC_AREA_ID" val="ba29160c8d814b1caec6429c4a2d1705"/>
  <p:tag name="KSO_WM_UNIT_DEFAULT_FONT" val="24;44;4"/>
  <p:tag name="KSO_WM_UNIT_DIAGRAM_ISNUMVISUAL" val="0"/>
  <p:tag name="KSO_WM_UNIT_DIAGRAM_ISREFERUNIT" val="0"/>
  <p:tag name="KSO_WM_UNIT_HIGHLIGHT" val="0"/>
  <p:tag name="KSO_WM_UNIT_ID" val="diagram20207005_1*a*1"/>
  <p:tag name="KSO_WM_UNIT_INDEX" val="1"/>
  <p:tag name="KSO_WM_UNIT_ISCONTENTSTITLE" val="0"/>
  <p:tag name="KSO_WM_UNIT_ISNUMDGMTITLE" val="0"/>
  <p:tag name="KSO_WM_UNIT_LAST_MAX_FONTSIZE" val="6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9T21:17:49&quot;,&#10;    &quot;max&quot;: 0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0.xml><?xml version="1.0" encoding="utf-8"?>
<p:tagLst xmlns:p="http://schemas.openxmlformats.org/presentationml/2006/main">
  <p:tag name="KSO_WM_UNIT_PLACING_PICTURE_USER_VIEWPORT" val="{&quot;height&quot;:6432.5670557839831,&quot;width&quot;:14400.262973295534}"/>
</p:tagLst>
</file>

<file path=ppt/tags/tag11.xml><?xml version="1.0" encoding="utf-8"?>
<p:tagLst xmlns:p="http://schemas.openxmlformats.org/presentationml/2006/main">
  <p:tag name="KSO_WM_UNIT_PLACING_PICTURE_USER_VIEWPORT" val="{&quot;height&quot;:5250,&quot;width&quot;:5450}"/>
</p:tagLst>
</file>

<file path=ppt/tags/tag1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KSO_WM_ASSEMBLE_CHIP_INDEX" val="380a470ecb78477792e08cb603f1232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BLOCK" val="0"/>
  <p:tag name="KSO_WM_UNIT_COMPATIBLE" val="0"/>
  <p:tag name="KSO_WM_UNIT_DEC_AREA_ID" val="de66a2c95683434b94246dbe4ba8e9e0"/>
  <p:tag name="KSO_WM_UNIT_DEFAULT_FONT" val="14;20;2"/>
  <p:tag name="KSO_WM_UNIT_DIAGRAM_ISNUMVISUAL" val="0"/>
  <p:tag name="KSO_WM_UNIT_DIAGRAM_ISREFERUNIT" val="0"/>
  <p:tag name="KSO_WM_UNIT_HIGHLIGHT" val="0"/>
  <p:tag name="KSO_WM_UNIT_ID" val="diagram2020700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3.xml><?xml version="1.0" encoding="utf-8"?>
<p:tagLst xmlns:p="http://schemas.openxmlformats.org/presentationml/2006/main">
  <p:tag name="KSO_WM_ASSEMBLE_CHIP_INDEX" val="6c8c18b199b34992bf6758a72d1aa04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COMPATIBLE" val="0"/>
  <p:tag name="KSO_WM_UNIT_DEC_AREA_ID" val="81a038722108406ba3c0441f8e9cdda9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ICTURE_CLIP_FLAG" val="0"/>
  <p:tag name="KSO_WM_UNIT_PLACING_PICTURE" val="6c8c18b199b34992bf6758a72d1aa049"/>
  <p:tag name="KSO_WM_UNIT_SUPPORT_UNIT_TYPE" val="[&quot;α&quot;,&quot;β&quot;,&quot;θ&quot;]"/>
  <p:tag name="KSO_WM_UNIT_TYPE" val="d"/>
  <p:tag name="KSO_WM_UNIT_VALUE" val="1142*973"/>
</p:tagLst>
</file>

<file path=ppt/tags/tag4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text&quot;]},{&quot;fill_id&quot;:&quot;164c300f690d423ab1b6e3b65edb0bf9&quot;,&quot;fill_align&quot;:&quot;lm&quot;,&quot;text_align&quot;:&quot;lm&quot;,&quot;text_direction&quot;:&quot;horizontal&quot;,&quot;chip_types&quot;:[&quot;pictext&quot;,&quot;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text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diagram&quot;,&quot;pic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diagram&quot;]},{&quot;fill_id&quot;:&quot;164c300f690d423ab1b6e3b65edb0bf9&quot;,&quot;fill_align&quot;:&quot;lm&quot;,&quot;text_align&quot;:&quot;lm&quot;,&quot;text_direction&quot;:&quot;horizontal&quot;,&quot;chip_types&quot;:[&quot;pictext&quot;,&quot;picture&quot;,&quot;chart&quot;,&quot;table&quot;,&quot;video&quot;]}]]"/>
  <p:tag name="KSO_WM_CHIP_GROUPID" val="5e7f29ed24b822ad86e0202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9ed24b822ad86e0202d"/>
  <p:tag name="KSO_WM_SLIDE_BACKGROUND" val="[&quot;general&quot;]"/>
  <p:tag name="KSO_WM_SLIDE_BACKGROUND_TYPE" val="general"/>
  <p:tag name="KSO_WM_SLIDE_BK_DARK_LIGHT" val="2"/>
  <p:tag name="KSO_WM_SLIDE_ID" val="diagram2020700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1:17:49&quot;,&quot;maxSize&quot;:{&quot;size1&quot;:22.199598858067422},&quot;minSize&quot;:{&quot;size1&quot;:22.199598858067422},&quot;normalSize&quot;:{&quot;size1&quot;:22.199598858067422},&quot;subLayout&quot;:[{&quot;id&quot;:&quot;2020-06-19T21:17:49&quot;,&quot;margin&quot;:{&quot;bottom&quot;:-5.0132735538165355e-16,&quot;left&quot;:2.5399999618530273,&quot;right&quot;:2.5399999618530273,&quot;top&quot;:2.1170001029968262},&quot;type&quot;:0},{&quot;direction&quot;:1,&quot;id&quot;:&quot;2020-06-19T21:17:49&quot;,&quot;maxSize&quot;:{&quot;size1&quot;:60.859601816699794},&quot;minSize&quot;:{&quot;size1&quot;:48.359601816699794},&quot;normalSize&quot;:{&quot;size1&quot;:58.726268483366461},&quot;subLayout&quot;:[{&quot;id&quot;:&quot;2020-06-19T21:17:49&quot;,&quot;margin&quot;:{&quot;bottom&quot;:2.1170001029968262,&quot;left&quot;:2.5399999618530273,&quot;right&quot;:4.0106188430532284e-15,&quot;top&quot;:1.2699999809265137},&quot;type&quot;:0},{&quot;id&quot;:&quot;2020-06-19T21:17:49&quot;,&quot;margin&quot;:{&quot;bottom&quot;:2.1170001029968262,&quot;left&quot;:0.84700000286102295,&quot;right&quot;:2.5399999618530273,&quot;top&quot;:1.2699999809265137},&quot;type&quot;:0}],&quot;type&quot;:0}],&quot;type&quot;:0}"/>
  <p:tag name="KSO_WM_SLIDE_POSITION" val="71*60"/>
  <p:tag name="KSO_WM_SLIDE_RATIO" val="1.777778"/>
  <p:tag name="KSO_WM_SLIDE_SIZE" val="816*420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COLOR_TYPE" val="1"/>
  <p:tag name="KSO_WM_TEMPLATE_INDEX" val="20207005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UNIT_PLACING_PICTURE_USER_VIEWPORT" val="{&quot;height&quot;:4070,&quot;width&quot;:4325}"/>
</p:tagLst>
</file>

<file path=ppt/tags/tag6.xml><?xml version="1.0" encoding="utf-8"?>
<p:tagLst xmlns:p="http://schemas.openxmlformats.org/presentationml/2006/main">
  <p:tag name="KSO_WM_UNIT_PLACING_PICTURE_USER_VIEWPORT" val="{&quot;height&quot;:4033.0724409448817,&quot;width&quot;:4969.2850393700783}"/>
</p:tagLst>
</file>

<file path=ppt/tags/tag7.xml><?xml version="1.0" encoding="utf-8"?>
<p:tagLst xmlns:p="http://schemas.openxmlformats.org/presentationml/2006/main">
  <p:tag name="KSO_WM_UNIT_PLACING_PICTURE_USER_VIEWPORT" val="{&quot;height&quot;:577.58110236220466,&quot;width&quot;:578.04409448818899}"/>
</p:tagLst>
</file>

<file path=ppt/tags/tag8.xml><?xml version="1.0" encoding="utf-8"?>
<p:tagLst xmlns:p="http://schemas.openxmlformats.org/presentationml/2006/main">
  <p:tag name="KSO_WM_UNIT_PLACING_PICTURE_USER_VIEWPORT" val="{&quot;height&quot;:1193.7165354330709,&quot;width&quot;:1425.5039370078739}"/>
</p:tagLst>
</file>

<file path=ppt/tags/tag9.xml><?xml version="1.0" encoding="utf-8"?>
<p:tagLst xmlns:p="http://schemas.openxmlformats.org/presentationml/2006/main">
  <p:tag name="KSO_WM_UNIT_PLACING_PICTURE_USER_VIEWPORT" val="{&quot;height&quot;:4864.0957792639783,&quot;width&quot;:14643.820176969855}"/>
</p:tagLst>
</file>

<file path=ppt/theme/theme1.xml><?xml version="1.0" encoding="utf-8"?>
<a:theme xmlns:r="http://schemas.openxmlformats.org/officeDocument/2006/relationships"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E6C76"/>
      </a:accent1>
      <a:accent2>
        <a:srgbClr val="A2AAAE"/>
      </a:accent2>
      <a:accent3>
        <a:srgbClr val="FBE3C7"/>
      </a:accent3>
      <a:accent4>
        <a:srgbClr val="5E6C76"/>
      </a:accent4>
      <a:accent5>
        <a:srgbClr val="A2AAAE"/>
      </a:accent5>
      <a:accent6>
        <a:srgbClr val="FBE3C7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2zxfcyo">
      <a:majorFont>
        <a:latin typeface="+mn-lt"/>
        <a:ea typeface="+mn-ea"/>
        <a:cs typeface="Arial"/>
      </a:majorFont>
      <a:minorFont>
        <a:latin typeface="+mn-lt"/>
        <a:ea typeface="+mn-ea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6891"/>
      </a:accent1>
      <a:accent2>
        <a:srgbClr val="2891B8"/>
      </a:accent2>
      <a:accent3>
        <a:srgbClr val="1C6584"/>
      </a:accent3>
      <a:accent4>
        <a:srgbClr val="4F6891"/>
      </a:accent4>
      <a:accent5>
        <a:srgbClr val="2891B8"/>
      </a:accent5>
      <a:accent6>
        <a:srgbClr val="1C658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59</Paragraphs>
  <Slides>15</Slides>
  <Notes>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33">
      <vt:lpstr>Arial</vt:lpstr>
      <vt:lpstr>微软雅黑</vt:lpstr>
      <vt:lpstr>华文新魏</vt:lpstr>
      <vt:lpstr>Lato Regular</vt:lpstr>
      <vt:lpstr>Lato Hairline</vt:lpstr>
      <vt:lpstr>Lato Light</vt:lpstr>
      <vt:lpstr>Calibri Light</vt:lpstr>
      <vt:lpstr>宋体</vt:lpstr>
      <vt:lpstr>Calibri</vt:lpstr>
      <vt:lpstr>方正舒体</vt:lpstr>
      <vt:lpstr>Segoe UI</vt:lpstr>
      <vt:lpstr>华文隶书</vt:lpstr>
      <vt:lpstr>楷体</vt:lpstr>
      <vt:lpstr>GJJZhiYi-M12S</vt:lpstr>
      <vt:lpstr>隶书</vt:lpstr>
      <vt:lpstr>黑体</vt:lpstr>
      <vt:lpstr>Times New Roman</vt:lpstr>
      <vt:lpstr>千图网海量PPT模板www.58pic.com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赵倩</dc:creator>
  <cp:lastModifiedBy>鲲鹏江湖</cp:lastModifiedBy>
  <cp:revision>16</cp:revision>
  <dcterms:created xsi:type="dcterms:W3CDTF">2020-04-01T06:24:00Z</dcterms:created>
  <dcterms:modified xsi:type="dcterms:W3CDTF">2020-08-18T02:04:20Z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