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409" r:id="rId2"/>
    <p:sldId id="411" r:id="rId3"/>
    <p:sldId id="416" r:id="rId4"/>
    <p:sldId id="415" r:id="rId5"/>
    <p:sldId id="414" r:id="rId6"/>
    <p:sldId id="418" r:id="rId7"/>
    <p:sldId id="429" r:id="rId8"/>
    <p:sldId id="410" r:id="rId9"/>
    <p:sldId id="432" r:id="rId10"/>
    <p:sldId id="433" r:id="rId11"/>
    <p:sldId id="413" r:id="rId12"/>
    <p:sldId id="412" r:id="rId13"/>
    <p:sldId id="428" r:id="rId14"/>
    <p:sldId id="431" r:id="rId15"/>
    <p:sldId id="430" r:id="rId16"/>
    <p:sldId id="435" r:id="rId17"/>
    <p:sldId id="417" r:id="rId18"/>
    <p:sldId id="434" r:id="rId19"/>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64" d="100"/>
          <a:sy n="64" d="100"/>
        </p:scale>
        <p:origin x="-138" y="-516"/>
      </p:cViewPr>
      <p:guideLst>
        <p:guide orient="horz" pos="2160"/>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slideMaster" Target="../slideMasters/slideMaster1.xml"/><Relationship Id="rId4" Type="http://schemas.openxmlformats.org/officeDocument/2006/relationships/tags" Target="../tags/tag11.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1"/>
      </p:bgRef>
    </p:bg>
    <p:spTree>
      <p:nvGrpSpPr>
        <p:cNvPr id="1" name=""/>
        <p:cNvGrpSpPr/>
        <p:nvPr/>
      </p:nvGrpSpPr>
      <p:grpSpPr>
        <a:xfrm>
          <a:off x="0" y="0"/>
          <a:ext cx="0" cy="0"/>
          <a:chOff x="0" y="0"/>
          <a:chExt cx="0" cy="0"/>
        </a:xfrm>
      </p:grpSpPr>
      <p:sp>
        <p:nvSpPr>
          <p:cNvPr id="12" name="矩形 11"/>
          <p:cNvSpPr/>
          <p:nvPr/>
        </p:nvSpPr>
        <p:spPr>
          <a:xfrm>
            <a:off x="0" y="0"/>
            <a:ext cx="12192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圆角矩形 12"/>
          <p:cNvSpPr/>
          <p:nvPr/>
        </p:nvSpPr>
        <p:spPr>
          <a:xfrm>
            <a:off x="87084" y="69756"/>
            <a:ext cx="12017829"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4294967295">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副标题 8"/>
          <p:cNvSpPr>
            <a:spLocks noGrp="1"/>
          </p:cNvSpPr>
          <p:nvPr>
            <p:ph type="subTitle" idx="1"/>
          </p:nvPr>
        </p:nvSpPr>
        <p:spPr>
          <a:xfrm>
            <a:off x="1727200" y="3200400"/>
            <a:ext cx="85344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p:txBody>
          <a:bodyPr/>
          <a:lstStyle/>
          <a:p>
            <a:fld id="{760FBDFE-C587-4B4C-A407-44438C67B59E}" type="datetimeFigureOut">
              <a:rPr lang="zh-CN" altLang="en-US" smtClean="0"/>
              <a:t>2021-9-13</a:t>
            </a:fld>
            <a:endParaRPr lang="zh-CN" altLang="en-US"/>
          </a:p>
        </p:txBody>
      </p:sp>
      <p:sp>
        <p:nvSpPr>
          <p:cNvPr id="17" name="页脚占位符 16"/>
          <p:cNvSpPr>
            <a:spLocks noGrp="1"/>
          </p:cNvSpPr>
          <p:nvPr>
            <p:ph type="ftr" sz="quarter" idx="11"/>
          </p:nvPr>
        </p:nvSpPr>
        <p:spPr/>
        <p:txBody>
          <a:bodyPr/>
          <a:lstStyle/>
          <a:p>
            <a:endParaRPr lang="zh-CN" altLang="en-US"/>
          </a:p>
        </p:txBody>
      </p:sp>
      <p:sp>
        <p:nvSpPr>
          <p:cNvPr id="29" name="灯片编号占位符 28"/>
          <p:cNvSpPr>
            <a:spLocks noGrp="1"/>
          </p:cNvSpPr>
          <p:nvPr>
            <p:ph type="sldNum" sz="quarter" idx="12"/>
          </p:nvPr>
        </p:nvSpPr>
        <p:spPr/>
        <p:txBody>
          <a:bodyPr lIns="0" tIns="0" rIns="0" bIns="0">
            <a:noAutofit/>
          </a:bodyPr>
          <a:lstStyle>
            <a:lvl1pPr>
              <a:defRPr sz="1400">
                <a:solidFill>
                  <a:srgbClr val="FFFFFF"/>
                </a:solidFill>
              </a:defRPr>
            </a:lvl1pPr>
          </a:lstStyle>
          <a:p>
            <a:fld id="{49AE70B2-8BF9-45C0-BB95-33D1B9D3A854}" type="slidenum">
              <a:rPr lang="zh-CN" altLang="en-US" smtClean="0"/>
              <a:t>‹#›</a:t>
            </a:fld>
            <a:endParaRPr lang="zh-CN" altLang="en-US"/>
          </a:p>
        </p:txBody>
      </p:sp>
      <p:sp>
        <p:nvSpPr>
          <p:cNvPr id="7" name="矩形 6"/>
          <p:cNvSpPr/>
          <p:nvPr/>
        </p:nvSpPr>
        <p:spPr>
          <a:xfrm>
            <a:off x="83909" y="1449304"/>
            <a:ext cx="12028716"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83909" y="1396720"/>
            <a:ext cx="12028716"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a:off x="83909" y="2976649"/>
            <a:ext cx="12028716"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标题 7"/>
          <p:cNvSpPr>
            <a:spLocks noGrp="1"/>
          </p:cNvSpPr>
          <p:nvPr>
            <p:ph type="ctrTitle"/>
          </p:nvPr>
        </p:nvSpPr>
        <p:spPr>
          <a:xfrm>
            <a:off x="609600" y="1505931"/>
            <a:ext cx="10972800" cy="1470025"/>
          </a:xfrm>
        </p:spPr>
        <p:txBody>
          <a:bodyPr anchor="ctr"/>
          <a:lstStyle>
            <a:lvl1pPr algn="ctr">
              <a:defRPr lang="en-US">
                <a:solidFill>
                  <a:srgbClr val="FFFFFF"/>
                </a:solidFill>
              </a:defRPr>
            </a:lvl1pPr>
          </a:lstStyle>
          <a:p>
            <a:r>
              <a:rPr kumimoji="0" lang="zh-CN" altLang="en-US" smtClean="0"/>
              <a:t>单击此处编辑母版标题样式</a:t>
            </a:r>
            <a:endParaRPr kumimoji="0" 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2"/>
            <a:ext cx="268224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1219200" y="274641"/>
            <a:ext cx="7416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4572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2021-9-13</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8" name="内容占位符 7"/>
          <p:cNvSpPr>
            <a:spLocks noGrp="1"/>
          </p:cNvSpPr>
          <p:nvPr>
            <p:ph sz="quarter" idx="1"/>
          </p:nvPr>
        </p:nvSpPr>
        <p:spPr>
          <a:xfrm>
            <a:off x="1219200" y="1447800"/>
            <a:ext cx="1036320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1"/>
      </p:bgRef>
    </p:bg>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圆角矩形 9"/>
          <p:cNvSpPr/>
          <p:nvPr/>
        </p:nvSpPr>
        <p:spPr>
          <a:xfrm>
            <a:off x="87084" y="69756"/>
            <a:ext cx="12017829"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429496729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963084" y="952501"/>
            <a:ext cx="10363200" cy="1362075"/>
          </a:xfrm>
        </p:spPr>
        <p:txBody>
          <a:bodyPr anchor="b" anchorCtr="0"/>
          <a:lstStyle>
            <a:lvl1pPr algn="l">
              <a:buNone/>
              <a:defRPr sz="4000" b="0" cap="none"/>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963084" y="2547938"/>
            <a:ext cx="103632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11"/>
          </p:nvPr>
        </p:nvSpPr>
        <p:spPr>
          <a:xfrm>
            <a:off x="1066800" y="6172200"/>
            <a:ext cx="5334000" cy="457200"/>
          </a:xfrm>
        </p:spPr>
        <p:txBody>
          <a:bodyPr/>
          <a:lstStyle/>
          <a:p>
            <a:endParaRPr lang="zh-CN" altLang="en-US"/>
          </a:p>
        </p:txBody>
      </p:sp>
      <p:sp>
        <p:nvSpPr>
          <p:cNvPr id="7" name="矩形 6"/>
          <p:cNvSpPr/>
          <p:nvPr/>
        </p:nvSpPr>
        <p:spPr>
          <a:xfrm flipV="1">
            <a:off x="92550" y="2376830"/>
            <a:ext cx="1201802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92195" y="2341476"/>
            <a:ext cx="12018375"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91075" y="2468880"/>
            <a:ext cx="12019495"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灯片编号占位符 5"/>
          <p:cNvSpPr>
            <a:spLocks noGrp="1"/>
          </p:cNvSpPr>
          <p:nvPr>
            <p:ph type="sldNum" sz="quarter" idx="12"/>
          </p:nvPr>
        </p:nvSpPr>
        <p:spPr>
          <a:xfrm>
            <a:off x="195072" y="6208776"/>
            <a:ext cx="609600" cy="457200"/>
          </a:xfrm>
        </p:spPr>
        <p:txBody>
          <a:bodyPr/>
          <a:lstStyle/>
          <a:p>
            <a:fld id="{49AE70B2-8BF9-45C0-BB95-33D1B9D3A854}"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760FBDFE-C587-4B4C-A407-44438C67B59E}" type="datetimeFigureOut">
              <a:rPr lang="zh-CN" altLang="en-US" smtClean="0"/>
              <a:t>2021-9-13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9" name="内容占位符 8"/>
          <p:cNvSpPr>
            <a:spLocks noGrp="1"/>
          </p:cNvSpPr>
          <p:nvPr>
            <p:ph sz="quarter" idx="1"/>
          </p:nvPr>
        </p:nvSpPr>
        <p:spPr>
          <a:xfrm>
            <a:off x="1219200" y="1447800"/>
            <a:ext cx="499872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6578600" y="1447800"/>
            <a:ext cx="499872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1219200" y="273050"/>
            <a:ext cx="10363200" cy="1143000"/>
          </a:xfrm>
        </p:spPr>
        <p:txBody>
          <a:bodyPr anchor="b" anchorCtr="0"/>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1219200" y="1447800"/>
            <a:ext cx="49784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6604000" y="1447800"/>
            <a:ext cx="49784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2021-9-13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11" name="内容占位符 10"/>
          <p:cNvSpPr>
            <a:spLocks noGrp="1"/>
          </p:cNvSpPr>
          <p:nvPr>
            <p:ph sz="half" idx="2"/>
          </p:nvPr>
        </p:nvSpPr>
        <p:spPr>
          <a:xfrm>
            <a:off x="1219200" y="2247900"/>
            <a:ext cx="49784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4"/>
          </p:nvPr>
        </p:nvSpPr>
        <p:spPr>
          <a:xfrm>
            <a:off x="6604000" y="2247900"/>
            <a:ext cx="49784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2021-9-13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12192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圆角矩形 8"/>
          <p:cNvSpPr/>
          <p:nvPr/>
        </p:nvSpPr>
        <p:spPr>
          <a:xfrm>
            <a:off x="85344" y="69755"/>
            <a:ext cx="12017829"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4294967295">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1219200" y="273050"/>
            <a:ext cx="10363200" cy="1143000"/>
          </a:xfrm>
        </p:spPr>
        <p:txBody>
          <a:bodyPr anchor="b" anchorCtr="0"/>
          <a:lstStyle>
            <a:lvl1pPr algn="l">
              <a:buNone/>
              <a:defRPr sz="4000" b="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1219200" y="1600200"/>
            <a:ext cx="2540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760FBDFE-C587-4B4C-A407-44438C67B59E}" type="datetimeFigureOut">
              <a:rPr lang="zh-CN" altLang="en-US" smtClean="0"/>
              <a:t>2021-9-13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11" name="内容占位符 10"/>
          <p:cNvSpPr>
            <a:spLocks noGrp="1"/>
          </p:cNvSpPr>
          <p:nvPr>
            <p:ph sz="quarter" idx="1"/>
          </p:nvPr>
        </p:nvSpPr>
        <p:spPr>
          <a:xfrm>
            <a:off x="3962400" y="1600200"/>
            <a:ext cx="7620000" cy="44958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219200" y="4900550"/>
            <a:ext cx="9753600" cy="522288"/>
          </a:xfrm>
        </p:spPr>
        <p:txBody>
          <a:bodyPr anchor="ctr">
            <a:noAutofit/>
          </a:bodyPr>
          <a:lstStyle>
            <a:lvl1pPr algn="l">
              <a:buNone/>
              <a:defRPr sz="2800" b="0"/>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1219200" y="5445825"/>
            <a:ext cx="97536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2021-9-13</a:t>
            </a:fld>
            <a:endParaRPr lang="zh-CN" altLang="en-US"/>
          </a:p>
        </p:txBody>
      </p:sp>
      <p:sp>
        <p:nvSpPr>
          <p:cNvPr id="6" name="页脚占位符 5"/>
          <p:cNvSpPr>
            <a:spLocks noGrp="1"/>
          </p:cNvSpPr>
          <p:nvPr>
            <p:ph type="ftr" sz="quarter" idx="11"/>
          </p:nvPr>
        </p:nvSpPr>
        <p:spPr>
          <a:xfrm>
            <a:off x="1219200" y="6172200"/>
            <a:ext cx="5181600" cy="457200"/>
          </a:xfrm>
        </p:spPr>
        <p:txBody>
          <a:bodyPr/>
          <a:lstStyle/>
          <a:p>
            <a:endParaRPr lang="zh-CN" altLang="en-US"/>
          </a:p>
        </p:txBody>
      </p:sp>
      <p:sp>
        <p:nvSpPr>
          <p:cNvPr id="7" name="灯片编号占位符 6"/>
          <p:cNvSpPr>
            <a:spLocks noGrp="1"/>
          </p:cNvSpPr>
          <p:nvPr>
            <p:ph type="sldNum" sz="quarter" idx="12"/>
          </p:nvPr>
        </p:nvSpPr>
        <p:spPr>
          <a:xfrm>
            <a:off x="195072" y="6208776"/>
            <a:ext cx="609600" cy="457200"/>
          </a:xfrm>
        </p:spPr>
        <p:txBody>
          <a:bodyPr/>
          <a:lstStyle/>
          <a:p>
            <a:fld id="{FABC47A4-756D-490B-A52F-7D9E2C9FC05F}" type="slidenum">
              <a:rPr lang="zh-CN" altLang="en-US" smtClean="0"/>
              <a:t>‹#›</a:t>
            </a:fld>
            <a:endParaRPr lang="zh-CN" altLang="en-US"/>
          </a:p>
        </p:txBody>
      </p:sp>
      <p:sp>
        <p:nvSpPr>
          <p:cNvPr id="11" name="矩形 10"/>
          <p:cNvSpPr/>
          <p:nvPr/>
        </p:nvSpPr>
        <p:spPr>
          <a:xfrm flipV="1">
            <a:off x="91076" y="4683555"/>
            <a:ext cx="1200912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a:xfrm>
            <a:off x="91345" y="4650475"/>
            <a:ext cx="12008852"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矩形 12"/>
          <p:cNvSpPr/>
          <p:nvPr/>
        </p:nvSpPr>
        <p:spPr>
          <a:xfrm>
            <a:off x="91348" y="4773225"/>
            <a:ext cx="12008849"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图片占位符 2"/>
          <p:cNvSpPr>
            <a:spLocks noGrp="1"/>
          </p:cNvSpPr>
          <p:nvPr>
            <p:ph type="pic" idx="1"/>
          </p:nvPr>
        </p:nvSpPr>
        <p:spPr>
          <a:xfrm>
            <a:off x="91078" y="66676"/>
            <a:ext cx="12002497"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zh-CN" altLang="en-US" smtClean="0"/>
              <a:t>单击图标添加图片</a:t>
            </a:r>
            <a:endParaRPr kumimoji="0"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矩形 8"/>
          <p:cNvSpPr/>
          <p:nvPr/>
        </p:nvSpPr>
        <p:spPr>
          <a:xfrm>
            <a:off x="0" y="0"/>
            <a:ext cx="12192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圆角矩形 7"/>
          <p:cNvSpPr/>
          <p:nvPr/>
        </p:nvSpPr>
        <p:spPr>
          <a:xfrm>
            <a:off x="85344" y="69755"/>
            <a:ext cx="12017829"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4294967295">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标题占位符 21"/>
          <p:cNvSpPr>
            <a:spLocks noGrp="1"/>
          </p:cNvSpPr>
          <p:nvPr>
            <p:ph type="title"/>
          </p:nvPr>
        </p:nvSpPr>
        <p:spPr>
          <a:xfrm>
            <a:off x="1219200" y="274638"/>
            <a:ext cx="10363200" cy="1143000"/>
          </a:xfrm>
          <a:prstGeom prst="rect">
            <a:avLst/>
          </a:prstGeom>
        </p:spPr>
        <p:txBody>
          <a:bodyPr bIns="91440" anchor="b" anchorCtr="0">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1219200" y="1447800"/>
            <a:ext cx="10363200" cy="4572000"/>
          </a:xfrm>
          <a:prstGeom prst="rect">
            <a:avLst/>
          </a:prstGeom>
        </p:spPr>
        <p:txBody>
          <a:bodyPr>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8229600" y="6191250"/>
            <a:ext cx="3302000" cy="476250"/>
          </a:xfrm>
          <a:prstGeom prst="rect">
            <a:avLst/>
          </a:prstGeom>
        </p:spPr>
        <p:txBody>
          <a:bodyPr anchor="ctr" anchorCtr="0"/>
          <a:lstStyle>
            <a:lvl1pPr algn="r" eaLnBrk="1" latinLnBrk="0" hangingPunct="1">
              <a:defRPr kumimoji="0" sz="1400">
                <a:solidFill>
                  <a:schemeClr val="tx2"/>
                </a:solidFill>
              </a:defRPr>
            </a:lvl1pPr>
          </a:lstStyle>
          <a:p>
            <a:fld id="{760FBDFE-C587-4B4C-A407-44438C67B59E}" type="datetimeFigureOut">
              <a:rPr lang="zh-CN" altLang="en-US" smtClean="0"/>
              <a:t>2021-9-13</a:t>
            </a:fld>
            <a:endParaRPr lang="zh-CN" altLang="en-US"/>
          </a:p>
        </p:txBody>
      </p:sp>
      <p:sp>
        <p:nvSpPr>
          <p:cNvPr id="3" name="页脚占位符 2"/>
          <p:cNvSpPr>
            <a:spLocks noGrp="1"/>
          </p:cNvSpPr>
          <p:nvPr>
            <p:ph type="ftr" sz="quarter" idx="3"/>
          </p:nvPr>
        </p:nvSpPr>
        <p:spPr>
          <a:xfrm>
            <a:off x="1219200" y="6172200"/>
            <a:ext cx="5283200" cy="457200"/>
          </a:xfrm>
          <a:prstGeom prst="rect">
            <a:avLst/>
          </a:prstGeom>
        </p:spPr>
        <p:txBody>
          <a:bodyPr anchor="ctr" anchorCtr="0"/>
          <a:lstStyle>
            <a:lvl1pPr eaLnBrk="1" latinLnBrk="0" hangingPunct="1">
              <a:defRPr kumimoji="0" sz="1400">
                <a:solidFill>
                  <a:schemeClr val="tx2"/>
                </a:solidFill>
              </a:defRPr>
            </a:lvl1pPr>
          </a:lstStyle>
          <a:p>
            <a:endParaRPr lang="zh-CN" altLang="en-US"/>
          </a:p>
        </p:txBody>
      </p:sp>
      <p:sp>
        <p:nvSpPr>
          <p:cNvPr id="23" name="灯片编号占位符 22"/>
          <p:cNvSpPr>
            <a:spLocks noGrp="1"/>
          </p:cNvSpPr>
          <p:nvPr>
            <p:ph type="sldNum" sz="quarter" idx="4"/>
          </p:nvPr>
        </p:nvSpPr>
        <p:spPr>
          <a:xfrm>
            <a:off x="195072" y="6210300"/>
            <a:ext cx="6096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49AE70B2-8BF9-45C0-BB95-33D1B9D3A85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56" r:id="rId12"/>
    <p:sldLayoutId id="2147483658" r:id="rId13"/>
    <p:sldLayoutId id="2147483659" r:id="rId14"/>
  </p:sldLayoutIdLst>
  <p:transition/>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8.xml"/><Relationship Id="rId1" Type="http://schemas.openxmlformats.org/officeDocument/2006/relationships/tags" Target="../tags/tag1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p:txBody>
          <a:bodyPr/>
          <a:lstStyle/>
          <a:p>
            <a:r>
              <a:rPr lang="zh-CN" altLang="zh-CN"/>
              <a:t>修辞立其城</a:t>
            </a:r>
          </a:p>
        </p:txBody>
      </p:sp>
      <p:sp>
        <p:nvSpPr>
          <p:cNvPr id="4" name="TextBox 3"/>
          <p:cNvSpPr txBox="1"/>
          <p:nvPr/>
        </p:nvSpPr>
        <p:spPr>
          <a:xfrm>
            <a:off x="7832035" y="3538330"/>
            <a:ext cx="3326295" cy="707886"/>
          </a:xfrm>
          <a:prstGeom prst="rect">
            <a:avLst/>
          </a:prstGeom>
          <a:noFill/>
        </p:spPr>
        <p:txBody>
          <a:bodyPr wrap="square" rtlCol="0">
            <a:spAutoFit/>
          </a:bodyPr>
          <a:lstStyle/>
          <a:p>
            <a:r>
              <a:rPr lang="zh-CN" altLang="en-US" sz="4000" b="1" smtClean="0"/>
              <a:t>张岱年</a:t>
            </a:r>
            <a:endParaRPr lang="zh-CN" altLang="en-US" sz="4000" b="1"/>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solidFill>
                  <a:srgbClr val="C00000"/>
                </a:solidFill>
              </a:rPr>
              <a:t>请概括分析本文在论证上的特点</a:t>
            </a:r>
            <a:endParaRPr lang="zh-CN" altLang="en-US">
              <a:solidFill>
                <a:srgbClr val="C00000"/>
              </a:solidFill>
            </a:endParaRPr>
          </a:p>
        </p:txBody>
      </p:sp>
      <p:sp>
        <p:nvSpPr>
          <p:cNvPr id="3" name="内容占位符 2"/>
          <p:cNvSpPr>
            <a:spLocks noGrp="1"/>
          </p:cNvSpPr>
          <p:nvPr>
            <p:ph sz="quarter" idx="1"/>
          </p:nvPr>
        </p:nvSpPr>
        <p:spPr/>
        <p:txBody>
          <a:bodyPr/>
          <a:lstStyle/>
          <a:p>
            <a:pPr>
              <a:buNone/>
            </a:pPr>
            <a:endParaRPr lang="zh-CN" altLang="en-US"/>
          </a:p>
          <a:p>
            <a:pPr>
              <a:lnSpc>
                <a:spcPct val="150000"/>
              </a:lnSpc>
            </a:pPr>
            <a:r>
              <a:rPr lang="zh-CN" altLang="en-US" sz="2800" b="1"/>
              <a:t>(1)采用层进式论证</a:t>
            </a:r>
            <a:r>
              <a:rPr lang="zh-CN" altLang="en-US" sz="2800" b="1" smtClean="0"/>
              <a:t>结构。大致</a:t>
            </a:r>
            <a:r>
              <a:rPr lang="zh-CN" altLang="en-US" sz="2800" b="1"/>
              <a:t>遵循“立其诚”是什么一为什么——怎么办的思路；中间也有并列式的结构，如“立其诚”的三层含义。</a:t>
            </a:r>
          </a:p>
          <a:p>
            <a:pPr>
              <a:lnSpc>
                <a:spcPct val="150000"/>
              </a:lnSpc>
            </a:pPr>
            <a:r>
              <a:rPr lang="zh-CN" altLang="en-US" sz="2800" b="1"/>
              <a:t>(2)多处运用引用论证方法，文中引用了《易传·文言》《管子心术上》《汉书儒林传》等传统经典著作中的语句，有力地证明了论点。</a:t>
            </a:r>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FF0000"/>
                </a:solidFill>
                <a:sym typeface="+mn-ea"/>
              </a:rPr>
              <a:t>第二种思路</a:t>
            </a:r>
          </a:p>
        </p:txBody>
      </p:sp>
      <p:sp>
        <p:nvSpPr>
          <p:cNvPr id="3" name="内容占位符 2"/>
          <p:cNvSpPr>
            <a:spLocks noGrp="1"/>
          </p:cNvSpPr>
          <p:nvPr>
            <p:ph sz="quarter" idx="1"/>
          </p:nvPr>
        </p:nvSpPr>
        <p:spPr/>
        <p:txBody>
          <a:bodyPr/>
          <a:lstStyle/>
          <a:p>
            <a:r>
              <a:rPr sz="2800" b="1">
                <a:sym typeface="+mn-ea"/>
              </a:rPr>
              <a:t>第一部分（</a:t>
            </a:r>
            <a:r>
              <a:rPr lang="en-US" altLang="zh-CN" sz="2800" b="1">
                <a:sym typeface="+mn-ea"/>
              </a:rPr>
              <a:t>1——5</a:t>
            </a:r>
            <a:r>
              <a:rPr sz="2800" b="1">
                <a:sym typeface="+mn-ea"/>
              </a:rPr>
              <a:t>段）修辞立其诚的原意和含义。</a:t>
            </a:r>
          </a:p>
          <a:p>
            <a:r>
              <a:rPr sz="2800" b="1">
                <a:sym typeface="+mn-ea"/>
              </a:rPr>
              <a:t>第二部分（6</a:t>
            </a:r>
            <a:r>
              <a:rPr lang="en-US" altLang="zh-CN" sz="2800" b="1">
                <a:sym typeface="+mn-ea"/>
              </a:rPr>
              <a:t>——</a:t>
            </a:r>
            <a:r>
              <a:rPr sz="2800" b="1">
                <a:sym typeface="+mn-ea"/>
              </a:rPr>
              <a:t>10）辨析追求真理时，如何处理客观性与主体性，并提出修辞立其诚在今天社会主义的学术语境下，应该是端正学风的首要准则。</a:t>
            </a:r>
          </a:p>
          <a:p>
            <a:r>
              <a:rPr sz="2800" b="1">
                <a:sym typeface="+mn-ea"/>
              </a:rPr>
              <a:t>第三部分（第11段）总结，并再次肯定修辞立其诚是重要原则而唯物主义是科学研究的基础。</a:t>
            </a:r>
            <a:endParaRPr lang="zh-CN" altLang="en-US" sz="2800" b="1"/>
          </a:p>
          <a:p>
            <a:endParaRPr lang="zh-CN" altLang="en-US"/>
          </a:p>
        </p:txBody>
      </p:sp>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sym typeface="+mn-ea"/>
              </a:rPr>
              <a:t> </a:t>
            </a:r>
            <a:r>
              <a:rPr b="1">
                <a:solidFill>
                  <a:srgbClr val="C00000"/>
                </a:solidFill>
                <a:sym typeface="+mn-ea"/>
              </a:rPr>
              <a:t>合作探究</a:t>
            </a:r>
            <a:endParaRPr lang="zh-CN" altLang="en-US" b="1">
              <a:solidFill>
                <a:srgbClr val="C00000"/>
              </a:solidFill>
              <a:sym typeface="+mn-ea"/>
            </a:endParaRPr>
          </a:p>
        </p:txBody>
      </p:sp>
      <p:sp>
        <p:nvSpPr>
          <p:cNvPr id="3" name="内容占位符 2"/>
          <p:cNvSpPr>
            <a:spLocks noGrp="1"/>
          </p:cNvSpPr>
          <p:nvPr>
            <p:ph sz="quarter" idx="1"/>
          </p:nvPr>
        </p:nvSpPr>
        <p:spPr/>
        <p:txBody>
          <a:bodyPr/>
          <a:lstStyle/>
          <a:p>
            <a:pPr>
              <a:buNone/>
            </a:pPr>
            <a:r>
              <a:rPr b="1" smtClean="0">
                <a:solidFill>
                  <a:srgbClr val="C00000"/>
                </a:solidFill>
                <a:sym typeface="+mn-ea"/>
              </a:rPr>
              <a:t>第一</a:t>
            </a:r>
            <a:r>
              <a:rPr b="1">
                <a:solidFill>
                  <a:srgbClr val="C00000"/>
                </a:solidFill>
                <a:sym typeface="+mn-ea"/>
              </a:rPr>
              <a:t>、二部分是怎样联系起来的</a:t>
            </a:r>
            <a:r>
              <a:rPr b="1">
                <a:sym typeface="+mn-ea"/>
              </a:rPr>
              <a:t>？</a:t>
            </a:r>
          </a:p>
          <a:p>
            <a:r>
              <a:rPr b="1">
                <a:sym typeface="+mn-ea"/>
              </a:rPr>
              <a:t>基于诚这个核心概念进行阐释，由修辞到为人。</a:t>
            </a:r>
          </a:p>
          <a:p>
            <a:endParaRPr b="1">
              <a:sym typeface="+mn-ea"/>
            </a:endParaRPr>
          </a:p>
          <a:p>
            <a:r>
              <a:rPr lang="zh-CN" altLang="en-US" b="1"/>
              <a:t>修辞立其诚，阐明了立其诚的三种含义：名实一致；言行一致；表里一致。由修辞到为人展开了深入的思考和阐述及在学说言论文章等方面应以诚待人，端正学风，以唯物主义作为科学研究的基础，把自己的真实见解表达出来。</a:t>
            </a:r>
          </a:p>
          <a:p>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1219200" y="1060174"/>
            <a:ext cx="10363200" cy="4959626"/>
          </a:xfrm>
        </p:spPr>
        <p:txBody>
          <a:bodyPr>
            <a:normAutofit/>
          </a:bodyPr>
          <a:lstStyle/>
          <a:p>
            <a:r>
              <a:rPr lang="zh-CN" altLang="en-US" b="1">
                <a:solidFill>
                  <a:srgbClr val="C00000"/>
                </a:solidFill>
              </a:rPr>
              <a:t>怎样理解</a:t>
            </a:r>
            <a:r>
              <a:rPr lang="en-US" altLang="zh-CN" b="1">
                <a:solidFill>
                  <a:srgbClr val="C00000"/>
                </a:solidFill>
              </a:rPr>
              <a:t>“</a:t>
            </a:r>
            <a:r>
              <a:rPr b="1">
                <a:solidFill>
                  <a:srgbClr val="C00000"/>
                </a:solidFill>
              </a:rPr>
              <a:t>修辞立其诚</a:t>
            </a:r>
            <a:r>
              <a:rPr lang="en-US" altLang="zh-CN" b="1">
                <a:solidFill>
                  <a:srgbClr val="C00000"/>
                </a:solidFill>
              </a:rPr>
              <a:t>”</a:t>
            </a:r>
            <a:r>
              <a:rPr b="1">
                <a:solidFill>
                  <a:srgbClr val="C00000"/>
                </a:solidFill>
              </a:rPr>
              <a:t>？</a:t>
            </a:r>
          </a:p>
          <a:p>
            <a:r>
              <a:rPr lang="en-US" altLang="zh-CN" b="1"/>
              <a:t>1</a:t>
            </a:r>
            <a:r>
              <a:rPr b="1"/>
              <a:t>、修辞立其诚：修是修饰，具体含义指</a:t>
            </a:r>
            <a:r>
              <a:rPr lang="en-US" altLang="zh-CN" b="1"/>
              <a:t>“</a:t>
            </a:r>
            <a:r>
              <a:rPr b="1"/>
              <a:t>选择、绘饰与策划</a:t>
            </a:r>
            <a:r>
              <a:rPr lang="en-US" altLang="zh-CN" b="1"/>
              <a:t>”</a:t>
            </a:r>
            <a:r>
              <a:rPr b="1"/>
              <a:t>；</a:t>
            </a:r>
            <a:r>
              <a:rPr lang="en-US" altLang="zh-CN" b="1"/>
              <a:t>“</a:t>
            </a:r>
            <a:r>
              <a:rPr b="1"/>
              <a:t>辞</a:t>
            </a:r>
            <a:r>
              <a:rPr lang="en-US" altLang="zh-CN" b="1"/>
              <a:t>”</a:t>
            </a:r>
            <a:r>
              <a:rPr b="1"/>
              <a:t>指言辞和文辞；</a:t>
            </a:r>
            <a:r>
              <a:rPr lang="en-US" altLang="zh-CN" b="1"/>
              <a:t>“</a:t>
            </a:r>
            <a:r>
              <a:rPr b="1"/>
              <a:t>立</a:t>
            </a:r>
            <a:r>
              <a:rPr lang="en-US" altLang="zh-CN" b="1"/>
              <a:t>”</a:t>
            </a:r>
            <a:r>
              <a:rPr b="1"/>
              <a:t>是建立，其，所修之辞；诚，真实无妄。也就是说写文章要坚持真实性原则。</a:t>
            </a:r>
          </a:p>
          <a:p>
            <a:r>
              <a:rPr lang="en-US" altLang="zh-CN" b="1"/>
              <a:t>2</a:t>
            </a:r>
            <a:r>
              <a:rPr b="1"/>
              <a:t>、</a:t>
            </a:r>
            <a:r>
              <a:rPr b="1">
                <a:sym typeface="+mn-ea"/>
              </a:rPr>
              <a:t>修辞立其诚：其代指修辞之人，诚是忠信、诚信，也就是另一个意思：修饰言语文辞建立它的诚信。</a:t>
            </a:r>
          </a:p>
          <a:p>
            <a:r>
              <a:rPr b="1">
                <a:sym typeface="+mn-ea"/>
              </a:rPr>
              <a:t>《易传》中</a:t>
            </a:r>
            <a:r>
              <a:rPr lang="en-US" altLang="zh-CN" b="1">
                <a:sym typeface="+mn-ea"/>
              </a:rPr>
              <a:t>“</a:t>
            </a:r>
            <a:r>
              <a:rPr b="1">
                <a:sym typeface="+mn-ea"/>
              </a:rPr>
              <a:t>修辞立其诚，所以居业也。”，大致理解为修饰言语文辞建立它的诚信，用来营守功业。所以</a:t>
            </a:r>
            <a:r>
              <a:rPr lang="en-US" altLang="zh-CN" b="1">
                <a:sym typeface="+mn-ea"/>
              </a:rPr>
              <a:t>”</a:t>
            </a:r>
            <a:r>
              <a:rPr b="1">
                <a:sym typeface="+mn-ea"/>
              </a:rPr>
              <a:t>立其诚</a:t>
            </a:r>
            <a:r>
              <a:rPr lang="en-US" altLang="zh-CN" b="1">
                <a:sym typeface="+mn-ea"/>
              </a:rPr>
              <a:t>“</a:t>
            </a:r>
            <a:r>
              <a:rPr b="1">
                <a:sym typeface="+mn-ea"/>
              </a:rPr>
              <a:t>和</a:t>
            </a:r>
            <a:r>
              <a:rPr lang="en-US" altLang="zh-CN" b="1">
                <a:sym typeface="+mn-ea"/>
              </a:rPr>
              <a:t>”</a:t>
            </a:r>
            <a:r>
              <a:rPr b="1">
                <a:sym typeface="+mn-ea"/>
              </a:rPr>
              <a:t>修辞</a:t>
            </a:r>
            <a:r>
              <a:rPr lang="en-US" altLang="zh-CN" b="1">
                <a:sym typeface="+mn-ea"/>
              </a:rPr>
              <a:t>“</a:t>
            </a:r>
            <a:r>
              <a:rPr b="1">
                <a:sym typeface="+mn-ea"/>
              </a:rPr>
              <a:t>相互影响、相互促进，二者共同构成了居业的前提和基础。心中建立了诚，修辞就有了基础，对言语文辞的修饰，也会影响到内心忠信的养成和提升。</a:t>
            </a:r>
          </a:p>
          <a:p>
            <a:endParaRPr lang="en-US" altLang="zh-CN">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linds(horizontal)">
                                      <p:cBhvr>
                                        <p:cTn id="1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solidFill>
                  <a:srgbClr val="C00000"/>
                </a:solidFill>
              </a:rPr>
              <a:t>理解句子</a:t>
            </a:r>
            <a:endParaRPr lang="zh-CN" altLang="en-US">
              <a:solidFill>
                <a:srgbClr val="C00000"/>
              </a:solidFill>
            </a:endParaRPr>
          </a:p>
        </p:txBody>
      </p:sp>
      <p:sp>
        <p:nvSpPr>
          <p:cNvPr id="3" name="内容占位符 2"/>
          <p:cNvSpPr>
            <a:spLocks noGrp="1"/>
          </p:cNvSpPr>
          <p:nvPr>
            <p:ph sz="quarter" idx="1"/>
          </p:nvPr>
        </p:nvSpPr>
        <p:spPr/>
        <p:txBody>
          <a:bodyPr>
            <a:normAutofit/>
          </a:bodyPr>
          <a:lstStyle/>
          <a:p>
            <a:r>
              <a:rPr lang="zh-CN" altLang="en-US" b="1">
                <a:solidFill>
                  <a:srgbClr val="00B0F0"/>
                </a:solidFill>
              </a:rPr>
              <a:t>《修辞立其诚》引用颇多，请翻译以下语句。</a:t>
            </a:r>
          </a:p>
          <a:p>
            <a:r>
              <a:rPr lang="zh-CN" altLang="en-US" b="1">
                <a:solidFill>
                  <a:srgbClr val="00B0F0"/>
                </a:solidFill>
              </a:rPr>
              <a:t>(1)道恶乎隐而有真伪?</a:t>
            </a:r>
          </a:p>
          <a:p>
            <a:r>
              <a:rPr lang="zh-CN" altLang="en-US" b="1">
                <a:solidFill>
                  <a:srgbClr val="00B0F0"/>
                </a:solidFill>
              </a:rPr>
              <a:t>大道隐藏于哪里，才(使原本浑朴的世间)有了真伪之分?</a:t>
            </a:r>
          </a:p>
          <a:p>
            <a:r>
              <a:rPr lang="zh-CN" altLang="en-US" b="1">
                <a:solidFill>
                  <a:srgbClr val="00B0F0"/>
                </a:solidFill>
              </a:rPr>
              <a:t>(2)因也者，无益无损也。因也者，舍己而以物为法者也。</a:t>
            </a:r>
          </a:p>
          <a:p>
            <a:r>
              <a:rPr lang="zh-CN" altLang="en-US" b="1">
                <a:solidFill>
                  <a:srgbClr val="00B0F0"/>
                </a:solidFill>
              </a:rPr>
              <a:t>所谓顺应，就是不增不减。所谓顺应，就是舍弃自己的主观成见而以外物为法则。</a:t>
            </a:r>
          </a:p>
          <a:p>
            <a:r>
              <a:rPr lang="zh-CN" altLang="en-US" b="1">
                <a:solidFill>
                  <a:srgbClr val="00B0F0"/>
                </a:solidFill>
              </a:rPr>
              <a:t>(3)务正学以言无曲学以阿世</a:t>
            </a:r>
          </a:p>
          <a:p>
            <a:r>
              <a:rPr lang="zh-CN" altLang="en-US" b="1">
                <a:solidFill>
                  <a:srgbClr val="00B0F0"/>
                </a:solidFill>
              </a:rPr>
              <a:t>一定要端正学风(指谨守儒家正学)来说话，不要歪曲学术(指曲解经典的原义)来迎合世俗。</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p:txBody>
          <a:bodyPr/>
          <a:lstStyle/>
          <a:p>
            <a:pPr>
              <a:lnSpc>
                <a:spcPct val="150000"/>
              </a:lnSpc>
            </a:pPr>
            <a:r>
              <a:rPr lang="zh-CN" altLang="en-US" smtClean="0"/>
              <a:t>     </a:t>
            </a:r>
            <a:r>
              <a:rPr lang="zh-CN" altLang="en-US" b="1" smtClean="0"/>
              <a:t>本文运用</a:t>
            </a:r>
            <a:r>
              <a:rPr lang="zh-CN" altLang="en-US" b="1"/>
              <a:t>唯物主义观点</a:t>
            </a:r>
            <a:r>
              <a:rPr lang="zh-CN" altLang="en-US" b="1" smtClean="0"/>
              <a:t>对“立其诚” 方面</a:t>
            </a:r>
            <a:r>
              <a:rPr lang="zh-CN" altLang="en-US" b="1"/>
              <a:t>存在的问题做了分析和判断，强调做人要说真话，讲实话，具有深刻的</a:t>
            </a:r>
            <a:r>
              <a:rPr lang="zh-CN" altLang="en-US" b="1" smtClean="0"/>
              <a:t>现实意义。请说一说对我们立身处世的有何启发意义？</a:t>
            </a:r>
            <a:endParaRPr lang="en-US" altLang="zh-CN" b="1" smtClean="0"/>
          </a:p>
          <a:p>
            <a:pPr>
              <a:lnSpc>
                <a:spcPct val="150000"/>
              </a:lnSpc>
            </a:pPr>
            <a:r>
              <a:rPr lang="zh-CN" altLang="en-US" b="1" smtClean="0">
                <a:solidFill>
                  <a:srgbClr val="C00000"/>
                </a:solidFill>
              </a:rPr>
              <a:t>做人、做事</a:t>
            </a:r>
            <a:endParaRPr lang="zh-CN" altLang="en-US" b="1">
              <a:solidFill>
                <a:srgbClr val="C00000"/>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pPr>
              <a:lnSpc>
                <a:spcPct val="150000"/>
              </a:lnSpc>
            </a:pPr>
            <a:r>
              <a:rPr lang="zh-CN" altLang="en-US" b="1" smtClean="0"/>
              <a:t>孔子说：“人而无信，不知其可。” 意在没有诚信的人，几乎是不能想象的，卢照邻说，“若有人兮天一方，忠为衣兮信为裳” 更将诚信提升到了一个立身于世无它不可的境界。古语说：“索物于暗室者，莫良于火；索道于当世者，莫良于诚。”有了火光，才能照亮黑暗；有了诚信，才能立足天下。</a:t>
            </a:r>
            <a:endParaRPr lang="zh-CN" altLang="en-US" b="1"/>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normAutofit fontScale="92500"/>
          </a:bodyPr>
          <a:lstStyle/>
          <a:p>
            <a:pPr>
              <a:lnSpc>
                <a:spcPct val="150000"/>
              </a:lnSpc>
            </a:pPr>
            <a:r>
              <a:rPr lang="zh-CN" altLang="en-US" smtClean="0"/>
              <a:t>    </a:t>
            </a:r>
            <a:r>
              <a:rPr lang="zh-CN" altLang="en-US" b="1" smtClean="0">
                <a:solidFill>
                  <a:srgbClr val="0070C0"/>
                </a:solidFill>
              </a:rPr>
              <a:t>“</a:t>
            </a:r>
            <a:r>
              <a:rPr lang="zh-CN" altLang="en-US" b="1">
                <a:solidFill>
                  <a:srgbClr val="0070C0"/>
                </a:solidFill>
              </a:rPr>
              <a:t>文变染乎世情”，一个时代的文风与社会风气相互作用。汉初文章质朴畅达、经世致用，折射出开明务实的治世风貌；为扭转晚唐“俪偶章句”的浮靡，古文运动开启了中国散文的又一高峰；延安整风期间，毛泽东要求文章摆脱空洞抽象，“代之以新鲜活泼的、为中国老百姓所喜闻乐见的中国作风和中国气派”，全党文风焕然一新。而当下，祛除媒体报道里的浮夸风、标题党，让沾泥土、带露珠的文字喷涌而出，网络环境才会风清气正。</a:t>
            </a:r>
          </a:p>
          <a:p>
            <a:pPr>
              <a:lnSpc>
                <a:spcPct val="150000"/>
              </a:lnSpc>
            </a:pPr>
            <a:r>
              <a:rPr lang="zh-CN" altLang="en-US" b="1" smtClean="0">
                <a:solidFill>
                  <a:srgbClr val="0070C0"/>
                </a:solidFill>
              </a:rPr>
              <a:t>    </a:t>
            </a:r>
            <a:endParaRPr lang="zh-CN" altLang="en-US" b="1">
              <a:solidFill>
                <a:srgbClr val="0070C0"/>
              </a:solidFill>
            </a:endParaRPr>
          </a:p>
        </p:txBody>
      </p:sp>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pPr>
              <a:lnSpc>
                <a:spcPct val="150000"/>
              </a:lnSpc>
            </a:pPr>
            <a:r>
              <a:rPr lang="zh-CN" altLang="en-US" smtClean="0"/>
              <a:t>    </a:t>
            </a:r>
            <a:r>
              <a:rPr lang="zh-CN" altLang="en-US" b="1" smtClean="0"/>
              <a:t>不管在什么时代，持中守正、推陈出新，都是最重要的文风。现在，一些网络媒体又走向了另一个极端，有的热衷故弄玄虚，语不惊人死不休；有人沉迷卖萌八卦，失于轻佻。种种不良文风，需要引起警惕。归根结底，“修辞立其诚”，内容真实、情感真切、态度真诚，才是不可移易的竞争力。</a:t>
            </a:r>
            <a:endParaRPr lang="zh-CN" altLang="en-US" b="1"/>
          </a:p>
        </p:txBody>
      </p:sp>
      <p:pic>
        <p:nvPicPr>
          <p:cNvPr id="4" name="New picture"/>
          <p:cNvPicPr/>
          <p:nvPr/>
        </p:nvPicPr>
        <p:blipFill>
          <a:blip r:embed="rId2"/>
          <a:stretch>
            <a:fillRect/>
          </a:stretch>
        </p:blipFill>
        <p:spPr>
          <a:xfrm>
            <a:off x="12420600" y="11696700"/>
            <a:ext cx="355600" cy="266700"/>
          </a:xfrm>
          <a:prstGeom prst="cube">
            <a:avLst/>
          </a:prstGeom>
        </p:spPr>
      </p:pic>
      <p:pic>
        <p:nvPicPr>
          <p:cNvPr id="5" name="New picture"/>
          <p:cNvPicPr/>
          <p:nvPr/>
        </p:nvPicPr>
        <p:blipFill>
          <a:blip r:embed="rId3"/>
          <a:stretch>
            <a:fillRect/>
          </a:stretch>
        </p:blipFill>
        <p:spPr>
          <a:xfrm>
            <a:off x="12623800" y="12026900"/>
            <a:ext cx="317500" cy="241300"/>
          </a:xfrm>
          <a:prstGeom prst="cube">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solidFill>
                  <a:srgbClr val="FF0000"/>
                </a:solidFill>
              </a:rPr>
              <a:t>学习目标</a:t>
            </a:r>
          </a:p>
        </p:txBody>
      </p:sp>
      <p:sp>
        <p:nvSpPr>
          <p:cNvPr id="3" name="内容占位符 2"/>
          <p:cNvSpPr>
            <a:spLocks noGrp="1"/>
          </p:cNvSpPr>
          <p:nvPr>
            <p:ph sz="quarter" idx="1"/>
          </p:nvPr>
        </p:nvSpPr>
        <p:spPr/>
        <p:txBody>
          <a:bodyPr/>
          <a:lstStyle/>
          <a:p>
            <a:endParaRPr lang="zh-CN" altLang="en-US"/>
          </a:p>
          <a:p>
            <a:r>
              <a:rPr lang="en-US" altLang="zh-CN" sz="3600" b="1">
                <a:latin typeface="楷体" panose="02010609060101010101" charset="-122"/>
                <a:ea typeface="楷体" panose="02010609060101010101" charset="-122"/>
                <a:cs typeface="楷体" panose="02010609060101010101" charset="-122"/>
              </a:rPr>
              <a:t>1</a:t>
            </a:r>
            <a:r>
              <a:rPr sz="3600" b="1">
                <a:latin typeface="楷体" panose="02010609060101010101" charset="-122"/>
                <a:ea typeface="楷体" panose="02010609060101010101" charset="-122"/>
                <a:cs typeface="楷体" panose="02010609060101010101" charset="-122"/>
              </a:rPr>
              <a:t>、</a:t>
            </a:r>
            <a:r>
              <a:rPr lang="zh-CN" altLang="en-US" sz="3600" b="1">
                <a:latin typeface="楷体" panose="02010609060101010101" charset="-122"/>
                <a:ea typeface="楷体" panose="02010609060101010101" charset="-122"/>
                <a:cs typeface="楷体" panose="02010609060101010101" charset="-122"/>
              </a:rPr>
              <a:t>把握文章的观点，梳理作品的论证思路。</a:t>
            </a:r>
          </a:p>
          <a:p>
            <a:r>
              <a:rPr lang="en-US" altLang="zh-CN" sz="3600" b="1">
                <a:latin typeface="楷体" panose="02010609060101010101" charset="-122"/>
                <a:ea typeface="楷体" panose="02010609060101010101" charset="-122"/>
                <a:cs typeface="楷体" panose="02010609060101010101" charset="-122"/>
              </a:rPr>
              <a:t>2</a:t>
            </a:r>
            <a:r>
              <a:rPr sz="3600" b="1">
                <a:latin typeface="楷体" panose="02010609060101010101" charset="-122"/>
                <a:ea typeface="楷体" panose="02010609060101010101" charset="-122"/>
                <a:cs typeface="楷体" panose="02010609060101010101" charset="-122"/>
              </a:rPr>
              <a:t>、</a:t>
            </a:r>
            <a:r>
              <a:rPr lang="zh-CN" altLang="en-US" sz="3600" b="1">
                <a:latin typeface="楷体" panose="02010609060101010101" charset="-122"/>
                <a:ea typeface="楷体" panose="02010609060101010101" charset="-122"/>
                <a:cs typeface="楷体" panose="02010609060101010101" charset="-122"/>
              </a:rPr>
              <a:t>探究文章在选择和运用材料方面的特点及其论证风格。</a:t>
            </a:r>
          </a:p>
          <a:p>
            <a:r>
              <a:rPr lang="en-US" altLang="zh-CN" sz="3600" b="1">
                <a:latin typeface="楷体" panose="02010609060101010101" charset="-122"/>
                <a:ea typeface="楷体" panose="02010609060101010101" charset="-122"/>
                <a:cs typeface="楷体" panose="02010609060101010101" charset="-122"/>
              </a:rPr>
              <a:t>3</a:t>
            </a:r>
            <a:r>
              <a:rPr sz="3600" b="1">
                <a:latin typeface="楷体" panose="02010609060101010101" charset="-122"/>
                <a:ea typeface="楷体" panose="02010609060101010101" charset="-122"/>
                <a:cs typeface="楷体" panose="02010609060101010101" charset="-122"/>
              </a:rPr>
              <a:t>、</a:t>
            </a:r>
            <a:r>
              <a:rPr lang="zh-CN" altLang="en-US" sz="3600" b="1">
                <a:latin typeface="楷体" panose="02010609060101010101" charset="-122"/>
                <a:ea typeface="楷体" panose="02010609060101010101" charset="-122"/>
                <a:cs typeface="楷体" panose="02010609060101010101" charset="-122"/>
              </a:rPr>
              <a:t>思考对我们立身处世的启发意义。</a:t>
            </a:r>
          </a:p>
          <a:p>
            <a:endParaRPr lang="zh-CN" altLang="en-US" sz="3600">
              <a:latin typeface="楷体" panose="02010609060101010101" charset="-122"/>
              <a:ea typeface="楷体" panose="02010609060101010101" charset="-122"/>
              <a:cs typeface="楷体" panose="02010609060101010101" charset="-122"/>
            </a:endParaRPr>
          </a:p>
          <a:p>
            <a:endParaRPr lang="zh-CN" altLang="en-US"/>
          </a:p>
          <a:p>
            <a:endParaRPr lang="zh-CN" altLang="en-US"/>
          </a:p>
        </p:txBody>
      </p:sp>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solidFill>
                  <a:srgbClr val="FF0000"/>
                </a:solidFill>
              </a:rPr>
              <a:t>导入</a:t>
            </a:r>
          </a:p>
        </p:txBody>
      </p:sp>
      <p:sp>
        <p:nvSpPr>
          <p:cNvPr id="3" name="内容占位符 2"/>
          <p:cNvSpPr>
            <a:spLocks noGrp="1"/>
          </p:cNvSpPr>
          <p:nvPr>
            <p:ph sz="quarter" idx="1"/>
          </p:nvPr>
        </p:nvSpPr>
        <p:spPr/>
        <p:txBody>
          <a:bodyPr/>
          <a:lstStyle/>
          <a:p>
            <a:pPr>
              <a:lnSpc>
                <a:spcPct val="150000"/>
              </a:lnSpc>
            </a:pPr>
            <a:r>
              <a:rPr lang="zh-CN" altLang="en-US" dirty="0" smtClean="0"/>
              <a:t>      </a:t>
            </a:r>
            <a:r>
              <a:rPr lang="zh-CN" altLang="en-US" b="1" dirty="0" smtClean="0"/>
              <a:t>在</a:t>
            </a:r>
            <a:r>
              <a:rPr lang="zh-CN" altLang="en-US" b="1" dirty="0"/>
              <a:t>“人人都有麦克风”的时代，一些个性十足的表达方式在网络上层出不穷，折射出年轻网民活跃多样的思想观念，与他们求新求变的特点互为表里。但近来，所谓“跪求体”“哭晕体”在一些网络媒体的标题、正文中频频出现，其浮夸荒诞的文风，却令不少读者感到不适</a:t>
            </a:r>
            <a:r>
              <a:rPr lang="zh-CN" altLang="en-US" b="1" dirty="0" smtClean="0"/>
              <a:t>。我们应提倡什么样的文风呢？</a:t>
            </a:r>
            <a:endParaRPr lang="zh-CN" altLang="en-US" b="1" dirty="0"/>
          </a:p>
        </p:txBody>
      </p:sp>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a:xfrm>
            <a:off x="887896" y="1447800"/>
            <a:ext cx="10694504" cy="4572000"/>
          </a:xfrm>
        </p:spPr>
        <p:txBody>
          <a:bodyPr>
            <a:normAutofit/>
          </a:bodyPr>
          <a:lstStyle/>
          <a:p>
            <a:r>
              <a:rPr lang="zh-CN" altLang="en-US" sz="3600" b="1"/>
              <a:t>《乾卦·文言》：“</a:t>
            </a:r>
            <a:r>
              <a:rPr lang="zh-CN" altLang="en-US" sz="3600" b="1" smtClean="0"/>
              <a:t>子曰：</a:t>
            </a:r>
            <a:r>
              <a:rPr lang="zh-CN" altLang="en-US" sz="3600" b="1"/>
              <a:t>君子进德修业。忠信所以进德也；修辞立其诚，所以居业也。”</a:t>
            </a:r>
          </a:p>
          <a:p>
            <a:endParaRPr lang="en-US" altLang="zh-CN" sz="3600" b="1" smtClean="0"/>
          </a:p>
          <a:p>
            <a:r>
              <a:rPr lang="zh-CN" altLang="en-US" sz="3600" b="1" smtClean="0"/>
              <a:t>《左传·襄公二十四年》</a:t>
            </a:r>
            <a:r>
              <a:rPr lang="zh-CN" altLang="en-US" sz="3600" b="1"/>
              <a:t>：“豹闻之，大上有立德，其次有立功，其次有立言。虽久不废，此之谓不朽。”</a:t>
            </a:r>
          </a:p>
        </p:txBody>
      </p:sp>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FF0000"/>
                </a:solidFill>
              </a:rPr>
              <a:t>走进作者</a:t>
            </a:r>
          </a:p>
        </p:txBody>
      </p:sp>
      <p:sp>
        <p:nvSpPr>
          <p:cNvPr id="3" name="内容占位符 2"/>
          <p:cNvSpPr>
            <a:spLocks noGrp="1"/>
          </p:cNvSpPr>
          <p:nvPr>
            <p:ph sz="quarter" idx="1"/>
          </p:nvPr>
        </p:nvSpPr>
        <p:spPr/>
        <p:txBody>
          <a:bodyPr/>
          <a:lstStyle/>
          <a:p>
            <a:r>
              <a:rPr lang="zh-CN" altLang="en-US" b="1" smtClean="0">
                <a:solidFill>
                  <a:srgbClr val="0070C0"/>
                </a:solidFill>
              </a:rPr>
              <a:t>     张岱年</a:t>
            </a:r>
            <a:r>
              <a:rPr lang="zh-CN" altLang="en-US" b="1">
                <a:solidFill>
                  <a:srgbClr val="0070C0"/>
                </a:solidFill>
              </a:rPr>
              <a:t>（1909年5月–2004年4月24日），曾用名宇同，别名季同，河北献县人。中国现代哲学家、哲学史家，国学大师，北京大学哲学系教授。张先生长期从事中国哲学史研究，著作等身，有极高的造诣和广泛的建树。他又是一位诲人不倦的导师，桃李满天下</a:t>
            </a:r>
            <a:r>
              <a:rPr lang="zh-CN" altLang="en-US" b="1" smtClean="0">
                <a:solidFill>
                  <a:srgbClr val="0070C0"/>
                </a:solidFill>
              </a:rPr>
              <a:t>。</a:t>
            </a:r>
            <a:endParaRPr lang="en-US" altLang="zh-CN" b="1" smtClean="0">
              <a:solidFill>
                <a:srgbClr val="0070C0"/>
              </a:solidFill>
            </a:endParaRPr>
          </a:p>
          <a:p>
            <a:r>
              <a:rPr lang="en-US" altLang="zh-CN" b="1" smtClean="0">
                <a:solidFill>
                  <a:srgbClr val="0070C0"/>
                </a:solidFill>
              </a:rPr>
              <a:t>     </a:t>
            </a:r>
            <a:r>
              <a:rPr lang="zh-CN" altLang="en-US" b="1" smtClean="0">
                <a:solidFill>
                  <a:srgbClr val="0070C0"/>
                </a:solidFill>
              </a:rPr>
              <a:t>张岱年</a:t>
            </a:r>
            <a:r>
              <a:rPr lang="zh-CN" altLang="en-US" b="1">
                <a:solidFill>
                  <a:srgbClr val="0070C0"/>
                </a:solidFill>
              </a:rPr>
              <a:t>先生1933年任清华大学助教，1936年写成名著《中国哲学大纲》。1952年调任北京大学哲学系教授。1978年起张岱年先生担任中国哲学教研室主任。1979年中国哲学史学会成立，张先生被推为会长。其学术研究主要分三个</a:t>
            </a:r>
            <a:r>
              <a:rPr lang="zh-CN" altLang="en-US" b="1" smtClean="0">
                <a:solidFill>
                  <a:srgbClr val="0070C0"/>
                </a:solidFill>
              </a:rPr>
              <a:t>方面：一</a:t>
            </a:r>
            <a:r>
              <a:rPr lang="zh-CN" altLang="en-US" b="1">
                <a:solidFill>
                  <a:srgbClr val="0070C0"/>
                </a:solidFill>
              </a:rPr>
              <a:t>是中国哲学史的阐释，二是哲学问题的探索，三是文化问题的研讨。在不同的时期，各有侧重。 </a:t>
            </a:r>
          </a:p>
        </p:txBody>
      </p:sp>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smtClean="0">
                <a:solidFill>
                  <a:srgbClr val="C00000"/>
                </a:solidFill>
              </a:rPr>
              <a:t>名人评价</a:t>
            </a:r>
            <a:endParaRPr lang="zh-CN" altLang="en-US" b="1">
              <a:solidFill>
                <a:srgbClr val="C00000"/>
              </a:solidFill>
            </a:endParaRPr>
          </a:p>
        </p:txBody>
      </p:sp>
      <p:sp>
        <p:nvSpPr>
          <p:cNvPr id="3" name="内容占位符 2"/>
          <p:cNvSpPr>
            <a:spLocks noGrp="1"/>
          </p:cNvSpPr>
          <p:nvPr>
            <p:ph sz="quarter" idx="1"/>
          </p:nvPr>
        </p:nvSpPr>
        <p:spPr>
          <a:xfrm>
            <a:off x="1219200" y="1447800"/>
            <a:ext cx="10548730" cy="4572000"/>
          </a:xfrm>
        </p:spPr>
        <p:txBody>
          <a:bodyPr/>
          <a:lstStyle/>
          <a:p>
            <a:pPr>
              <a:lnSpc>
                <a:spcPct val="150000"/>
              </a:lnSpc>
            </a:pPr>
            <a:r>
              <a:rPr lang="zh-CN" altLang="en-US" smtClean="0"/>
              <a:t>     </a:t>
            </a:r>
            <a:r>
              <a:rPr lang="zh-CN" altLang="en-US" b="1" smtClean="0"/>
              <a:t>“</a:t>
            </a:r>
            <a:r>
              <a:rPr lang="zh-CN" altLang="en-US" b="1"/>
              <a:t>张先生之学生有习篆刻者，欲治一闲章以相赠，请示印文，张先生命刻‘直道而行’四字。余闻之曰：‘此张先生立身之道也，非闲章也!’张先生之木讷气质，至老不变。孔子曰：‘刚毅木讷近仁。’直道而行则‘刚毅’矣。‘近仁’之言，其意当哉。”</a:t>
            </a:r>
          </a:p>
          <a:p>
            <a:pPr>
              <a:lnSpc>
                <a:spcPct val="150000"/>
              </a:lnSpc>
            </a:pPr>
            <a:r>
              <a:rPr lang="en-US" altLang="zh-CN" b="1"/>
              <a:t>                                                                                                            ——</a:t>
            </a:r>
            <a:r>
              <a:rPr b="1"/>
              <a:t>冯友兰</a:t>
            </a:r>
          </a:p>
        </p:txBody>
      </p:sp>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smtClean="0">
                <a:solidFill>
                  <a:srgbClr val="C00000"/>
                </a:solidFill>
              </a:rPr>
              <a:t>写作背景</a:t>
            </a:r>
            <a:endParaRPr lang="zh-CN" altLang="en-US" b="1">
              <a:solidFill>
                <a:srgbClr val="C00000"/>
              </a:solidFill>
            </a:endParaRPr>
          </a:p>
        </p:txBody>
      </p:sp>
      <p:sp>
        <p:nvSpPr>
          <p:cNvPr id="3" name="内容占位符 2"/>
          <p:cNvSpPr>
            <a:spLocks noGrp="1"/>
          </p:cNvSpPr>
          <p:nvPr>
            <p:ph sz="quarter" idx="1"/>
          </p:nvPr>
        </p:nvSpPr>
        <p:spPr/>
        <p:txBody>
          <a:bodyPr/>
          <a:lstStyle/>
          <a:p>
            <a:pPr>
              <a:lnSpc>
                <a:spcPct val="150000"/>
              </a:lnSpc>
            </a:pPr>
            <a:r>
              <a:rPr lang="zh-CN" altLang="en-US" smtClean="0"/>
              <a:t>    </a:t>
            </a:r>
            <a:r>
              <a:rPr lang="zh-CN" altLang="en-US" sz="2800" b="1" smtClean="0"/>
              <a:t>本文</a:t>
            </a:r>
            <a:r>
              <a:rPr lang="zh-CN" altLang="en-US" sz="2800" b="1"/>
              <a:t>写于1992年四月，深刻阐述了张岱年的治学宗旨，张岱年治学贯彻一</a:t>
            </a:r>
            <a:r>
              <a:rPr lang="zh-CN" altLang="en-US" sz="2800" b="1" smtClean="0"/>
              <a:t>个“诚” 字</a:t>
            </a:r>
            <a:r>
              <a:rPr lang="zh-CN" altLang="en-US" sz="2800" b="1"/>
              <a:t>。</a:t>
            </a:r>
            <a:r>
              <a:rPr lang="zh-CN" altLang="en-US" sz="2800" b="1" smtClean="0"/>
              <a:t>20世纪30年代</a:t>
            </a:r>
            <a:r>
              <a:rPr lang="zh-CN" altLang="en-US" sz="2800" b="1"/>
              <a:t>，他提出哲学家须有寻求客观真理之诚心。40年代，他</a:t>
            </a:r>
            <a:r>
              <a:rPr lang="zh-CN" altLang="en-US" sz="2800" b="1" smtClean="0"/>
              <a:t>把“求真之诚” 作为</a:t>
            </a:r>
            <a:r>
              <a:rPr lang="zh-CN" altLang="en-US" sz="2800" b="1"/>
              <a:t>哲学修养之基础，他晚年自</a:t>
            </a:r>
            <a:r>
              <a:rPr lang="zh-CN" altLang="en-US" sz="2800" b="1" smtClean="0"/>
              <a:t>号“渠山拙叟” ，</a:t>
            </a:r>
            <a:r>
              <a:rPr lang="zh-CN" altLang="en-US" sz="2800" b="1"/>
              <a:t>并</a:t>
            </a:r>
            <a:r>
              <a:rPr lang="zh-CN" altLang="en-US" sz="2800" b="1" smtClean="0"/>
              <a:t>以“直道而行” ，</a:t>
            </a:r>
            <a:r>
              <a:rPr lang="zh-CN" altLang="en-US" sz="2800" b="1"/>
              <a:t>示其一生立身之则。</a:t>
            </a:r>
          </a:p>
        </p:txBody>
      </p:sp>
    </p:spTree>
    <p:custDataLst>
      <p:tags r:id="rId1"/>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374" y="274638"/>
            <a:ext cx="10827026" cy="1010823"/>
          </a:xfrm>
        </p:spPr>
        <p:txBody>
          <a:bodyPr/>
          <a:lstStyle/>
          <a:p>
            <a:r>
              <a:rPr lang="zh-CN" altLang="en-US">
                <a:solidFill>
                  <a:srgbClr val="C00000"/>
                </a:solidFill>
              </a:rPr>
              <a:t>梳理文章思路</a:t>
            </a:r>
          </a:p>
        </p:txBody>
      </p:sp>
      <p:sp>
        <p:nvSpPr>
          <p:cNvPr id="3" name="内容占位符 2"/>
          <p:cNvSpPr>
            <a:spLocks noGrp="1"/>
          </p:cNvSpPr>
          <p:nvPr>
            <p:ph sz="quarter" idx="1"/>
          </p:nvPr>
        </p:nvSpPr>
        <p:spPr>
          <a:xfrm>
            <a:off x="608330" y="1314450"/>
            <a:ext cx="10968990" cy="4935220"/>
          </a:xfrm>
        </p:spPr>
        <p:txBody>
          <a:bodyPr>
            <a:normAutofit fontScale="32500" lnSpcReduction="20000"/>
          </a:bodyPr>
          <a:lstStyle/>
          <a:p>
            <a:pPr>
              <a:lnSpc>
                <a:spcPct val="100000"/>
              </a:lnSpc>
            </a:pPr>
            <a:r>
              <a:rPr sz="8000" b="1">
                <a:sym typeface="+mn-ea"/>
              </a:rPr>
              <a:t>速读课文，把握每段中心句，然后梳理文章思路。</a:t>
            </a:r>
          </a:p>
          <a:p>
            <a:pPr marL="0" indent="0">
              <a:lnSpc>
                <a:spcPct val="100000"/>
              </a:lnSpc>
              <a:buNone/>
            </a:pPr>
            <a:r>
              <a:rPr lang="en-US" altLang="zh-CN" sz="8000" b="1">
                <a:sym typeface="+mn-ea"/>
              </a:rPr>
              <a:t>1</a:t>
            </a:r>
            <a:r>
              <a:rPr sz="8000" b="1">
                <a:sym typeface="+mn-ea"/>
              </a:rPr>
              <a:t>、修辞立其诚，发言、著论、写文章要坚持真实性</a:t>
            </a:r>
          </a:p>
          <a:p>
            <a:pPr marL="0" indent="0">
              <a:lnSpc>
                <a:spcPct val="100000"/>
              </a:lnSpc>
              <a:buNone/>
            </a:pPr>
            <a:r>
              <a:rPr sz="8000" b="1" smtClean="0">
                <a:sym typeface="+mn-ea"/>
              </a:rPr>
              <a:t>2</a:t>
            </a:r>
            <a:r>
              <a:rPr lang="zh-CN" altLang="en-US" sz="8000" b="1" smtClean="0">
                <a:sym typeface="+mn-ea"/>
              </a:rPr>
              <a:t>、</a:t>
            </a:r>
            <a:r>
              <a:rPr sz="8000" b="1" smtClean="0">
                <a:sym typeface="+mn-ea"/>
              </a:rPr>
              <a:t>立其诚包含三层含义</a:t>
            </a:r>
            <a:endParaRPr sz="8000" b="1">
              <a:sym typeface="+mn-ea"/>
            </a:endParaRPr>
          </a:p>
          <a:p>
            <a:pPr marL="0" indent="0">
              <a:lnSpc>
                <a:spcPct val="100000"/>
              </a:lnSpc>
              <a:buNone/>
            </a:pPr>
            <a:r>
              <a:rPr lang="en-US" altLang="zh-CN" sz="8000" b="1">
                <a:sym typeface="+mn-ea"/>
              </a:rPr>
              <a:t>3</a:t>
            </a:r>
            <a:r>
              <a:rPr sz="8000" b="1">
                <a:sym typeface="+mn-ea"/>
              </a:rPr>
              <a:t>、名实一致</a:t>
            </a:r>
          </a:p>
          <a:p>
            <a:pPr marL="0" indent="0">
              <a:lnSpc>
                <a:spcPct val="100000"/>
              </a:lnSpc>
              <a:buNone/>
            </a:pPr>
            <a:r>
              <a:rPr lang="en-US" altLang="zh-CN" sz="8000" b="1">
                <a:sym typeface="+mn-ea"/>
              </a:rPr>
              <a:t>4</a:t>
            </a:r>
            <a:r>
              <a:rPr sz="8000" b="1">
                <a:sym typeface="+mn-ea"/>
              </a:rPr>
              <a:t>、言行一致</a:t>
            </a:r>
          </a:p>
          <a:p>
            <a:pPr marL="0" indent="0">
              <a:lnSpc>
                <a:spcPct val="100000"/>
              </a:lnSpc>
              <a:buNone/>
            </a:pPr>
            <a:r>
              <a:rPr lang="en-US" altLang="zh-CN" sz="8000" b="1">
                <a:sym typeface="+mn-ea"/>
              </a:rPr>
              <a:t>5</a:t>
            </a:r>
            <a:r>
              <a:rPr sz="8000" b="1">
                <a:sym typeface="+mn-ea"/>
              </a:rPr>
              <a:t>、表里一致</a:t>
            </a:r>
          </a:p>
          <a:p>
            <a:pPr marL="0" indent="0">
              <a:lnSpc>
                <a:spcPct val="100000"/>
              </a:lnSpc>
              <a:buNone/>
            </a:pPr>
            <a:r>
              <a:rPr lang="en-US" altLang="zh-CN" sz="8000" b="1">
                <a:sym typeface="+mn-ea"/>
              </a:rPr>
              <a:t>6</a:t>
            </a:r>
            <a:r>
              <a:rPr sz="8000" b="1">
                <a:sym typeface="+mn-ea"/>
              </a:rPr>
              <a:t>、学说言论文章都有诚伪问题</a:t>
            </a:r>
          </a:p>
          <a:p>
            <a:pPr marL="0" indent="0">
              <a:lnSpc>
                <a:spcPct val="100000"/>
              </a:lnSpc>
              <a:buNone/>
            </a:pPr>
            <a:r>
              <a:rPr lang="zh-CN" altLang="en-US" sz="8000" b="1" smtClean="0"/>
              <a:t>7、追求</a:t>
            </a:r>
            <a:r>
              <a:rPr lang="zh-CN" altLang="en-US" sz="8000" b="1"/>
              <a:t>真理，力求避免主观的干扰</a:t>
            </a:r>
          </a:p>
          <a:p>
            <a:pPr marL="0" indent="0">
              <a:lnSpc>
                <a:spcPct val="100000"/>
              </a:lnSpc>
              <a:buNone/>
            </a:pPr>
            <a:r>
              <a:rPr lang="zh-CN" altLang="en-US" sz="8000" b="1"/>
              <a:t>8</a:t>
            </a:r>
            <a:r>
              <a:rPr lang="zh-CN" altLang="en-US" sz="8000" b="1" smtClean="0"/>
              <a:t>.、发挥</a:t>
            </a:r>
            <a:r>
              <a:rPr lang="zh-CN" altLang="en-US" sz="8000" b="1"/>
              <a:t>主体性应以认识的客观性为前提</a:t>
            </a:r>
          </a:p>
          <a:p>
            <a:pPr marL="0" indent="0">
              <a:lnSpc>
                <a:spcPct val="100000"/>
              </a:lnSpc>
              <a:buNone/>
            </a:pPr>
            <a:r>
              <a:rPr lang="zh-CN" altLang="en-US" sz="8000" b="1"/>
              <a:t>9、端正学风的首要准则</a:t>
            </a:r>
          </a:p>
          <a:p>
            <a:pPr marL="0" indent="0">
              <a:lnSpc>
                <a:spcPct val="100000"/>
              </a:lnSpc>
              <a:buNone/>
            </a:pPr>
            <a:r>
              <a:rPr lang="zh-CN" altLang="en-US" sz="8000" b="1" smtClean="0"/>
              <a:t>10、把</a:t>
            </a:r>
            <a:r>
              <a:rPr lang="zh-CN" altLang="en-US" sz="8000" b="1"/>
              <a:t>自己的真实见解表达出来，这是起码要求。</a:t>
            </a:r>
          </a:p>
          <a:p>
            <a:pPr marL="0" indent="0">
              <a:lnSpc>
                <a:spcPct val="100000"/>
              </a:lnSpc>
              <a:buNone/>
            </a:pPr>
            <a:r>
              <a:rPr lang="zh-CN" altLang="en-US" sz="8000" b="1" smtClean="0"/>
              <a:t>11、修辞</a:t>
            </a:r>
            <a:r>
              <a:rPr lang="zh-CN" altLang="en-US" sz="8000" b="1"/>
              <a:t>立其诚是一个唯物主义原则，一物主义是科学研究的真实基础</a:t>
            </a:r>
          </a:p>
          <a:p>
            <a:pPr>
              <a:lnSpc>
                <a:spcPts val="2020"/>
              </a:lnSpc>
            </a:pPr>
            <a:endParaRPr lang="zh-CN" altLang="en-US" sz="8000" b="1"/>
          </a:p>
          <a:p>
            <a:pPr marL="0" indent="0">
              <a:buNone/>
            </a:pPr>
            <a:endParaRPr lang="zh-CN" altLang="en-US"/>
          </a:p>
          <a:p>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a:solidFill>
                  <a:srgbClr val="FF0000"/>
                </a:solidFill>
              </a:rPr>
              <a:t>第一种思路</a:t>
            </a:r>
          </a:p>
        </p:txBody>
      </p:sp>
      <p:sp>
        <p:nvSpPr>
          <p:cNvPr id="3" name="内容占位符 2"/>
          <p:cNvSpPr>
            <a:spLocks noGrp="1"/>
          </p:cNvSpPr>
          <p:nvPr>
            <p:ph sz="quarter" idx="1"/>
          </p:nvPr>
        </p:nvSpPr>
        <p:spPr/>
        <p:txBody>
          <a:bodyPr>
            <a:normAutofit/>
          </a:bodyPr>
          <a:lstStyle/>
          <a:p>
            <a:r>
              <a:rPr lang="zh-CN" altLang="en-US" b="1" smtClean="0"/>
              <a:t>《修辞立其诚》一文的思路是怎样的?试简要分析。</a:t>
            </a:r>
          </a:p>
          <a:p>
            <a:r>
              <a:rPr b="1" smtClean="0">
                <a:sym typeface="+mn-ea"/>
              </a:rPr>
              <a:t>按照议论文</a:t>
            </a:r>
            <a:r>
              <a:rPr lang="zh-CN" altLang="en-US" b="1" smtClean="0">
                <a:sym typeface="+mn-ea"/>
              </a:rPr>
              <a:t>“提出问题</a:t>
            </a:r>
            <a:r>
              <a:rPr lang="en-US" altLang="zh-CN" b="1" smtClean="0">
                <a:sym typeface="+mn-ea"/>
              </a:rPr>
              <a:t>——</a:t>
            </a:r>
            <a:r>
              <a:rPr lang="zh-CN" altLang="en-US" b="1" smtClean="0">
                <a:sym typeface="+mn-ea"/>
              </a:rPr>
              <a:t>分析问题</a:t>
            </a:r>
            <a:r>
              <a:rPr lang="en-US" altLang="zh-CN" b="1" smtClean="0">
                <a:sym typeface="+mn-ea"/>
              </a:rPr>
              <a:t>——</a:t>
            </a:r>
            <a:r>
              <a:rPr lang="zh-CN" altLang="en-US" b="1" smtClean="0">
                <a:sym typeface="+mn-ea"/>
              </a:rPr>
              <a:t>解决问题”结构划分</a:t>
            </a:r>
            <a:endParaRPr b="1">
              <a:sym typeface="+mn-ea"/>
            </a:endParaRPr>
          </a:p>
          <a:p>
            <a:r>
              <a:rPr lang="zh-CN" altLang="en-US" b="1" smtClean="0"/>
              <a:t>第1</a:t>
            </a:r>
            <a:r>
              <a:rPr lang="zh-CN" altLang="en-US" b="1"/>
              <a:t>段是引子，引出话题“立其诚”即是坚持真实性。</a:t>
            </a:r>
          </a:p>
          <a:p>
            <a:r>
              <a:rPr lang="zh-CN" altLang="en-US" b="1"/>
              <a:t>第2~6段，阐明“立其诚”的三层含义，这相当于议论文</a:t>
            </a:r>
            <a:r>
              <a:rPr lang="zh-CN" altLang="en-US" b="1" smtClean="0"/>
              <a:t>的“是什么。”</a:t>
            </a:r>
            <a:endParaRPr lang="zh-CN" altLang="en-US" b="1"/>
          </a:p>
          <a:p>
            <a:r>
              <a:rPr lang="zh-CN" altLang="en-US" b="1"/>
              <a:t>第7~8段，解释为什么要“立其诚因为“立其诚”符合唯物主义原则，这是议论文的“为什么”</a:t>
            </a:r>
            <a:r>
              <a:rPr lang="zh-CN" altLang="en-US" b="1" smtClean="0"/>
              <a:t>。</a:t>
            </a:r>
            <a:endParaRPr lang="en-US" altLang="zh-CN" b="1" smtClean="0"/>
          </a:p>
          <a:p>
            <a:r>
              <a:rPr lang="zh-CN" altLang="en-US" b="1" smtClean="0"/>
              <a:t>第9</a:t>
            </a:r>
            <a:r>
              <a:rPr lang="zh-CN" altLang="en-US" b="1"/>
              <a:t>~10段，阐明“怎么办”指出要“立其诚”就要端正学风，要“说真话、讲实话。</a:t>
            </a:r>
          </a:p>
          <a:p>
            <a:r>
              <a:rPr lang="zh-CN" altLang="en-US" b="1"/>
              <a:t>第11段，总结全文。</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linds(horizontal)">
                                      <p:cBhvr>
                                        <p:cTn id="20" dur="500"/>
                                        <p:tgtEl>
                                          <p:spTgt spid="3">
                                            <p:txEl>
                                              <p:pRg st="3" end="3"/>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500"/>
                                        <p:tgtEl>
                                          <p:spTgt spid="3">
                                            <p:txEl>
                                              <p:pRg st="4" end="4"/>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blinds(horizontal)">
                                      <p:cBhvr>
                                        <p:cTn id="26" dur="500"/>
                                        <p:tgtEl>
                                          <p:spTgt spid="3">
                                            <p:txEl>
                                              <p:pRg st="5" end="5"/>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blinds(horizontal)">
                                      <p:cBhvr>
                                        <p:cTn id="2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平衡">
  <a:themeElements>
    <a:clrScheme name="平衡">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平衡">
      <a:majorFont>
        <a:latin typeface="Franklin Gothic Book"/>
        <a:ea typeface="Arial"/>
        <a:cs typeface="Arial"/>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Arial"/>
        <a:cs typeface="Arial"/>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平衡">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1446</Words>
  <Application>Microsoft Office PowerPoint</Application>
  <PresentationFormat>自定义</PresentationFormat>
  <Paragraphs>74</Paragraphs>
  <Slides>18</Slides>
  <Notes>0</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平衡</vt:lpstr>
      <vt:lpstr>修辞立其城</vt:lpstr>
      <vt:lpstr>学习目标</vt:lpstr>
      <vt:lpstr>导入</vt:lpstr>
      <vt:lpstr>PowerPoint 演示文稿</vt:lpstr>
      <vt:lpstr>走进作者</vt:lpstr>
      <vt:lpstr>名人评价</vt:lpstr>
      <vt:lpstr>写作背景</vt:lpstr>
      <vt:lpstr>梳理文章思路</vt:lpstr>
      <vt:lpstr>第一种思路</vt:lpstr>
      <vt:lpstr>请概括分析本文在论证上的特点</vt:lpstr>
      <vt:lpstr>第二种思路</vt:lpstr>
      <vt:lpstr> 合作探究</vt:lpstr>
      <vt:lpstr>PowerPoint 演示文稿</vt:lpstr>
      <vt:lpstr>理解句子</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修辞立其城</dc:title>
  <dc:creator>rbm.xkw.com</dc:creator>
  <cp:lastModifiedBy>hj</cp:lastModifiedBy>
  <cp:revision>3</cp:revision>
  <cp:lastPrinted>2021-04-25T18:01:08Z</cp:lastPrinted>
  <dcterms:created xsi:type="dcterms:W3CDTF">2021-04-25T18:01:08Z</dcterms:created>
  <dcterms:modified xsi:type="dcterms:W3CDTF">2021-09-13T05:15:48Z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