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5" r:id="rId2"/>
    <p:sldId id="313" r:id="rId3"/>
    <p:sldId id="323" r:id="rId4"/>
    <p:sldId id="322" r:id="rId5"/>
    <p:sldId id="311" r:id="rId6"/>
    <p:sldId id="312" r:id="rId7"/>
    <p:sldId id="316" r:id="rId8"/>
    <p:sldId id="308" r:id="rId9"/>
    <p:sldId id="314" r:id="rId10"/>
    <p:sldId id="315" r:id="rId11"/>
    <p:sldId id="307" r:id="rId12"/>
    <p:sldId id="318" r:id="rId13"/>
    <p:sldId id="326" r:id="rId14"/>
    <p:sldId id="325" r:id="rId15"/>
    <p:sldId id="324" r:id="rId16"/>
    <p:sldId id="317" r:id="rId17"/>
    <p:sldId id="329" r:id="rId18"/>
    <p:sldId id="328" r:id="rId19"/>
    <p:sldId id="327" r:id="rId20"/>
    <p:sldId id="319" r:id="rId21"/>
    <p:sldId id="343" r:id="rId22"/>
    <p:sldId id="330" r:id="rId23"/>
    <p:sldId id="332" r:id="rId24"/>
    <p:sldId id="333" r:id="rId25"/>
    <p:sldId id="334" r:id="rId26"/>
    <p:sldId id="335" r:id="rId27"/>
    <p:sldId id="336" r:id="rId28"/>
    <p:sldId id="337" r:id="rId29"/>
    <p:sldId id="338" r:id="rId30"/>
    <p:sldId id="339" r:id="rId31"/>
    <p:sldId id="340" r:id="rId32"/>
    <p:sldId id="372" r:id="rId33"/>
    <p:sldId id="341" r:id="rId34"/>
    <p:sldId id="342" r:id="rId35"/>
    <p:sldId id="371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249" autoAdjust="0"/>
  </p:normalViewPr>
  <p:slideViewPr>
    <p:cSldViewPr>
      <p:cViewPr varScale="1">
        <p:scale>
          <a:sx n="70" d="100"/>
          <a:sy n="70" d="100"/>
        </p:scale>
        <p:origin x="-13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192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654CE22-A5F4-4B3D-A62B-7B14586175AD}" type="datetimeFigureOut">
              <a:rPr lang="zh-CN" altLang="en-US"/>
              <a:pPr>
                <a:defRPr/>
              </a:pPr>
              <a:t>2016/9/25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6E9B1F3-DCCB-4A47-AB86-E23F912D60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BC8F54EF-54A4-4D48-8B2C-34ACFF7DB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8" r:id="rId7"/>
    <p:sldLayoutId id="2147483651" r:id="rId8"/>
    <p:sldLayoutId id="2147483650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1.xml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7772400" cy="4176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292725" y="4941888"/>
            <a:ext cx="12604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史铁生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35375" y="5732463"/>
            <a:ext cx="1484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文题背景</a:t>
            </a:r>
          </a:p>
        </p:txBody>
      </p:sp>
      <p:sp>
        <p:nvSpPr>
          <p:cNvPr id="21511" name="Rectangle 1"/>
          <p:cNvSpPr>
            <a:spLocks noChangeArrowheads="1"/>
          </p:cNvSpPr>
          <p:nvPr/>
        </p:nvSpPr>
        <p:spPr bwMode="auto">
          <a:xfrm>
            <a:off x="5003800" y="260350"/>
            <a:ext cx="2339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创作背景</a:t>
            </a:r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84213" y="1196975"/>
            <a:ext cx="7570787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史铁生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21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岁时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突然得了一场重病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导致高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位截瘫。在最生龙活虎的青春年华里突然没了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双腿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他的脾气变得异常暴怒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而这时他的母亲肝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病已相当严重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常常整宿整宿睡不着觉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可她将儿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子瞒得紧紧的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仍鼓励儿子好好地活着。母亲去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世后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史铁生写了这篇文章纪念他的母亲。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539750" y="1125538"/>
            <a:ext cx="8135938" cy="4319587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4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437063"/>
            <a:ext cx="17272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64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">
                                      <p:cBhvr additive="base"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文章主旨</a:t>
            </a: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00113" y="1628775"/>
            <a:ext cx="7570787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本文记叙了一位身患绝症的母亲忍受着病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体和精神上的巨大痛苦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精心呵护双腿瘫痪的儿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子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歌颂了至真至纯的伟大母爱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表达了对母亲深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切的怀念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对母亲无尽的爱。 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539750" y="1484313"/>
            <a:ext cx="8208963" cy="31686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15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92080" y="3645024"/>
            <a:ext cx="3462288" cy="1976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初读感知</a:t>
            </a:r>
          </a:p>
        </p:txBody>
      </p:sp>
      <p:sp>
        <p:nvSpPr>
          <p:cNvPr id="23559" name="Rectangle 1"/>
          <p:cNvSpPr>
            <a:spLocks noChangeArrowheads="1"/>
          </p:cNvSpPr>
          <p:nvPr/>
        </p:nvSpPr>
        <p:spPr bwMode="auto">
          <a:xfrm>
            <a:off x="3563938" y="765175"/>
            <a:ext cx="34163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概括文章主要事件。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3850" y="1557338"/>
            <a:ext cx="8612188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文章围绕母亲对“我”的无微不至的照料写了几件事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我”发脾气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母亲抚慰“我”。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母亲为了“我”隐瞒病情。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母亲央求“我”去看花。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母亲临终嘱托。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79388" y="1484313"/>
            <a:ext cx="8785225" cy="352901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161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3284538"/>
            <a:ext cx="360045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base"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初读感知</a:t>
            </a: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827088" y="1268413"/>
            <a:ext cx="4237037" cy="389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作者已经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54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岁了。母亲离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开他已经几十年了。多年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他一直思念着自己的母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亲。这是他写的一段话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读一读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你能读出作者怎样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的情感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</a:p>
        </p:txBody>
      </p:sp>
      <p:pic>
        <p:nvPicPr>
          <p:cNvPr id="30723" name="Picture 3" descr="C:\Users\李伟\Desktop\t01be459af91c4e2df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3284538"/>
            <a:ext cx="2519363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形标注 8"/>
          <p:cNvSpPr/>
          <p:nvPr/>
        </p:nvSpPr>
        <p:spPr>
          <a:xfrm>
            <a:off x="5940425" y="620713"/>
            <a:ext cx="2087563" cy="2303462"/>
          </a:xfrm>
          <a:prstGeom prst="wedgeEllipseCallou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3" descr="C:\Users\李伟\Desktop\t01871be3612976f47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1125538"/>
            <a:ext cx="11525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初读感知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1188" y="1125538"/>
            <a:ext cx="799306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那时的我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作为她的儿子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还太年轻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还来不及为母亲着想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我被命运击昏了头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一心以为自己是世上最不幸的一个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不知道儿子的不幸在母亲那儿总是要加倍的。她有一个长到二十岁上忽然截瘫了的儿子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这是她唯一的儿子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她情愿截瘫的是自己而不是儿子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可这事无法代替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她想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只要儿子能活下去哪怕自己去死呢也行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可她又确信一个人不能仅仅是活着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儿子得有一条路走向自己的幸福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而这条路呢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没有谁能保证她的儿子终于能找到——而这样的母亲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注定是世界上活得最苦的母亲。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250825" y="981075"/>
            <a:ext cx="8424863" cy="46799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初读感知</a:t>
            </a: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85763" y="1557338"/>
            <a:ext cx="8758237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作者对母亲的怀念、思念之情。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作者对母亲的忏悔、懊悔、后悔、悔恨之情。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作者对母亲的自责、内疚之情。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作者欣喜于自己的成长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已能完全理解母亲了。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23850" y="1341438"/>
            <a:ext cx="8569325" cy="374332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概括内容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11188" y="1230313"/>
            <a:ext cx="8928100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默读全文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课文里写了几次北海菊花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第一次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听说北海的花都开了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我推着你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去走走。 ”“我”说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我不去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第二次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北海的菊花开了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我推着你去看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看吧。”“我”说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什么时候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母亲喜出望外。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第三次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妹妹推“我”去北海看了菊花。各色的菊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花在秋风中正开得烂漫。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95288" y="1196975"/>
            <a:ext cx="8208962" cy="4824413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概括内容</a:t>
            </a: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84213" y="1052513"/>
            <a:ext cx="7791450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作者的生活态度前后有什么改变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标画出表现</a:t>
            </a:r>
            <a:endParaRPr lang="en-US" altLang="zh-CN" sz="28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作者对生活态度发生变化的语句。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“我活着有什么劲”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绝望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)——“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要好好儿活”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再生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是谁促使作者对生活的态度产生巨大的转变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</a:t>
            </a:r>
            <a:endParaRPr lang="en-US" altLang="zh-CN" sz="28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影响了作者的人生观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母亲。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84213" y="2565400"/>
            <a:ext cx="7488237" cy="1150938"/>
          </a:xfrm>
          <a:prstGeom prst="wedgeRoundRectCallout">
            <a:avLst>
              <a:gd name="adj1" fmla="val -279"/>
              <a:gd name="adj2" fmla="val -5950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形标注 9"/>
          <p:cNvSpPr/>
          <p:nvPr/>
        </p:nvSpPr>
        <p:spPr>
          <a:xfrm>
            <a:off x="971550" y="5084763"/>
            <a:ext cx="2663825" cy="647700"/>
          </a:xfrm>
          <a:prstGeom prst="wedgeEllipseCallout">
            <a:avLst>
              <a:gd name="adj1" fmla="val 44376"/>
              <a:gd name="adj2" fmla="val -5508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概括内容</a:t>
            </a: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84213" y="765175"/>
            <a:ext cx="7658100" cy="556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从文中哪些地方可以看出母亲爱花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但她更爱儿子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“母亲喜欢花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可自从我的腿瘫痪后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她侍弄的那些花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都死了。” 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“母亲进来了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挡在窗前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央求般的神色。”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“喜出望外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高兴得一会儿坐下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一会儿站起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“母亲就悄悄地躲出去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她又悄悄地进来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眼边红红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“对于‘跑’和‘踩’一类的字眼儿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她比我还敏感。”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“她昏迷前的最后一句话是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:‘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我那个有病的儿子和我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那个还未成年的女儿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……’”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0825" y="908050"/>
            <a:ext cx="8497888" cy="540067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布置作业</a:t>
            </a: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00113" y="1412875"/>
            <a:ext cx="72009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给下列加点的字注音。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瘫痪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侍弄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鲜血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整宿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辨字组词。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涣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焕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痪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燥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躁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噪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611188" y="1268413"/>
            <a:ext cx="7777162" cy="432117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42988" y="2708275"/>
            <a:ext cx="144462" cy="1444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76375" y="2708275"/>
            <a:ext cx="142875" cy="1444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500563" y="2636838"/>
            <a:ext cx="142875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42988" y="3284538"/>
            <a:ext cx="144462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76375" y="3284538"/>
            <a:ext cx="142875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87900" y="3357563"/>
            <a:ext cx="144463" cy="1428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字词积累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08175" y="1989138"/>
            <a:ext cx="7731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  <a:ea typeface="微软雅黑" pitchFamily="34" charset="-122"/>
                <a:cs typeface="Times New Roman" pitchFamily="18" charset="0"/>
              </a:rPr>
              <a:t>ā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500563" y="1989138"/>
            <a:ext cx="7000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shì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732588" y="1989138"/>
            <a:ext cx="731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xiǔ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1692275" y="2636838"/>
            <a:ext cx="22129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qi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 cuì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323" name="Rectangle 1"/>
          <p:cNvSpPr>
            <a:spLocks noChangeArrowheads="1"/>
          </p:cNvSpPr>
          <p:nvPr/>
        </p:nvSpPr>
        <p:spPr bwMode="auto">
          <a:xfrm>
            <a:off x="755650" y="1209675"/>
            <a:ext cx="8388350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易错字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瘫痪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侍弄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整宿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憔悴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膳食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捶打（      ）　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豌豆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诀别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烂漫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翻来覆去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絮絮叨叨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 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0" y="2636838"/>
            <a:ext cx="10080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8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763713" y="3284538"/>
            <a:ext cx="930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  <a:ea typeface="微软雅黑" pitchFamily="34" charset="-122"/>
                <a:cs typeface="Times New Roman" pitchFamily="18" charset="0"/>
              </a:rPr>
              <a:t>ā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572000" y="3284538"/>
            <a:ext cx="735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jué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38913" y="3268663"/>
            <a:ext cx="97631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484438" y="3860800"/>
            <a:ext cx="561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fù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508625" y="3933825"/>
            <a:ext cx="6270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xù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539750" y="1268413"/>
            <a:ext cx="7488238" cy="38163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1550" y="2420938"/>
            <a:ext cx="144463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851275" y="2420938"/>
            <a:ext cx="144463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71550" y="3068638"/>
            <a:ext cx="144463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27763" y="2420938"/>
            <a:ext cx="144462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331913" y="3068638"/>
            <a:ext cx="144462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924300" y="3068638"/>
            <a:ext cx="144463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084888" y="3716338"/>
            <a:ext cx="142875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851275" y="3716338"/>
            <a:ext cx="144463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71550" y="3716338"/>
            <a:ext cx="144463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692275" y="4365625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24300" y="4365625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椭圆 22"/>
          <p:cNvSpPr/>
          <p:nvPr/>
        </p:nvSpPr>
        <p:spPr>
          <a:xfrm>
            <a:off x="5867400" y="3068638"/>
            <a:ext cx="144463" cy="1444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320" name="Rectangle 32"/>
          <p:cNvSpPr>
            <a:spLocks noChangeArrowheads="1"/>
          </p:cNvSpPr>
          <p:nvPr/>
        </p:nvSpPr>
        <p:spPr bwMode="auto">
          <a:xfrm>
            <a:off x="6659563" y="2708275"/>
            <a:ext cx="9159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chuí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23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布置作业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60388" y="1052513"/>
            <a:ext cx="8583612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3.《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秋天的怀念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的作者是</a:t>
            </a:r>
            <a:r>
              <a:rPr lang="zh-CN" altLang="en-US" sz="2800" b="1" u="sng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代表作有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 u="sng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散文集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 u="sng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lang="zh-CN" altLang="en-US" sz="2800" b="1" u="sng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lang="en-US" altLang="zh-CN" sz="2800" b="1" u="sng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 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用课文中原句回答。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表现病危中的母亲无限眷恋儿女的语句。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表现母亲虽重病在身却充满坚定生活信念的语句。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这篇文章为何要反复写“看花”这一内容 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23850" y="1125538"/>
            <a:ext cx="8424863" cy="46799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板书设计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-1476375" y="1341438"/>
            <a:ext cx="7777163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秋天的怀念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苦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“我俩”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724525" y="2565400"/>
            <a:ext cx="16208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好好儿活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24300" y="2133600"/>
            <a:ext cx="1549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娘儿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俩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“我们”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3779838" y="2349500"/>
            <a:ext cx="215900" cy="1008063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 flipH="1">
            <a:off x="5292725" y="2349500"/>
            <a:ext cx="215900" cy="93503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9" grpId="0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7772400" cy="4176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292725" y="4941888"/>
            <a:ext cx="12604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史铁生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35375" y="5732463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第２课时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前情回顾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8313" y="1062038"/>
            <a:ext cx="6046787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标画出文中对母亲描写的语句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说说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这些描写对表现母爱的作用。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至少在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文中标画两处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并以旁批的形式谈谈你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对这些描写作用的看法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</a:p>
        </p:txBody>
      </p:sp>
      <p:pic>
        <p:nvPicPr>
          <p:cNvPr id="1027" name="Picture 3" descr="C:\Users\李伟\Desktop\QQ截图2016060908445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3716338"/>
            <a:ext cx="2592388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云形标注 8"/>
          <p:cNvSpPr/>
          <p:nvPr/>
        </p:nvSpPr>
        <p:spPr>
          <a:xfrm>
            <a:off x="6804025" y="981075"/>
            <a:ext cx="2089150" cy="2232025"/>
          </a:xfrm>
          <a:prstGeom prst="cloudCallout">
            <a:avLst>
              <a:gd name="adj1" fmla="val -20833"/>
              <a:gd name="adj2" fmla="val 70693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28" name="Picture 4" descr="C:\Users\李伟\Desktop\t012d4f6c25a9389b7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268760"/>
            <a:ext cx="1235968" cy="1668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理解人物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850" y="1046163"/>
            <a:ext cx="858837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判断下列句子采用了哪种人物描写方法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并结合相关词句说</a:t>
            </a:r>
            <a:endParaRPr lang="en-US" altLang="zh-CN" sz="24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说它们对表现母爱的作用。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母亲就悄悄地躲出去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在我看不见的地方偷偷地听着我的动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静。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动作描写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“悄悄”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出去是为了让“我”尽情发泄心中的苦痛</a:t>
            </a:r>
            <a:r>
              <a:rPr lang="en-US" altLang="zh-CN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期待“我”能恢复平静和理智</a:t>
            </a:r>
            <a:r>
              <a:rPr lang="en-US" altLang="zh-CN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突出了母亲的谨慎小心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母亲对儿子的理解和关心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偷偷”表现了母亲不放心“我”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关注着“我”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表现了母亲的慈爱和细心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250825" y="3357563"/>
            <a:ext cx="8497888" cy="2303462"/>
          </a:xfrm>
          <a:prstGeom prst="wedgeRoundRectCallout">
            <a:avLst>
              <a:gd name="adj1" fmla="val -3076"/>
              <a:gd name="adj2" fmla="val -5787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8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理解人物</a:t>
            </a: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288" y="796925"/>
            <a:ext cx="8370887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）母亲扑过来抓住我的手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忍住哭声说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咱娘儿俩在一块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儿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好好儿活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好好儿活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</a:p>
          <a:p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动作、语言描写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“扑”“抓”两个动作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说明母亲非常在意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儿子的内心感受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害怕儿子禁不住打击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失去生活的勇气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忍”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写出了母亲尽管十分悲痛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却抑制悲伤鼓励、安慰儿子的痛苦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心情。母亲说“好好儿活”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带着几分无奈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几分顽强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知</a:t>
            </a:r>
            <a:endParaRPr lang="en-US" altLang="zh-CN" sz="2400" b="1">
              <a:solidFill>
                <a:schemeClr val="hlink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道自己的生命也许不长了</a:t>
            </a:r>
            <a:r>
              <a:rPr lang="en-US" altLang="zh-CN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仍在不屈地与病魔抗争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不希望看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到身怀病痛的儿子失去与病魔抗争的信心。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她憔悴的脸上现出央求般的神色。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神情描写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“憔悴”暗示了母亲已病入膏肓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央求”反映出</a:t>
            </a:r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母亲既盼望儿子早日摆脱阴影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又怕自己支撑不到那一天的复</a:t>
            </a:r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杂心理。</a:t>
            </a:r>
            <a:endParaRPr lang="zh-CN" altLang="en-US" sz="1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23850" y="1773238"/>
            <a:ext cx="8424863" cy="2376487"/>
          </a:xfrm>
          <a:prstGeom prst="wedgeRoundRectCallout">
            <a:avLst>
              <a:gd name="adj1" fmla="val -4553"/>
              <a:gd name="adj2" fmla="val -5550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468313" y="5084763"/>
            <a:ext cx="8135937" cy="1223962"/>
          </a:xfrm>
          <a:prstGeom prst="wedgeRoundRectCallout">
            <a:avLst>
              <a:gd name="adj1" fmla="val 9509"/>
              <a:gd name="adj2" fmla="val -6003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6767513"/>
            <a:ext cx="91440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00CC"/>
                </a:solidFill>
              </a:rPr>
              <a:t>写出了</a:t>
            </a:r>
            <a:r>
              <a:rPr lang="zh-CN" altLang="en-US" b="1">
                <a:solidFill>
                  <a:srgbClr val="FF0000"/>
                </a:solidFill>
              </a:rPr>
              <a:t>母亲的兴奋喜悦</a:t>
            </a:r>
            <a:r>
              <a:rPr lang="zh-CN" altLang="en-US" b="1">
                <a:solidFill>
                  <a:srgbClr val="0000CC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6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6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69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69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69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69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理解人物</a:t>
            </a: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84213" y="817563"/>
            <a:ext cx="814705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还记得那回我带你去北海吗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你偏说那杨树花是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毛毛虫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跑着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一脚踩扁一个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语言描写</a:t>
            </a:r>
            <a:r>
              <a:rPr lang="zh-CN" altLang="en-US" sz="28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表现了母亲心中十分快乐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表现了母亲对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“我”的爱之深。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她忽然不说了。对于“跑”和“踩”一类的字眼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儿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她比我还敏感。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心理描写</a:t>
            </a:r>
            <a:r>
              <a:rPr lang="zh-CN" altLang="en-US" sz="28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母亲很怕她的话刺激到“我”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所以变得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小心翼翼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变得敏感。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468313" y="2276475"/>
            <a:ext cx="8280400" cy="1152525"/>
          </a:xfrm>
          <a:prstGeom prst="wedgeRoundRectCallout">
            <a:avLst>
              <a:gd name="adj1" fmla="val -4086"/>
              <a:gd name="adj2" fmla="val -6331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611188" y="4724400"/>
            <a:ext cx="8208962" cy="1225550"/>
          </a:xfrm>
          <a:prstGeom prst="wedgeRoundRectCallout">
            <a:avLst>
              <a:gd name="adj1" fmla="val -5238"/>
              <a:gd name="adj2" fmla="val -60751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理解人物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95288" y="977900"/>
            <a:ext cx="8413750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课文最后一段为什么详写各种颜色的菊花在“秋风中正开</a:t>
            </a:r>
            <a:endParaRPr lang="en-US" altLang="zh-CN" sz="24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得烂漫”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结尾重复母亲“好好儿活”的话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有什么深意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一连串排比句表面上是在描写北海菊花的美丽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实际上是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用象</a:t>
            </a:r>
            <a:endParaRPr lang="en-US" altLang="zh-CN" sz="2400" b="1">
              <a:solidFill>
                <a:schemeClr val="hlink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征的手法</a:t>
            </a:r>
            <a:r>
              <a:rPr lang="en-US" altLang="zh-CN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赋予菊花深刻的含义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。作者之所以浓墨重彩地写菊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恰恰是对母亲生前那句“好好儿活”的觉悟解读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进一步深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化了主题。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菊花象征作者对生命的渴望与眷恋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。结尾重复母亲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“好好儿活”的话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揭示了主旨。“我”说“要好好儿活”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现出了心中的坚强与自信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我”明白了母亲没有说完的话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找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到了自我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感悟到了生活的真谛。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0825" y="981075"/>
            <a:ext cx="8642350" cy="496887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精读感悟</a:t>
            </a: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84213" y="1341438"/>
            <a:ext cx="74676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母亲为什么“挡”在窗前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不想让多愁善感的“我”看到落叶凋零的萧条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景象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怕“我”产生伤感痛苦、甚至是绝望的心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怕“我”从而失去对生活的信心。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539750" y="1341438"/>
            <a:ext cx="8135938" cy="36004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21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4005263"/>
            <a:ext cx="4176712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9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精读感悟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39750" y="1014413"/>
            <a:ext cx="82899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>
                <a:solidFill>
                  <a:srgbClr val="FF00FF"/>
                </a:solidFill>
                <a:latin typeface="宋体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分角色朗读第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体会“我”和母亲不同的</a:t>
            </a:r>
            <a:endParaRPr lang="en-US" altLang="zh-CN" sz="28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态度和心情。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“我”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漫不经心、马虎应付、无所谓。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母亲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喜出望外、兴奋、高兴得不知所措。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如何理解“她又悄悄地出去了”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母亲像做错事的孩子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小心翼翼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生怕刺激到“我”。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39750" y="2420938"/>
            <a:ext cx="8208963" cy="1152525"/>
          </a:xfrm>
          <a:prstGeom prst="wedgeRoundRectCallout">
            <a:avLst>
              <a:gd name="adj1" fmla="val -7466"/>
              <a:gd name="adj2" fmla="val -6114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539750" y="4365625"/>
            <a:ext cx="8135938" cy="719138"/>
          </a:xfrm>
          <a:prstGeom prst="wedgeRoundRectCallout">
            <a:avLst>
              <a:gd name="adj1" fmla="val -11468"/>
              <a:gd name="adj2" fmla="val -5787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字词积累</a:t>
            </a:r>
          </a:p>
        </p:txBody>
      </p:sp>
      <p:sp>
        <p:nvSpPr>
          <p:cNvPr id="14343" name="Rectangle 1"/>
          <p:cNvSpPr>
            <a:spLocks noChangeArrowheads="1"/>
          </p:cNvSpPr>
          <p:nvPr/>
        </p:nvSpPr>
        <p:spPr bwMode="auto">
          <a:xfrm>
            <a:off x="971550" y="9810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多音字</a:t>
            </a:r>
          </a:p>
        </p:txBody>
      </p:sp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611188" y="1844675"/>
            <a:ext cx="492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悄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6013" y="1557338"/>
            <a:ext cx="74850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qi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ā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）悄悄  形容声音很轻，有寂寞安静之意，声音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   低微，不声不响。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qi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ǎ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）悄声细语  形容雍熙笑的声音说话。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87450" y="2852738"/>
            <a:ext cx="58801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jìn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）使劲  用力。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jìng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）劲爆  气氛热烈的，场面精彩的。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95388" y="3789363"/>
            <a:ext cx="71818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xiǔ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）整宿  整夜。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xiù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）星宿  汉族民间信仰和道教崇拜的星神。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sù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）宿舍  学校、机关等供学生、工作人员及家属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住的房屋。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16013" y="5300663"/>
            <a:ext cx="72882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xīng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）方兴未艾   事务正在发展，尚未达到止境。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xìng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）兴致  兴趣。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>
            <a:off x="684213" y="2997200"/>
            <a:ext cx="574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劲</a:t>
            </a:r>
          </a:p>
        </p:txBody>
      </p:sp>
      <p:sp>
        <p:nvSpPr>
          <p:cNvPr id="14350" name="TextBox 15"/>
          <p:cNvSpPr txBox="1">
            <a:spLocks noChangeArrowheads="1"/>
          </p:cNvSpPr>
          <p:nvPr/>
        </p:nvSpPr>
        <p:spPr bwMode="auto">
          <a:xfrm>
            <a:off x="684213" y="4149725"/>
            <a:ext cx="4921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宿</a:t>
            </a:r>
          </a:p>
        </p:txBody>
      </p:sp>
      <p:sp>
        <p:nvSpPr>
          <p:cNvPr id="14351" name="TextBox 16"/>
          <p:cNvSpPr txBox="1">
            <a:spLocks noChangeArrowheads="1"/>
          </p:cNvSpPr>
          <p:nvPr/>
        </p:nvSpPr>
        <p:spPr bwMode="auto">
          <a:xfrm>
            <a:off x="684213" y="5300663"/>
            <a:ext cx="492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兴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1116013" y="1773238"/>
            <a:ext cx="71437" cy="719137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1187450" y="2924175"/>
            <a:ext cx="144463" cy="64928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1258888" y="3933825"/>
            <a:ext cx="73025" cy="93503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1187450" y="5373688"/>
            <a:ext cx="71438" cy="719137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对角圆角矩形 21"/>
          <p:cNvSpPr/>
          <p:nvPr/>
        </p:nvSpPr>
        <p:spPr>
          <a:xfrm>
            <a:off x="323850" y="981075"/>
            <a:ext cx="8280400" cy="51117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拓展延伸</a:t>
            </a: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68313" y="798513"/>
            <a:ext cx="8186737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如何理解“又是秋天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妹妹推我去北海看了菊花。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黄色的花淡雅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白色的花高洁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紫红色的花热烈而深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泼泼洒洒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秋风中正开得烂漫 。我懂得母亲没有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说完的话”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盛开的菊花犹如坚强勇敢地活过来的“我”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艳丽的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色彩是对“我”人生的描绘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我”最终懂得了母亲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“好好儿活”的真正含义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而菊花就成为了“我”怀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念母亲永远的寄托。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395288" y="3500438"/>
            <a:ext cx="8137525" cy="2665412"/>
          </a:xfrm>
          <a:prstGeom prst="wedgeRoundRectCallout">
            <a:avLst>
              <a:gd name="adj1" fmla="val -11094"/>
              <a:gd name="adj2" fmla="val -54175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拓展延伸</a:t>
            </a: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98488" y="1338263"/>
            <a:ext cx="8545512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学了这篇课文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你懂得了什么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你想对自己、对母亲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或是对史铁生说些什么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从这篇文章中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我看到的不仅仅是母爱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还有作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者对生命的思索。当苦难、逆境来临的时候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我们首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先应想到的是好好活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让这唯一一次的活热烈而辉煌。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468313" y="2708275"/>
            <a:ext cx="8351837" cy="2376488"/>
          </a:xfrm>
          <a:prstGeom prst="wedgeRoundRectCallout">
            <a:avLst>
              <a:gd name="adj1" fmla="val 3251"/>
              <a:gd name="adj2" fmla="val -5550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179388" y="908050"/>
            <a:ext cx="9144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600" b="1"/>
              <a:t>仿写：母爱是儿女离家时亲切的叮铃，</a:t>
            </a:r>
          </a:p>
          <a:p>
            <a:r>
              <a:rPr lang="zh-CN" altLang="en-US" sz="3600" b="1"/>
              <a:t>那份牵挂陪伴我们远行；</a:t>
            </a:r>
          </a:p>
          <a:p>
            <a:r>
              <a:rPr lang="zh-CN" altLang="en-US" sz="3600" b="1"/>
              <a:t>       母爱是</a:t>
            </a:r>
            <a:r>
              <a:rPr lang="zh-CN" altLang="en-US" sz="3600" b="1" u="sng"/>
              <a:t>                                    </a:t>
            </a:r>
            <a:r>
              <a:rPr lang="zh-CN" altLang="en-US" sz="3600" b="1"/>
              <a:t>，</a:t>
            </a:r>
          </a:p>
          <a:p>
            <a:r>
              <a:rPr lang="zh-CN" altLang="en-US" sz="3600" b="1" u="sng"/>
              <a:t>                                   </a:t>
            </a:r>
            <a:r>
              <a:rPr lang="zh-CN" altLang="en-US" sz="3600" b="1"/>
              <a:t> ；</a:t>
            </a:r>
          </a:p>
          <a:p>
            <a:r>
              <a:rPr lang="zh-CN" altLang="en-US" sz="3600" b="1"/>
              <a:t>      母爱是</a:t>
            </a:r>
            <a:r>
              <a:rPr lang="zh-CN" altLang="en-US" sz="3600" b="1" u="sng"/>
              <a:t>                                     </a:t>
            </a:r>
            <a:r>
              <a:rPr lang="zh-CN" altLang="en-US" sz="3600" b="1"/>
              <a:t>，</a:t>
            </a:r>
          </a:p>
          <a:p>
            <a:r>
              <a:rPr lang="zh-CN" altLang="en-US" sz="3600" b="1" u="sng"/>
              <a:t>                                    </a:t>
            </a:r>
            <a:r>
              <a:rPr lang="zh-CN" altLang="en-US" sz="3600" b="1"/>
              <a:t>。</a:t>
            </a:r>
          </a:p>
          <a:p>
            <a:endParaRPr lang="zh-CN" altLang="en-US" sz="3600" b="1"/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2555875" y="1989138"/>
            <a:ext cx="4327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千里之外那温暖的家书</a:t>
            </a:r>
            <a:r>
              <a:rPr lang="zh-CN" altLang="en-US" sz="1800"/>
              <a:t> 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50825" y="2492375"/>
            <a:ext cx="4327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那份温情陪伴我们前进</a:t>
            </a:r>
            <a:r>
              <a:rPr lang="zh-CN" altLang="en-US" sz="1800"/>
              <a:t> </a:t>
            </a: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484438" y="3141663"/>
            <a:ext cx="4327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黑暗微光下缜密的针线</a:t>
            </a:r>
            <a:r>
              <a:rPr lang="zh-CN" altLang="en-US" sz="1800"/>
              <a:t> 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323850" y="3644900"/>
            <a:ext cx="4327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那份感动陪伴我们奋斗</a:t>
            </a:r>
            <a:r>
              <a:rPr lang="zh-CN" altLang="en-US" sz="1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布置作业</a:t>
            </a:r>
          </a:p>
        </p:txBody>
      </p:sp>
      <p:pic>
        <p:nvPicPr>
          <p:cNvPr id="45063" name="Picture 1" descr="C:\Users\李伟\Desktop\美图秀秀图片\u=1759968671,2721266647&amp;fm=21&amp;gp=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57338"/>
            <a:ext cx="8432800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08175" y="1844675"/>
            <a:ext cx="61198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请回忆平日生活中母亲为自己做的点点滴滴的小事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以“妈妈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我想对你说”为题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给母亲写一封信。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板书设计</a:t>
            </a:r>
          </a:p>
        </p:txBody>
      </p:sp>
      <p:sp>
        <p:nvSpPr>
          <p:cNvPr id="46087" name="矩形 8"/>
          <p:cNvSpPr>
            <a:spLocks noChangeArrowheads="1"/>
          </p:cNvSpPr>
          <p:nvPr/>
        </p:nvSpPr>
        <p:spPr bwMode="auto">
          <a:xfrm>
            <a:off x="3563938" y="1125538"/>
            <a:ext cx="1979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秋天的怀念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心形 9"/>
          <p:cNvSpPr/>
          <p:nvPr/>
        </p:nvSpPr>
        <p:spPr>
          <a:xfrm>
            <a:off x="1331913" y="1989138"/>
            <a:ext cx="4103687" cy="2663825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>
            <a:off x="3492500" y="1989138"/>
            <a:ext cx="4103688" cy="2663825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24075" y="2420938"/>
            <a:ext cx="9017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愧疚</a:t>
            </a:r>
            <a:endParaRPr lang="en-US" altLang="zh-CN" sz="28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怀念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211638" y="2492375"/>
            <a:ext cx="273685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爱            坚强</a:t>
            </a:r>
            <a:endParaRPr lang="en-US" altLang="zh-CN" sz="28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  无私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3"/>
          <p:cNvSpPr txBox="1">
            <a:spLocks noChangeArrowheads="1"/>
          </p:cNvSpPr>
          <p:nvPr/>
        </p:nvSpPr>
        <p:spPr bwMode="auto">
          <a:xfrm>
            <a:off x="1835150" y="1484313"/>
            <a:ext cx="67691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00"/>
                </a:solidFill>
                <a:latin typeface="Times New Roman" pitchFamily="18" charset="0"/>
                <a:ea typeface="华文新魏"/>
                <a:cs typeface="华文新魏"/>
              </a:rPr>
              <a:t>         </a:t>
            </a:r>
            <a:r>
              <a:rPr lang="zh-CN" altLang="en-US" sz="3600" b="1">
                <a:latin typeface="Times New Roman" pitchFamily="18" charset="0"/>
                <a:ea typeface="华文新魏"/>
                <a:cs typeface="华文新魏"/>
              </a:rPr>
              <a:t>在我们的生活中，正因为有别人的关怀，有对别人的关怀，才使我们的生活变得更加精彩。希望我们能够爱，能够被爱，能够付出关怀。</a:t>
            </a: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  <a:ea typeface="华文新魏"/>
                <a:cs typeface="华文新魏"/>
              </a:rPr>
              <a:t>让我们珍爱生命，热爱生活！好好学习！</a:t>
            </a:r>
          </a:p>
        </p:txBody>
      </p:sp>
      <p:sp>
        <p:nvSpPr>
          <p:cNvPr id="69636" name="WordArt 5"/>
          <p:cNvSpPr>
            <a:spLocks noChangeArrowheads="1" noChangeShapeType="1" noTextEdit="1"/>
          </p:cNvSpPr>
          <p:nvPr/>
        </p:nvSpPr>
        <p:spPr bwMode="auto">
          <a:xfrm rot="5400000">
            <a:off x="-792162" y="2816225"/>
            <a:ext cx="3887788" cy="6492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213"/>
              </a:avLst>
            </a:prstTxWarp>
          </a:bodyPr>
          <a:lstStyle/>
          <a:p>
            <a:pPr algn="ctr" fontAlgn="auto"/>
            <a:r>
              <a:rPr lang="zh-CN" altLang="en-US" sz="4000" b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B2B2B2">
                      <a:alpha val="78999"/>
                    </a:srgbClr>
                  </a:outerShdw>
                </a:effectLst>
                <a:latin typeface="隶书"/>
              </a:rPr>
              <a:t>老师寄语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字词积累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6013" y="1052513"/>
            <a:ext cx="466725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躁（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</a:t>
            </a:r>
            <a:r>
              <a:rPr lang="en-US" altLang="zh-CN" sz="2400" b="1" dirty="0" err="1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）暴躁   性急，不冷静。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燥（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</a:t>
            </a: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à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）干燥   干，缺少水分。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噪（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</a:t>
            </a: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à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）噪音   鸟或虫叫。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16013" y="2349500"/>
            <a:ext cx="46005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粹（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cuì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）纯粹  精米。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萃（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cuì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）荟萃  草丛生的样子。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悴（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cuì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）憔悴  忧愁，悲伤。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187450" y="3789363"/>
            <a:ext cx="58547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诀（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jué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）诀别  辞别，告别。特指长别。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抉（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jué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）抉择  挑出，挖出。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58888" y="4797425"/>
            <a:ext cx="3554412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遗（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 í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）遗失     丢失。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遣（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qi</a:t>
            </a: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ǎ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）派遣  释放。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1042988" y="1196975"/>
            <a:ext cx="73025" cy="86360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1042988" y="4868863"/>
            <a:ext cx="144462" cy="720725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1042988" y="3860800"/>
            <a:ext cx="144462" cy="720725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1042988" y="2492375"/>
            <a:ext cx="73025" cy="86518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对角圆角矩形 16"/>
          <p:cNvSpPr/>
          <p:nvPr/>
        </p:nvSpPr>
        <p:spPr>
          <a:xfrm>
            <a:off x="684213" y="981075"/>
            <a:ext cx="7848600" cy="48958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376" name="Rectangle 1"/>
          <p:cNvSpPr>
            <a:spLocks noChangeArrowheads="1"/>
          </p:cNvSpPr>
          <p:nvPr/>
        </p:nvSpPr>
        <p:spPr bwMode="auto">
          <a:xfrm>
            <a:off x="4643438" y="2603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形近字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字词积累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95288" y="1700213"/>
          <a:ext cx="8137525" cy="4321175"/>
        </p:xfrm>
        <a:graphic>
          <a:graphicData uri="http://schemas.openxmlformats.org/drawingml/2006/table">
            <a:tbl>
              <a:tblPr/>
              <a:tblGrid>
                <a:gridCol w="853135"/>
                <a:gridCol w="2617619"/>
                <a:gridCol w="2617619"/>
                <a:gridCol w="2048529"/>
              </a:tblGrid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词语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词义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不同点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巧辨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沉寂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非常寂静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听不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见</a:t>
                      </a: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一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丝声音。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程度重于安静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有</a:t>
                      </a: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比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喻用法。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沉静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安静、寂静、没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有</a:t>
                      </a: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一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点动静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用来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形</a:t>
                      </a: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容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景物以及人。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除形容环境外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还</a:t>
                      </a: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可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形容人的神色</a:t>
                      </a:r>
                      <a:r>
                        <a:rPr lang="en-US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心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情和性格。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412" name="Rectangle 1"/>
          <p:cNvSpPr>
            <a:spLocks noChangeArrowheads="1"/>
          </p:cNvSpPr>
          <p:nvPr/>
        </p:nvSpPr>
        <p:spPr bwMode="auto">
          <a:xfrm>
            <a:off x="1042988" y="1052513"/>
            <a:ext cx="23399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近义词辨析</a:t>
            </a:r>
          </a:p>
          <a:p>
            <a:pPr eaLnBrk="0" hangingPunct="0"/>
            <a:endParaRPr lang="zh-CN" altLang="en-US" sz="1800"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588125" y="2820988"/>
            <a:ext cx="203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环境寂静用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“沉静”；比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喻修辞用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“沉寂”。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字词积累</a:t>
            </a: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900113" y="908050"/>
            <a:ext cx="194468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词语释义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侍弄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憔悴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诀别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絮絮叨叨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喜出望外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79613" y="1773238"/>
            <a:ext cx="1979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经营照管。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51050" y="2420938"/>
            <a:ext cx="3057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形容人脸色不好。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908175" y="3068638"/>
            <a:ext cx="3775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多指不再相见的分别。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555875" y="3716338"/>
            <a:ext cx="3519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形容说话啰唆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唠叨。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700338" y="4292600"/>
            <a:ext cx="5526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遇到出乎意料的事情而特别高兴。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611188" y="981075"/>
            <a:ext cx="7993062" cy="4392613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激趣导入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84213" y="1196975"/>
            <a:ext cx="4360862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现在是什么季节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你认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为秋天是什么样的季节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是啊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秋天硕果累累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大地丰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是多么美好。然而在作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家史铁生的心里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秋天却弥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漫着无限的伤感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这是为什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么呢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</a:p>
        </p:txBody>
      </p:sp>
      <p:pic>
        <p:nvPicPr>
          <p:cNvPr id="10242" name="Picture 2" descr="C:\Users\李伟\Desktop\t01be459af91c4e2df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357563"/>
            <a:ext cx="3240087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云形标注 8"/>
          <p:cNvSpPr/>
          <p:nvPr/>
        </p:nvSpPr>
        <p:spPr>
          <a:xfrm>
            <a:off x="6011863" y="692150"/>
            <a:ext cx="2663825" cy="2089150"/>
          </a:xfrm>
          <a:prstGeom prst="cloudCallout">
            <a:avLst>
              <a:gd name="adj1" fmla="val -20833"/>
              <a:gd name="adj2" fmla="val 6982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243" name="Picture 3" descr="C:\Users\李伟\Desktop\t01871be3612976f47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1196975"/>
            <a:ext cx="11525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作者简介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55650" y="836613"/>
            <a:ext cx="7704138" cy="467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史铁生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(1951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2010),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北京人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当代作家。著有长篇小说《务虚笔记》、短篇小说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集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《命若琴弦》、散文集《我与地坛》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《病隙碎笔》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等。史铁生生前数十年与疾病顽强抗争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在病榻上创作出了大量优秀的、广为人知的文学作品。其著名散文《我与地坛》影响最大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感动了无数读者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被公认为中国近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年来最优秀的散文之一</a:t>
            </a:r>
            <a:r>
              <a:rPr lang="zh-CN" altLang="zh-CN"/>
              <a:t>。</a:t>
            </a:r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611188" y="981075"/>
            <a:ext cx="7993062" cy="453548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" name="Picture 37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725144"/>
            <a:ext cx="2198861" cy="1524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文题背景</a:t>
            </a:r>
          </a:p>
        </p:txBody>
      </p:sp>
      <p:sp>
        <p:nvSpPr>
          <p:cNvPr id="20487" name="Rectangle 1"/>
          <p:cNvSpPr>
            <a:spLocks noChangeArrowheads="1"/>
          </p:cNvSpPr>
          <p:nvPr/>
        </p:nvSpPr>
        <p:spPr bwMode="auto">
          <a:xfrm>
            <a:off x="5003800" y="260350"/>
            <a:ext cx="2339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文题解说</a:t>
            </a:r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68313" y="1412875"/>
            <a:ext cx="8288337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 sz="2800" b="1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文章选定了秋天这样一个特定的季节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一是作者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母亲是在秋天去世的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二是在看到菊花想到了母亲生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前曾说过的要带他去看菊花的事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由此想到了母亲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发了怀念之情。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95288" y="1484313"/>
            <a:ext cx="8424862" cy="36004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16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3789363"/>
            <a:ext cx="44370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</TotalTime>
  <Words>3161</Words>
  <Application>Microsoft Office PowerPoint</Application>
  <PresentationFormat>全屏显示(4:3)</PresentationFormat>
  <Paragraphs>296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Calibri</vt:lpstr>
      <vt:lpstr>微软雅黑</vt:lpstr>
      <vt:lpstr>Times New Roman</vt:lpstr>
      <vt:lpstr>Wingdings</vt:lpstr>
      <vt:lpstr>华文新魏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105</cp:revision>
  <dcterms:created xsi:type="dcterms:W3CDTF">2015-11-21T07:20:00Z</dcterms:created>
  <dcterms:modified xsi:type="dcterms:W3CDTF">2016-09-25T01:48:29Z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