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312" r:id="rId4"/>
    <p:sldId id="257" r:id="rId5"/>
    <p:sldId id="258" r:id="rId6"/>
    <p:sldId id="548" r:id="rId7"/>
    <p:sldId id="554" r:id="rId8"/>
    <p:sldId id="555" r:id="rId9"/>
    <p:sldId id="565" r:id="rId10"/>
    <p:sldId id="566" r:id="rId11"/>
    <p:sldId id="567" r:id="rId12"/>
    <p:sldId id="568" r:id="rId13"/>
    <p:sldId id="569" r:id="rId14"/>
    <p:sldId id="570" r:id="rId15"/>
    <p:sldId id="571" r:id="rId16"/>
    <p:sldId id="572" r:id="rId17"/>
    <p:sldId id="573" r:id="rId18"/>
    <p:sldId id="574" r:id="rId19"/>
    <p:sldId id="578" r:id="rId20"/>
    <p:sldId id="598" r:id="rId21"/>
    <p:sldId id="599" r:id="rId22"/>
    <p:sldId id="600" r:id="rId23"/>
    <p:sldId id="575" r:id="rId24"/>
    <p:sldId id="576" r:id="rId25"/>
    <p:sldId id="587" r:id="rId26"/>
    <p:sldId id="589" r:id="rId27"/>
    <p:sldId id="579" r:id="rId28"/>
    <p:sldId id="580" r:id="rId29"/>
    <p:sldId id="581" r:id="rId30"/>
    <p:sldId id="582" r:id="rId31"/>
    <p:sldId id="583" r:id="rId32"/>
  </p:sldIdLst>
  <p:sldSz cx="12192000" cy="6858000"/>
  <p:notesSz cx="6858000" cy="9144000"/>
  <p:embeddedFontLst>
    <p:embeddedFont>
      <p:font typeface="Calibri" panose="020B0604020202020204" charset="0"/>
      <p:regular r:id="rId34"/>
      <p:bold r:id="rId35"/>
      <p:italic r:id="rId36"/>
      <p:boldItalic r:id="rId37"/>
    </p:embeddedFont>
    <p:embeddedFont>
      <p:font typeface="楷体" panose="02010609060101010101" pitchFamily="49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>
          <p15:clr>
            <a:srgbClr val="A4A3A4"/>
          </p15:clr>
        </p15:guide>
        <p15:guide id="2" pos="390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44" y="40"/>
      </p:cViewPr>
      <p:guideLst>
        <p:guide orient="horz" pos="2113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8.xml" /><Relationship Id="rId34" Type="http://schemas.openxmlformats.org/officeDocument/2006/relationships/font" Target="fonts/font1.fntdata" /><Relationship Id="rId35" Type="http://schemas.openxmlformats.org/officeDocument/2006/relationships/font" Target="fonts/font2.fntdata" /><Relationship Id="rId36" Type="http://schemas.openxmlformats.org/officeDocument/2006/relationships/font" Target="fonts/font3.fntdata" /><Relationship Id="rId37" Type="http://schemas.openxmlformats.org/officeDocument/2006/relationships/font" Target="fonts/font4.fntdata" /><Relationship Id="rId38" Type="http://schemas.openxmlformats.org/officeDocument/2006/relationships/font" Target="fonts/font5.fntdata" /><Relationship Id="rId39" Type="http://schemas.openxmlformats.org/officeDocument/2006/relationships/font" Target="fonts/font6.fntdata" /><Relationship Id="rId4" Type="http://schemas.openxmlformats.org/officeDocument/2006/relationships/slide" Target="slides/slide2.xml" /><Relationship Id="rId40" Type="http://schemas.openxmlformats.org/officeDocument/2006/relationships/font" Target="fonts/font7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56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tags" Target="../tags/tag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24.xml" TargetMode="Interna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slide" Target="slide3.xml" TargetMode="Internal" /><Relationship Id="rId6" Type="http://schemas.openxmlformats.org/officeDocument/2006/relationships/tags" Target="../tags/tag3.xml" /><Relationship Id="rId7" Type="http://schemas.openxmlformats.org/officeDocument/2006/relationships/slide" Target="slide4.xml" TargetMode="Internal" /><Relationship Id="rId8" Type="http://schemas.openxmlformats.org/officeDocument/2006/relationships/image" Target="../media/image3.png" /><Relationship Id="rId9" Type="http://schemas.openxmlformats.org/officeDocument/2006/relationships/tags" Target="../tags/tag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tags" Target="../tags/tag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tags" Target="../tags/tag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1557655" y="1366520"/>
            <a:ext cx="9254490" cy="1655445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</a:rPr>
              <a:t>综合性学习：</a:t>
            </a:r>
          </a:p>
          <a:p>
            <a:pPr algn="ctr"/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</a:rPr>
              <a:t>岁月如歌</a:t>
            </a:r>
            <a:r>
              <a:rPr lang="en-US" altLang="zh-CN" sz="4800" b="1" smtClean="0">
                <a:solidFill>
                  <a:schemeClr val="tx1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</a:rPr>
              <a:t>我们的初中生活</a:t>
            </a:r>
          </a:p>
        </p:txBody>
      </p:sp>
      <p:sp>
        <p:nvSpPr>
          <p:cNvPr id="3" name="矩形 2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/>
                <a:ea typeface="微软雅黑"/>
              </a:rPr>
              <a:t>统编</a:t>
            </a:r>
            <a:r>
              <a:rPr lang="zh-CN" altLang="en-US" sz="2400">
                <a:latin typeface="微软雅黑"/>
                <a:ea typeface="微软雅黑"/>
              </a:rPr>
              <a:t>版 </a:t>
            </a:r>
            <a:r>
              <a:rPr lang="en-US" altLang="zh-CN" sz="240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语文 </a:t>
            </a:r>
            <a:r>
              <a:rPr lang="en-US" altLang="zh-CN" sz="2400" smtClean="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九年级</a:t>
            </a:r>
            <a:r>
              <a:rPr lang="zh-CN" altLang="en-US" sz="2400">
                <a:latin typeface="微软雅黑"/>
                <a:ea typeface="微软雅黑"/>
              </a:rPr>
              <a:t>（下）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4766016" y="1078831"/>
            <a:ext cx="2279769" cy="64698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smtClean="0">
                <a:latin typeface="微软雅黑"/>
                <a:ea typeface="微软雅黑"/>
              </a:rPr>
              <a:t>花样的年华</a:t>
            </a:r>
            <a:endParaRPr lang="zh-CN" altLang="en-US" sz="3200" b="1">
              <a:latin typeface="微软雅黑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6775"/>
            <a:ext cx="5681980" cy="3669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70" y="2136140"/>
            <a:ext cx="5575935" cy="36703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5050343" y="1137646"/>
            <a:ext cx="1879124" cy="64698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smtClean="0">
                <a:latin typeface="微软雅黑"/>
                <a:ea typeface="微软雅黑"/>
              </a:rPr>
              <a:t>自强不息</a:t>
            </a:r>
            <a:endParaRPr lang="zh-CN" altLang="en-US" sz="3200" b="1">
              <a:latin typeface="微软雅黑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2176780"/>
            <a:ext cx="5671185" cy="4126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176780"/>
            <a:ext cx="5666740" cy="41255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85800" y="1536700"/>
            <a:ext cx="1058100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smtClean="0">
                <a:latin typeface="微软雅黑"/>
                <a:ea typeface="微软雅黑"/>
              </a:rPr>
              <a:t>本版块包括三个方面内容：</a:t>
            </a:r>
          </a:p>
          <a:p>
            <a:pPr>
              <a:lnSpc>
                <a:spcPct val="150000"/>
              </a:lnSpc>
            </a:pPr>
            <a:endParaRPr lang="zh-CN" altLang="en-US" sz="3200" smtClean="0"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一是“班级名册”，二是“班级荣誉”，三是“班级相册”。班级相册，选取若干张反映我们三年初中生活的照片，配上精彩的文字解说，呈现</a:t>
            </a:r>
            <a:r>
              <a:rPr lang="en-US" altLang="zh-CN" sz="3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en-US" altLang="zh-CN" sz="3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班每位同学的风采。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4065" y="777984"/>
            <a:ext cx="1778504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班级留影 </a:t>
            </a:r>
            <a:endParaRPr lang="zh-CN" altLang="en-US" sz="2800" b="1"/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81355" y="1982470"/>
            <a:ext cx="1073721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以编年的形式，按时间顺序，如实记录三年来班级发生的重大事件。提纲挈领，不展开叙述。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4065" y="777984"/>
            <a:ext cx="2018328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班级大事记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pic>
        <p:nvPicPr>
          <p:cNvPr id="3" name="图片 2" descr="5c75e5fa2167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49340" y="4551680"/>
            <a:ext cx="6042660" cy="2306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81355" y="1456277"/>
            <a:ext cx="1073721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拟分为“班级史话”“教师风采”“同学画像”三个栏目。“班级史话”勾勒班级三年来的学习生活、课外活动等内容，侧重集体群像的刻画。如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记一次感恩主题班会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一次难忘的运动会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等。“教师风采”以文字素描的形式，为老师“画像”，后附同学的祝福。另外，拟约请班主任撰写序言。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4065" y="777984"/>
            <a:ext cx="1667986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班级素描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66065" y="1474470"/>
            <a:ext cx="11156315" cy="4915535"/>
          </a:xfrm>
          <a:prstGeom prst="roundRect">
            <a:avLst/>
          </a:prstGeom>
          <a:solidFill>
            <a:srgbClr val="8AC08E"/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2017年9月1日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开展开学第一次班会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同学们进行了别开生面的自我介绍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我们相识了!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2017年9月18日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七年级广播体操比赛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我们班夺冠。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2017年10月8日，开展感恩主题班会，许多同学泪流满面。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2017年11月13—15日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初中第一次期中考试，几家欢喜几家愁。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2017年12月29 日，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“班歌嘹亮”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七年级班歌大赛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荣获第二名。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932442" y="828034"/>
            <a:ext cx="6545218" cy="6467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资料二：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2017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级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班班级大事记示例</a:t>
            </a:r>
            <a:endParaRPr lang="zh-CN" altLang="en-US" sz="320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77495" y="1593215"/>
            <a:ext cx="11706225" cy="4917440"/>
          </a:xfrm>
          <a:prstGeom prst="roundRect">
            <a:avLst/>
          </a:prstGeom>
          <a:solidFill>
            <a:srgbClr val="8AC08E"/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2018年3月4日，“夕阳红”福利院献爱心，让我们明白“老吾老以及人之老”。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2018年5月6日，举行“14岁青春仪式”，与父母走过青春门，用相机定格永恒的瞬间。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2018年9月3日，告别了温柔的班主任“琴姐”，幽默的“春哥”正式走马上任。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2018年10月10日，八年级集体舞大赛，我们班的“热辣广场舞”惊艳全场。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932442" y="828034"/>
            <a:ext cx="6545218" cy="6467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资料二：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2017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级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班班级大事记示例</a:t>
            </a:r>
            <a:endParaRPr lang="zh-CN" altLang="en-US" sz="320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93370" y="1985010"/>
            <a:ext cx="11605260" cy="4196080"/>
          </a:xfrm>
          <a:prstGeom prst="roundRect">
            <a:avLst/>
          </a:prstGeom>
          <a:solidFill>
            <a:srgbClr val="8AC08E"/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2018年11月20日，课外拓展活动，让我们感受到团结的力量，跨越断桥，没有谁是“胆小鬼”。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2018年12月20日，“达人秀”中，我们班同学大展身手。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2019年4月5日，学校篮球争霸赛中，男子篮球队勇夺桂冠。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2019年6月28日，2019年“青春不散场”毕业典礼，激动人心，热泪涟涟。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932442" y="828034"/>
            <a:ext cx="6545218" cy="6467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资料二：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2017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级</a:t>
            </a:r>
            <a:r>
              <a:rPr lang="en-US" altLang="zh-CN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班班级大事记示例</a:t>
            </a:r>
            <a:endParaRPr lang="zh-CN" altLang="en-US" sz="320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5909690" y="740519"/>
            <a:ext cx="1661732" cy="57842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专题作品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39700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305435" y="1521460"/>
            <a:ext cx="11580495" cy="456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b="1" smtClean="0">
                <a:ea typeface="楷体" panose="02010609060101010101" pitchFamily="49" charset="-122"/>
              </a:rPr>
              <a:t>一次难忘的运动会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</a:rPr>
              <a:t>         盼望已久的秋季运动会</a:t>
            </a:r>
            <a:r>
              <a:rPr lang="zh-CN" altLang="en-US" sz="2800" b="1" smtClean="0">
                <a:ea typeface="楷体" panose="02010609060101010101" pitchFamily="49" charset="-122"/>
              </a:rPr>
              <a:t>，</a:t>
            </a:r>
            <a:r>
              <a:rPr sz="2800" b="1" smtClean="0">
                <a:ea typeface="楷体" panose="02010609060101010101" pitchFamily="49" charset="-122"/>
              </a:rPr>
              <a:t>终于到来了。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</a:rPr>
              <a:t>         虽说我什么项目也没参加</a:t>
            </a:r>
            <a:r>
              <a:rPr lang="zh-CN" sz="2800" b="1" smtClean="0">
                <a:ea typeface="楷体" panose="02010609060101010101" pitchFamily="49" charset="-122"/>
              </a:rPr>
              <a:t>，</a:t>
            </a:r>
            <a:r>
              <a:rPr sz="2800" b="1" smtClean="0">
                <a:ea typeface="楷体" panose="02010609060101010101" pitchFamily="49" charset="-122"/>
              </a:rPr>
              <a:t>但我有一副好嗓子，能为同学们呐喊助威</a:t>
            </a:r>
            <a:r>
              <a:rPr lang="zh-CN" sz="2800" b="1" smtClean="0">
                <a:ea typeface="楷体" panose="02010609060101010101" pitchFamily="49" charset="-122"/>
              </a:rPr>
              <a:t>；</a:t>
            </a:r>
            <a:r>
              <a:rPr sz="2800" b="1" smtClean="0">
                <a:ea typeface="楷体" panose="02010609060101010101" pitchFamily="49" charset="-122"/>
              </a:rPr>
              <a:t>不要忘了</a:t>
            </a:r>
            <a:r>
              <a:rPr lang="zh-CN" sz="2800" b="1" smtClean="0">
                <a:ea typeface="楷体" panose="02010609060101010101" pitchFamily="49" charset="-122"/>
              </a:rPr>
              <a:t>，</a:t>
            </a:r>
            <a:r>
              <a:rPr sz="2800" b="1" smtClean="0">
                <a:ea typeface="楷体" panose="02010609060101010101" pitchFamily="49" charset="-122"/>
              </a:rPr>
              <a:t>我还是一名小记者，能随时抓拍到精彩的镜头</a:t>
            </a:r>
            <a:r>
              <a:rPr lang="zh-CN" sz="2800" b="1" smtClean="0">
                <a:ea typeface="楷体" panose="02010609060101010101" pitchFamily="49" charset="-122"/>
              </a:rPr>
              <a:t>，</a:t>
            </a:r>
            <a:r>
              <a:rPr sz="2800" b="1" smtClean="0">
                <a:ea typeface="楷体" panose="02010609060101010101" pitchFamily="49" charset="-122"/>
              </a:rPr>
              <a:t>与大家一起分享。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</a:rPr>
              <a:t>镜头一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    </a:t>
            </a:r>
            <a:r>
              <a:rPr sz="2800" b="1" smtClean="0">
                <a:ea typeface="楷体" panose="02010609060101010101" pitchFamily="49" charset="-122"/>
              </a:rPr>
              <a:t>坚持到底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</a:rPr>
              <a:t>         女子</a:t>
            </a:r>
            <a:r>
              <a:rPr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</a:t>
            </a:r>
            <a:r>
              <a:rPr sz="2800" b="1" smtClean="0">
                <a:ea typeface="楷体" panose="02010609060101010101" pitchFamily="49" charset="-122"/>
              </a:rPr>
              <a:t>米赛场上</a:t>
            </a:r>
            <a:r>
              <a:rPr lang="zh-CN" sz="2800" b="1" smtClean="0">
                <a:ea typeface="楷体" panose="02010609060101010101" pitchFamily="49" charset="-122"/>
              </a:rPr>
              <a:t>，</a:t>
            </a:r>
            <a:r>
              <a:rPr sz="2800" b="1" smtClean="0">
                <a:ea typeface="楷体" panose="02010609060101010101" pitchFamily="49" charset="-122"/>
              </a:rPr>
              <a:t>我班运动员雪儿，已经与其他班的运动员一起站在了起跑线上。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09690" y="740519"/>
            <a:ext cx="1661732" cy="57842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专题作品</a:t>
            </a:r>
          </a:p>
        </p:txBody>
      </p:sp>
      <p:pic>
        <p:nvPicPr>
          <p:cNvPr id="4" name="图片 3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05400" y="139700"/>
            <a:ext cx="1268095" cy="1268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110" y="1635125"/>
            <a:ext cx="11701145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ea typeface="楷体" panose="02010609060101010101" pitchFamily="49" charset="-122"/>
                <a:sym typeface="+mn-ea"/>
              </a:rPr>
              <a:t>       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发令枪一响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运动员们便如离弦的箭一般向前奔去。一圈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两圈……不好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雪儿的速度明显慢下来了。我发现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此时她牙关紧咬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眉头微蹙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显然已精疲力竭了。无疑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跑完全程对瘦小的她来说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是一个不小的考验。快到终点时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雪儿的速度愈发慢了。这时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又有两位运动员超过了她。雪儿见状，立刻鼓起劲儿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抬起脚，艰难地向前冲去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跑完了剩下的那段艰难的路程……</a:t>
            </a:r>
            <a:endParaRPr sz="2800" b="1" smtClean="0"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  <a:sym typeface="+mn-ea"/>
              </a:rPr>
              <a:t>       雪儿虽没有争得名次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但她赢了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赢在战胜自己，赢在坚持到最后。</a:t>
            </a:r>
            <a:endParaRPr lang="zh-CN" altLang="en-US" sz="2800" b="1" smtClean="0"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3445" y="409469"/>
            <a:ext cx="7937851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  <a:endParaRPr lang="zh-CN" altLang="en-US" sz="6600">
              <a:pattFill prst="pct8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grpSp>
        <p:nvGrpSpPr>
          <p:cNvPr id="3" name="chenying0907 1"/>
          <p:cNvGrpSpPr/>
          <p:nvPr/>
        </p:nvGrpSpPr>
        <p:grpSpPr>
          <a:xfrm>
            <a:off x="1786829" y="2334785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r:id="rId5" action="ppaction://hlinksldjump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学习目标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786829" y="3083416"/>
            <a:ext cx="3028266" cy="645160"/>
            <a:chOff x="6530072" y="2331791"/>
            <a:chExt cx="3028266" cy="645160"/>
          </a:xfrm>
        </p:grpSpPr>
        <p:sp>
          <p:nvSpPr>
            <p:cNvPr id="7" name="文本框 20">
              <a:hlinkClick r:id="rId7" action="ppaction://hlinksldjump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活动内容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7110" y="2102485"/>
            <a:ext cx="4762500" cy="3562350"/>
          </a:xfrm>
          <a:prstGeom prst="rect">
            <a:avLst/>
          </a:prstGeom>
        </p:spPr>
      </p:pic>
      <p:grpSp>
        <p:nvGrpSpPr>
          <p:cNvPr id="11" name="chenying0907 2"/>
          <p:cNvGrpSpPr/>
          <p:nvPr/>
        </p:nvGrpSpPr>
        <p:grpSpPr>
          <a:xfrm>
            <a:off x="1786829" y="3829541"/>
            <a:ext cx="3028266" cy="645160"/>
            <a:chOff x="6530072" y="2331791"/>
            <a:chExt cx="3028266" cy="645160"/>
          </a:xfrm>
        </p:grpSpPr>
        <p:sp>
          <p:nvSpPr>
            <p:cNvPr id="12" name="文本框 20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习题在线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09690" y="740519"/>
            <a:ext cx="1661732" cy="57842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专题作品</a:t>
            </a:r>
          </a:p>
        </p:txBody>
      </p:sp>
      <p:pic>
        <p:nvPicPr>
          <p:cNvPr id="4" name="图片 3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05400" y="139700"/>
            <a:ext cx="1268095" cy="1268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110" y="1635125"/>
            <a:ext cx="11701145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ea typeface="楷体" panose="02010609060101010101" pitchFamily="49" charset="-122"/>
                <a:sym typeface="+mn-ea"/>
              </a:rPr>
              <a:t>       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镜头二    出人意料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  <a:sym typeface="+mn-ea"/>
              </a:rPr>
              <a:t>       立定跳远比赛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正在按部就班地进行着。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  <a:sym typeface="+mn-ea"/>
              </a:rPr>
              <a:t>       正当我们有点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“审美疲劳”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时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陈伟同学却让大伙儿开了眼。只见他轻轻一跃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脚跟竟然落在了最远的那条白线上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这让平日里不起眼的他，一下子成了场上的焦点。就连身为裁判的数学老师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也不由得面带喜色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对他赞赏有加。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ea typeface="楷体" panose="02010609060101010101" pitchFamily="49" charset="-122"/>
                <a:sym typeface="+mn-ea"/>
              </a:rPr>
              <a:t>       我想</a:t>
            </a:r>
            <a:r>
              <a:rPr lang="zh-CN" sz="2800" b="1" smtClean="0">
                <a:ea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ea typeface="楷体" panose="02010609060101010101" pitchFamily="49" charset="-122"/>
                <a:sym typeface="+mn-ea"/>
              </a:rPr>
              <a:t>陈伟同学取得出人意料的好成绩背后，一定付出了很多的汗水和努力……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09690" y="740519"/>
            <a:ext cx="1661732" cy="57842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专题作品</a:t>
            </a:r>
          </a:p>
        </p:txBody>
      </p:sp>
      <p:pic>
        <p:nvPicPr>
          <p:cNvPr id="4" name="图片 3" descr="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05400" y="139700"/>
            <a:ext cx="1268095" cy="1268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4340" y="1483360"/>
            <a:ext cx="1151255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镜头三     模样大变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令人期待的教师障碍跑接力比赛开始了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同学们早早地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候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在了比赛场地。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体育老师以他敏捷的身手、飞人般的速度力拔头筹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赢得了满堂喝彩。而语文老师不小心摔倒了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接着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犹如发生了多米诺连锁反应似的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老师们接二连三地发生动作失误……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平日里一脸严肃的老师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在这天都变了一副模样，有的嘻嘻哈哈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洋相百出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有的紧张慌乱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满头大汗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还有的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然放下身段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向学生请教动作要领</a:t>
            </a:r>
            <a:r>
              <a:rPr 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傍晚时分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运动会落下了帷幕。一个个精彩的镜头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犹如暖意融融的秋阳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给人温暖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给人感动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让人难以忘怀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62255" y="1635125"/>
            <a:ext cx="11668125" cy="456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弯弯今年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岁了。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弯弯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个名字是妈妈取的，爸爸一直不明白，为什么单单取这个名字。弯弯知道，在小学一年级语文课文里有句儿歌“弯弯的月儿小小的船”。以前每次读到这里，弯弯都会停下偷笑一番：哈哈，月亮是我的！然后迅速观察一下是否有人注意自己，再装作什么也没有发生似的读下去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弯弯在学校是一个名副其实的好孩子，同学们都认为她好相处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她自己也是这样认为的。同时，她满脑子稀奇古怪的想法，说出来估计没人能理解，所以，还是保持沉默吧。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4065" y="777984"/>
            <a:ext cx="3811905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班级成员“素描”例文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47015" y="1854200"/>
            <a:ext cx="11698605" cy="40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弯弯喜欢文科，语文成绩很不错，数学成绩却烂到令人咋舌。十岁的乖表妹都会的题弯弯却老出错。这时，弯弯总会习惯性地感叹一句：“天妒英才啊！”弯弯那故作老成的弟弟就会说：“老姐，麻烦你不要给自己的笨头笨脑找理由。”然后一脸惋惜地晃着脑袋走开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当此时，弯弯都会近乎抓狂。事后，坚强的弯弯同学一定会一脸坚定地向天发誓要恶补数学，可惜每次弯弯都只能坚持两三天的光景。唉，弯弯什么时候能把这做事只有三分钟热度的毛病改改，或许提高数学成绩才有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54065" y="777984"/>
            <a:ext cx="3811905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班级成员“素描”例文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23875" y="702945"/>
            <a:ext cx="11067415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sz="3200">
                <a:latin typeface="微软雅黑"/>
                <a:ea typeface="微软雅黑"/>
              </a:rPr>
              <a:t>.</a:t>
            </a:r>
            <a:r>
              <a:rPr sz="3200" b="1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( 2019·重庆中考A卷)</a:t>
            </a:r>
            <a:r>
              <a:rPr sz="3200">
                <a:ea typeface="微软雅黑"/>
              </a:rPr>
              <a:t>综合性学习。</a:t>
            </a:r>
          </a:p>
          <a:p>
            <a:pPr>
              <a:lnSpc>
                <a:spcPct val="150000"/>
              </a:lnSpc>
            </a:pPr>
            <a:r>
              <a:rPr sz="3200">
                <a:latin typeface="微软雅黑"/>
                <a:ea typeface="微软雅黑"/>
                <a:cs typeface="微软雅黑" panose="020b0503020204020204" charset="-122"/>
              </a:rPr>
              <a:t>近视是中学生绕不开的话题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</a:rPr>
              <a:t>为此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</a:rPr>
              <a:t>初三</a:t>
            </a:r>
            <a:r>
              <a:rPr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(1)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</a:rPr>
              <a:t>班将开展“未来之光——护眼行动”的主题活动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</a:rPr>
              <a:t>请你完成以下任务。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围绕本次活动主题，我们准备对初三部分学生进行问卷调查，请你为问卷设计两个问题。</a:t>
            </a:r>
            <a:endParaRPr lang="zh-CN" altLang="en-US" sz="3200"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①</a:t>
            </a:r>
            <a:r>
              <a:rPr lang="en-US" alt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_____________________________________________________</a:t>
            </a:r>
            <a:endParaRPr lang="en-US" altLang="zh-CN" sz="3200"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②</a:t>
            </a:r>
            <a:r>
              <a:rPr lang="en-US" alt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_____________________________________________________</a:t>
            </a:r>
            <a:endParaRPr lang="en-US" altLang="zh-CN" sz="3200" smtClean="0"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6175" y="4496435"/>
            <a:ext cx="5973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你知道预防近视的措施有哪些？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6175" y="5241290"/>
            <a:ext cx="5973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为保护视力，你会做些什么？</a:t>
            </a:r>
          </a:p>
        </p:txBody>
      </p:sp>
      <p:sp>
        <p:nvSpPr>
          <p:cNvPr id="7" name="椭圆 6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738827" y="665198"/>
            <a:ext cx="1071372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(2)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班主任王老师对金晶同学说:“我们班想举办一次‘眼健康科普’讲座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听说你的邻居李叔叔是眼科专家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我想邀请他后天下午两点半到班上来做这次讲座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你问问他能来吗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？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”第二天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金晶应该怎样向李叔叔转述王老师的话</a:t>
            </a:r>
            <a:r>
              <a:rPr lang="zh-CN" sz="320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9140" y="4080510"/>
            <a:ext cx="1071372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李叔叔，您好！我们班明天下午两点半将举办一次“眼健康科普”讲座。我们班主任王老师想邀请您来做这次讲座，不知您能否在百忙中抽出时间来？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577570" y="689857"/>
            <a:ext cx="11035539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</a:t>
            </a:r>
            <a:r>
              <a:rPr lang="en-US" altLang="en-US" sz="3200" smtClean="0">
                <a:latin typeface="微软雅黑"/>
                <a:ea typeface="微软雅黑"/>
              </a:rPr>
              <a:t>. </a:t>
            </a:r>
            <a:r>
              <a:rPr altLang="en-US" sz="3200" b="1" smtClean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(2019·潍坊中考</a:t>
            </a:r>
            <a:r>
              <a:rPr lang="zh-CN" sz="3200" b="1" smtClean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altLang="en-US" sz="3200" b="1" smtClean="0">
                <a:solidFill>
                  <a:srgbClr val="E0423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altLang="en-US" sz="3200" smtClean="0">
                <a:latin typeface="微软雅黑"/>
                <a:ea typeface="微软雅黑"/>
              </a:rPr>
              <a:t>综合性学习。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9月10日</a:t>
            </a:r>
            <a:r>
              <a:rPr altLang="en-US" sz="3200" smtClean="0">
                <a:latin typeface="微软雅黑"/>
                <a:ea typeface="微软雅黑"/>
              </a:rPr>
              <a:t>快到了</a:t>
            </a:r>
            <a:r>
              <a:rPr lang="zh-CN" sz="3200" smtClean="0">
                <a:latin typeface="微软雅黑"/>
                <a:ea typeface="微软雅黑"/>
              </a:rPr>
              <a:t>，</a:t>
            </a:r>
            <a:r>
              <a:rPr altLang="en-US" sz="3200" smtClean="0">
                <a:latin typeface="微软雅黑"/>
                <a:ea typeface="微软雅黑"/>
              </a:rPr>
              <a:t>班级组织庆祝教师节活动。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(</a:t>
            </a:r>
            <a:r>
              <a:rPr 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)</a:t>
            </a:r>
            <a:r>
              <a:rPr sz="3200" smtClean="0">
                <a:ea typeface="微软雅黑"/>
              </a:rPr>
              <a:t>同学们给老师制作了一张教师节贺卡</a:t>
            </a:r>
            <a:r>
              <a:rPr lang="zh-CN" sz="3200" smtClean="0">
                <a:ea typeface="微软雅黑"/>
              </a:rPr>
              <a:t>，</a:t>
            </a:r>
            <a:r>
              <a:rPr sz="3200" smtClean="0">
                <a:ea typeface="微软雅黑"/>
              </a:rPr>
              <a:t>并题赠一首小诗</a:t>
            </a:r>
            <a:r>
              <a:rPr lang="zh-CN" sz="3200" smtClean="0">
                <a:ea typeface="微软雅黑"/>
              </a:rPr>
              <a:t>，</a:t>
            </a:r>
            <a:r>
              <a:rPr sz="3200" smtClean="0">
                <a:ea typeface="微软雅黑"/>
              </a:rPr>
              <a:t>请你补写小诗的后两句。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人们常说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老师是蜡烛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燃烧自己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照亮别人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我却希望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12875" y="4897120"/>
            <a:ext cx="93662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示例1：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老师是太阳        光辉自己，照亮大地</a:t>
            </a:r>
          </a:p>
          <a:p>
            <a:r>
              <a:rPr lang="zh-CN" altLang="en-US" sz="3200" b="1">
                <a:solidFill>
                  <a:srgbClr val="E0423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示例2：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老师是彩虹        亮丽自己，绚烂天空</a:t>
            </a:r>
            <a:endParaRPr lang="zh-CN" altLang="en-US" sz="3200">
              <a:solidFill>
                <a:srgbClr val="E0423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rgbClr val="E0423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示例3：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老师是花朵        绽放自己，装扮世界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19883" y="661772"/>
            <a:ext cx="10713720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）下图中，你的两位同学正在构思小诗，请用生动</a:t>
            </a:r>
            <a:r>
              <a:rPr lang="zh-CN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的语言描绘出她们此时的情态。不超过60字。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9760" y="5076190"/>
            <a:ext cx="10713085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/>
                <a:cs typeface="微软雅黑" panose="020b0503020204020204" charset="-122"/>
              </a:rPr>
              <a:t>示例：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两位同学都身体前倾，睁大双眼，紧皱眉头，冥思苦想。一人手拿笔，欲写又止；另一人左手托腮，陷入沉思。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345" y="2032635"/>
            <a:ext cx="2861310" cy="290258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23875" y="702945"/>
            <a:ext cx="1121791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chemeClr val="tx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3</a:t>
            </a:r>
            <a:r>
              <a:rPr lang="en-US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.</a:t>
            </a:r>
            <a:r>
              <a:rPr lang="en-US" altLang="en-US" sz="3200" smtClean="0">
                <a:latin typeface="微软雅黑"/>
                <a:ea typeface="微软雅黑"/>
              </a:rPr>
              <a:t>“</a:t>
            </a:r>
            <a:r>
              <a:rPr lang="zh-CN" altLang="en-US" sz="3200" smtClean="0">
                <a:latin typeface="微软雅黑"/>
                <a:ea typeface="微软雅黑"/>
              </a:rPr>
              <a:t>轻轻地我走了，正如我轻轻地来。</a:t>
            </a:r>
            <a:r>
              <a:rPr lang="en-US" altLang="en-US" sz="3200" smtClean="0">
                <a:latin typeface="微软雅黑"/>
                <a:ea typeface="微软雅黑"/>
              </a:rPr>
              <a:t>”</a:t>
            </a:r>
            <a:r>
              <a:rPr lang="zh-CN" altLang="en-US" sz="3200" smtClean="0">
                <a:latin typeface="微软雅黑"/>
                <a:ea typeface="微软雅黑"/>
              </a:rPr>
              <a:t>初中三年的时光已悄悄过去，回首逝去的日子，无尽欢乐犹在眼前；展望未来的生活，无限豪情充溢在心中。在离别之际，让我们一起走进</a:t>
            </a:r>
            <a:r>
              <a:rPr lang="en-US" altLang="en-US" sz="3200" smtClean="0">
                <a:latin typeface="微软雅黑"/>
                <a:ea typeface="微软雅黑"/>
              </a:rPr>
              <a:t>“</a:t>
            </a:r>
            <a:r>
              <a:rPr lang="zh-CN" altLang="en-US" sz="3200" smtClean="0">
                <a:latin typeface="微软雅黑"/>
                <a:ea typeface="微软雅黑"/>
              </a:rPr>
              <a:t>岁月如歌</a:t>
            </a:r>
            <a:r>
              <a:rPr lang="en-US" altLang="en-US" sz="3200" smtClean="0">
                <a:latin typeface="微软雅黑"/>
                <a:ea typeface="微软雅黑"/>
              </a:rPr>
              <a:t>”</a:t>
            </a:r>
            <a:r>
              <a:rPr lang="zh-CN" altLang="en-US" sz="3200" smtClean="0">
                <a:latin typeface="微软雅黑"/>
                <a:ea typeface="微软雅黑"/>
              </a:rPr>
              <a:t>主题班会活动。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3200" smtClean="0">
                <a:latin typeface="微软雅黑"/>
                <a:ea typeface="微软雅黑"/>
              </a:rPr>
              <a:t>(</a:t>
            </a:r>
            <a:r>
              <a:rPr lang="en-US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</a:t>
            </a:r>
            <a:r>
              <a:rPr lang="en-US" altLang="en-US" sz="3200" smtClean="0">
                <a:latin typeface="微软雅黑"/>
                <a:ea typeface="微软雅黑"/>
              </a:rPr>
              <a:t>)</a:t>
            </a:r>
            <a:r>
              <a:rPr lang="zh-CN" altLang="en-US" sz="3200" smtClean="0">
                <a:latin typeface="微软雅黑"/>
                <a:ea typeface="微软雅黑"/>
              </a:rPr>
              <a:t>为了营造活动氛围，班委会准备在主席台两边张贴一副对联，请你围绕主题拟写一副对联。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96098" y="4934380"/>
            <a:ext cx="1135032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/>
              <a:t>上联</a:t>
            </a:r>
            <a:r>
              <a:rPr lang="en-US" sz="3200" smtClean="0"/>
              <a:t>:</a:t>
            </a:r>
            <a:endParaRPr lang="zh-CN" altLang="en-US" sz="3200" smtClean="0"/>
          </a:p>
          <a:p>
            <a:pPr>
              <a:lnSpc>
                <a:spcPct val="120000"/>
              </a:lnSpc>
            </a:pPr>
            <a:r>
              <a:rPr lang="zh-CN" altLang="en-US" sz="3200" smtClean="0"/>
              <a:t>下联</a:t>
            </a:r>
            <a:r>
              <a:rPr lang="en-US" sz="3200" smtClean="0"/>
              <a:t>:</a:t>
            </a:r>
            <a:endParaRPr lang="en-US" altLang="en-US" sz="3200" smtClean="0"/>
          </a:p>
        </p:txBody>
      </p:sp>
      <p:sp>
        <p:nvSpPr>
          <p:cNvPr id="7" name="文本框 6"/>
          <p:cNvSpPr txBox="1"/>
          <p:nvPr/>
        </p:nvSpPr>
        <p:spPr>
          <a:xfrm>
            <a:off x="4403469" y="4978573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回忆过去欢乐浮现眼前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4404008" y="5623447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展望未来豪情充溢心中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73405" y="1122680"/>
            <a:ext cx="10878820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en-US" sz="3200" smtClean="0">
                <a:latin typeface="微软雅黑"/>
                <a:ea typeface="微软雅黑"/>
              </a:rPr>
              <a:t>(</a:t>
            </a:r>
            <a:r>
              <a:rPr lang="en-US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2</a:t>
            </a:r>
            <a:r>
              <a:rPr lang="en-US" altLang="en-US" sz="3200" smtClean="0">
                <a:latin typeface="微软雅黑"/>
                <a:ea typeface="微软雅黑"/>
              </a:rPr>
              <a:t>)</a:t>
            </a:r>
            <a:r>
              <a:rPr lang="en-US" sz="3200" smtClean="0"/>
              <a:t> </a:t>
            </a:r>
            <a:r>
              <a:rPr lang="zh-CN" altLang="en-US" sz="3200" smtClean="0">
                <a:latin typeface="微软雅黑"/>
                <a:ea typeface="微软雅黑"/>
              </a:rPr>
              <a:t>假如你是这次活动的主持者，请你拟写一段</a:t>
            </a:r>
            <a:r>
              <a:rPr lang="en-US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50</a:t>
            </a:r>
            <a:r>
              <a:rPr lang="zh-CN" altLang="en-US" sz="3200" smtClean="0">
                <a:latin typeface="微软雅黑"/>
                <a:ea typeface="微软雅黑"/>
              </a:rPr>
              <a:t>字左右的结束语。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3135" y="3081836"/>
            <a:ext cx="10956016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E04236"/>
                </a:solidFill>
                <a:latin typeface="微软雅黑"/>
                <a:ea typeface="微软雅黑"/>
                <a:cs typeface="楷体" panose="02010609060101010101" pitchFamily="49" charset="-122"/>
              </a:rPr>
              <a:t>示例：</a:t>
            </a:r>
            <a:r>
              <a:rPr lang="zh-CN" altLang="en-US" sz="32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忆往昔，师恩深似海，友情纯如酒。盼大家将眼前之欢乐永藏心底，怀揣美好的梦想，踏上更高远的人生旅程</a:t>
            </a:r>
            <a:r>
              <a:rPr lang="en-US" sz="32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en-US" sz="32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08050" y="1551940"/>
            <a:ext cx="10376535" cy="294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1.筹备成立班史编委会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明确分工。</a:t>
            </a:r>
          </a:p>
          <a:p>
            <a:pPr>
              <a:lnSpc>
                <a:spcPct val="145000"/>
              </a:lnSpc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2.收集整理资料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完成文稿创作。</a:t>
            </a:r>
          </a:p>
          <a:p>
            <a:pPr>
              <a:lnSpc>
                <a:spcPct val="145000"/>
              </a:lnSpc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3.精心编辑设计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精致装帧制作。</a:t>
            </a:r>
          </a:p>
          <a:p>
            <a:pPr>
              <a:lnSpc>
                <a:spcPct val="145000"/>
              </a:lnSpc>
            </a:pP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4.回忆三年精彩的学习生涯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珍惜同窗之谊</a:t>
            </a:r>
            <a:r>
              <a:rPr 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感念师恩。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540" y="104775"/>
            <a:ext cx="17037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学习目标</a:t>
            </a:r>
          </a:p>
        </p:txBody>
      </p:sp>
      <p:sp>
        <p:nvSpPr>
          <p:cNvPr id="7" name="椭圆 6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701675" y="573405"/>
            <a:ext cx="10970895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3200" smtClean="0">
                <a:latin typeface="微软雅黑"/>
                <a:ea typeface="微软雅黑"/>
              </a:rPr>
              <a:t>(</a:t>
            </a:r>
            <a:r>
              <a:rPr lang="en-US" altLang="en-US" sz="320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3</a:t>
            </a:r>
            <a:r>
              <a:rPr lang="en-US" altLang="en-US" sz="3200" smtClean="0">
                <a:latin typeface="微软雅黑"/>
                <a:ea typeface="微软雅黑"/>
              </a:rPr>
              <a:t>)</a:t>
            </a:r>
            <a:r>
              <a:rPr lang="zh-CN" altLang="en-US" sz="3200" smtClean="0">
                <a:latin typeface="微软雅黑"/>
                <a:ea typeface="微软雅黑"/>
              </a:rPr>
              <a:t>活动中，老师出示了田汉</a:t>
            </a:r>
            <a:r>
              <a:rPr lang="en-US" altLang="zh-CN" sz="3200" smtClean="0">
                <a:latin typeface="微软雅黑"/>
                <a:ea typeface="微软雅黑"/>
              </a:rPr>
              <a:t>《</a:t>
            </a:r>
            <a:r>
              <a:rPr lang="zh-CN" altLang="en-US" sz="3200" smtClean="0">
                <a:latin typeface="微软雅黑"/>
                <a:ea typeface="微软雅黑"/>
              </a:rPr>
              <a:t>毕业歌</a:t>
            </a:r>
            <a:r>
              <a:rPr lang="en-US" altLang="zh-CN" sz="3200" smtClean="0">
                <a:latin typeface="微软雅黑"/>
                <a:ea typeface="微软雅黑"/>
              </a:rPr>
              <a:t>》</a:t>
            </a:r>
            <a:r>
              <a:rPr lang="zh-CN" altLang="en-US" sz="3200" smtClean="0">
                <a:latin typeface="微软雅黑"/>
                <a:ea typeface="微软雅黑"/>
              </a:rPr>
              <a:t>中的一段歌词，表达了他对同学们的殷切希望</a:t>
            </a:r>
            <a:r>
              <a:rPr lang="zh-CN" altLang="en-US" sz="3200">
                <a:latin typeface="微软雅黑"/>
                <a:ea typeface="微软雅黑"/>
              </a:rPr>
              <a:t>，</a:t>
            </a:r>
            <a:r>
              <a:rPr lang="zh-CN" altLang="en-US" sz="3200" smtClean="0">
                <a:latin typeface="微软雅黑"/>
                <a:ea typeface="微软雅黑"/>
              </a:rPr>
              <a:t>请你从歌词中细心体会老师的良苦用心，据此为你的好友写上简短的临别赠言。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7390" y="5344160"/>
            <a:ext cx="10965815" cy="11927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smtClean="0">
                <a:latin typeface="微软雅黑"/>
                <a:ea typeface="微软雅黑"/>
              </a:rPr>
              <a:t>临别赠言：</a:t>
            </a:r>
            <a:r>
              <a:rPr lang="zh-CN" altLang="en-US" sz="32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桃李芬芳，社会栋梁；天下兴亡，匹夫有责。让我们努力拼搏，勇于担当，为中华民族复兴而奋斗！</a:t>
            </a:r>
            <a:r>
              <a:rPr lang="en-US" altLang="en-US" sz="32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</a:p>
        </p:txBody>
      </p:sp>
      <p:sp>
        <p:nvSpPr>
          <p:cNvPr id="8" name="矩形 7"/>
          <p:cNvSpPr/>
          <p:nvPr/>
        </p:nvSpPr>
        <p:spPr>
          <a:xfrm>
            <a:off x="708025" y="2584450"/>
            <a:ext cx="10964545" cy="2651125"/>
          </a:xfrm>
          <a:prstGeom prst="rect">
            <a:avLst/>
          </a:prstGeom>
          <a:noFill/>
          <a:ln w="19050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E04236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歌词：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我们今天是桃李芬芳，明天是社会的栋梁。我们今天是弦歌在一堂，明天要掀起民族自救的巨浪！巨浪，巨浪，不断地增长！同学们！同学们！快拿出力量，担负起天下的兴亡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习题在线</a:t>
            </a: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68200" y="11645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3">
            <a:alphaModFix amt="8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文本框 9"/>
          <p:cNvSpPr txBox="1"/>
          <p:nvPr/>
        </p:nvSpPr>
        <p:spPr>
          <a:xfrm>
            <a:off x="3830955" y="573405"/>
            <a:ext cx="5669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chemeClr val="tx1"/>
                </a:solidFill>
                <a:latin typeface="微软雅黑"/>
                <a:ea typeface="微软雅黑"/>
              </a:rPr>
              <a:t>活动</a:t>
            </a:r>
            <a:r>
              <a:rPr lang="zh-CN" altLang="zh-CN" sz="3200" b="1" smtClean="0">
                <a:solidFill>
                  <a:schemeClr val="tx1"/>
                </a:solidFill>
                <a:latin typeface="微软雅黑"/>
                <a:ea typeface="微软雅黑"/>
              </a:rPr>
              <a:t>一</a:t>
            </a:r>
            <a:r>
              <a:rPr lang="zh-CN" altLang="en-US" sz="3200" b="1" smtClean="0">
                <a:latin typeface="微软雅黑"/>
                <a:ea typeface="微软雅黑"/>
              </a:rPr>
              <a:t>：制作一本班史</a:t>
            </a:r>
            <a:endParaRPr lang="zh-CN" altLang="zh-CN" sz="32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4210" y="1536700"/>
            <a:ext cx="79006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latin typeface="微软雅黑"/>
                <a:ea typeface="微软雅黑"/>
              </a:rPr>
              <a:t>        同学们，三年前，稚气天真的我们在这里相逢，三年中，我们经历了许多的快乐与烦恼。而三年后的六月，我们却不得不面对离别，今天，就请大家翻开我们青春的纪念册，来回顾我们自己的成长历程。</a:t>
            </a:r>
            <a:endParaRPr lang="zh-CN" altLang="en-US" sz="3200" smtClean="0">
              <a:latin typeface="微软雅黑"/>
              <a:ea typeface="微软雅黑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7" name="椭圆 6"/>
          <p:cNvSpPr/>
          <p:nvPr/>
        </p:nvSpPr>
        <p:spPr>
          <a:xfrm>
            <a:off x="62865" y="5937885"/>
            <a:ext cx="765810" cy="76581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13970" y="6059805"/>
            <a:ext cx="945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29125" y="1445260"/>
            <a:ext cx="11311631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E04236"/>
                </a:solidFill>
                <a:latin typeface="微软雅黑"/>
                <a:ea typeface="微软雅黑"/>
              </a:rPr>
              <a:t>一、成立编委会，做出分工</a:t>
            </a: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集体推荐一位同学担任主编，并推举几位同学担任编委，共同组成班史编委会，拟定编写计划。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可以参考后面的“资料一”（教材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en-US" altLang="zh-CN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），由主编草拟班史的编写思路，提交编委会讨论，确定编写方案。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全班同学可做如下分组。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4065" y="777984"/>
            <a:ext cx="1661752" cy="5784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/>
              <a:t>准备材料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5029273" y="869034"/>
            <a:ext cx="1992931" cy="64673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smtClean="0">
                <a:latin typeface="微软雅黑"/>
                <a:ea typeface="微软雅黑"/>
              </a:rPr>
              <a:t> 分组如下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791845" y="1951355"/>
            <a:ext cx="10467975" cy="4005580"/>
          </a:xfrm>
          <a:prstGeom prst="roundRect">
            <a:avLst/>
          </a:prstGeom>
          <a:solidFill>
            <a:schemeClr val="accent1"/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）信息资料组：负责文字、图片、音像资料的搜集、整理工作。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）文字撰写组：负责主要文稿的撰写及文字统筹工作。         </a:t>
            </a:r>
            <a:endParaRPr lang="en-US" altLang="zh-CN" sz="30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）设计制作组：负责班史的封面设计、板式设计、插图绘制及印制等工作</a:t>
            </a:r>
            <a:r>
              <a:rPr lang="zh-CN" altLang="en-US" sz="3000" smtClean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453390" y="664845"/>
            <a:ext cx="5328920" cy="6467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b="1" smtClean="0">
                <a:solidFill>
                  <a:srgbClr val="E04236"/>
                </a:solidFill>
                <a:latin typeface="微软雅黑"/>
                <a:ea typeface="微软雅黑"/>
              </a:rPr>
              <a:t>二、搜集资料，创作文稿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53390" y="1449705"/>
            <a:ext cx="11369675" cy="5014595"/>
          </a:xfrm>
          <a:prstGeom prst="roundRect">
            <a:avLst/>
          </a:prstGeom>
          <a:solidFill>
            <a:srgbClr val="F3DEDE"/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信息资料组多方面搜集资料，并做初步整理。有关班级集体学习、活动的文字资料、图片资料，都应在搜集之列。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文字撰写组根据编委会拟定的编写思路写文稿。可以参考“资料二”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（教材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P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43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，撰写班级大事年表、专题作品（如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我们的老师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一次难忘的运动会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）、班级逸事等。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班史里应该有所有同学的素描。可以参考“资料三”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（教材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P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44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，每位同学写一篇“素描”文字介绍自己，也可同学“互写”，角度和写法可以多样，不要太长，两三百字即可。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可以请班主任、任课教师等撰写序言，也可以由文字撰写组完成。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98" y="2193126"/>
            <a:ext cx="4234829" cy="2885649"/>
          </a:xfrm>
          <a:prstGeom prst="roundRect">
            <a:avLst/>
          </a:prstGeom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4748270" y="1767840"/>
            <a:ext cx="7174203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3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文稿全部完成后，交给编委会审校，编订目次，校正错误，完善文稿。然后将文稿设计制作组进行装帧设计（为文字配照片、配图等）。如有条件，可以用电脑排版，打印成书，人手一册。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4020" y="891540"/>
            <a:ext cx="5216525" cy="65133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E04236"/>
                </a:solidFill>
              </a:rPr>
              <a:t>三、编辑加工、装帧制作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3">
            <a:alphaModFix amt="8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350770" y="2308860"/>
            <a:ext cx="6973570" cy="254874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我班班史拟写取名为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花样年华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我们的初中生活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。计划分三个板块编写。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4065" y="633204"/>
            <a:ext cx="2384346" cy="5788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班史编写思路</a:t>
            </a:r>
            <a:endParaRPr lang="zh-CN" altLang="en-US" sz="2800" b="1"/>
          </a:p>
        </p:txBody>
      </p:sp>
      <p:pic>
        <p:nvPicPr>
          <p:cNvPr id="9" name="图片 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77165"/>
            <a:ext cx="1268095" cy="12680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2540" y="104775"/>
            <a:ext cx="165417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5.xml><?xml version="1.0" encoding="utf-8"?>
<p:tagLst xmlns:p="http://schemas.openxmlformats.org/presentationml/2006/main">
  <p:tag name="KSO_WM_UNIT_PLACING_PICTURE_USER_VIEWPORT" val="{&quot;height&quot;:1997,&quot;width&quot;:1997}"/>
</p:tagLst>
</file>

<file path=ppt/tags/tag6.xml><?xml version="1.0" encoding="utf-8"?>
<p:tagLst xmlns:p="http://schemas.openxmlformats.org/presentationml/2006/main">
  <p:tag name="KSO_WM_UNIT_PLACING_PICTURE_USER_VIEWPORT" val="{&quot;height&quot;:1997,&quot;width&quot;:1997}"/>
</p:tagLst>
</file>

<file path=ppt/tags/tag7.xml><?xml version="1.0" encoding="utf-8"?>
<p:tagLst xmlns:p="http://schemas.openxmlformats.org/presentationml/2006/main">
  <p:tag name="KSO_WM_UNIT_PLACING_PICTURE_USER_VIEWPORT" val="{&quot;height&quot;:1997,&quot;width&quot;:1997}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8">
      <vt:lpstr>Arial</vt:lpstr>
      <vt:lpstr>微软雅黑</vt:lpstr>
      <vt:lpstr>Calibri Light</vt:lpstr>
      <vt:lpstr>Calibri</vt:lpstr>
      <vt:lpstr>Times New Roman</vt:lpstr>
      <vt:lpstr>楷体</vt:lpstr>
      <vt:lpstr>宋体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2021-02-21T14:43:33.676</cp:lastPrinted>
  <dcterms:created xsi:type="dcterms:W3CDTF">2021-02-21T14:43:33Z</dcterms:created>
  <dcterms:modified xsi:type="dcterms:W3CDTF">2021-02-21T06:43:35Z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