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asf" ContentType="video/x-ms-as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6" r:id="rId5"/>
    <p:sldMasterId id="2147483698" r:id="rId6"/>
  </p:sldMasterIdLst>
  <p:notesMasterIdLst>
    <p:notesMasterId r:id="rId36"/>
  </p:notesMasterIdLst>
  <p:sldIdLst>
    <p:sldId id="501" r:id="rId7"/>
    <p:sldId id="333" r:id="rId8"/>
    <p:sldId id="373" r:id="rId9"/>
    <p:sldId id="427" r:id="rId10"/>
    <p:sldId id="459" r:id="rId11"/>
    <p:sldId id="326" r:id="rId12"/>
    <p:sldId id="368" r:id="rId13"/>
    <p:sldId id="365" r:id="rId14"/>
    <p:sldId id="370" r:id="rId15"/>
    <p:sldId id="384" r:id="rId16"/>
    <p:sldId id="385" r:id="rId17"/>
    <p:sldId id="386" r:id="rId18"/>
    <p:sldId id="387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492" r:id="rId29"/>
    <p:sldId id="411" r:id="rId30"/>
    <p:sldId id="419" r:id="rId31"/>
    <p:sldId id="405" r:id="rId32"/>
    <p:sldId id="383" r:id="rId33"/>
    <p:sldId id="409" r:id="rId34"/>
    <p:sldId id="499" r:id="rId35"/>
    <p:sldId id="410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FFCC66"/>
    <a:srgbClr val="333300"/>
    <a:srgbClr val="996633"/>
    <a:srgbClr val="FF0000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262"/>
  </p:normalViewPr>
  <p:slideViewPr>
    <p:cSldViewPr showGuides="1"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0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lnSpc>
                <a:spcPct val="100000"/>
              </a:lnSpc>
              <a:defRPr kumimoji="0" sz="1400" b="0">
                <a:solidFill>
                  <a:srgbClr val="0033CC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lnSpc>
                <a:spcPct val="100000"/>
              </a:lnSpc>
              <a:defRPr kumimoji="0" sz="1400" b="0">
                <a:solidFill>
                  <a:srgbClr val="0033CC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33CC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0" sz="1400" b="0">
                <a:solidFill>
                  <a:srgbClr val="000000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0" sz="1400" b="0">
                <a:solidFill>
                  <a:srgbClr val="000000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6.xml"/><Relationship Id="rId6" Type="http://schemas.openxmlformats.org/officeDocument/2006/relationships/tags" Target="../tags/tag3.xml"/><Relationship Id="rId5" Type="http://schemas.openxmlformats.org/officeDocument/2006/relationships/image" Target="../media/image24.png"/><Relationship Id="rId4" Type="http://schemas.microsoft.com/office/2007/relationships/media" Target="../media/media1.asf"/><Relationship Id="rId3" Type="http://schemas.openxmlformats.org/officeDocument/2006/relationships/video" Target="../media/media1.asf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chemeClr val="accent1">
                <a:lumMod val="5000"/>
                <a:lumOff val="95000"/>
                <a:alpha val="32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78610" y="1296670"/>
            <a:ext cx="597789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    </a:t>
            </a:r>
            <a:r>
              <a:rPr lang="zh-CN" altLang="en-US" sz="32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部编版高中语文必修上册</a:t>
            </a:r>
            <a:endParaRPr lang="zh-CN" altLang="en-US" sz="32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32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92D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第八单元    古诗词诵读</a:t>
            </a:r>
            <a:endParaRPr lang="zh-CN" altLang="en-US" sz="2800">
              <a:solidFill>
                <a:srgbClr val="92D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8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虞美人（春花秋月何时了）/李煜</a:t>
            </a:r>
            <a:endParaRPr lang="zh-CN" altLang="en-US" sz="28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2057400" y="381000"/>
            <a:ext cx="7086600" cy="5697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时光一年一年溜过，到何时才是人生的尽头？多少的往事还依然记得清清楚楚。昨晚，东风又吹进小楼，在月光下，实在不忍去回想我那失去的家国！</a:t>
            </a:r>
            <a:endParaRPr lang="zh-CN" altLang="en-US" sz="32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往日宫中那些雕花的栏杆和玉石的台阶，应该依旧在那里，只是如今人事已变，面目全非。我真不知道往后还有多少悲愁？多少悲愁，如满江的春水，永远不断地向东流，向东流</a:t>
            </a:r>
            <a:r>
              <a:rPr lang="en-US" altLang="zh-CN" sz="3200" dirty="0">
                <a:latin typeface="Times New Roman" panose="02020603050405020304" pitchFamily="18" charset="0"/>
                <a:ea typeface="隶书" panose="02010509060101010101" pitchFamily="49" charset="-122"/>
              </a:rPr>
              <a:t>……</a:t>
            </a:r>
            <a:endParaRPr lang="en-US" altLang="zh-CN" sz="32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54275" name="Picture 3" descr="竹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46450"/>
            <a:ext cx="19812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Text Box 4"/>
          <p:cNvSpPr txBox="1"/>
          <p:nvPr/>
        </p:nvSpPr>
        <p:spPr>
          <a:xfrm>
            <a:off x="407988" y="476250"/>
            <a:ext cx="793750" cy="2665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内容大意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2"/>
          <p:cNvSpPr txBox="1"/>
          <p:nvPr/>
        </p:nvSpPr>
        <p:spPr>
          <a:xfrm>
            <a:off x="179388" y="44450"/>
            <a:ext cx="8856662" cy="731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dirty="0">
                <a:latin typeface="Arial" panose="020B0604020202020204" pitchFamily="34" charset="0"/>
              </a:rPr>
              <a:t>小组合作探究</a:t>
            </a:r>
            <a:endParaRPr lang="zh-CN" altLang="en-US" sz="54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1、“春花秋月”本是美好的事物，词人为何希望它早点结束？“往事知多少”中的“往事”具体指什么？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2、“小楼昨夜又东风”中的“又”字有什么深刻含义？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3、“雕栏玉砌应犹在“反应了作者什么样的心理活动？如果将”只是朱颜改”中的“只是”二字换成“可惜”行不行？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4、“问君能有几多愁？恰似一江春水向东流”是千古名句，抒发了作者怎样的情感？你认为它好在哪里？（对比“离愁渐远渐无穷，迢迢不断如春水”）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AutoShape 2"/>
          <p:cNvSpPr/>
          <p:nvPr>
            <p:ph type="title"/>
          </p:nvPr>
        </p:nvSpPr>
        <p:spPr>
          <a:xfrm>
            <a:off x="0" y="0"/>
            <a:ext cx="8929688" cy="2225675"/>
          </a:xfrm>
          <a:prstGeom prst="horizontalScroll">
            <a:avLst>
              <a:gd name="adj" fmla="val 12500"/>
            </a:avLst>
          </a:prstGeom>
          <a:solidFill>
            <a:srgbClr val="99CCFF">
              <a:alpha val="100000"/>
            </a:srgbClr>
          </a:solidFill>
          <a:ln>
            <a:solidFill>
              <a:schemeClr val="tx1">
                <a:alpha val="100000"/>
              </a:schemeClr>
            </a:solidFill>
          </a:ln>
        </p:spPr>
        <p:txBody>
          <a:bodyPr vert="horz" wrap="square" lIns="91440" tIns="45720" rIns="91440" bIns="45720" anchor="ctr"/>
          <a:p>
            <a:r>
              <a:rPr lang="en-US" altLang="zh-CN" sz="3200" b="1" dirty="0">
                <a:solidFill>
                  <a:srgbClr val="000066"/>
                </a:solidFill>
                <a:ea typeface="华文新魏" panose="020108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66"/>
                </a:solidFill>
                <a:ea typeface="华文新魏" panose="02010800040101010101" pitchFamily="2" charset="-122"/>
              </a:rPr>
              <a:t>、“春花秋月”是美好的事物，谁人不怜，但作者为何偏偏</a:t>
            </a:r>
            <a:r>
              <a:rPr lang="zh-CN" altLang="en-US" sz="3200" b="1" dirty="0">
                <a:solidFill>
                  <a:srgbClr val="FF0000"/>
                </a:solidFill>
                <a:ea typeface="华文新魏" panose="02010800040101010101" pitchFamily="2" charset="-122"/>
              </a:rPr>
              <a:t>诘问</a:t>
            </a:r>
            <a:r>
              <a:rPr lang="zh-CN" altLang="en-US" sz="3200" b="1" dirty="0">
                <a:solidFill>
                  <a:srgbClr val="000066"/>
                </a:solidFill>
                <a:ea typeface="华文新魏" panose="02010800040101010101" pitchFamily="2" charset="-122"/>
              </a:rPr>
              <a:t>苍天“何时了”呢？</a:t>
            </a:r>
            <a:r>
              <a:rPr lang="zh-CN" altLang="en-US" sz="4000" b="1" dirty="0">
                <a:solidFill>
                  <a:srgbClr val="FF6600"/>
                </a:solidFill>
              </a:rPr>
              <a:t> </a:t>
            </a:r>
            <a:endParaRPr lang="zh-CN" altLang="en-US" sz="4000" b="1" dirty="0">
              <a:solidFill>
                <a:srgbClr val="000066"/>
              </a:solidFill>
              <a:ea typeface="华文新魏" panose="02010800040101010101" pitchFamily="2" charset="-122"/>
            </a:endParaRPr>
          </a:p>
        </p:txBody>
      </p:sp>
      <p:sp>
        <p:nvSpPr>
          <p:cNvPr id="58371" name="Text Box 3"/>
          <p:cNvSpPr txBox="1"/>
          <p:nvPr/>
        </p:nvSpPr>
        <p:spPr>
          <a:xfrm>
            <a:off x="395288" y="2349500"/>
            <a:ext cx="8426450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990033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</a:rPr>
              <a:t>李煜虽名为王侯，实为亡国奴、阶下囚。在对人生已经绝望之时，曾经拥有的春花秋月对他来说，不过是一种“过去的美好已永远失去”的感情折磨，不能不让他悲痛，希望这一切都结束。奇语劈空而下，问得很奇，却又在情理之中。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</a:endParaRPr>
          </a:p>
        </p:txBody>
      </p:sp>
      <p:sp>
        <p:nvSpPr>
          <p:cNvPr id="58372" name="Text Box 4"/>
          <p:cNvSpPr txBox="1"/>
          <p:nvPr/>
        </p:nvSpPr>
        <p:spPr>
          <a:xfrm>
            <a:off x="2771775" y="5661025"/>
            <a:ext cx="32416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i="1" dirty="0">
                <a:solidFill>
                  <a:srgbClr val="FF33CC"/>
                </a:solidFill>
                <a:latin typeface="Arial" panose="020B0604020202020204" pitchFamily="34" charset="0"/>
              </a:rPr>
              <a:t>以乐景写哀情</a:t>
            </a:r>
            <a:endParaRPr lang="zh-CN" altLang="en-US" sz="4000" i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08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ldLvl="0"/>
      <p:bldP spid="58370" grpId="1" bldLvl="0"/>
      <p:bldP spid="58370" grpId="2" bldLvl="0"/>
      <p:bldP spid="58370" grpId="3" bldLvl="0"/>
      <p:bldP spid="58370" grpId="4" bldLvl="0"/>
      <p:bldP spid="58370" grpId="5" bldLvl="0"/>
      <p:bldP spid="58370" grpId="6" bldLvl="0"/>
      <p:bldP spid="58370" grpId="7" bldLvl="0"/>
      <p:bldP spid="58370" grpId="8" bldLvl="0"/>
      <p:bldP spid="58370" grpId="9" bldLvl="0"/>
      <p:bldP spid="58370" grpId="10" bldLvl="0"/>
      <p:bldP spid="58370" grpId="11" bldLvl="0"/>
      <p:bldP spid="58370" grpId="12" bldLvl="0"/>
      <p:bldP spid="58370" grpId="13" bldLvl="0"/>
      <p:bldP spid="58370" grpId="14" bldLvl="0"/>
      <p:bldP spid="58370" grpId="15" bldLvl="0"/>
      <p:bldP spid="58370" grpId="16" bldLvl="0"/>
      <p:bldP spid="58370" grpId="17" bldLvl="0"/>
      <p:bldP spid="58370" grpId="18" bldLvl="0"/>
      <p:bldP spid="58370" grpId="19" bldLvl="0"/>
      <p:bldP spid="58370" grpId="20" bldLvl="0"/>
      <p:bldP spid="58370" grpId="21" bldLvl="0"/>
      <p:bldP spid="58370" grpId="22" bldLvl="0"/>
      <p:bldP spid="58370" grpId="23" bldLvl="0"/>
      <p:bldP spid="58370" grpId="24" bldLvl="0"/>
      <p:bldP spid="58370" grpId="25" bldLvl="0" animBg="1"/>
      <p:bldP spid="5837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Picture 2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b="1" dirty="0">
                <a:ea typeface="幼圆" panose="02010509060101010101" pitchFamily="49" charset="-122"/>
              </a:rPr>
              <a:t>耐人寻味之春花秋月</a:t>
            </a:r>
            <a:endParaRPr lang="zh-CN" altLang="en-US" b="1" dirty="0">
              <a:ea typeface="幼圆" panose="02010509060101010101" pitchFamily="49" charset="-122"/>
            </a:endParaRPr>
          </a:p>
        </p:txBody>
      </p:sp>
      <p:sp>
        <p:nvSpPr>
          <p:cNvPr id="58372" name="Rectangle 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b="1" dirty="0">
                <a:solidFill>
                  <a:srgbClr val="0033CC"/>
                </a:solidFill>
              </a:rPr>
              <a:t>春花秋月代表自然界的时序变换，代表</a:t>
            </a:r>
            <a:r>
              <a:rPr lang="zh-CN" altLang="en-US" b="1" dirty="0"/>
              <a:t>宇宙的永恒</a:t>
            </a:r>
            <a:r>
              <a:rPr lang="zh-CN" altLang="en-US" b="1" dirty="0">
                <a:solidFill>
                  <a:srgbClr val="0033CC"/>
                </a:solidFill>
              </a:rPr>
              <a:t>。诗人只看见人生的无常。</a:t>
            </a:r>
            <a:endParaRPr lang="zh-CN" altLang="en-US" b="1" dirty="0">
              <a:solidFill>
                <a:srgbClr val="0033CC"/>
              </a:solidFill>
            </a:endParaRPr>
          </a:p>
          <a:p>
            <a:r>
              <a:rPr lang="zh-CN" altLang="en-US" b="1" dirty="0">
                <a:solidFill>
                  <a:srgbClr val="0033CC"/>
                </a:solidFill>
              </a:rPr>
              <a:t>春花秋月是一年中最</a:t>
            </a:r>
            <a:r>
              <a:rPr lang="zh-CN" altLang="en-US" b="1" dirty="0"/>
              <a:t>美好的景色</a:t>
            </a:r>
            <a:r>
              <a:rPr lang="zh-CN" altLang="en-US" b="1" dirty="0">
                <a:solidFill>
                  <a:srgbClr val="0033CC"/>
                </a:solidFill>
              </a:rPr>
              <a:t>，常与人生中最美好的事情联系在一起。春花秋月年年相似，而诗人往日的快乐却不复存在。</a:t>
            </a:r>
            <a:endParaRPr lang="zh-CN" altLang="en-US" b="1" dirty="0">
              <a:solidFill>
                <a:srgbClr val="0033CC"/>
              </a:solidFill>
            </a:endParaRPr>
          </a:p>
          <a:p>
            <a:r>
              <a:rPr lang="zh-CN" altLang="en-US" b="1" dirty="0">
                <a:solidFill>
                  <a:srgbClr val="0033CC"/>
                </a:solidFill>
              </a:rPr>
              <a:t>春花秋月是极美好的事物，且多为</a:t>
            </a:r>
            <a:r>
              <a:rPr lang="zh-CN" altLang="en-US" b="1" dirty="0"/>
              <a:t>爱情的象征</a:t>
            </a:r>
            <a:r>
              <a:rPr lang="zh-CN" altLang="en-US" b="1" dirty="0">
                <a:solidFill>
                  <a:srgbClr val="0033CC"/>
                </a:solidFill>
              </a:rPr>
              <a:t>。情人咫尺天涯，不得相见。</a:t>
            </a:r>
            <a:endParaRPr lang="zh-CN" altLang="en-US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250825" y="1484313"/>
            <a:ext cx="360045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000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思考二：</a:t>
            </a:r>
            <a:r>
              <a:rPr lang="zh-CN" altLang="en-US" sz="4800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4800" u="sng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往事</a:t>
            </a:r>
            <a:r>
              <a:rPr lang="zh-CN" altLang="en-US" sz="4800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知 多少”中 的“</a:t>
            </a:r>
            <a:r>
              <a:rPr lang="zh-CN" altLang="en-US" sz="5400" dirty="0">
                <a:solidFill>
                  <a:srgbClr val="66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往事</a:t>
            </a:r>
            <a:r>
              <a:rPr lang="zh-CN" altLang="en-US" sz="4800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800" dirty="0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具 体指什么？</a:t>
            </a:r>
            <a:endParaRPr lang="zh-CN" altLang="en-US" sz="4800" dirty="0">
              <a:solidFill>
                <a:srgbClr val="99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59395" name="Picture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6213" y="0"/>
            <a:ext cx="515778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Picture 2" descr="{2D68AFB6-492B-45BB-95E8-A103B28B302B}0"/>
          <p:cNvPicPr>
            <a:picLocks noChangeAspect="1"/>
          </p:cNvPicPr>
          <p:nvPr/>
        </p:nvPicPr>
        <p:blipFill>
          <a:blip r:embed="rId1">
            <a:grayscl/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9865FF"/>
          </a:solidFill>
          <a:ln w="9525">
            <a:noFill/>
          </a:ln>
        </p:spPr>
      </p:pic>
      <p:pic>
        <p:nvPicPr>
          <p:cNvPr id="33795" name="Picture 3" descr="{2D68AFB6-492B-45BB-95E8-A103B28B302B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 Box 4"/>
          <p:cNvSpPr txBox="1"/>
          <p:nvPr/>
        </p:nvSpPr>
        <p:spPr>
          <a:xfrm>
            <a:off x="5219700" y="692150"/>
            <a:ext cx="42545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400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锦衣玉食、</a:t>
            </a:r>
            <a:endParaRPr lang="zh-CN" altLang="en-US" sz="4400" u="sng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后宫佳丽、</a:t>
            </a:r>
            <a:endParaRPr lang="zh-CN" altLang="en-US" sz="4400" u="sng" dirty="0">
              <a:solidFill>
                <a:srgbClr val="FF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400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帝王尊荣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等</a:t>
            </a:r>
            <a:r>
              <a:rPr lang="en-US" altLang="zh-CN" sz="4400" dirty="0">
                <a:latin typeface="隶书" panose="02010509060101010101" pitchFamily="49" charset="-122"/>
                <a:ea typeface="隶书" panose="02010509060101010101" pitchFamily="49" charset="-122"/>
              </a:rPr>
              <a:t>. </a:t>
            </a:r>
            <a:endParaRPr lang="en-US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4967288" y="3141663"/>
            <a:ext cx="4176712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精神层面上的</a:t>
            </a:r>
            <a:r>
              <a:rPr lang="zh-CN" altLang="en-US" sz="4400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欢乐、尊严、自由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，甚至生存的</a:t>
            </a:r>
            <a:r>
              <a:rPr lang="zh-CN" altLang="en-US" sz="4400" u="sng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安全感</a:t>
            </a:r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等</a:t>
            </a:r>
            <a:r>
              <a:rPr lang="en-US" altLang="zh-CN" sz="4400" dirty="0">
                <a:latin typeface="隶书" panose="02010509060101010101" pitchFamily="49" charset="-122"/>
                <a:ea typeface="隶书" panose="02010509060101010101" pitchFamily="49" charset="-122"/>
              </a:rPr>
              <a:t>. </a:t>
            </a:r>
            <a:endParaRPr lang="en-US" altLang="zh-CN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0422" name="Picture 6" descr="tp009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876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7" descr="tp009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9810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Picture 8" descr="tp009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335756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Rectangle 3"/>
          <p:cNvSpPr/>
          <p:nvPr/>
        </p:nvSpPr>
        <p:spPr>
          <a:xfrm>
            <a:off x="2987675" y="2565400"/>
            <a:ext cx="5832475" cy="329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2800" dirty="0">
                <a:solidFill>
                  <a:srgbClr val="0000C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</a:rPr>
              <a:t>又”点明时间</a:t>
            </a:r>
            <a:r>
              <a:rPr lang="en-US" altLang="zh-CN" sz="2800" dirty="0">
                <a:solidFill>
                  <a:srgbClr val="0000CC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</a:rPr>
              <a:t>他囚宋后又过了一年。季节的变化引起他无限的感慨，感慨人的生命随着花谢月残而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 pitchFamily="34" charset="0"/>
              </a:rPr>
              <a:t>长逝不返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</a:rPr>
              <a:t>，感慨复国之梦随着花开月圆而逐步破灭。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2051050" y="2133600"/>
            <a:ext cx="865188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何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理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解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小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楼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昨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夜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又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东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1403350" y="2276475"/>
            <a:ext cx="611188" cy="3935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风中 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</a:rPr>
              <a:t>又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的深刻含义？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1445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0"/>
            <a:ext cx="916305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50" name="AutoShape 22"/>
          <p:cNvSpPr/>
          <p:nvPr/>
        </p:nvSpPr>
        <p:spPr>
          <a:xfrm>
            <a:off x="0" y="2708275"/>
            <a:ext cx="1403350" cy="1008063"/>
          </a:xfrm>
          <a:prstGeom prst="flowChartMagneticTape">
            <a:avLst/>
          </a:prstGeom>
          <a:solidFill>
            <a:srgbClr val="C0C0C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思考三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3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4191000" y="2803525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pic>
        <p:nvPicPr>
          <p:cNvPr id="38915" name="Picture 3" descr="Akw-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8916" name="Text Box 4"/>
          <p:cNvSpPr txBox="1"/>
          <p:nvPr/>
        </p:nvSpPr>
        <p:spPr>
          <a:xfrm>
            <a:off x="1524000" y="1371600"/>
            <a:ext cx="3505200" cy="521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在古代诗歌中，</a:t>
            </a: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40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月亮</a:t>
            </a: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40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这个意象有什么特殊含义？你能想出相关的诗句来吗</a:t>
            </a:r>
            <a:r>
              <a:rPr lang="zh-CN" altLang="en-US" sz="400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zh-CN" altLang="en-US" sz="4000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250825" y="549275"/>
            <a:ext cx="8512175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词中出现“月”这一意象，在中国古典诗词中，“月”这个意象有特殊固定的涵义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1403350" y="1989138"/>
            <a:ext cx="7239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月：</a:t>
            </a:r>
            <a:r>
              <a:rPr lang="zh-CN" altLang="en-US" sz="3200" u="sng" dirty="0">
                <a:latin typeface="Arial" panose="020B0604020202020204" pitchFamily="34" charset="0"/>
                <a:ea typeface="黑体" panose="02010609060101010101" pitchFamily="49" charset="-122"/>
              </a:rPr>
              <a:t>怀念亲人，怀念故乡之意</a:t>
            </a:r>
            <a:r>
              <a:rPr lang="zh-CN" altLang="en-US" dirty="0">
                <a:solidFill>
                  <a:srgbClr val="996633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996633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1187450" y="2852738"/>
            <a:ext cx="6913563" cy="3506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举头望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明月</a:t>
            </a: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，低头思故乡。</a:t>
            </a:r>
            <a:endParaRPr lang="zh-CN" altLang="en-US" sz="32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我寄愁心与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明月</a:t>
            </a: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，随风直到夜郎西。</a:t>
            </a:r>
            <a:endParaRPr lang="zh-CN" altLang="en-US" sz="32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     海上生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明月</a:t>
            </a: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，天涯共此时。</a:t>
            </a:r>
            <a:endParaRPr lang="zh-CN" altLang="en-US" sz="32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     但愿人长久，千里共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婵娟</a:t>
            </a: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。</a:t>
            </a:r>
            <a:endParaRPr lang="zh-CN" altLang="en-US" sz="32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新魏" panose="02010800040101010101" pitchFamily="2" charset="-122"/>
              </a:rPr>
              <a:t>   </a:t>
            </a:r>
            <a:endParaRPr lang="zh-CN" altLang="en-US" sz="32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99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611188" y="3429000"/>
            <a:ext cx="6562725" cy="1209675"/>
          </a:xfrm>
        </p:spPr>
        <p:txBody>
          <a:bodyPr vert="horz" wrap="square" lIns="91440" tIns="45720" rIns="91440" bIns="45720" anchor="ctr"/>
          <a:p>
            <a:pPr algn="l"/>
            <a:r>
              <a:rPr lang="zh-CN" altLang="en-US" sz="6600" dirty="0">
                <a:solidFill>
                  <a:srgbClr val="003399"/>
                </a:solidFill>
                <a:ea typeface="叶根友行书繁" pitchFamily="2" charset="-122"/>
              </a:rPr>
              <a:t>雕栏玉砌应犹在</a:t>
            </a:r>
            <a:endParaRPr lang="zh-CN" altLang="en-US" sz="6600" dirty="0">
              <a:solidFill>
                <a:srgbClr val="003399"/>
              </a:solidFill>
              <a:ea typeface="叶根友行书繁" pitchFamily="2" charset="-122"/>
            </a:endParaRP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3995738" y="4652963"/>
            <a:ext cx="4608512" cy="1223962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6600" dirty="0">
                <a:solidFill>
                  <a:srgbClr val="003399"/>
                </a:solidFill>
                <a:ea typeface="叶根友行书繁" pitchFamily="2" charset="-122"/>
              </a:rPr>
              <a:t>只是朱颜改</a:t>
            </a:r>
            <a:endParaRPr lang="zh-CN" altLang="en-US" sz="6600" dirty="0">
              <a:solidFill>
                <a:srgbClr val="003399"/>
              </a:solidFill>
              <a:ea typeface="叶根友行书繁" pitchFamily="2" charset="-122"/>
            </a:endParaRPr>
          </a:p>
        </p:txBody>
      </p:sp>
    </p:spTree>
  </p:cSld>
  <p:clrMapOvr>
    <a:masterClrMapping/>
  </p:clrMapOvr>
  <p:transition spd="slow" advTm="109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8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chemeClr val="accent1">
                <a:alpha val="32000"/>
                <a:lumMod val="82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1986" name="Rectangle 6" descr="图片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25" name="Text Box 9"/>
          <p:cNvSpPr txBox="1"/>
          <p:nvPr/>
        </p:nvSpPr>
        <p:spPr>
          <a:xfrm>
            <a:off x="971550" y="1989138"/>
            <a:ext cx="7200900" cy="310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最美丽的诗歌是最绝望的诗歌，有些不朽的篇章是纯粹的眼泪。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</a:t>
            </a:r>
            <a:r>
              <a:rPr lang="en-US" altLang="zh-CN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法国 缪塞尔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4826" name="Picture 10" descr="2184976_080314042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t="4649" b="12840"/>
          <a:stretch>
            <a:fillRect/>
          </a:stretch>
        </p:blipFill>
        <p:spPr>
          <a:xfrm>
            <a:off x="1009650" y="2065338"/>
            <a:ext cx="871538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>
            <a:off x="466725" y="260350"/>
            <a:ext cx="7772400" cy="1143000"/>
          </a:xfrm>
        </p:spPr>
        <p:txBody>
          <a:bodyPr vert="horz" wrap="square" lIns="91440" tIns="45720" rIns="91440" bIns="45720" anchor="ctr"/>
          <a:p>
            <a:pPr algn="l"/>
            <a:r>
              <a:rPr lang="zh-CN" altLang="en-US" dirty="0"/>
              <a:t>5、</a:t>
            </a:r>
            <a:r>
              <a:rPr lang="zh-CN" altLang="en-US" dirty="0">
                <a:latin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朱颜</a:t>
            </a:r>
            <a:r>
              <a:rPr lang="zh-CN" altLang="en-US" dirty="0">
                <a:latin typeface="宋体" panose="02010600030101010101" pitchFamily="2" charset="-122"/>
              </a:rPr>
              <a:t>”的含义是什么?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682625" y="1341438"/>
            <a:ext cx="7772400" cy="2087562"/>
          </a:xfrm>
        </p:spPr>
        <p:txBody>
          <a:bodyPr vert="horz" wrap="square" lIns="91440" tIns="45720" rIns="91440" bIns="45720" anchor="t"/>
          <a:p>
            <a:r>
              <a:rPr lang="zh-CN" altLang="en-US" dirty="0"/>
              <a:t>后宫佳丽的容颜，</a:t>
            </a:r>
            <a:endParaRPr lang="zh-CN" altLang="en-US" dirty="0"/>
          </a:p>
          <a:p>
            <a:r>
              <a:rPr lang="zh-CN" altLang="en-US" dirty="0"/>
              <a:t>词人的容颜，</a:t>
            </a:r>
            <a:endParaRPr lang="zh-CN" altLang="en-US" dirty="0"/>
          </a:p>
          <a:p>
            <a:r>
              <a:rPr lang="zh-CN" altLang="en-US" dirty="0"/>
              <a:t>国家的容颜。</a:t>
            </a:r>
            <a:endParaRPr lang="zh-CN" altLang="en-US" dirty="0"/>
          </a:p>
        </p:txBody>
      </p:sp>
      <p:sp>
        <p:nvSpPr>
          <p:cNvPr id="20484" name="Text Box 4"/>
          <p:cNvSpPr txBox="1"/>
          <p:nvPr/>
        </p:nvSpPr>
        <p:spPr>
          <a:xfrm>
            <a:off x="466725" y="3141663"/>
            <a:ext cx="6842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6、改变的仅仅是“朱颜”吗？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827088" y="436562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“改”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2627313" y="3933825"/>
            <a:ext cx="5486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朱颜 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</a:rPr>
              <a:t>（经历风吹雨打）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地位 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</a:rPr>
              <a:t>（一国之君沦为阶下之囚）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心情 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</a:rPr>
              <a:t>（尊荣显贵到忍辱蒙羞）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AutoShape 7"/>
          <p:cNvSpPr/>
          <p:nvPr/>
        </p:nvSpPr>
        <p:spPr>
          <a:xfrm rot="-10800000" flipH="1">
            <a:off x="2195513" y="4076700"/>
            <a:ext cx="288925" cy="1152525"/>
          </a:xfrm>
          <a:prstGeom prst="leftBrace">
            <a:avLst>
              <a:gd name="adj1" fmla="val 33241"/>
              <a:gd name="adj2" fmla="val 51213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charRg st="9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6562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1295400" y="2743200"/>
            <a:ext cx="25146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永恒的“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春花秋月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Line 4"/>
          <p:cNvSpPr/>
          <p:nvPr/>
        </p:nvSpPr>
        <p:spPr>
          <a:xfrm>
            <a:off x="3862388" y="3235325"/>
            <a:ext cx="990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9" name="Text Box 5"/>
          <p:cNvSpPr txBox="1"/>
          <p:nvPr/>
        </p:nvSpPr>
        <p:spPr>
          <a:xfrm>
            <a:off x="5259388" y="2743200"/>
            <a:ext cx="2514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今非昔比的“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往事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1524000" y="3886200"/>
            <a:ext cx="1981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年年到来的“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东风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Line 7"/>
          <p:cNvSpPr/>
          <p:nvPr/>
        </p:nvSpPr>
        <p:spPr>
          <a:xfrm>
            <a:off x="3862388" y="4378325"/>
            <a:ext cx="990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2" name="Text Box 8"/>
          <p:cNvSpPr txBox="1"/>
          <p:nvPr/>
        </p:nvSpPr>
        <p:spPr>
          <a:xfrm>
            <a:off x="5310188" y="3997325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不堪回首的“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故国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1423988" y="5140325"/>
            <a:ext cx="2362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应犹在的“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雕栏玉砌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4" name="Line 10"/>
          <p:cNvSpPr/>
          <p:nvPr/>
        </p:nvSpPr>
        <p:spPr>
          <a:xfrm>
            <a:off x="3862388" y="5597525"/>
            <a:ext cx="990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5" name="Text Box 11"/>
          <p:cNvSpPr txBox="1"/>
          <p:nvPr/>
        </p:nvSpPr>
        <p:spPr>
          <a:xfrm>
            <a:off x="5310188" y="5216525"/>
            <a:ext cx="20891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已改的“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朱颜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6" name="Rectangle 12"/>
          <p:cNvSpPr/>
          <p:nvPr/>
        </p:nvSpPr>
        <p:spPr>
          <a:xfrm>
            <a:off x="1082675" y="2527300"/>
            <a:ext cx="6934200" cy="3962400"/>
          </a:xfrm>
          <a:prstGeom prst="rect">
            <a:avLst/>
          </a:prstGeom>
          <a:noFill/>
          <a:ln w="635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7" name="Line 13"/>
          <p:cNvSpPr/>
          <p:nvPr/>
        </p:nvSpPr>
        <p:spPr>
          <a:xfrm flipV="1">
            <a:off x="2384425" y="1657350"/>
            <a:ext cx="0" cy="480060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8" name="Text Box 14"/>
          <p:cNvSpPr txBox="1"/>
          <p:nvPr/>
        </p:nvSpPr>
        <p:spPr>
          <a:xfrm>
            <a:off x="1295400" y="457200"/>
            <a:ext cx="1828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不变的“外物”</a:t>
            </a:r>
            <a:endParaRPr lang="zh-CN" altLang="en-US" sz="36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9" name="Line 15"/>
          <p:cNvSpPr/>
          <p:nvPr/>
        </p:nvSpPr>
        <p:spPr>
          <a:xfrm flipV="1">
            <a:off x="6194425" y="1657350"/>
            <a:ext cx="0" cy="480060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20" name="Text Box 16"/>
          <p:cNvSpPr txBox="1"/>
          <p:nvPr/>
        </p:nvSpPr>
        <p:spPr>
          <a:xfrm>
            <a:off x="5776913" y="390525"/>
            <a:ext cx="1905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巨变的“人事”</a:t>
            </a:r>
            <a:endParaRPr lang="zh-CN" altLang="en-US" sz="3600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3603625" y="438150"/>
            <a:ext cx="1524000" cy="1524000"/>
            <a:chOff x="0" y="0"/>
            <a:chExt cx="960" cy="960"/>
          </a:xfrm>
        </p:grpSpPr>
        <p:sp>
          <p:nvSpPr>
            <p:cNvPr id="66579" name="Oval 18"/>
            <p:cNvSpPr/>
            <p:nvPr/>
          </p:nvSpPr>
          <p:spPr>
            <a:xfrm>
              <a:off x="0" y="0"/>
              <a:ext cx="912" cy="96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580" name="Text Box 19"/>
            <p:cNvSpPr txBox="1"/>
            <p:nvPr/>
          </p:nvSpPr>
          <p:spPr>
            <a:xfrm>
              <a:off x="0" y="144"/>
              <a:ext cx="960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CC3300"/>
                  </a:solidFill>
                  <a:latin typeface="Times New Roman" panose="02020603050405020304" pitchFamily="18" charset="0"/>
                  <a:ea typeface="方正舒体简体" pitchFamily="2" charset="-122"/>
                </a:rPr>
                <a:t>物是人非之痛</a:t>
              </a:r>
              <a:endParaRPr lang="zh-CN" altLang="en-US" sz="3200" dirty="0">
                <a:solidFill>
                  <a:srgbClr val="CC3300"/>
                </a:solidFill>
                <a:latin typeface="Times New Roman" panose="02020603050405020304" pitchFamily="18" charset="0"/>
                <a:ea typeface="方正舒体简体" pitchFamily="2" charset="-122"/>
              </a:endParaRPr>
            </a:p>
          </p:txBody>
        </p:sp>
      </p:grpSp>
      <p:sp>
        <p:nvSpPr>
          <p:cNvPr id="21524" name="Text Box 20"/>
          <p:cNvSpPr txBox="1"/>
          <p:nvPr/>
        </p:nvSpPr>
        <p:spPr>
          <a:xfrm>
            <a:off x="3425825" y="2139950"/>
            <a:ext cx="1793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   对比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15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0" grpId="0"/>
      <p:bldP spid="21512" grpId="0"/>
      <p:bldP spid="21513" grpId="0"/>
      <p:bldP spid="21515" grpId="0"/>
      <p:bldP spid="21516" grpId="0" animBg="1"/>
      <p:bldP spid="21518" grpId="0"/>
      <p:bldP spid="215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758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b="1" dirty="0"/>
              <a:t>           “何时了”充满哀怨；“知多少”感慨无穷；“东风”，冠以“又”字，织进复杂的心情；“回首”而“不堪”，沉痛已极；“应犹在”的推测，出自辛酸的眷恋；“朱颜改”的悲叹，满腹凄凉。本词前六句无一字言愁，而句句写愁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539750" y="2276475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      </a:t>
            </a:r>
            <a:r>
              <a:rPr lang="zh-CN" altLang="en-US" sz="2800" dirty="0">
                <a:solidFill>
                  <a:schemeClr val="bg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江水奔腾流淌，一泻千里，如愁思的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多</a:t>
            </a:r>
            <a:r>
              <a:rPr lang="zh-CN" altLang="en-US" sz="2800" dirty="0">
                <a:solidFill>
                  <a:schemeClr val="bg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；江水昼夜不停，长流不息，无穷无尽，如愁思的绵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长</a:t>
            </a:r>
            <a:r>
              <a:rPr lang="zh-CN" altLang="en-US" sz="2800" dirty="0">
                <a:solidFill>
                  <a:schemeClr val="bg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chemeClr val="bg2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611188" y="3284538"/>
            <a:ext cx="81534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</a:rPr>
              <a:t>这是以水喻愁的名句。化无形的愁思为有形的江水,显示愁思如春水汪洋恣肆，奔放倾泻，又如春水之不舍昼夜，长流不尽，语句形象而生动。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     用远离自己而代表故土的长江喻愁，当然含有怀念故国之情，情感更为深沉。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有不顾一切的感情冲动，大胆抒发了亡国之恨。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9636" name="Text Box 6"/>
          <p:cNvSpPr txBox="1"/>
          <p:nvPr/>
        </p:nvSpPr>
        <p:spPr>
          <a:xfrm>
            <a:off x="1619250" y="333375"/>
            <a:ext cx="6697663" cy="1309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       “问君能有几多愁？恰似一江春水向东流。” 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1258888" y="1628775"/>
            <a:ext cx="7273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设问（自问自答）、比喻（以水喻愁）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9638" name="Picture 8" descr="4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8913"/>
            <a:ext cx="881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9" name="Text Box 10"/>
          <p:cNvSpPr txBox="1"/>
          <p:nvPr/>
        </p:nvSpPr>
        <p:spPr>
          <a:xfrm>
            <a:off x="468313" y="476250"/>
            <a:ext cx="733425" cy="10080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隶书" panose="02010509060101010101" pitchFamily="49" charset="-122"/>
              </a:rPr>
              <a:t>赏析</a:t>
            </a:r>
            <a:endParaRPr lang="zh-CN" altLang="en-US" sz="36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Text Box 2"/>
          <p:cNvSpPr txBox="1"/>
          <p:nvPr/>
        </p:nvSpPr>
        <p:spPr>
          <a:xfrm>
            <a:off x="1066800" y="228600"/>
            <a:ext cx="7239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Rectangle 3"/>
          <p:cNvSpPr/>
          <p:nvPr/>
        </p:nvSpPr>
        <p:spPr>
          <a:xfrm>
            <a:off x="2209800" y="457200"/>
            <a:ext cx="6629400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i="1" dirty="0">
                <a:solidFill>
                  <a:srgbClr val="9900FF"/>
                </a:solidFill>
                <a:latin typeface="Arial" panose="020B0604020202020204" pitchFamily="34" charset="0"/>
              </a:rPr>
              <a:t>整体感知</a:t>
            </a:r>
            <a:r>
              <a:rPr lang="zh-CN" altLang="en-US" sz="3200" i="1" dirty="0">
                <a:latin typeface="Arial" panose="020B0604020202020204" pitchFamily="34" charset="0"/>
              </a:rPr>
              <a:t>：</a:t>
            </a:r>
            <a:endParaRPr lang="zh-CN" altLang="en-US" sz="3200" i="1" dirty="0">
              <a:latin typeface="Arial" panose="020B0604020202020204" pitchFamily="34" charset="0"/>
            </a:endParaRPr>
          </a:p>
          <a:p>
            <a:r>
              <a:rPr lang="zh-CN" altLang="en-US" sz="3200" i="1" dirty="0"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latin typeface="Arial" panose="020B0604020202020204" pitchFamily="34" charset="0"/>
              </a:rPr>
              <a:t>你们认为全词的词眼是什么？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5300" name="WordArt 4" descr="纸袋"/>
          <p:cNvSpPr/>
          <p:nvPr/>
        </p:nvSpPr>
        <p:spPr>
          <a:xfrm rot="-327111">
            <a:off x="2819400" y="2667000"/>
            <a:ext cx="2447925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995"/>
              </a:avLst>
            </a:prstTxWarp>
            <a:normAutofit/>
          </a:bodyPr>
          <a:p>
            <a:pPr algn="l" eaLnBrk="0" hangingPunct="0"/>
            <a:r>
              <a:rPr lang="zh-CN" altLang="en-US" sz="80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愁</a:t>
            </a:r>
            <a:endParaRPr lang="zh-CN" altLang="en-US" sz="80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01" name="Text Box 6"/>
          <p:cNvSpPr txBox="1"/>
          <p:nvPr/>
        </p:nvSpPr>
        <p:spPr>
          <a:xfrm>
            <a:off x="762000" y="3657600"/>
            <a:ext cx="8153400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200" dirty="0">
              <a:solidFill>
                <a:srgbClr val="9900FF"/>
              </a:solidFill>
              <a:latin typeface="Arial" panose="020B0604020202020204" pitchFamily="34" charset="0"/>
            </a:endParaRPr>
          </a:p>
          <a:p>
            <a:endParaRPr lang="en-US" altLang="zh-CN" sz="3200" dirty="0">
              <a:solidFill>
                <a:srgbClr val="99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4" name="文本框 158723"/>
          <p:cNvSpPr txBox="1"/>
          <p:nvPr/>
        </p:nvSpPr>
        <p:spPr>
          <a:xfrm>
            <a:off x="684213" y="836613"/>
            <a:ext cx="7416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词中哪个字可以概括全文的感情？</a:t>
            </a:r>
            <a:br>
              <a:rPr lang="zh-CN" altLang="en-US" sz="3600" b="1" dirty="0">
                <a:solidFill>
                  <a:srgbClr val="000000"/>
                </a:solidFill>
                <a:latin typeface="Verdana" panose="020B0604030504040204" pitchFamily="34" charset="0"/>
                <a:ea typeface="楷体_GB2312" pitchFamily="49" charset="-122"/>
              </a:rPr>
            </a:br>
            <a:endParaRPr lang="zh-CN" altLang="en-US" sz="240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8725" name="矩形 158724">
            <a:hlinkClick r:id="rId1" action="ppaction://hlinksldjump"/>
          </p:cNvPr>
          <p:cNvSpPr/>
          <p:nvPr/>
        </p:nvSpPr>
        <p:spPr>
          <a:xfrm rot="5400000">
            <a:off x="755650" y="2205038"/>
            <a:ext cx="3024188" cy="25923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1" hangingPunct="1"/>
            <a:r>
              <a:rPr lang="zh-CN" altLang="en-US" sz="8000" b="1">
                <a:ln w="63500" cap="flat" cmpd="sng">
                  <a:solidFill>
                    <a:schemeClr val="bg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78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愁</a:t>
            </a:r>
            <a:endParaRPr lang="zh-CN" altLang="en-US" sz="8000" b="1">
              <a:ln w="635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78000"/>
                </a:srgb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8726" name="矩形 158725"/>
          <p:cNvSpPr/>
          <p:nvPr/>
        </p:nvSpPr>
        <p:spPr>
          <a:xfrm>
            <a:off x="3059113" y="2060575"/>
            <a:ext cx="5741987" cy="3019425"/>
          </a:xfrm>
          <a:prstGeom prst="rect">
            <a:avLst/>
          </a:prstGeom>
          <a:noFill/>
          <a:ln w="5397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往事之叹       </a:t>
            </a:r>
            <a:endParaRPr lang="zh-CN" altLang="en-US" sz="4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亡国之恨</a:t>
            </a:r>
            <a:b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</a:br>
            <a: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离家之痛     </a:t>
            </a:r>
            <a:endParaRPr lang="zh-CN" altLang="en-US" sz="4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思家之苦</a:t>
            </a:r>
            <a:endParaRPr lang="zh-CN" altLang="en-US" sz="48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8730" name="动作按钮: 结束 158729">
            <a:hlinkClick r:id="" action="ppaction://hlinkshowjump?jump=lastslide"/>
          </p:cNvPr>
          <p:cNvSpPr/>
          <p:nvPr/>
        </p:nvSpPr>
        <p:spPr>
          <a:xfrm>
            <a:off x="8101013" y="333375"/>
            <a:ext cx="792162" cy="1223963"/>
          </a:xfrm>
          <a:prstGeom prst="actionButtonEnd">
            <a:avLst/>
          </a:prstGeom>
          <a:noFill/>
          <a:ln w="5397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/>
      <p:bldP spid="1587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065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3"/>
          <p:cNvSpPr/>
          <p:nvPr/>
        </p:nvSpPr>
        <p:spPr>
          <a:xfrm>
            <a:off x="466725" y="1341438"/>
            <a:ext cx="7772400" cy="987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5400" dirty="0">
                <a:solidFill>
                  <a:schemeClr val="fol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*虚实结合，情景交融</a:t>
            </a:r>
            <a:endParaRPr lang="zh-CN" altLang="en-US" sz="5400" dirty="0">
              <a:solidFill>
                <a:schemeClr val="fol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250825" y="2709863"/>
            <a:ext cx="4102100" cy="29384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春花秋月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实   小楼           “物是”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东风         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rPr>
              <a:t>（自然永恒）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明月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景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4427538" y="2709863"/>
            <a:ext cx="4343400" cy="309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往事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虚    故国            “人非”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雕栏玉砌   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</a:rPr>
              <a:t>（人生无常）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朱颜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一江春水         情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v"/>
            </a:pP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2" name="AutoShape 6"/>
          <p:cNvSpPr/>
          <p:nvPr/>
        </p:nvSpPr>
        <p:spPr>
          <a:xfrm>
            <a:off x="827088" y="2925763"/>
            <a:ext cx="76200" cy="1524000"/>
          </a:xfrm>
          <a:prstGeom prst="leftBracket">
            <a:avLst>
              <a:gd name="adj" fmla="val 1666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3" name="AutoShape 7"/>
          <p:cNvSpPr/>
          <p:nvPr/>
        </p:nvSpPr>
        <p:spPr>
          <a:xfrm>
            <a:off x="4932363" y="2925763"/>
            <a:ext cx="76200" cy="2057400"/>
          </a:xfrm>
          <a:prstGeom prst="leftBracket">
            <a:avLst>
              <a:gd name="adj" fmla="val 225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4" name="AutoShape 8"/>
          <p:cNvSpPr/>
          <p:nvPr/>
        </p:nvSpPr>
        <p:spPr>
          <a:xfrm>
            <a:off x="2482850" y="2925763"/>
            <a:ext cx="76200" cy="1524000"/>
          </a:xfrm>
          <a:prstGeom prst="rightBracket">
            <a:avLst>
              <a:gd name="adj" fmla="val 16666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5" name="AutoShape 9"/>
          <p:cNvSpPr/>
          <p:nvPr/>
        </p:nvSpPr>
        <p:spPr>
          <a:xfrm>
            <a:off x="6804025" y="2925763"/>
            <a:ext cx="76200" cy="2133600"/>
          </a:xfrm>
          <a:prstGeom prst="rightBracket">
            <a:avLst>
              <a:gd name="adj" fmla="val 233333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666" name="Line 10"/>
          <p:cNvSpPr/>
          <p:nvPr/>
        </p:nvSpPr>
        <p:spPr>
          <a:xfrm>
            <a:off x="3060700" y="4221163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67" name="Line 11"/>
          <p:cNvSpPr/>
          <p:nvPr/>
        </p:nvSpPr>
        <p:spPr>
          <a:xfrm>
            <a:off x="7596188" y="4149725"/>
            <a:ext cx="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68" name="Text Box 12"/>
          <p:cNvSpPr txBox="1"/>
          <p:nvPr/>
        </p:nvSpPr>
        <p:spPr>
          <a:xfrm>
            <a:off x="539750" y="476250"/>
            <a:ext cx="6216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探讨本词的艺术特色：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/>
      <p:bldP spid="26629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82" name="Text Box 2"/>
          <p:cNvSpPr txBox="1"/>
          <p:nvPr/>
        </p:nvSpPr>
        <p:spPr>
          <a:xfrm>
            <a:off x="2627313" y="44450"/>
            <a:ext cx="3671887" cy="1098550"/>
          </a:xfrm>
          <a:prstGeom prst="rect">
            <a:avLst/>
          </a:prstGeom>
          <a:solidFill>
            <a:schemeClr val="bg1">
              <a:alpha val="54117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</a:rPr>
              <a:t>小结本词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3"/>
          <p:cNvSpPr/>
          <p:nvPr/>
        </p:nvSpPr>
        <p:spPr>
          <a:xfrm>
            <a:off x="179388" y="1052513"/>
            <a:ext cx="8713787" cy="5589587"/>
          </a:xfrm>
          <a:prstGeom prst="rect">
            <a:avLst/>
          </a:prstGeom>
          <a:solidFill>
            <a:srgbClr val="000099">
              <a:alpha val="54117"/>
            </a:srgbClr>
          </a:solidFill>
          <a:ln w="9525">
            <a:noFill/>
          </a:ln>
        </p:spPr>
        <p:txBody>
          <a:bodyPr lIns="91435" tIns="45718" rIns="91435" bIns="45718"/>
          <a:p>
            <a:pPr marL="342900" indent="-342900" algn="just"/>
            <a:r>
              <a:rPr lang="en-US" altLang="zh-CN" sz="4000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dirty="0">
                <a:solidFill>
                  <a:srgbClr val="FFFF00"/>
                </a:solidFill>
                <a:latin typeface="宋体" panose="02010600030101010101" pitchFamily="2" charset="-122"/>
              </a:rPr>
              <a:t>全词以问起，以答结；由问天、问人而到自问，通过凄楚中不无激越的音调和曲折回旋、流走自如的艺术结构，使作者沛然莫御的愁思贯穿始终，形成沁人心脾的美感效应。其感情之深厚强烈，真如滔滔江水，大有不顾一切、冲决而出之势。正如王国维所说：“后主之词，真所谓以血书者也。</a:t>
            </a:r>
            <a:endParaRPr lang="zh-CN" altLang="en-US" sz="500" b="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1684" name="Picture 4" descr="未标题-2 拷贝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5921375"/>
            <a:ext cx="1403350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179388" y="1125538"/>
            <a:ext cx="8964612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只恐双溪舴艋舟，载不动许多愁 。          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李清照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白发三千丈，缘愁似个长。                         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李白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便作春江都是泪，流不尽，许多愁。           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秦观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抽刀断水水更流，举杯销愁愁更愁。           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李白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剪不断,理还乱,是离愁别是一般滋味在心头</a:t>
            </a:r>
            <a:r>
              <a:rPr lang="en-US" altLang="zh-CN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en-US" altLang="zh-CN" sz="32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李煜</a:t>
            </a:r>
            <a:endParaRPr lang="zh-CN" altLang="en-US" sz="32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bg2"/>
                </a:solidFill>
                <a:latin typeface="Arial" panose="020B0604020202020204" pitchFamily="34" charset="0"/>
              </a:rPr>
              <a:t>日暮乡关何处是？烟波江上使人愁。           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崔颢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Text Box 3"/>
          <p:cNvSpPr txBox="1"/>
          <p:nvPr/>
        </p:nvSpPr>
        <p:spPr>
          <a:xfrm>
            <a:off x="1384300" y="5013325"/>
            <a:ext cx="65722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  <p:pic>
        <p:nvPicPr>
          <p:cNvPr id="3" name="虞美人李煜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9" y="1104900"/>
            <a:ext cx="9166860" cy="52425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ea1ce23dbcb069c0838b13e3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>
            <a:spLocks noGrp="1"/>
          </p:cNvSpPr>
          <p:nvPr>
            <p:ph type="title" orient="vert"/>
          </p:nvPr>
        </p:nvSpPr>
        <p:spPr>
          <a:xfrm>
            <a:off x="684213" y="765175"/>
            <a:ext cx="2232025" cy="5616575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9600" dirty="0">
                <a:ea typeface="迷你繁智楷" pitchFamily="2" charset="-122"/>
              </a:rPr>
              <a:t>虞美人</a:t>
            </a:r>
            <a:r>
              <a:rPr lang="zh-CN" altLang="en-US" sz="5400" dirty="0">
                <a:ea typeface="楷体_GB2312" pitchFamily="49" charset="-122"/>
              </a:rPr>
              <a:t>李煜</a:t>
            </a:r>
            <a:endParaRPr lang="zh-CN" altLang="en-US" sz="5400" dirty="0">
              <a:ea typeface="楷体_GB2312" pitchFamily="49" charset="-122"/>
            </a:endParaRPr>
          </a:p>
        </p:txBody>
      </p:sp>
    </p:spTree>
  </p:cSld>
  <p:clrMapOvr>
    <a:masterClrMapping/>
  </p:clrMapOvr>
  <p:transition advTm="101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152400"/>
            <a:ext cx="35464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kern="1200" cap="none" spc="0" normalizeH="0" baseline="0" noProof="0">
                <a:solidFill>
                  <a:srgbClr val="D606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4400" kern="1200" cap="none" spc="0" normalizeH="0" baseline="0" noProof="0">
                <a:solidFill>
                  <a:srgbClr val="D606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课后练笔</a:t>
            </a:r>
            <a:r>
              <a:rPr kumimoji="0" lang="en-US" altLang="zh-CN" sz="4400" kern="1200" cap="none" spc="0" normalizeH="0" baseline="0" noProof="0">
                <a:solidFill>
                  <a:srgbClr val="D606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kumimoji="0" lang="en-US" altLang="zh-CN" sz="4400" kern="1200" cap="none" spc="0" normalizeH="0" baseline="0" noProof="0">
              <a:solidFill>
                <a:srgbClr val="D6062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79" name="Text Box 3"/>
          <p:cNvSpPr txBox="1"/>
          <p:nvPr/>
        </p:nvSpPr>
        <p:spPr>
          <a:xfrm>
            <a:off x="762000" y="914400"/>
            <a:ext cx="45720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spcBef>
                <a:spcPct val="20000"/>
              </a:spcBef>
            </a:pPr>
            <a:endParaRPr lang="en-US" altLang="zh-CN" sz="36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dist">
              <a:spcBef>
                <a:spcPct val="50000"/>
              </a:spcBef>
            </a:pP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75780" name="Text Box 4"/>
          <p:cNvSpPr txBox="1"/>
          <p:nvPr/>
        </p:nvSpPr>
        <p:spPr>
          <a:xfrm>
            <a:off x="1981200" y="160020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endParaRPr lang="zh-CN" altLang="zh-CN" sz="3600" dirty="0">
              <a:latin typeface="Arial" panose="020B0604020202020204" pitchFamily="34" charset="0"/>
            </a:endParaRPr>
          </a:p>
        </p:txBody>
      </p:sp>
      <p:pic>
        <p:nvPicPr>
          <p:cNvPr id="75781" name="Picture 5" descr="lb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0"/>
            <a:ext cx="3733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2" name="Text Box 6"/>
          <p:cNvSpPr txBox="1"/>
          <p:nvPr/>
        </p:nvSpPr>
        <p:spPr>
          <a:xfrm>
            <a:off x="1600200" y="1447800"/>
            <a:ext cx="3657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75783" name="Text Box 7"/>
          <p:cNvSpPr txBox="1"/>
          <p:nvPr/>
        </p:nvSpPr>
        <p:spPr>
          <a:xfrm>
            <a:off x="304800" y="1905000"/>
            <a:ext cx="6096000" cy="4430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用形象化的语言描写你所经历的一段愁。要求：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、体裁不限，可韵文可散文，也可填词作诗。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、要写</a:t>
            </a:r>
            <a:r>
              <a:rPr lang="zh-CN" altLang="en-US" sz="3600" dirty="0">
                <a:solidFill>
                  <a:srgbClr val="D60624"/>
                </a:solidFill>
                <a:latin typeface="宋体" panose="02010600030101010101" pitchFamily="2" charset="-122"/>
              </a:rPr>
              <a:t>真情实感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，不得无病呻吟。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95233"/>
          <p:cNvSpPr txBox="1"/>
          <p:nvPr/>
        </p:nvSpPr>
        <p:spPr>
          <a:xfrm>
            <a:off x="2895600" y="762000"/>
            <a:ext cx="52578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dirty="0">
                <a:solidFill>
                  <a:srgbClr val="987154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知人论世</a:t>
            </a:r>
            <a:endParaRPr lang="zh-CN" altLang="en-US" sz="6000" dirty="0">
              <a:solidFill>
                <a:srgbClr val="987154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146" name="文本框 95234"/>
          <p:cNvSpPr txBox="1"/>
          <p:nvPr/>
        </p:nvSpPr>
        <p:spPr>
          <a:xfrm>
            <a:off x="4191000" y="1716088"/>
            <a:ext cx="6400800" cy="4760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姓名：李煜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生辰：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937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年七月初七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祭日：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978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年七月初七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国家：南唐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职业：国主  词人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信仰：佛教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图片 95235" descr="200631591857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981200"/>
            <a:ext cx="28194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96261"/>
          <p:cNvSpPr/>
          <p:nvPr/>
        </p:nvSpPr>
        <p:spPr>
          <a:xfrm>
            <a:off x="0" y="-374650"/>
            <a:ext cx="8991600" cy="778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0000"/>
              </a:lnSpc>
            </a:pPr>
            <a:endParaRPr lang="en-US" altLang="zh-CN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后人是这样评价李后主的</a:t>
            </a:r>
            <a:r>
              <a:rPr lang="zh-CN" altLang="en-US" dirty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：“作个才人真绝代，可怜薄命作君王。”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李煜，南唐后主，他的一生是悲剧的一生。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937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年七月初七生，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962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年继位，好声色，不恤国政，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975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年宋兵攻克金陵，李煜投降，被送往汴京，虽封为“违命侯”，便实际上过着“日夕只以泪洗面”的软禁生活，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978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年七月初七，四十二岁生日，作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一词，令歌伎演唱，此曲触怒宋太宗，不久，李煜便被毒死。这首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 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也便成了李煜的绝笔之作。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 sz="quarter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chemeClr val="tx1"/>
                </a:solidFill>
              </a:rPr>
              <a:t>植物名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虞美人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sz="quarter"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sz="2400" dirty="0"/>
          </a:p>
        </p:txBody>
      </p:sp>
      <p:sp>
        <p:nvSpPr>
          <p:cNvPr id="45060" name="Rectangle 4"/>
          <p:cNvSpPr>
            <a:spLocks noGrp="1"/>
          </p:cNvSpPr>
          <p:nvPr>
            <p:ph sz="quarter" idx="2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sz="2400" dirty="0"/>
          </a:p>
        </p:txBody>
      </p:sp>
      <p:pic>
        <p:nvPicPr>
          <p:cNvPr id="8197" name="Picture 5" descr="69979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1373188"/>
            <a:ext cx="5029200" cy="335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[wallcoo]_Poppy_flower_wallpaper_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2550"/>
            <a:ext cx="44958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Text Box 7"/>
          <p:cNvSpPr txBox="1"/>
          <p:nvPr/>
        </p:nvSpPr>
        <p:spPr>
          <a:xfrm>
            <a:off x="228600" y="4800600"/>
            <a:ext cx="4572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别名</a:t>
            </a:r>
            <a:r>
              <a:rPr lang="en-US" altLang="zh-CN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lang="zh-CN" altLang="en-US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丽春花、小种罂粟花、苞米罂粟、蝴蝶满园春，花姿美好，色彩鲜艳，是比利时国花。</a:t>
            </a:r>
            <a:r>
              <a:rPr lang="zh-CN" altLang="en-US" b="0" dirty="0">
                <a:latin typeface="楷体_GB2312" pitchFamily="49" charset="-122"/>
                <a:ea typeface="楷体_GB2312" pitchFamily="49" charset="-122"/>
              </a:rPr>
              <a:t>全株可入药。 </a:t>
            </a:r>
            <a:endParaRPr lang="zh-CN" altLang="en-US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全株亦有毒，内含有毒生物碱，种子尤甚。</a:t>
            </a:r>
            <a:endParaRPr lang="zh-CN" altLang="en-US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误食后会引起抑制中枢神经中毒，严重可致生命危险。</a:t>
            </a:r>
            <a:endParaRPr lang="zh-CN" altLang="en-US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4" name="Rectangle 8"/>
          <p:cNvSpPr/>
          <p:nvPr/>
        </p:nvSpPr>
        <p:spPr>
          <a:xfrm>
            <a:off x="4953000" y="4876800"/>
            <a:ext cx="4038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花 语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】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0" dirty="0">
                <a:latin typeface="楷体_GB2312" pitchFamily="49" charset="-122"/>
                <a:ea typeface="楷体_GB2312" pitchFamily="49" charset="-122"/>
              </a:rPr>
              <a:t>白色虞美人：象征着安慰、慰问</a:t>
            </a:r>
            <a:endParaRPr lang="zh-CN" altLang="en-US" b="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0" dirty="0">
                <a:latin typeface="楷体_GB2312" pitchFamily="49" charset="-122"/>
                <a:ea typeface="楷体_GB2312" pitchFamily="49" charset="-122"/>
              </a:rPr>
              <a:t>红色虞美人：代表着极大的奢侈、顺从</a:t>
            </a:r>
            <a:endParaRPr lang="zh-CN" altLang="en-US" b="0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611188" y="3644900"/>
            <a:ext cx="79359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      </a:t>
            </a:r>
            <a:endParaRPr lang="en-US" altLang="zh-CN" sz="2800" dirty="0">
              <a:latin typeface="Arial" panose="020B0604020202020204" pitchFamily="34" charset="0"/>
            </a:endParaRPr>
          </a:p>
          <a:p>
            <a:r>
              <a:rPr lang="en-US" altLang="zh-CN" sz="2800" dirty="0">
                <a:latin typeface="Arial" panose="020B0604020202020204" pitchFamily="34" charset="0"/>
              </a:rPr>
              <a:t>      </a:t>
            </a:r>
            <a:endParaRPr lang="en-US" altLang="zh-CN" sz="2800" b="0" dirty="0">
              <a:latin typeface="Arial" panose="020B0604020202020204" pitchFamily="34" charset="0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684213" y="1412875"/>
            <a:ext cx="8280400" cy="332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en-US" altLang="zh-CN" sz="2800" dirty="0">
                <a:latin typeface="Arial" panose="020B0604020202020204" pitchFamily="34" charset="0"/>
              </a:rPr>
              <a:t>      </a:t>
            </a:r>
            <a:r>
              <a:rPr lang="zh-CN" altLang="en-US" sz="2400" dirty="0">
                <a:latin typeface="Arial" panose="020B0604020202020204" pitchFamily="34" charset="0"/>
              </a:rPr>
              <a:t>在楚汉之争中，有一个凄美的传说故事：霸王别姬。那时那地，十面埋伏，四面楚歌，一代霸王，英雄末路，美人虞姬为绝项羽后顾之忧，拔剑自刎。血染之地，长出一种鲜红的花，后人为了纪念她，便把这种花叫做“虞美人”。唐一无名氏根据这一凄美故事写了一首</a:t>
            </a:r>
            <a:r>
              <a:rPr lang="en-US" altLang="zh-CN" sz="2400" dirty="0"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</a:rPr>
              <a:t>虞美人</a:t>
            </a:r>
            <a:r>
              <a:rPr lang="en-US" altLang="zh-CN" sz="2400" dirty="0"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</a:rPr>
              <a:t>，词牌名便源于此。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虞美人在古代寓意着生离死别、悲歌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98308" name="Rectangle 4"/>
          <p:cNvSpPr>
            <a:spLocks noRot="1" noChangeArrowheads="1"/>
          </p:cNvSpPr>
          <p:nvPr/>
        </p:nvSpPr>
        <p:spPr bwMode="auto">
          <a:xfrm>
            <a:off x="1189038" y="260350"/>
            <a:ext cx="64008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词牌名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虞美人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47109" name="Picture 5" descr="245e8bca09ea6bb5c91768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4267200"/>
            <a:ext cx="5689600" cy="2147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288" y="3286125"/>
            <a:ext cx="8424863" cy="31083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前期词多表现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宫廷生活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男女恋情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离愁别绪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后期词则多写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思乡之情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亡国之恨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，风格沉郁苍凉。语言自然精练，境界开阔，词风疏朗。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52227" name="Picture 3" descr="李煜像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1196975"/>
            <a:ext cx="3241675" cy="21590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2514600" y="304800"/>
            <a:ext cx="6234113" cy="587375"/>
          </a:xfrm>
          <a:prstGeom prst="rect">
            <a:avLst/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zh-CN" altLang="en-US" sz="3200" dirty="0">
                <a:solidFill>
                  <a:srgbClr val="1C1C1C"/>
                </a:solidFill>
                <a:latin typeface="迷你简启体" pitchFamily="65" charset="-122"/>
                <a:ea typeface="迷你简启体" pitchFamily="65" charset="-122"/>
              </a:rPr>
              <a:t>作为文人的李煜</a:t>
            </a:r>
            <a:r>
              <a:rPr lang="zh-CN" altLang="en-US" sz="3200" dirty="0">
                <a:solidFill>
                  <a:srgbClr val="1C1C1C"/>
                </a:solidFill>
                <a:latin typeface="Arial" panose="020B0604020202020204" pitchFamily="34" charset="0"/>
                <a:ea typeface="迷你简启体" pitchFamily="65" charset="-122"/>
              </a:rPr>
              <a:t>——</a:t>
            </a:r>
            <a:r>
              <a:rPr lang="zh-CN" altLang="en-US" sz="3200" dirty="0">
                <a:solidFill>
                  <a:srgbClr val="1C1C1C"/>
                </a:solidFill>
                <a:latin typeface="迷你简启体" pitchFamily="65" charset="-122"/>
                <a:ea typeface="迷你简启体" pitchFamily="65" charset="-122"/>
              </a:rPr>
              <a:t>绝代词人</a:t>
            </a:r>
            <a:endParaRPr lang="zh-CN" altLang="en-US" dirty="0">
              <a:solidFill>
                <a:srgbClr val="1C1C1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121c7624d6e5bc3ed5074279"/>
          <p:cNvPicPr>
            <a:picLocks noChangeAspect="1"/>
          </p:cNvPicPr>
          <p:nvPr/>
        </p:nvPicPr>
        <p:blipFill>
          <a:blip r:embed="rId1">
            <a:lum bright="-6000"/>
          </a:blip>
          <a:srcRect l="1912" t="529" r="20605" b="90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1" name="Rectangle 3"/>
          <p:cNvSpPr>
            <a:spLocks noGrp="1" noRot="1"/>
          </p:cNvSpPr>
          <p:nvPr>
            <p:ph type="title" orient="vert"/>
          </p:nvPr>
        </p:nvSpPr>
        <p:spPr>
          <a:xfrm>
            <a:off x="7191375" y="738188"/>
            <a:ext cx="1579563" cy="3535362"/>
          </a:xfrm>
        </p:spPr>
        <p:txBody>
          <a:bodyPr wrap="square" lIns="91440" tIns="45720" rIns="91440" bIns="45720" anchor="ctr"/>
          <a:p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b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</a:t>
            </a:r>
            <a:r>
              <a:rPr lang="en-US" altLang="zh-CN" sz="3200" dirty="0">
                <a:solidFill>
                  <a:schemeClr val="bg1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李煜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2" name="Rectangle 4"/>
          <p:cNvSpPr>
            <a:spLocks noGrp="1" noRot="1"/>
          </p:cNvSpPr>
          <p:nvPr>
            <p:ph type="body" orient="vert" idx="1"/>
          </p:nvPr>
        </p:nvSpPr>
        <p:spPr>
          <a:xfrm>
            <a:off x="152400" y="1752600"/>
            <a:ext cx="5867400" cy="5426075"/>
          </a:xfrm>
        </p:spPr>
        <p:txBody>
          <a:bodyPr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春花秋月何时了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往事知多少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小楼昨夜又东风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故国不堪回首月明中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雕栏玉砌应犹在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只是朱颜改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问君能有几多愁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恰似一江春水向东流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3" name="AutoShape 5"/>
          <p:cNvSpPr/>
          <p:nvPr/>
        </p:nvSpPr>
        <p:spPr>
          <a:xfrm>
            <a:off x="304800" y="-2362200"/>
            <a:ext cx="76200" cy="1676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6000" b="0" dirty="0">
              <a:solidFill>
                <a:srgbClr val="C91103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332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332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2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2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332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332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2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332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4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2">
                                            <p:txEl>
                                              <p:charRg st="4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2">
                                            <p:txEl>
                                              <p:charRg st="4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4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9332">
                                            <p:txEl>
                                              <p:charRg st="4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9332">
                                            <p:txEl>
                                              <p:charRg st="4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9332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9332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99332" grpId="0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44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44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3077</Words>
  <Application>WPS 演示</Application>
  <PresentationFormat>全屏显示(4:3)</PresentationFormat>
  <Paragraphs>232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微软雅黑</vt:lpstr>
      <vt:lpstr>迷你繁智楷</vt:lpstr>
      <vt:lpstr>楷体_GB2312</vt:lpstr>
      <vt:lpstr>隶书</vt:lpstr>
      <vt:lpstr>新宋体</vt:lpstr>
      <vt:lpstr>华文新魏</vt:lpstr>
      <vt:lpstr>迷你简启体</vt:lpstr>
      <vt:lpstr>华文行楷</vt:lpstr>
      <vt:lpstr>Arial Unicode MS</vt:lpstr>
      <vt:lpstr>Calibri</vt:lpstr>
      <vt:lpstr>幼圆</vt:lpstr>
      <vt:lpstr>叶根友行书繁</vt:lpstr>
      <vt:lpstr>方正舒体简体</vt:lpstr>
      <vt:lpstr>华文中宋</vt:lpstr>
      <vt:lpstr>楷体</vt:lpstr>
      <vt:lpstr>Verdana</vt:lpstr>
      <vt:lpstr>古瓶荷花</vt:lpstr>
      <vt:lpstr>默认设计模板</vt:lpstr>
      <vt:lpstr>1_古瓶荷花</vt:lpstr>
      <vt:lpstr>3_默认设计模板</vt:lpstr>
      <vt:lpstr>2_古瓶荷花</vt:lpstr>
      <vt:lpstr>PowerPoint 演示文稿</vt:lpstr>
      <vt:lpstr>PowerPoint 演示文稿</vt:lpstr>
      <vt:lpstr>虞美人李煜</vt:lpstr>
      <vt:lpstr>PowerPoint 演示文稿</vt:lpstr>
      <vt:lpstr>PowerPoint 演示文稿</vt:lpstr>
      <vt:lpstr>植物名——虞美人</vt:lpstr>
      <vt:lpstr>PowerPoint 演示文稿</vt:lpstr>
      <vt:lpstr>PowerPoint 演示文稿</vt:lpstr>
      <vt:lpstr>虞美人 　　　——李煜</vt:lpstr>
      <vt:lpstr>PowerPoint 演示文稿</vt:lpstr>
      <vt:lpstr>PowerPoint 演示文稿</vt:lpstr>
      <vt:lpstr>1、“春花秋月”是美好的事物，谁人不怜，但作者为何偏偏诘问苍天“何时了”呢？ </vt:lpstr>
      <vt:lpstr>耐人寻味之春花秋月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雕栏玉砌应犹在</vt:lpstr>
      <vt:lpstr>5、“朱颜”的含义是什么?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1</cp:lastModifiedBy>
  <cp:revision>152</cp:revision>
  <dcterms:created xsi:type="dcterms:W3CDTF">2018-12-03T07:29:00Z</dcterms:created>
  <dcterms:modified xsi:type="dcterms:W3CDTF">2019-12-16T13:49:20Z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2052-11.1.0.9208</vt:lpwstr>
  </property>
</Properties>
</file>