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4" r:id="rId4"/>
    <p:sldId id="267" r:id="rId5"/>
    <p:sldId id="268" r:id="rId6"/>
    <p:sldId id="257" r:id="rId7"/>
    <p:sldId id="258" r:id="rId8"/>
    <p:sldId id="269" r:id="rId9"/>
    <p:sldId id="259" r:id="rId10"/>
    <p:sldId id="260" r:id="rId11"/>
    <p:sldId id="270" r:id="rId12"/>
    <p:sldId id="261" r:id="rId13"/>
    <p:sldId id="262" r:id="rId14"/>
    <p:sldId id="272" r:id="rId15"/>
    <p:sldId id="263" r:id="rId16"/>
    <p:sldId id="271" r:id="rId17"/>
    <p:sldId id="264" r:id="rId18"/>
    <p:sldId id="265" r:id="rId19"/>
    <p:sldId id="266" r:id="rId20"/>
    <p:sldId id="273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1DC7-9894-4054-AB88-6FAA7DF6B9A3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AC1B-55CE-45AC-8AC9-9C47B3806D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ndAc>
      <p:stSnd>
        <p:snd r:embed="rId1" name="push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1DC7-9894-4054-AB88-6FAA7DF6B9A3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AC1B-55CE-45AC-8AC9-9C47B3806D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ndAc>
      <p:stSnd>
        <p:snd r:embed="rId1" name="push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1DC7-9894-4054-AB88-6FAA7DF6B9A3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AC1B-55CE-45AC-8AC9-9C47B3806D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ndAc>
      <p:stSnd>
        <p:snd r:embed="rId1" name="push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1DC7-9894-4054-AB88-6FAA7DF6B9A3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AC1B-55CE-45AC-8AC9-9C47B3806D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ndAc>
      <p:stSnd>
        <p:snd r:embed="rId1" name="push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1DC7-9894-4054-AB88-6FAA7DF6B9A3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AC1B-55CE-45AC-8AC9-9C47B3806D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ndAc>
      <p:stSnd>
        <p:snd r:embed="rId1" name="push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1DC7-9894-4054-AB88-6FAA7DF6B9A3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AC1B-55CE-45AC-8AC9-9C47B3806D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ndAc>
      <p:stSnd>
        <p:snd r:embed="rId1" name="push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1DC7-9894-4054-AB88-6FAA7DF6B9A3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AC1B-55CE-45AC-8AC9-9C47B3806D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ndAc>
      <p:stSnd>
        <p:snd r:embed="rId1" name="push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1DC7-9894-4054-AB88-6FAA7DF6B9A3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AC1B-55CE-45AC-8AC9-9C47B3806D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ndAc>
      <p:stSnd>
        <p:snd r:embed="rId1" name="push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1DC7-9894-4054-AB88-6FAA7DF6B9A3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AC1B-55CE-45AC-8AC9-9C47B3806D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ndAc>
      <p:stSnd>
        <p:snd r:embed="rId1" name="push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1DC7-9894-4054-AB88-6FAA7DF6B9A3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AC1B-55CE-45AC-8AC9-9C47B3806D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ndAc>
      <p:stSnd>
        <p:snd r:embed="rId1" name="push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1DC7-9894-4054-AB88-6FAA7DF6B9A3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AC1B-55CE-45AC-8AC9-9C47B3806D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ndAc>
      <p:stSnd>
        <p:snd r:embed="rId1" name="push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81DC7-9894-4054-AB88-6FAA7DF6B9A3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BAC1B-55CE-45AC-8AC9-9C47B3806D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ndAc>
      <p:stSnd>
        <p:snd r:embed="rId13" name="push.wav" builtIn="1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32463;&#20856;&#27468;&#26354;&#38598;\&#26376;&#20142;&#20043;&#19978;.mp3" TargetMode="External"/><Relationship Id="rId6" Type="http://schemas.openxmlformats.org/officeDocument/2006/relationships/image" Target="../media/image3.jpeg"/><Relationship Id="rId5" Type="http://schemas.openxmlformats.org/officeDocument/2006/relationships/image" Target="../media/image2.wmf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35865.htm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http://baike.baidu.com/view/630687.htm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32463;&#20856;&#27468;&#26354;&#38598;\&#26376;&#21322;&#23567;&#22812;&#26354;.mp3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I:\手机照片1\月亮足迹\月亮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4643446"/>
            <a:ext cx="2357454" cy="2071702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7200" b="1" dirty="0">
                <a:solidFill>
                  <a:srgbClr val="FF0000"/>
                </a:solidFill>
              </a:rPr>
              <a:t>《</a:t>
            </a:r>
            <a:r>
              <a:rPr lang="zh-CN" altLang="en-US" sz="7200" b="1" dirty="0">
                <a:solidFill>
                  <a:srgbClr val="FF0000"/>
                </a:solidFill>
              </a:rPr>
              <a:t>月亮上的足迹</a:t>
            </a:r>
            <a:r>
              <a:rPr lang="en-US" altLang="zh-CN" sz="7200" b="1" dirty="0">
                <a:solidFill>
                  <a:srgbClr val="FF0000"/>
                </a:solidFill>
              </a:rPr>
              <a:t>》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rot="564225">
            <a:off x="1331718" y="4242065"/>
            <a:ext cx="6400800" cy="1752600"/>
          </a:xfrm>
        </p:spPr>
        <p:txBody>
          <a:bodyPr>
            <a:normAutofit/>
          </a:bodyPr>
          <a:lstStyle/>
          <a:p>
            <a:r>
              <a:rPr lang="zh-CN" altLang="en-US" sz="4400" b="1" dirty="0" smtClean="0">
                <a:solidFill>
                  <a:srgbClr val="00B050"/>
                </a:solidFill>
              </a:rPr>
              <a:t>上蔡县城南中学   刘二龙</a:t>
            </a:r>
            <a:endParaRPr lang="zh-CN" altLang="en-US" sz="4400" b="1" dirty="0">
              <a:solidFill>
                <a:srgbClr val="00B050"/>
              </a:solidFill>
            </a:endParaRPr>
          </a:p>
        </p:txBody>
      </p:sp>
      <p:pic>
        <p:nvPicPr>
          <p:cNvPr id="1027" name="Picture 3" descr="C:\Program Files\Microsoft Office\MEDIA\CAGCAT10\j0233070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28604"/>
            <a:ext cx="2961992" cy="1484768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653299" y="2967335"/>
            <a:ext cx="703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制作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43570" y="5786454"/>
            <a:ext cx="296427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2012 11 17</a:t>
            </a:r>
            <a:endParaRPr lang="zh-CN" altLang="en-US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Picture 2" descr="I:\手机照片1\月亮足迹\月亮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388" y="142852"/>
            <a:ext cx="2571768" cy="2143140"/>
          </a:xfrm>
          <a:prstGeom prst="rect">
            <a:avLst/>
          </a:prstGeom>
          <a:noFill/>
        </p:spPr>
      </p:pic>
      <p:pic>
        <p:nvPicPr>
          <p:cNvPr id="11" name="月亮之上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991600" y="6705600"/>
            <a:ext cx="152400" cy="152400"/>
          </a:xfrm>
          <a:prstGeom prst="rect">
            <a:avLst/>
          </a:prstGeom>
        </p:spPr>
      </p:pic>
    </p:spTree>
  </p:cSld>
  <p:clrMapOvr>
    <a:masterClrMapping/>
  </p:clrMapOvr>
  <p:transition spd="med">
    <p:sndAc>
      <p:stSnd>
        <p:snd r:embed="rId3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21610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/>
      <p:bldP spid="3" grpId="0" build="p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>
            <a:normAutofit fontScale="90000"/>
          </a:bodyPr>
          <a:lstStyle/>
          <a:p>
            <a:r>
              <a:rPr lang="en-US" altLang="zh-CN" sz="6700" dirty="0" smtClean="0">
                <a:solidFill>
                  <a:srgbClr val="FF0000"/>
                </a:solidFill>
              </a:rPr>
              <a:t>【</a:t>
            </a:r>
            <a:r>
              <a:rPr lang="zh-CN" altLang="en-US" sz="6700" dirty="0" smtClean="0">
                <a:solidFill>
                  <a:srgbClr val="FF0000"/>
                </a:solidFill>
              </a:rPr>
              <a:t>合作学习</a:t>
            </a:r>
            <a:r>
              <a:rPr lang="en-US" altLang="zh-CN" sz="6700" dirty="0" smtClean="0">
                <a:solidFill>
                  <a:srgbClr val="FF0000"/>
                </a:solidFill>
              </a:rPr>
              <a:t>】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42984"/>
            <a:ext cx="8472518" cy="542928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dirty="0" smtClean="0"/>
              <a:t>一、尝试快速默读课文，提出思考题，了解文章内容。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zh-CN" altLang="en-US" dirty="0" smtClean="0"/>
              <a:t>学法指导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快速默读课文，简称“速读”，阅读尽量做到不读出声，不指读，不动唇，不回读，不纠缠生字，不忽视标题和“小博士导读”。</a:t>
            </a:r>
          </a:p>
          <a:p>
            <a:pPr>
              <a:buNone/>
            </a:pPr>
            <a:r>
              <a:rPr lang="en-US" altLang="zh-CN" dirty="0" smtClean="0"/>
              <a:t>1.</a:t>
            </a:r>
            <a:r>
              <a:rPr lang="zh-CN" altLang="en-US" dirty="0" smtClean="0"/>
              <a:t>找出登月过程中表示时间的词语。（用笔圈画出）</a:t>
            </a:r>
          </a:p>
          <a:p>
            <a:pPr>
              <a:buNone/>
            </a:pPr>
            <a:r>
              <a:rPr lang="zh-CN" altLang="en-US" dirty="0" smtClean="0"/>
              <a:t> 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8596" y="3286124"/>
            <a:ext cx="8258204" cy="321471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1969</a:t>
            </a:r>
            <a:r>
              <a:rPr lang="zh-CN" altLang="en-US" dirty="0" smtClean="0">
                <a:solidFill>
                  <a:srgbClr val="FF0000"/>
                </a:solidFill>
              </a:rPr>
              <a:t>年</a:t>
            </a:r>
            <a:r>
              <a:rPr lang="en-US" altLang="zh-CN" dirty="0" smtClean="0">
                <a:solidFill>
                  <a:srgbClr val="FF0000"/>
                </a:solidFill>
              </a:rPr>
              <a:t>7 </a:t>
            </a:r>
            <a:r>
              <a:rPr lang="zh-CN" altLang="en-US" dirty="0" smtClean="0">
                <a:solidFill>
                  <a:srgbClr val="FF0000"/>
                </a:solidFill>
              </a:rPr>
              <a:t>月</a:t>
            </a:r>
            <a:r>
              <a:rPr lang="en-US" altLang="zh-CN" dirty="0" smtClean="0">
                <a:solidFill>
                  <a:srgbClr val="FF0000"/>
                </a:solidFill>
              </a:rPr>
              <a:t>    7</a:t>
            </a:r>
            <a:r>
              <a:rPr lang="zh-CN" altLang="en-US" dirty="0" smtClean="0">
                <a:solidFill>
                  <a:srgbClr val="FF0000"/>
                </a:solidFill>
              </a:rPr>
              <a:t>月</a:t>
            </a:r>
            <a:r>
              <a:rPr lang="en-US" altLang="zh-CN" dirty="0" smtClean="0">
                <a:solidFill>
                  <a:srgbClr val="FF0000"/>
                </a:solidFill>
              </a:rPr>
              <a:t>16</a:t>
            </a:r>
            <a:r>
              <a:rPr lang="zh-CN" altLang="en-US" dirty="0" smtClean="0">
                <a:solidFill>
                  <a:srgbClr val="FF0000"/>
                </a:solidFill>
              </a:rPr>
              <a:t>日道别    发射 后</a:t>
            </a:r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分</a:t>
            </a:r>
            <a:r>
              <a:rPr lang="en-US" altLang="zh-CN" dirty="0" smtClean="0">
                <a:solidFill>
                  <a:srgbClr val="FF0000"/>
                </a:solidFill>
              </a:rPr>
              <a:t>42</a:t>
            </a:r>
            <a:r>
              <a:rPr lang="zh-CN" altLang="en-US" dirty="0" smtClean="0">
                <a:solidFill>
                  <a:srgbClr val="FF0000"/>
                </a:solidFill>
              </a:rPr>
              <a:t>秒    </a:t>
            </a:r>
            <a:r>
              <a:rPr lang="en-US" altLang="zh-CN" dirty="0" smtClean="0">
                <a:solidFill>
                  <a:srgbClr val="FF0000"/>
                </a:solidFill>
              </a:rPr>
              <a:t>13</a:t>
            </a:r>
            <a:r>
              <a:rPr lang="zh-CN" altLang="en-US" dirty="0" smtClean="0">
                <a:solidFill>
                  <a:srgbClr val="FF0000"/>
                </a:solidFill>
              </a:rPr>
              <a:t>小时</a:t>
            </a:r>
            <a:r>
              <a:rPr lang="en-US" altLang="zh-CN" dirty="0" smtClean="0">
                <a:solidFill>
                  <a:srgbClr val="FF0000"/>
                </a:solidFill>
              </a:rPr>
              <a:t>30</a:t>
            </a:r>
            <a:r>
              <a:rPr lang="zh-CN" altLang="en-US" dirty="0" smtClean="0">
                <a:solidFill>
                  <a:srgbClr val="FF0000"/>
                </a:solidFill>
              </a:rPr>
              <a:t>分进入梦乡</a:t>
            </a:r>
            <a:r>
              <a:rPr lang="en-US" altLang="zh-CN" dirty="0" smtClean="0">
                <a:solidFill>
                  <a:srgbClr val="FF0000"/>
                </a:solidFill>
              </a:rPr>
              <a:t>   19</a:t>
            </a:r>
            <a:r>
              <a:rPr lang="zh-CN" altLang="en-US" dirty="0" smtClean="0">
                <a:solidFill>
                  <a:srgbClr val="FF0000"/>
                </a:solidFill>
              </a:rPr>
              <a:t>日晚上</a:t>
            </a:r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r>
              <a:rPr lang="zh-CN" altLang="en-US" dirty="0" smtClean="0">
                <a:solidFill>
                  <a:srgbClr val="FF0000"/>
                </a:solidFill>
              </a:rPr>
              <a:t>点</a:t>
            </a:r>
            <a:r>
              <a:rPr lang="en-US" altLang="zh-CN" dirty="0" smtClean="0">
                <a:solidFill>
                  <a:srgbClr val="FF0000"/>
                </a:solidFill>
              </a:rPr>
              <a:t>33</a:t>
            </a:r>
            <a:r>
              <a:rPr lang="zh-CN" altLang="en-US" dirty="0" smtClean="0">
                <a:solidFill>
                  <a:srgbClr val="FF0000"/>
                </a:solidFill>
              </a:rPr>
              <a:t>分飞过中和点</a:t>
            </a:r>
            <a:r>
              <a:rPr lang="en-US" altLang="zh-CN" dirty="0" smtClean="0">
                <a:solidFill>
                  <a:srgbClr val="FF0000"/>
                </a:solidFill>
              </a:rPr>
              <a:t>     19</a:t>
            </a:r>
            <a:r>
              <a:rPr lang="zh-CN" altLang="en-US" dirty="0" smtClean="0">
                <a:solidFill>
                  <a:srgbClr val="FF0000"/>
                </a:solidFill>
              </a:rPr>
              <a:t>日晚上</a:t>
            </a:r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r>
              <a:rPr lang="zh-CN" altLang="en-US" dirty="0" smtClean="0">
                <a:solidFill>
                  <a:srgbClr val="FF0000"/>
                </a:solidFill>
              </a:rPr>
              <a:t>点</a:t>
            </a:r>
            <a:r>
              <a:rPr lang="en-US" altLang="zh-CN" dirty="0" smtClean="0">
                <a:solidFill>
                  <a:srgbClr val="FF0000"/>
                </a:solidFill>
              </a:rPr>
              <a:t>32</a:t>
            </a:r>
            <a:r>
              <a:rPr lang="zh-CN" altLang="en-US" dirty="0" smtClean="0">
                <a:solidFill>
                  <a:srgbClr val="FF0000"/>
                </a:solidFill>
              </a:rPr>
              <a:t>分地面呼叫   </a:t>
            </a:r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r>
              <a:rPr lang="zh-CN" altLang="en-US" dirty="0" smtClean="0">
                <a:solidFill>
                  <a:srgbClr val="FF0000"/>
                </a:solidFill>
              </a:rPr>
              <a:t>月</a:t>
            </a:r>
            <a:r>
              <a:rPr lang="en-US" altLang="zh-CN" dirty="0" smtClean="0">
                <a:solidFill>
                  <a:srgbClr val="FF0000"/>
                </a:solidFill>
              </a:rPr>
              <a:t>20</a:t>
            </a:r>
            <a:r>
              <a:rPr lang="zh-CN" altLang="en-US" dirty="0" smtClean="0">
                <a:solidFill>
                  <a:srgbClr val="FF0000"/>
                </a:solidFill>
              </a:rPr>
              <a:t>日上午</a:t>
            </a:r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r>
              <a:rPr lang="zh-CN" altLang="en-US" dirty="0" smtClean="0">
                <a:solidFill>
                  <a:srgbClr val="FF0000"/>
                </a:solidFill>
              </a:rPr>
              <a:t>点</a:t>
            </a:r>
            <a:r>
              <a:rPr lang="en-US" altLang="zh-CN" dirty="0" smtClean="0">
                <a:solidFill>
                  <a:srgbClr val="FF0000"/>
                </a:solidFill>
              </a:rPr>
              <a:t>32</a:t>
            </a:r>
            <a:r>
              <a:rPr lang="zh-CN" altLang="en-US" dirty="0" smtClean="0">
                <a:solidFill>
                  <a:srgbClr val="FF0000"/>
                </a:solidFill>
              </a:rPr>
              <a:t>分与地面通话    </a:t>
            </a:r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r>
              <a:rPr lang="zh-CN" altLang="en-US" dirty="0" smtClean="0">
                <a:solidFill>
                  <a:srgbClr val="FF0000"/>
                </a:solidFill>
              </a:rPr>
              <a:t>月</a:t>
            </a:r>
            <a:r>
              <a:rPr lang="en-US" altLang="zh-CN" dirty="0" smtClean="0">
                <a:solidFill>
                  <a:srgbClr val="FF0000"/>
                </a:solidFill>
              </a:rPr>
              <a:t>21</a:t>
            </a:r>
            <a:r>
              <a:rPr lang="zh-CN" altLang="en-US" dirty="0" smtClean="0">
                <a:solidFill>
                  <a:srgbClr val="FF0000"/>
                </a:solidFill>
              </a:rPr>
              <a:t>日凌晨</a:t>
            </a:r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r>
              <a:rPr lang="zh-CN" altLang="en-US" dirty="0" smtClean="0">
                <a:solidFill>
                  <a:srgbClr val="FF0000"/>
                </a:solidFill>
              </a:rPr>
              <a:t>分</a:t>
            </a:r>
            <a:r>
              <a:rPr lang="en-US" altLang="zh-CN" dirty="0" smtClean="0">
                <a:solidFill>
                  <a:srgbClr val="FF0000"/>
                </a:solidFill>
              </a:rPr>
              <a:t>17</a:t>
            </a:r>
            <a:r>
              <a:rPr lang="zh-CN" altLang="en-US" dirty="0" smtClean="0">
                <a:solidFill>
                  <a:srgbClr val="FF0000"/>
                </a:solidFill>
              </a:rPr>
              <a:t>分</a:t>
            </a:r>
            <a:r>
              <a:rPr lang="en-US" altLang="zh-CN" dirty="0" smtClean="0">
                <a:solidFill>
                  <a:srgbClr val="FF0000"/>
                </a:solidFill>
              </a:rPr>
              <a:t>40</a:t>
            </a:r>
            <a:r>
              <a:rPr lang="zh-CN" altLang="en-US" dirty="0" smtClean="0">
                <a:solidFill>
                  <a:srgbClr val="FF0000"/>
                </a:solidFill>
              </a:rPr>
              <a:t>秒平静降落月球   </a:t>
            </a:r>
            <a:r>
              <a:rPr lang="en-US" altLang="zh-CN" dirty="0" smtClean="0">
                <a:solidFill>
                  <a:srgbClr val="FF0000"/>
                </a:solidFill>
              </a:rPr>
              <a:t>21</a:t>
            </a:r>
            <a:r>
              <a:rPr lang="zh-CN" altLang="en-US" dirty="0" smtClean="0">
                <a:solidFill>
                  <a:srgbClr val="FF0000"/>
                </a:solidFill>
              </a:rPr>
              <a:t>日上午</a:t>
            </a:r>
            <a:r>
              <a:rPr lang="en-US" altLang="zh-CN" dirty="0" smtClean="0">
                <a:solidFill>
                  <a:srgbClr val="FF0000"/>
                </a:solidFill>
              </a:rPr>
              <a:t>11</a:t>
            </a:r>
            <a:r>
              <a:rPr lang="zh-CN" altLang="en-US" dirty="0" smtClean="0">
                <a:solidFill>
                  <a:srgbClr val="FF0000"/>
                </a:solidFill>
              </a:rPr>
              <a:t>点</a:t>
            </a:r>
            <a:r>
              <a:rPr lang="en-US" altLang="zh-CN" dirty="0" smtClean="0">
                <a:solidFill>
                  <a:srgbClr val="FF0000"/>
                </a:solidFill>
              </a:rPr>
              <a:t>39</a:t>
            </a:r>
            <a:r>
              <a:rPr lang="zh-CN" altLang="en-US" dirty="0" smtClean="0">
                <a:solidFill>
                  <a:srgbClr val="FF0000"/>
                </a:solidFill>
              </a:rPr>
              <a:t>分打开舱门   </a:t>
            </a:r>
            <a:r>
              <a:rPr lang="en-US" altLang="zh-CN" dirty="0" smtClean="0">
                <a:solidFill>
                  <a:srgbClr val="FF0000"/>
                </a:solidFill>
              </a:rPr>
              <a:t>11</a:t>
            </a:r>
            <a:r>
              <a:rPr lang="zh-CN" altLang="en-US" dirty="0" smtClean="0">
                <a:solidFill>
                  <a:srgbClr val="FF0000"/>
                </a:solidFill>
              </a:rPr>
              <a:t>点</a:t>
            </a:r>
            <a:r>
              <a:rPr lang="en-US" altLang="zh-CN" dirty="0" smtClean="0">
                <a:solidFill>
                  <a:srgbClr val="FF0000"/>
                </a:solidFill>
              </a:rPr>
              <a:t>51</a:t>
            </a:r>
            <a:r>
              <a:rPr lang="zh-CN" altLang="en-US" dirty="0" smtClean="0">
                <a:solidFill>
                  <a:srgbClr val="FF0000"/>
                </a:solidFill>
              </a:rPr>
              <a:t>分登上月球。</a:t>
            </a:r>
            <a:r>
              <a:rPr lang="en-US" altLang="zh-CN" dirty="0" smtClean="0">
                <a:solidFill>
                  <a:srgbClr val="FF0000"/>
                </a:solidFill>
              </a:rPr>
              <a:t>1969</a:t>
            </a:r>
            <a:r>
              <a:rPr lang="zh-CN" altLang="en-US" dirty="0" smtClean="0">
                <a:solidFill>
                  <a:srgbClr val="FF0000"/>
                </a:solidFill>
              </a:rPr>
              <a:t>年</a:t>
            </a:r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r>
              <a:rPr lang="zh-CN" altLang="en-US" dirty="0" smtClean="0">
                <a:solidFill>
                  <a:srgbClr val="FF0000"/>
                </a:solidFill>
              </a:rPr>
              <a:t>月</a:t>
            </a:r>
            <a:r>
              <a:rPr lang="en-US" altLang="zh-CN" dirty="0" smtClean="0">
                <a:solidFill>
                  <a:srgbClr val="FF0000"/>
                </a:solidFill>
              </a:rPr>
              <a:t>21</a:t>
            </a:r>
            <a:r>
              <a:rPr lang="zh-CN" altLang="en-US" dirty="0" smtClean="0">
                <a:solidFill>
                  <a:srgbClr val="FF0000"/>
                </a:solidFill>
              </a:rPr>
              <a:t>日</a:t>
            </a:r>
            <a:r>
              <a:rPr lang="en-US" altLang="zh-CN" dirty="0" smtClean="0">
                <a:solidFill>
                  <a:srgbClr val="FF0000"/>
                </a:solidFill>
              </a:rPr>
              <a:t>11</a:t>
            </a:r>
            <a:r>
              <a:rPr lang="zh-CN" altLang="en-US" dirty="0" smtClean="0">
                <a:solidFill>
                  <a:srgbClr val="FF0000"/>
                </a:solidFill>
              </a:rPr>
              <a:t>点</a:t>
            </a:r>
            <a:r>
              <a:rPr lang="en-US" altLang="zh-CN" dirty="0" smtClean="0">
                <a:solidFill>
                  <a:srgbClr val="FF0000"/>
                </a:solidFill>
              </a:rPr>
              <a:t>56</a:t>
            </a:r>
            <a:r>
              <a:rPr lang="zh-CN" altLang="en-US" dirty="0" smtClean="0">
                <a:solidFill>
                  <a:srgbClr val="FF0000"/>
                </a:solidFill>
              </a:rPr>
              <a:t>分</a:t>
            </a:r>
            <a:r>
              <a:rPr lang="en-US" altLang="zh-CN" dirty="0" smtClean="0">
                <a:solidFill>
                  <a:srgbClr val="FF0000"/>
                </a:solidFill>
              </a:rPr>
              <a:t>20</a:t>
            </a:r>
            <a:r>
              <a:rPr lang="zh-CN" altLang="en-US" dirty="0" smtClean="0">
                <a:solidFill>
                  <a:srgbClr val="FF0000"/>
                </a:solidFill>
              </a:rPr>
              <a:t>秒，月球上留下了人类伟大的一步。 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ndAc>
      <p:stSnd>
        <p:snd r:embed="rId2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 descr="月亮17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</p:spPr>
      </p:pic>
      <p:pic>
        <p:nvPicPr>
          <p:cNvPr id="6" name="内容占位符 5" descr="月亮8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7" name="图片 6" descr="月亮1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sndAc>
      <p:stSnd>
        <p:snd r:embed="rId2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椭圆 33"/>
          <p:cNvSpPr/>
          <p:nvPr/>
        </p:nvSpPr>
        <p:spPr>
          <a:xfrm>
            <a:off x="4786314" y="4000504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643306" y="4000504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643174" y="4000504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643042" y="4000504"/>
            <a:ext cx="357190" cy="35719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28662" y="4000504"/>
            <a:ext cx="357190" cy="34289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85728"/>
            <a:ext cx="8472518" cy="584043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altLang="zh-CN" dirty="0" smtClean="0"/>
              <a:t>2.</a:t>
            </a:r>
            <a:r>
              <a:rPr lang="zh-CN" altLang="en-US" dirty="0" smtClean="0"/>
              <a:t>本文写了一件什么事</a:t>
            </a:r>
            <a:r>
              <a:rPr lang="en-US" altLang="zh-CN" dirty="0" smtClean="0"/>
              <a:t>?</a:t>
            </a:r>
            <a:r>
              <a:rPr lang="zh-CN" altLang="en-US" dirty="0" smtClean="0"/>
              <a:t>请用简洁的语言概括。（可以用“什么人做什么事”的格式概括）</a:t>
            </a:r>
          </a:p>
          <a:p>
            <a:pPr>
              <a:buNone/>
            </a:pPr>
            <a:r>
              <a:rPr lang="zh-CN" altLang="en-US" dirty="0" smtClean="0"/>
              <a:t> 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3.</a:t>
            </a:r>
            <a:r>
              <a:rPr lang="zh-CN" altLang="en-US" dirty="0" smtClean="0"/>
              <a:t>试将登月全过程画一张示意图，并作简要解说。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（“研讨与练习”一）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dirty="0" smtClean="0">
                <a:latin typeface="Calibri" pitchFamily="34" charset="0"/>
                <a:ea typeface="宋体" pitchFamily="2" charset="-122"/>
                <a:cs typeface="宋体" pitchFamily="2" charset="-122"/>
              </a:rPr>
              <a:t>二、小组讨论交流，小组代表发言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1285860"/>
            <a:ext cx="8686800" cy="5429288"/>
          </a:xfrm>
          <a:noFill/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文章写了美国三名宇航员登上月球并安全返回的全过程。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 lvl="2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</a:t>
            </a:r>
          </a:p>
          <a:p>
            <a:pPr lvl="2"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 lvl="2"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 lvl="2"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 lvl="2">
              <a:buNone/>
            </a:pPr>
            <a:r>
              <a:rPr lang="zh-CN" altLang="en-US" sz="2400" dirty="0" smtClean="0">
                <a:solidFill>
                  <a:srgbClr val="FF0000"/>
                </a:solidFill>
              </a:rPr>
              <a:t>        </a:t>
            </a:r>
            <a:r>
              <a:rPr lang="zh-CN" altLang="en-US" sz="2800" dirty="0" smtClean="0">
                <a:solidFill>
                  <a:srgbClr val="FF0000"/>
                </a:solidFill>
              </a:rPr>
              <a:t>地</a:t>
            </a:r>
            <a:r>
              <a:rPr lang="en-US" altLang="zh-CN" sz="2800" dirty="0" smtClean="0">
                <a:solidFill>
                  <a:srgbClr val="FF0000"/>
                </a:solidFill>
              </a:rPr>
              <a:t>		            </a:t>
            </a:r>
            <a:r>
              <a:rPr lang="zh-CN" altLang="en-US" sz="2800" dirty="0" smtClean="0">
                <a:solidFill>
                  <a:srgbClr val="FF0000"/>
                </a:solidFill>
              </a:rPr>
              <a:t>月</a:t>
            </a:r>
            <a:r>
              <a:rPr lang="en-US" altLang="zh-CN" sz="2800" dirty="0" smtClean="0">
                <a:solidFill>
                  <a:srgbClr val="FF0000"/>
                </a:solidFill>
              </a:rPr>
              <a:t>	                     </a:t>
            </a:r>
            <a:r>
              <a:rPr lang="zh-CN" altLang="en-US" sz="2800" dirty="0" smtClean="0">
                <a:solidFill>
                  <a:srgbClr val="FF0000"/>
                </a:solidFill>
              </a:rPr>
              <a:t>地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 lvl="2">
              <a:buNone/>
            </a:pPr>
            <a:endParaRPr lang="en-US" altLang="zh-CN" sz="2400" dirty="0" smtClean="0">
              <a:solidFill>
                <a:srgbClr val="FF0000"/>
              </a:solidFill>
            </a:endParaRPr>
          </a:p>
          <a:p>
            <a:pPr lvl="2"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 1	         2                3               4                  5</a:t>
            </a:r>
          </a:p>
          <a:p>
            <a:pPr lvl="2">
              <a:buNone/>
            </a:pPr>
            <a:endParaRPr lang="en-US" altLang="zh-CN" sz="2400" dirty="0" smtClean="0">
              <a:solidFill>
                <a:srgbClr val="FF0000"/>
              </a:solidFill>
            </a:endParaRPr>
          </a:p>
          <a:p>
            <a:pPr lvl="2">
              <a:buNone/>
            </a:pPr>
            <a:r>
              <a:rPr lang="zh-CN" altLang="en-US" sz="2800" dirty="0" smtClean="0">
                <a:solidFill>
                  <a:srgbClr val="FF0000"/>
                </a:solidFill>
              </a:rPr>
              <a:t>解说：登月过程可分五个阶段：</a:t>
            </a:r>
            <a:r>
              <a:rPr lang="en-US" altLang="zh-CN" sz="2800" dirty="0" smtClean="0">
                <a:solidFill>
                  <a:srgbClr val="FF0000"/>
                </a:solidFill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</a:rPr>
              <a:t>准备；</a:t>
            </a:r>
            <a:r>
              <a:rPr lang="en-US" altLang="zh-CN" sz="2800" dirty="0" smtClean="0">
                <a:solidFill>
                  <a:srgbClr val="FF0000"/>
                </a:solidFill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</a:rPr>
              <a:t>发射和进入太空；</a:t>
            </a:r>
            <a:r>
              <a:rPr lang="en-US" altLang="zh-CN" sz="2800" dirty="0" smtClean="0">
                <a:solidFill>
                  <a:srgbClr val="FF0000"/>
                </a:solidFill>
              </a:rPr>
              <a:t>3</a:t>
            </a:r>
            <a:r>
              <a:rPr lang="zh-CN" altLang="en-US" sz="2800" dirty="0" smtClean="0">
                <a:solidFill>
                  <a:srgbClr val="FF0000"/>
                </a:solidFill>
              </a:rPr>
              <a:t>登上月球；</a:t>
            </a:r>
            <a:r>
              <a:rPr lang="en-US" altLang="zh-CN" sz="2800" dirty="0" smtClean="0">
                <a:solidFill>
                  <a:srgbClr val="FF0000"/>
                </a:solidFill>
              </a:rPr>
              <a:t>4</a:t>
            </a:r>
            <a:r>
              <a:rPr lang="zh-CN" altLang="en-US" sz="2800" dirty="0" smtClean="0">
                <a:solidFill>
                  <a:srgbClr val="FF0000"/>
                </a:solidFill>
              </a:rPr>
              <a:t>月面工作；</a:t>
            </a:r>
            <a:r>
              <a:rPr lang="en-US" altLang="zh-CN" sz="2800" dirty="0" smtClean="0">
                <a:solidFill>
                  <a:srgbClr val="FF0000"/>
                </a:solidFill>
              </a:rPr>
              <a:t>5</a:t>
            </a:r>
            <a:r>
              <a:rPr lang="zh-CN" altLang="en-US" sz="2800" dirty="0" smtClean="0">
                <a:solidFill>
                  <a:srgbClr val="FF0000"/>
                </a:solidFill>
              </a:rPr>
              <a:t>对接和返回</a:t>
            </a:r>
            <a:r>
              <a:rPr lang="zh-CN" altLang="en-US" sz="2400" dirty="0" smtClean="0">
                <a:solidFill>
                  <a:srgbClr val="FF0000"/>
                </a:solidFill>
              </a:rPr>
              <a:t>。</a:t>
            </a:r>
            <a:r>
              <a:rPr lang="en-US" altLang="zh-CN" sz="2100" dirty="0" smtClean="0">
                <a:solidFill>
                  <a:srgbClr val="FF0000"/>
                </a:solidFill>
              </a:rPr>
              <a:t>	</a:t>
            </a:r>
          </a:p>
        </p:txBody>
      </p:sp>
      <p:cxnSp>
        <p:nvCxnSpPr>
          <p:cNvPr id="17" name="直接连接符 16"/>
          <p:cNvCxnSpPr/>
          <p:nvPr/>
        </p:nvCxnSpPr>
        <p:spPr>
          <a:xfrm rot="5400000">
            <a:off x="464315" y="4179099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714348" y="4429132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5400000">
            <a:off x="1285852" y="4214818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1500166" y="442913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5400000">
            <a:off x="2286778" y="4214024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5400000">
            <a:off x="3358348" y="4214024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5400000">
            <a:off x="4501356" y="4214024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5400000">
            <a:off x="5858678" y="4214024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2500298" y="442913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3571868" y="442913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>
            <a:off x="4714876" y="442913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3898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。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 spd="med">
    <p:sndAc>
      <p:stSnd>
        <p:snd r:embed="rId2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7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770" decel="100000"/>
                                        <p:tgtEl>
                                          <p:spTgt spid="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2" dur="77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4" dur="77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6700" b="1" dirty="0" smtClean="0">
                <a:solidFill>
                  <a:srgbClr val="FF0000"/>
                </a:solidFill>
              </a:rPr>
              <a:t>第二课时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00726"/>
          </a:xfrm>
        </p:spPr>
        <p:txBody>
          <a:bodyPr/>
          <a:lstStyle/>
          <a:p>
            <a:pPr>
              <a:buNone/>
            </a:pPr>
            <a:r>
              <a:rPr lang="en-US" altLang="zh-CN" sz="3600" b="1" dirty="0" smtClean="0">
                <a:solidFill>
                  <a:srgbClr val="00B050"/>
                </a:solidFill>
              </a:rPr>
              <a:t>【</a:t>
            </a:r>
            <a:r>
              <a:rPr lang="zh-CN" altLang="en-US" sz="3600" b="1" dirty="0" smtClean="0">
                <a:solidFill>
                  <a:srgbClr val="00B050"/>
                </a:solidFill>
              </a:rPr>
              <a:t>学习目标</a:t>
            </a:r>
            <a:r>
              <a:rPr lang="en-US" altLang="zh-CN" sz="3600" b="1" dirty="0" smtClean="0">
                <a:solidFill>
                  <a:srgbClr val="00B050"/>
                </a:solidFill>
              </a:rPr>
              <a:t>】</a:t>
            </a:r>
          </a:p>
          <a:p>
            <a:pPr>
              <a:buNone/>
            </a:pPr>
            <a:r>
              <a:rPr lang="en-US" altLang="zh-CN" sz="3600" b="1" dirty="0" smtClean="0">
                <a:solidFill>
                  <a:srgbClr val="00B050"/>
                </a:solidFill>
              </a:rPr>
              <a:t>1</a:t>
            </a:r>
            <a:r>
              <a:rPr lang="zh-CN" altLang="en-US" sz="3600" b="1" dirty="0" smtClean="0">
                <a:solidFill>
                  <a:srgbClr val="00B050"/>
                </a:solidFill>
              </a:rPr>
              <a:t>、学生训练快速阅读。</a:t>
            </a:r>
          </a:p>
          <a:p>
            <a:pPr>
              <a:buNone/>
            </a:pPr>
            <a:r>
              <a:rPr lang="en-US" altLang="zh-CN" sz="3600" b="1" dirty="0" smtClean="0">
                <a:solidFill>
                  <a:srgbClr val="00B050"/>
                </a:solidFill>
              </a:rPr>
              <a:t>2</a:t>
            </a:r>
            <a:r>
              <a:rPr lang="zh-CN" altLang="en-US" sz="3600" b="1" dirty="0" smtClean="0">
                <a:solidFill>
                  <a:srgbClr val="00B050"/>
                </a:solidFill>
              </a:rPr>
              <a:t>、理解人类登月的伟大意义，感受科技魅力，学习敢于探索的精神。</a:t>
            </a:r>
          </a:p>
          <a:p>
            <a:pPr>
              <a:buNone/>
            </a:pPr>
            <a:r>
              <a:rPr lang="en-US" altLang="zh-CN" sz="3600" b="1" dirty="0" smtClean="0">
                <a:solidFill>
                  <a:srgbClr val="7030A0"/>
                </a:solidFill>
              </a:rPr>
              <a:t>【</a:t>
            </a:r>
            <a:r>
              <a:rPr lang="zh-CN" altLang="en-US" sz="3600" b="1" dirty="0" smtClean="0">
                <a:solidFill>
                  <a:srgbClr val="7030A0"/>
                </a:solidFill>
              </a:rPr>
              <a:t>学习重点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】 </a:t>
            </a:r>
            <a:r>
              <a:rPr lang="zh-CN" altLang="en-US" sz="3600" b="1" dirty="0" smtClean="0">
                <a:solidFill>
                  <a:srgbClr val="7030A0"/>
                </a:solidFill>
              </a:rPr>
              <a:t>：</a:t>
            </a:r>
          </a:p>
          <a:p>
            <a:pPr>
              <a:buNone/>
            </a:pPr>
            <a:r>
              <a:rPr lang="zh-CN" altLang="en-US" sz="3600" b="1" dirty="0" smtClean="0">
                <a:solidFill>
                  <a:srgbClr val="7030A0"/>
                </a:solidFill>
              </a:rPr>
              <a:t>速读课文，养成自主阅读的习惯，理清文章思路，从中了解有关人类登月的知识。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 spd="med">
    <p:sndAc>
      <p:stSnd>
        <p:snd r:embed="rId2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14290"/>
            <a:ext cx="8429683" cy="6643710"/>
          </a:xfrm>
          <a:prstGeom prst="rect">
            <a:avLst/>
          </a:prstGeom>
          <a:noFill/>
        </p:spPr>
      </p:pic>
      <p:pic>
        <p:nvPicPr>
          <p:cNvPr id="20483" name="Picture 3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0"/>
            <a:ext cx="8643998" cy="6858000"/>
          </a:xfrm>
          <a:prstGeom prst="rect">
            <a:avLst/>
          </a:prstGeom>
          <a:noFill/>
        </p:spPr>
      </p:pic>
      <p:pic>
        <p:nvPicPr>
          <p:cNvPr id="20484" name="Picture 4" descr="C:\Program Files\Microsoft Office\MEDIA\CAGCAT10\j0195812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0"/>
            <a:ext cx="8929717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>
            <a:normAutofit fontScale="90000"/>
          </a:bodyPr>
          <a:lstStyle/>
          <a:p>
            <a:r>
              <a:rPr lang="en-US" altLang="zh-CN" sz="6700" b="1" dirty="0" smtClean="0">
                <a:solidFill>
                  <a:srgbClr val="FF0000"/>
                </a:solidFill>
              </a:rPr>
              <a:t>【</a:t>
            </a:r>
            <a:r>
              <a:rPr lang="zh-CN" altLang="en-US" sz="6700" b="1" dirty="0" smtClean="0">
                <a:solidFill>
                  <a:srgbClr val="FF0000"/>
                </a:solidFill>
              </a:rPr>
              <a:t>课堂探究案</a:t>
            </a:r>
            <a:r>
              <a:rPr lang="en-US" altLang="zh-CN" sz="6700" b="1" dirty="0" smtClean="0">
                <a:solidFill>
                  <a:srgbClr val="FF0000"/>
                </a:solidFill>
              </a:rPr>
              <a:t>】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214282" y="1214422"/>
            <a:ext cx="8715436" cy="49117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b="1" dirty="0" smtClean="0">
                <a:solidFill>
                  <a:srgbClr val="002060"/>
                </a:solidFill>
              </a:rPr>
              <a:t>研读课文，激发兴趣。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002060"/>
                </a:solidFill>
              </a:rPr>
              <a:t>1.</a:t>
            </a:r>
            <a:r>
              <a:rPr lang="zh-CN" altLang="en-US" dirty="0" smtClean="0">
                <a:solidFill>
                  <a:srgbClr val="002060"/>
                </a:solidFill>
              </a:rPr>
              <a:t>宇航员登月后做了哪几件事？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002060"/>
                </a:solidFill>
              </a:rPr>
              <a:t> </a:t>
            </a:r>
          </a:p>
          <a:p>
            <a:pPr>
              <a:buNone/>
            </a:pPr>
            <a:endParaRPr lang="en-US" altLang="zh-CN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002060"/>
                </a:solidFill>
              </a:rPr>
              <a:t>2.</a:t>
            </a:r>
            <a:r>
              <a:rPr lang="zh-CN" altLang="en-US" dirty="0" smtClean="0">
                <a:solidFill>
                  <a:srgbClr val="002060"/>
                </a:solidFill>
              </a:rPr>
              <a:t>人类登月有什么意义？课文哪一段有所揭示？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002060"/>
                </a:solidFill>
              </a:rPr>
              <a:t> 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002060"/>
                </a:solidFill>
              </a:rPr>
              <a:t>3.</a:t>
            </a:r>
            <a:r>
              <a:rPr lang="zh-CN" altLang="en-US" dirty="0" smtClean="0">
                <a:solidFill>
                  <a:srgbClr val="002060"/>
                </a:solidFill>
              </a:rPr>
              <a:t>讨论“研讨与练习”</a:t>
            </a:r>
            <a:r>
              <a:rPr lang="zh-CN" altLang="en-US" dirty="0" smtClean="0"/>
              <a:t>二。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142844" y="2143116"/>
            <a:ext cx="8786874" cy="44291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		1</a:t>
            </a:r>
            <a:r>
              <a:rPr lang="zh-CN" altLang="en-US" sz="2400" dirty="0" smtClean="0">
                <a:solidFill>
                  <a:srgbClr val="FF0000"/>
                </a:solidFill>
              </a:rPr>
              <a:t>检查登月器  </a:t>
            </a:r>
            <a:r>
              <a:rPr lang="en-US" altLang="zh-CN" sz="2400" dirty="0" smtClean="0">
                <a:solidFill>
                  <a:srgbClr val="FF0000"/>
                </a:solidFill>
              </a:rPr>
              <a:t>2</a:t>
            </a:r>
            <a:r>
              <a:rPr lang="zh-CN" altLang="en-US" sz="2400" dirty="0" smtClean="0">
                <a:solidFill>
                  <a:srgbClr val="FF0000"/>
                </a:solidFill>
              </a:rPr>
              <a:t>采集样品  </a:t>
            </a:r>
            <a:r>
              <a:rPr lang="en-US" altLang="zh-CN" sz="2400" dirty="0" smtClean="0">
                <a:solidFill>
                  <a:srgbClr val="FF0000"/>
                </a:solidFill>
              </a:rPr>
              <a:t>3</a:t>
            </a:r>
            <a:r>
              <a:rPr lang="zh-CN" altLang="en-US" sz="2400" dirty="0" smtClean="0">
                <a:solidFill>
                  <a:srgbClr val="FF0000"/>
                </a:solidFill>
              </a:rPr>
              <a:t>树立纪念碑 </a:t>
            </a:r>
            <a:r>
              <a:rPr lang="en-US" altLang="zh-CN" sz="2400" dirty="0" smtClean="0">
                <a:solidFill>
                  <a:srgbClr val="FF0000"/>
                </a:solidFill>
              </a:rPr>
              <a:t>4</a:t>
            </a:r>
            <a:r>
              <a:rPr lang="zh-CN" altLang="en-US" sz="2400" dirty="0" smtClean="0">
                <a:solidFill>
                  <a:srgbClr val="FF0000"/>
                </a:solidFill>
              </a:rPr>
              <a:t>安装摄像机 </a:t>
            </a:r>
            <a:r>
              <a:rPr lang="en-US" altLang="zh-CN" sz="2400" dirty="0" smtClean="0">
                <a:solidFill>
                  <a:srgbClr val="FF0000"/>
                </a:solidFill>
              </a:rPr>
              <a:t>5</a:t>
            </a:r>
            <a:r>
              <a:rPr lang="zh-CN" altLang="en-US" sz="2400" dirty="0" smtClean="0">
                <a:solidFill>
                  <a:srgbClr val="FF0000"/>
                </a:solidFill>
              </a:rPr>
              <a:t>安装太阳风测定装置  </a:t>
            </a:r>
            <a:r>
              <a:rPr lang="en-US" altLang="zh-CN" sz="2400" dirty="0" smtClean="0">
                <a:solidFill>
                  <a:srgbClr val="FF0000"/>
                </a:solidFill>
              </a:rPr>
              <a:t>6 </a:t>
            </a:r>
            <a:r>
              <a:rPr lang="zh-CN" altLang="en-US" sz="2400" dirty="0" smtClean="0">
                <a:solidFill>
                  <a:srgbClr val="FF0000"/>
                </a:solidFill>
              </a:rPr>
              <a:t>安装激光仪 </a:t>
            </a:r>
            <a:r>
              <a:rPr lang="en-US" altLang="zh-CN" sz="2400" dirty="0" smtClean="0">
                <a:solidFill>
                  <a:srgbClr val="FF0000"/>
                </a:solidFill>
              </a:rPr>
              <a:t>7</a:t>
            </a:r>
            <a:r>
              <a:rPr lang="zh-CN" altLang="en-US" sz="2400" dirty="0" smtClean="0">
                <a:solidFill>
                  <a:srgbClr val="FF0000"/>
                </a:solidFill>
              </a:rPr>
              <a:t>插星条旗 </a:t>
            </a:r>
            <a:r>
              <a:rPr lang="en-US" altLang="zh-CN" sz="2400" dirty="0" smtClean="0">
                <a:solidFill>
                  <a:srgbClr val="FF0000"/>
                </a:solidFill>
              </a:rPr>
              <a:t>8</a:t>
            </a:r>
            <a:r>
              <a:rPr lang="zh-CN" altLang="en-US" sz="2400" dirty="0" smtClean="0">
                <a:solidFill>
                  <a:srgbClr val="FF0000"/>
                </a:solidFill>
              </a:rPr>
              <a:t>跟美国总统通话 。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	</a:t>
            </a:r>
          </a:p>
          <a:p>
            <a:pPr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		</a:t>
            </a:r>
            <a:r>
              <a:rPr lang="zh-CN" altLang="en-US" sz="2400" dirty="0" smtClean="0">
                <a:solidFill>
                  <a:srgbClr val="FF0000"/>
                </a:solidFill>
              </a:rPr>
              <a:t>对整个人类，是巨大的飞跃。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		</a:t>
            </a:r>
            <a:r>
              <a:rPr lang="zh-CN" altLang="en-US" sz="2400" dirty="0" smtClean="0">
                <a:solidFill>
                  <a:srgbClr val="FF0000"/>
                </a:solidFill>
              </a:rPr>
              <a:t>“阿波罗”登月计划的成功，使人类的梦想变成了现实，人类开始走向地球以外的星球，说明现代科技已经达到了向外层空间发展的水平，人类的活动范围不再局限于地球，人类的未来是美好的。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ndAc>
      <p:stSnd>
        <p:snd r:embed="rId2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 descr="月亮15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内容占位符 5" descr="月亮14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0" y="142852"/>
            <a:ext cx="9144000" cy="6858048"/>
          </a:xfrm>
        </p:spPr>
      </p:pic>
      <p:pic>
        <p:nvPicPr>
          <p:cNvPr id="7" name="图片 6" descr="月亮1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14290"/>
            <a:ext cx="9144000" cy="6929485"/>
          </a:xfrm>
          <a:prstGeom prst="rect">
            <a:avLst/>
          </a:prstGeom>
        </p:spPr>
      </p:pic>
    </p:spTree>
  </p:cSld>
  <p:clrMapOvr>
    <a:masterClrMapping/>
  </p:clrMapOvr>
  <p:transition spd="med">
    <p:sndAc>
      <p:stSnd>
        <p:snd r:embed="rId2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>
            <a:normAutofit fontScale="90000"/>
          </a:bodyPr>
          <a:lstStyle/>
          <a:p>
            <a:r>
              <a:rPr lang="en-US" altLang="zh-CN" sz="6700" b="1" dirty="0" smtClean="0">
                <a:solidFill>
                  <a:srgbClr val="FF0000"/>
                </a:solidFill>
              </a:rPr>
              <a:t>【</a:t>
            </a:r>
            <a:r>
              <a:rPr lang="zh-CN" altLang="en-US" sz="6700" b="1" dirty="0" smtClean="0">
                <a:solidFill>
                  <a:srgbClr val="FF0000"/>
                </a:solidFill>
              </a:rPr>
              <a:t>课堂训练案</a:t>
            </a:r>
            <a:r>
              <a:rPr lang="en-US" altLang="zh-CN" sz="6700" b="1" dirty="0" smtClean="0">
                <a:solidFill>
                  <a:srgbClr val="FF0000"/>
                </a:solidFill>
              </a:rPr>
              <a:t>】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/>
              <a:t>阅读课文，回答下列问题。</a:t>
            </a:r>
          </a:p>
          <a:p>
            <a:pPr>
              <a:buNone/>
            </a:pPr>
            <a:r>
              <a:rPr lang="en-US" altLang="zh-CN" dirty="0" smtClean="0"/>
              <a:t>		1.</a:t>
            </a:r>
            <a:r>
              <a:rPr lang="zh-CN" altLang="en-US" dirty="0" smtClean="0"/>
              <a:t>请按课文填空，然后说说这一段在文中的作用。</a:t>
            </a:r>
          </a:p>
          <a:p>
            <a:pPr>
              <a:buNone/>
            </a:pPr>
            <a:r>
              <a:rPr lang="en-US" altLang="zh-CN" dirty="0" smtClean="0"/>
              <a:t>		1969</a:t>
            </a:r>
            <a:r>
              <a:rPr lang="zh-CN" altLang="en-US" dirty="0" smtClean="0"/>
              <a:t>年</a:t>
            </a:r>
            <a:r>
              <a:rPr lang="en-US" altLang="zh-CN" dirty="0" smtClean="0"/>
              <a:t>7</a:t>
            </a:r>
            <a:r>
              <a:rPr lang="zh-CN" altLang="en-US" dirty="0" smtClean="0"/>
              <a:t>月，美国宇航员阿姆斯特朗、科林斯、奥尔德林终于代表全人类</a:t>
            </a:r>
            <a:r>
              <a:rPr lang="en-US" altLang="zh-CN" dirty="0" smtClean="0"/>
              <a:t>_____</a:t>
            </a:r>
            <a:r>
              <a:rPr lang="zh-CN" altLang="en-US" dirty="0" smtClean="0"/>
              <a:t>了月球，</a:t>
            </a:r>
            <a:r>
              <a:rPr lang="en-US" altLang="zh-CN" dirty="0" smtClean="0"/>
              <a:t>_______</a:t>
            </a:r>
            <a:r>
              <a:rPr lang="zh-CN" altLang="en-US" dirty="0" smtClean="0"/>
              <a:t>了人类探索太空的重要一步，</a:t>
            </a:r>
            <a:r>
              <a:rPr lang="en-US" altLang="zh-CN" dirty="0" smtClean="0"/>
              <a:t>______</a:t>
            </a:r>
            <a:r>
              <a:rPr lang="zh-CN" altLang="en-US" dirty="0" smtClean="0"/>
              <a:t>了宇航事业的一块新的里程碑。</a:t>
            </a:r>
          </a:p>
          <a:p>
            <a:pPr>
              <a:buNone/>
            </a:pPr>
            <a:r>
              <a:rPr lang="zh-CN" altLang="en-US" dirty="0" smtClean="0"/>
              <a:t> 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0034" y="3500438"/>
            <a:ext cx="8186766" cy="26257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        </a:t>
            </a:r>
            <a:r>
              <a:rPr lang="zh-CN" altLang="en-US" dirty="0" smtClean="0">
                <a:solidFill>
                  <a:srgbClr val="FF0000"/>
                </a:solidFill>
              </a:rPr>
              <a:t>拜访                     迈开            </a:t>
            </a:r>
            <a:r>
              <a:rPr lang="en-US" altLang="zh-CN" dirty="0" smtClean="0">
                <a:solidFill>
                  <a:srgbClr val="FF0000"/>
                </a:solidFill>
              </a:rPr>
              <a:t>					</a:t>
            </a:r>
            <a:r>
              <a:rPr lang="zh-CN" altLang="en-US" dirty="0" smtClean="0">
                <a:solidFill>
                  <a:srgbClr val="FF0000"/>
                </a:solidFill>
              </a:rPr>
              <a:t> 树起     </a:t>
            </a:r>
            <a:r>
              <a:rPr lang="en-US" altLang="zh-CN" dirty="0" smtClean="0">
                <a:solidFill>
                  <a:srgbClr val="FF0000"/>
                </a:solidFill>
              </a:rPr>
              <a:t>												</a:t>
            </a:r>
            <a:r>
              <a:rPr lang="zh-CN" altLang="en-US" dirty="0" smtClean="0">
                <a:solidFill>
                  <a:srgbClr val="FF0000"/>
                </a:solidFill>
              </a:rPr>
              <a:t>总括了美国宇航员登月的重要作用，为下文定下了基调。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 spd="med">
    <p:sndAc>
      <p:stSnd>
        <p:snd r:embed="rId2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357166"/>
            <a:ext cx="8472518" cy="61436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4000" dirty="0" smtClean="0">
                <a:solidFill>
                  <a:srgbClr val="00B050"/>
                </a:solidFill>
              </a:rPr>
              <a:t>2.</a:t>
            </a:r>
            <a:r>
              <a:rPr lang="zh-CN" altLang="en-US" sz="4000" dirty="0" smtClean="0">
                <a:solidFill>
                  <a:srgbClr val="00B050"/>
                </a:solidFill>
              </a:rPr>
              <a:t>下列句子没有采用比喻修辞方法的是：（      ）</a:t>
            </a:r>
          </a:p>
          <a:p>
            <a:pPr>
              <a:buNone/>
            </a:pPr>
            <a:r>
              <a:rPr lang="en-US" altLang="zh-CN" sz="3600" dirty="0" smtClean="0">
                <a:solidFill>
                  <a:srgbClr val="7030A0"/>
                </a:solidFill>
              </a:rPr>
              <a:t>A</a:t>
            </a:r>
            <a:r>
              <a:rPr lang="zh-CN" altLang="en-US" sz="3600" dirty="0" smtClean="0">
                <a:solidFill>
                  <a:srgbClr val="7030A0"/>
                </a:solidFill>
              </a:rPr>
              <a:t>．在茫茫太空，月亮是地球的近邻。</a:t>
            </a:r>
          </a:p>
          <a:p>
            <a:pPr>
              <a:buNone/>
            </a:pPr>
            <a:r>
              <a:rPr lang="en-US" altLang="zh-CN" sz="3600" dirty="0" smtClean="0">
                <a:solidFill>
                  <a:srgbClr val="7030A0"/>
                </a:solidFill>
              </a:rPr>
              <a:t>B</a:t>
            </a:r>
            <a:r>
              <a:rPr lang="zh-CN" altLang="en-US" sz="3600" dirty="0" smtClean="0">
                <a:solidFill>
                  <a:srgbClr val="7030A0"/>
                </a:solidFill>
              </a:rPr>
              <a:t>．“土星五号”火箭像巨人一样昂首挺立着，尖端直指蓝天，高达一百多米。</a:t>
            </a:r>
          </a:p>
          <a:p>
            <a:pPr>
              <a:buNone/>
            </a:pPr>
            <a:r>
              <a:rPr lang="en-US" altLang="zh-CN" sz="3600" dirty="0" smtClean="0">
                <a:solidFill>
                  <a:srgbClr val="7030A0"/>
                </a:solidFill>
              </a:rPr>
              <a:t>C</a:t>
            </a:r>
            <a:r>
              <a:rPr lang="zh-CN" altLang="en-US" sz="3600" dirty="0" smtClean="0">
                <a:solidFill>
                  <a:srgbClr val="7030A0"/>
                </a:solidFill>
              </a:rPr>
              <a:t>．飞船像一叶孤舟在太空中缓缓行驶。</a:t>
            </a:r>
          </a:p>
          <a:p>
            <a:pPr>
              <a:buNone/>
            </a:pPr>
            <a:r>
              <a:rPr lang="en-US" altLang="zh-CN" sz="3600" dirty="0" smtClean="0">
                <a:solidFill>
                  <a:srgbClr val="7030A0"/>
                </a:solidFill>
              </a:rPr>
              <a:t>D</a:t>
            </a:r>
            <a:r>
              <a:rPr lang="zh-CN" altLang="en-US" sz="3600" dirty="0" smtClean="0">
                <a:solidFill>
                  <a:srgbClr val="7030A0"/>
                </a:solidFill>
              </a:rPr>
              <a:t>．这一小步，对整个人类来说，是巨大的飞跃。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428860" y="928670"/>
            <a:ext cx="6257940" cy="51974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4000" dirty="0" smtClean="0">
                <a:solidFill>
                  <a:srgbClr val="FF0000"/>
                </a:solidFill>
              </a:rPr>
              <a:t>D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ndAc>
      <p:stSnd>
        <p:snd r:embed="rId2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dirty="0" smtClean="0"/>
              <a:t>3.</a:t>
            </a:r>
            <a:r>
              <a:rPr lang="zh-CN" altLang="en-US" dirty="0" smtClean="0"/>
              <a:t>登月的全过程可分为几个阶段，概括每个阶段的内容要点。</a:t>
            </a:r>
          </a:p>
          <a:p>
            <a:r>
              <a:rPr lang="en-US" dirty="0" smtClean="0"/>
              <a:t> </a:t>
            </a:r>
            <a:endParaRPr lang="zh-CN" altLang="en-US" dirty="0" smtClean="0"/>
          </a:p>
          <a:p>
            <a:r>
              <a:rPr lang="zh-CN" altLang="en-US" dirty="0" smtClean="0"/>
              <a:t>课后反思</a:t>
            </a:r>
          </a:p>
          <a:p>
            <a:endParaRPr lang="zh-CN" altLang="en-US" dirty="0"/>
          </a:p>
        </p:txBody>
      </p:sp>
      <p:pic>
        <p:nvPicPr>
          <p:cNvPr id="5" name="内容占位符 4" descr="月亮18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图片 5" descr="月亮1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</p:spTree>
  </p:cSld>
  <p:clrMapOvr>
    <a:masterClrMapping/>
  </p:clrMapOvr>
  <p:transition spd="med">
    <p:sndAc>
      <p:stSnd>
        <p:snd r:embed="rId2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57686" y="0"/>
            <a:ext cx="4786314" cy="68580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altLang="zh-CN" dirty="0" smtClean="0"/>
              <a:t>		</a:t>
            </a:r>
            <a:r>
              <a:rPr lang="zh-CN" altLang="en-US" dirty="0" smtClean="0"/>
              <a:t>朱长超 </a:t>
            </a:r>
            <a:r>
              <a:rPr lang="en-US" altLang="zh-CN" dirty="0" smtClean="0"/>
              <a:t>1944</a:t>
            </a:r>
            <a:r>
              <a:rPr lang="zh-CN" altLang="en-US" dirty="0" smtClean="0"/>
              <a:t>年生，上海市</a:t>
            </a:r>
            <a:r>
              <a:rPr lang="zh-CN" altLang="en-US" dirty="0" smtClean="0">
                <a:hlinkClick r:id="rId3" action="ppaction://hlinkfile"/>
              </a:rPr>
              <a:t>南汇</a:t>
            </a:r>
            <a:r>
              <a:rPr lang="zh-CN" altLang="en-US" dirty="0" smtClean="0"/>
              <a:t>人。</a:t>
            </a:r>
            <a:r>
              <a:rPr lang="en-US" altLang="zh-CN" dirty="0" smtClean="0"/>
              <a:t>1967</a:t>
            </a:r>
            <a:r>
              <a:rPr lang="zh-CN" altLang="en-US" dirty="0" smtClean="0"/>
              <a:t>年毕业于</a:t>
            </a:r>
            <a:r>
              <a:rPr lang="zh-CN" altLang="en-US" dirty="0" smtClean="0">
                <a:hlinkClick r:id="rId4" action="ppaction://hlinkfile"/>
              </a:rPr>
              <a:t>复旦大学化学系</a:t>
            </a:r>
            <a:r>
              <a:rPr lang="zh-CN" altLang="en-US" dirty="0" smtClean="0"/>
              <a:t>，后又攻读哲学方法论专业，主要从事思维科学的研究。曾出版过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科技革命的步伐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思维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思维的历程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思维探索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开发自我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《20</a:t>
            </a:r>
            <a:r>
              <a:rPr lang="zh-CN" altLang="en-US" dirty="0" smtClean="0"/>
              <a:t>世纪科学发现纵横谈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珍惜我们的家园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认识自我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人生的智慧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等多部著作，撰写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科学指挥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电视片</a:t>
            </a:r>
            <a:r>
              <a:rPr lang="en-US" altLang="zh-CN" dirty="0" smtClean="0"/>
              <a:t>40</a:t>
            </a:r>
            <a:r>
              <a:rPr lang="zh-CN" altLang="en-US" dirty="0" smtClean="0"/>
              <a:t>余集，已发表的各类文字在</a:t>
            </a:r>
            <a:r>
              <a:rPr lang="en-US" altLang="zh-CN" dirty="0" smtClean="0"/>
              <a:t>500</a:t>
            </a:r>
            <a:r>
              <a:rPr lang="zh-CN" altLang="en-US" dirty="0" smtClean="0"/>
              <a:t>万字以上。其作品共获得</a:t>
            </a:r>
            <a:r>
              <a:rPr lang="en-US" altLang="zh-CN" dirty="0" smtClean="0"/>
              <a:t>20</a:t>
            </a:r>
            <a:r>
              <a:rPr lang="zh-CN" altLang="en-US" dirty="0" smtClean="0"/>
              <a:t>多个奖项，其论文被收入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跨世纪文库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等。作品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月亮上的足迹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被编入人教版初一上册语文教科书</a:t>
            </a:r>
            <a:endParaRPr lang="zh-CN" altLang="en-US" dirty="0"/>
          </a:p>
        </p:txBody>
      </p:sp>
      <p:sp>
        <p:nvSpPr>
          <p:cNvPr id="1026" name="AutoShape 2" descr="http://t2.baidu.com/it/u=3233958759,3653277032&amp;fm=52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" name="图片 4" descr="u=3233958759,3653277032&amp;fm=52&amp;gp=0[1]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4429124" cy="6858000"/>
          </a:xfrm>
          <a:prstGeom prst="rect">
            <a:avLst/>
          </a:prstGeom>
        </p:spPr>
      </p:pic>
    </p:spTree>
  </p:cSld>
  <p:clrMapOvr>
    <a:masterClrMapping/>
  </p:clrMapOvr>
  <p:transition spd="med">
    <p:sndAc>
      <p:stSnd>
        <p:snd r:embed="rId2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Program Files\Microsoft Office\MEDIA\CAGCAT10\j0215086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258147"/>
            <a:ext cx="1661311" cy="2599853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zh-CN" sz="199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19900" b="1" dirty="0" smtClean="0">
                <a:solidFill>
                  <a:srgbClr val="FF0000"/>
                </a:solidFill>
              </a:rPr>
              <a:t>完</a:t>
            </a:r>
            <a:r>
              <a:rPr lang="en-US" altLang="zh-CN" sz="19900" b="1" dirty="0" smtClean="0">
                <a:solidFill>
                  <a:srgbClr val="FF0000"/>
                </a:solidFill>
              </a:rPr>
              <a:t>》</a:t>
            </a:r>
            <a:endParaRPr lang="zh-CN" altLang="en-US" sz="19900" b="1" dirty="0">
              <a:solidFill>
                <a:srgbClr val="FF0000"/>
              </a:solidFill>
            </a:endParaRPr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>
          <a:xfrm rot="2804812">
            <a:off x="399711" y="4410049"/>
            <a:ext cx="3544513" cy="1060240"/>
          </a:xfrm>
        </p:spPr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rgbClr val="00B0F0"/>
                </a:solidFill>
              </a:rPr>
              <a:t>谢谢合作！</a:t>
            </a:r>
            <a:endParaRPr lang="zh-CN" altLang="en-US" sz="5400" b="1" dirty="0">
              <a:solidFill>
                <a:srgbClr val="00B0F0"/>
              </a:solidFill>
            </a:endParaRPr>
          </a:p>
        </p:txBody>
      </p:sp>
      <p:sp>
        <p:nvSpPr>
          <p:cNvPr id="7" name="副标题 5"/>
          <p:cNvSpPr txBox="1">
            <a:spLocks/>
          </p:cNvSpPr>
          <p:nvPr/>
        </p:nvSpPr>
        <p:spPr>
          <a:xfrm>
            <a:off x="5286380" y="5214950"/>
            <a:ext cx="3544513" cy="1060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2012</a:t>
            </a: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年</a:t>
            </a: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月半小夜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80962" cy="80962"/>
          </a:xfrm>
          <a:prstGeom prst="rect">
            <a:avLst/>
          </a:prstGeom>
        </p:spPr>
      </p:pic>
    </p:spTree>
  </p:cSld>
  <p:clrMapOvr>
    <a:masterClrMapping/>
  </p:clrMapOvr>
  <p:transition spd="med">
    <p:sndAc>
      <p:stSnd>
        <p:snd r:embed="rId3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931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  <p:bldP spid="6" grpId="0" build="p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1" descr="u=3818061964,1119100291&amp;fm=0&amp;gp=0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0"/>
            <a:ext cx="850112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push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月亮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ransition spd="med">
    <p:sndAc>
      <p:stSnd>
        <p:snd r:embed="rId2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月亮4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642974" y="1"/>
            <a:ext cx="9786974" cy="6857999"/>
          </a:xfrm>
        </p:spPr>
      </p:pic>
      <p:pic>
        <p:nvPicPr>
          <p:cNvPr id="5" name="图片 4" descr="月亮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图片 5" descr="月亮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71536" y="1"/>
            <a:ext cx="9715536" cy="6858000"/>
          </a:xfrm>
          <a:prstGeom prst="rect">
            <a:avLst/>
          </a:prstGeom>
        </p:spPr>
      </p:pic>
    </p:spTree>
  </p:cSld>
  <p:clrMapOvr>
    <a:masterClrMapping/>
  </p:clrMapOvr>
  <p:transition spd="med">
    <p:sndAc>
      <p:stSnd>
        <p:snd r:embed="rId2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zh-CN" altLang="en-US" sz="4900" b="1" dirty="0" smtClean="0">
                <a:solidFill>
                  <a:srgbClr val="FF0000"/>
                </a:solidFill>
              </a:rPr>
              <a:t>第一课时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altLang="zh-CN" b="1" dirty="0" smtClean="0">
                <a:solidFill>
                  <a:srgbClr val="002060"/>
                </a:solidFill>
              </a:rPr>
              <a:t>【</a:t>
            </a:r>
            <a:r>
              <a:rPr lang="zh-CN" altLang="en-US" b="1" dirty="0" smtClean="0">
                <a:solidFill>
                  <a:srgbClr val="002060"/>
                </a:solidFill>
              </a:rPr>
              <a:t>学习目标</a:t>
            </a:r>
            <a:r>
              <a:rPr lang="en-US" altLang="zh-CN" b="1" dirty="0" smtClean="0">
                <a:solidFill>
                  <a:srgbClr val="002060"/>
                </a:solidFill>
              </a:rPr>
              <a:t>】</a:t>
            </a:r>
          </a:p>
          <a:p>
            <a:pPr>
              <a:buNone/>
            </a:pPr>
            <a:r>
              <a:rPr lang="en-US" altLang="zh-CN" b="1" dirty="0" smtClean="0">
                <a:solidFill>
                  <a:srgbClr val="002060"/>
                </a:solidFill>
              </a:rPr>
              <a:t>1</a:t>
            </a:r>
            <a:r>
              <a:rPr lang="zh-CN" altLang="en-US" b="1" dirty="0" smtClean="0">
                <a:solidFill>
                  <a:srgbClr val="002060"/>
                </a:solidFill>
              </a:rPr>
              <a:t>、识记词语：观测、指令、合算、海域、畅谈、里程碑、昂首挺立、一叶孤舟、遥遥在望。</a:t>
            </a:r>
          </a:p>
          <a:p>
            <a:pPr>
              <a:buNone/>
            </a:pPr>
            <a:r>
              <a:rPr lang="en-US" altLang="zh-CN" b="1" dirty="0" smtClean="0">
                <a:solidFill>
                  <a:srgbClr val="002060"/>
                </a:solidFill>
              </a:rPr>
              <a:t>2</a:t>
            </a:r>
            <a:r>
              <a:rPr lang="zh-CN" altLang="en-US" b="1" dirty="0" smtClean="0">
                <a:solidFill>
                  <a:srgbClr val="002060"/>
                </a:solidFill>
              </a:rPr>
              <a:t>、学生训练快速阅读。</a:t>
            </a:r>
          </a:p>
          <a:p>
            <a:pPr>
              <a:buNone/>
            </a:pPr>
            <a:r>
              <a:rPr lang="en-US" altLang="zh-CN" b="1" dirty="0" smtClean="0">
                <a:solidFill>
                  <a:srgbClr val="002060"/>
                </a:solidFill>
              </a:rPr>
              <a:t>3</a:t>
            </a:r>
            <a:r>
              <a:rPr lang="zh-CN" altLang="en-US" b="1" dirty="0" smtClean="0">
                <a:solidFill>
                  <a:srgbClr val="002060"/>
                </a:solidFill>
              </a:rPr>
              <a:t>、整体感知课文，概括文章的主要内容。</a:t>
            </a:r>
          </a:p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</a:rPr>
              <a:t>学习重点</a:t>
            </a:r>
            <a:r>
              <a:rPr lang="en-US" altLang="zh-CN" b="1" dirty="0" smtClean="0">
                <a:solidFill>
                  <a:srgbClr val="FF0000"/>
                </a:solidFill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</a:rPr>
              <a:t>：</a:t>
            </a:r>
          </a:p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</a:rPr>
              <a:t>、概括各部分要点，理解文章内容。</a:t>
            </a:r>
          </a:p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、理解列数字方法的作用。</a:t>
            </a:r>
          </a:p>
          <a:p>
            <a:pPr>
              <a:buNone/>
            </a:pPr>
            <a:r>
              <a:rPr lang="en-US" altLang="zh-CN" b="1" dirty="0" smtClean="0">
                <a:solidFill>
                  <a:srgbClr val="00B050"/>
                </a:solidFill>
              </a:rPr>
              <a:t>【</a:t>
            </a:r>
            <a:r>
              <a:rPr lang="zh-CN" altLang="en-US" b="1" dirty="0" smtClean="0">
                <a:solidFill>
                  <a:srgbClr val="00B050"/>
                </a:solidFill>
              </a:rPr>
              <a:t>学习难点</a:t>
            </a:r>
            <a:r>
              <a:rPr lang="en-US" altLang="zh-CN" b="1" dirty="0" smtClean="0">
                <a:solidFill>
                  <a:srgbClr val="00B050"/>
                </a:solidFill>
              </a:rPr>
              <a:t>】</a:t>
            </a:r>
            <a:r>
              <a:rPr lang="zh-CN" altLang="en-US" b="1" dirty="0" smtClean="0">
                <a:solidFill>
                  <a:srgbClr val="00B050"/>
                </a:solidFill>
              </a:rPr>
              <a:t>：培养自主探究的学习能力。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 spd="med">
    <p:sndAc>
      <p:stSnd>
        <p:snd r:embed="rId2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214446"/>
          </a:xfrm>
        </p:spPr>
        <p:txBody>
          <a:bodyPr>
            <a:normAutofit fontScale="90000"/>
          </a:bodyPr>
          <a:lstStyle/>
          <a:p>
            <a:r>
              <a:rPr lang="en-US" altLang="zh-CN" sz="6700" dirty="0" smtClean="0">
                <a:solidFill>
                  <a:srgbClr val="FF0000"/>
                </a:solidFill>
              </a:rPr>
              <a:t>【</a:t>
            </a:r>
            <a:r>
              <a:rPr lang="zh-CN" altLang="en-US" sz="6700" dirty="0" smtClean="0">
                <a:solidFill>
                  <a:srgbClr val="FF0000"/>
                </a:solidFill>
              </a:rPr>
              <a:t>自主学习</a:t>
            </a:r>
            <a:r>
              <a:rPr lang="en-US" altLang="zh-CN" sz="6700" dirty="0" smtClean="0">
                <a:solidFill>
                  <a:srgbClr val="FF0000"/>
                </a:solidFill>
              </a:rPr>
              <a:t>】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>
                <a:solidFill>
                  <a:srgbClr val="00B050"/>
                </a:solidFill>
              </a:rPr>
              <a:t>1.</a:t>
            </a:r>
            <a:r>
              <a:rPr lang="zh-CN" altLang="en-US" dirty="0" smtClean="0">
                <a:solidFill>
                  <a:srgbClr val="00B050"/>
                </a:solidFill>
              </a:rPr>
              <a:t>相关资料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00B050"/>
                </a:solidFill>
              </a:rPr>
              <a:t>          美国于</a:t>
            </a:r>
            <a:r>
              <a:rPr lang="en-US" altLang="zh-CN" dirty="0" smtClean="0">
                <a:solidFill>
                  <a:srgbClr val="00B050"/>
                </a:solidFill>
              </a:rPr>
              <a:t>20</a:t>
            </a:r>
            <a:r>
              <a:rPr lang="zh-CN" altLang="en-US" dirty="0" smtClean="0">
                <a:solidFill>
                  <a:srgbClr val="00B050"/>
                </a:solidFill>
              </a:rPr>
              <a:t>世纪</a:t>
            </a:r>
            <a:r>
              <a:rPr lang="en-US" altLang="zh-CN" dirty="0" smtClean="0">
                <a:solidFill>
                  <a:srgbClr val="00B050"/>
                </a:solidFill>
              </a:rPr>
              <a:t>60</a:t>
            </a:r>
            <a:r>
              <a:rPr lang="zh-CN" altLang="en-US" dirty="0" smtClean="0">
                <a:solidFill>
                  <a:srgbClr val="00B050"/>
                </a:solidFill>
              </a:rPr>
              <a:t>年代至</a:t>
            </a:r>
            <a:r>
              <a:rPr lang="en-US" altLang="zh-CN" dirty="0" smtClean="0">
                <a:solidFill>
                  <a:srgbClr val="00B050"/>
                </a:solidFill>
              </a:rPr>
              <a:t>70</a:t>
            </a:r>
            <a:r>
              <a:rPr lang="zh-CN" altLang="en-US" dirty="0" smtClean="0">
                <a:solidFill>
                  <a:srgbClr val="00B050"/>
                </a:solidFill>
              </a:rPr>
              <a:t>年代组织实施了载人登月工程，或称“阿波罗”计划。这一工程的目的是实现载人登月飞行和对月球的实地考察，为载人行星飞行和探测进行技术准备。它是世界航天史上具有划时代意义的一项成就。工程开始于</a:t>
            </a:r>
            <a:r>
              <a:rPr lang="en-US" altLang="zh-CN" dirty="0" smtClean="0">
                <a:solidFill>
                  <a:srgbClr val="00B050"/>
                </a:solidFill>
              </a:rPr>
              <a:t>1961</a:t>
            </a:r>
            <a:r>
              <a:rPr lang="zh-CN" altLang="en-US" dirty="0" smtClean="0">
                <a:solidFill>
                  <a:srgbClr val="00B050"/>
                </a:solidFill>
              </a:rPr>
              <a:t>年</a:t>
            </a:r>
            <a:r>
              <a:rPr lang="en-US" altLang="zh-CN" dirty="0" smtClean="0">
                <a:solidFill>
                  <a:srgbClr val="00B050"/>
                </a:solidFill>
              </a:rPr>
              <a:t>5</a:t>
            </a:r>
            <a:r>
              <a:rPr lang="zh-CN" altLang="en-US" dirty="0" smtClean="0">
                <a:solidFill>
                  <a:srgbClr val="00B050"/>
                </a:solidFill>
              </a:rPr>
              <a:t>月，至</a:t>
            </a:r>
            <a:r>
              <a:rPr lang="en-US" altLang="zh-CN" dirty="0" smtClean="0">
                <a:solidFill>
                  <a:srgbClr val="00B050"/>
                </a:solidFill>
              </a:rPr>
              <a:t>1972</a:t>
            </a:r>
            <a:r>
              <a:rPr lang="zh-CN" altLang="en-US" dirty="0" smtClean="0">
                <a:solidFill>
                  <a:srgbClr val="00B050"/>
                </a:solidFill>
              </a:rPr>
              <a:t>年</a:t>
            </a:r>
            <a:r>
              <a:rPr lang="en-US" altLang="zh-CN" dirty="0" smtClean="0">
                <a:solidFill>
                  <a:srgbClr val="00B050"/>
                </a:solidFill>
              </a:rPr>
              <a:t>12</a:t>
            </a:r>
            <a:r>
              <a:rPr lang="zh-CN" altLang="en-US" dirty="0" smtClean="0">
                <a:solidFill>
                  <a:srgbClr val="00B050"/>
                </a:solidFill>
              </a:rPr>
              <a:t>月第</a:t>
            </a:r>
            <a:r>
              <a:rPr lang="en-US" altLang="zh-CN" dirty="0" smtClean="0">
                <a:solidFill>
                  <a:srgbClr val="00B050"/>
                </a:solidFill>
              </a:rPr>
              <a:t>6</a:t>
            </a:r>
            <a:r>
              <a:rPr lang="zh-CN" altLang="en-US" dirty="0" smtClean="0">
                <a:solidFill>
                  <a:srgbClr val="00B050"/>
                </a:solidFill>
              </a:rPr>
              <a:t>次登月成功结束，历时约</a:t>
            </a:r>
            <a:r>
              <a:rPr lang="en-US" altLang="zh-CN" dirty="0" smtClean="0">
                <a:solidFill>
                  <a:srgbClr val="00B050"/>
                </a:solidFill>
              </a:rPr>
              <a:t>11</a:t>
            </a:r>
            <a:r>
              <a:rPr lang="zh-CN" altLang="en-US" dirty="0" smtClean="0">
                <a:solidFill>
                  <a:srgbClr val="00B050"/>
                </a:solidFill>
              </a:rPr>
              <a:t>年，耗资</a:t>
            </a:r>
            <a:r>
              <a:rPr lang="en-US" altLang="zh-CN" dirty="0" smtClean="0">
                <a:solidFill>
                  <a:srgbClr val="00B050"/>
                </a:solidFill>
              </a:rPr>
              <a:t>255</a:t>
            </a:r>
            <a:r>
              <a:rPr lang="zh-CN" altLang="en-US" dirty="0" smtClean="0">
                <a:solidFill>
                  <a:srgbClr val="00B050"/>
                </a:solidFill>
              </a:rPr>
              <a:t>亿美元。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 spd="med">
    <p:sndAc>
      <p:stSnd>
        <p:snd r:embed="rId2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月亮7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"/>
            <a:ext cx="9144000" cy="6858000"/>
          </a:xfrm>
        </p:spPr>
      </p:pic>
      <p:pic>
        <p:nvPicPr>
          <p:cNvPr id="5" name="图片 4" descr="月亮1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6" name="图片 5" descr="月亮1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图片 6" descr="月亮1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57222" y="1"/>
            <a:ext cx="9501222" cy="6858000"/>
          </a:xfrm>
          <a:prstGeom prst="rect">
            <a:avLst/>
          </a:prstGeom>
        </p:spPr>
      </p:pic>
    </p:spTree>
  </p:cSld>
  <p:clrMapOvr>
    <a:masterClrMapping/>
  </p:clrMapOvr>
  <p:transition spd="med">
    <p:sndAc>
      <p:stSnd>
        <p:snd r:embed="rId2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5720" y="285728"/>
            <a:ext cx="8643998" cy="6357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00B050"/>
                </a:solidFill>
              </a:rPr>
              <a:t>2.</a:t>
            </a:r>
            <a:r>
              <a:rPr lang="zh-CN" altLang="en-US" dirty="0" smtClean="0">
                <a:solidFill>
                  <a:srgbClr val="00B050"/>
                </a:solidFill>
              </a:rPr>
              <a:t>给加点字注音或依拼音写词语。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7030A0"/>
                </a:solidFill>
              </a:rPr>
              <a:t>椭圆（      ）   </a:t>
            </a:r>
            <a:r>
              <a:rPr lang="zh-CN" altLang="en-US" b="1" dirty="0" smtClean="0">
                <a:solidFill>
                  <a:srgbClr val="7030A0"/>
                </a:solidFill>
              </a:rPr>
              <a:t>摄</a:t>
            </a:r>
            <a:r>
              <a:rPr lang="zh-CN" altLang="en-US" dirty="0" smtClean="0">
                <a:solidFill>
                  <a:srgbClr val="7030A0"/>
                </a:solidFill>
              </a:rPr>
              <a:t>像机（        ）  小心</a:t>
            </a:r>
            <a:r>
              <a:rPr lang="en-US" altLang="zh-CN" dirty="0" err="1" smtClean="0">
                <a:solidFill>
                  <a:srgbClr val="7030A0"/>
                </a:solidFill>
              </a:rPr>
              <a:t>yìyì</a:t>
            </a:r>
            <a:r>
              <a:rPr lang="zh-CN" altLang="en-US" dirty="0" smtClean="0">
                <a:solidFill>
                  <a:srgbClr val="7030A0"/>
                </a:solidFill>
              </a:rPr>
              <a:t>（       ）</a:t>
            </a:r>
            <a:r>
              <a:rPr lang="en-US" altLang="zh-CN" dirty="0" err="1" smtClean="0">
                <a:solidFill>
                  <a:srgbClr val="7030A0"/>
                </a:solidFill>
              </a:rPr>
              <a:t>chànɡtán</a:t>
            </a:r>
            <a:r>
              <a:rPr lang="zh-CN" altLang="en-US" dirty="0" smtClean="0">
                <a:solidFill>
                  <a:srgbClr val="7030A0"/>
                </a:solidFill>
              </a:rPr>
              <a:t>（		</a:t>
            </a:r>
            <a:r>
              <a:rPr lang="zh-CN" altLang="en-US" dirty="0" smtClean="0"/>
              <a:t>）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00B050"/>
                </a:solidFill>
              </a:rPr>
              <a:t>3.</a:t>
            </a:r>
            <a:r>
              <a:rPr lang="zh-CN" altLang="en-US" dirty="0" smtClean="0">
                <a:solidFill>
                  <a:srgbClr val="00B050"/>
                </a:solidFill>
              </a:rPr>
              <a:t>在文章中圈画出下列词语并解释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7030A0"/>
                </a:solidFill>
              </a:rPr>
              <a:t>里程碑：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7030A0"/>
                </a:solidFill>
              </a:rPr>
              <a:t>一叶孤舟：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7030A0"/>
                </a:solidFill>
              </a:rPr>
              <a:t>遥遥在望</a:t>
            </a:r>
            <a:r>
              <a:rPr lang="zh-CN" altLang="en-US" dirty="0" smtClean="0"/>
              <a:t>：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00B050"/>
                </a:solidFill>
              </a:rPr>
              <a:t>4.</a:t>
            </a:r>
            <a:r>
              <a:rPr lang="zh-CN" altLang="en-US" dirty="0" smtClean="0">
                <a:solidFill>
                  <a:srgbClr val="00B050"/>
                </a:solidFill>
              </a:rPr>
              <a:t>写出你通过查阅工具书或请教同学后已经理解（音形义）的字词。</a:t>
            </a:r>
          </a:p>
          <a:p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214282" y="785794"/>
            <a:ext cx="8643998" cy="5715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	 	</a:t>
            </a:r>
            <a:r>
              <a:rPr lang="en-US" altLang="zh-CN" dirty="0" smtClean="0">
                <a:solidFill>
                  <a:srgbClr val="FF0000"/>
                </a:solidFill>
              </a:rPr>
              <a:t>  </a:t>
            </a:r>
            <a:r>
              <a:rPr lang="en-US" altLang="zh-CN" dirty="0" err="1" smtClean="0">
                <a:solidFill>
                  <a:srgbClr val="FF0000"/>
                </a:solidFill>
              </a:rPr>
              <a:t>Tu</a:t>
            </a:r>
            <a:r>
              <a:rPr lang="en-US" altLang="zh-CN" dirty="0" err="1" smtClean="0">
                <a:solidFill>
                  <a:srgbClr val="FF0000"/>
                </a:solidFill>
                <a:latin typeface="Calibri"/>
              </a:rPr>
              <a:t>ŏ</a:t>
            </a:r>
            <a:r>
              <a:rPr lang="en-US" altLang="zh-CN" dirty="0" smtClean="0">
                <a:solidFill>
                  <a:srgbClr val="FF0000"/>
                </a:solidFill>
                <a:latin typeface="Calibri"/>
              </a:rPr>
              <a:t>       		 </a:t>
            </a:r>
            <a:r>
              <a:rPr lang="en-US" altLang="zh-CN" dirty="0" err="1" smtClean="0">
                <a:solidFill>
                  <a:srgbClr val="FF0000"/>
                </a:solidFill>
                <a:latin typeface="Calibri"/>
              </a:rPr>
              <a:t>shè</a:t>
            </a:r>
            <a:r>
              <a:rPr lang="en-US" altLang="zh-CN" dirty="0" smtClean="0">
                <a:solidFill>
                  <a:srgbClr val="FF0000"/>
                </a:solidFill>
                <a:latin typeface="Calibri"/>
              </a:rPr>
              <a:t>     	          </a:t>
            </a:r>
            <a:r>
              <a:rPr lang="zh-CN" altLang="en-US" dirty="0" smtClean="0">
                <a:solidFill>
                  <a:srgbClr val="FF0000"/>
                </a:solidFill>
                <a:latin typeface="Calibri"/>
              </a:rPr>
              <a:t>翼翼   </a:t>
            </a:r>
            <a:r>
              <a:rPr lang="en-US" altLang="zh-CN" dirty="0" smtClean="0">
                <a:solidFill>
                  <a:srgbClr val="FF0000"/>
                </a:solidFill>
                <a:latin typeface="Calibri"/>
              </a:rPr>
              <a:t>			</a:t>
            </a:r>
            <a:r>
              <a:rPr lang="zh-CN" altLang="en-US" dirty="0" smtClean="0">
                <a:solidFill>
                  <a:srgbClr val="FF0000"/>
                </a:solidFill>
                <a:latin typeface="Calibri"/>
              </a:rPr>
              <a:t>                 畅谈    </a:t>
            </a:r>
            <a:r>
              <a:rPr lang="en-US" altLang="zh-CN" dirty="0" smtClean="0">
                <a:solidFill>
                  <a:srgbClr val="FF0000"/>
                </a:solidFill>
                <a:latin typeface="Calibri"/>
              </a:rPr>
              <a:t>						</a:t>
            </a:r>
            <a:r>
              <a:rPr lang="zh-CN" altLang="en-US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Calibri"/>
              </a:rPr>
              <a:t>						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  <a:latin typeface="Calibri"/>
              </a:rPr>
              <a:t>		      </a:t>
            </a:r>
            <a:r>
              <a:rPr lang="zh-CN" altLang="en-US" sz="2400" dirty="0" smtClean="0">
                <a:solidFill>
                  <a:srgbClr val="FF0000"/>
                </a:solidFill>
                <a:latin typeface="Calibri"/>
              </a:rPr>
              <a:t>比喻在历史的发展过程中可以作为标志的大事。 </a:t>
            </a:r>
            <a:endParaRPr lang="en-US" altLang="zh-CN" sz="2400" dirty="0" smtClean="0">
              <a:solidFill>
                <a:srgbClr val="FF0000"/>
              </a:solidFill>
              <a:latin typeface="Calibri"/>
            </a:endParaRPr>
          </a:p>
          <a:p>
            <a:pPr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Calibri"/>
              </a:rPr>
              <a:t>			</a:t>
            </a:r>
            <a:r>
              <a:rPr lang="zh-CN" altLang="en-US" sz="2400" dirty="0" smtClean="0">
                <a:solidFill>
                  <a:srgbClr val="FF0000"/>
                </a:solidFill>
                <a:latin typeface="Calibri"/>
              </a:rPr>
              <a:t>容势单力薄，很孤独。</a:t>
            </a:r>
            <a:r>
              <a:rPr lang="en-US" altLang="zh-CN" sz="2400" dirty="0" smtClean="0">
                <a:solidFill>
                  <a:srgbClr val="FF0000"/>
                </a:solidFill>
                <a:latin typeface="Calibri"/>
              </a:rPr>
              <a:t>						</a:t>
            </a:r>
          </a:p>
          <a:p>
            <a:pPr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Calibri"/>
              </a:rPr>
              <a:t>                          </a:t>
            </a:r>
            <a:r>
              <a:rPr lang="zh-CN" altLang="en-US" sz="2400" dirty="0" smtClean="0">
                <a:solidFill>
                  <a:srgbClr val="FF0000"/>
                </a:solidFill>
                <a:latin typeface="Calibri"/>
              </a:rPr>
              <a:t>距离很远的东西已在视线之内，可以望见。</a:t>
            </a:r>
            <a:endParaRPr lang="en-US" altLang="zh-CN" sz="2400" dirty="0" smtClean="0">
              <a:solidFill>
                <a:srgbClr val="FF0000"/>
              </a:solidFill>
              <a:latin typeface="Calibri"/>
            </a:endParaRPr>
          </a:p>
          <a:p>
            <a:pPr>
              <a:buNone/>
            </a:pPr>
            <a:endParaRPr lang="en-US" altLang="zh-CN" sz="2400" dirty="0" smtClean="0">
              <a:solidFill>
                <a:srgbClr val="FF0000"/>
              </a:solidFill>
              <a:latin typeface="Calibri"/>
            </a:endParaRPr>
          </a:p>
          <a:p>
            <a:pPr>
              <a:buNone/>
            </a:pPr>
            <a:endParaRPr lang="en-US" altLang="zh-CN" sz="2400" dirty="0" smtClean="0">
              <a:solidFill>
                <a:srgbClr val="FF0000"/>
              </a:solidFill>
              <a:latin typeface="Calibri"/>
            </a:endParaRPr>
          </a:p>
          <a:p>
            <a:pPr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Calibri"/>
              </a:rPr>
              <a:t>             </a:t>
            </a:r>
            <a:r>
              <a:rPr lang="zh-CN" altLang="en-US" sz="2400" dirty="0" smtClean="0">
                <a:solidFill>
                  <a:srgbClr val="FF0000"/>
                </a:solidFill>
              </a:rPr>
              <a:t>昂首挺立    承受   超重  太阳风   探险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ndAc>
      <p:stSnd>
        <p:snd r:embed="rId2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539</Words>
  <Application>Microsoft Office PowerPoint</Application>
  <PresentationFormat>全屏显示(4:3)</PresentationFormat>
  <Paragraphs>106</Paragraphs>
  <Slides>20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《月亮上的足迹》</vt:lpstr>
      <vt:lpstr>幻灯片 2</vt:lpstr>
      <vt:lpstr>幻灯片 3</vt:lpstr>
      <vt:lpstr>幻灯片 4</vt:lpstr>
      <vt:lpstr>幻灯片 5</vt:lpstr>
      <vt:lpstr>第一课时 </vt:lpstr>
      <vt:lpstr>【自主学习】 </vt:lpstr>
      <vt:lpstr>幻灯片 8</vt:lpstr>
      <vt:lpstr>幻灯片 9</vt:lpstr>
      <vt:lpstr>【合作学习】 </vt:lpstr>
      <vt:lpstr>幻灯片 11</vt:lpstr>
      <vt:lpstr>幻灯片 12</vt:lpstr>
      <vt:lpstr>第二课时 </vt:lpstr>
      <vt:lpstr>幻灯片 14</vt:lpstr>
      <vt:lpstr>【课堂探究案】 </vt:lpstr>
      <vt:lpstr>幻灯片 16</vt:lpstr>
      <vt:lpstr>【课堂训练案】 </vt:lpstr>
      <vt:lpstr>幻灯片 18</vt:lpstr>
      <vt:lpstr>幻灯片 19</vt:lpstr>
      <vt:lpstr>《完》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《月亮上的足迹》</dc:title>
  <dc:creator>微软用户</dc:creator>
  <cp:lastModifiedBy>微软用户</cp:lastModifiedBy>
  <cp:revision>43</cp:revision>
  <dcterms:created xsi:type="dcterms:W3CDTF">2012-11-18T00:28:25Z</dcterms:created>
  <dcterms:modified xsi:type="dcterms:W3CDTF">2011-05-11T21:16:43Z</dcterms:modified>
</cp:coreProperties>
</file>