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3" r:id="rId4"/>
    <p:sldId id="259" r:id="rId5"/>
    <p:sldId id="260" r:id="rId6"/>
    <p:sldId id="261" r:id="rId7"/>
    <p:sldId id="273" r:id="rId8"/>
    <p:sldId id="264" r:id="rId9"/>
    <p:sldId id="274" r:id="rId10"/>
    <p:sldId id="265" r:id="rId11"/>
    <p:sldId id="266" r:id="rId12"/>
    <p:sldId id="267" r:id="rId13"/>
    <p:sldId id="268" r:id="rId14"/>
    <p:sldId id="275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1AFFB-61FF-4635-B3CC-316DC4049D50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C7744-5EDC-4C32-99AF-D37021D0E78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C7744-5EDC-4C32-99AF-D37021D0E78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1BF82-74C1-42F6-ADBE-B653C4AF638C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74876-7970-48F5-8621-E271D2E785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2171714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sz="8000" b="1" dirty="0" smtClean="0"/>
              <a:t>珠  宝</a:t>
            </a:r>
            <a:r>
              <a:rPr lang="en-US" b="1" dirty="0" smtClean="0"/>
              <a:t>     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</a:t>
            </a:r>
            <a:r>
              <a:rPr lang="en-US" dirty="0" smtClean="0"/>
              <a:t>                        </a:t>
            </a:r>
            <a:r>
              <a:rPr lang="zh-CN" altLang="en-US" dirty="0" smtClean="0"/>
              <a:t>莫泊桑 </a:t>
            </a: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3328982" cy="614354"/>
          </a:xfrm>
        </p:spPr>
        <p:txBody>
          <a:bodyPr/>
          <a:lstStyle/>
          <a:p>
            <a:r>
              <a:rPr lang="zh-CN" altLang="en-US" dirty="0" smtClean="0"/>
              <a:t>臊的满脸通红    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6215074" y="164305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羞耻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928662" y="242886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踱来踱去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6143636" y="250030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矛盾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928662" y="342900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奔过，冲</a:t>
            </a:r>
            <a:endParaRPr lang="zh-CN" altLang="en-US" sz="3200" dirty="0"/>
          </a:p>
        </p:txBody>
      </p:sp>
      <p:sp>
        <p:nvSpPr>
          <p:cNvPr id="9" name="矩形 8"/>
          <p:cNvSpPr/>
          <p:nvPr/>
        </p:nvSpPr>
        <p:spPr>
          <a:xfrm>
            <a:off x="6215074" y="342900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堕落</a:t>
            </a:r>
            <a:endParaRPr lang="zh-CN" altLang="en-US" sz="3200" dirty="0"/>
          </a:p>
        </p:txBody>
      </p:sp>
      <p:sp>
        <p:nvSpPr>
          <p:cNvPr id="10" name="矩形 9"/>
          <p:cNvSpPr/>
          <p:nvPr/>
        </p:nvSpPr>
        <p:spPr>
          <a:xfrm>
            <a:off x="500034" y="4214818"/>
            <a:ext cx="34676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争价钱，发脾气，</a:t>
            </a:r>
            <a:endParaRPr lang="en-US" altLang="zh-CN" sz="3200" dirty="0" smtClean="0"/>
          </a:p>
          <a:p>
            <a:r>
              <a:rPr lang="zh-CN" altLang="en-US" sz="3200" dirty="0" smtClean="0"/>
              <a:t>提高嗓门</a:t>
            </a:r>
            <a:endParaRPr lang="zh-CN" altLang="en-US" sz="3200" dirty="0"/>
          </a:p>
        </p:txBody>
      </p:sp>
      <p:sp>
        <p:nvSpPr>
          <p:cNvPr id="11" name="矩形 10"/>
          <p:cNvSpPr/>
          <p:nvPr/>
        </p:nvSpPr>
        <p:spPr>
          <a:xfrm>
            <a:off x="6215074" y="428625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无耻</a:t>
            </a:r>
            <a:endParaRPr lang="zh-CN" altLang="en-US" sz="3200" dirty="0"/>
          </a:p>
        </p:txBody>
      </p:sp>
      <p:sp>
        <p:nvSpPr>
          <p:cNvPr id="12" name="矩形 11"/>
          <p:cNvSpPr/>
          <p:nvPr/>
        </p:nvSpPr>
        <p:spPr>
          <a:xfrm>
            <a:off x="714348" y="557214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身轻如燕</a:t>
            </a:r>
            <a:endParaRPr lang="zh-CN" altLang="en-US" sz="3200" dirty="0"/>
          </a:p>
        </p:txBody>
      </p:sp>
      <p:sp>
        <p:nvSpPr>
          <p:cNvPr id="13" name="矩形 12"/>
          <p:cNvSpPr/>
          <p:nvPr/>
        </p:nvSpPr>
        <p:spPr>
          <a:xfrm>
            <a:off x="5572132" y="5572140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可鄙，丑陋</a:t>
            </a:r>
            <a:endParaRPr lang="zh-CN" altLang="en-US" sz="3200" dirty="0"/>
          </a:p>
        </p:txBody>
      </p:sp>
      <p:sp>
        <p:nvSpPr>
          <p:cNvPr id="14" name="左箭头 13">
            <a:hlinkClick r:id="rId2" action="ppaction://hlinksldjump"/>
          </p:cNvPr>
          <p:cNvSpPr/>
          <p:nvPr/>
        </p:nvSpPr>
        <p:spPr>
          <a:xfrm>
            <a:off x="8286776" y="6357958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5828" y="1600201"/>
            <a:ext cx="4114800" cy="685792"/>
          </a:xfrm>
        </p:spPr>
        <p:txBody>
          <a:bodyPr/>
          <a:lstStyle/>
          <a:p>
            <a:pPr>
              <a:buNone/>
            </a:pPr>
            <a:r>
              <a:rPr lang="zh-CN" altLang="en-US" dirty="0" smtClean="0"/>
              <a:t>喝昂贵的酒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785786" y="2512448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兜风，蔑视马车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857224" y="3441142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大模大样辞职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857224" y="421481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炫耀遗产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785786" y="4915927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看戏，和妓女鬼混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928662" y="570174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娶妻</a:t>
            </a:r>
            <a:endParaRPr lang="zh-CN" altLang="en-US" sz="3200" dirty="0"/>
          </a:p>
        </p:txBody>
      </p:sp>
      <p:sp>
        <p:nvSpPr>
          <p:cNvPr id="10" name="右大括号 9"/>
          <p:cNvSpPr/>
          <p:nvPr/>
        </p:nvSpPr>
        <p:spPr>
          <a:xfrm>
            <a:off x="3929058" y="1714488"/>
            <a:ext cx="714380" cy="43577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643438" y="3351914"/>
            <a:ext cx="4143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崇尚金钱，出卖灵魂，卑鄙无耻</a:t>
            </a:r>
            <a:endParaRPr lang="zh-CN" altLang="en-US" sz="3200" dirty="0"/>
          </a:p>
        </p:txBody>
      </p:sp>
      <p:sp>
        <p:nvSpPr>
          <p:cNvPr id="12" name="左箭头 11">
            <a:hlinkClick r:id="rId2" action="ppaction://hlinksldjump"/>
          </p:cNvPr>
          <p:cNvSpPr/>
          <p:nvPr/>
        </p:nvSpPr>
        <p:spPr>
          <a:xfrm>
            <a:off x="8358214" y="6357958"/>
            <a:ext cx="642942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txBody>
          <a:bodyPr>
            <a:no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贫穷并不可怕，怕的是人穷志短，缺乏摆脱贫困的意志和走出困境所需要的坚忍不拔的毅力。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4" name="左箭头 3">
            <a:hlinkClick r:id="rId3" action="ppaction://hlinksldjump"/>
          </p:cNvPr>
          <p:cNvSpPr/>
          <p:nvPr/>
        </p:nvSpPr>
        <p:spPr>
          <a:xfrm>
            <a:off x="8286776" y="6500834"/>
            <a:ext cx="642942" cy="357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dirty="0" smtClean="0"/>
              <a:t>　　　</a:t>
            </a:r>
            <a:r>
              <a:rPr lang="zh-CN" altLang="en-US" sz="3600" dirty="0" smtClean="0"/>
              <a:t>纯朴的人生，真挚的爱情，高尚的情怀，这些古老的传统道德基石在物欲横流的生活风气中渐渐地毁灭，我们扪心自问：</a:t>
            </a:r>
            <a:endParaRPr lang="en-US" altLang="zh-CN" sz="3600" dirty="0" smtClean="0"/>
          </a:p>
          <a:p>
            <a:pPr>
              <a:buNone/>
            </a:pPr>
            <a:r>
              <a:rPr lang="zh-CN" altLang="en-US" sz="3600" dirty="0" smtClean="0"/>
              <a:t>            面对种种诱惑，自己是否能守住精神的防线？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57412" cy="11430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相关链接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smtClean="0"/>
              <a:t>            莫泊桑 </a:t>
            </a:r>
            <a:r>
              <a:rPr lang="zh-CN" altLang="en-US" dirty="0" smtClean="0"/>
              <a:t>擅长从平凡的事物中截取富有典型意义的片断，以小见大地概括出生活的本质。他的短篇小说侧写人情世态，构想布局别具匠心，细节描写惟妙惟肖，人物语言精彩生动，故事结尾耐人寻味</a:t>
            </a:r>
            <a:endParaRPr lang="en-US" altLang="zh-CN" dirty="0" smtClean="0"/>
          </a:p>
          <a:p>
            <a:r>
              <a:rPr lang="en-US" altLang="zh-CN" dirty="0" smtClean="0"/>
              <a:t>《</a:t>
            </a:r>
            <a:r>
              <a:rPr lang="zh-CN" altLang="en-US" dirty="0" smtClean="0"/>
              <a:t>项链</a:t>
            </a:r>
            <a:r>
              <a:rPr lang="en-US" altLang="zh-CN" dirty="0" smtClean="0"/>
              <a:t>》</a:t>
            </a:r>
            <a:r>
              <a:rPr lang="zh-CN" altLang="en-US" dirty="0" smtClean="0"/>
              <a:t>与</a:t>
            </a:r>
            <a:r>
              <a:rPr lang="en-US" altLang="zh-CN" dirty="0" smtClean="0"/>
              <a:t>《</a:t>
            </a:r>
            <a:r>
              <a:rPr lang="zh-CN" altLang="en-US" dirty="0" smtClean="0"/>
              <a:t>珠宝</a:t>
            </a:r>
            <a:r>
              <a:rPr lang="en-US" altLang="zh-CN" dirty="0" smtClean="0"/>
              <a:t>》</a:t>
            </a:r>
            <a:r>
              <a:rPr lang="zh-CN" altLang="en-US" dirty="0" smtClean="0"/>
              <a:t>方面有何异同？（在题目，故事背景，情节，主题等）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>
          <a:xfrm>
            <a:off x="0" y="0"/>
            <a:ext cx="4572000" cy="1470025"/>
          </a:xfrm>
        </p:spPr>
        <p:txBody>
          <a:bodyPr/>
          <a:lstStyle/>
          <a:p>
            <a:pPr eaLnBrk="1" hangingPunct="1"/>
            <a:r>
              <a:rPr lang="zh-CN" smtClean="0">
                <a:cs typeface="Times New Roman" pitchFamily="18" charset="0"/>
              </a:rPr>
              <a:t>给</a:t>
            </a:r>
            <a:r>
              <a:rPr lang="zh-CN" altLang="en-US" smtClean="0">
                <a:cs typeface="Times New Roman" pitchFamily="18" charset="0"/>
              </a:rPr>
              <a:t>红色</a:t>
            </a:r>
            <a:r>
              <a:rPr lang="zh-CN" smtClean="0">
                <a:cs typeface="Times New Roman" pitchFamily="18" charset="0"/>
              </a:rPr>
              <a:t>的字注音：</a:t>
            </a:r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1357313"/>
            <a:ext cx="9144000" cy="52863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3600" dirty="0" smtClean="0"/>
              <a:t>  </a:t>
            </a:r>
            <a:r>
              <a:rPr lang="zh-CN" altLang="en-US" sz="3600" dirty="0" smtClean="0">
                <a:solidFill>
                  <a:srgbClr val="FF0000"/>
                </a:solidFill>
              </a:rPr>
              <a:t>阔</a:t>
            </a:r>
            <a:r>
              <a:rPr lang="zh-CN" altLang="en-US" sz="3600" dirty="0" smtClean="0"/>
              <a:t>绰 （</a:t>
            </a:r>
            <a:r>
              <a:rPr lang="en-US" sz="3600" dirty="0" smtClean="0"/>
              <a:t>       </a:t>
            </a:r>
            <a:r>
              <a:rPr lang="zh-CN" altLang="en-US" sz="3600" dirty="0" smtClean="0"/>
              <a:t>）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堕</a:t>
            </a:r>
            <a:r>
              <a:rPr lang="zh-CN" altLang="en-US" sz="3600" dirty="0" smtClean="0"/>
              <a:t>入（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嗜</a:t>
            </a:r>
            <a:r>
              <a:rPr lang="zh-CN" altLang="en-US" sz="3600" dirty="0" smtClean="0"/>
              <a:t>好（    </a:t>
            </a:r>
            <a:r>
              <a:rPr lang="en-US" sz="3600" dirty="0" smtClean="0"/>
              <a:t>  </a:t>
            </a:r>
            <a:r>
              <a:rPr lang="zh-CN" altLang="en-US" sz="3600" dirty="0" smtClean="0"/>
              <a:t>）   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踱</a:t>
            </a:r>
            <a:r>
              <a:rPr lang="zh-CN" altLang="en-US" sz="3600" dirty="0" smtClean="0"/>
              <a:t>步（</a:t>
            </a:r>
            <a:r>
              <a:rPr lang="en-US" sz="3600" dirty="0" smtClean="0"/>
              <a:t>     </a:t>
            </a:r>
            <a:r>
              <a:rPr lang="zh-CN" altLang="en-US" sz="3600" dirty="0" smtClean="0"/>
              <a:t>）</a:t>
            </a:r>
            <a:endParaRPr lang="en-US" sz="3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3600" dirty="0" smtClean="0"/>
              <a:t>谦</a:t>
            </a:r>
            <a:r>
              <a:rPr lang="zh-CN" altLang="en-US" sz="3600" dirty="0" smtClean="0">
                <a:solidFill>
                  <a:srgbClr val="FF0000"/>
                </a:solidFill>
              </a:rPr>
              <a:t>逊</a:t>
            </a:r>
            <a:r>
              <a:rPr lang="zh-CN" altLang="en-US" sz="3600" dirty="0" smtClean="0"/>
              <a:t> 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  滑</a:t>
            </a:r>
            <a:r>
              <a:rPr lang="zh-CN" altLang="en-US" sz="3600" dirty="0" smtClean="0">
                <a:solidFill>
                  <a:srgbClr val="FF0000"/>
                </a:solidFill>
              </a:rPr>
              <a:t>稽</a:t>
            </a:r>
            <a:r>
              <a:rPr lang="zh-CN" altLang="en-US" sz="3600" dirty="0" smtClean="0"/>
              <a:t> 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       轻</a:t>
            </a:r>
            <a:r>
              <a:rPr lang="zh-CN" altLang="en-US" sz="3600" dirty="0" smtClean="0">
                <a:solidFill>
                  <a:srgbClr val="FF0000"/>
                </a:solidFill>
              </a:rPr>
              <a:t>蔑</a:t>
            </a:r>
            <a:r>
              <a:rPr lang="zh-CN" altLang="en-US" sz="3600" dirty="0" smtClean="0"/>
              <a:t>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鳏</a:t>
            </a:r>
            <a:r>
              <a:rPr lang="zh-CN" altLang="en-US" sz="3600" dirty="0" smtClean="0"/>
              <a:t>夫（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</a:t>
            </a:r>
            <a:endParaRPr lang="en-US" altLang="zh-CN" sz="3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3600" dirty="0" smtClean="0"/>
              <a:t>疑</a:t>
            </a:r>
            <a:r>
              <a:rPr lang="zh-CN" altLang="en-US" sz="3600" dirty="0" smtClean="0">
                <a:solidFill>
                  <a:srgbClr val="FF0000"/>
                </a:solidFill>
              </a:rPr>
              <a:t>窦</a:t>
            </a:r>
            <a:r>
              <a:rPr lang="zh-CN" altLang="en-US" sz="3600" dirty="0" smtClean="0"/>
              <a:t>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鞠</a:t>
            </a:r>
            <a:r>
              <a:rPr lang="zh-CN" altLang="en-US" sz="3600" dirty="0" smtClean="0"/>
              <a:t>躬（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</a:t>
            </a:r>
            <a:endParaRPr lang="en-US" altLang="zh-CN" sz="3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3600" dirty="0" smtClean="0"/>
              <a:t>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擤</a:t>
            </a:r>
            <a:r>
              <a:rPr lang="zh-CN" altLang="en-US" sz="3600" dirty="0" smtClean="0"/>
              <a:t>鼻子（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                     </a:t>
            </a:r>
            <a:r>
              <a:rPr lang="zh-CN" altLang="en-US" sz="3600" dirty="0" smtClean="0">
                <a:solidFill>
                  <a:srgbClr val="FF0000"/>
                </a:solidFill>
              </a:rPr>
              <a:t>彬彬</a:t>
            </a:r>
            <a:r>
              <a:rPr lang="zh-CN" altLang="en-US" sz="3600" dirty="0" smtClean="0"/>
              <a:t>有礼（</a:t>
            </a:r>
            <a:r>
              <a:rPr lang="en-US" sz="3600" dirty="0" smtClean="0"/>
              <a:t>      </a:t>
            </a:r>
            <a:r>
              <a:rPr lang="zh-CN" altLang="en-US" sz="3600" dirty="0" smtClean="0"/>
              <a:t>）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 dirty="0" smtClean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28875" y="1285875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chuò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28875" y="1857375"/>
            <a:ext cx="1071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shì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57438" y="2500313"/>
            <a:ext cx="1071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xù</a:t>
            </a:r>
            <a:r>
              <a:rPr lang="az-Cyrl-AZ" altLang="zh-CN" sz="3600">
                <a:solidFill>
                  <a:srgbClr val="FF0000"/>
                </a:solidFill>
                <a:latin typeface="Calibri" pitchFamily="34" charset="0"/>
              </a:rPr>
              <a:t>п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58000" y="1285875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duò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29438" y="1857375"/>
            <a:ext cx="1357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duó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286625" y="2571750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jī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14563" y="3071813"/>
            <a:ext cx="1285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miè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58000" y="3071813"/>
            <a:ext cx="12144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guā</a:t>
            </a:r>
            <a:r>
              <a:rPr lang="az-Cyrl-AZ" altLang="zh-CN" sz="3600">
                <a:solidFill>
                  <a:srgbClr val="FF0000"/>
                </a:solidFill>
                <a:latin typeface="Calibri" pitchFamily="34" charset="0"/>
              </a:rPr>
              <a:t>п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86000" y="3786188"/>
            <a:ext cx="1000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dòu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000875" y="3786188"/>
            <a:ext cx="857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jū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214563" y="4357688"/>
            <a:ext cx="1071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xĭ</a:t>
            </a:r>
            <a:r>
              <a:rPr lang="az-Cyrl-AZ" altLang="zh-CN" sz="3600">
                <a:solidFill>
                  <a:srgbClr val="FF0000"/>
                </a:solidFill>
                <a:latin typeface="Calibri" pitchFamily="34" charset="0"/>
              </a:rPr>
              <a:t>п</a:t>
            </a:r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g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63" name="TextBox 18"/>
          <p:cNvSpPr txBox="1">
            <a:spLocks noChangeArrowheads="1"/>
          </p:cNvSpPr>
          <p:nvPr/>
        </p:nvSpPr>
        <p:spPr bwMode="auto">
          <a:xfrm>
            <a:off x="5143500" y="428625"/>
            <a:ext cx="3214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858125" y="4357688"/>
            <a:ext cx="928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Calibri" pitchFamily="34" charset="0"/>
              </a:rPr>
              <a:t>bī</a:t>
            </a:r>
            <a:r>
              <a:rPr lang="az-Cyrl-AZ" altLang="zh-CN" sz="3600">
                <a:solidFill>
                  <a:srgbClr val="FF0000"/>
                </a:solidFill>
                <a:latin typeface="Calibri" pitchFamily="34" charset="0"/>
              </a:rPr>
              <a:t>п</a:t>
            </a:r>
            <a:endParaRPr lang="zh-CN" altLang="en-US" sz="36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补充下列词语并解释</a:t>
            </a:r>
          </a:p>
        </p:txBody>
      </p:sp>
      <p:sp>
        <p:nvSpPr>
          <p:cNvPr id="3075" name="内容占位符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525962"/>
          </a:xfrm>
        </p:spPr>
        <p:txBody>
          <a:bodyPr/>
          <a:lstStyle/>
          <a:p>
            <a:pPr eaLnBrk="1" hangingPunct="1"/>
            <a:r>
              <a:rPr lang="zh-CN" altLang="en-US" smtClean="0"/>
              <a:t>无所</a:t>
            </a:r>
            <a:r>
              <a:rPr lang="en-US" altLang="zh-CN" smtClean="0"/>
              <a:t>(           ):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zh-CN" altLang="en-US" smtClean="0"/>
              <a:t>走</a:t>
            </a:r>
            <a:r>
              <a:rPr lang="en-US" altLang="zh-CN" smtClean="0"/>
              <a:t>(      )</a:t>
            </a:r>
            <a:r>
              <a:rPr lang="zh-CN" altLang="en-US" smtClean="0"/>
              <a:t>无路</a:t>
            </a:r>
            <a:r>
              <a:rPr lang="en-US" altLang="zh-CN" smtClean="0"/>
              <a:t>: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zh-CN" altLang="en-US" smtClean="0"/>
              <a:t>若</a:t>
            </a:r>
            <a:r>
              <a:rPr lang="en-US" altLang="zh-CN" smtClean="0"/>
              <a:t>(     )</a:t>
            </a:r>
            <a:r>
              <a:rPr lang="zh-CN" altLang="en-US" smtClean="0"/>
              <a:t>无事</a:t>
            </a:r>
            <a:r>
              <a:rPr lang="en-US" altLang="zh-CN" smtClean="0"/>
              <a:t>: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(             )</a:t>
            </a:r>
            <a:r>
              <a:rPr lang="zh-CN" altLang="en-US" smtClean="0"/>
              <a:t>有礼</a:t>
            </a:r>
            <a:r>
              <a:rPr lang="en-US" altLang="zh-CN" smtClean="0"/>
              <a:t>:</a:t>
            </a:r>
            <a:endParaRPr lang="zh-CN" altLang="en-US" smtClean="0"/>
          </a:p>
          <a:p>
            <a:pPr eaLnBrk="1" hangingPunct="1"/>
            <a:endParaRPr lang="zh-CN" alt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85875" y="4000500"/>
            <a:ext cx="785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其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57313" y="2786063"/>
            <a:ext cx="714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投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85938" y="1643063"/>
            <a:ext cx="10048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事事</a:t>
            </a: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000375" y="2786063"/>
            <a:ext cx="38782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sz="32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比喻处境极端困难，</a:t>
            </a:r>
            <a:endParaRPr lang="en-US" altLang="zh-CN" sz="320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zh-CN" sz="32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找不到出路</a:t>
            </a:r>
            <a:r>
              <a:rPr lang="zh-CN" altLang="en-US" sz="32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。</a:t>
            </a:r>
            <a:endParaRPr lang="zh-CN" sz="32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28938" y="4000500"/>
            <a:ext cx="65008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好象没有那么一回事似的</a:t>
            </a:r>
            <a:r>
              <a:rPr lang="en-US" altLang="zh-CN" sz="3200">
                <a:solidFill>
                  <a:srgbClr val="FF0000"/>
                </a:solidFill>
              </a:rPr>
              <a:t>,</a:t>
            </a:r>
          </a:p>
          <a:p>
            <a:r>
              <a:rPr lang="zh-CN" altLang="en-US" sz="3200">
                <a:solidFill>
                  <a:srgbClr val="FF0000"/>
                </a:solidFill>
              </a:rPr>
              <a:t>表示不动声色或漠不关心。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071813" y="1643063"/>
            <a:ext cx="4786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闲着什么事也不干。</a:t>
            </a:r>
            <a:endParaRPr lang="zh-CN" altLang="en-US" sz="32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71563" y="5143500"/>
            <a:ext cx="1071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彬彬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14688" y="5143500"/>
            <a:ext cx="4929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形容文雅而有礼貌。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4337" grpId="0"/>
      <p:bldP spid="9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285916" y="428604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整体感知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r>
              <a:rPr lang="en-US" altLang="zh-CN" sz="3600" dirty="0" smtClean="0"/>
              <a:t>1.</a:t>
            </a:r>
            <a:r>
              <a:rPr lang="zh-CN" altLang="en-US" sz="3600" dirty="0" smtClean="0"/>
              <a:t>文中的主人公是谁？ </a:t>
            </a:r>
            <a:endParaRPr lang="en-US" altLang="zh-CN" sz="3600" dirty="0" smtClean="0"/>
          </a:p>
          <a:p>
            <a:r>
              <a:rPr lang="en-US" altLang="zh-CN" sz="3600" dirty="0" smtClean="0"/>
              <a:t>2.</a:t>
            </a:r>
            <a:r>
              <a:rPr lang="zh-CN" altLang="en-US" sz="3600" dirty="0" smtClean="0"/>
              <a:t>小说的线索是什么？</a:t>
            </a:r>
            <a:endParaRPr lang="en-US" altLang="zh-CN" sz="3600" dirty="0" smtClean="0"/>
          </a:p>
          <a:p>
            <a:r>
              <a:rPr lang="en-US" altLang="zh-CN" sz="3600" dirty="0" smtClean="0"/>
              <a:t>3.</a:t>
            </a:r>
            <a:r>
              <a:rPr lang="zh-CN" altLang="en-US" sz="3600" dirty="0" smtClean="0"/>
              <a:t>围绕线索发生了哪几件事？</a:t>
            </a:r>
            <a:endParaRPr lang="en-US" altLang="zh-CN" sz="3600" dirty="0" smtClean="0"/>
          </a:p>
          <a:p>
            <a:r>
              <a:rPr lang="en-US" altLang="zh-CN" sz="3600" dirty="0" smtClean="0"/>
              <a:t>4.</a:t>
            </a:r>
            <a:r>
              <a:rPr lang="zh-CN" altLang="en-US" sz="3600" dirty="0" smtClean="0"/>
              <a:t>小说揭示了怎样的主题呢？</a:t>
            </a:r>
            <a:endParaRPr lang="en-US" altLang="zh-CN" sz="3600" dirty="0" smtClean="0"/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流程图: 终止 20"/>
          <p:cNvSpPr/>
          <p:nvPr/>
        </p:nvSpPr>
        <p:spPr>
          <a:xfrm>
            <a:off x="285720" y="5429264"/>
            <a:ext cx="7858180" cy="857256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      </a:t>
            </a:r>
          </a:p>
          <a:p>
            <a:pPr>
              <a:buNone/>
            </a:pPr>
            <a:r>
              <a:rPr lang="zh-CN" altLang="en-US" dirty="0" smtClean="0"/>
              <a:t>                                       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                                           </a:t>
            </a:r>
            <a:endParaRPr lang="en-US" altLang="zh-CN" dirty="0"/>
          </a:p>
          <a:p>
            <a:endParaRPr lang="en-US" altLang="zh-CN" dirty="0"/>
          </a:p>
          <a:p>
            <a:pPr>
              <a:buNone/>
            </a:pPr>
            <a:r>
              <a:rPr lang="zh-CN" altLang="en-US" dirty="0" smtClean="0"/>
              <a:t>                       </a:t>
            </a:r>
            <a:endParaRPr lang="zh-CN" altLang="en-US" dirty="0"/>
          </a:p>
        </p:txBody>
      </p:sp>
      <p:sp>
        <p:nvSpPr>
          <p:cNvPr id="4" name="左大括号 3"/>
          <p:cNvSpPr/>
          <p:nvPr/>
        </p:nvSpPr>
        <p:spPr>
          <a:xfrm>
            <a:off x="1142976" y="2143116"/>
            <a:ext cx="331471" cy="2928958"/>
          </a:xfrm>
          <a:prstGeom prst="leftBrace">
            <a:avLst>
              <a:gd name="adj1" fmla="val 8333"/>
              <a:gd name="adj2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zh-CN" altLang="en-US" sz="2800" b="1" dirty="0"/>
          </a:p>
        </p:txBody>
      </p:sp>
      <p:sp>
        <p:nvSpPr>
          <p:cNvPr id="7" name="下箭头 6"/>
          <p:cNvSpPr/>
          <p:nvPr/>
        </p:nvSpPr>
        <p:spPr>
          <a:xfrm flipH="1">
            <a:off x="5786446" y="2571744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 flipH="1">
            <a:off x="5715006" y="4071942"/>
            <a:ext cx="500067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箭头 8"/>
          <p:cNvSpPr/>
          <p:nvPr/>
        </p:nvSpPr>
        <p:spPr>
          <a:xfrm>
            <a:off x="4214810" y="4643446"/>
            <a:ext cx="928694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428728" y="2071678"/>
            <a:ext cx="1098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妻子 </a:t>
            </a:r>
            <a:endParaRPr lang="zh-CN" altLang="en-US" sz="3200" dirty="0"/>
          </a:p>
        </p:txBody>
      </p:sp>
      <p:sp>
        <p:nvSpPr>
          <p:cNvPr id="11" name="矩形 10"/>
          <p:cNvSpPr/>
          <p:nvPr/>
        </p:nvSpPr>
        <p:spPr>
          <a:xfrm>
            <a:off x="1428728" y="4643446"/>
            <a:ext cx="1098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郎丹 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571736" y="2071678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爱珠宝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5500694" y="4714884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卖珠宝 </a:t>
            </a:r>
            <a:endParaRPr lang="zh-CN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2786050" y="4714884"/>
            <a:ext cx="1107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/>
              <a:t>假变真</a:t>
            </a:r>
            <a:endParaRPr lang="zh-CN" altLang="en-US" sz="2400" dirty="0"/>
          </a:p>
        </p:txBody>
      </p:sp>
      <p:grpSp>
        <p:nvGrpSpPr>
          <p:cNvPr id="18" name="组合 17"/>
          <p:cNvGrpSpPr/>
          <p:nvPr/>
        </p:nvGrpSpPr>
        <p:grpSpPr>
          <a:xfrm>
            <a:off x="4786314" y="3286124"/>
            <a:ext cx="3143272" cy="973873"/>
            <a:chOff x="5072066" y="3286124"/>
            <a:chExt cx="2571768" cy="973873"/>
          </a:xfrm>
        </p:grpSpPr>
        <p:sp>
          <p:nvSpPr>
            <p:cNvPr id="17" name="椭圆 16"/>
            <p:cNvSpPr/>
            <p:nvPr/>
          </p:nvSpPr>
          <p:spPr>
            <a:xfrm>
              <a:off x="5072066" y="3286124"/>
              <a:ext cx="2571768" cy="71438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14942" y="3429000"/>
              <a:ext cx="23574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/>
                <a:t>妻子死  ， 生活苦</a:t>
              </a:r>
              <a:endParaRPr lang="en-US" altLang="zh-CN" sz="2400" dirty="0" smtClean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14348" y="5572140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金钱至上，道德堕落（嘲讽，批判）</a:t>
            </a:r>
            <a:endParaRPr lang="zh-CN" altLang="en-US" sz="3600" dirty="0"/>
          </a:p>
        </p:txBody>
      </p:sp>
      <p:grpSp>
        <p:nvGrpSpPr>
          <p:cNvPr id="22" name="组合 21"/>
          <p:cNvGrpSpPr/>
          <p:nvPr/>
        </p:nvGrpSpPr>
        <p:grpSpPr>
          <a:xfrm>
            <a:off x="3786182" y="2071678"/>
            <a:ext cx="2792610" cy="500066"/>
            <a:chOff x="3786182" y="2071678"/>
            <a:chExt cx="2792610" cy="500066"/>
          </a:xfrm>
        </p:grpSpPr>
        <p:sp>
          <p:nvSpPr>
            <p:cNvPr id="13" name="矩形 12"/>
            <p:cNvSpPr/>
            <p:nvPr/>
          </p:nvSpPr>
          <p:spPr>
            <a:xfrm>
              <a:off x="4786314" y="2071678"/>
              <a:ext cx="179247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 smtClean="0"/>
                <a:t>带回假珠宝</a:t>
              </a:r>
              <a:r>
                <a:rPr lang="en-US" altLang="zh-CN" sz="2400" dirty="0" smtClean="0"/>
                <a:t> </a:t>
              </a:r>
              <a:endParaRPr lang="zh-CN" altLang="en-US" sz="2400" dirty="0"/>
            </a:p>
          </p:txBody>
        </p:sp>
        <p:sp>
          <p:nvSpPr>
            <p:cNvPr id="20" name="左箭头 19"/>
            <p:cNvSpPr/>
            <p:nvPr/>
          </p:nvSpPr>
          <p:spPr>
            <a:xfrm rot="10800000">
              <a:off x="3786182" y="2071678"/>
              <a:ext cx="928694" cy="500066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4" grpId="0"/>
      <p:bldP spid="15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714544" y="285728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细节探究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10" y="2071678"/>
            <a:ext cx="7858180" cy="4525963"/>
          </a:xfrm>
        </p:spPr>
        <p:txBody>
          <a:bodyPr/>
          <a:lstStyle/>
          <a:p>
            <a:r>
              <a:rPr lang="zh-CN" altLang="en-US" dirty="0" smtClean="0"/>
              <a:t>    仔细阅读课文，勾画有关郎丹夫人婚前婚后生活状况的相关语句，细细体会，通过这些描写，表现出郎丹夫人怎样的性格特点？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dirty="0" smtClean="0"/>
              <a:t>      </a:t>
            </a: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                       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zh-CN" altLang="en-US" dirty="0" smtClean="0"/>
          </a:p>
          <a:p>
            <a:pPr>
              <a:buNone/>
            </a:pPr>
            <a:r>
              <a:rPr lang="zh-CN" altLang="en-US" dirty="0" smtClean="0"/>
              <a:t>     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85720" y="2143116"/>
            <a:ext cx="571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郎丹夫人</a:t>
            </a:r>
            <a:endParaRPr lang="zh-CN" alt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-1143040" y="221455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    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1061549" y="3131671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9058" y="928670"/>
            <a:ext cx="3429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正派，稳重，和蔼，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zh-CN" altLang="en-US" sz="2800" dirty="0" smtClean="0"/>
              <a:t>纯朴美丽，文雅大方</a:t>
            </a:r>
            <a:r>
              <a:rPr lang="en-US" sz="2800" dirty="0" smtClean="0"/>
              <a:t> </a:t>
            </a:r>
            <a:endParaRPr lang="zh-CN" altLang="en-US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-1143040" y="214311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000496" y="4429132"/>
            <a:ext cx="4286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 dirty="0" smtClean="0"/>
              <a:t>爱看戏，贪恋珠宝钱财</a:t>
            </a:r>
          </a:p>
          <a:p>
            <a:pPr>
              <a:buNone/>
            </a:pPr>
            <a:endParaRPr lang="en-US" altLang="zh-CN" sz="2800" dirty="0" smtClean="0"/>
          </a:p>
          <a:p>
            <a:pPr>
              <a:buNone/>
            </a:pPr>
            <a:r>
              <a:rPr lang="zh-CN" altLang="en-US" sz="2800" dirty="0" smtClean="0"/>
              <a:t>爱慕虚荣，向往上流社会</a:t>
            </a:r>
            <a:endParaRPr lang="zh-CN" altLang="en-US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1571604" y="4786322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 dirty="0" smtClean="0"/>
              <a:t>婚      后 </a:t>
            </a:r>
          </a:p>
        </p:txBody>
      </p:sp>
      <p:sp>
        <p:nvSpPr>
          <p:cNvPr id="43" name="左大括号 42"/>
          <p:cNvSpPr/>
          <p:nvPr/>
        </p:nvSpPr>
        <p:spPr>
          <a:xfrm>
            <a:off x="3357554" y="1071546"/>
            <a:ext cx="285752" cy="10715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左大括号 43"/>
          <p:cNvSpPr/>
          <p:nvPr/>
        </p:nvSpPr>
        <p:spPr>
          <a:xfrm>
            <a:off x="3500430" y="4572008"/>
            <a:ext cx="285752" cy="10715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 flipH="1">
            <a:off x="1643042" y="1285860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</a:t>
            </a:r>
            <a:r>
              <a:rPr lang="zh-CN" altLang="en-US" sz="2800" dirty="0" smtClean="0"/>
              <a:t>婚     前</a:t>
            </a:r>
            <a:r>
              <a:rPr lang="en-US" dirty="0" smtClean="0"/>
              <a:t> </a:t>
            </a:r>
            <a:endParaRPr lang="zh-CN" altLang="en-US" dirty="0"/>
          </a:p>
        </p:txBody>
      </p:sp>
      <p:sp>
        <p:nvSpPr>
          <p:cNvPr id="38" name="TextBox 37"/>
          <p:cNvSpPr txBox="1"/>
          <p:nvPr/>
        </p:nvSpPr>
        <p:spPr>
          <a:xfrm flipH="1">
            <a:off x="1885867" y="2143116"/>
            <a:ext cx="828745" cy="23574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出卖肉体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46" name="直接箭头连接符 45"/>
          <p:cNvCxnSpPr/>
          <p:nvPr/>
        </p:nvCxnSpPr>
        <p:spPr>
          <a:xfrm rot="16200000" flipH="1">
            <a:off x="118899" y="3190348"/>
            <a:ext cx="2762928" cy="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6" grpId="0"/>
      <p:bldP spid="43" grpId="0" animBg="1"/>
      <p:bldP spid="44" grpId="0" animBg="1"/>
      <p:bldP spid="35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zh-CN" altLang="en-US" sz="3600" dirty="0" smtClean="0">
                <a:latin typeface="+mn-ea"/>
                <a:ea typeface="+mn-ea"/>
              </a:rPr>
              <a:t>１郎丹</a:t>
            </a:r>
            <a:r>
              <a:rPr lang="zh-CN" altLang="en-US" sz="3600" dirty="0" smtClean="0">
                <a:latin typeface="+mn-ea"/>
                <a:ea typeface="+mn-ea"/>
                <a:hlinkClick r:id="rId2" action="ppaction://hlinksldjump"/>
              </a:rPr>
              <a:t>先生</a:t>
            </a:r>
            <a:r>
              <a:rPr lang="zh-CN" altLang="en-US" sz="3600" dirty="0" smtClean="0">
                <a:latin typeface="+mn-ea"/>
                <a:ea typeface="+mn-ea"/>
              </a:rPr>
              <a:t>在他的妻子生前生后又有哪些变化呢？勾画出相关语句说一说。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2"/>
          </a:xfrm>
        </p:spPr>
        <p:txBody>
          <a:bodyPr/>
          <a:lstStyle/>
          <a:p>
            <a:pPr>
              <a:buNone/>
            </a:pPr>
            <a:r>
              <a:rPr lang="zh-CN" altLang="en-US" dirty="0" smtClean="0">
                <a:hlinkClick r:id="rId3" action="ppaction://hlinksldjump"/>
              </a:rPr>
              <a:t>２</a:t>
            </a:r>
            <a:r>
              <a:rPr lang="en-US" altLang="zh-CN" dirty="0" smtClean="0">
                <a:hlinkClick r:id="rId3" action="ppaction://hlinksldjump"/>
              </a:rPr>
              <a:t>  </a:t>
            </a:r>
            <a:r>
              <a:rPr lang="zh-CN" altLang="en-US" dirty="0" smtClean="0">
                <a:hlinkClick r:id="rId3" action="ppaction://hlinksldjump"/>
              </a:rPr>
              <a:t>变卖珠宝时，郎丹的心理发生了怎样的变化？勾画出关键词语和句子。</a:t>
            </a:r>
            <a:endParaRPr lang="zh-CN" altLang="en-US" dirty="0">
              <a:hlinkClick r:id="rId3" action="ppaction://hlinksldjump"/>
            </a:endParaRPr>
          </a:p>
        </p:txBody>
      </p:sp>
      <p:sp>
        <p:nvSpPr>
          <p:cNvPr id="4" name="TextBox 3">
            <a:hlinkClick r:id="rId4" action="ppaction://hlinksldjump"/>
          </p:cNvPr>
          <p:cNvSpPr txBox="1"/>
          <p:nvPr/>
        </p:nvSpPr>
        <p:spPr>
          <a:xfrm>
            <a:off x="500034" y="3071810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３</a:t>
            </a:r>
            <a:r>
              <a:rPr lang="en-US" altLang="zh-CN" sz="3200" dirty="0" smtClean="0"/>
              <a:t>  </a:t>
            </a:r>
            <a:r>
              <a:rPr lang="zh-CN" altLang="en-US" sz="3200" dirty="0" smtClean="0">
                <a:hlinkClick r:id="rId4" action="ppaction://hlinksldjump"/>
              </a:rPr>
              <a:t>有钱</a:t>
            </a:r>
            <a:r>
              <a:rPr lang="zh-CN" altLang="en-US" sz="3200" dirty="0" smtClean="0"/>
              <a:t>之后，他做了些什么？从中你看出他怎样的心理？</a:t>
            </a:r>
            <a:endParaRPr lang="zh-CN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464344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４</a:t>
            </a:r>
            <a:r>
              <a:rPr lang="en-US" altLang="zh-CN" sz="3200" dirty="0" smtClean="0"/>
              <a:t>   </a:t>
            </a:r>
            <a:r>
              <a:rPr lang="zh-CN" altLang="en-US" sz="3200" dirty="0" smtClean="0">
                <a:hlinkClick r:id="rId5" action="ppaction://hlinksldjump"/>
              </a:rPr>
              <a:t>你对于他们的蜕变有何感想？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dirty="0" smtClean="0"/>
              <a:t>      </a:t>
            </a: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                       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zh-CN" altLang="en-US" dirty="0" smtClean="0"/>
          </a:p>
          <a:p>
            <a:pPr>
              <a:buNone/>
            </a:pPr>
            <a:r>
              <a:rPr lang="zh-CN" altLang="en-US" dirty="0" smtClean="0"/>
              <a:t>     </a:t>
            </a:r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14282" y="2000240"/>
            <a:ext cx="571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郎丹先生</a:t>
            </a:r>
            <a:endParaRPr lang="zh-CN" alt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-1143040" y="221455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    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143040" y="214311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000496" y="857232"/>
            <a:ext cx="4000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正派，对爱情忠贞不渝</a:t>
            </a:r>
            <a:r>
              <a:rPr lang="en-US" altLang="zh-CN" sz="2800" dirty="0" smtClean="0"/>
              <a:t>,</a:t>
            </a:r>
          </a:p>
          <a:p>
            <a:endParaRPr lang="en-US" altLang="zh-CN" sz="2800" dirty="0" smtClean="0"/>
          </a:p>
          <a:p>
            <a:r>
              <a:rPr lang="zh-CN" altLang="en-US" sz="2800" dirty="0" smtClean="0"/>
              <a:t>爱妻子，尊重妻子</a:t>
            </a:r>
            <a:r>
              <a:rPr lang="en-US" sz="2800" dirty="0" smtClean="0"/>
              <a:t> </a:t>
            </a:r>
            <a:endParaRPr lang="zh-CN" alt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4000496" y="4286256"/>
            <a:ext cx="4500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 dirty="0" smtClean="0"/>
              <a:t>爱慕虚荣，贪图富贵</a:t>
            </a:r>
          </a:p>
          <a:p>
            <a:pPr>
              <a:buNone/>
            </a:pPr>
            <a:endParaRPr lang="en-US" altLang="zh-CN" sz="2800" dirty="0" smtClean="0"/>
          </a:p>
          <a:p>
            <a:pPr>
              <a:buNone/>
            </a:pPr>
            <a:r>
              <a:rPr lang="zh-CN" altLang="en-US" sz="2800" dirty="0" smtClean="0"/>
              <a:t>生活阔绰，无耻之极</a:t>
            </a:r>
            <a:endParaRPr lang="zh-CN" alt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1071538" y="114298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妻子活着</a:t>
            </a:r>
            <a:r>
              <a:rPr lang="en-US" sz="2800" dirty="0" smtClean="0"/>
              <a:t> </a:t>
            </a:r>
            <a:endParaRPr lang="zh-CN" alt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1071538" y="4643446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 dirty="0" smtClean="0"/>
              <a:t>妻子死后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28796" y="2071678"/>
            <a:ext cx="738664" cy="23574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灵魂扭曲 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 rot="5400000">
            <a:off x="965175" y="3106735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左大括号 42"/>
          <p:cNvSpPr/>
          <p:nvPr/>
        </p:nvSpPr>
        <p:spPr>
          <a:xfrm>
            <a:off x="3786182" y="4500570"/>
            <a:ext cx="285752" cy="928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左大括号 44"/>
          <p:cNvSpPr/>
          <p:nvPr/>
        </p:nvSpPr>
        <p:spPr>
          <a:xfrm>
            <a:off x="3786182" y="1071546"/>
            <a:ext cx="188595" cy="928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左箭头 14">
            <a:hlinkClick r:id="rId2" action="ppaction://hlinksldjump"/>
          </p:cNvPr>
          <p:cNvSpPr/>
          <p:nvPr/>
        </p:nvSpPr>
        <p:spPr>
          <a:xfrm>
            <a:off x="8215338" y="6429396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3" grpId="0"/>
      <p:bldP spid="34" grpId="0"/>
      <p:bldP spid="3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520</Words>
  <Application>Microsoft Office PowerPoint</Application>
  <PresentationFormat>全屏显示(4:3)</PresentationFormat>
  <Paragraphs>119</Paragraphs>
  <Slides>14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 珠  宝                                   莫泊桑  </vt:lpstr>
      <vt:lpstr>给红色的字注音：</vt:lpstr>
      <vt:lpstr>补充下列词语并解释</vt:lpstr>
      <vt:lpstr>整体感知</vt:lpstr>
      <vt:lpstr>幻灯片 5</vt:lpstr>
      <vt:lpstr>细节探究</vt:lpstr>
      <vt:lpstr>幻灯片 7</vt:lpstr>
      <vt:lpstr>１郎丹先生在他的妻子生前生后又有哪些变化呢？勾画出相关语句说一说。 </vt:lpstr>
      <vt:lpstr>幻灯片 9</vt:lpstr>
      <vt:lpstr>幻灯片 10</vt:lpstr>
      <vt:lpstr>幻灯片 11</vt:lpstr>
      <vt:lpstr>幻灯片 12</vt:lpstr>
      <vt:lpstr>幻灯片 13</vt:lpstr>
      <vt:lpstr>相关链接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珠宝                                               莫泊桑  </dc:title>
  <dc:creator>悠游</dc:creator>
  <cp:lastModifiedBy>闫玉琴</cp:lastModifiedBy>
  <cp:revision>31</cp:revision>
  <dcterms:created xsi:type="dcterms:W3CDTF">2009-08-27T12:29:15Z</dcterms:created>
  <dcterms:modified xsi:type="dcterms:W3CDTF">2009-09-23T08:27:49Z</dcterms:modified>
</cp:coreProperties>
</file>