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x" ContentType="application/vnd.openxmlformats-officedocument.oleObject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715" r:id="rId3"/>
    <p:sldId id="538" r:id="rId4"/>
    <p:sldId id="550" r:id="rId5"/>
    <p:sldId id="720" r:id="rId6"/>
    <p:sldId id="721" r:id="rId7"/>
    <p:sldId id="722" r:id="rId8"/>
    <p:sldId id="724" r:id="rId9"/>
    <p:sldId id="726" r:id="rId10"/>
    <p:sldId id="727" r:id="rId11"/>
    <p:sldId id="728" r:id="rId12"/>
    <p:sldId id="729" r:id="rId13"/>
    <p:sldId id="742" r:id="rId14"/>
    <p:sldId id="717" r:id="rId15"/>
    <p:sldId id="730" r:id="rId16"/>
    <p:sldId id="731" r:id="rId17"/>
    <p:sldId id="732" r:id="rId18"/>
    <p:sldId id="733" r:id="rId19"/>
    <p:sldId id="734" r:id="rId20"/>
    <p:sldId id="735" r:id="rId21"/>
    <p:sldId id="718" r:id="rId22"/>
    <p:sldId id="736" r:id="rId23"/>
    <p:sldId id="737" r:id="rId24"/>
    <p:sldId id="738" r:id="rId25"/>
    <p:sldId id="739" r:id="rId26"/>
    <p:sldId id="740" r:id="rId27"/>
    <p:sldId id="741" r:id="rId28"/>
  </p:sldIdLst>
  <p:sldSz cx="11522075" cy="6480175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9" autoAdjust="0"/>
    <p:restoredTop sz="84964" autoAdjust="0"/>
  </p:normalViewPr>
  <p:slideViewPr>
    <p:cSldViewPr>
      <p:cViewPr varScale="1">
        <p:scale>
          <a:sx n="121" d="100"/>
          <a:sy n="121" d="100"/>
        </p:scale>
        <p:origin x="-252" y="-102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tags" Target="tags/tag1.xml" /><Relationship Id="rId3" Type="http://schemas.openxmlformats.org/officeDocument/2006/relationships/slide" Target="slides/slide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C457B7-D2CF-47F1-9023-E2E260E894D7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>
                <a:ea typeface="黑体" panose="02010609060101010101" pitchFamily="49" charset="-122"/>
              </a:defRPr>
            </a:lvl1pPr>
          </a:lstStyle>
          <a:p>
            <a:fld id="{B48DF7BC-F4A5-4F1E-8B33-407AF33FBD9B}" type="slidenum">
              <a:rPr lang="zh-CN" altLang="en-US"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/>
      </p:sp>
      <p:sp>
        <p:nvSpPr>
          <p:cNvPr id="10242" name="文本占位符 2"/>
          <p:cNvSpPr>
            <a:spLocks noGrp="1" noChangeArrowheads="1"/>
          </p:cNvSpPr>
          <p:nvPr>
            <p:ph type="body" idx="1"/>
          </p:nvPr>
        </p:nvSpPr>
        <p:spPr bwMode="auto"/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84" r:id="rId2"/>
  </p:sldLayoutIdLst>
  <p:transition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oleObject" Target="../embeddings/Microsoft_Office_Word___11.docx" TargetMode="Internal" /><Relationship Id="rId4" Type="http://schemas.openxmlformats.org/officeDocument/2006/relationships/image" Target="../media/image1.emf" /><Relationship Id="rId5" Type="http://schemas.openxmlformats.org/officeDocument/2006/relationships/vmlDrawing" Target="../drawings/vmlDrawing1.v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oleObject" Target="../embeddings/Microsoft_Office_Word___22.docx" TargetMode="Internal" /><Relationship Id="rId3" Type="http://schemas.openxmlformats.org/officeDocument/2006/relationships/image" Target="../media/image2.emf" /><Relationship Id="rId4" Type="http://schemas.openxmlformats.org/officeDocument/2006/relationships/vmlDrawing" Target="../drawings/vmlDrawing2.v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78980" name="矩形 10"/>
          <p:cNvSpPr>
            <a:spLocks noChangeArrowheads="1"/>
          </p:cNvSpPr>
          <p:nvPr/>
        </p:nvSpPr>
        <p:spPr bwMode="auto">
          <a:xfrm>
            <a:off x="1584573" y="1799927"/>
            <a:ext cx="6553200" cy="100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6000">
                <a:solidFill>
                  <a:schemeClr val="tx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24　三顾茅庐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789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898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6652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(2)文段中有错别字的一个词语是“　                　”,这个词语的正确写法是“　                　”。 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(3)“疏”有下面三个义项。文中“疏懒”的“疏”意思应为(        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A.分散	  B.事物间距离大	C.疏忽,粗疏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(4)画线句子对人物进行了　        　描写,并使用了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        　的修辞手法。 </a:t>
            </a:r>
          </a:p>
        </p:txBody>
      </p:sp>
      <p:sp>
        <p:nvSpPr>
          <p:cNvPr id="7" name="A_d0fa4"/>
          <p:cNvSpPr/>
          <p:nvPr/>
        </p:nvSpPr>
        <p:spPr>
          <a:xfrm>
            <a:off x="607060" y="5077076"/>
            <a:ext cx="214001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比喻　</a:t>
            </a:r>
          </a:p>
        </p:txBody>
      </p:sp>
      <p:sp>
        <p:nvSpPr>
          <p:cNvPr id="6" name="A_170ee"/>
          <p:cNvSpPr/>
          <p:nvPr/>
        </p:nvSpPr>
        <p:spPr>
          <a:xfrm>
            <a:off x="5160010" y="4443092"/>
            <a:ext cx="21400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肖像　</a:t>
            </a:r>
          </a:p>
        </p:txBody>
      </p:sp>
      <p:sp>
        <p:nvSpPr>
          <p:cNvPr id="5" name="A_9fb70"/>
          <p:cNvSpPr/>
          <p:nvPr/>
        </p:nvSpPr>
        <p:spPr>
          <a:xfrm>
            <a:off x="474028" y="3175124"/>
            <a:ext cx="1466913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</a:p>
        </p:txBody>
      </p:sp>
      <p:sp>
        <p:nvSpPr>
          <p:cNvPr id="4" name="A_4eaf2"/>
          <p:cNvSpPr/>
          <p:nvPr/>
        </p:nvSpPr>
        <p:spPr>
          <a:xfrm>
            <a:off x="3456781" y="1871935"/>
            <a:ext cx="29559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头戴纶巾　</a:t>
            </a:r>
          </a:p>
        </p:txBody>
      </p:sp>
      <p:sp>
        <p:nvSpPr>
          <p:cNvPr id="3" name="A_7a2e0"/>
          <p:cNvSpPr/>
          <p:nvPr/>
        </p:nvSpPr>
        <p:spPr>
          <a:xfrm>
            <a:off x="6587173" y="1273172"/>
            <a:ext cx="2955988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头带纶巾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  <p:bldP spid="4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4487" y="2588178"/>
            <a:ext cx="10833100" cy="13594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《水浒传》中有很多与“酒”有关的故事,请仔细阅读下表,完成探究任务。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/>
        </p:nvGraphicFramePr>
        <p:xfrm>
          <a:off x="349250" y="1234440"/>
          <a:ext cx="10833100" cy="5128075"/>
        </p:xfrm>
        <a:graphic>
          <a:graphicData uri="http://schemas.openxmlformats.org/drawingml/2006/table">
            <a:tbl>
              <a:tblPr firstRow="1" firstCol="1" bandRow="1"/>
              <a:tblGrid>
                <a:gridCol w="1595363"/>
                <a:gridCol w="2736304"/>
                <a:gridCol w="2880320"/>
                <a:gridCol w="3621113"/>
              </a:tblGrid>
              <a:tr h="342863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故事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酒与故事的关联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探究发现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863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        .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大闹五台山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酒令好汉狂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 vert="horz" wrap="square"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通过对这几个经典片段的探究,发现小说多处写“酒”有如下作用: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                         .                            _____________.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(2)                        .                          ._____________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863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杨志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                    .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酒误好汉差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342863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武松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景阳冈打虎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③                      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1714315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④        .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浔阳楼吟反诗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酒添好汉愁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A_a179a"/>
          <p:cNvSpPr/>
          <p:nvPr/>
        </p:nvSpPr>
        <p:spPr>
          <a:xfrm>
            <a:off x="7956842" y="5135175"/>
            <a:ext cx="3363976" cy="4047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凸显人物性格。</a:t>
            </a:r>
          </a:p>
        </p:txBody>
      </p:sp>
      <p:sp>
        <p:nvSpPr>
          <p:cNvPr id="9" name="A_e7759"/>
          <p:cNvSpPr/>
          <p:nvPr/>
        </p:nvSpPr>
        <p:spPr>
          <a:xfrm>
            <a:off x="7999387" y="4647495"/>
            <a:ext cx="3170301" cy="4047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烘托人物形象, </a:t>
            </a:r>
          </a:p>
        </p:txBody>
      </p:sp>
      <p:sp>
        <p:nvSpPr>
          <p:cNvPr id="8" name="A_d2144"/>
          <p:cNvSpPr/>
          <p:nvPr/>
        </p:nvSpPr>
        <p:spPr>
          <a:xfrm>
            <a:off x="7526312" y="4159815"/>
            <a:ext cx="3203639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丰富故事内容; </a:t>
            </a:r>
          </a:p>
        </p:txBody>
      </p:sp>
      <p:sp>
        <p:nvSpPr>
          <p:cNvPr id="7" name="A_00609"/>
          <p:cNvSpPr/>
          <p:nvPr/>
        </p:nvSpPr>
        <p:spPr>
          <a:xfrm>
            <a:off x="7999387" y="3672135"/>
            <a:ext cx="3170301" cy="4047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推动情节发展, </a:t>
            </a:r>
          </a:p>
        </p:txBody>
      </p:sp>
      <p:sp>
        <p:nvSpPr>
          <p:cNvPr id="6" name="A_86812"/>
          <p:cNvSpPr/>
          <p:nvPr/>
        </p:nvSpPr>
        <p:spPr>
          <a:xfrm>
            <a:off x="5096346" y="2703279"/>
            <a:ext cx="2649601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酒壮好汉胆 </a:t>
            </a:r>
          </a:p>
        </p:txBody>
      </p:sp>
      <p:sp>
        <p:nvSpPr>
          <p:cNvPr id="5" name="A_ea556"/>
          <p:cNvSpPr/>
          <p:nvPr/>
        </p:nvSpPr>
        <p:spPr>
          <a:xfrm>
            <a:off x="2338834" y="2215599"/>
            <a:ext cx="2548001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误失生辰纲</a:t>
            </a:r>
          </a:p>
        </p:txBody>
      </p:sp>
      <p:sp>
        <p:nvSpPr>
          <p:cNvPr id="4" name="A_8bf82"/>
          <p:cNvSpPr/>
          <p:nvPr/>
        </p:nvSpPr>
        <p:spPr>
          <a:xfrm>
            <a:off x="784981" y="4166319"/>
            <a:ext cx="1324039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宋江</a:t>
            </a:r>
          </a:p>
        </p:txBody>
      </p:sp>
      <p:sp>
        <p:nvSpPr>
          <p:cNvPr id="3" name="A_5afb2"/>
          <p:cNvSpPr/>
          <p:nvPr/>
        </p:nvSpPr>
        <p:spPr>
          <a:xfrm>
            <a:off x="734181" y="1727919"/>
            <a:ext cx="1324039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鲁达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6" grpId="0"/>
      <p:bldP spid="5" grpId="0"/>
      <p:bldP spid="4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17435" y="1543704"/>
            <a:ext cx="11144328" cy="4529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却说玄德访孔明两次不遇,欲再往访之。关公曰:“兄长两次亲往拜谒,其礼太过矣。想诸葛亮有虚名而无实学,故避而不敢见。兄何惑于斯人之甚也!”玄德曰:“不然。昔齐桓公欲见东郭野人,五反而方得一面。况吾欲见大贤耶?”张飞曰:“哥哥差矣。量此村夫,何足为大贤!今番不须哥哥去;他如不来,我只用一条麻绳缚将来!”玄德叱曰:“汝岂不闻周文王谒姜子牙之事乎?</a:t>
            </a:r>
          </a:p>
        </p:txBody>
      </p:sp>
    </p:spTree>
  </p:cSld>
  <p:clrMapOvr>
    <a:masterClrMapping/>
  </p:clrMapOvr>
  <p:transition>
    <p:random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6565"/>
            <a:ext cx="10833100" cy="5797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文王且如此敬贤,汝何太无礼!今番汝休去,我自与云长去。”飞曰:“既两位哥哥都去,小弟如何落后!”玄德曰:“汝若同往,不可失礼。”飞应诺。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  于是三人乘马引从者往隆中。离草庐半里之外,玄德便下马步行,正遇诸葛均。玄德忙施礼,问曰:“令兄在庄否?”均曰:“昨暮方归。将军今日可与相见。”言罢,飘然自去。玄德曰:“今番侥幸得见先生矣!”张飞曰:“此人无礼!便引我等到庄也不妨,何故竟自去了!”玄德曰:“彼各有事,岂可相强。”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31749" y="382567"/>
            <a:ext cx="10922039" cy="6431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人来到庄前叩门,童子开门出问。玄德曰:“有劳仙童转报:刘备专来拜见先生。”童子曰:“今日先生虽在家,但今在草堂上昼寝未醒。”玄德曰:“既如此,且休通报。”吩咐关、张二人,只在门首等着。玄德徐步而入,见先生仰卧于草堂几席之上。玄德拱立阶下。半晌,先生未醒。关、张在外立久不见动静,入见玄德犹然侍立。张飞大怒,谓云长曰:“这先生如何傲慢!见我哥哥侍立阶下,他竟高卧,推睡不起!等我去屋后放一把火,看他起不起!”云长再三劝住。玄德仍命二人出门外等候。望堂上时,见先生翻身将起,——忽又朝里壁睡着。童子欲报。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6652"/>
            <a:ext cx="10833100" cy="4529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玄德曰:“且勿惊动。”又立了一个时辰,孔明才醒,口吟诗曰: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大梦谁先觉?平生我自知。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草堂春睡足,窗外日迟迟。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孔明吟罢,翻身问童子曰:“有俗客来否?”童子曰:“刘皇叔在此,立候多时。”孔明乃起身曰:“何不早报!尚容更衣。”遂转入后堂。又半晌,方整衣冠出迎。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87617"/>
            <a:ext cx="10833100" cy="45293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1.选文中哪些细节体现了张飞莽撞的性格特征?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要用麻绳缚来诸葛亮;要去屋后放火。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2.选文中刘备恭恭敬敬地站着等候,当时刘备想些什么呢?(50字左右)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示例:诸葛亮是当今的大贤,“千军易得,一将难求”,得到他将得到天下。古人曾说“精诚所至,金石为开”,我的诚心诚意一定会打动他。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27793"/>
            <a:ext cx="10833100" cy="3261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★3.“三顾茅庐”这一情节在整部小说的作用是什么?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①写出了诸葛亮的出众才华,揭示了诸葛亮隐居隆中出山的原因。②表现了作者对以刘备为代表的汉室的赞扬,以及他的正统思想。③为下文诸葛亮鞠躬尽瘁、死而后已做铺垫,推动故事情节发展。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6565"/>
            <a:ext cx="10833100" cy="51633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★4.鲁迅在《中国小说史略》中批评《三国演义》:“至于写人,亦颇有失,以致欲显刘备之长厚而似伪,状诸葛之多智而近妖;惟于关羽,特多好语,义勇之概,时时如见矣。”对此,请谈谈你的观点。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此评价也失之偏颇。《三国演义》在人物塑造方面或有忠奸分明的主观意图,但并非黑白分明一面倒。孔明料事如神,但并非永无错误;刘备是仁厚长者,也不是毫无缺点。关羽忠义勇俱全,然而骄傲自负,不顾大局,屡屡如此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0" y="3062907"/>
          <a:ext cx="11601450" cy="25146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Document" r:id="rId3" imgW="6364309" imgH="1384524" progId="">
                  <p:embed/>
                </p:oleObj>
              </mc:Choice>
              <mc:Fallback>
                <p:oleObj name="Document" r:id="rId3" imgW="6364309" imgH="1384524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3062907"/>
                        <a:ext cx="11601450" cy="2514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285750" y="1430338"/>
            <a:ext cx="5759450" cy="10668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整体感知</a:t>
            </a:r>
          </a:p>
          <a:p>
            <a:pPr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整体把握课文,填写以下内容。</a:t>
            </a:r>
          </a:p>
        </p:txBody>
      </p:sp>
      <p:sp>
        <p:nvSpPr>
          <p:cNvPr id="3" name="矩形 2"/>
          <p:cNvSpPr/>
          <p:nvPr/>
        </p:nvSpPr>
        <p:spPr>
          <a:xfrm>
            <a:off x="504453" y="3920097"/>
            <a:ext cx="1198880" cy="396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三顾茅庐</a:t>
            </a:r>
          </a:p>
        </p:txBody>
      </p:sp>
      <p:sp>
        <p:nvSpPr>
          <p:cNvPr id="4" name="矩形 3"/>
          <p:cNvSpPr/>
          <p:nvPr/>
        </p:nvSpPr>
        <p:spPr>
          <a:xfrm>
            <a:off x="9073406" y="4334680"/>
            <a:ext cx="1198880" cy="396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求贤若渴</a:t>
            </a:r>
          </a:p>
        </p:txBody>
      </p:sp>
      <p:sp>
        <p:nvSpPr>
          <p:cNvPr id="6" name="矩形 5">
            <a:extLst>
              <a:ext uri="{FF2B5EF4-FFF2-40B4-BE49-F238E27FC236}">
                <ele attr="{CCDC9228-9113-4A35-AA74-1A16576E8141}"/>
              </a:ext>
            </a:extLst>
          </p:cNvPr>
          <p:cNvSpPr/>
          <p:nvPr/>
        </p:nvSpPr>
        <p:spPr>
          <a:xfrm>
            <a:off x="4258431" y="3519987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  <p:sp>
        <p:nvSpPr>
          <p:cNvPr id="7" name="矩形 6">
            <a:extLst>
              <a:ext uri="{FF2B5EF4-FFF2-40B4-BE49-F238E27FC236}">
                <ele attr="{8B299092-8F48-4EC5-A5DD-49EE4B006D34}"/>
              </a:ext>
            </a:extLst>
          </p:cNvPr>
          <p:cNvSpPr/>
          <p:nvPr/>
        </p:nvSpPr>
        <p:spPr>
          <a:xfrm>
            <a:off x="4320877" y="4405131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  <p:sp>
        <p:nvSpPr>
          <p:cNvPr id="8" name="矩形 7"/>
          <p:cNvSpPr/>
          <p:nvPr/>
        </p:nvSpPr>
        <p:spPr>
          <a:xfrm>
            <a:off x="9005894" y="3920097"/>
            <a:ext cx="1198880" cy="396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kern="0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Times New Roman" panose="02020603050405020304" pitchFamily="18" charset="0"/>
              </a:rPr>
              <a:t>礼贤下士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71696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那妇人听了道:“这厮那里吃醉了,来这里讨野火么!”酒保道:“眼见得是个外乡蛮子,不省得了,在那里放屁!”武松问道:“你说甚么?”酒保道:“我们自说话,客人,你休管,自吃酒。”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武松道:“过卖,叫你柜上那妇人下来相伴我吃酒。”酒保喝道:“休胡说!这是主人家娘子!”武松道:“便是主人家娘子,待怎地?相伴我吃酒也不打紧!”那妇人大怒,便骂道:“杀才!该死的贼!”推开柜身子,却待奔出来……</a:t>
            </a:r>
          </a:p>
        </p:txBody>
      </p:sp>
    </p:spTree>
  </p:cSld>
  <p:clrMapOvr>
    <a:masterClrMapping/>
  </p:clrMapOvr>
  <p:transition>
    <p:random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6565"/>
            <a:ext cx="10833100" cy="5163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 武松大踏步赶将出来,那个捣子迳奔去报了蒋门神。蒋门神见说,吃了一惊,踢翻了交椅,丢去蝇拂子,便钻将来。武松却好迎着,正在大阔路上撞见。蒋门神虽然长大,近因酒色所迷,淘虚了身子,先自吃了那一惊;奔将来,那步不曾停住,怎地及得武松虎一般似健的人,又有心来算他!蒋门神见了武松,心里先欺他醉,只顾赶将入来,说时迟,那时快,武松先把两个拳头去蒋门神脸上虚影一晃,忽地转身便走。蒋门神大怒,抢将来,被武松一飞脚踢起,踢中蒋门神小腹上。双手按了,便蹲下去。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6740"/>
            <a:ext cx="10833100" cy="38953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武松一踅,踅将过来,那只右脚早踢起,直飞在蒋门神额角上,踢着正中,望后便倒。武松追入一步踏住胸脯,提起这醋钵儿大小拳头,望蒋门神头上便打。原来说过的打蒋门神扑手:先把拳头虚影一影,便转身,却先飞起左脚,踢中了便转过身来,再飞起右脚;这一扑有名,唤作“玉环步,鸳鸯脚”——这是武松平生的真才实学,非同小可!打得蒋门神在地下叫饶。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2147880"/>
            <a:ext cx="10833100" cy="26273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武松喝道:“若要我饶你性命,只要依我三件事!”蒋门神在地下,叫道:“好汉饶我!休说三件,便是三百件,我也依得!”武松指定蒋门神,说出那三件事来,有分教:改头换面来寻主,剪发齐眉去杀人。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67529"/>
            <a:ext cx="10833100" cy="26273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1.联系选文之后的情节,武松“剪发齐眉去杀人”的原因是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                                                                　。 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2.原著善于将英雄好汉放在激烈的矛盾冲突中展现其个性,请结合选文简要分析。</a:t>
            </a:r>
          </a:p>
        </p:txBody>
      </p:sp>
      <p:sp>
        <p:nvSpPr>
          <p:cNvPr id="3" name="A_026fb"/>
          <p:cNvSpPr/>
          <p:nvPr/>
        </p:nvSpPr>
        <p:spPr>
          <a:xfrm>
            <a:off x="607060" y="1598033"/>
            <a:ext cx="785183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蒋门神伙同张都监等人设计陷害武松　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39725" y="3267947"/>
            <a:ext cx="10833100" cy="262737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Times New Roman" panose="02020603050405020304" pitchFamily="18" charset="0"/>
              </a:rPr>
              <a:t>武松之所以要教训蒋门神,是因为蒋门神蛮横地从施恩手中抢走了快活林;武松明知蒋门神武功过人,且依附权贵,仍毫不犹豫地挺身而出。从这一情节可以看出武松见义勇为、疾恶如仇的性格特点。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457003"/>
            <a:ext cx="10833100" cy="1993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★3.班级拟开展“读名著,谈感想”综合性学习活动,请以《水浒传》中的人物为专题进行探究,写篇发言稿,交流你的读书心得。字数150左右。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6565"/>
            <a:ext cx="10833100" cy="51633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b="1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Times New Roman" panose="02020603050405020304" pitchFamily="18" charset="0"/>
              </a:rPr>
              <a:t>示例:大家好!《水浒传》塑造了一大批栩栩如生的人物形象,其梁山好汉就有一百零八个,再加上其他人物,有数百人之多。小说中,宋江、吴用、林冲、鲁智深、武松、李逵等人最具风采。而在众多的人物中武松给我的印象尤为深刻。景阳冈打虎,蜈蚣岭除恶,他武艺高强、侠肝义胆;怒杀潘金莲,斗杀西门庆,他重视亲情,有仇必报;醉打蒋门神,大闹飞云浦,他疾恶如仇、知恩图报。武松一步步走向反抗的道路,是下层英雄好汉中最具有血性和传奇色彩的人物。</a:t>
            </a: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518900" y="117094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2900" y="1871935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1.根据拼音写出相应的词语。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(1)关公曰:“兄长两次亲往bài yè(          ),其礼太过矣。”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(2)玄德曰:“汝若同往,不可shī lǐ(          )。”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(3)张飞大怒,谓云长曰:“这先生如何ào màn(          )!见我哥哥侍立阶下,他竟高卧,推睡不起!等我去屋后放一把火,看他起不起!”</a:t>
            </a:r>
          </a:p>
        </p:txBody>
      </p:sp>
      <p:sp>
        <p:nvSpPr>
          <p:cNvPr id="5" name="A_ceca0"/>
          <p:cNvSpPr/>
          <p:nvPr/>
        </p:nvSpPr>
        <p:spPr>
          <a:xfrm>
            <a:off x="8227060" y="3870407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傲慢 </a:t>
            </a:r>
          </a:p>
        </p:txBody>
      </p:sp>
      <p:sp>
        <p:nvSpPr>
          <p:cNvPr id="4" name="A_d4e2d"/>
          <p:cNvSpPr/>
          <p:nvPr/>
        </p:nvSpPr>
        <p:spPr>
          <a:xfrm>
            <a:off x="6144260" y="3236423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失礼 </a:t>
            </a:r>
          </a:p>
        </p:txBody>
      </p:sp>
      <p:sp>
        <p:nvSpPr>
          <p:cNvPr id="3" name="A_2a328"/>
          <p:cNvSpPr/>
          <p:nvPr/>
        </p:nvSpPr>
        <p:spPr>
          <a:xfrm>
            <a:off x="6245860" y="2602439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拜谒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0437" y="431775"/>
            <a:ext cx="10833100" cy="57972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(4)孔明曰:“南阳野人,shū lǎn(          )性成,屡蒙将军枉临,不胜kuì nǎn(          )。”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(5)玄德曰:“司马德操之言,徐元直之语,岂虚谈哉?望先生不弃bǐ jiàn(          ),曲赐教诲。”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(6)玄德下拜曰:“汉室末胄,涿郡愚夫,久闻先生大名,rú léi guàn ěr(                  )。昨两次晋谒,不得一见,已书贱名于文几,未审得入览否?”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(7)玄德曰:“大丈夫抱jīng shì qí cái(                  ),岂可空老于林泉之下?愿先生以天下苍生为念,开备愚鲁而赐教。”</a:t>
            </a:r>
          </a:p>
        </p:txBody>
      </p:sp>
      <p:sp>
        <p:nvSpPr>
          <p:cNvPr id="7" name="A_ef786"/>
          <p:cNvSpPr/>
          <p:nvPr/>
        </p:nvSpPr>
        <p:spPr>
          <a:xfrm>
            <a:off x="6733297" y="4966183"/>
            <a:ext cx="2344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经世奇才 </a:t>
            </a:r>
          </a:p>
        </p:txBody>
      </p:sp>
      <p:sp>
        <p:nvSpPr>
          <p:cNvPr id="6" name="A_e6862"/>
          <p:cNvSpPr/>
          <p:nvPr/>
        </p:nvSpPr>
        <p:spPr>
          <a:xfrm>
            <a:off x="1806015" y="3698215"/>
            <a:ext cx="2344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如雷贯耳 </a:t>
            </a:r>
          </a:p>
        </p:txBody>
      </p:sp>
      <p:sp>
        <p:nvSpPr>
          <p:cNvPr id="5" name="A_db9ac"/>
          <p:cNvSpPr/>
          <p:nvPr/>
        </p:nvSpPr>
        <p:spPr>
          <a:xfrm>
            <a:off x="2009215" y="2430247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鄙贱 </a:t>
            </a:r>
          </a:p>
        </p:txBody>
      </p:sp>
      <p:sp>
        <p:nvSpPr>
          <p:cNvPr id="4" name="A_7b3cd"/>
          <p:cNvSpPr/>
          <p:nvPr/>
        </p:nvSpPr>
        <p:spPr>
          <a:xfrm>
            <a:off x="2260575" y="1168385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愧赧 </a:t>
            </a:r>
          </a:p>
        </p:txBody>
      </p:sp>
      <p:sp>
        <p:nvSpPr>
          <p:cNvPr id="3" name="A_6db68"/>
          <p:cNvSpPr/>
          <p:nvPr/>
        </p:nvSpPr>
        <p:spPr>
          <a:xfrm>
            <a:off x="5774447" y="528295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疏懒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  <p:bldP spid="4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6740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(8)将军既帝室之胄,信义著于四海,总揽英雄,sī xián rú kě(                  )。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(9)将军身率益州之众以出秦川,百姓有不dān shí hú jiāng(                  )以迎将军者乎?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(10)玄德闻言,避席拱手谢曰:“先生之言,dùn kāi máo sè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                  ),使备如拨云雾而睹青天……”</a:t>
            </a:r>
          </a:p>
        </p:txBody>
      </p:sp>
      <p:sp>
        <p:nvSpPr>
          <p:cNvPr id="5" name="A_058a0"/>
          <p:cNvSpPr/>
          <p:nvPr/>
        </p:nvSpPr>
        <p:spPr>
          <a:xfrm>
            <a:off x="741998" y="4834935"/>
            <a:ext cx="234480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顿开茅塞 </a:t>
            </a:r>
          </a:p>
        </p:txBody>
      </p:sp>
      <p:sp>
        <p:nvSpPr>
          <p:cNvPr id="4" name="A_27380"/>
          <p:cNvSpPr/>
          <p:nvPr/>
        </p:nvSpPr>
        <p:spPr>
          <a:xfrm>
            <a:off x="1353503" y="3495212"/>
            <a:ext cx="2344801" cy="526206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箪食壶浆 </a:t>
            </a:r>
          </a:p>
        </p:txBody>
      </p:sp>
      <p:sp>
        <p:nvSpPr>
          <p:cNvPr id="3" name="A_2a9be"/>
          <p:cNvSpPr/>
          <p:nvPr/>
        </p:nvSpPr>
        <p:spPr>
          <a:xfrm>
            <a:off x="880428" y="2227244"/>
            <a:ext cx="23448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思贤如渴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49250" y="582270"/>
          <a:ext cx="10833100" cy="569345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name="Document" r:id="rId2" imgW="5279556" imgH="2774196" progId="">
                  <p:embed/>
                </p:oleObj>
              </mc:Choice>
              <mc:Fallback>
                <p:oleObj name="Document" r:id="rId2" imgW="5279556" imgH="2774196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9250" y="582270"/>
                        <a:ext cx="10833100" cy="56934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8921640" y="575791"/>
            <a:ext cx="578168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ea typeface="宋体" panose="02010600030101010101" pitchFamily="2" charset="-122"/>
              </a:rPr>
              <a:t>C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8429" y="431775"/>
            <a:ext cx="10833100" cy="57972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3.下面是方明发给亚玲妈妈的短信,画线部分有语病的一处是(        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王阿姨,我是亚玲的好朋友方明。(A)虽然没有与您见过面,但您的名字我早已熟悉。我现在有一件事情要麻烦您:(B)最近,为了纪念中国共产党成立100周年,要求每个同学读一本歌颂革命先烈的课外书。(C)我很想读一读《红岩》这部小说,详细了解革命先烈的斗争历程,可我们学校图书室和同学都无此书。不知你们图书馆有没有这本书。如果有,请亚玲同学带给我;(D)如果没有,麻烦您及时告诉我。多谢您的帮助。</a:t>
            </a:r>
          </a:p>
        </p:txBody>
      </p:sp>
      <p:sp>
        <p:nvSpPr>
          <p:cNvPr id="3" name="A_53bb1"/>
          <p:cNvSpPr/>
          <p:nvPr/>
        </p:nvSpPr>
        <p:spPr>
          <a:xfrm>
            <a:off x="821194" y="1162279"/>
            <a:ext cx="14446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B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2123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4.仿照画波浪线的句子,在横线上续写几句话,使之构成排比。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唐宋诗词是文学殿堂里的奇葩,它与楚辞、汉赋、元曲一样千古流芳。诗词作者们各展其才,各显千秋;有的粗犷如旭日喷薄,有的细腻似风拂杨柳;　                                    　,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                                    　;　                                    　 ,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                                    　。洋洋洒洒,蔚为大观。 </a:t>
            </a:r>
          </a:p>
        </p:txBody>
      </p:sp>
      <p:sp>
        <p:nvSpPr>
          <p:cNvPr id="6" name="A_48f5e"/>
          <p:cNvSpPr/>
          <p:nvPr/>
        </p:nvSpPr>
        <p:spPr>
          <a:xfrm>
            <a:off x="339090" y="4758563"/>
            <a:ext cx="4995926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有的凝重如落日孤城　</a:t>
            </a:r>
          </a:p>
        </p:txBody>
      </p:sp>
      <p:sp>
        <p:nvSpPr>
          <p:cNvPr id="5" name="A_60bd9"/>
          <p:cNvSpPr/>
          <p:nvPr/>
        </p:nvSpPr>
        <p:spPr>
          <a:xfrm>
            <a:off x="4961890" y="4124579"/>
            <a:ext cx="5097525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有的清新如稻香蛙鸣　 </a:t>
            </a:r>
          </a:p>
        </p:txBody>
      </p:sp>
      <p:sp>
        <p:nvSpPr>
          <p:cNvPr id="4" name="A_ecb5c"/>
          <p:cNvSpPr/>
          <p:nvPr/>
        </p:nvSpPr>
        <p:spPr>
          <a:xfrm>
            <a:off x="339090" y="4124579"/>
            <a:ext cx="4995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有的婉约如小桥流水　</a:t>
            </a:r>
          </a:p>
        </p:txBody>
      </p:sp>
      <p:sp>
        <p:nvSpPr>
          <p:cNvPr id="3" name="A_d6cb9"/>
          <p:cNvSpPr/>
          <p:nvPr/>
        </p:nvSpPr>
        <p:spPr>
          <a:xfrm>
            <a:off x="5063490" y="3490595"/>
            <a:ext cx="49959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有的豪放若大江东去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4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88429" y="1295871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   玄德见孔明身长八尺,面如冠玉,头带纶巾,身披鹤氅,飘飘然有神仙之概。玄德下拜曰:“汉室末胄,涿郡愚夫,久闻先生大名,如雷guàn (　　)耳。昨两次晋谒,不得一见,已书贱名于文几,未审得入览否?”孔明曰:“南阳野人,疏懒性成,屡蒙将军枉临,不胜愧nǎn (　　)。”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(1)给加点字注音,根据拼音写出相应的汉字。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如雷guàn (      )耳	  晋谒(        )	愧nǎn (      )</a:t>
            </a:r>
          </a:p>
        </p:txBody>
      </p:sp>
      <p:sp>
        <p:nvSpPr>
          <p:cNvPr id="6" name="A_7e774"/>
          <p:cNvSpPr/>
          <p:nvPr/>
        </p:nvSpPr>
        <p:spPr>
          <a:xfrm>
            <a:off x="7849269" y="5215746"/>
            <a:ext cx="1120839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赧 </a:t>
            </a:r>
          </a:p>
        </p:txBody>
      </p:sp>
      <p:sp>
        <p:nvSpPr>
          <p:cNvPr id="5" name="A_8fe29"/>
          <p:cNvSpPr/>
          <p:nvPr/>
        </p:nvSpPr>
        <p:spPr>
          <a:xfrm>
            <a:off x="5207760" y="5215746"/>
            <a:ext cx="1106551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yè</a:t>
            </a:r>
          </a:p>
        </p:txBody>
      </p:sp>
      <p:sp>
        <p:nvSpPr>
          <p:cNvPr id="4" name="A_840e7"/>
          <p:cNvSpPr/>
          <p:nvPr/>
        </p:nvSpPr>
        <p:spPr>
          <a:xfrm>
            <a:off x="2354402" y="5196295"/>
            <a:ext cx="1120838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贯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61168" y="2882897"/>
            <a:ext cx="7143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tx1"/>
                </a:solidFill>
              </a:rPr>
              <a:t>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4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95</Paragraphs>
  <Slides>26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5">
      <vt:lpstr>Arial</vt:lpstr>
      <vt:lpstr>Calibri</vt:lpstr>
      <vt:lpstr>宋体</vt:lpstr>
      <vt:lpstr>黑体</vt:lpstr>
      <vt:lpstr>微软雅黑</vt:lpstr>
      <vt:lpstr>Times New Roman</vt:lpstr>
      <vt:lpstr>楷体</vt:lpstr>
      <vt:lpstr>NEU-BZ-S92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2021-09-29T10:13:16.153</cp:lastPrinted>
  <dcterms:created xsi:type="dcterms:W3CDTF">2021-09-29T10:13:16Z</dcterms:created>
  <dcterms:modified xsi:type="dcterms:W3CDTF">2021-09-29T02:13:16Z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