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9" r:id="rId2"/>
    <p:sldId id="499" r:id="rId3"/>
    <p:sldId id="445" r:id="rId4"/>
    <p:sldId id="560" r:id="rId5"/>
    <p:sldId id="577" r:id="rId6"/>
    <p:sldId id="578" r:id="rId7"/>
    <p:sldId id="579" r:id="rId8"/>
    <p:sldId id="580" r:id="rId9"/>
    <p:sldId id="581" r:id="rId10"/>
    <p:sldId id="582" r:id="rId11"/>
    <p:sldId id="583" r:id="rId12"/>
    <p:sldId id="584" r:id="rId13"/>
    <p:sldId id="585" r:id="rId14"/>
    <p:sldId id="586" r:id="rId15"/>
    <p:sldId id="270" r:id="rId16"/>
    <p:sldId id="519" r:id="rId17"/>
    <p:sldId id="547" r:id="rId18"/>
    <p:sldId id="587" r:id="rId19"/>
    <p:sldId id="548" r:id="rId20"/>
    <p:sldId id="588" r:id="rId21"/>
    <p:sldId id="569" r:id="rId22"/>
    <p:sldId id="570" r:id="rId23"/>
    <p:sldId id="571" r:id="rId24"/>
    <p:sldId id="589" r:id="rId25"/>
    <p:sldId id="590" r:id="rId26"/>
    <p:sldId id="591" r:id="rId27"/>
    <p:sldId id="300" r:id="rId2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114" d="100"/>
          <a:sy n="114" d="100"/>
        </p:scale>
        <p:origin x="-660" y="-102"/>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2598" y="3072393"/>
            <a:ext cx="10369152" cy="947247"/>
          </a:xfrm>
          <a:prstGeom prst="rect">
            <a:avLst/>
          </a:prstGeom>
          <a:noFill/>
        </p:spPr>
        <p:txBody>
          <a:bodyPr wrap="square" rtlCol="0">
            <a:spAutoFit/>
          </a:bodyPr>
          <a:lstStyle/>
          <a:p>
            <a:pPr>
              <a:lnSpc>
                <a:spcPct val="150000"/>
              </a:lnSpc>
            </a:pP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微专题三</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熟读文言文阅读</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核心知识</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622598"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第一章</a:t>
            </a:r>
            <a:r>
              <a:rPr lang="zh-CN" altLang="en-US" sz="1600" i="1" dirty="0">
                <a:solidFill>
                  <a:schemeClr val="accent6">
                    <a:lumMod val="75000"/>
                  </a:schemeClr>
                </a:solidFill>
                <a:latin typeface="微软雅黑" pitchFamily="34" charset="-122"/>
                <a:ea typeface="微软雅黑" pitchFamily="34" charset="-122"/>
              </a:rPr>
              <a:t>　</a:t>
            </a:r>
            <a:r>
              <a:rPr lang="en-US" altLang="zh-CN" sz="1600" i="1" dirty="0">
                <a:solidFill>
                  <a:schemeClr val="accent6">
                    <a:lumMod val="75000"/>
                  </a:schemeClr>
                </a:solidFill>
                <a:latin typeface="微软雅黑" pitchFamily="34" charset="-122"/>
                <a:ea typeface="微软雅黑" pitchFamily="34" charset="-122"/>
              </a:rPr>
              <a:t>Ⅱ</a:t>
            </a:r>
            <a:r>
              <a:rPr lang="zh-CN" altLang="en-US" sz="1600" i="1" dirty="0">
                <a:solidFill>
                  <a:schemeClr val="accent6">
                    <a:lumMod val="75000"/>
                  </a:schemeClr>
                </a:solidFill>
                <a:latin typeface="微软雅黑" pitchFamily="34" charset="-122"/>
                <a:ea typeface="微软雅黑" pitchFamily="34" charset="-122"/>
              </a:rPr>
              <a:t>　阅读核心知识再强化</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8" name="Picture 2" descr="G:\sy_60834391955.jpg"/>
          <p:cNvPicPr>
            <a:picLocks noChangeAspect="1" noChangeArrowheads="1"/>
          </p:cNvPicPr>
          <p:nvPr/>
        </p:nvPicPr>
        <p:blipFill rotWithShape="1">
          <a:blip r:embed="rId2">
            <a:extLst>
              <a:ext uri="{28A0092B-C50C-407E-A947-70E740481C1C}">
                <a14:useLocalDpi xmlns:a14="http://schemas.microsoft.com/office/drawing/2010/main" val="0"/>
              </a:ext>
            </a:extLst>
          </a:blip>
          <a:srcRect l="7697" t="29066" r="13614" b="21202"/>
          <a:stretch/>
        </p:blipFill>
        <p:spPr bwMode="auto">
          <a:xfrm>
            <a:off x="9177153" y="0"/>
            <a:ext cx="3013260" cy="2539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398" y="85187"/>
            <a:ext cx="11665296" cy="6656181"/>
          </a:xfrm>
          <a:prstGeom prst="rect">
            <a:avLst/>
          </a:prstGeom>
        </p:spPr>
        <p:txBody>
          <a:bodyPr wrap="square">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知人</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掌握文中所写之人。一是明确文章写的是什么人：谁是主要人物，谁是次要人物，谁是对比人物，谁是陪衬人物等。二是明确人物之间有怎样的关系：主要人物和次要人物的关系，次要人物和次要人物的纠葛，对比人物的可比性，陪衬人物的陪衬点。三是明确这些人是怎样的人，明确作者是怎样评价他们的，并准确地概括人物的性格、品质、品行。考试所选文本，一般思想教育性较强，对考生具有正面影响作用。例如常选岳飞的传记而不选秦桧的传记，常选廉吏的传记而不选佞臣的传记，所以把握人物的品质、才能、贡献、特长等是完成人物传记阅读命题的重点。在爱民、善于狱断、交游的魄力、勇力超常、教育风化、荐才、惩恶、勤政、课农桑等方面品评其行为。</a:t>
            </a:r>
            <a:endParaRPr lang="zh-CN" altLang="zh-CN" sz="1050" kern="100" dirty="0">
              <a:effectLst/>
              <a:latin typeface="宋体"/>
              <a:cs typeface="Courier New"/>
            </a:endParaRPr>
          </a:p>
        </p:txBody>
      </p:sp>
    </p:spTree>
    <p:extLst>
      <p:ext uri="{BB962C8B-B14F-4D97-AF65-F5344CB8AC3E}">
        <p14:creationId xmlns:p14="http://schemas.microsoft.com/office/powerpoint/2010/main" val="40762191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398" y="85187"/>
            <a:ext cx="11665296"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明事</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事件是史传文的主体。所谓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弄清楚作者围绕主要人物写了什么事。如果是写了一件事，就要分析事件的起因、经过和结果。如果是写了几件事，就要了解事件的先后顺序，事件之间的关系。弄清楚这些问题，就把握住了文章的主要内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辨理</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，就是要分析作者借助所叙之事，对人物作出怎样的评价，说明了什么道理。这其实就是分析作者在文中的观点态度。所谓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，有的是作者明说的，即作者通过议论表明自己的观点态度</a:t>
            </a: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的则借人物之口表达作者的看法；更多的却是在叙事之中透露的，这就需要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5921009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398" y="85187"/>
            <a:ext cx="11665296" cy="6656181"/>
          </a:xfrm>
          <a:prstGeom prst="rect">
            <a:avLst/>
          </a:prstGeom>
        </p:spPr>
        <p:txBody>
          <a:bodyPr wrap="square">
            <a:spAutoFit/>
          </a:bodyPr>
          <a:lstStyle/>
          <a:p>
            <a:pPr algn="just">
              <a:lnSpc>
                <a:spcPct val="140000"/>
              </a:lnSpc>
              <a:spcAft>
                <a:spcPts val="0"/>
              </a:spcAft>
            </a:pPr>
            <a:r>
              <a:rPr lang="zh-CN" altLang="zh-CN" sz="2800" kern="100" dirty="0">
                <a:latin typeface="Times New Roman"/>
                <a:ea typeface="华文细黑"/>
                <a:cs typeface="Times New Roman"/>
              </a:rPr>
              <a:t>例如《史记》中常有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太史公曰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的文字，还有其他文章中的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异史氏曰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这是作者对人物、对事件的评价，要体味。此外，很多传记类文章还夹杂着对事件的一些议论性、说明性的文字，诸如对人物性格、人物思想的评价；对事件意义及社会影响的评价；对事件情感取向及其简易评价；作者的写作意图及对事件的认识。这些都需要特别注意。</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　此外，还要分析文章的思路层次。</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文章是沿着什么思路展开的，是总分式、并列式，还是层进式，是顺叙还是倒叙，有没有插叙；分为哪几个层次，每层的大致意思是什么，等等。理清情节线索，理清地点转换。史传文学中，人物的表现常在于他在不同地点有不同表现，依地点理出事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依事件带出事迹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依事迹看人物的思想境界、社会价值和事件的社会意义。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1606350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2238" y="95347"/>
            <a:ext cx="11665296" cy="6656181"/>
          </a:xfrm>
          <a:prstGeom prst="rect">
            <a:avLst/>
          </a:prstGeom>
        </p:spPr>
        <p:txBody>
          <a:bodyPr wrap="square">
            <a:spAutoFit/>
          </a:bodyPr>
          <a:lstStyle/>
          <a:p>
            <a:pPr algn="just">
              <a:lnSpc>
                <a:spcPct val="140000"/>
              </a:lnSpc>
              <a:spcAft>
                <a:spcPts val="0"/>
              </a:spcAft>
            </a:pPr>
            <a:r>
              <a:rPr lang="zh-CN" altLang="zh-CN" sz="2800" kern="100" dirty="0">
                <a:latin typeface="Times New Roman"/>
                <a:ea typeface="华文细黑"/>
                <a:cs typeface="Times New Roman"/>
              </a:rPr>
              <a:t>具体说来，我们阅读人物传记感知传记内容时，可以采取下列方法：</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通读</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对于人物传记文本，要从头到尾，仔细通读。如果有文章出处和疑难注释，也要认真读完。</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圈画</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对于一些重要信息和可能干扰阅读理解的文字要圈画出来，各层意思之间可以用竖线断开。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重要信息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主要指传主的姓名、官职及其变动情况、工作地点及其变动情况等等。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可能干扰阅读理解的文字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主要指文中的一些名词术语，如人名、地名、官职名、官府宫廷名、科举考试和官职升降专用术语等。这些词语往往有特殊含义，如果误以为是普通词语，那就会在理解上出差错。</a:t>
            </a:r>
            <a:endParaRPr lang="zh-CN" altLang="zh-CN" sz="1050" kern="100" dirty="0">
              <a:effectLst/>
              <a:latin typeface="宋体"/>
              <a:cs typeface="Courier New"/>
            </a:endParaRPr>
          </a:p>
        </p:txBody>
      </p:sp>
    </p:spTree>
    <p:extLst>
      <p:ext uri="{BB962C8B-B14F-4D97-AF65-F5344CB8AC3E}">
        <p14:creationId xmlns:p14="http://schemas.microsoft.com/office/powerpoint/2010/main" val="6993144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2238" y="93490"/>
            <a:ext cx="11737304" cy="6491008"/>
          </a:xfrm>
          <a:prstGeom prst="rect">
            <a:avLst/>
          </a:prstGeom>
        </p:spPr>
        <p:txBody>
          <a:bodyPr wrap="square">
            <a:spAutoFit/>
          </a:bodyPr>
          <a:lstStyle/>
          <a:p>
            <a:pPr algn="just">
              <a:lnSpc>
                <a:spcPct val="140000"/>
              </a:lnSpc>
              <a:spcAft>
                <a:spcPts val="0"/>
              </a:spcAft>
            </a:pPr>
            <a:r>
              <a:rPr lang="en-US" altLang="zh-CN" sz="2700" kern="100" dirty="0">
                <a:latin typeface="Times New Roman"/>
                <a:ea typeface="华文细黑"/>
                <a:cs typeface="Courier New"/>
              </a:rPr>
              <a:t>3.</a:t>
            </a:r>
            <a:r>
              <a:rPr lang="zh-CN" altLang="zh-CN" sz="2700" kern="100" dirty="0">
                <a:latin typeface="Times New Roman"/>
                <a:ea typeface="华文细黑"/>
                <a:cs typeface="Times New Roman"/>
              </a:rPr>
              <a:t>跨</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难</a:t>
            </a:r>
            <a:r>
              <a:rPr lang="en-US" altLang="zh-CN" sz="2700" kern="100" dirty="0">
                <a:latin typeface="宋体"/>
                <a:ea typeface="华文细黑"/>
                <a:cs typeface="Times New Roman"/>
              </a:rPr>
              <a:t>”</a:t>
            </a:r>
            <a:endParaRPr lang="zh-CN" altLang="zh-CN" sz="2700" kern="100" dirty="0">
              <a:latin typeface="宋体"/>
              <a:cs typeface="Courier New"/>
            </a:endParaRPr>
          </a:p>
          <a:p>
            <a:pPr algn="just">
              <a:lnSpc>
                <a:spcPct val="140000"/>
              </a:lnSpc>
              <a:spcAft>
                <a:spcPts val="0"/>
              </a:spcAft>
            </a:pPr>
            <a:r>
              <a:rPr lang="zh-CN" altLang="zh-CN" sz="2700" kern="100" dirty="0">
                <a:latin typeface="Times New Roman"/>
                <a:ea typeface="华文细黑"/>
                <a:cs typeface="Times New Roman"/>
              </a:rPr>
              <a:t>高考文言文考查，一般都会选用浅易的文言文阅读材料。词语都是常见或次常见的文言实词和虚词；句式大多为跟现代汉语相同的句式或几种常见的文言特殊句式；文中所写之景、所记之事、所说之物、所议之理都比较好懂；专用名词术语较少，而且一般都是中学教材中出现过的。对那些一时理解不出的词语和句子，可以先</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跨</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过去。整体感知文本时，一般不要在个别词句上多作推敲，以免浪费时间。</a:t>
            </a:r>
            <a:endParaRPr lang="zh-CN" altLang="zh-CN" sz="2700" kern="100" dirty="0">
              <a:latin typeface="宋体"/>
              <a:cs typeface="Courier New"/>
            </a:endParaRPr>
          </a:p>
          <a:p>
            <a:pPr algn="just">
              <a:lnSpc>
                <a:spcPct val="140000"/>
              </a:lnSpc>
              <a:spcAft>
                <a:spcPts val="0"/>
              </a:spcAft>
            </a:pPr>
            <a:r>
              <a:rPr lang="en-US" altLang="zh-CN" sz="2700" kern="100" dirty="0">
                <a:latin typeface="Times New Roman"/>
                <a:ea typeface="华文细黑"/>
                <a:cs typeface="Courier New"/>
              </a:rPr>
              <a:t>4.</a:t>
            </a:r>
            <a:r>
              <a:rPr lang="zh-CN" altLang="zh-CN" sz="2700" kern="100" dirty="0">
                <a:latin typeface="Times New Roman"/>
                <a:ea typeface="华文细黑"/>
                <a:cs typeface="Times New Roman"/>
              </a:rPr>
              <a:t>借助</a:t>
            </a:r>
            <a:endParaRPr lang="zh-CN" altLang="zh-CN" sz="2700" kern="100" dirty="0">
              <a:latin typeface="宋体"/>
              <a:cs typeface="Courier New"/>
            </a:endParaRPr>
          </a:p>
          <a:p>
            <a:pPr algn="just">
              <a:lnSpc>
                <a:spcPct val="140000"/>
              </a:lnSpc>
              <a:spcAft>
                <a:spcPts val="0"/>
              </a:spcAft>
            </a:pPr>
            <a:r>
              <a:rPr lang="zh-CN" altLang="zh-CN" sz="2700" kern="100" spc="-100" dirty="0">
                <a:latin typeface="Times New Roman"/>
                <a:ea typeface="华文细黑"/>
                <a:cs typeface="Times New Roman"/>
              </a:rPr>
              <a:t>在通读全文、整体感知过程中碰到问题，善于借助上下文和试题来解决，这是很重要的方法和能力。善于借助上下文的内容和句式，善于借助试题，可以解决很多问题。如果阅读材料有出处说明或疑难注释，有时也可以借助理解。</a:t>
            </a:r>
            <a:endParaRPr lang="zh-CN" altLang="zh-CN" sz="2700" kern="100" spc="-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9634663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a:defRPr/>
            </a:pPr>
            <a:r>
              <a:rPr lang="zh-CN" altLang="zh-CN" sz="2400" b="1" kern="0" dirty="0" smtClean="0">
                <a:solidFill>
                  <a:schemeClr val="bg1"/>
                </a:solidFill>
                <a:latin typeface="微软雅黑" pitchFamily="34" charset="-122"/>
                <a:ea typeface="微软雅黑" pitchFamily="34" charset="-122"/>
              </a:rPr>
              <a:t>练一练</a:t>
            </a:r>
            <a:endParaRPr lang="zh-CN" altLang="zh-CN" sz="2400" b="1" kern="0" dirty="0">
              <a:solidFill>
                <a:schemeClr val="bg1"/>
              </a:solidFill>
              <a:latin typeface="微软雅黑" pitchFamily="34" charset="-122"/>
              <a:ea typeface="微软雅黑" pitchFamily="34" charset="-122"/>
            </a:endParaRPr>
          </a:p>
        </p:txBody>
      </p:sp>
      <p:sp>
        <p:nvSpPr>
          <p:cNvPr id="7" name="TextBox 6"/>
          <p:cNvSpPr txBox="1"/>
          <p:nvPr/>
        </p:nvSpPr>
        <p:spPr>
          <a:xfrm>
            <a:off x="382811" y="657949"/>
            <a:ext cx="11401027" cy="6124754"/>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阅读下面的文言文，完成文后题目。</a:t>
            </a:r>
            <a:endParaRPr lang="zh-CN" altLang="zh-CN" sz="1050" kern="100" dirty="0">
              <a:latin typeface="宋体"/>
              <a:cs typeface="Courier New"/>
            </a:endParaRPr>
          </a:p>
          <a:p>
            <a:pPr algn="ctr">
              <a:lnSpc>
                <a:spcPct val="140000"/>
              </a:lnSpc>
              <a:spcAft>
                <a:spcPts val="0"/>
              </a:spcAft>
            </a:pPr>
            <a:r>
              <a:rPr lang="zh-CN" altLang="zh-CN" sz="2800" b="1" kern="100" dirty="0">
                <a:latin typeface="Times New Roman"/>
                <a:ea typeface="华文细黑"/>
                <a:cs typeface="Times New Roman"/>
              </a:rPr>
              <a:t>扬州龙兴寺十方讲院记</a:t>
            </a:r>
            <a:r>
              <a:rPr lang="en-US" altLang="zh-CN" sz="2800" b="1" kern="100" baseline="30000" dirty="0">
                <a:latin typeface="宋体"/>
                <a:ea typeface="华文细黑"/>
                <a:cs typeface="Times New Roman"/>
              </a:rPr>
              <a:t>①</a:t>
            </a:r>
            <a:endParaRPr lang="zh-CN" altLang="zh-CN" sz="1050" b="1"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王安石</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予少时，客游金陵，浮屠慧礼</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者从予游。予既吏淮南，而慧礼得龙兴佛舍，与其徒</a:t>
            </a:r>
            <a:r>
              <a:rPr lang="zh-CN" altLang="zh-CN" sz="2800" kern="100" dirty="0">
                <a:solidFill>
                  <a:srgbClr val="C00000"/>
                </a:solidFill>
                <a:latin typeface="Times New Roman"/>
                <a:ea typeface="华文细黑"/>
                <a:cs typeface="Times New Roman"/>
              </a:rPr>
              <a:t>日</a:t>
            </a:r>
            <a:r>
              <a:rPr lang="zh-CN" altLang="zh-CN" sz="2800" kern="100" dirty="0">
                <a:latin typeface="Times New Roman"/>
                <a:ea typeface="华文细黑"/>
                <a:cs typeface="Times New Roman"/>
              </a:rPr>
              <a:t>讲其师之说。尝出而</a:t>
            </a:r>
            <a:r>
              <a:rPr lang="zh-CN" altLang="zh-CN" sz="2800" kern="100" dirty="0">
                <a:solidFill>
                  <a:srgbClr val="C00000"/>
                </a:solidFill>
                <a:latin typeface="Times New Roman"/>
                <a:ea typeface="华文细黑"/>
                <a:cs typeface="Times New Roman"/>
              </a:rPr>
              <a:t>过</a:t>
            </a:r>
            <a:r>
              <a:rPr lang="zh-CN" altLang="zh-CN" sz="2800" kern="100" dirty="0">
                <a:latin typeface="Times New Roman"/>
                <a:ea typeface="华文细黑"/>
                <a:cs typeface="Times New Roman"/>
              </a:rPr>
              <a:t>焉，庳屋数十椽，上破而旁穿，侧出而视后，则榛棘出入，不见垣端。指以语予曰：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吾将除此而宫之。虽然，其成也，不以</a:t>
            </a:r>
            <a:r>
              <a:rPr lang="zh-CN" altLang="zh-CN" sz="2800" kern="100" dirty="0">
                <a:solidFill>
                  <a:srgbClr val="C00000"/>
                </a:solidFill>
                <a:latin typeface="Times New Roman"/>
                <a:ea typeface="华文细黑"/>
                <a:cs typeface="Times New Roman"/>
              </a:rPr>
              <a:t>私</a:t>
            </a:r>
            <a:r>
              <a:rPr lang="zh-CN" altLang="zh-CN" sz="2800" kern="100" dirty="0">
                <a:latin typeface="Times New Roman"/>
                <a:ea typeface="华文细黑"/>
                <a:cs typeface="Times New Roman"/>
              </a:rPr>
              <a:t>吾后，必求时之能行吾道者付之。愿记以示后之人，使不得私焉。</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当是时，礼方丐食饮以卒日，视</a:t>
            </a:r>
            <a:r>
              <a:rPr lang="zh-CN" altLang="zh-CN" sz="2800" u="heavy" kern="100" dirty="0">
                <a:solidFill>
                  <a:srgbClr val="C00000"/>
                </a:solidFill>
                <a:uFill>
                  <a:solidFill>
                    <a:schemeClr val="tx1"/>
                  </a:solidFill>
                </a:uFill>
                <a:latin typeface="Times New Roman"/>
                <a:ea typeface="华文细黑"/>
                <a:cs typeface="Times New Roman"/>
              </a:rPr>
              <a:t>其</a:t>
            </a:r>
            <a:r>
              <a:rPr lang="zh-CN" altLang="zh-CN" sz="2800" u="heavy" kern="100" dirty="0">
                <a:latin typeface="Times New Roman"/>
                <a:ea typeface="华文细黑"/>
                <a:cs typeface="Times New Roman"/>
              </a:rPr>
              <a:t>居枵然</a:t>
            </a:r>
            <a:r>
              <a:rPr lang="en-US" altLang="zh-CN" sz="2800" u="heavy" kern="100" baseline="30000" dirty="0">
                <a:latin typeface="宋体"/>
                <a:ea typeface="华文细黑"/>
                <a:cs typeface="Times New Roman"/>
              </a:rPr>
              <a:t>③</a:t>
            </a:r>
            <a:r>
              <a:rPr lang="zh-CN" altLang="zh-CN" sz="2800" u="heavy" kern="100" dirty="0">
                <a:latin typeface="Times New Roman"/>
                <a:ea typeface="华文细黑"/>
                <a:cs typeface="Times New Roman"/>
              </a:rPr>
              <a:t>。</a:t>
            </a:r>
            <a:r>
              <a:rPr lang="zh-CN" altLang="zh-CN" sz="2800" kern="100" dirty="0">
                <a:latin typeface="Times New Roman"/>
                <a:ea typeface="华文细黑"/>
                <a:cs typeface="Times New Roman"/>
              </a:rPr>
              <a:t>余特戏曰：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姑成之，吾记无难者。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后四年，来曰：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昔之所欲为，凡百二十楹，赖州人蒋氏之力，既皆成，盍有述焉？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噫！何其能也！</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398" y="230040"/>
            <a:ext cx="11659053" cy="6491008"/>
          </a:xfrm>
          <a:prstGeom prst="rect">
            <a:avLst/>
          </a:prstGeom>
          <a:noFill/>
        </p:spPr>
        <p:txBody>
          <a:bodyPr wrap="square" rtlCol="0">
            <a:spAutoFit/>
          </a:bodyPr>
          <a:lstStyle/>
          <a:p>
            <a:pPr indent="711200" algn="just">
              <a:lnSpc>
                <a:spcPct val="140000"/>
              </a:lnSpc>
              <a:spcAft>
                <a:spcPts val="0"/>
              </a:spcAft>
            </a:pPr>
            <a:r>
              <a:rPr lang="zh-CN" altLang="zh-CN" sz="2700" kern="100" dirty="0">
                <a:latin typeface="Times New Roman"/>
                <a:ea typeface="华文细黑"/>
                <a:cs typeface="Times New Roman"/>
              </a:rPr>
              <a:t>盖慧礼者，予知之，其行谨洁，学博</a:t>
            </a:r>
            <a:r>
              <a:rPr lang="zh-CN" altLang="zh-CN" sz="2700" kern="100" dirty="0">
                <a:solidFill>
                  <a:srgbClr val="C00000"/>
                </a:solidFill>
                <a:latin typeface="Times New Roman"/>
                <a:ea typeface="华文细黑"/>
                <a:cs typeface="Times New Roman"/>
              </a:rPr>
              <a:t>而</a:t>
            </a:r>
            <a:r>
              <a:rPr lang="zh-CN" altLang="zh-CN" sz="2700" kern="100" dirty="0">
                <a:latin typeface="Times New Roman"/>
                <a:ea typeface="华文细黑"/>
                <a:cs typeface="Times New Roman"/>
              </a:rPr>
              <a:t>才敏，而又卒之以不私，宜成此不难也。世既言佛能以祸福语倾天下，故其隆向之如此，非徒然也。盖其学者之材，亦多有以动世耳。今夫衣冠而学者，必曰自孔氏</a:t>
            </a:r>
            <a:r>
              <a:rPr lang="en-US" altLang="zh-CN" sz="2700" kern="100" baseline="30000" dirty="0">
                <a:latin typeface="宋体"/>
                <a:ea typeface="华文细黑"/>
                <a:cs typeface="Times New Roman"/>
              </a:rPr>
              <a:t>④</a:t>
            </a:r>
            <a:r>
              <a:rPr lang="zh-CN" altLang="zh-CN" sz="2700" kern="100" dirty="0">
                <a:latin typeface="Times New Roman"/>
                <a:ea typeface="华文细黑"/>
                <a:cs typeface="Times New Roman"/>
              </a:rPr>
              <a:t>。孔氏之道易行也，非有</a:t>
            </a:r>
            <a:r>
              <a:rPr lang="zh-CN" altLang="zh-CN" sz="2700" kern="100" dirty="0">
                <a:solidFill>
                  <a:srgbClr val="C00000"/>
                </a:solidFill>
                <a:latin typeface="Times New Roman"/>
                <a:ea typeface="华文细黑"/>
                <a:cs typeface="Times New Roman"/>
              </a:rPr>
              <a:t>苦</a:t>
            </a:r>
            <a:r>
              <a:rPr lang="zh-CN" altLang="zh-CN" sz="2700" kern="100" dirty="0">
                <a:latin typeface="Times New Roman"/>
                <a:ea typeface="华文细黑"/>
                <a:cs typeface="Times New Roman"/>
              </a:rPr>
              <a:t>身窘形，离性禁欲，若彼之难也。而士之</a:t>
            </a:r>
            <a:r>
              <a:rPr lang="zh-CN" altLang="zh-CN" sz="2700" kern="100" dirty="0">
                <a:solidFill>
                  <a:srgbClr val="C00000"/>
                </a:solidFill>
                <a:latin typeface="Times New Roman"/>
                <a:ea typeface="华文细黑"/>
                <a:cs typeface="Times New Roman"/>
              </a:rPr>
              <a:t>行</a:t>
            </a:r>
            <a:r>
              <a:rPr lang="zh-CN" altLang="zh-CN" sz="2700" kern="100" dirty="0">
                <a:latin typeface="Times New Roman"/>
                <a:ea typeface="华文细黑"/>
                <a:cs typeface="Times New Roman"/>
              </a:rPr>
              <a:t>可一乡、才足一官者常少。</a:t>
            </a:r>
            <a:r>
              <a:rPr lang="zh-CN" altLang="zh-CN" sz="2700" u="heavy" kern="100" dirty="0">
                <a:latin typeface="Times New Roman"/>
                <a:ea typeface="华文细黑"/>
                <a:cs typeface="Times New Roman"/>
              </a:rPr>
              <a:t>而浮屠之寺庙被四海，则彼其所谓材者，宁独礼耶？</a:t>
            </a:r>
            <a:r>
              <a:rPr lang="zh-CN" altLang="zh-CN" sz="2700" kern="100" dirty="0">
                <a:solidFill>
                  <a:srgbClr val="C00000"/>
                </a:solidFill>
                <a:latin typeface="Times New Roman"/>
                <a:ea typeface="华文细黑"/>
                <a:cs typeface="Times New Roman"/>
              </a:rPr>
              <a:t>以</a:t>
            </a:r>
            <a:r>
              <a:rPr lang="zh-CN" altLang="zh-CN" sz="2700" kern="100" dirty="0">
                <a:latin typeface="Times New Roman"/>
                <a:ea typeface="华文细黑"/>
                <a:cs typeface="Times New Roman"/>
              </a:rPr>
              <a:t>彼之材，由此之道，去至难而就甚易，宜其能也。呜呼！失之此而彼得焉，其有以也夫</a:t>
            </a:r>
            <a:r>
              <a:rPr lang="en-US" altLang="zh-CN" sz="2700" kern="100" baseline="30000" dirty="0">
                <a:latin typeface="宋体"/>
                <a:ea typeface="华文细黑"/>
                <a:cs typeface="Times New Roman"/>
              </a:rPr>
              <a:t>⑤</a:t>
            </a:r>
            <a:r>
              <a:rPr lang="zh-CN" altLang="zh-CN" sz="2700" kern="100" dirty="0">
                <a:latin typeface="Times New Roman"/>
                <a:ea typeface="华文细黑"/>
                <a:cs typeface="Times New Roman"/>
              </a:rPr>
              <a:t>！</a:t>
            </a:r>
            <a:endParaRPr lang="zh-CN" altLang="zh-CN" sz="2700" kern="100" dirty="0">
              <a:latin typeface="宋体"/>
              <a:cs typeface="Courier New"/>
            </a:endParaRPr>
          </a:p>
          <a:p>
            <a:pPr>
              <a:lnSpc>
                <a:spcPct val="140000"/>
              </a:lnSpc>
            </a:pPr>
            <a:r>
              <a:rPr lang="zh-CN" altLang="zh-CN" sz="2700" b="1" kern="100" dirty="0">
                <a:latin typeface="Times New Roman"/>
                <a:ea typeface="华文细黑"/>
                <a:cs typeface="Times New Roman"/>
              </a:rPr>
              <a:t>注</a:t>
            </a:r>
            <a:r>
              <a:rPr lang="en-US" altLang="zh-CN" sz="2700" kern="100" dirty="0">
                <a:latin typeface="Times New Roman"/>
                <a:ea typeface="华文细黑"/>
              </a:rPr>
              <a:t> </a:t>
            </a:r>
            <a:r>
              <a:rPr lang="zh-CN" altLang="zh-CN" sz="2700" kern="100" dirty="0">
                <a:latin typeface="Times New Roman"/>
                <a:ea typeface="华文细黑"/>
                <a:cs typeface="Times New Roman"/>
              </a:rPr>
              <a:t>　</a:t>
            </a:r>
            <a:r>
              <a:rPr lang="en-US" altLang="zh-CN" sz="2700" kern="100" dirty="0">
                <a:latin typeface="宋体"/>
                <a:ea typeface="华文细黑"/>
                <a:cs typeface="Times New Roman"/>
              </a:rPr>
              <a:t>①</a:t>
            </a:r>
            <a:r>
              <a:rPr lang="zh-CN" altLang="zh-CN" sz="2700" kern="100" dirty="0">
                <a:latin typeface="Times New Roman"/>
                <a:ea typeface="华文细黑"/>
                <a:cs typeface="Times New Roman"/>
              </a:rPr>
              <a:t>选自《王安石散文精选》</a:t>
            </a:r>
            <a:r>
              <a:rPr lang="zh-CN" altLang="zh-CN" sz="2700" kern="100" dirty="0" smtClean="0">
                <a:latin typeface="Times New Roman"/>
                <a:ea typeface="华文细黑"/>
                <a:cs typeface="Times New Roman"/>
              </a:rPr>
              <a:t>，本文</a:t>
            </a:r>
            <a:r>
              <a:rPr lang="zh-CN" altLang="zh-CN" sz="2700" kern="100" dirty="0">
                <a:latin typeface="Times New Roman"/>
                <a:ea typeface="华文细黑"/>
                <a:cs typeface="Times New Roman"/>
              </a:rPr>
              <a:t>又题《扬州龙兴讲院记》。十方：指东、南、西、北等十个方位。讲院：僧徒讲经说法之处，即寺庙。</a:t>
            </a:r>
            <a:r>
              <a:rPr lang="en-US" altLang="zh-CN" sz="2700" kern="100" dirty="0">
                <a:latin typeface="宋体"/>
                <a:ea typeface="华文细黑"/>
                <a:cs typeface="Times New Roman"/>
              </a:rPr>
              <a:t>②</a:t>
            </a:r>
            <a:r>
              <a:rPr lang="zh-CN" altLang="zh-CN" sz="2700" kern="100" dirty="0">
                <a:latin typeface="Times New Roman"/>
                <a:ea typeface="华文细黑"/>
                <a:cs typeface="Times New Roman"/>
              </a:rPr>
              <a:t>浮屠：佛教用语，即和尚。慧礼：和尚法名。</a:t>
            </a:r>
            <a:r>
              <a:rPr lang="en-US" altLang="zh-CN" sz="2700" kern="100" dirty="0">
                <a:latin typeface="宋体"/>
                <a:ea typeface="华文细黑"/>
                <a:cs typeface="Times New Roman"/>
              </a:rPr>
              <a:t>③</a:t>
            </a:r>
            <a:r>
              <a:rPr lang="zh-CN" altLang="zh-CN" sz="2700" kern="100" dirty="0">
                <a:latin typeface="Times New Roman"/>
                <a:ea typeface="华文细黑"/>
                <a:cs typeface="Times New Roman"/>
              </a:rPr>
              <a:t>枵</a:t>
            </a:r>
            <a:r>
              <a:rPr lang="en-US" altLang="zh-CN" sz="2700" kern="100" dirty="0">
                <a:latin typeface="Times New Roman"/>
                <a:ea typeface="华文细黑"/>
                <a:cs typeface="Courier New"/>
              </a:rPr>
              <a:t>(</a:t>
            </a:r>
            <a:r>
              <a:rPr lang="en-US" altLang="zh-CN" sz="2700" kern="100" dirty="0" err="1">
                <a:latin typeface="Times New Roman"/>
                <a:ea typeface="华文细黑"/>
                <a:cs typeface="Courier New"/>
              </a:rPr>
              <a:t>xiāo</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然：本指中心空虚的树根，此指空虚。</a:t>
            </a:r>
            <a:r>
              <a:rPr lang="en-US" altLang="zh-CN" sz="2700" kern="100" dirty="0">
                <a:latin typeface="宋体"/>
                <a:ea typeface="华文细黑"/>
                <a:cs typeface="Times New Roman"/>
              </a:rPr>
              <a:t>④</a:t>
            </a:r>
            <a:r>
              <a:rPr lang="zh-CN" altLang="zh-CN" sz="2700" kern="100" dirty="0">
                <a:latin typeface="Times New Roman"/>
                <a:ea typeface="华文细黑"/>
                <a:cs typeface="Times New Roman"/>
              </a:rPr>
              <a:t>孔氏：指孔子。</a:t>
            </a:r>
            <a:r>
              <a:rPr lang="en-US" altLang="zh-CN" sz="2700" kern="100" dirty="0">
                <a:latin typeface="宋体"/>
                <a:ea typeface="华文细黑"/>
                <a:cs typeface="Times New Roman"/>
              </a:rPr>
              <a:t>⑤</a:t>
            </a:r>
            <a:r>
              <a:rPr lang="zh-CN" altLang="zh-CN" sz="2700" kern="100" dirty="0">
                <a:latin typeface="Times New Roman"/>
                <a:ea typeface="华文细黑"/>
                <a:cs typeface="Times New Roman"/>
              </a:rPr>
              <a:t>有以也夫：有所作为吧。</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有</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同</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为</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也夫</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，语助词</a:t>
            </a:r>
            <a:r>
              <a:rPr lang="zh-CN" altLang="zh-CN" sz="2700" kern="100" dirty="0" smtClean="0">
                <a:latin typeface="Times New Roman"/>
                <a:ea typeface="华文细黑"/>
                <a:cs typeface="Times New Roman"/>
              </a:rPr>
              <a:t>。</a:t>
            </a:r>
            <a:endParaRPr lang="zh-CN" altLang="zh-CN" sz="2700" kern="100" dirty="0">
              <a:latin typeface="宋体"/>
              <a:cs typeface="Courier New"/>
            </a:endParaRPr>
          </a:p>
        </p:txBody>
      </p:sp>
    </p:spTree>
    <p:extLst>
      <p:ext uri="{BB962C8B-B14F-4D97-AF65-F5344CB8AC3E}">
        <p14:creationId xmlns:p14="http://schemas.microsoft.com/office/powerpoint/2010/main" val="1820846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2598" y="692628"/>
            <a:ext cx="10468215" cy="332398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对下列句子中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词语</a:t>
            </a:r>
            <a:r>
              <a:rPr lang="zh-CN" altLang="zh-CN" sz="2800" kern="100" dirty="0">
                <a:latin typeface="Times New Roman"/>
                <a:ea typeface="华文细黑"/>
                <a:cs typeface="Times New Roman"/>
              </a:rPr>
              <a:t>的解释，不正确的一项是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尝出而</a:t>
            </a:r>
            <a:r>
              <a:rPr lang="zh-CN" altLang="zh-CN" sz="2800" kern="100" dirty="0">
                <a:solidFill>
                  <a:srgbClr val="C00000"/>
                </a:solidFill>
                <a:latin typeface="Times New Roman"/>
                <a:ea typeface="华文细黑"/>
                <a:cs typeface="Times New Roman"/>
              </a:rPr>
              <a:t>过</a:t>
            </a:r>
            <a:r>
              <a:rPr lang="zh-CN" altLang="zh-CN" sz="2800" kern="100" dirty="0">
                <a:latin typeface="Times New Roman"/>
                <a:ea typeface="华文细黑"/>
                <a:cs typeface="Times New Roman"/>
              </a:rPr>
              <a:t>焉</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过</a:t>
            </a:r>
            <a:r>
              <a:rPr lang="zh-CN" altLang="zh-CN" sz="2800" kern="100" dirty="0">
                <a:latin typeface="Times New Roman"/>
                <a:ea typeface="华文细黑"/>
                <a:cs typeface="Times New Roman"/>
              </a:rPr>
              <a:t>：探望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不以</a:t>
            </a:r>
            <a:r>
              <a:rPr lang="zh-CN" altLang="zh-CN" sz="2800" kern="100" dirty="0">
                <a:solidFill>
                  <a:srgbClr val="C00000"/>
                </a:solidFill>
                <a:latin typeface="Times New Roman"/>
                <a:ea typeface="华文细黑"/>
                <a:cs typeface="Times New Roman"/>
              </a:rPr>
              <a:t>私</a:t>
            </a:r>
            <a:r>
              <a:rPr lang="zh-CN" altLang="zh-CN" sz="2800" kern="100" dirty="0">
                <a:latin typeface="Times New Roman"/>
                <a:ea typeface="华文细黑"/>
                <a:cs typeface="Times New Roman"/>
              </a:rPr>
              <a:t>吾后</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私</a:t>
            </a:r>
            <a:r>
              <a:rPr lang="zh-CN" altLang="zh-CN" sz="2800" kern="100" dirty="0">
                <a:latin typeface="Times New Roman"/>
                <a:ea typeface="华文细黑"/>
                <a:cs typeface="Times New Roman"/>
              </a:rPr>
              <a:t>：私爱，偏爱</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余</a:t>
            </a:r>
            <a:r>
              <a:rPr lang="zh-CN" altLang="zh-CN" sz="2800" kern="100" dirty="0">
                <a:solidFill>
                  <a:srgbClr val="C00000"/>
                </a:solidFill>
                <a:latin typeface="Times New Roman"/>
                <a:ea typeface="华文细黑"/>
                <a:cs typeface="Times New Roman"/>
              </a:rPr>
              <a:t>特</a:t>
            </a:r>
            <a:r>
              <a:rPr lang="zh-CN" altLang="zh-CN" sz="2800" kern="100" dirty="0">
                <a:latin typeface="Times New Roman"/>
                <a:ea typeface="华文细黑"/>
                <a:cs typeface="Times New Roman"/>
              </a:rPr>
              <a:t>戏曰</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特</a:t>
            </a:r>
            <a:r>
              <a:rPr lang="zh-CN" altLang="zh-CN" sz="2800" kern="100" dirty="0">
                <a:latin typeface="Times New Roman"/>
                <a:ea typeface="华文细黑"/>
                <a:cs typeface="Times New Roman"/>
              </a:rPr>
              <a:t>：特意，故意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而士之</a:t>
            </a:r>
            <a:r>
              <a:rPr lang="zh-CN" altLang="zh-CN" sz="2800" kern="100" dirty="0">
                <a:solidFill>
                  <a:srgbClr val="C00000"/>
                </a:solidFill>
                <a:latin typeface="Times New Roman"/>
                <a:ea typeface="华文细黑"/>
                <a:cs typeface="Times New Roman"/>
              </a:rPr>
              <a:t>行</a:t>
            </a:r>
            <a:r>
              <a:rPr lang="zh-CN" altLang="zh-CN" sz="2800" kern="100" dirty="0">
                <a:latin typeface="Times New Roman"/>
                <a:ea typeface="华文细黑"/>
                <a:cs typeface="Times New Roman"/>
              </a:rPr>
              <a:t>可一乡</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行：</a:t>
            </a:r>
            <a:r>
              <a:rPr lang="zh-CN" altLang="zh-CN" sz="2800" kern="100" dirty="0" smtClean="0">
                <a:latin typeface="Times New Roman"/>
                <a:ea typeface="华文细黑"/>
                <a:cs typeface="Times New Roman"/>
              </a:rPr>
              <a:t>品行</a:t>
            </a:r>
            <a:endParaRPr lang="zh-CN" altLang="zh-CN" sz="1050" kern="100" dirty="0">
              <a:latin typeface="宋体"/>
              <a:cs typeface="Courier New"/>
            </a:endParaRPr>
          </a:p>
        </p:txBody>
      </p:sp>
      <p:sp>
        <p:nvSpPr>
          <p:cNvPr id="3" name="TextBox 2"/>
          <p:cNvSpPr txBox="1"/>
          <p:nvPr/>
        </p:nvSpPr>
        <p:spPr>
          <a:xfrm>
            <a:off x="622598" y="4005064"/>
            <a:ext cx="9644490"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私：动词，私有，作为个人所有。</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75526" y="880807"/>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68422" y="214011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3673261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1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3">
                                            <p:txEl>
                                              <p:pRg st="0" end="0"/>
                                            </p:txEl>
                                          </p:spTgt>
                                        </p:tgtEl>
                                      </p:cBhvr>
                                    </p:animEffect>
                                    <p:set>
                                      <p:cBhvr>
                                        <p:cTn id="23"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build="allAtOnce"/>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921125" y="3012011"/>
            <a:ext cx="534121" cy="523220"/>
          </a:xfrm>
          <a:prstGeom prst="rect">
            <a:avLst/>
          </a:prstGeom>
        </p:spPr>
        <p:txBody>
          <a:bodyPr wrap="none">
            <a:spAutoFit/>
          </a:bodyPr>
          <a:lstStyle/>
          <a:p>
            <a:r>
              <a:rPr lang="en-US" altLang="zh-CN" sz="2800" dirty="0" smtClean="0">
                <a:latin typeface="Times New Roman"/>
                <a:ea typeface="华文细黑"/>
              </a:rPr>
              <a:t>D.</a:t>
            </a:r>
            <a:endParaRPr lang="zh-CN" altLang="en-US" sz="2800" dirty="0"/>
          </a:p>
        </p:txBody>
      </p:sp>
      <p:sp>
        <p:nvSpPr>
          <p:cNvPr id="2" name="TextBox 1"/>
          <p:cNvSpPr txBox="1"/>
          <p:nvPr/>
        </p:nvSpPr>
        <p:spPr>
          <a:xfrm>
            <a:off x="622598" y="371714"/>
            <a:ext cx="10468215" cy="73866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下列各组句子中，</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词</a:t>
            </a:r>
            <a:r>
              <a:rPr lang="zh-CN" altLang="zh-CN" sz="2800" kern="100" dirty="0">
                <a:latin typeface="Times New Roman"/>
                <a:ea typeface="华文细黑"/>
                <a:cs typeface="Times New Roman"/>
              </a:rPr>
              <a:t>的意义和用法相同的一组是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TextBox 2"/>
          <p:cNvSpPr txBox="1"/>
          <p:nvPr/>
        </p:nvSpPr>
        <p:spPr>
          <a:xfrm>
            <a:off x="622598" y="3861048"/>
            <a:ext cx="9644490" cy="267765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项均为介词，凭借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项助词，的；代词，这些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B</a:t>
            </a:r>
            <a:r>
              <a:rPr lang="zh-CN" altLang="zh-CN" sz="2800" kern="100" dirty="0">
                <a:latin typeface="Times New Roman"/>
                <a:ea typeface="华文细黑"/>
                <a:cs typeface="Times New Roman"/>
              </a:rPr>
              <a:t>项第三人称代词，他的；指示代词，那</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项表并列；表修饰</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37015" y="559893"/>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778727" y="291478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622598" y="1488291"/>
            <a:ext cx="534121" cy="523220"/>
          </a:xfrm>
          <a:prstGeom prst="rect">
            <a:avLst/>
          </a:prstGeom>
        </p:spPr>
        <p:txBody>
          <a:bodyPr wrap="none">
            <a:spAutoFit/>
          </a:bodyPr>
          <a:lstStyle/>
          <a:p>
            <a:r>
              <a:rPr lang="en-US" altLang="zh-CN" sz="2800" dirty="0">
                <a:latin typeface="Times New Roman"/>
                <a:ea typeface="华文细黑"/>
              </a:rPr>
              <a:t>A.</a:t>
            </a:r>
            <a:endParaRPr lang="zh-CN" altLang="en-US" sz="2800" dirty="0"/>
          </a:p>
        </p:txBody>
      </p:sp>
      <p:sp>
        <p:nvSpPr>
          <p:cNvPr id="13" name="矩形 12"/>
          <p:cNvSpPr/>
          <p:nvPr/>
        </p:nvSpPr>
        <p:spPr>
          <a:xfrm>
            <a:off x="1198662" y="1052736"/>
            <a:ext cx="2698175" cy="1384995"/>
          </a:xfrm>
          <a:prstGeom prst="rect">
            <a:avLst/>
          </a:prstGeom>
        </p:spPr>
        <p:txBody>
          <a:bodyPr wrap="none">
            <a:spAutoFit/>
          </a:bodyPr>
          <a:lstStyle/>
          <a:p>
            <a:pPr>
              <a:lnSpc>
                <a:spcPct val="150000"/>
              </a:lnSpc>
            </a:pPr>
            <a:r>
              <a:rPr lang="zh-CN" altLang="zh-CN" sz="2800" dirty="0">
                <a:latin typeface="Times New Roman"/>
                <a:ea typeface="华文细黑"/>
                <a:cs typeface="Times New Roman"/>
              </a:rPr>
              <a:t>愿记以示后</a:t>
            </a:r>
            <a:r>
              <a:rPr lang="zh-CN" altLang="zh-CN" sz="2800" dirty="0">
                <a:solidFill>
                  <a:srgbClr val="C00000"/>
                </a:solidFill>
                <a:latin typeface="Times New Roman"/>
                <a:ea typeface="华文细黑"/>
                <a:cs typeface="Times New Roman"/>
              </a:rPr>
              <a:t>之</a:t>
            </a:r>
            <a:r>
              <a:rPr lang="zh-CN" altLang="zh-CN" sz="2800" dirty="0" smtClean="0">
                <a:latin typeface="Times New Roman"/>
                <a:ea typeface="华文细黑"/>
                <a:cs typeface="Times New Roman"/>
              </a:rPr>
              <a:t>人</a:t>
            </a:r>
            <a:endParaRPr lang="en-US" altLang="zh-CN" sz="2800" dirty="0" smtClean="0">
              <a:latin typeface="Times New Roman"/>
              <a:ea typeface="华文细黑"/>
            </a:endParaRPr>
          </a:p>
          <a:p>
            <a:pPr>
              <a:lnSpc>
                <a:spcPct val="150000"/>
              </a:lnSpc>
            </a:pPr>
            <a:r>
              <a:rPr lang="zh-CN" altLang="zh-CN" sz="2800" dirty="0" smtClean="0">
                <a:latin typeface="Times New Roman"/>
                <a:ea typeface="华文细黑"/>
                <a:cs typeface="Times New Roman"/>
              </a:rPr>
              <a:t>士大夫</a:t>
            </a:r>
            <a:r>
              <a:rPr lang="zh-CN" altLang="zh-CN" sz="2800" dirty="0">
                <a:solidFill>
                  <a:srgbClr val="C00000"/>
                </a:solidFill>
                <a:latin typeface="Times New Roman"/>
                <a:ea typeface="华文细黑"/>
                <a:cs typeface="Times New Roman"/>
              </a:rPr>
              <a:t>之</a:t>
            </a:r>
            <a:r>
              <a:rPr lang="zh-CN" altLang="zh-CN" sz="2800" dirty="0">
                <a:latin typeface="Times New Roman"/>
                <a:ea typeface="华文细黑"/>
                <a:cs typeface="Times New Roman"/>
              </a:rPr>
              <a:t>族</a:t>
            </a:r>
            <a:r>
              <a:rPr lang="en-US" altLang="zh-CN" sz="2800" dirty="0">
                <a:latin typeface="Times New Roman"/>
                <a:ea typeface="华文细黑"/>
              </a:rPr>
              <a:t>)</a:t>
            </a:r>
            <a:endParaRPr lang="zh-CN" altLang="en-US" sz="2800" dirty="0"/>
          </a:p>
        </p:txBody>
      </p:sp>
      <p:sp>
        <p:nvSpPr>
          <p:cNvPr id="15" name="矩形 14"/>
          <p:cNvSpPr/>
          <p:nvPr/>
        </p:nvSpPr>
        <p:spPr>
          <a:xfrm>
            <a:off x="5923110" y="1549235"/>
            <a:ext cx="513282" cy="523220"/>
          </a:xfrm>
          <a:prstGeom prst="rect">
            <a:avLst/>
          </a:prstGeom>
        </p:spPr>
        <p:txBody>
          <a:bodyPr wrap="none">
            <a:spAutoFit/>
          </a:bodyPr>
          <a:lstStyle/>
          <a:p>
            <a:r>
              <a:rPr lang="en-US" altLang="zh-CN" sz="2800" dirty="0">
                <a:latin typeface="Times New Roman"/>
                <a:ea typeface="华文细黑"/>
              </a:rPr>
              <a:t>B.</a:t>
            </a:r>
            <a:endParaRPr lang="zh-CN" altLang="en-US" sz="2800" dirty="0"/>
          </a:p>
        </p:txBody>
      </p:sp>
      <p:sp>
        <p:nvSpPr>
          <p:cNvPr id="17" name="矩形 16"/>
          <p:cNvSpPr/>
          <p:nvPr/>
        </p:nvSpPr>
        <p:spPr>
          <a:xfrm>
            <a:off x="6638359" y="1109630"/>
            <a:ext cx="1980029" cy="1384995"/>
          </a:xfrm>
          <a:prstGeom prst="rect">
            <a:avLst/>
          </a:prstGeom>
        </p:spPr>
        <p:txBody>
          <a:bodyPr wrap="none">
            <a:spAutoFit/>
          </a:bodyPr>
          <a:lstStyle/>
          <a:p>
            <a:pPr>
              <a:lnSpc>
                <a:spcPct val="150000"/>
              </a:lnSpc>
            </a:pPr>
            <a:r>
              <a:rPr lang="zh-CN" altLang="zh-CN" sz="2800" dirty="0">
                <a:latin typeface="Times New Roman"/>
                <a:ea typeface="华文细黑"/>
                <a:cs typeface="Times New Roman"/>
              </a:rPr>
              <a:t>视</a:t>
            </a:r>
            <a:r>
              <a:rPr lang="zh-CN" altLang="zh-CN" sz="2800" dirty="0">
                <a:solidFill>
                  <a:srgbClr val="C00000"/>
                </a:solidFill>
                <a:latin typeface="Times New Roman"/>
                <a:ea typeface="华文细黑"/>
                <a:cs typeface="Times New Roman"/>
              </a:rPr>
              <a:t>其</a:t>
            </a:r>
            <a:r>
              <a:rPr lang="zh-CN" altLang="zh-CN" sz="2800" dirty="0">
                <a:latin typeface="Times New Roman"/>
                <a:ea typeface="华文细黑"/>
                <a:cs typeface="Times New Roman"/>
              </a:rPr>
              <a:t>居枵</a:t>
            </a:r>
            <a:r>
              <a:rPr lang="zh-CN" altLang="zh-CN" sz="2800" dirty="0" smtClean="0">
                <a:latin typeface="Times New Roman"/>
                <a:ea typeface="华文细黑"/>
                <a:cs typeface="Times New Roman"/>
              </a:rPr>
              <a:t>然</a:t>
            </a:r>
            <a:endParaRPr lang="en-US" altLang="zh-CN" sz="2800" dirty="0" smtClean="0">
              <a:latin typeface="Times New Roman"/>
              <a:ea typeface="华文细黑"/>
            </a:endParaRPr>
          </a:p>
          <a:p>
            <a:pPr>
              <a:lnSpc>
                <a:spcPct val="150000"/>
              </a:lnSpc>
            </a:pPr>
            <a:r>
              <a:rPr lang="zh-CN" altLang="zh-CN" sz="2800" dirty="0">
                <a:solidFill>
                  <a:srgbClr val="C00000"/>
                </a:solidFill>
                <a:latin typeface="Times New Roman"/>
                <a:ea typeface="华文细黑"/>
                <a:cs typeface="Times New Roman"/>
              </a:rPr>
              <a:t>其</a:t>
            </a:r>
            <a:r>
              <a:rPr lang="zh-CN" altLang="zh-CN" sz="2800" dirty="0" smtClean="0">
                <a:latin typeface="Times New Roman"/>
                <a:ea typeface="华文细黑"/>
                <a:cs typeface="Times New Roman"/>
              </a:rPr>
              <a:t>后</a:t>
            </a:r>
            <a:r>
              <a:rPr lang="zh-CN" altLang="zh-CN" sz="2800" dirty="0">
                <a:latin typeface="Times New Roman"/>
                <a:ea typeface="华文细黑"/>
                <a:cs typeface="Times New Roman"/>
              </a:rPr>
              <a:t>用兵</a:t>
            </a:r>
            <a:endParaRPr lang="zh-CN" altLang="en-US" sz="2800" dirty="0"/>
          </a:p>
        </p:txBody>
      </p:sp>
      <p:sp>
        <p:nvSpPr>
          <p:cNvPr id="19" name="矩形 18"/>
          <p:cNvSpPr/>
          <p:nvPr/>
        </p:nvSpPr>
        <p:spPr>
          <a:xfrm>
            <a:off x="622598" y="2977843"/>
            <a:ext cx="513282" cy="523220"/>
          </a:xfrm>
          <a:prstGeom prst="rect">
            <a:avLst/>
          </a:prstGeom>
        </p:spPr>
        <p:txBody>
          <a:bodyPr wrap="none">
            <a:spAutoFit/>
          </a:bodyPr>
          <a:lstStyle/>
          <a:p>
            <a:r>
              <a:rPr lang="en-US" altLang="zh-CN" sz="2800" dirty="0">
                <a:latin typeface="Times New Roman"/>
                <a:ea typeface="华文细黑"/>
              </a:rPr>
              <a:t>C.</a:t>
            </a:r>
            <a:endParaRPr lang="zh-CN" altLang="en-US" sz="2800" dirty="0"/>
          </a:p>
        </p:txBody>
      </p:sp>
      <p:sp>
        <p:nvSpPr>
          <p:cNvPr id="21" name="矩形 20"/>
          <p:cNvSpPr/>
          <p:nvPr/>
        </p:nvSpPr>
        <p:spPr>
          <a:xfrm>
            <a:off x="1198662" y="2492896"/>
            <a:ext cx="2698175" cy="1384995"/>
          </a:xfrm>
          <a:prstGeom prst="rect">
            <a:avLst/>
          </a:prstGeom>
        </p:spPr>
        <p:txBody>
          <a:bodyPr wrap="none">
            <a:spAutoFit/>
          </a:bodyPr>
          <a:lstStyle/>
          <a:p>
            <a:pPr>
              <a:lnSpc>
                <a:spcPct val="150000"/>
              </a:lnSpc>
            </a:pPr>
            <a:r>
              <a:rPr lang="zh-CN" altLang="zh-CN" sz="2800" dirty="0">
                <a:latin typeface="Times New Roman"/>
                <a:ea typeface="华文细黑"/>
                <a:cs typeface="Times New Roman"/>
              </a:rPr>
              <a:t>学博</a:t>
            </a:r>
            <a:r>
              <a:rPr lang="zh-CN" altLang="zh-CN" sz="2800" dirty="0">
                <a:solidFill>
                  <a:srgbClr val="C00000"/>
                </a:solidFill>
                <a:latin typeface="Times New Roman"/>
                <a:ea typeface="华文细黑"/>
                <a:cs typeface="Times New Roman"/>
              </a:rPr>
              <a:t>而</a:t>
            </a:r>
            <a:r>
              <a:rPr lang="zh-CN" altLang="zh-CN" sz="2800" dirty="0">
                <a:latin typeface="Times New Roman"/>
                <a:ea typeface="华文细黑"/>
                <a:cs typeface="Times New Roman"/>
              </a:rPr>
              <a:t>才</a:t>
            </a:r>
            <a:r>
              <a:rPr lang="zh-CN" altLang="zh-CN" sz="2800" dirty="0" smtClean="0">
                <a:latin typeface="Times New Roman"/>
                <a:ea typeface="华文细黑"/>
                <a:cs typeface="Times New Roman"/>
              </a:rPr>
              <a:t>敏</a:t>
            </a:r>
            <a:endParaRPr lang="en-US" altLang="zh-CN" sz="2800" dirty="0" smtClean="0">
              <a:latin typeface="Times New Roman"/>
              <a:ea typeface="华文细黑"/>
            </a:endParaRPr>
          </a:p>
          <a:p>
            <a:pPr>
              <a:lnSpc>
                <a:spcPct val="150000"/>
              </a:lnSpc>
            </a:pPr>
            <a:r>
              <a:rPr lang="zh-CN" altLang="zh-CN" sz="2800" dirty="0" smtClean="0">
                <a:latin typeface="Times New Roman"/>
                <a:ea typeface="华文细黑"/>
                <a:cs typeface="Times New Roman"/>
              </a:rPr>
              <a:t>吾</a:t>
            </a:r>
            <a:r>
              <a:rPr lang="zh-CN" altLang="zh-CN" sz="2800" dirty="0">
                <a:latin typeface="Times New Roman"/>
                <a:ea typeface="华文细黑"/>
                <a:cs typeface="Times New Roman"/>
              </a:rPr>
              <a:t>尝终日</a:t>
            </a:r>
            <a:r>
              <a:rPr lang="zh-CN" altLang="zh-CN" sz="2800" dirty="0">
                <a:solidFill>
                  <a:srgbClr val="C00000"/>
                </a:solidFill>
                <a:latin typeface="Times New Roman"/>
                <a:ea typeface="华文细黑"/>
                <a:cs typeface="Times New Roman"/>
              </a:rPr>
              <a:t>而</a:t>
            </a:r>
            <a:r>
              <a:rPr lang="zh-CN" altLang="zh-CN" sz="2800" dirty="0">
                <a:latin typeface="Times New Roman"/>
                <a:ea typeface="华文细黑"/>
                <a:cs typeface="Times New Roman"/>
              </a:rPr>
              <a:t>思矣</a:t>
            </a:r>
            <a:endParaRPr lang="zh-CN" altLang="en-US" sz="2800" dirty="0"/>
          </a:p>
        </p:txBody>
      </p:sp>
      <p:sp>
        <p:nvSpPr>
          <p:cNvPr id="23" name="矩形 22"/>
          <p:cNvSpPr/>
          <p:nvPr/>
        </p:nvSpPr>
        <p:spPr>
          <a:xfrm>
            <a:off x="6638359" y="2530253"/>
            <a:ext cx="3057247" cy="1384995"/>
          </a:xfrm>
          <a:prstGeom prst="rect">
            <a:avLst/>
          </a:prstGeom>
        </p:spPr>
        <p:txBody>
          <a:bodyPr wrap="none">
            <a:spAutoFit/>
          </a:bodyPr>
          <a:lstStyle/>
          <a:p>
            <a:pPr>
              <a:lnSpc>
                <a:spcPct val="150000"/>
              </a:lnSpc>
            </a:pPr>
            <a:r>
              <a:rPr lang="zh-CN" altLang="zh-CN" sz="2800" dirty="0">
                <a:solidFill>
                  <a:srgbClr val="C00000"/>
                </a:solidFill>
                <a:latin typeface="Times New Roman"/>
                <a:ea typeface="华文细黑"/>
                <a:cs typeface="Times New Roman"/>
              </a:rPr>
              <a:t>以</a:t>
            </a:r>
            <a:r>
              <a:rPr lang="zh-CN" altLang="zh-CN" sz="2800" dirty="0">
                <a:latin typeface="Times New Roman"/>
                <a:ea typeface="华文细黑"/>
                <a:cs typeface="Times New Roman"/>
              </a:rPr>
              <a:t>彼之</a:t>
            </a:r>
            <a:r>
              <a:rPr lang="zh-CN" altLang="zh-CN" sz="2800" dirty="0" smtClean="0">
                <a:latin typeface="Times New Roman"/>
                <a:ea typeface="华文细黑"/>
                <a:cs typeface="Times New Roman"/>
              </a:rPr>
              <a:t>材</a:t>
            </a:r>
            <a:endParaRPr lang="en-US" altLang="zh-CN" sz="2800" dirty="0" smtClean="0">
              <a:latin typeface="Times New Roman"/>
              <a:ea typeface="华文细黑"/>
            </a:endParaRPr>
          </a:p>
          <a:p>
            <a:pPr>
              <a:lnSpc>
                <a:spcPct val="150000"/>
              </a:lnSpc>
            </a:pPr>
            <a:r>
              <a:rPr lang="zh-CN" altLang="zh-CN" sz="2800" dirty="0">
                <a:solidFill>
                  <a:srgbClr val="C00000"/>
                </a:solidFill>
                <a:latin typeface="Times New Roman"/>
                <a:ea typeface="华文细黑"/>
                <a:cs typeface="Times New Roman"/>
              </a:rPr>
              <a:t>以</a:t>
            </a:r>
            <a:r>
              <a:rPr lang="zh-CN" altLang="zh-CN" sz="2800" dirty="0">
                <a:latin typeface="Times New Roman"/>
                <a:ea typeface="华文细黑"/>
                <a:cs typeface="Times New Roman"/>
              </a:rPr>
              <a:t>资政殿大学士行</a:t>
            </a:r>
            <a:endParaRPr lang="zh-CN" altLang="en-US" sz="2800" dirty="0"/>
          </a:p>
        </p:txBody>
      </p:sp>
      <p:sp>
        <p:nvSpPr>
          <p:cNvPr id="25" name="左大括号 24"/>
          <p:cNvSpPr/>
          <p:nvPr/>
        </p:nvSpPr>
        <p:spPr>
          <a:xfrm>
            <a:off x="1110582" y="1297563"/>
            <a:ext cx="130440" cy="95050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6" name="左大括号 25"/>
          <p:cNvSpPr/>
          <p:nvPr/>
        </p:nvSpPr>
        <p:spPr>
          <a:xfrm>
            <a:off x="1126654" y="2773371"/>
            <a:ext cx="130440" cy="95050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7" name="左大括号 26"/>
          <p:cNvSpPr/>
          <p:nvPr/>
        </p:nvSpPr>
        <p:spPr>
          <a:xfrm>
            <a:off x="6455246" y="2780928"/>
            <a:ext cx="130440" cy="95050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8" name="左大括号 27"/>
          <p:cNvSpPr/>
          <p:nvPr/>
        </p:nvSpPr>
        <p:spPr>
          <a:xfrm>
            <a:off x="6455246" y="1349037"/>
            <a:ext cx="130440" cy="95050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1090856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3" restart="whenNotActive" fill="hold" evtFilter="cancelBubble" nodeType="interactiveSeq">
                <p:stCondLst>
                  <p:cond evt="onClick" delay="0">
                    <p:tgtEl>
                      <p:spTgt spid="10"/>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linds(horizontal)">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linds(horizont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blinds(horizontal)">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3">
                                            <p:txEl>
                                              <p:pRg st="0" end="0"/>
                                            </p:txEl>
                                          </p:spTgt>
                                        </p:tgtEl>
                                      </p:cBhvr>
                                    </p:animEffect>
                                    <p:set>
                                      <p:cBhvr>
                                        <p:cTn id="38" dur="1" fill="hold">
                                          <p:stCondLst>
                                            <p:cond delay="499"/>
                                          </p:stCondLst>
                                        </p:cTn>
                                        <p:tgtEl>
                                          <p:spTgt spid="3">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3">
                                            <p:txEl>
                                              <p:pRg st="1" end="1"/>
                                            </p:txEl>
                                          </p:spTgt>
                                        </p:tgtEl>
                                      </p:cBhvr>
                                    </p:animEffect>
                                    <p:set>
                                      <p:cBhvr>
                                        <p:cTn id="41" dur="1" fill="hold">
                                          <p:stCondLst>
                                            <p:cond delay="499"/>
                                          </p:stCondLst>
                                        </p:cTn>
                                        <p:tgtEl>
                                          <p:spTgt spid="3">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3">
                                            <p:txEl>
                                              <p:pRg st="2" end="2"/>
                                            </p:txEl>
                                          </p:spTgt>
                                        </p:tgtEl>
                                      </p:cBhvr>
                                    </p:animEffect>
                                    <p:set>
                                      <p:cBhvr>
                                        <p:cTn id="44" dur="1" fill="hold">
                                          <p:stCondLst>
                                            <p:cond delay="499"/>
                                          </p:stCondLst>
                                        </p:cTn>
                                        <p:tgtEl>
                                          <p:spTgt spid="3">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3">
                                            <p:txEl>
                                              <p:pRg st="3" end="3"/>
                                            </p:txEl>
                                          </p:spTgt>
                                        </p:tgtEl>
                                      </p:cBhvr>
                                    </p:animEffect>
                                    <p:set>
                                      <p:cBhvr>
                                        <p:cTn id="47"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3" grpId="0" uiExpand="1" build="allAtOnce"/>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8702" y="85264"/>
            <a:ext cx="11809312" cy="647382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下列对原文有关内容的解说与赏析，不正确的一项是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本文是王安石应邀为自己的朋友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僧人慧礼所兴建的扬州龙兴寺院</a:t>
            </a:r>
            <a:r>
              <a:rPr lang="zh-CN" altLang="zh-CN" sz="2800" kern="100" dirty="0" smtClean="0">
                <a:latin typeface="Times New Roman"/>
                <a:ea typeface="华文细黑"/>
                <a:cs typeface="Times New Roman"/>
              </a:rPr>
              <a:t>所</a:t>
            </a:r>
            <a:endParaRPr lang="en-US" altLang="zh-CN" sz="2800" kern="100" dirty="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作</a:t>
            </a:r>
            <a:r>
              <a:rPr lang="zh-CN" altLang="zh-CN" sz="2800" kern="100" dirty="0">
                <a:latin typeface="Times New Roman"/>
                <a:ea typeface="华文细黑"/>
                <a:cs typeface="Times New Roman"/>
              </a:rPr>
              <a:t>的一篇记，作于王安石吏淮南之后四年，目的在于宣扬自己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以佛</a:t>
            </a:r>
            <a:r>
              <a:rPr lang="zh-CN" altLang="zh-CN" sz="2800" kern="100" dirty="0" smtClean="0">
                <a:latin typeface="Times New Roman"/>
                <a:ea typeface="华文细黑"/>
                <a:cs typeface="Times New Roman"/>
              </a:rPr>
              <a:t>济</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a:t>
            </a:r>
            <a:endParaRPr lang="zh-CN" altLang="zh-CN" sz="1050" kern="100" dirty="0">
              <a:latin typeface="宋体"/>
              <a:cs typeface="Courier New"/>
            </a:endParaRPr>
          </a:p>
          <a:p>
            <a:pPr algn="just">
              <a:lnSpc>
                <a:spcPct val="150000"/>
              </a:lnSpc>
              <a:spcAft>
                <a:spcPts val="0"/>
              </a:spcAft>
            </a:pPr>
            <a:r>
              <a:rPr lang="en-US" altLang="zh-CN" sz="2800" kern="100" spc="-100" dirty="0">
                <a:latin typeface="Times New Roman"/>
                <a:ea typeface="华文细黑"/>
                <a:cs typeface="Courier New"/>
              </a:rPr>
              <a:t>B.</a:t>
            </a:r>
            <a:r>
              <a:rPr lang="zh-CN" altLang="zh-CN" sz="2800" kern="100" spc="-100" dirty="0">
                <a:latin typeface="Times New Roman"/>
                <a:ea typeface="华文细黑"/>
                <a:cs typeface="Times New Roman"/>
              </a:rPr>
              <a:t>文章简述了慧礼将一座破败不堪的寺庙改建成一座有百二十间房的大</a:t>
            </a:r>
            <a:r>
              <a:rPr lang="zh-CN" altLang="zh-CN" sz="2800" kern="100" spc="-100" dirty="0" smtClean="0">
                <a:latin typeface="Times New Roman"/>
                <a:ea typeface="华文细黑"/>
                <a:cs typeface="Times New Roman"/>
              </a:rPr>
              <a:t>寺院</a:t>
            </a:r>
            <a:endParaRPr lang="en-US" altLang="zh-CN" sz="2800" kern="100" spc="-100" dirty="0" smtClean="0">
              <a:latin typeface="Times New Roman"/>
              <a:ea typeface="华文细黑"/>
              <a:cs typeface="Times New Roman"/>
            </a:endParaRPr>
          </a:p>
          <a:p>
            <a:pPr algn="just">
              <a:lnSpc>
                <a:spcPct val="150000"/>
              </a:lnSpc>
              <a:spcAft>
                <a:spcPts val="0"/>
              </a:spcAft>
            </a:pPr>
            <a:r>
              <a:rPr lang="en-US" altLang="zh-CN" sz="2800" kern="100" spc="-100" dirty="0">
                <a:latin typeface="Times New Roman"/>
                <a:ea typeface="华文细黑"/>
                <a:cs typeface="Times New Roman"/>
              </a:rPr>
              <a:t> </a:t>
            </a:r>
            <a:r>
              <a:rPr lang="en-US" altLang="zh-CN" sz="2800"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的</a:t>
            </a:r>
            <a:r>
              <a:rPr lang="zh-CN" altLang="zh-CN" sz="2800" kern="100" spc="-100" dirty="0">
                <a:latin typeface="Times New Roman"/>
                <a:ea typeface="华文细黑"/>
                <a:cs typeface="Times New Roman"/>
              </a:rPr>
              <a:t>经过，特地点出慧礼建寺前食饮无物的艰苦境遇，以强调建寺</a:t>
            </a:r>
            <a:r>
              <a:rPr lang="zh-CN" altLang="zh-CN" sz="2800" kern="100" spc="-100" dirty="0" smtClean="0">
                <a:latin typeface="Times New Roman"/>
                <a:ea typeface="华文细黑"/>
                <a:cs typeface="Times New Roman"/>
              </a:rPr>
              <a:t>的曲折</a:t>
            </a:r>
            <a:r>
              <a:rPr lang="zh-CN" altLang="zh-CN" sz="2800" kern="100" spc="-100" dirty="0">
                <a:latin typeface="Times New Roman"/>
                <a:ea typeface="华文细黑"/>
                <a:cs typeface="Times New Roman"/>
              </a:rPr>
              <a:t>艰难。</a:t>
            </a:r>
            <a:endParaRPr lang="zh-CN" altLang="zh-CN" sz="1050" kern="100" spc="-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作者在文中感慨佛教兴盛的原因不是偶然的，赞颂慧礼是一个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其行</a:t>
            </a:r>
            <a:r>
              <a:rPr lang="zh-CN" altLang="zh-CN" sz="2800" kern="100" dirty="0" smtClean="0">
                <a:latin typeface="Times New Roman"/>
                <a:ea typeface="华文细黑"/>
                <a:cs typeface="Times New Roman"/>
              </a:rPr>
              <a:t>谨</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洁</a:t>
            </a:r>
            <a:r>
              <a:rPr lang="zh-CN" altLang="zh-CN" sz="2800" kern="100" dirty="0">
                <a:latin typeface="Times New Roman"/>
                <a:ea typeface="华文细黑"/>
                <a:cs typeface="Times New Roman"/>
              </a:rPr>
              <a:t>，学博而才敏，而又卒之以不私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的有才有学、品德高洁的佛教信徒</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作者在文中将慧礼与那些儒者作了比较，目的在于说明当时的儒者缺乏</a:t>
            </a:r>
            <a:endParaRPr lang="en-US" altLang="zh-CN" sz="2800" kern="100" dirty="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像慧礼等僧人那样甘于艰苦的精神，因此不能真正继承儒家的精神</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42558" y="314252"/>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5794" y="280439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圆角矩形 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659729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3" grpId="0"/>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a:solidFill>
                  <a:srgbClr val="C00000"/>
                </a:solidFill>
                <a:latin typeface="微软雅黑" panose="020B0503020204020204" pitchFamily="34" charset="-122"/>
                <a:ea typeface="微软雅黑" panose="020B0503020204020204" pitchFamily="34" charset="-122"/>
              </a:rPr>
              <a:t>栏目索引</a:t>
            </a:r>
          </a:p>
        </p:txBody>
      </p:sp>
      <p:sp>
        <p:nvSpPr>
          <p:cNvPr id="7" name="TextBox 6">
            <a:hlinkClick r:id="rId2" action="ppaction://hlinksldjump"/>
          </p:cNvPr>
          <p:cNvSpPr txBox="1"/>
          <p:nvPr/>
        </p:nvSpPr>
        <p:spPr>
          <a:xfrm>
            <a:off x="4733270" y="2060848"/>
            <a:ext cx="2667131" cy="553994"/>
          </a:xfrm>
          <a:prstGeom prst="rect">
            <a:avLst/>
          </a:prstGeom>
          <a:noFill/>
        </p:spPr>
        <p:txBody>
          <a:bodyPr wrap="square" lIns="121917" tIns="60958" rIns="121917" bIns="60958" rtlCol="0">
            <a:spAutoFit/>
          </a:bodyPr>
          <a:lstStyle/>
          <a:p>
            <a:pPr>
              <a:defRPr/>
            </a:pPr>
            <a:r>
              <a:rPr lang="zh-CN" altLang="zh-CN" sz="2800" b="1" dirty="0">
                <a:solidFill>
                  <a:schemeClr val="accent6">
                    <a:lumMod val="75000"/>
                  </a:schemeClr>
                </a:solidFill>
                <a:latin typeface="微软雅黑" pitchFamily="34" charset="-122"/>
                <a:ea typeface="微软雅黑" pitchFamily="34" charset="-122"/>
              </a:rPr>
              <a:t>一、读一读</a:t>
            </a:r>
          </a:p>
        </p:txBody>
      </p:sp>
      <p:sp>
        <p:nvSpPr>
          <p:cNvPr id="8" name="TextBox 7">
            <a:hlinkClick r:id="rId3" action="ppaction://hlinksldjump"/>
          </p:cNvPr>
          <p:cNvSpPr txBox="1"/>
          <p:nvPr/>
        </p:nvSpPr>
        <p:spPr>
          <a:xfrm>
            <a:off x="4733270" y="3253365"/>
            <a:ext cx="2592288" cy="553994"/>
          </a:xfrm>
          <a:prstGeom prst="rect">
            <a:avLst/>
          </a:prstGeom>
          <a:noFill/>
        </p:spPr>
        <p:txBody>
          <a:bodyPr wrap="square" lIns="121917" tIns="60958" rIns="121917" bIns="60958" rtlCol="0">
            <a:spAutoFit/>
          </a:bodyPr>
          <a:lstStyle/>
          <a:p>
            <a:r>
              <a:rPr lang="zh-CN" altLang="zh-CN" sz="2800" b="1" dirty="0">
                <a:solidFill>
                  <a:schemeClr val="accent6">
                    <a:lumMod val="75000"/>
                  </a:schemeClr>
                </a:solidFill>
                <a:latin typeface="微软雅黑" pitchFamily="34" charset="-122"/>
                <a:ea typeface="微软雅黑" pitchFamily="34" charset="-122"/>
              </a:rPr>
              <a:t>二、练一练</a:t>
            </a:r>
          </a:p>
        </p:txBody>
      </p:sp>
      <p:cxnSp>
        <p:nvCxnSpPr>
          <p:cNvPr id="9" name="直接连接符 8"/>
          <p:cNvCxnSpPr/>
          <p:nvPr/>
        </p:nvCxnSpPr>
        <p:spPr>
          <a:xfrm>
            <a:off x="4367014" y="2684616"/>
            <a:ext cx="317456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4367014" y="3861048"/>
            <a:ext cx="3174568"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291384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262558" y="542416"/>
            <a:ext cx="11737304"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写艰苦境遇不是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以强调建寺的曲折艰难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，主旨理解错。</a:t>
            </a:r>
            <a:endParaRPr lang="zh-CN" altLang="zh-CN" sz="1050" kern="100" dirty="0">
              <a:effectLst/>
              <a:latin typeface="宋体"/>
              <a:cs typeface="Courier New"/>
            </a:endParaRPr>
          </a:p>
        </p:txBody>
      </p:sp>
    </p:spTree>
    <p:extLst>
      <p:ext uri="{BB962C8B-B14F-4D97-AF65-F5344CB8AC3E}">
        <p14:creationId xmlns:p14="http://schemas.microsoft.com/office/powerpoint/2010/main" val="4215160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04" y="476672"/>
            <a:ext cx="11401027"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把文中画线的句子译成现代汉语。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当是时，礼方丐食饮以卒日，视其居枵然</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TextBox 7"/>
          <p:cNvSpPr txBox="1"/>
          <p:nvPr/>
        </p:nvSpPr>
        <p:spPr>
          <a:xfrm>
            <a:off x="359112" y="3988221"/>
            <a:ext cx="10873208" cy="1384995"/>
          </a:xfrm>
          <a:prstGeom prst="rect">
            <a:avLst/>
          </a:prstGeom>
          <a:noFill/>
        </p:spPr>
        <p:txBody>
          <a:bodyPr wrap="square" rtlCol="0">
            <a:spAutoFit/>
          </a:bodyPr>
          <a:lstStyle/>
          <a:p>
            <a:pPr algn="just">
              <a:lnSpc>
                <a:spcPct val="15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然而</a:t>
            </a:r>
            <a:r>
              <a:rPr lang="zh-CN" altLang="zh-CN" sz="2800" kern="100" dirty="0">
                <a:solidFill>
                  <a:srgbClr val="0000FF"/>
                </a:solidFill>
                <a:latin typeface="Times New Roman"/>
                <a:ea typeface="华文细黑"/>
                <a:cs typeface="Times New Roman"/>
              </a:rPr>
              <a:t>和尚的寺庙遍布天下，那些他们所谓的有才能的僧人，难道独独只有慧礼吗？</a:t>
            </a:r>
            <a:endParaRPr lang="zh-CN" altLang="zh-CN" sz="1050" kern="100" dirty="0">
              <a:solidFill>
                <a:srgbClr val="0000FF"/>
              </a:solidFill>
              <a:effectLst/>
              <a:latin typeface="宋体"/>
              <a:cs typeface="Courier New"/>
            </a:endParaRPr>
          </a:p>
        </p:txBody>
      </p:sp>
      <p:sp>
        <p:nvSpPr>
          <p:cNvPr id="7" name="圆角矩形 6"/>
          <p:cNvSpPr/>
          <p:nvPr/>
        </p:nvSpPr>
        <p:spPr>
          <a:xfrm>
            <a:off x="11398413"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287104" y="4060229"/>
            <a:ext cx="11568742" cy="1384995"/>
          </a:xfrm>
          <a:prstGeom prst="rect">
            <a:avLst/>
          </a:prstGeom>
        </p:spPr>
        <p:txBody>
          <a:bodyPr>
            <a:spAutoFit/>
          </a:bodyPr>
          <a:lstStyle/>
          <a:p>
            <a:pPr lvl="0" algn="just">
              <a:lnSpc>
                <a:spcPct val="150000"/>
              </a:lnSpc>
            </a:pPr>
            <a:r>
              <a:rPr lang="zh-CN" altLang="zh-CN" sz="2800" kern="100" dirty="0" smtClean="0">
                <a:solidFill>
                  <a:prstClr val="black"/>
                </a:solidFill>
                <a:latin typeface="Times New Roman"/>
                <a:ea typeface="华文细黑"/>
                <a:cs typeface="Times New Roman"/>
              </a:rPr>
              <a:t>译文：</a:t>
            </a:r>
            <a:r>
              <a:rPr lang="en-US" altLang="zh-CN" sz="2800" kern="100" dirty="0" smtClean="0">
                <a:solidFill>
                  <a:prstClr val="black"/>
                </a:solidFill>
                <a:latin typeface="Times New Roman"/>
                <a:ea typeface="华文细黑"/>
                <a:cs typeface="Courier New"/>
              </a:rPr>
              <a:t>_</a:t>
            </a:r>
            <a:r>
              <a:rPr lang="en-US" altLang="zh-CN" sz="2800" kern="100" dirty="0">
                <a:solidFill>
                  <a:prstClr val="black"/>
                </a:solidFill>
                <a:latin typeface="Times New Roman"/>
                <a:ea typeface="华文细黑"/>
                <a:cs typeface="Courier New"/>
              </a:rPr>
              <a:t>__</a:t>
            </a:r>
            <a:r>
              <a:rPr lang="en-US" altLang="zh-CN" sz="2800" kern="100" dirty="0" smtClean="0">
                <a:solidFill>
                  <a:prstClr val="black"/>
                </a:solidFill>
                <a:latin typeface="Times New Roman"/>
                <a:ea typeface="华文细黑"/>
                <a:cs typeface="Courier New"/>
              </a:rPr>
              <a:t>____________________________________________________</a:t>
            </a:r>
          </a:p>
          <a:p>
            <a:pPr lvl="0" algn="just">
              <a:lnSpc>
                <a:spcPct val="150000"/>
              </a:lnSpc>
            </a:pPr>
            <a:r>
              <a:rPr lang="en-US" altLang="zh-CN" sz="2800" kern="100" dirty="0" smtClean="0">
                <a:solidFill>
                  <a:prstClr val="black"/>
                </a:solidFill>
                <a:latin typeface="Times New Roman"/>
                <a:ea typeface="华文细黑"/>
                <a:cs typeface="Courier New"/>
              </a:rPr>
              <a:t>_____________________________________________________________</a:t>
            </a:r>
            <a:endParaRPr lang="zh-CN" altLang="zh-CN" sz="1050" kern="100" dirty="0">
              <a:solidFill>
                <a:prstClr val="black"/>
              </a:solidFill>
              <a:latin typeface="宋体"/>
              <a:cs typeface="Courier New"/>
            </a:endParaRPr>
          </a:p>
        </p:txBody>
      </p:sp>
      <p:sp>
        <p:nvSpPr>
          <p:cNvPr id="9" name="TextBox 8"/>
          <p:cNvSpPr txBox="1"/>
          <p:nvPr/>
        </p:nvSpPr>
        <p:spPr>
          <a:xfrm>
            <a:off x="359112" y="1824504"/>
            <a:ext cx="11015603" cy="1302408"/>
          </a:xfrm>
          <a:prstGeom prst="rect">
            <a:avLst/>
          </a:prstGeom>
          <a:noFill/>
        </p:spPr>
        <p:txBody>
          <a:bodyPr wrap="square" rtlCol="0">
            <a:spAutoFit/>
          </a:bodyPr>
          <a:lstStyle/>
          <a:p>
            <a:pPr algn="just">
              <a:lnSpc>
                <a:spcPct val="15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当时</a:t>
            </a:r>
            <a:r>
              <a:rPr lang="zh-CN" altLang="zh-CN" sz="2800" kern="100" dirty="0">
                <a:solidFill>
                  <a:srgbClr val="0000FF"/>
                </a:solidFill>
                <a:latin typeface="Times New Roman"/>
                <a:ea typeface="华文细黑"/>
                <a:cs typeface="Times New Roman"/>
              </a:rPr>
              <a:t>这个时候，慧礼正靠乞讨别人的食物来度日，看他的居处空荡荡的样子。</a:t>
            </a:r>
            <a:endParaRPr lang="zh-CN" altLang="zh-CN" sz="1050" kern="100" dirty="0">
              <a:solidFill>
                <a:srgbClr val="0000FF"/>
              </a:solidFill>
              <a:effectLst/>
              <a:latin typeface="宋体"/>
              <a:cs typeface="Courier New"/>
            </a:endParaRPr>
          </a:p>
        </p:txBody>
      </p:sp>
      <p:sp>
        <p:nvSpPr>
          <p:cNvPr id="10" name="矩形 9"/>
          <p:cNvSpPr/>
          <p:nvPr/>
        </p:nvSpPr>
        <p:spPr>
          <a:xfrm>
            <a:off x="287104" y="1916832"/>
            <a:ext cx="11401027" cy="1384995"/>
          </a:xfrm>
          <a:prstGeom prst="rect">
            <a:avLst/>
          </a:prstGeom>
        </p:spPr>
        <p:txBody>
          <a:bodyPr wrap="square">
            <a:spAutoFit/>
          </a:bodyPr>
          <a:lstStyle/>
          <a:p>
            <a:pPr lvl="0" algn="just">
              <a:lnSpc>
                <a:spcPct val="150000"/>
              </a:lnSpc>
            </a:pPr>
            <a:r>
              <a:rPr lang="zh-CN" altLang="zh-CN" sz="2800" kern="100" dirty="0" smtClean="0">
                <a:solidFill>
                  <a:prstClr val="black"/>
                </a:solidFill>
                <a:latin typeface="Times New Roman"/>
                <a:ea typeface="华文细黑"/>
                <a:cs typeface="Times New Roman"/>
              </a:rPr>
              <a:t>译文：</a:t>
            </a:r>
            <a:r>
              <a:rPr lang="en-US" altLang="zh-CN" sz="2800" kern="100" dirty="0" smtClean="0">
                <a:solidFill>
                  <a:prstClr val="black"/>
                </a:solidFill>
                <a:latin typeface="Times New Roman"/>
                <a:ea typeface="华文细黑"/>
                <a:cs typeface="Courier New"/>
              </a:rPr>
              <a:t>_______________________________________________________</a:t>
            </a:r>
          </a:p>
          <a:p>
            <a:pPr lvl="0" algn="just">
              <a:lnSpc>
                <a:spcPct val="150000"/>
              </a:lnSpc>
            </a:pPr>
            <a:r>
              <a:rPr lang="en-US" altLang="zh-CN" sz="2800" kern="100" dirty="0" smtClean="0">
                <a:solidFill>
                  <a:prstClr val="black"/>
                </a:solidFill>
                <a:latin typeface="Times New Roman"/>
                <a:ea typeface="华文细黑"/>
                <a:cs typeface="Courier New"/>
              </a:rPr>
              <a:t>_____________________________________________________________</a:t>
            </a:r>
            <a:endParaRPr lang="zh-CN" altLang="zh-CN" sz="1050" kern="100" dirty="0">
              <a:solidFill>
                <a:prstClr val="black"/>
              </a:solidFill>
              <a:latin typeface="宋体"/>
              <a:cs typeface="Courier New"/>
            </a:endParaRPr>
          </a:p>
        </p:txBody>
      </p:sp>
      <p:sp>
        <p:nvSpPr>
          <p:cNvPr id="11" name="TextBox 10"/>
          <p:cNvSpPr txBox="1"/>
          <p:nvPr/>
        </p:nvSpPr>
        <p:spPr>
          <a:xfrm>
            <a:off x="287104" y="3276210"/>
            <a:ext cx="1140102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而浮屠之寺庙被四海，则彼其所谓材者，宁独礼耶？</a:t>
            </a:r>
            <a:endParaRPr lang="zh-CN" altLang="zh-CN" sz="1050" kern="100" dirty="0">
              <a:effectLst/>
              <a:latin typeface="宋体"/>
              <a:cs typeface="Courier New"/>
            </a:endParaRPr>
          </a:p>
        </p:txBody>
      </p:sp>
      <p:sp>
        <p:nvSpPr>
          <p:cNvPr id="12" name="圆角矩形 11">
            <a:hlinkClick r:id="rId2" action="ppaction://hlinksldjump"/>
          </p:cNvPr>
          <p:cNvSpPr/>
          <p:nvPr/>
        </p:nvSpPr>
        <p:spPr>
          <a:xfrm>
            <a:off x="9933358"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1291035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8">
                                            <p:txEl>
                                              <p:pRg st="0" end="0"/>
                                            </p:txEl>
                                          </p:spTgt>
                                        </p:tgtEl>
                                      </p:cBhvr>
                                    </p:animEffect>
                                    <p:set>
                                      <p:cBhvr>
                                        <p:cTn id="2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uiExpand="1" build="allAtOnce"/>
      <p:bldP spid="9"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334566" y="1196752"/>
            <a:ext cx="11401027" cy="518039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我年轻时客居南京，慧礼和尚跟着我在一起。我赴扬州任职后，慧礼也得到了龙兴寺的寺舍，和他的徒弟每天在寺内讲习他师父的佛经。</a:t>
            </a:r>
            <a:r>
              <a:rPr lang="zh-CN" altLang="zh-CN" sz="2800" kern="100" spc="100" dirty="0">
                <a:latin typeface="Times New Roman"/>
                <a:ea typeface="华文细黑"/>
                <a:cs typeface="Times New Roman"/>
              </a:rPr>
              <a:t>我曾经外出来南京，探视他，见寺内有数十间低矮的房屋，上面破，下</a:t>
            </a:r>
            <a:r>
              <a:rPr lang="zh-CN" altLang="zh-CN" sz="2800" kern="100" dirty="0">
                <a:latin typeface="Times New Roman"/>
                <a:ea typeface="华文细黑"/>
                <a:cs typeface="Times New Roman"/>
              </a:rPr>
              <a:t>面有洞，从旁边走出看后院，都长满了荆棘，看不见院墙。慧礼指着</a:t>
            </a:r>
            <a:r>
              <a:rPr lang="zh-CN" altLang="zh-CN" sz="2800" kern="100" spc="100" dirty="0">
                <a:latin typeface="Times New Roman"/>
                <a:ea typeface="华文细黑"/>
                <a:cs typeface="Times New Roman"/>
              </a:rPr>
              <a:t>后院对我说：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我将要除掉这些荆棘，在这里建造房屋。即使这样，等房子建成了，我不会把它作为我子孙后代的个人所有，一定会找个能继承我衣钵的人，托付给他。愿意记录这件事来传给后人看，使他们不能占为私有。</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当时这个时候，慧礼正靠乞讨别人的食物来度日</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
        <p:nvSpPr>
          <p:cNvPr id="7" name="圆角矩形 6"/>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060013"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2658008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406574" y="686301"/>
            <a:ext cx="11377264" cy="5262979"/>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看他的居处空荡荡的样子。我</a:t>
            </a:r>
            <a:r>
              <a:rPr lang="zh-CN" altLang="zh-CN" sz="2800" kern="100" dirty="0">
                <a:latin typeface="Times New Roman"/>
                <a:ea typeface="华文细黑"/>
                <a:cs typeface="Times New Roman"/>
              </a:rPr>
              <a:t>故意取笑他说：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姑且等到建成了，我再写记也不难。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以后四年，慧礼来我这里，说：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以前想要建造的房屋，总共一百二十间，依靠州里蒋氏的帮助，都已经建成，你何不写文章呢？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咦，为何他有这般才能</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zh-CN" altLang="zh-CN" sz="2800" kern="100" spc="-100" dirty="0">
                <a:latin typeface="Times New Roman"/>
                <a:ea typeface="华文细黑"/>
                <a:cs typeface="Times New Roman"/>
              </a:rPr>
              <a:t>慧礼，我了解他。他的品行高尚纯洁，学识渊博而才思敏捷，建造寺舍又没有私欲，理应建成没有困难。世上的人说佛祖能把祸福告之天下的百姓，所以佛教能如此兴盛，这不是偶然的。大概那些学习佛经的人，也多有把佛学用于现世的心愿。现在那些求学的士大夫，一定会说学自孔儒</a:t>
            </a:r>
            <a:r>
              <a:rPr lang="zh-CN" altLang="zh-CN" sz="2800" kern="100" spc="-100" dirty="0" smtClean="0">
                <a:latin typeface="Times New Roman"/>
                <a:ea typeface="华文细黑"/>
                <a:cs typeface="Times New Roman"/>
              </a:rPr>
              <a:t>。</a:t>
            </a:r>
            <a:endParaRPr lang="en-US" altLang="zh-CN" sz="2800" kern="100" spc="-100" dirty="0">
              <a:latin typeface="Times New Roman"/>
              <a:ea typeface="华文细黑"/>
              <a:cs typeface="Times New Roman"/>
            </a:endParaRPr>
          </a:p>
        </p:txBody>
      </p:sp>
      <p:sp>
        <p:nvSpPr>
          <p:cNvPr id="10" name="矩形 9"/>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2" action="ppaction://hlinksldjump"/>
          </p:cNvPr>
          <p:cNvSpPr/>
          <p:nvPr/>
        </p:nvSpPr>
        <p:spPr>
          <a:xfrm>
            <a:off x="11060013"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870364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478582" y="828576"/>
            <a:ext cx="11139013" cy="4616648"/>
          </a:xfrm>
          <a:prstGeom prst="rect">
            <a:avLst/>
          </a:prstGeom>
          <a:noFill/>
        </p:spPr>
        <p:txBody>
          <a:bodyPr wrap="square" rtlCol="0">
            <a:spAutoFit/>
          </a:bodyPr>
          <a:lstStyle/>
          <a:p>
            <a:pPr lvl="0" algn="just">
              <a:lnSpc>
                <a:spcPct val="150000"/>
              </a:lnSpc>
            </a:pPr>
            <a:r>
              <a:rPr lang="zh-CN" altLang="zh-CN" sz="2800" kern="100" dirty="0">
                <a:solidFill>
                  <a:prstClr val="black"/>
                </a:solidFill>
                <a:latin typeface="Times New Roman"/>
                <a:ea typeface="华文细黑"/>
                <a:cs typeface="Times New Roman"/>
              </a:rPr>
              <a:t>孔子的学说容易学习，没有使自己受苦遭困的决心，背离本性没有学习的欲望，像这样要学好是很困难的。因而那些品行能让一乡的人称道</a:t>
            </a:r>
            <a:r>
              <a:rPr lang="zh-CN" altLang="zh-CN" sz="2800" kern="100" dirty="0" smtClean="0">
                <a:solidFill>
                  <a:prstClr val="black"/>
                </a:solidFill>
                <a:latin typeface="Times New Roman"/>
                <a:ea typeface="华文细黑"/>
                <a:cs typeface="Times New Roman"/>
              </a:rPr>
              <a:t>、</a:t>
            </a:r>
            <a:r>
              <a:rPr lang="zh-CN" altLang="zh-CN" sz="2800" kern="100" dirty="0" smtClean="0">
                <a:latin typeface="Times New Roman"/>
                <a:ea typeface="华文细黑"/>
                <a:cs typeface="Times New Roman"/>
              </a:rPr>
              <a:t>才能</a:t>
            </a:r>
            <a:r>
              <a:rPr lang="zh-CN" altLang="zh-CN" sz="2800" kern="100" dirty="0">
                <a:latin typeface="Times New Roman"/>
                <a:ea typeface="华文细黑"/>
                <a:cs typeface="Times New Roman"/>
              </a:rPr>
              <a:t>足以胜任一官半职的士人就常常很少见。然而和尚的寺庙遍布天下，那些他们所谓的有才能的僧人，难道独独只有慧礼吗？凭借他的才能，践行佛学之道，去除万难而成就事业，就很容易了，这应该是他的才能啊。唉，他这方面失去了而那方面得到了，大概也是有所作为啊</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502413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565" y="312268"/>
            <a:ext cx="11377264" cy="397031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用</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给下面文段画线的部分断句。</a:t>
            </a:r>
            <a:endParaRPr lang="zh-CN" altLang="zh-CN" sz="1050" kern="100" dirty="0">
              <a:latin typeface="宋体"/>
              <a:cs typeface="Courier New"/>
            </a:endParaRPr>
          </a:p>
          <a:p>
            <a:pPr indent="533400" algn="just">
              <a:lnSpc>
                <a:spcPct val="150000"/>
              </a:lnSpc>
              <a:spcAft>
                <a:spcPts val="0"/>
              </a:spcAft>
            </a:pPr>
            <a:r>
              <a:rPr lang="zh-CN" altLang="zh-CN" sz="2800" kern="100" dirty="0">
                <a:latin typeface="Times New Roman"/>
                <a:ea typeface="华文细黑"/>
                <a:cs typeface="Times New Roman"/>
              </a:rPr>
              <a:t>世祖即位，征待诏。后大司空宋弘荐谭，拜议郎给事中，因上疏陈时政所宜，曰：</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臣闻国之废兴在于政事政事得失由乎辅佐辅佐贤明则俊士充朝而理合世务辅佐不明则论失时宜而举多过事夫有国之君俱欲兴化建善然而政道未理者其所谓贤者异也</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书奏，不省</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5334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节选自《后汉书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桓谭传》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34565" y="4267193"/>
            <a:ext cx="11463005" cy="2063934"/>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臣闻国之废兴在于政事</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政事得失由乎辅佐</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辅佐贤明则俊士充朝而理合世务</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辅佐不明则论失时宜而举多过事</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夫有国之君俱欲兴化建善</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IPAPANNEW"/>
                <a:ea typeface="华文细黑"/>
                <a:cs typeface="Times New Roman"/>
              </a:rPr>
              <a:t>然而政道未理者</a:t>
            </a:r>
            <a:r>
              <a:rPr lang="en-US" altLang="zh-CN" sz="2800" kern="100" dirty="0">
                <a:solidFill>
                  <a:srgbClr val="0000FF"/>
                </a:solidFill>
                <a:latin typeface="IPAPANNEW"/>
                <a:ea typeface="华文细黑"/>
                <a:cs typeface="Times New Roman"/>
              </a:rPr>
              <a:t>/</a:t>
            </a:r>
            <a:r>
              <a:rPr lang="zh-CN" altLang="zh-CN" sz="2800" kern="100" dirty="0">
                <a:solidFill>
                  <a:srgbClr val="0000FF"/>
                </a:solidFill>
                <a:latin typeface="Times New Roman"/>
                <a:ea typeface="华文细黑"/>
                <a:cs typeface="Times New Roman"/>
              </a:rPr>
              <a:t>其所谓贤者异也</a:t>
            </a:r>
            <a:endParaRPr lang="zh-CN" altLang="zh-CN" sz="2800" kern="100" dirty="0">
              <a:solidFill>
                <a:srgbClr val="0000FF"/>
              </a:solidFill>
              <a:effectLst/>
              <a:latin typeface="宋体"/>
              <a:cs typeface="Courier New"/>
            </a:endParaRPr>
          </a:p>
        </p:txBody>
      </p:sp>
      <p:sp>
        <p:nvSpPr>
          <p:cNvPr id="8" name="圆角矩形 7">
            <a:hlinkClick r:id="rId3" action="ppaction://hlinksldjump"/>
          </p:cNvPr>
          <p:cNvSpPr/>
          <p:nvPr/>
        </p:nvSpPr>
        <p:spPr>
          <a:xfrm>
            <a:off x="8831510"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20841293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4"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500809" y="1556792"/>
            <a:ext cx="11067005" cy="397031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rPr>
              <a:t>世祖即皇位，征召待诏。后来大司空宋弘推荐桓谭，拜议郎给事中，因而上疏陈述当时政事应注意的事宜，说：</a:t>
            </a:r>
            <a:r>
              <a:rPr lang="en-US" altLang="zh-CN" sz="2800" kern="100" dirty="0">
                <a:latin typeface="宋体"/>
                <a:ea typeface="华文细黑"/>
              </a:rPr>
              <a:t>“</a:t>
            </a:r>
            <a:r>
              <a:rPr lang="zh-CN" altLang="zh-CN" sz="2800" kern="100" dirty="0">
                <a:latin typeface="Times New Roman"/>
                <a:ea typeface="华文细黑"/>
              </a:rPr>
              <a:t>我听说国家的废兴在于政事，而政事的得失决定于辅佐是否得人。辅佐贤明，贤俊之士充满朝廷，而治理能与世务相吻合；辅佐不明，议论的事不合时宜，举措就多失误。作为国家的君主，都想兴教化建善政，然而政事不能治理好，是由于贤者意见不一。</a:t>
            </a:r>
            <a:r>
              <a:rPr lang="en-US" altLang="zh-CN" sz="2800" kern="100" dirty="0">
                <a:latin typeface="宋体"/>
                <a:ea typeface="华文细黑"/>
              </a:rPr>
              <a:t>”</a:t>
            </a:r>
            <a:r>
              <a:rPr lang="zh-CN" altLang="zh-CN" sz="2800" kern="100" dirty="0">
                <a:latin typeface="Times New Roman"/>
                <a:ea typeface="华文细黑"/>
              </a:rPr>
              <a:t>奏章呈上后，皇上不看。</a:t>
            </a:r>
            <a:endParaRPr lang="zh-CN" altLang="zh-CN" sz="1050" kern="100" dirty="0">
              <a:latin typeface="Times New Roman"/>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082894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6" name="Picture 2" descr="G:\sy_60834391955.jpg"/>
          <p:cNvPicPr>
            <a:picLocks noChangeAspect="1" noChangeArrowheads="1"/>
          </p:cNvPicPr>
          <p:nvPr/>
        </p:nvPicPr>
        <p:blipFill rotWithShape="1">
          <a:blip r:embed="rId2">
            <a:extLst>
              <a:ext uri="{28A0092B-C50C-407E-A947-70E740481C1C}">
                <a14:useLocalDpi xmlns:a14="http://schemas.microsoft.com/office/drawing/2010/main" val="0"/>
              </a:ext>
            </a:extLst>
          </a:blip>
          <a:srcRect l="7697" t="29066" r="13614" b="21202"/>
          <a:stretch/>
        </p:blipFill>
        <p:spPr bwMode="auto">
          <a:xfrm>
            <a:off x="9177153" y="0"/>
            <a:ext cx="3013260" cy="2539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zh-CN" sz="2400" b="1" kern="0" dirty="0" smtClean="0">
                <a:solidFill>
                  <a:schemeClr val="bg1"/>
                </a:solidFill>
                <a:latin typeface="微软雅黑" pitchFamily="34" charset="-122"/>
                <a:ea typeface="微软雅黑" pitchFamily="34" charset="-122"/>
              </a:rPr>
              <a:t>读一读</a:t>
            </a:r>
            <a:endParaRPr lang="zh-CN" altLang="zh-CN" sz="2400" b="1" kern="0" dirty="0">
              <a:solidFill>
                <a:schemeClr val="bg1"/>
              </a:solidFill>
              <a:latin typeface="微软雅黑" pitchFamily="34" charset="-122"/>
              <a:ea typeface="微软雅黑" pitchFamily="34" charset="-122"/>
            </a:endParaRPr>
          </a:p>
        </p:txBody>
      </p:sp>
      <p:sp>
        <p:nvSpPr>
          <p:cNvPr id="7" name="矩形 6"/>
          <p:cNvSpPr/>
          <p:nvPr/>
        </p:nvSpPr>
        <p:spPr>
          <a:xfrm>
            <a:off x="233983" y="959450"/>
            <a:ext cx="11637441"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一般来说，现代人物传记有自传体、回忆体、采访体、诗体、评传、小传、特写、年谱、回忆录等形式。而高考文言文阅读人物传记所选文本，大多是选取史志上那些以记述历史人物生平事迹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翔实史事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为主的传记文字。古代人物传记，通常都有下面这几部分内容：</a:t>
            </a:r>
            <a:endParaRPr lang="zh-CN" altLang="zh-CN" sz="1050" kern="100" dirty="0">
              <a:latin typeface="宋体"/>
              <a:cs typeface="Courier New"/>
            </a:endParaRPr>
          </a:p>
          <a:p>
            <a:pPr algn="just">
              <a:lnSpc>
                <a:spcPct val="150000"/>
              </a:lnSpc>
              <a:spcAft>
                <a:spcPts val="0"/>
              </a:spcAft>
            </a:pP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一</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人物的基本情况</a:t>
            </a:r>
            <a:endParaRPr lang="zh-CN" altLang="zh-CN" sz="1050" b="1"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主要</a:t>
            </a:r>
            <a:r>
              <a:rPr lang="zh-CN" altLang="zh-CN" sz="2800" kern="100" dirty="0">
                <a:latin typeface="Times New Roman"/>
                <a:ea typeface="华文细黑"/>
                <a:cs typeface="Times New Roman"/>
              </a:rPr>
              <a:t>是介绍说明传主的：</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姓名、字号，</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籍贯，</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家庭背景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家庭经济及祖父、父亲等人的学识、为人、性格、仕途和是否健在等情况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学识，</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性情，</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举荐或科举功名情况，</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最初任职情况等。</a:t>
            </a:r>
            <a:endParaRPr lang="zh-CN" altLang="zh-CN" sz="105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421" y="476672"/>
            <a:ext cx="11349409"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人物的主要事迹</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这是文章的主体部分。阅读时，可以按事情分层。每件事情主要有以下要素：</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时间</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要注意年号及相关的具体年代。古代文献中的纪年主要有年号纪年法和干支纪年法两种。年号纪年的标志是：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年号＋初，如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绍兴初</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年号＋具体年代，如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绍兴三年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年号＋中，如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天监中</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年号＋末，如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建安末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。干支纪年，要注意天干地支那些词，如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甲子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乙卯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丙寅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壬辰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癸丑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等等。</a:t>
            </a:r>
            <a:endParaRPr lang="zh-CN" altLang="zh-CN" sz="1050" kern="100" dirty="0">
              <a:effectLst/>
              <a:latin typeface="宋体"/>
              <a:cs typeface="Courier New"/>
            </a:endParaRPr>
          </a:p>
        </p:txBody>
      </p:sp>
    </p:spTree>
    <p:extLst>
      <p:ext uri="{BB962C8B-B14F-4D97-AF65-F5344CB8AC3E}">
        <p14:creationId xmlns:p14="http://schemas.microsoft.com/office/powerpoint/2010/main" val="979676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421" y="85187"/>
            <a:ext cx="11349409" cy="6656181"/>
          </a:xfrm>
          <a:prstGeom prst="rect">
            <a:avLst/>
          </a:prstGeom>
        </p:spPr>
        <p:txBody>
          <a:bodyPr wrap="square">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地点</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要特别注意人物的官籍，即他在哪里做官。除一些地点明确介绍外，还要注意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知、守、除、迁、贬、改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等词语后面所带的地点，如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知江夏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做江夏知府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除新安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担任新安太守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官职</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主要注意担任什么官职，拥有什么爵位，握有什么具体权力，具体管理哪方面的工作。如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右拾遗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，是谏官，那就要注意他在向皇帝进谏方面的事，因为事情与职权密切相关，担任什么职务，就会做什么事情</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时、地、职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是事情分层的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三标志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。一般来说，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时、地、职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有一点发生变化，事情就会随之发生变化，因为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时、地、职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不同，人物所做的事一般也会有所不同。据此，可以把事情分开层次</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3224590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421" y="338581"/>
            <a:ext cx="11349409"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人物</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要特别注意人物之间的关系。在人物传记中，因为许多人物多是朝廷官员，所以，他们涉及的关系主要有：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与皇帝及上级之间的关系，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与事件涉及人物之间的关系，</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与下属之间的关系，</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与黎民百姓之间的关系。另外，如果是一般人物，就会涉及与他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直接相处之人及间接影响之人的关系，很多与家庭背景有关系，比如受祖父、父亲影响等。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事件</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要特别注意是什么事件，事件发生的原因、经过、结果，以及人物处理事件的方式、方法、态度、观点，处理后的反映与效果，得到的评价等。</a:t>
            </a:r>
            <a:endParaRPr lang="zh-CN" altLang="zh-CN" sz="1050" kern="100" dirty="0">
              <a:effectLst/>
              <a:latin typeface="宋体"/>
              <a:cs typeface="Courier New"/>
            </a:endParaRPr>
          </a:p>
        </p:txBody>
      </p:sp>
    </p:spTree>
    <p:extLst>
      <p:ext uri="{BB962C8B-B14F-4D97-AF65-F5344CB8AC3E}">
        <p14:creationId xmlns:p14="http://schemas.microsoft.com/office/powerpoint/2010/main" val="8327069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2421" y="624871"/>
            <a:ext cx="11349409" cy="5262979"/>
          </a:xfrm>
          <a:prstGeom prst="rect">
            <a:avLst/>
          </a:prstGeom>
        </p:spPr>
        <p:txBody>
          <a:bodyPr wrap="square">
            <a:spAutoFit/>
          </a:bodyPr>
          <a:lstStyle/>
          <a:p>
            <a:pPr algn="just">
              <a:lnSpc>
                <a:spcPct val="150000"/>
              </a:lnSpc>
              <a:spcAft>
                <a:spcPts val="0"/>
              </a:spcAft>
            </a:pP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三</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人物的性格、作风</a:t>
            </a:r>
            <a:endParaRPr lang="zh-CN" altLang="zh-CN" sz="1050" b="1"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一般</a:t>
            </a:r>
            <a:r>
              <a:rPr lang="zh-CN" altLang="zh-CN" sz="2800" kern="100" dirty="0">
                <a:latin typeface="Times New Roman"/>
                <a:ea typeface="华文细黑"/>
                <a:cs typeface="Times New Roman"/>
              </a:rPr>
              <a:t>分性格、工作作风和生活作风三种情况，多在文章结尾，有时也穿插在全文中。要注意以下内容：</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作者的直接评价，</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对其工作作风和生活作风所作的简评性语言，</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从辞色的褒贬看作者的感情倾向。</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具体到高考文言文阅读人物传记文本，一般包含下面这些内容：传主的姓名、字号、朝代和籍贯，传主的官职及其变动情况，传主的工作地点及其变动情况，传主的主要政绩、成就、特长、特点，传主生前和死后受到的封赏等。</a:t>
            </a:r>
            <a:endParaRPr lang="zh-CN" altLang="zh-CN" sz="1050" kern="100" dirty="0">
              <a:effectLst/>
              <a:latin typeface="宋体"/>
              <a:cs typeface="Courier New"/>
            </a:endParaRPr>
          </a:p>
        </p:txBody>
      </p:sp>
    </p:spTree>
    <p:extLst>
      <p:ext uri="{BB962C8B-B14F-4D97-AF65-F5344CB8AC3E}">
        <p14:creationId xmlns:p14="http://schemas.microsoft.com/office/powerpoint/2010/main" val="3423506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0710" y="54784"/>
            <a:ext cx="11709449" cy="6747425"/>
          </a:xfrm>
          <a:prstGeom prst="rect">
            <a:avLst/>
          </a:prstGeom>
        </p:spPr>
        <p:txBody>
          <a:bodyPr wrap="square">
            <a:spAutoFit/>
          </a:bodyPr>
          <a:lstStyle/>
          <a:p>
            <a:pPr algn="just">
              <a:lnSpc>
                <a:spcPct val="140000"/>
              </a:lnSpc>
              <a:spcAft>
                <a:spcPts val="0"/>
              </a:spcAft>
            </a:pPr>
            <a:r>
              <a:rPr lang="zh-CN" altLang="zh-CN" sz="2600" kern="100" dirty="0">
                <a:latin typeface="Times New Roman"/>
                <a:ea typeface="华文细黑"/>
                <a:cs typeface="Times New Roman"/>
              </a:rPr>
              <a:t>高考试题所选人物传记阅读文本一般呈</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纺锤形</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结构，头尾细，中间粗。开头部分都很简短，主要是对传记主人公</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简称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传主</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基本信息的简单介绍，一般包括传主的姓名、字号、籍贯等，有些还有祖上的简单情况。中间部分是传记的主体部分，一般包括两部分内容：一是作者对传主的评价，包括对传主的功绩、性格、人品等几方面的评价；二是传主的生平履历及主要事迹。结尾部分常交代人物或事件的结局。</a:t>
            </a:r>
            <a:endParaRPr lang="zh-CN" altLang="zh-CN" sz="2600" kern="100" dirty="0">
              <a:latin typeface="宋体"/>
              <a:cs typeface="Courier New"/>
            </a:endParaRPr>
          </a:p>
          <a:p>
            <a:pPr algn="just">
              <a:lnSpc>
                <a:spcPct val="140000"/>
              </a:lnSpc>
              <a:spcAft>
                <a:spcPts val="0"/>
              </a:spcAft>
            </a:pPr>
            <a:r>
              <a:rPr lang="zh-CN" altLang="zh-CN" sz="2600" kern="100" dirty="0">
                <a:latin typeface="Times New Roman"/>
                <a:ea typeface="华文细黑"/>
                <a:cs typeface="Times New Roman"/>
              </a:rPr>
              <a:t>通常说来，人物传记文本中出现的人物主次分明。文段开篇先介绍哪个人物的姓名、籍贯、遭遇、经历、官职、品行等，哪个人就是选文的主要人物，其他的人物都是为写这个主要人物所作的陪衬。人物传记主要通过人物的语言</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对话</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、所做的事件来表现人物的个性特征。事实上，古今中外的人物传记只有篇幅长短之分，内容上概莫能外。高考以及我们平时文言文阅读训练中所接触的人物传记，大多也是按此顺序来写的。</a:t>
            </a:r>
            <a:endParaRPr lang="zh-CN" altLang="zh-CN" sz="2600" kern="100" dirty="0">
              <a:effectLst/>
              <a:latin typeface="宋体"/>
              <a:cs typeface="Courier New"/>
            </a:endParaRPr>
          </a:p>
        </p:txBody>
      </p:sp>
    </p:spTree>
    <p:extLst>
      <p:ext uri="{BB962C8B-B14F-4D97-AF65-F5344CB8AC3E}">
        <p14:creationId xmlns:p14="http://schemas.microsoft.com/office/powerpoint/2010/main" val="23084038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400010"/>
            <a:ext cx="11223088" cy="5909310"/>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明确人物传记的基本写法和高考文言文人物传记选文的特点，有助于我们寻踪觅迹，快速阅读，了解人物的情况，把人物事迹读个清清楚楚。这样就能做好信息判断题和内容概括与分析题，也能够把实词、虚词放到语境中加以推导，准确地判断出实词、虚词意义和用法的正误，进而去理解句意，也一定会比较准确地翻译好文句。</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题做题的关键是阅读，不要本末倒置，仅仅关注做题技巧。一定要在阅读方法上下功夫，读懂了文章，技巧才能起作用。怎样才能准确理解和把握高考文言文人物传记文本的内容呢？阅读人物传记必须明确以下问题：</a:t>
            </a:r>
            <a:endParaRPr lang="zh-CN" altLang="zh-CN" sz="2800" kern="100" dirty="0">
              <a:effectLst/>
              <a:latin typeface="宋体"/>
              <a:cs typeface="Courier New"/>
            </a:endParaRPr>
          </a:p>
        </p:txBody>
      </p:sp>
    </p:spTree>
    <p:extLst>
      <p:ext uri="{BB962C8B-B14F-4D97-AF65-F5344CB8AC3E}">
        <p14:creationId xmlns:p14="http://schemas.microsoft.com/office/powerpoint/2010/main" val="21314642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1777</TotalTime>
  <Words>3335</Words>
  <Application>Microsoft Office PowerPoint</Application>
  <PresentationFormat>自定义</PresentationFormat>
  <Paragraphs>127</Paragraphs>
  <Slides>27</Slides>
  <Notes>0</Notes>
  <HiddenSlides>5</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468</cp:revision>
  <dcterms:created xsi:type="dcterms:W3CDTF">2016-03-28T08:27:22Z</dcterms:created>
  <dcterms:modified xsi:type="dcterms:W3CDTF">2016-11-23T02:39:05Z</dcterms:modified>
</cp:coreProperties>
</file>