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5" r:id="rId2"/>
    <p:sldId id="264" r:id="rId3"/>
    <p:sldId id="263" r:id="rId4"/>
    <p:sldId id="266" r:id="rId5"/>
    <p:sldId id="268" r:id="rId6"/>
    <p:sldId id="269" r:id="rId7"/>
    <p:sldId id="270" r:id="rId8"/>
    <p:sldId id="272" r:id="rId9"/>
    <p:sldId id="271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B7E65-4861-4D35-8BAF-30DC345C1721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C82DF-52F9-4308-B311-B777348E03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636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974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58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44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821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9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66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952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577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6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784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46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60382-8E2A-4E56-AD08-05320D98F9C3}" type="datetimeFigureOut">
              <a:rPr lang="zh-CN" altLang="en-US" smtClean="0"/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035D9-CC73-428F-80DB-3102ED362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10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aidu.com/s?wd=%E3%80%8A%E6%AC%A1%E5%8C%97%E5%9B%BA%E5%B1%B1%E4%B8%8B%E3%80%8B&amp;tn=44039180_cpr&amp;fenlei=mv6quAkxTZn0IZRqIHckPjm4nH00T1Y3rHRdPhc3nj6zP1TzmHfL0ZwV5Hcvrjm3rH6sPfKWUMw85HfYnjn4nH6sgvPsT6KdThsqpZwYTjCEQLGCpyw9Uz4Bmy-bIi4WUvYETgN-TLwGUv3En10kPHnznW6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baidu.com/s?wd=%E3%80%8A%E9%9D%99%E5%A4%9C%E6%80%9D%E3%80%8B&amp;tn=44039180_cpr&amp;fenlei=mv6quAkxTZn0IZRqIHckPjm4nH00T1Y3rHRdPhc3nj6zP1TzmHfL0ZwV5Hcvrjm3rH6sPfKWUMw85HfYnjn4nH6sgvPsT6KdThsqpZwYTjCEQLGCpyw9Uz4Bmy-bIi4WUvYETgN-TLwGUv3En10kPHnznW6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aidu.com/s?wd=%E3%80%8A%E4%B9%9D%E6%9C%88%E4%B9%9D%E6%97%A5%E5%BF%86%E5%B1%B1%E4%B8%9C%E5%85%84%E5%BC%9F%E3%80%8B&amp;tn=44039180_cpr&amp;fenlei=mv6quAkxTZn0IZRqIHckPjm4nH00T1Y3rHRdPhc3nj6zP1TzmHfL0ZwV5Hcvrjm3rH6sPfKWUMw85HfYnjn4nH6sgvPsT6KdThsqpZwYTjCEQLGCpyw9Uz4Bmy-bIi4WUvYETgN-TLwGUv3En10kPHnznW6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://so.gushiwen.org/author_368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086"/>
            <a:ext cx="12192000" cy="7453086"/>
          </a:xfrm>
          <a:prstGeom prst="rect">
            <a:avLst/>
          </a:prstGeom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19" y="2136745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542" y="212568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6" y="6285871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550643" y="3118049"/>
            <a:ext cx="4439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5822279" y="3601361"/>
            <a:ext cx="3226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/>
              <a:t>  琦君</a:t>
            </a:r>
            <a:endParaRPr lang="zh-CN" altLang="en-US" sz="8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" y="913360"/>
            <a:ext cx="6929120" cy="5031279"/>
          </a:xfrm>
          <a:prstGeom prst="rect">
            <a:avLst/>
          </a:prstGeom>
          <a:effectLst>
            <a:softEdge rad="723900"/>
          </a:effectLst>
        </p:spPr>
      </p:pic>
    </p:spTree>
    <p:extLst>
      <p:ext uri="{BB962C8B-B14F-4D97-AF65-F5344CB8AC3E}">
        <p14:creationId xmlns:p14="http://schemas.microsoft.com/office/powerpoint/2010/main" val="114762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798" y="2190750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759" y="4110072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431" y="148568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954794" y="308092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</a:rPr>
              <a:t>积累诗句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8228" y="2012027"/>
            <a:ext cx="4439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2535529" y="1478582"/>
            <a:ext cx="84521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、独</a:t>
            </a:r>
            <a:r>
              <a:rPr lang="zh-CN" altLang="en-US" sz="2800" b="1" dirty="0"/>
              <a:t>在异乡为异客，每逢佳节倍思亲。 王 维 </a:t>
            </a:r>
            <a:r>
              <a:rPr lang="en-US" altLang="zh-CN" sz="2800" dirty="0">
                <a:hlinkClick r:id="rId6"/>
              </a:rPr>
              <a:t>《</a:t>
            </a:r>
            <a:r>
              <a:rPr lang="zh-CN" altLang="en-US" sz="2800" dirty="0">
                <a:hlinkClick r:id="rId6"/>
              </a:rPr>
              <a:t>九月九日忆山东兄弟</a:t>
            </a:r>
            <a:r>
              <a:rPr lang="en-US" altLang="zh-CN" sz="2800" dirty="0">
                <a:hlinkClick r:id="rId6"/>
              </a:rPr>
              <a:t>》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r>
              <a:rPr lang="en-US" altLang="zh-CN" sz="2800" dirty="0" smtClean="0"/>
              <a:t>2</a:t>
            </a:r>
            <a:r>
              <a:rPr lang="zh-CN" altLang="en-US" sz="2800" dirty="0"/>
              <a:t>、</a:t>
            </a:r>
            <a:r>
              <a:rPr lang="zh-CN" altLang="en-US" sz="2800" b="1" dirty="0" smtClean="0"/>
              <a:t>举头</a:t>
            </a:r>
            <a:r>
              <a:rPr lang="zh-CN" altLang="en-US" sz="2800" b="1" dirty="0"/>
              <a:t>望明月，低头思故乡。 李 白 </a:t>
            </a:r>
            <a:r>
              <a:rPr lang="en-US" altLang="zh-CN" sz="2800" dirty="0">
                <a:hlinkClick r:id="rId7"/>
              </a:rPr>
              <a:t>《</a:t>
            </a:r>
            <a:r>
              <a:rPr lang="zh-CN" altLang="en-US" sz="2800" dirty="0">
                <a:hlinkClick r:id="rId7"/>
              </a:rPr>
              <a:t>静夜思</a:t>
            </a:r>
            <a:r>
              <a:rPr lang="en-US" altLang="zh-CN" sz="2800" dirty="0">
                <a:hlinkClick r:id="rId7"/>
              </a:rPr>
              <a:t>》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zh-CN" altLang="en-US" sz="2800" b="1" dirty="0" smtClean="0"/>
              <a:t>洛阳</a:t>
            </a:r>
            <a:r>
              <a:rPr lang="zh-CN" altLang="en-US" sz="2800" b="1" dirty="0"/>
              <a:t>城里见秋风，欲作家书意万重</a:t>
            </a:r>
            <a:r>
              <a:rPr lang="zh-CN" altLang="en-US" sz="2800" b="1" dirty="0" smtClean="0"/>
              <a:t>。</a:t>
            </a:r>
            <a:r>
              <a:rPr lang="zh-CN" altLang="en-US" sz="2800" dirty="0">
                <a:solidFill>
                  <a:srgbClr val="00B0F0"/>
                </a:solidFill>
              </a:rPr>
              <a:t>张籍的</a:t>
            </a:r>
            <a:r>
              <a:rPr lang="en-US" altLang="zh-CN" sz="2800" dirty="0">
                <a:solidFill>
                  <a:srgbClr val="00B0F0"/>
                </a:solidFill>
              </a:rPr>
              <a:t>《</a:t>
            </a:r>
            <a:r>
              <a:rPr lang="zh-CN" altLang="en-US" sz="2800" dirty="0">
                <a:solidFill>
                  <a:srgbClr val="00B0F0"/>
                </a:solidFill>
              </a:rPr>
              <a:t>秋思</a:t>
            </a:r>
            <a:r>
              <a:rPr lang="en-US" altLang="zh-CN" sz="2800" dirty="0">
                <a:solidFill>
                  <a:srgbClr val="00B0F0"/>
                </a:solidFill>
              </a:rPr>
              <a:t>》</a:t>
            </a:r>
            <a:endParaRPr lang="en-US" altLang="zh-CN" sz="2800" b="1" dirty="0" smtClean="0">
              <a:solidFill>
                <a:srgbClr val="00B0F0"/>
              </a:solidFill>
            </a:endParaRPr>
          </a:p>
          <a:p>
            <a:r>
              <a:rPr lang="en-US" altLang="zh-CN" sz="2800" dirty="0" smtClean="0"/>
              <a:t>4</a:t>
            </a:r>
            <a:r>
              <a:rPr lang="zh-CN" altLang="en-US" sz="2800" dirty="0" smtClean="0"/>
              <a:t>、</a:t>
            </a:r>
            <a:r>
              <a:rPr lang="zh-CN" altLang="en-US" sz="2800" b="1" dirty="0" smtClean="0"/>
              <a:t>乡</a:t>
            </a:r>
            <a:r>
              <a:rPr lang="zh-CN" altLang="en-US" sz="2800" b="1" dirty="0"/>
              <a:t>书何处达，归雁洛阳边</a:t>
            </a:r>
            <a:r>
              <a:rPr lang="zh-CN" altLang="en-US" sz="2800" b="1" dirty="0" smtClean="0"/>
              <a:t>。</a:t>
            </a:r>
            <a:r>
              <a:rPr lang="zh-CN" altLang="en-US" sz="2800" dirty="0" smtClean="0"/>
              <a:t>王</a:t>
            </a:r>
            <a:r>
              <a:rPr lang="zh-CN" altLang="en-US" sz="2800" dirty="0"/>
              <a:t>湾：</a:t>
            </a:r>
            <a:r>
              <a:rPr lang="en-US" altLang="zh-CN" sz="2800" dirty="0">
                <a:hlinkClick r:id="rId8"/>
              </a:rPr>
              <a:t>《</a:t>
            </a:r>
            <a:r>
              <a:rPr lang="zh-CN" altLang="en-US" sz="2800" dirty="0">
                <a:hlinkClick r:id="rId8"/>
              </a:rPr>
              <a:t>次北固山下</a:t>
            </a:r>
            <a:r>
              <a:rPr lang="en-US" altLang="zh-CN" sz="2800" dirty="0" smtClean="0">
                <a:hlinkClick r:id="rId8"/>
              </a:rPr>
              <a:t>》</a:t>
            </a:r>
            <a:endParaRPr lang="en-US" altLang="zh-CN" sz="2800" dirty="0" smtClean="0"/>
          </a:p>
          <a:p>
            <a:r>
              <a:rPr lang="en-US" altLang="zh-CN" sz="2800" dirty="0" smtClean="0"/>
              <a:t>5</a:t>
            </a:r>
            <a:r>
              <a:rPr lang="zh-CN" altLang="en-US" sz="2800" dirty="0" smtClean="0"/>
              <a:t>、</a:t>
            </a:r>
            <a:r>
              <a:rPr lang="zh-CN" altLang="en-US" sz="2800" b="1" dirty="0" smtClean="0"/>
              <a:t>此</a:t>
            </a:r>
            <a:r>
              <a:rPr lang="zh-CN" altLang="en-US" sz="2800" b="1" dirty="0"/>
              <a:t>夜曲中闻折柳，何人不起故园情</a:t>
            </a:r>
            <a:r>
              <a:rPr lang="zh-CN" altLang="en-US" sz="2800" b="1" dirty="0" smtClean="0"/>
              <a:t>。</a:t>
            </a:r>
            <a:r>
              <a:rPr lang="zh-CN" altLang="en-US" sz="2800" dirty="0" smtClean="0"/>
              <a:t>李白</a:t>
            </a:r>
            <a:r>
              <a:rPr lang="zh-CN" altLang="en-US" sz="2800" dirty="0"/>
              <a:t>：</a:t>
            </a:r>
            <a:r>
              <a:rPr lang="en-US" altLang="zh-CN" sz="2800" dirty="0">
                <a:solidFill>
                  <a:srgbClr val="00B0F0"/>
                </a:solidFill>
              </a:rPr>
              <a:t>《</a:t>
            </a:r>
            <a:r>
              <a:rPr lang="zh-CN" altLang="en-US" sz="2800" dirty="0">
                <a:solidFill>
                  <a:srgbClr val="00B0F0"/>
                </a:solidFill>
              </a:rPr>
              <a:t>春夜洛城闻笛</a:t>
            </a:r>
            <a:r>
              <a:rPr lang="en-US" altLang="zh-CN" sz="2800" dirty="0" smtClean="0"/>
              <a:t>》</a:t>
            </a:r>
            <a:r>
              <a:rPr lang="zh-CN" altLang="en-US" sz="2800" dirty="0"/>
              <a:t>　</a:t>
            </a:r>
            <a:endParaRPr lang="en-US" altLang="zh-CN" sz="2800" dirty="0" smtClean="0"/>
          </a:p>
          <a:p>
            <a:r>
              <a:rPr lang="en-US" altLang="zh-CN" sz="2800" dirty="0" smtClean="0"/>
              <a:t>6</a:t>
            </a:r>
            <a:r>
              <a:rPr lang="zh-CN" altLang="en-US" sz="2800" dirty="0"/>
              <a:t>、</a:t>
            </a:r>
            <a:r>
              <a:rPr lang="zh-CN" altLang="en-US" sz="2800" b="1" dirty="0" smtClean="0"/>
              <a:t>露</a:t>
            </a:r>
            <a:r>
              <a:rPr lang="zh-CN" altLang="en-US" sz="2800" b="1" dirty="0"/>
              <a:t>从今夜白，月是故乡明</a:t>
            </a:r>
            <a:r>
              <a:rPr lang="zh-CN" altLang="en-US" sz="2800" b="1" dirty="0" smtClean="0"/>
              <a:t>。</a:t>
            </a:r>
            <a:r>
              <a:rPr lang="zh-CN" altLang="en-US" sz="2800" dirty="0" smtClean="0"/>
              <a:t>杜甫</a:t>
            </a:r>
            <a:r>
              <a:rPr lang="zh-CN" altLang="en-US" sz="2800" dirty="0"/>
              <a:t>：</a:t>
            </a:r>
            <a:r>
              <a:rPr lang="en-US" altLang="zh-CN" sz="2800" dirty="0">
                <a:solidFill>
                  <a:srgbClr val="0070C0"/>
                </a:solidFill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</a:rPr>
              <a:t>月夜忆舍弟</a:t>
            </a:r>
            <a:r>
              <a:rPr lang="en-US" altLang="zh-CN" sz="2800" dirty="0" smtClean="0">
                <a:solidFill>
                  <a:srgbClr val="0070C0"/>
                </a:solidFill>
              </a:rPr>
              <a:t>》</a:t>
            </a:r>
          </a:p>
          <a:p>
            <a:r>
              <a:rPr lang="en-US" altLang="zh-CN" sz="2800" dirty="0" smtClean="0"/>
              <a:t>7</a:t>
            </a:r>
            <a:r>
              <a:rPr lang="zh-CN" altLang="en-US" sz="2800" dirty="0" smtClean="0"/>
              <a:t>、</a:t>
            </a:r>
            <a:r>
              <a:rPr lang="zh-CN" altLang="en-US" sz="2800" b="1" dirty="0" smtClean="0"/>
              <a:t>少</a:t>
            </a:r>
            <a:r>
              <a:rPr lang="zh-CN" altLang="en-US" sz="2800" b="1" dirty="0"/>
              <a:t>小离家老大回，乡音无改鬓毛衰</a:t>
            </a:r>
            <a:r>
              <a:rPr lang="zh-CN" altLang="en-US" sz="2800" b="1" dirty="0" smtClean="0"/>
              <a:t>。</a:t>
            </a:r>
            <a:r>
              <a:rPr lang="zh-CN" altLang="en-US" sz="2800" u="sng" dirty="0">
                <a:hlinkClick r:id="rId9"/>
              </a:rPr>
              <a:t>贺知章</a:t>
            </a:r>
            <a:r>
              <a:rPr lang="zh-CN" altLang="en-US" sz="2800" dirty="0">
                <a:solidFill>
                  <a:srgbClr val="3333FF"/>
                </a:solidFill>
              </a:rPr>
              <a:t>的</a:t>
            </a:r>
            <a:r>
              <a:rPr lang="en-US" altLang="zh-CN" sz="2800" dirty="0">
                <a:solidFill>
                  <a:srgbClr val="3333FF"/>
                </a:solidFill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</a:rPr>
              <a:t>回乡偶</a:t>
            </a:r>
            <a:r>
              <a:rPr lang="zh-CN" altLang="en-US" sz="2800" dirty="0" smtClean="0">
                <a:solidFill>
                  <a:srgbClr val="3333FF"/>
                </a:solidFill>
              </a:rPr>
              <a:t>书</a:t>
            </a:r>
            <a:r>
              <a:rPr lang="en-US" altLang="zh-CN" sz="2800" dirty="0" smtClean="0">
                <a:solidFill>
                  <a:srgbClr val="3333FF"/>
                </a:solidFill>
              </a:rPr>
              <a:t>》</a:t>
            </a:r>
            <a:r>
              <a:rPr lang="zh-CN" altLang="en-US" sz="2800" b="1" dirty="0">
                <a:solidFill>
                  <a:srgbClr val="3333FF"/>
                </a:solidFill>
              </a:rPr>
              <a:t/>
            </a:r>
            <a:br>
              <a:rPr lang="zh-CN" altLang="en-US" sz="2800" b="1" dirty="0">
                <a:solidFill>
                  <a:srgbClr val="3333FF"/>
                </a:solidFill>
              </a:rPr>
            </a:br>
            <a:endParaRPr lang="zh-CN" altLang="en-US" sz="28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31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75008"/>
            <a:ext cx="12312203" cy="837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08" y="2255415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465513" y="2464654"/>
            <a:ext cx="68133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3333FF"/>
                </a:solidFill>
              </a:rPr>
              <a:t>2</a:t>
            </a:r>
            <a:r>
              <a:rPr lang="zh-CN" altLang="en-US" sz="4000" b="1" dirty="0">
                <a:solidFill>
                  <a:srgbClr val="3333FF"/>
                </a:solidFill>
              </a:rPr>
              <a:t>.</a:t>
            </a:r>
            <a:r>
              <a:rPr lang="zh-CN" altLang="en-US" sz="3200" b="1" dirty="0">
                <a:solidFill>
                  <a:srgbClr val="3333FF"/>
                </a:solidFill>
              </a:rPr>
              <a:t>关注结尾，感受美丽的</a:t>
            </a:r>
            <a:r>
              <a:rPr lang="zh-CN" altLang="en-US" sz="3200" b="1" dirty="0" smtClean="0">
                <a:solidFill>
                  <a:srgbClr val="3333FF"/>
                </a:solidFill>
              </a:rPr>
              <a:t>乡愁</a:t>
            </a:r>
            <a:r>
              <a:rPr lang="en-US" altLang="zh-CN" sz="3200" b="1" dirty="0" smtClean="0">
                <a:solidFill>
                  <a:srgbClr val="3333FF"/>
                </a:solidFill>
              </a:rPr>
              <a:t>.</a:t>
            </a:r>
            <a:endParaRPr lang="zh-CN" altLang="en-US" sz="3200" b="1" dirty="0">
              <a:solidFill>
                <a:srgbClr val="3333FF"/>
              </a:solidFill>
            </a:endParaRPr>
          </a:p>
          <a:p>
            <a:pPr eaLnBrk="1" hangingPunct="1"/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438478" y="1423565"/>
            <a:ext cx="684041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B0F0"/>
                </a:solidFill>
              </a:rPr>
              <a:t> </a:t>
            </a:r>
            <a:r>
              <a:rPr lang="en-US" altLang="zh-CN" sz="3200" b="1" dirty="0">
                <a:solidFill>
                  <a:srgbClr val="3333FF"/>
                </a:solidFill>
              </a:rPr>
              <a:t>1</a:t>
            </a:r>
            <a:r>
              <a:rPr lang="zh-CN" altLang="en-US" sz="3200" b="1" dirty="0">
                <a:solidFill>
                  <a:srgbClr val="3333FF"/>
                </a:solidFill>
              </a:rPr>
              <a:t>.赏析细节描写，体会蕴含在春酒中         的美好感情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96" y="4081780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90" y="6484076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071814" y="260350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77542" y="3297102"/>
            <a:ext cx="6578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FF"/>
                </a:solidFill>
              </a:rPr>
              <a:t>3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</a:rPr>
              <a:t>、感受从古到今乡愁中的故乡情结。</a:t>
            </a:r>
          </a:p>
        </p:txBody>
      </p:sp>
    </p:spTree>
    <p:extLst>
      <p:ext uri="{BB962C8B-B14F-4D97-AF65-F5344CB8AC3E}">
        <p14:creationId xmlns:p14="http://schemas.microsoft.com/office/powerpoint/2010/main" val="300011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0"/>
            <a:ext cx="12192000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808664" y="2997200"/>
            <a:ext cx="15128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CA" altLang="en-US" sz="3200" b="1"/>
              <a:t>h</a:t>
            </a:r>
            <a:r>
              <a:rPr lang="en-CA" altLang="en-US" sz="3200" b="1">
                <a:solidFill>
                  <a:srgbClr val="FF0066"/>
                </a:solidFill>
              </a:rPr>
              <a:t>a</a:t>
            </a:r>
            <a:r>
              <a:rPr lang="en-CA" altLang="en-US" sz="3200" b="1"/>
              <a:t>n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048750" y="981075"/>
            <a:ext cx="1943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CA" altLang="en-US" sz="3200" b="1"/>
              <a:t>g</a:t>
            </a:r>
            <a:r>
              <a:rPr lang="en-CA" altLang="en-US" sz="3200" b="1">
                <a:solidFill>
                  <a:srgbClr val="FF0066"/>
                </a:solidFill>
              </a:rPr>
              <a:t>ǒ</a:t>
            </a:r>
            <a:r>
              <a:rPr lang="en-CA" altLang="en-US" sz="3200" b="1"/>
              <a:t>u   q</a:t>
            </a:r>
            <a:r>
              <a:rPr lang="en-CA" altLang="en-US" sz="3200" b="1">
                <a:solidFill>
                  <a:srgbClr val="FF0066"/>
                </a:solidFill>
              </a:rPr>
              <a:t>ǐ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048750" y="1989139"/>
            <a:ext cx="21605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CA" altLang="en-US" sz="3200" b="1"/>
              <a:t>w</a:t>
            </a:r>
            <a:r>
              <a:rPr lang="en-CA" altLang="en-US" sz="3200" b="1">
                <a:solidFill>
                  <a:srgbClr val="FF0066"/>
                </a:solidFill>
              </a:rPr>
              <a:t>ē</a:t>
            </a:r>
            <a:r>
              <a:rPr lang="zh-CN" altLang="en-US" sz="3200" b="1"/>
              <a:t>i</a:t>
            </a:r>
            <a:r>
              <a:rPr lang="en-CA" altLang="en-US" sz="3200" b="1"/>
              <a:t> d</a:t>
            </a:r>
            <a:r>
              <a:rPr lang="en-CA" altLang="en-US" sz="3200" b="1">
                <a:solidFill>
                  <a:srgbClr val="FF0066"/>
                </a:solidFill>
              </a:rPr>
              <a:t>ù</a:t>
            </a:r>
            <a:r>
              <a:rPr lang="en-CA" altLang="en-US" sz="3200" b="1"/>
              <a:t>n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121776" y="2854326"/>
            <a:ext cx="2232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CA" altLang="en-US" sz="3200" b="1"/>
              <a:t>p</a:t>
            </a:r>
            <a:r>
              <a:rPr lang="en-CA" altLang="en-US" sz="3200" b="1">
                <a:solidFill>
                  <a:srgbClr val="FF0066"/>
                </a:solidFill>
              </a:rPr>
              <a:t>á</a:t>
            </a:r>
            <a:r>
              <a:rPr lang="en-CA" altLang="en-US" sz="3200" b="1"/>
              <a:t>o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808663" y="4725989"/>
            <a:ext cx="1943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CA" altLang="en-US" sz="3200" b="1"/>
              <a:t>t</a:t>
            </a:r>
            <a:r>
              <a:rPr lang="zh-CN" altLang="en-US" sz="3200" b="1">
                <a:solidFill>
                  <a:srgbClr val="FF0066"/>
                </a:solidFill>
                <a:sym typeface="Arial" panose="020B0604020202020204" pitchFamily="34" charset="0"/>
              </a:rPr>
              <a:t>ī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5808663" y="981075"/>
            <a:ext cx="18716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CA" altLang="en-US" sz="3200" b="1"/>
              <a:t>p</a:t>
            </a:r>
            <a:r>
              <a:rPr lang="en-CA" altLang="en-US" sz="3200" b="1">
                <a:solidFill>
                  <a:srgbClr val="FF0066"/>
                </a:solidFill>
              </a:rPr>
              <a:t>ē</a:t>
            </a:r>
            <a:r>
              <a:rPr lang="en-CA" altLang="en-US" sz="3200" b="1"/>
              <a:t>i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079875" y="3860801"/>
            <a:ext cx="25058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橄</a:t>
            </a:r>
            <a:r>
              <a:rPr lang="zh-CN" altLang="en-US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榄 </a:t>
            </a:r>
            <a:r>
              <a:rPr lang="en-US" altLang="zh-CN" sz="3600" b="1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808664" y="3933826"/>
            <a:ext cx="776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l</a:t>
            </a:r>
            <a:r>
              <a:rPr lang="en-US" altLang="zh-CN" sz="3200" b="1">
                <a:solidFill>
                  <a:srgbClr val="FF0066"/>
                </a:solidFill>
              </a:rPr>
              <a:t>ă</a:t>
            </a:r>
            <a:r>
              <a:rPr lang="en-US" altLang="zh-CN" sz="3200" b="1"/>
              <a:t>n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7361239" y="261778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808663" y="1917701"/>
            <a:ext cx="13276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en-US" sz="2400" b="1">
                <a:solidFill>
                  <a:srgbClr val="FF0066"/>
                </a:solidFill>
                <a:ea typeface="黑体" panose="02010609060101010101" pitchFamily="49" charset="-122"/>
                <a:sym typeface="Times New Roman" panose="02020603050405020304" pitchFamily="18" charset="0"/>
              </a:rPr>
              <a:t>Ó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079876" y="1989139"/>
            <a:ext cx="1584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酬</a:t>
            </a:r>
            <a:r>
              <a:rPr lang="zh-CN" altLang="en-US" sz="3600" b="1">
                <a:ea typeface="楷体_GB2312" pitchFamily="49" charset="-122"/>
              </a:rPr>
              <a:t>谢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735639" y="5661026"/>
            <a:ext cx="776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y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ĭ</a:t>
            </a:r>
            <a:r>
              <a:rPr lang="zh-CN" altLang="en-US" sz="3200" b="1"/>
              <a:t>n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008438" y="5589589"/>
            <a:ext cx="1490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ea typeface="楷体_GB2312" pitchFamily="49" charset="-122"/>
              </a:rPr>
              <a:t>过</a:t>
            </a:r>
            <a:r>
              <a:rPr lang="zh-CN" altLang="en-US" sz="4000" b="1">
                <a:solidFill>
                  <a:srgbClr val="FF0066"/>
                </a:solidFill>
                <a:ea typeface="楷体_GB2312" pitchFamily="49" charset="-122"/>
              </a:rPr>
              <a:t>瘾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4079876" y="1054100"/>
            <a:ext cx="14398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家</a:t>
            </a: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醅</a:t>
            </a:r>
          </a:p>
          <a:p>
            <a:pPr eaLnBrk="1" hangingPunct="1"/>
            <a:endParaRPr lang="zh-CN" altLang="en-US">
              <a:ea typeface="楷体_GB2312" pitchFamily="49" charset="-122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079876" y="2997200"/>
            <a:ext cx="165576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稀</a:t>
            </a: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罕</a:t>
            </a:r>
          </a:p>
          <a:p>
            <a:pPr eaLnBrk="1" hangingPunct="1"/>
            <a:endParaRPr lang="zh-CN" altLang="en-US" sz="3600" b="1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4079875" y="4724401"/>
            <a:ext cx="14620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挑</a:t>
            </a: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剔</a:t>
            </a:r>
          </a:p>
          <a:p>
            <a:pPr eaLnBrk="1" hangingPunct="1"/>
            <a:endParaRPr lang="zh-CN" altLang="en-US" sz="3600" b="1">
              <a:solidFill>
                <a:srgbClr val="FF0066"/>
              </a:solidFill>
              <a:ea typeface="楷体_GB2312" pitchFamily="49" charset="-122"/>
            </a:endParaRPr>
          </a:p>
        </p:txBody>
      </p:sp>
      <p:pic>
        <p:nvPicPr>
          <p:cNvPr id="6163" name="Picture 19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713" y="3542000"/>
            <a:ext cx="28082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7464425" y="981076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枸杞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7535864" y="1989139"/>
            <a:ext cx="14382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煨炖</a:t>
            </a:r>
          </a:p>
          <a:p>
            <a:pPr eaLnBrk="1" hangingPunct="1"/>
            <a:endParaRPr lang="zh-CN" altLang="en-US" sz="3600" b="1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7537450" y="2854326"/>
            <a:ext cx="1582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炮</a:t>
            </a:r>
            <a:r>
              <a:rPr lang="zh-CN" altLang="en-US" sz="3600" b="1">
                <a:ea typeface="楷体_GB2312" pitchFamily="49" charset="-122"/>
              </a:rPr>
              <a:t>制</a:t>
            </a:r>
          </a:p>
        </p:txBody>
      </p:sp>
      <p:sp>
        <p:nvSpPr>
          <p:cNvPr id="6167" name="Text Box 24"/>
          <p:cNvSpPr txBox="1">
            <a:spLocks noChangeArrowheads="1"/>
          </p:cNvSpPr>
          <p:nvPr/>
        </p:nvSpPr>
        <p:spPr bwMode="auto">
          <a:xfrm>
            <a:off x="4079875" y="222361"/>
            <a:ext cx="38877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</a:rPr>
              <a:t>读准字音</a:t>
            </a:r>
            <a:r>
              <a:rPr lang="en-US" altLang="zh-CN" sz="3200" b="1" dirty="0">
                <a:solidFill>
                  <a:srgbClr val="000000"/>
                </a:solidFill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</a:rPr>
              <a:t>认准字形</a:t>
            </a:r>
          </a:p>
        </p:txBody>
      </p:sp>
      <p:pic>
        <p:nvPicPr>
          <p:cNvPr id="6168" name="Picture 25" descr="0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6180425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48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  <p:bldP spid="9228" grpId="0" bldLvl="0" autoUpdateAnimBg="0"/>
      <p:bldP spid="9229" grpId="0" bldLvl="0" autoUpdateAnimBg="0"/>
      <p:bldP spid="9230" grpId="0" bldLvl="0" autoUpdateAnimBg="0"/>
      <p:bldP spid="9231" grpId="0" bldLvl="0" autoUpdateAnimBg="0"/>
      <p:bldP spid="9232" grpId="0" bldLvl="0" autoUpdateAnimBg="0"/>
      <p:bldP spid="9233" grpId="0" bldLvl="0" autoUpdateAnimBg="0"/>
      <p:bldP spid="9234" grpId="0" bldLvl="0" autoUpdateAnimBg="0"/>
      <p:bldP spid="9236" grpId="0" bldLvl="0" autoUpdateAnimBg="0"/>
      <p:bldP spid="9237" grpId="0" bldLvl="0" autoUpdateAnimBg="0"/>
      <p:bldP spid="923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014" y="1952625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863" y="3919572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69" y="6392897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149087" y="259365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</a:rPr>
              <a:t>整体感知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8228" y="2012027"/>
            <a:ext cx="443914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听朗读看能否取一个适合的名字来体现自己所品尝到的“春酒”的味道。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6940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910"/>
            <a:ext cx="12192000" cy="721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89" y="1920447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721685" y="1920447"/>
            <a:ext cx="3087464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solidFill>
                  <a:schemeClr val="accent2"/>
                </a:solidFill>
              </a:rPr>
              <a:t>       </a:t>
            </a:r>
            <a:r>
              <a:rPr lang="zh-CN" altLang="en-US" sz="4400" b="1" dirty="0" smtClean="0">
                <a:solidFill>
                  <a:srgbClr val="3333FF"/>
                </a:solidFill>
              </a:rPr>
              <a:t>体会细节中蕴含</a:t>
            </a:r>
            <a:r>
              <a:rPr lang="zh-CN" altLang="en-US" sz="4400" b="1" dirty="0">
                <a:solidFill>
                  <a:srgbClr val="3333FF"/>
                </a:solidFill>
              </a:rPr>
              <a:t>在春酒</a:t>
            </a:r>
            <a:r>
              <a:rPr lang="zh-CN" altLang="en-US" sz="4400" b="1" dirty="0" smtClean="0">
                <a:solidFill>
                  <a:srgbClr val="3333FF"/>
                </a:solidFill>
              </a:rPr>
              <a:t>中的</a:t>
            </a:r>
            <a:r>
              <a:rPr lang="zh-CN" altLang="en-US" sz="4400" b="1" dirty="0">
                <a:solidFill>
                  <a:srgbClr val="3333FF"/>
                </a:solidFill>
              </a:rPr>
              <a:t>美好</a:t>
            </a:r>
            <a:r>
              <a:rPr lang="zh-CN" altLang="en-US" sz="4400" b="1" dirty="0" smtClean="0">
                <a:solidFill>
                  <a:srgbClr val="3333FF"/>
                </a:solidFill>
              </a:rPr>
              <a:t>感情。</a:t>
            </a:r>
            <a:endParaRPr lang="zh-CN" altLang="en-US" sz="4400" b="1" dirty="0">
              <a:solidFill>
                <a:srgbClr val="3333FF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64" y="3698091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4" y="6216172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071814" y="260350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</a:rPr>
              <a:t>赏读细节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88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12203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08" y="2255415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959" y="4140010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90" y="6484076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071814" y="260350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7314" y="1358900"/>
            <a:ext cx="647717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品童心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酒</a:t>
            </a:r>
            <a:r>
              <a:rPr lang="zh-CN" altLang="en-US" sz="3200" dirty="0" smtClean="0"/>
              <a:t>：文中那些细节能体现“我”儿时的童真童趣？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3367314" y="2508794"/>
            <a:ext cx="65336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品母亲酒</a:t>
            </a:r>
            <a:r>
              <a:rPr lang="zh-CN" altLang="en-US" dirty="0" smtClean="0"/>
              <a:t>：</a:t>
            </a:r>
            <a:r>
              <a:rPr lang="zh-CN" altLang="en-US" sz="3200" dirty="0" smtClean="0"/>
              <a:t>如果把文中描写母亲的细节拍摄成一个特写镜头，你最想选择哪个细节？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3487873" y="4309078"/>
            <a:ext cx="7248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品乡情酒</a:t>
            </a:r>
            <a:r>
              <a:rPr lang="zh-CN" altLang="en-US" dirty="0" smtClean="0"/>
              <a:t>：</a:t>
            </a:r>
            <a:r>
              <a:rPr lang="zh-CN" altLang="en-US" sz="3200" dirty="0" smtClean="0"/>
              <a:t>乡邻怎么样？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301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12203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08" y="2255415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438478" y="1423565"/>
            <a:ext cx="68404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B0F0"/>
                </a:solidFill>
              </a:rPr>
              <a:t> </a:t>
            </a:r>
            <a:endParaRPr lang="zh-CN" altLang="en-US" sz="3200" b="1" dirty="0">
              <a:solidFill>
                <a:srgbClr val="3333FF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96" y="4081780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90" y="6484076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438400" y="754743"/>
            <a:ext cx="8389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关注结尾：</a:t>
            </a:r>
            <a:r>
              <a:rPr lang="zh-CN" altLang="en-US" sz="4000" b="1" dirty="0" smtClean="0"/>
              <a:t>感受作者美丽的乡愁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599197" y="2148114"/>
            <a:ext cx="8228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、自由诵读最后两段，感受作者乡愁。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2599196" y="3090248"/>
            <a:ext cx="6937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、了解作者生平。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2325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014" y="1952625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394" y="3919572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69" y="6392897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597544" y="355600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</a:rPr>
              <a:t>作者简介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8228" y="2012027"/>
            <a:ext cx="4439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4034972" y="1192494"/>
            <a:ext cx="682213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3200" b="1" dirty="0" smtClean="0"/>
              <a:t>琦</a:t>
            </a:r>
            <a:r>
              <a:rPr lang="zh-CN" altLang="en-US" sz="3200" b="1" dirty="0"/>
              <a:t>君</a:t>
            </a:r>
            <a:r>
              <a:rPr lang="en-US" altLang="zh-CN" sz="3200" b="1" dirty="0"/>
              <a:t>1917</a:t>
            </a:r>
            <a:r>
              <a:rPr lang="zh-CN" altLang="en-US" sz="3200" b="1" dirty="0"/>
              <a:t>年生于温州。她</a:t>
            </a:r>
            <a:r>
              <a:rPr lang="en-US" altLang="zh-CN" sz="3200" b="1" dirty="0"/>
              <a:t>12</a:t>
            </a:r>
            <a:r>
              <a:rPr lang="zh-CN" altLang="en-US" sz="3200" b="1" dirty="0"/>
              <a:t>岁随家迁居杭州，</a:t>
            </a:r>
            <a:r>
              <a:rPr lang="en-US" altLang="zh-CN" sz="3200" b="1" dirty="0"/>
              <a:t>1949</a:t>
            </a:r>
            <a:r>
              <a:rPr lang="zh-CN" altLang="en-US" sz="3200" b="1" dirty="0"/>
              <a:t>年 </a:t>
            </a:r>
            <a:r>
              <a:rPr lang="zh-CN" altLang="en-US" sz="3200" b="1" dirty="0" smtClean="0"/>
              <a:t>迁</a:t>
            </a:r>
            <a:r>
              <a:rPr lang="zh-CN" altLang="en-US" sz="3200" b="1" dirty="0"/>
              <a:t>至台湾，后定居美国。自去台湾以后，琦君</a:t>
            </a:r>
            <a:r>
              <a:rPr lang="en-US" altLang="zh-CN" sz="3200" b="1" dirty="0"/>
              <a:t>50</a:t>
            </a:r>
            <a:r>
              <a:rPr lang="zh-CN" altLang="en-US" sz="3200" b="1" dirty="0"/>
              <a:t>多年再也没有回过温州。她说“来到台湾，此心如无根的浮萍，没有了着落，对家乡的苦念，也就与日俱增</a:t>
            </a:r>
            <a:r>
              <a:rPr lang="zh-CN" altLang="en-US" sz="3200" b="1" dirty="0" smtClean="0"/>
              <a:t>了“</a:t>
            </a:r>
            <a:r>
              <a:rPr lang="en-US" altLang="zh-CN" sz="3200" b="1" dirty="0"/>
              <a:t>2006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7</a:t>
            </a:r>
            <a:r>
              <a:rPr lang="zh-CN" altLang="en-US" sz="3200" b="1" dirty="0"/>
              <a:t>日凌晨，</a:t>
            </a:r>
            <a:r>
              <a:rPr lang="en-US" altLang="zh-CN" sz="3200" b="1" dirty="0"/>
              <a:t>90</a:t>
            </a:r>
            <a:r>
              <a:rPr lang="zh-CN" altLang="en-US" sz="3200" b="1" dirty="0"/>
              <a:t>高龄的琦君永远搁下了那支生花妙笔。临终前，她在病榻上一再念叨着：我想回到自己的</a:t>
            </a:r>
            <a:r>
              <a:rPr lang="zh-CN" altLang="en-US" sz="3200" b="1" dirty="0" smtClean="0"/>
              <a:t>家乡啊！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7013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700" y="1647221"/>
            <a:ext cx="505777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597276" y="90487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4" name="Picture 8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263" y="3888771"/>
            <a:ext cx="2808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6171596"/>
            <a:ext cx="7594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149087" y="259365"/>
            <a:ext cx="41052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</a:rPr>
              <a:t>拓展感悟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9087" y="2067969"/>
            <a:ext cx="69254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 琦君把对故乡的思念寄托在甜美的春酒中，除了酒在思乡作品中常常借助哪些事物来抒发自己的思念之情呢？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139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361</Words>
  <Application>Microsoft Office PowerPoint</Application>
  <PresentationFormat>宽屏</PresentationFormat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黑体</vt:lpstr>
      <vt:lpstr>楷体_GB2312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CY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芦岗乡中心学校11</dc:creator>
  <cp:lastModifiedBy>芦岗乡中心学校11</cp:lastModifiedBy>
  <cp:revision>24</cp:revision>
  <dcterms:created xsi:type="dcterms:W3CDTF">2016-03-29T03:00:12Z</dcterms:created>
  <dcterms:modified xsi:type="dcterms:W3CDTF">2016-04-06T03:12:00Z</dcterms:modified>
</cp:coreProperties>
</file>