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8" r:id="rId3"/>
    <p:sldId id="293" r:id="rId4"/>
    <p:sldId id="260" r:id="rId5"/>
    <p:sldId id="261" r:id="rId6"/>
    <p:sldId id="267" r:id="rId7"/>
    <p:sldId id="343" r:id="rId8"/>
    <p:sldId id="323" r:id="rId9"/>
    <p:sldId id="289" r:id="rId10"/>
    <p:sldId id="295" r:id="rId11"/>
    <p:sldId id="299" r:id="rId12"/>
    <p:sldId id="300" r:id="rId13"/>
    <p:sldId id="344" r:id="rId14"/>
    <p:sldId id="345" r:id="rId15"/>
    <p:sldId id="330" r:id="rId16"/>
    <p:sldId id="304" r:id="rId17"/>
    <p:sldId id="305" r:id="rId18"/>
    <p:sldId id="306" r:id="rId19"/>
    <p:sldId id="346" r:id="rId20"/>
    <p:sldId id="347" r:id="rId21"/>
    <p:sldId id="348" r:id="rId22"/>
    <p:sldId id="349" r:id="rId23"/>
    <p:sldId id="350" r:id="rId24"/>
    <p:sldId id="331" r:id="rId25"/>
    <p:sldId id="351" r:id="rId26"/>
    <p:sldId id="352" r:id="rId27"/>
    <p:sldId id="353" r:id="rId28"/>
    <p:sldId id="354" r:id="rId29"/>
    <p:sldId id="355" r:id="rId30"/>
    <p:sldId id="356" r:id="rId31"/>
    <p:sldId id="357" r:id="rId32"/>
    <p:sldId id="358" r:id="rId33"/>
    <p:sldId id="332" r:id="rId34"/>
    <p:sldId id="359" r:id="rId35"/>
    <p:sldId id="312" r:id="rId36"/>
    <p:sldId id="317" r:id="rId37"/>
    <p:sldId id="319" r:id="rId38"/>
    <p:sldId id="360" r:id="rId39"/>
    <p:sldId id="361" r:id="rId40"/>
    <p:sldId id="362" r:id="rId41"/>
    <p:sldId id="320" r:id="rId42"/>
    <p:sldId id="265" r:id="rId43"/>
  </p:sldIdLst>
  <p:sldSz cx="12192000" cy="6858000"/>
  <p:notesSz cx="7104063" cy="10234613"/>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958" autoAdjust="0"/>
    <p:restoredTop sz="95298"/>
  </p:normalViewPr>
  <p:slideViewPr>
    <p:cSldViewPr snapToGrid="0">
      <p:cViewPr>
        <p:scale>
          <a:sx n="99" d="100"/>
          <a:sy n="99" d="100"/>
        </p:scale>
        <p:origin x="248" y="30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tags" Target="tags/tag1.xml" /><Relationship Id="rId45" Type="http://schemas.openxmlformats.org/officeDocument/2006/relationships/presProps" Target="presProps.xml" /><Relationship Id="rId46" Type="http://schemas.openxmlformats.org/officeDocument/2006/relationships/viewProps" Target="viewProps.xml" /><Relationship Id="rId47" Type="http://schemas.openxmlformats.org/officeDocument/2006/relationships/theme" Target="theme/theme1.xml" /><Relationship Id="rId48"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2020/8/13</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41</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2020/8/13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2020/8/13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pn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pn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1.jpeg"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2.jpeg"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pn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 Id="rId3" Type="http://schemas.openxmlformats.org/officeDocument/2006/relationships/image" Target="../media/image14.png" /><Relationship Id="rId4" Type="http://schemas.openxmlformats.org/officeDocument/2006/relationships/image" Target="../media/image15.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17000" b="-17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4" y="1864426"/>
            <a:ext cx="6863937" cy="2850078"/>
          </a:xfrm>
          <a:prstGeom prst="rect">
            <a:avLst/>
          </a:prstGeom>
          <a:solidFill>
            <a:schemeClr val="tx1">
              <a:lumMod val="65000"/>
              <a:lumOff val="35000"/>
              <a:alpha val="59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部编版高中语文必修上册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第一单元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2744907" y="2965659"/>
            <a:ext cx="3657797"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02</a:t>
            </a:r>
            <a:r>
              <a:rPr lang="zh-CN" altLang="en-US" sz="3200" b="1">
                <a:solidFill>
                  <a:schemeClr val="bg1"/>
                </a:solidFill>
                <a:latin typeface="Microsoft YaHei" panose="020b0503020204020204" pitchFamily="34" charset="-122"/>
                <a:ea typeface="Microsoft YaHei" panose="020b0503020204020204" pitchFamily="34" charset="-122"/>
              </a:rPr>
              <a:t>课  致云雀</a:t>
            </a:r>
            <a:endParaRPr sz="3200" b="1">
              <a:solidFill>
                <a:schemeClr val="bg1"/>
              </a:solidFill>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418517" y="3599953"/>
            <a:ext cx="4581525"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诵读感悟</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67559" y="1458453"/>
            <a:ext cx="6790871" cy="3351046"/>
          </a:xfrm>
          <a:prstGeom prst="rect">
            <a:avLst/>
          </a:prstGeom>
          <a:noFill/>
        </p:spPr>
        <p:txBody>
          <a:bodyPr wrap="square" rtlCol="0">
            <a:spAutoFit/>
          </a:bodyPr>
          <a:lstStyle/>
          <a:p>
            <a:pPr marL="342900" indent="-342900">
              <a:lnSpc>
                <a:spcPct val="150000"/>
              </a:lnSpc>
              <a:buFont typeface="Wingdings" pitchFamily="2" charset="2"/>
              <a:buChar char="n"/>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酣畅淋漓（</a:t>
            </a:r>
            <a:r>
              <a:rPr lang="en-US" altLang="zh-CN" sz="2400" err="1">
                <a:solidFill>
                  <a:srgbClr val="C00000"/>
                </a:solidFill>
                <a:latin typeface="Microsoft YaHei" panose="020b0503020204020204" pitchFamily="34" charset="-122"/>
                <a:ea typeface="Microsoft YaHei" panose="020b0503020204020204" pitchFamily="34" charset="-122"/>
              </a:rPr>
              <a:t>hān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雕琢（</a:t>
            </a:r>
            <a:r>
              <a:rPr lang="en-US" altLang="zh-CN" sz="2400" err="1">
                <a:solidFill>
                  <a:srgbClr val="C00000"/>
                </a:solidFill>
                <a:latin typeface="Microsoft YaHei" panose="020b0503020204020204" pitchFamily="34" charset="-122"/>
                <a:ea typeface="Microsoft YaHei" panose="020b0503020204020204" pitchFamily="34" charset="-122"/>
              </a:rPr>
              <a:t>zhuó</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蔚（</a:t>
            </a:r>
            <a:r>
              <a:rPr lang="en-US" altLang="zh-CN" sz="2400" err="1">
                <a:solidFill>
                  <a:srgbClr val="C00000"/>
                </a:solidFill>
                <a:latin typeface="Microsoft YaHei" panose="020b0503020204020204" pitchFamily="34" charset="-122"/>
                <a:ea typeface="Microsoft YaHei" panose="020b0503020204020204" pitchFamily="34" charset="-122"/>
              </a:rPr>
              <a:t>wèi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）蓝</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犀利（</a:t>
            </a:r>
            <a:r>
              <a:rPr lang="en-US" altLang="zh-CN" sz="2400" err="1">
                <a:solidFill>
                  <a:srgbClr val="C00000"/>
                </a:solidFill>
                <a:latin typeface="Microsoft YaHei" panose="020b0503020204020204" pitchFamily="34" charset="-122"/>
                <a:ea typeface="Microsoft YaHei" panose="020b0503020204020204" pitchFamily="34" charset="-122"/>
              </a:rPr>
              <a:t>xī</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甘霖（</a:t>
            </a:r>
            <a:r>
              <a:rPr lang="en-US" altLang="zh-CN" sz="2400" err="1">
                <a:solidFill>
                  <a:srgbClr val="C00000"/>
                </a:solidFill>
                <a:latin typeface="Microsoft YaHei" panose="020b0503020204020204" pitchFamily="34" charset="-122"/>
                <a:ea typeface="Microsoft YaHei" panose="020b0503020204020204" pitchFamily="34" charset="-122"/>
              </a:rPr>
              <a:t>lín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花蕾（</a:t>
            </a:r>
            <a:r>
              <a:rPr lang="en-US" altLang="zh-CN" sz="2400" err="1">
                <a:solidFill>
                  <a:srgbClr val="C00000"/>
                </a:solidFill>
                <a:latin typeface="Microsoft YaHei" panose="020b0503020204020204" pitchFamily="34" charset="-122"/>
                <a:ea typeface="Microsoft YaHei" panose="020b0503020204020204" pitchFamily="34" charset="-122"/>
              </a:rPr>
              <a:t>lěi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醇酒（</a:t>
            </a:r>
            <a:r>
              <a:rPr lang="en-US" altLang="zh-CN" sz="2400" err="1">
                <a:solidFill>
                  <a:srgbClr val="C00000"/>
                </a:solidFill>
                <a:latin typeface="Microsoft YaHei" panose="020b0503020204020204" pitchFamily="34" charset="-122"/>
                <a:ea typeface="Microsoft YaHei" panose="020b0503020204020204" pitchFamily="34" charset="-122"/>
              </a:rPr>
              <a:t>chún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迸涌（</a:t>
            </a:r>
            <a:r>
              <a:rPr lang="en-US" altLang="zh-CN" sz="2400" err="1">
                <a:solidFill>
                  <a:srgbClr val="C00000"/>
                </a:solidFill>
                <a:latin typeface="Microsoft YaHei" panose="020b0503020204020204" pitchFamily="34" charset="-122"/>
                <a:ea typeface="Microsoft YaHei" panose="020b0503020204020204" pitchFamily="34" charset="-122"/>
              </a:rPr>
              <a:t>bèng</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err="1">
                <a:solidFill>
                  <a:srgbClr val="C00000"/>
                </a:solidFill>
                <a:latin typeface="Microsoft YaHei" panose="020b0503020204020204" pitchFamily="34" charset="-122"/>
                <a:ea typeface="Microsoft YaHei" panose="020b0503020204020204" pitchFamily="34" charset="-122"/>
              </a:rPr>
              <a:t>yǒng</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endPar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倦怠（</a:t>
            </a:r>
            <a:r>
              <a:rPr lang="en-US" altLang="zh-CN" sz="2400" err="1">
                <a:solidFill>
                  <a:srgbClr val="C00000"/>
                </a:solidFill>
                <a:latin typeface="Microsoft YaHei" panose="020b0503020204020204" pitchFamily="34" charset="-122"/>
                <a:ea typeface="Microsoft YaHei" panose="020b0503020204020204" pitchFamily="34" charset="-122"/>
              </a:rPr>
              <a:t>dài</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真挚（</a:t>
            </a:r>
            <a:r>
              <a:rPr lang="en-US" altLang="zh-CN" sz="2400" err="1">
                <a:solidFill>
                  <a:srgbClr val="C00000"/>
                </a:solidFill>
                <a:latin typeface="Microsoft YaHei" panose="020b0503020204020204" pitchFamily="34" charset="-122"/>
                <a:ea typeface="Microsoft YaHei" panose="020b0503020204020204" pitchFamily="34" charset="-122"/>
              </a:rPr>
              <a:t>zhì</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摈弃（</a:t>
            </a:r>
            <a:r>
              <a:rPr lang="en-US" altLang="zh-CN" sz="2400" err="1">
                <a:solidFill>
                  <a:srgbClr val="C00000"/>
                </a:solidFill>
                <a:latin typeface="Microsoft YaHei" panose="020b0503020204020204" pitchFamily="34" charset="-122"/>
                <a:ea typeface="Microsoft YaHei" panose="020b0503020204020204" pitchFamily="34" charset="-122"/>
              </a:rPr>
              <a:t>bìn</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憎恨 （</a:t>
            </a:r>
            <a:r>
              <a:rPr lang="en-US" altLang="zh-CN" sz="2400" err="1">
                <a:solidFill>
                  <a:srgbClr val="C00000"/>
                </a:solidFill>
                <a:latin typeface="Microsoft YaHei" panose="020b0503020204020204" pitchFamily="34" charset="-122"/>
                <a:ea typeface="Microsoft YaHei" panose="020b0503020204020204" pitchFamily="34" charset="-122"/>
              </a:rPr>
              <a:t>zēng</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炽热（</a:t>
            </a:r>
            <a:r>
              <a:rPr lang="en-US" altLang="zh-CN" sz="2400" err="1">
                <a:solidFill>
                  <a:srgbClr val="C00000"/>
                </a:solidFill>
                <a:latin typeface="Microsoft YaHei" panose="020b0503020204020204" pitchFamily="34" charset="-122"/>
                <a:ea typeface="Microsoft YaHei" panose="020b0503020204020204" pitchFamily="34" charset="-122"/>
              </a:rPr>
              <a:t>chì</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238833" y="2843447"/>
            <a:ext cx="6790871" cy="581057"/>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．给全诗标出节奏和重读，诵读全诗。</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5453194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6" name="矩形 5">
            <a:extLst>
              <a:ext uri="{FF2B5EF4-FFF2-40B4-BE49-F238E27FC236}">
                <a16:creationId xmlns:a16="http://schemas.microsoft.com/office/drawing/2014/main" id="{B37B2183-B8C1-1641-ABAD-38D11D58974A}"/>
              </a:ext>
            </a:extLst>
          </p:cNvPr>
          <p:cNvSpPr/>
          <p:nvPr/>
        </p:nvSpPr>
        <p:spPr>
          <a:xfrm>
            <a:off x="5400356" y="454119"/>
            <a:ext cx="6629348" cy="2827801"/>
          </a:xfrm>
          <a:prstGeom prst="rect">
            <a:avLst/>
          </a:prstGeom>
        </p:spPr>
        <p:txBody>
          <a:bodyPr wrap="square" lIns="121898" tIns="60948" rIns="121898" bIns="60948">
            <a:spAutoFit/>
          </a:bodyPr>
          <a:lstStyle/>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饱含深情， “啊”上扬， “精灵”上扬，拉长</a:t>
            </a:r>
          </a:p>
          <a:p>
            <a:pPr algn="l">
              <a:lnSpc>
                <a:spcPct val="150000"/>
              </a:lnSpc>
            </a:pPr>
            <a:r>
              <a:rPr lang="en-US"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 </a:t>
            </a:r>
            <a:endParaRPr lang="zh-CN" sz="2400" kern="100">
              <a:solidFill>
                <a:srgbClr val="C00000"/>
              </a:solidFill>
              <a:effectLst/>
              <a:latin typeface="Microsoft YaHei" panose="020b0503020204020204" pitchFamily="34" charset="-122"/>
              <a:ea typeface="Microsoft YaHei" panose="020b0503020204020204" pitchFamily="34" charset="-122"/>
              <a:cs typeface="Times New Roman" pitchFamily="18" charset="0"/>
            </a:endParaRPr>
          </a:p>
          <a:p>
            <a:pPr algn="l">
              <a:lnSpc>
                <a:spcPct val="150000"/>
              </a:lnSpc>
            </a:pPr>
            <a:r>
              <a:rPr lang="en-US"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 </a:t>
            </a:r>
            <a:endPar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整句渐高</a:t>
            </a:r>
          </a:p>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“衷心”拉长</a:t>
            </a:r>
          </a:p>
        </p:txBody>
      </p:sp>
      <p:sp>
        <p:nvSpPr>
          <p:cNvPr id="7" name="矩形 6">
            <a:extLst>
              <a:ext uri="{FF2B5EF4-FFF2-40B4-BE49-F238E27FC236}">
                <a16:creationId xmlns:a16="http://schemas.microsoft.com/office/drawing/2014/main" id="{CF087081-0BFF-3642-A7C2-5E0AE40F2EC0}"/>
              </a:ext>
            </a:extLst>
          </p:cNvPr>
          <p:cNvSpPr/>
          <p:nvPr/>
        </p:nvSpPr>
        <p:spPr>
          <a:xfrm>
            <a:off x="5730240" y="3747457"/>
            <a:ext cx="5691447" cy="2797048"/>
          </a:xfrm>
          <a:prstGeom prst="rect">
            <a:avLst/>
          </a:prstGeom>
        </p:spPr>
        <p:txBody>
          <a:bodyPr wrap="square">
            <a:spAutoFit/>
          </a:bodyPr>
          <a:lstStyle/>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“飞翔”上扬</a:t>
            </a:r>
          </a:p>
          <a:p>
            <a:pPr algn="l">
              <a:lnSpc>
                <a:spcPct val="150000"/>
              </a:lnSpc>
            </a:pPr>
            <a:r>
              <a:rPr lang="en-US"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 </a:t>
            </a:r>
            <a:endPar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渐高，“轻云”读出轻盈感</a:t>
            </a:r>
          </a:p>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饱满激昂</a:t>
            </a:r>
          </a:p>
          <a:p>
            <a:pPr algn="l">
              <a:lnSpc>
                <a:spcPct val="150000"/>
              </a:lnSpc>
            </a:pPr>
            <a:r>
              <a:rPr lang="zh-CN" sz="24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rPr>
              <a:t>“飞翔”“歌唱”高亢，上扬</a:t>
            </a:r>
          </a:p>
        </p:txBody>
      </p:sp>
      <p:sp>
        <p:nvSpPr>
          <p:cNvPr id="2" name="文本框 1">
            <a:extLst>
              <a:ext uri="{FF2B5EF4-FFF2-40B4-BE49-F238E27FC236}">
                <a16:creationId xmlns:a16="http://schemas.microsoft.com/office/drawing/2014/main" id="{EC1EF425-EF3F-CD45-ADB5-D7459B53DD79}"/>
              </a:ext>
            </a:extLst>
          </p:cNvPr>
          <p:cNvSpPr txBox="1"/>
          <p:nvPr/>
        </p:nvSpPr>
        <p:spPr>
          <a:xfrm>
            <a:off x="528077" y="459816"/>
            <a:ext cx="5202163" cy="6121035"/>
          </a:xfrm>
          <a:prstGeom prst="rect">
            <a:avLst/>
          </a:prstGeom>
          <a:noFill/>
        </p:spPr>
        <p:txBody>
          <a:bodyPr wrap="square" rtlCol="0">
            <a:spAutoFit/>
          </a:bodyPr>
          <a:lstStyle/>
          <a:p>
            <a:pPr>
              <a:lnSpc>
                <a:spcPct val="150000"/>
              </a:lnSpc>
            </a:pPr>
            <a:r>
              <a:rPr lang="zh-CN" altLang="zh-CN" sz="2400">
                <a:latin typeface="Microsoft YaHei" panose="020b0503020204020204" pitchFamily="34" charset="-122"/>
                <a:ea typeface="Microsoft YaHei" panose="020b0503020204020204" pitchFamily="34" charset="-122"/>
              </a:rPr>
              <a:t>你好啊，欢乐的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精灵！</a:t>
            </a:r>
          </a:p>
          <a:p>
            <a:pPr>
              <a:lnSpc>
                <a:spcPct val="150000"/>
              </a:lnSpc>
            </a:pPr>
            <a:r>
              <a:rPr lang="zh-CN" altLang="zh-CN" sz="2400">
                <a:latin typeface="Microsoft YaHei" panose="020b0503020204020204" pitchFamily="34" charset="-122"/>
                <a:ea typeface="Microsoft YaHei" panose="020b0503020204020204" pitchFamily="34" charset="-122"/>
              </a:rPr>
              <a:t>你似乎</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从不是</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飞禽，</a:t>
            </a:r>
          </a:p>
          <a:p>
            <a:pPr>
              <a:lnSpc>
                <a:spcPct val="150000"/>
              </a:lnSpc>
            </a:pPr>
            <a:r>
              <a:rPr lang="zh-CN" altLang="zh-CN" sz="2400">
                <a:latin typeface="Microsoft YaHei" panose="020b0503020204020204" pitchFamily="34" charset="-122"/>
                <a:ea typeface="Microsoft YaHei" panose="020b0503020204020204" pitchFamily="34" charset="-122"/>
              </a:rPr>
              <a:t>从天堂或天堂的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邻近，</a:t>
            </a:r>
          </a:p>
          <a:p>
            <a:pPr>
              <a:lnSpc>
                <a:spcPct val="150000"/>
              </a:lnSpc>
            </a:pPr>
            <a:r>
              <a:rPr lang="zh-CN" altLang="zh-CN" sz="2400">
                <a:latin typeface="Microsoft YaHei" panose="020b0503020204020204" pitchFamily="34" charset="-122"/>
                <a:ea typeface="Microsoft YaHei" panose="020b0503020204020204" pitchFamily="34" charset="-122"/>
              </a:rPr>
              <a:t>以酣畅淋漓的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乐音，</a:t>
            </a:r>
          </a:p>
          <a:p>
            <a:pPr>
              <a:lnSpc>
                <a:spcPct val="150000"/>
              </a:lnSpc>
            </a:pPr>
            <a:r>
              <a:rPr lang="zh-CN" altLang="zh-CN" sz="2400">
                <a:latin typeface="Microsoft YaHei" panose="020b0503020204020204" pitchFamily="34" charset="-122"/>
                <a:ea typeface="Microsoft YaHei" panose="020b0503020204020204" pitchFamily="34" charset="-122"/>
              </a:rPr>
              <a:t>不事雕琢的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艺术，倾吐</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你的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衷心。</a:t>
            </a:r>
          </a:p>
          <a:p>
            <a:pPr>
              <a:lnSpc>
                <a:spcPct val="150000"/>
              </a:lnSpc>
            </a:pPr>
            <a:r>
              <a:rPr lang="en-US" altLang="zh-CN" sz="2400">
                <a:latin typeface="Microsoft YaHei" panose="020b0503020204020204" pitchFamily="34" charset="-122"/>
                <a:ea typeface="Microsoft YaHei" panose="020b0503020204020204" pitchFamily="34" charset="-122"/>
              </a:rPr>
              <a:t> </a:t>
            </a:r>
            <a:endParaRPr lang="zh-CN" altLang="zh-CN" sz="2400">
              <a:latin typeface="Microsoft YaHei" panose="020b0503020204020204" pitchFamily="34" charset="-122"/>
              <a:ea typeface="Microsoft YaHei" panose="020b0503020204020204" pitchFamily="34" charset="-122"/>
            </a:endParaRPr>
          </a:p>
          <a:p>
            <a:pPr>
              <a:lnSpc>
                <a:spcPct val="150000"/>
              </a:lnSpc>
            </a:pPr>
            <a:r>
              <a:rPr lang="zh-CN" altLang="zh-CN" sz="2400">
                <a:latin typeface="Microsoft YaHei" panose="020b0503020204020204" pitchFamily="34" charset="-122"/>
                <a:ea typeface="Microsoft YaHei" panose="020b0503020204020204" pitchFamily="34" charset="-122"/>
              </a:rPr>
              <a:t>向上，再向高处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飞翔，</a:t>
            </a:r>
          </a:p>
          <a:p>
            <a:pPr>
              <a:lnSpc>
                <a:spcPct val="150000"/>
              </a:lnSpc>
            </a:pPr>
            <a:r>
              <a:rPr lang="zh-CN" altLang="zh-CN" sz="2400">
                <a:latin typeface="Microsoft YaHei" panose="020b0503020204020204" pitchFamily="34" charset="-122"/>
                <a:ea typeface="Microsoft YaHei" panose="020b0503020204020204" pitchFamily="34" charset="-122"/>
              </a:rPr>
              <a:t>从地面</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你一跃而上，</a:t>
            </a:r>
          </a:p>
          <a:p>
            <a:pPr>
              <a:lnSpc>
                <a:spcPct val="150000"/>
              </a:lnSpc>
            </a:pPr>
            <a:r>
              <a:rPr lang="zh-CN" altLang="zh-CN" sz="2400">
                <a:latin typeface="Microsoft YaHei" panose="020b0503020204020204" pitchFamily="34" charset="-122"/>
                <a:ea typeface="Microsoft YaHei" panose="020b0503020204020204" pitchFamily="34" charset="-122"/>
              </a:rPr>
              <a:t>像一片</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烈火的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轻云，</a:t>
            </a:r>
          </a:p>
          <a:p>
            <a:pPr>
              <a:lnSpc>
                <a:spcPct val="150000"/>
              </a:lnSpc>
            </a:pPr>
            <a:r>
              <a:rPr lang="zh-CN" altLang="zh-CN" sz="2400">
                <a:latin typeface="Microsoft YaHei" panose="020b0503020204020204" pitchFamily="34" charset="-122"/>
                <a:ea typeface="Microsoft YaHei" panose="020b0503020204020204" pitchFamily="34" charset="-122"/>
              </a:rPr>
              <a:t>掠过</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蔚蓝的</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天心，</a:t>
            </a:r>
          </a:p>
          <a:p>
            <a:pPr>
              <a:lnSpc>
                <a:spcPct val="150000"/>
              </a:lnSpc>
            </a:pPr>
            <a:r>
              <a:rPr lang="zh-CN" altLang="zh-CN" sz="2400">
                <a:latin typeface="Microsoft YaHei" panose="020b0503020204020204" pitchFamily="34" charset="-122"/>
                <a:ea typeface="Microsoft YaHei" panose="020b0503020204020204" pitchFamily="34" charset="-122"/>
              </a:rPr>
              <a:t>永远</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歌唱着</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飞翔，飞翔着</a:t>
            </a:r>
            <a:r>
              <a:rPr lang="en-US" altLang="zh-CN" sz="2400">
                <a:latin typeface="Microsoft YaHei" panose="020b0503020204020204" pitchFamily="34" charset="-122"/>
                <a:ea typeface="Microsoft YaHei" panose="020b0503020204020204" pitchFamily="34" charset="-122"/>
              </a:rPr>
              <a:t>/</a:t>
            </a:r>
            <a:r>
              <a:rPr lang="zh-CN" altLang="zh-CN" sz="2400">
                <a:latin typeface="Microsoft YaHei" panose="020b0503020204020204" pitchFamily="34" charset="-122"/>
                <a:ea typeface="Microsoft YaHei" panose="020b0503020204020204" pitchFamily="34" charset="-122"/>
              </a:rPr>
              <a:t>歌唱。</a:t>
            </a:r>
          </a:p>
        </p:txBody>
      </p:sp>
    </p:spTree>
    <p:extLst>
      <p:ext uri="{BB962C8B-B14F-4D97-AF65-F5344CB8AC3E}">
        <p14:creationId xmlns:p14="http://schemas.microsoft.com/office/powerpoint/2010/main" val="2592278807"/>
      </p:ext>
    </p:ext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023289" y="1091568"/>
            <a:ext cx="6790871" cy="326954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a:solidFill>
                  <a:schemeClr val="tx1">
                    <a:lumMod val="65000"/>
                    <a:lumOff val="35000"/>
                  </a:schemeClr>
                </a:solidFill>
                <a:latin typeface="Microsoft YaHei" panose="020b0503020204020204" pitchFamily="34" charset="-122"/>
                <a:ea typeface="Microsoft YaHei" panose="020b0503020204020204" pitchFamily="34" charset="-122"/>
              </a:rPr>
              <a:t>诵读指导</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致云雀</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全诗共</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节，篇幅较长，但围绕一个核心意象“云雀”，整体中心明确，但朗读的时候要注意把握住情感线索，注意体会围绕一个核心所表现出来的不同的情感表达。在朗诵的时候，要把握住欢快的基调，停顿以二三顿、二二顿为主，因为节奏欢快，所以结尾多做轻盈、上扬、渐高这样的处理。</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CD738123-2806-564B-B34C-E2F9AC62C7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72742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371977" y="2420617"/>
            <a:ext cx="6132794" cy="1689052"/>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教师范读，学生朗读。</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注意想象诗歌描绘的画面，以及体会诗歌中所包含的情感。</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BBE053F2-A0A5-824A-AEF7-278297C09E2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751" y="1181455"/>
            <a:ext cx="3250534" cy="39050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397747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154397"/>
            <a:ext cx="7073386" cy="5567037"/>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读完雪莱的</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致云雀</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，请试着概括主要内容</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它描绘了在黑夜中呼唤黎明的云雀形象，诗人以饱满的激情写出了自己的精神境界、美学理想和艺术报负，诗中模仿云雀高飞的节奏，云雀一边高蹿，一边歌唱，愈唱愈亮，愈飞愈高。诗人一面倾听着云雀的歌声，一边希望自己的歌声也能给人们带来快乐和希望。</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致云雀</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中的“云”被描写为具有旺盛生命力的东西，它从江河湖海中吸取水分，然后降雨到大地，培育出美丽的花朵。</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4" name="图片 3">
            <a:extLst>
              <a:ext uri="{FF2B5EF4-FFF2-40B4-BE49-F238E27FC236}">
                <a16:creationId xmlns:a16="http://schemas.microsoft.com/office/drawing/2014/main" id="{1632B381-7789-7A44-8036-8185FEDA5C3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7601839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1" end="1"/>
                                            </p:txEl>
                                          </p:spTgt>
                                        </p:tgtEl>
                                        <p:attrNameLst>
                                          <p:attrName>style.visibility</p:attrName>
                                        </p:attrNameLst>
                                      </p:cBhvr>
                                      <p:to>
                                        <p:strVal val="visible"/>
                                      </p:to>
                                    </p:set>
                                    <p:animEffect transition="in" filter="dissolve">
                                      <p:cBhvr>
                                        <p:cTn id="14" dur="500"/>
                                        <p:tgtEl>
                                          <p:spTgt spid="3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4" y="1154397"/>
            <a:ext cx="7423229" cy="5013039"/>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试分析“云雀”这一形象</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第一部分：</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1</a:t>
            </a:r>
            <a:r>
              <a:rPr lang="zh-CN" altLang="en-US" sz="2400">
                <a:solidFill>
                  <a:srgbClr val="C00000"/>
                </a:solidFill>
                <a:latin typeface="Microsoft YaHei" panose="020b0503020204020204" pitchFamily="34" charset="-122"/>
                <a:ea typeface="Microsoft YaHei" panose="020b0503020204020204" pitchFamily="34" charset="-122"/>
              </a:rPr>
              <a:t>节，对云雀及其歌声总的评价和赞美。</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2</a:t>
            </a:r>
            <a:r>
              <a:rPr lang="zh-CN" altLang="en-US" sz="2400">
                <a:solidFill>
                  <a:srgbClr val="C00000"/>
                </a:solidFill>
                <a:latin typeface="Microsoft YaHei" panose="020b0503020204020204" pitchFamily="34" charset="-122"/>
                <a:ea typeface="Microsoft YaHei" panose="020b0503020204020204" pitchFamily="34" charset="-122"/>
              </a:rPr>
              <a:t>节，云雀从地面一跃而起的姿态和边飞边唱的习性。</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3-4</a:t>
            </a:r>
            <a:r>
              <a:rPr lang="zh-CN" altLang="en-US" sz="2400">
                <a:solidFill>
                  <a:srgbClr val="C00000"/>
                </a:solidFill>
                <a:latin typeface="Microsoft YaHei" panose="020b0503020204020204" pitchFamily="34" charset="-122"/>
                <a:ea typeface="Microsoft YaHei" panose="020b0503020204020204" pitchFamily="34" charset="-122"/>
              </a:rPr>
              <a:t>节，云雀升上晴空迎接朝阳或送走夕阳时的欢快明朗的形象。</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5-7</a:t>
            </a:r>
            <a:r>
              <a:rPr lang="zh-CN" altLang="en-US" sz="2400">
                <a:solidFill>
                  <a:srgbClr val="C00000"/>
                </a:solidFill>
                <a:latin typeface="Microsoft YaHei" panose="020b0503020204020204" pitchFamily="34" charset="-122"/>
                <a:ea typeface="Microsoft YaHei" panose="020b0503020204020204" pitchFamily="34" charset="-122"/>
              </a:rPr>
              <a:t>节，以星光的利箭、明月的清辉、霓虹彩霞降下的美雨比喻云雀的歌唱。</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小结：塑造了云雀欢乐的形象。</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97B01E6E-7EAF-5B45-AC85-6EAC5C06A0D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642557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par>
                                <p:cTn id="24" presetID="9" presetClass="entr" presetSubtype="0" fill="hold" nodeType="withEffect">
                                  <p:stCondLst>
                                    <p:cond delay="0"/>
                                  </p:stCondLst>
                                  <p:childTnLst>
                                    <p:set>
                                      <p:cBhvr>
                                        <p:cTn id="25" dur="1" fill="hold">
                                          <p:stCondLst>
                                            <p:cond delay="0"/>
                                          </p:stCondLst>
                                        </p:cTn>
                                        <p:tgtEl>
                                          <p:spTgt spid="36">
                                            <p:txEl>
                                              <p:pRg st="6" end="6"/>
                                            </p:txEl>
                                          </p:spTgt>
                                        </p:tgtEl>
                                        <p:attrNameLst>
                                          <p:attrName>style.visibility</p:attrName>
                                        </p:attrNameLst>
                                      </p:cBhvr>
                                      <p:to>
                                        <p:strVal val="visible"/>
                                      </p:to>
                                    </p:set>
                                    <p:animEffect transition="in" filter="dissolve">
                                      <p:cBhvr>
                                        <p:cTn id="26" dur="500"/>
                                        <p:tgtEl>
                                          <p:spTgt spid="36">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4" y="1154397"/>
            <a:ext cx="7423229" cy="3905043"/>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试分析“云雀”这一形象</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第二部分：</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8</a:t>
            </a:r>
            <a:r>
              <a:rPr lang="zh-CN" altLang="en-US" sz="2400">
                <a:solidFill>
                  <a:srgbClr val="C00000"/>
                </a:solidFill>
                <a:latin typeface="Microsoft YaHei" panose="020b0503020204020204" pitchFamily="34" charset="-122"/>
                <a:ea typeface="Microsoft YaHei" panose="020b0503020204020204" pitchFamily="34" charset="-122"/>
              </a:rPr>
              <a:t>节，把云雀比作诗人。</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9-11</a:t>
            </a:r>
            <a:r>
              <a:rPr lang="zh-CN" altLang="en-US" sz="2400">
                <a:solidFill>
                  <a:srgbClr val="C00000"/>
                </a:solidFill>
                <a:latin typeface="Microsoft YaHei" panose="020b0503020204020204" pitchFamily="34" charset="-122"/>
                <a:ea typeface="Microsoft YaHei" panose="020b0503020204020204" pitchFamily="34" charset="-122"/>
              </a:rPr>
              <a:t>节，把云雀鸣声比作高贵少女的甜美如爱的歌曲、飞萤与晶莹的流光、玫瑰与醉人的芳香。</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12</a:t>
            </a:r>
            <a:r>
              <a:rPr lang="zh-CN" altLang="en-US" sz="2400">
                <a:solidFill>
                  <a:srgbClr val="C00000"/>
                </a:solidFill>
                <a:latin typeface="Microsoft YaHei" panose="020b0503020204020204" pitchFamily="34" charset="-122"/>
                <a:ea typeface="Microsoft YaHei" panose="020b0503020204020204" pitchFamily="34" charset="-122"/>
              </a:rPr>
              <a:t>节，写云雀不只是单纯的明朗、清新、欢悦。</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小结：塑造了云雀传播爱与光明的形象</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7B742E83-0E95-4C47-BDB9-DFAD00AA7F5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009067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5941484" y="1556282"/>
            <a:ext cx="5225415" cy="3731214"/>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“冬天来了，春天还会远吗”相信这句话大家都不陌生，这句话出自英国诗人雪莱的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西风颂</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句诗给了处在寒冬的人一个美好的希望，尽管现在是寒气凌冽、寒风萧瑟的冬天，但冬天过去了，春天就会到来，到时大地复苏、春风和煦、春光明媚，充满了阳光与希望。今天，我们一起学习一下雪莱的另外一首诗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致云雀</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5500849" y="616505"/>
            <a:ext cx="2928620"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7C90E67B-1475-DB46-8092-B42F20965A4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5812" y="1938868"/>
            <a:ext cx="4007107" cy="250444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4" y="1154397"/>
            <a:ext cx="7423229" cy="3351046"/>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试分析“云雀”这一形象</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第三部分：</a:t>
            </a:r>
          </a:p>
          <a:p>
            <a:pPr>
              <a:lnSpc>
                <a:spcPct val="150000"/>
              </a:lnSpc>
            </a:pPr>
            <a:r>
              <a:rPr lang="en-US" altLang="zh-CN" sz="2400">
                <a:solidFill>
                  <a:srgbClr val="C00000"/>
                </a:solidFill>
                <a:latin typeface="Microsoft YaHei" panose="020b0503020204020204" pitchFamily="34" charset="-122"/>
                <a:ea typeface="Microsoft YaHei" panose="020b0503020204020204" pitchFamily="34" charset="-122"/>
              </a:rPr>
              <a:t>13-15</a:t>
            </a:r>
            <a:r>
              <a:rPr lang="zh-CN" altLang="en-US" sz="2400">
                <a:solidFill>
                  <a:srgbClr val="C00000"/>
                </a:solidFill>
                <a:latin typeface="Microsoft YaHei" panose="020b0503020204020204" pitchFamily="34" charset="-122"/>
                <a:ea typeface="Microsoft YaHei" panose="020b0503020204020204" pitchFamily="34" charset="-122"/>
              </a:rPr>
              <a:t>节，探讨美的根源。</a:t>
            </a:r>
          </a:p>
          <a:p>
            <a:pPr>
              <a:lnSpc>
                <a:spcPct val="150000"/>
              </a:lnSpc>
            </a:pPr>
            <a:r>
              <a:rPr lang="en-US" altLang="zh-CN" sz="2400">
                <a:solidFill>
                  <a:srgbClr val="C00000"/>
                </a:solidFill>
                <a:latin typeface="Microsoft YaHei" panose="020b0503020204020204" pitchFamily="34" charset="-122"/>
                <a:ea typeface="Microsoft YaHei" panose="020b0503020204020204" pitchFamily="34" charset="-122"/>
              </a:rPr>
              <a:t>16-17</a:t>
            </a:r>
            <a:r>
              <a:rPr lang="zh-CN" altLang="en-US" sz="2400">
                <a:solidFill>
                  <a:srgbClr val="C00000"/>
                </a:solidFill>
                <a:latin typeface="Microsoft YaHei" panose="020b0503020204020204" pitchFamily="34" charset="-122"/>
                <a:ea typeface="Microsoft YaHei" panose="020b0503020204020204" pitchFamily="34" charset="-122"/>
              </a:rPr>
              <a:t>节，探寻欢乐的真正来源。</a:t>
            </a:r>
          </a:p>
          <a:p>
            <a:pPr>
              <a:lnSpc>
                <a:spcPct val="150000"/>
              </a:lnSpc>
            </a:pPr>
            <a:r>
              <a:rPr lang="en-US" altLang="zh-CN" sz="2400">
                <a:solidFill>
                  <a:srgbClr val="C00000"/>
                </a:solidFill>
                <a:latin typeface="Microsoft YaHei" panose="020b0503020204020204" pitchFamily="34" charset="-122"/>
                <a:ea typeface="Microsoft YaHei" panose="020b0503020204020204" pitchFamily="34" charset="-122"/>
              </a:rPr>
              <a:t>18-20</a:t>
            </a:r>
            <a:r>
              <a:rPr lang="zh-CN" altLang="en-US" sz="2400">
                <a:solidFill>
                  <a:srgbClr val="C00000"/>
                </a:solidFill>
                <a:latin typeface="Microsoft YaHei" panose="020b0503020204020204" pitchFamily="34" charset="-122"/>
                <a:ea typeface="Microsoft YaHei" panose="020b0503020204020204" pitchFamily="34" charset="-122"/>
              </a:rPr>
              <a:t>节，不能快乐的根由。</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小结：塑造了云雀丰富明澈的形象</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6E6F8D44-9D9C-2E4C-A481-6FF5A8861E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33092575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36">
                                            <p:txEl>
                                              <p:pRg st="4" end="4"/>
                                            </p:txEl>
                                          </p:spTgt>
                                        </p:tgtEl>
                                        <p:attrNameLst>
                                          <p:attrName>style.visibility</p:attrName>
                                        </p:attrNameLst>
                                      </p:cBhvr>
                                      <p:to>
                                        <p:strVal val="visible"/>
                                      </p:to>
                                    </p:set>
                                    <p:animEffect transition="in" filter="dissolve">
                                      <p:cBhvr>
                                        <p:cTn id="20" dur="500"/>
                                        <p:tgtEl>
                                          <p:spTgt spid="36">
                                            <p:txEl>
                                              <p:pRg st="4" end="4"/>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36">
                                            <p:txEl>
                                              <p:pRg st="5" end="5"/>
                                            </p:txEl>
                                          </p:spTgt>
                                        </p:tgtEl>
                                        <p:attrNameLst>
                                          <p:attrName>style.visibility</p:attrName>
                                        </p:attrNameLst>
                                      </p:cBhvr>
                                      <p:to>
                                        <p:strVal val="visible"/>
                                      </p:to>
                                    </p:set>
                                    <p:animEffect transition="in" filter="dissolve">
                                      <p:cBhvr>
                                        <p:cTn id="23"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4" y="1154397"/>
            <a:ext cx="7423229" cy="2797048"/>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试分析“云雀”这一形象</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第四部分：</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第</a:t>
            </a:r>
            <a:r>
              <a:rPr lang="en-US" altLang="zh-CN" sz="2400">
                <a:solidFill>
                  <a:srgbClr val="C00000"/>
                </a:solidFill>
                <a:latin typeface="Microsoft YaHei" panose="020b0503020204020204" pitchFamily="34" charset="-122"/>
                <a:ea typeface="Microsoft YaHei" panose="020b0503020204020204" pitchFamily="34" charset="-122"/>
              </a:rPr>
              <a:t>21</a:t>
            </a:r>
            <a:r>
              <a:rPr lang="zh-CN" altLang="en-US" sz="2400">
                <a:solidFill>
                  <a:srgbClr val="C00000"/>
                </a:solidFill>
                <a:latin typeface="Microsoft YaHei" panose="020b0503020204020204" pitchFamily="34" charset="-122"/>
                <a:ea typeface="Microsoft YaHei" panose="020b0503020204020204" pitchFamily="34" charset="-122"/>
              </a:rPr>
              <a:t>节，以感叹的口吻表达了他的愿望和抱负</a:t>
            </a:r>
            <a:r>
              <a:rPr lang="en-US" altLang="zh-CN" sz="2400">
                <a:solidFill>
                  <a:srgbClr val="C00000"/>
                </a:solidFill>
                <a:latin typeface="Microsoft YaHei" panose="020b0503020204020204" pitchFamily="34" charset="-122"/>
                <a:ea typeface="Microsoft YaHei" panose="020b0503020204020204" pitchFamily="34" charset="-122"/>
              </a:rPr>
              <a:t>——</a:t>
            </a:r>
            <a:r>
              <a:rPr lang="zh-CN" altLang="en-US" sz="2400">
                <a:solidFill>
                  <a:srgbClr val="C00000"/>
                </a:solidFill>
                <a:latin typeface="Microsoft YaHei" panose="020b0503020204020204" pitchFamily="34" charset="-122"/>
                <a:ea typeface="Microsoft YaHei" panose="020b0503020204020204" pitchFamily="34" charset="-122"/>
              </a:rPr>
              <a:t>拥有云雀的欢欣。</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小结：塑造了云雀和谐、炽热的理想形象</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B7D466FA-4FE8-7340-8910-754CA2B535A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7773081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7490"/>
            <a:ext cx="7423229" cy="4459041"/>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总括</a:t>
            </a:r>
            <a:r>
              <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雪莱诗中这一云雀形象，并不纯然是自然界中的云雀，而是诗人的理想自我形象或诗人理想的形象载体。诗人和云雀在许多方面都很相似</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都追求光明，蔑视地面，都向往理想的世界。所不同的只是诗人痛苦地感到了理想与现实间的巨大差距，而这个差距对云雀是不存在的。从诗的整个调子中可以看出，雪莱虽感到理想遥远的痛苦，仍以不断飞升的积极情调去超越感伤。</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AF5248F3-27B9-5843-9CAC-4D4A05FDA50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1380046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6643"/>
            <a:ext cx="7073386" cy="4459041"/>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飞鸟象征着时代变迁</a:t>
            </a:r>
          </a:p>
          <a:p>
            <a:pPr algn="ctr">
              <a:lnSpc>
                <a:spcPct val="150000"/>
              </a:lnSpc>
            </a:pPr>
            <a:r>
              <a:rPr lang="zh-CN" altLang="en-US" sz="2400">
                <a:latin typeface="Microsoft YaHei" panose="020b0503020204020204" pitchFamily="34" charset="-122"/>
                <a:ea typeface="Microsoft YaHei" panose="020b0503020204020204" pitchFamily="34" charset="-122"/>
              </a:rPr>
              <a:t>乌衣巷</a:t>
            </a:r>
          </a:p>
          <a:p>
            <a:pPr algn="ctr">
              <a:lnSpc>
                <a:spcPct val="150000"/>
              </a:lnSpc>
            </a:pPr>
            <a:r>
              <a:rPr lang="zh-CN" altLang="en-US" sz="2400">
                <a:latin typeface="Microsoft YaHei" panose="020b0503020204020204" pitchFamily="34" charset="-122"/>
                <a:ea typeface="Microsoft YaHei" panose="020b0503020204020204" pitchFamily="34" charset="-122"/>
              </a:rPr>
              <a:t>刘禹锡</a:t>
            </a:r>
          </a:p>
          <a:p>
            <a:pPr algn="ctr">
              <a:lnSpc>
                <a:spcPct val="150000"/>
              </a:lnSpc>
            </a:pPr>
            <a:r>
              <a:rPr lang="zh-CN" altLang="en-US" sz="2400">
                <a:latin typeface="Microsoft YaHei" panose="020b0503020204020204" pitchFamily="34" charset="-122"/>
                <a:ea typeface="Microsoft YaHei" panose="020b0503020204020204" pitchFamily="34" charset="-122"/>
              </a:rPr>
              <a:t>朱雀桥边野草花，乌衣巷口夕阳斜。</a:t>
            </a:r>
          </a:p>
          <a:p>
            <a:pPr algn="ctr">
              <a:lnSpc>
                <a:spcPct val="150000"/>
              </a:lnSpc>
            </a:pPr>
            <a:r>
              <a:rPr lang="zh-CN" altLang="en-US" sz="2400">
                <a:latin typeface="Microsoft YaHei" panose="020b0503020204020204" pitchFamily="34" charset="-122"/>
                <a:ea typeface="Microsoft YaHei" panose="020b0503020204020204" pitchFamily="34" charset="-122"/>
              </a:rPr>
              <a:t>旧时王谢堂前燕，飞入寻常百姓家。</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解读：诗句描绘出燕子飞入寻常百姓家的画面，给人一种世事沧桑的感受，通过诗句表现作者生活的曲折。在诗句中我们可以感受到时事变迁的无常。</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6" name="图片 5">
            <a:extLst>
              <a:ext uri="{FF2B5EF4-FFF2-40B4-BE49-F238E27FC236}">
                <a16:creationId xmlns:a16="http://schemas.microsoft.com/office/drawing/2014/main" id="{46321362-F979-D646-9FFA-744063E42D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72697442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6643"/>
            <a:ext cx="7073386"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飞鸟象征着孤单、悲壮凄凉</a:t>
            </a:r>
          </a:p>
          <a:p>
            <a:pPr algn="ctr">
              <a:lnSpc>
                <a:spcPct val="150000"/>
              </a:lnSpc>
            </a:pPr>
            <a:r>
              <a:rPr lang="zh-CN" altLang="en-US" sz="2400">
                <a:latin typeface="Microsoft YaHei" panose="020b0503020204020204" pitchFamily="34" charset="-122"/>
                <a:ea typeface="Microsoft YaHei" panose="020b0503020204020204" pitchFamily="34" charset="-122"/>
              </a:rPr>
              <a:t>卜算子</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黄州定慧院寓居作</a:t>
            </a:r>
          </a:p>
          <a:p>
            <a:pPr algn="ctr">
              <a:lnSpc>
                <a:spcPct val="150000"/>
              </a:lnSpc>
            </a:pPr>
            <a:r>
              <a:rPr lang="zh-CN" altLang="en-US" sz="2400">
                <a:latin typeface="Microsoft YaHei" panose="020b0503020204020204" pitchFamily="34" charset="-122"/>
                <a:ea typeface="Microsoft YaHei" panose="020b0503020204020204" pitchFamily="34" charset="-122"/>
              </a:rPr>
              <a:t>苏轼</a:t>
            </a:r>
          </a:p>
          <a:p>
            <a:pPr>
              <a:lnSpc>
                <a:spcPct val="150000"/>
              </a:lnSpc>
            </a:pPr>
            <a:r>
              <a:rPr lang="zh-CN" altLang="en-US" sz="2400">
                <a:latin typeface="Microsoft YaHei" panose="020b0503020204020204" pitchFamily="34" charset="-122"/>
                <a:ea typeface="Microsoft YaHei" panose="020b0503020204020204" pitchFamily="34" charset="-122"/>
              </a:rPr>
              <a:t>      缺月挂疏桐，漏断人初静。时见幽人独往来，缥缈孤鸿影。</a:t>
            </a:r>
          </a:p>
          <a:p>
            <a:pPr>
              <a:lnSpc>
                <a:spcPct val="150000"/>
              </a:lnSpc>
            </a:pPr>
            <a:r>
              <a:rPr lang="zh-CN" altLang="en-US" sz="2400">
                <a:latin typeface="Microsoft YaHei" panose="020b0503020204020204" pitchFamily="34" charset="-122"/>
                <a:ea typeface="Microsoft YaHei" panose="020b0503020204020204" pitchFamily="34" charset="-122"/>
              </a:rPr>
              <a:t>      惊起却回头，有恨无人省。拣尽寒枝不肯栖，寂寞沙洲冷。</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解读：通过孤鸿表现出作者的孤寂之情，并且表明作者不愿随波逐流。</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7" name="图片 6">
            <a:extLst>
              <a:ext uri="{FF2B5EF4-FFF2-40B4-BE49-F238E27FC236}">
                <a16:creationId xmlns:a16="http://schemas.microsoft.com/office/drawing/2014/main" id="{6CCE0759-7DD3-3849-BD23-6BA42D216B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803935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6643"/>
            <a:ext cx="7073386" cy="4459041"/>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飞鸟象征着荒凉破败、离情别思</a:t>
            </a:r>
          </a:p>
          <a:p>
            <a:pPr algn="ctr">
              <a:lnSpc>
                <a:spcPct val="150000"/>
              </a:lnSpc>
            </a:pPr>
            <a:r>
              <a:rPr lang="zh-CN" altLang="en-US" sz="2400">
                <a:latin typeface="Microsoft YaHei" panose="020b0503020204020204" pitchFamily="34" charset="-122"/>
                <a:ea typeface="Microsoft YaHei" panose="020b0503020204020204" pitchFamily="34" charset="-122"/>
              </a:rPr>
              <a:t>越中览古</a:t>
            </a:r>
          </a:p>
          <a:p>
            <a:pPr algn="ctr">
              <a:lnSpc>
                <a:spcPct val="150000"/>
              </a:lnSpc>
            </a:pPr>
            <a:r>
              <a:rPr lang="zh-CN" altLang="en-US" sz="2400">
                <a:latin typeface="Microsoft YaHei" panose="020b0503020204020204" pitchFamily="34" charset="-122"/>
                <a:ea typeface="Microsoft YaHei" panose="020b0503020204020204" pitchFamily="34" charset="-122"/>
              </a:rPr>
              <a:t>李白</a:t>
            </a:r>
          </a:p>
          <a:p>
            <a:pPr algn="ctr">
              <a:lnSpc>
                <a:spcPct val="150000"/>
              </a:lnSpc>
            </a:pPr>
            <a:r>
              <a:rPr lang="zh-CN" altLang="en-US" sz="2400">
                <a:latin typeface="Microsoft YaHei" panose="020b0503020204020204" pitchFamily="34" charset="-122"/>
                <a:ea typeface="Microsoft YaHei" panose="020b0503020204020204" pitchFamily="34" charset="-122"/>
              </a:rPr>
              <a:t>越王勾践破吴归，义士还家尽锦衣。</a:t>
            </a:r>
          </a:p>
          <a:p>
            <a:pPr algn="ctr">
              <a:lnSpc>
                <a:spcPct val="150000"/>
              </a:lnSpc>
            </a:pPr>
            <a:r>
              <a:rPr lang="zh-CN" altLang="en-US" sz="2400">
                <a:latin typeface="Microsoft YaHei" panose="020b0503020204020204" pitchFamily="34" charset="-122"/>
                <a:ea typeface="Microsoft YaHei" panose="020b0503020204020204" pitchFamily="34" charset="-122"/>
              </a:rPr>
              <a:t>宫女如花满春殿，只今惟有鹧鸪飞。</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解读：描写了春殿以往的繁华，并利用鹧鸪鸟衬托如今春殿的破败，通过春殿繁华与破败进行对比，给人无限的荒凉之感。</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7" name="图片 6">
            <a:extLst>
              <a:ext uri="{FF2B5EF4-FFF2-40B4-BE49-F238E27FC236}">
                <a16:creationId xmlns:a16="http://schemas.microsoft.com/office/drawing/2014/main" id="{35FC06CC-22B0-AE4F-91A7-CEB753F8CA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7327094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6643"/>
            <a:ext cx="7073386"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飞鸟象征着荒凉破败、离情别思</a:t>
            </a:r>
          </a:p>
          <a:p>
            <a:pPr algn="ctr">
              <a:lnSpc>
                <a:spcPct val="150000"/>
              </a:lnSpc>
            </a:pPr>
            <a:r>
              <a:rPr lang="zh-CN" altLang="en-US" sz="2400">
                <a:latin typeface="Microsoft YaHei" panose="020b0503020204020204" pitchFamily="34" charset="-122"/>
                <a:ea typeface="Microsoft YaHei" panose="020b0503020204020204" pitchFamily="34" charset="-122"/>
              </a:rPr>
              <a:t>闻王昌龄左迁龙标遥有此寄</a:t>
            </a:r>
          </a:p>
          <a:p>
            <a:pPr algn="ctr">
              <a:lnSpc>
                <a:spcPct val="150000"/>
              </a:lnSpc>
            </a:pPr>
            <a:r>
              <a:rPr lang="zh-CN" altLang="en-US" sz="2400">
                <a:latin typeface="Microsoft YaHei" panose="020b0503020204020204" pitchFamily="34" charset="-122"/>
                <a:ea typeface="Microsoft YaHei" panose="020b0503020204020204" pitchFamily="34" charset="-122"/>
              </a:rPr>
              <a:t>李白</a:t>
            </a:r>
          </a:p>
          <a:p>
            <a:pPr algn="ctr">
              <a:lnSpc>
                <a:spcPct val="150000"/>
              </a:lnSpc>
            </a:pPr>
            <a:r>
              <a:rPr lang="zh-CN" altLang="en-US" sz="2400">
                <a:latin typeface="Microsoft YaHei" panose="020b0503020204020204" pitchFamily="34" charset="-122"/>
                <a:ea typeface="Microsoft YaHei" panose="020b0503020204020204" pitchFamily="34" charset="-122"/>
              </a:rPr>
              <a:t>杨花落尽子规啼，闻道龙标过五溪。</a:t>
            </a:r>
          </a:p>
          <a:p>
            <a:pPr algn="ctr">
              <a:lnSpc>
                <a:spcPct val="150000"/>
              </a:lnSpc>
            </a:pPr>
            <a:r>
              <a:rPr lang="zh-CN" altLang="en-US" sz="2400">
                <a:latin typeface="Microsoft YaHei" panose="020b0503020204020204" pitchFamily="34" charset="-122"/>
                <a:ea typeface="Microsoft YaHei" panose="020b0503020204020204" pitchFamily="34" charset="-122"/>
              </a:rPr>
              <a:t>我寄愁心与明月，随君直到夜郎西。</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解读：在情景交融当中，我们可以通过诗人创设的画面联想自己送别朋友的情形，从而有感而发，体会出诗人创作时的情感，在诗句中充分利用“子规”表现了作者的离情别思。</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6" name="图片 5">
            <a:extLst>
              <a:ext uri="{FF2B5EF4-FFF2-40B4-BE49-F238E27FC236}">
                <a16:creationId xmlns:a16="http://schemas.microsoft.com/office/drawing/2014/main" id="{63903039-0856-EA4D-A425-7726A51BB5E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79892912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6643"/>
            <a:ext cx="7073386" cy="511620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000" b="1">
                <a:solidFill>
                  <a:srgbClr val="0070C0"/>
                </a:solidFill>
                <a:latin typeface="Microsoft YaHei" panose="020b0503020204020204" pitchFamily="34" charset="-122"/>
                <a:ea typeface="Microsoft YaHei" panose="020b0503020204020204" pitchFamily="34" charset="-122"/>
              </a:rPr>
              <a:t>飞鸟象征着高远志向 </a:t>
            </a:r>
          </a:p>
          <a:p>
            <a:pPr algn="ctr">
              <a:lnSpc>
                <a:spcPct val="150000"/>
              </a:lnSpc>
            </a:pPr>
            <a:r>
              <a:rPr lang="zh-CN" altLang="en-US" sz="2000">
                <a:latin typeface="Microsoft YaHei" panose="020b0503020204020204" pitchFamily="34" charset="-122"/>
                <a:ea typeface="Microsoft YaHei" panose="020b0503020204020204" pitchFamily="34" charset="-122"/>
              </a:rPr>
              <a:t>八声甘州</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和魏鹤山韵</a:t>
            </a:r>
          </a:p>
          <a:p>
            <a:pPr algn="ctr">
              <a:lnSpc>
                <a:spcPct val="150000"/>
              </a:lnSpc>
            </a:pPr>
            <a:r>
              <a:rPr lang="zh-CN" altLang="en-US" sz="2000">
                <a:latin typeface="Microsoft YaHei" panose="020b0503020204020204" pitchFamily="34" charset="-122"/>
                <a:ea typeface="Microsoft YaHei" panose="020b0503020204020204" pitchFamily="34" charset="-122"/>
              </a:rPr>
              <a:t>吴潜</a:t>
            </a:r>
          </a:p>
          <a:p>
            <a:pPr>
              <a:lnSpc>
                <a:spcPct val="150000"/>
              </a:lnSpc>
            </a:pPr>
            <a:r>
              <a:rPr lang="zh-CN" altLang="en-US" sz="2000">
                <a:latin typeface="Microsoft YaHei" panose="020b0503020204020204" pitchFamily="34" charset="-122"/>
                <a:ea typeface="Microsoft YaHei" panose="020b0503020204020204" pitchFamily="34" charset="-122"/>
              </a:rPr>
              <a:t>      任渠侬、造物自儿嬉。安能止吾归。有秋来竹径，春时花坞，夏里荷漪。何事东涂西抹，空遣鬓毛稀，矫首看鸿鹄，远举高飞。</a:t>
            </a:r>
          </a:p>
          <a:p>
            <a:pPr>
              <a:lnSpc>
                <a:spcPct val="150000"/>
              </a:lnSpc>
            </a:pPr>
            <a:r>
              <a:rPr lang="zh-CN" altLang="en-US" sz="2000">
                <a:latin typeface="Microsoft YaHei" panose="020b0503020204020204" pitchFamily="34" charset="-122"/>
                <a:ea typeface="Microsoft YaHei" panose="020b0503020204020204" pitchFamily="34" charset="-122"/>
              </a:rPr>
              <a:t>      点检人间今古，部谁为赢局，底是输棋。谩区区成败，蚁阵与蜗围。便掀天卷地勋业，怕山中、拍手笑希夷。如何是，一尊相属，万事休知。</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解读：通过作者的描述创设出鸿鹄高飞的情景，让读者通过想象感受鸿鹄高飞，从而使读者拥有另一番体验。</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6" name="图片 5">
            <a:extLst>
              <a:ext uri="{FF2B5EF4-FFF2-40B4-BE49-F238E27FC236}">
                <a16:creationId xmlns:a16="http://schemas.microsoft.com/office/drawing/2014/main" id="{3868B0F8-26C4-974A-ACD2-67E53379CFF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7761572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606475" y="1336643"/>
            <a:ext cx="7454896"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飞鸟象征着喜悦</a:t>
            </a:r>
          </a:p>
          <a:p>
            <a:pPr algn="ctr">
              <a:lnSpc>
                <a:spcPct val="150000"/>
              </a:lnSpc>
            </a:pPr>
            <a:r>
              <a:rPr lang="zh-CN" altLang="en-US" sz="2400">
                <a:latin typeface="Microsoft YaHei" panose="020b0503020204020204" pitchFamily="34" charset="-122"/>
                <a:ea typeface="Microsoft YaHei" panose="020b0503020204020204" pitchFamily="34" charset="-122"/>
              </a:rPr>
              <a:t>钱塘湖春行</a:t>
            </a:r>
          </a:p>
          <a:p>
            <a:pPr algn="ctr">
              <a:lnSpc>
                <a:spcPct val="150000"/>
              </a:lnSpc>
            </a:pPr>
            <a:r>
              <a:rPr lang="zh-CN" altLang="en-US" sz="2400">
                <a:latin typeface="Microsoft YaHei" panose="020b0503020204020204" pitchFamily="34" charset="-122"/>
                <a:ea typeface="Microsoft YaHei" panose="020b0503020204020204" pitchFamily="34" charset="-122"/>
              </a:rPr>
              <a:t>白居易</a:t>
            </a:r>
          </a:p>
          <a:p>
            <a:pPr algn="ctr">
              <a:lnSpc>
                <a:spcPct val="150000"/>
              </a:lnSpc>
            </a:pPr>
            <a:r>
              <a:rPr lang="zh-CN" altLang="en-US" sz="2400">
                <a:latin typeface="Microsoft YaHei" panose="020b0503020204020204" pitchFamily="34" charset="-122"/>
                <a:ea typeface="Microsoft YaHei" panose="020b0503020204020204" pitchFamily="34" charset="-122"/>
              </a:rPr>
              <a:t>孤山寺北贾亭西，水面初平云脚低。</a:t>
            </a:r>
          </a:p>
          <a:p>
            <a:pPr algn="ctr">
              <a:lnSpc>
                <a:spcPct val="150000"/>
              </a:lnSpc>
            </a:pPr>
            <a:r>
              <a:rPr lang="zh-CN" altLang="en-US" sz="2400">
                <a:latin typeface="Microsoft YaHei" panose="020b0503020204020204" pitchFamily="34" charset="-122"/>
                <a:ea typeface="Microsoft YaHei" panose="020b0503020204020204" pitchFamily="34" charset="-122"/>
              </a:rPr>
              <a:t>几处早莺争暖树，谁家新燕啄春泥。</a:t>
            </a:r>
          </a:p>
          <a:p>
            <a:pPr algn="ctr">
              <a:lnSpc>
                <a:spcPct val="150000"/>
              </a:lnSpc>
            </a:pPr>
            <a:r>
              <a:rPr lang="zh-CN" altLang="en-US" sz="2400">
                <a:latin typeface="Microsoft YaHei" panose="020b0503020204020204" pitchFamily="34" charset="-122"/>
                <a:ea typeface="Microsoft YaHei" panose="020b0503020204020204" pitchFamily="34" charset="-122"/>
              </a:rPr>
              <a:t>乱花渐欲迷人眼，浅草才能没马蹄。</a:t>
            </a:r>
          </a:p>
          <a:p>
            <a:pPr algn="ctr">
              <a:lnSpc>
                <a:spcPct val="150000"/>
              </a:lnSpc>
            </a:pPr>
            <a:r>
              <a:rPr lang="zh-CN" altLang="en-US" sz="2400">
                <a:latin typeface="Microsoft YaHei" panose="020b0503020204020204" pitchFamily="34" charset="-122"/>
                <a:ea typeface="Microsoft YaHei" panose="020b0503020204020204" pitchFamily="34" charset="-122"/>
              </a:rPr>
              <a:t>最爱湖东行不足，绿杨阴里白沙堤。</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解读：诗句描写了早莺相互争巢的情形，给读者带来一种早春的美好，这也将诗人的喜悦之情表露无遗。</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6" name="图片 5">
            <a:extLst>
              <a:ext uri="{FF2B5EF4-FFF2-40B4-BE49-F238E27FC236}">
                <a16:creationId xmlns:a16="http://schemas.microsoft.com/office/drawing/2014/main" id="{C28529B6-E177-6643-919D-B4CC3FEEB2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176978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7" end="7"/>
                                            </p:txEl>
                                          </p:spTgt>
                                        </p:tgtEl>
                                        <p:attrNameLst>
                                          <p:attrName>style.visibility</p:attrName>
                                        </p:attrNameLst>
                                      </p:cBhvr>
                                      <p:to>
                                        <p:strVal val="visible"/>
                                      </p:to>
                                    </p:set>
                                    <p:animEffect transition="in" filter="dissolve">
                                      <p:cBhvr>
                                        <p:cTn id="14"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85682" y="1059644"/>
            <a:ext cx="7073386" cy="556703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飞鸟象征着幸福</a:t>
            </a:r>
          </a:p>
          <a:p>
            <a:pPr algn="ctr">
              <a:lnSpc>
                <a:spcPct val="150000"/>
              </a:lnSpc>
            </a:pPr>
            <a:r>
              <a:rPr lang="zh-CN" altLang="en-US" sz="2400">
                <a:latin typeface="Microsoft YaHei" panose="020b0503020204020204" pitchFamily="34" charset="-122"/>
                <a:ea typeface="Microsoft YaHei" panose="020b0503020204020204" pitchFamily="34" charset="-122"/>
              </a:rPr>
              <a:t>无题</a:t>
            </a:r>
          </a:p>
          <a:p>
            <a:pPr algn="ctr">
              <a:lnSpc>
                <a:spcPct val="150000"/>
              </a:lnSpc>
            </a:pPr>
            <a:r>
              <a:rPr lang="zh-CN" altLang="en-US" sz="2400">
                <a:latin typeface="Microsoft YaHei" panose="020b0503020204020204" pitchFamily="34" charset="-122"/>
                <a:ea typeface="Microsoft YaHei" panose="020b0503020204020204" pitchFamily="34" charset="-122"/>
              </a:rPr>
              <a:t>李商隐</a:t>
            </a:r>
          </a:p>
          <a:p>
            <a:pPr algn="ctr">
              <a:lnSpc>
                <a:spcPct val="150000"/>
              </a:lnSpc>
            </a:pPr>
            <a:r>
              <a:rPr lang="zh-CN" altLang="en-US" sz="2400">
                <a:latin typeface="Microsoft YaHei" panose="020b0503020204020204" pitchFamily="34" charset="-122"/>
                <a:ea typeface="Microsoft YaHei" panose="020b0503020204020204" pitchFamily="34" charset="-122"/>
              </a:rPr>
              <a:t>相见时难别亦难，东风无力百花残。</a:t>
            </a:r>
          </a:p>
          <a:p>
            <a:pPr algn="ctr">
              <a:lnSpc>
                <a:spcPct val="150000"/>
              </a:lnSpc>
            </a:pPr>
            <a:r>
              <a:rPr lang="zh-CN" altLang="en-US" sz="2400">
                <a:latin typeface="Microsoft YaHei" panose="020b0503020204020204" pitchFamily="34" charset="-122"/>
                <a:ea typeface="Microsoft YaHei" panose="020b0503020204020204" pitchFamily="34" charset="-122"/>
              </a:rPr>
              <a:t>春蚕到死丝方尽，蜡炬成灰泪始干。</a:t>
            </a:r>
          </a:p>
          <a:p>
            <a:pPr algn="ctr">
              <a:lnSpc>
                <a:spcPct val="150000"/>
              </a:lnSpc>
            </a:pPr>
            <a:r>
              <a:rPr lang="zh-CN" altLang="en-US" sz="2400">
                <a:latin typeface="Microsoft YaHei" panose="020b0503020204020204" pitchFamily="34" charset="-122"/>
                <a:ea typeface="Microsoft YaHei" panose="020b0503020204020204" pitchFamily="34" charset="-122"/>
              </a:rPr>
              <a:t>晓镜但愁云鬓改，夜吟应觉月光寒。</a:t>
            </a:r>
          </a:p>
          <a:p>
            <a:pPr algn="ctr">
              <a:lnSpc>
                <a:spcPct val="150000"/>
              </a:lnSpc>
            </a:pPr>
            <a:r>
              <a:rPr lang="zh-CN" altLang="en-US" sz="2400">
                <a:latin typeface="Microsoft YaHei" panose="020b0503020204020204" pitchFamily="34" charset="-122"/>
                <a:ea typeface="Microsoft YaHei" panose="020b0503020204020204" pitchFamily="34" charset="-122"/>
              </a:rPr>
              <a:t>蓬山此去无多路，青鸟殷勤为探看。</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解读：利用青鸟表明了作者美好的愿望，希望通过青鸟引领诗人走向幸福，简短的诗句中读者仿佛可以看见青鸟带路，使读者感受到作者的美好期望。 </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6" name="图片 5">
            <a:extLst>
              <a:ext uri="{FF2B5EF4-FFF2-40B4-BE49-F238E27FC236}">
                <a16:creationId xmlns:a16="http://schemas.microsoft.com/office/drawing/2014/main" id="{4F947CFA-6605-0843-98C1-AAF465A7ED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8470117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7" end="7"/>
                                            </p:txEl>
                                          </p:spTgt>
                                        </p:tgtEl>
                                        <p:attrNameLst>
                                          <p:attrName>style.visibility</p:attrName>
                                        </p:attrNameLst>
                                      </p:cBhvr>
                                      <p:to>
                                        <p:strVal val="visible"/>
                                      </p:to>
                                    </p:set>
                                    <p:animEffect transition="in" filter="dissolve">
                                      <p:cBhvr>
                                        <p:cTn id="14" dur="500"/>
                                        <p:tgtEl>
                                          <p:spTgt spid="36">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诵读感悟</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技巧点拨</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485682" y="1108356"/>
            <a:ext cx="7544022" cy="556703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0070C0"/>
                </a:solidFill>
                <a:latin typeface="Microsoft YaHei" panose="020b0503020204020204" pitchFamily="34" charset="-122"/>
                <a:ea typeface="Microsoft YaHei" panose="020b0503020204020204" pitchFamily="34" charset="-122"/>
              </a:rPr>
              <a:t>飞鸟象征着自由</a:t>
            </a:r>
          </a:p>
          <a:p>
            <a:pPr algn="ctr">
              <a:lnSpc>
                <a:spcPct val="150000"/>
              </a:lnSpc>
            </a:pPr>
            <a:r>
              <a:rPr lang="zh-CN" altLang="en-US" sz="2400">
                <a:latin typeface="Microsoft YaHei" panose="020b0503020204020204" pitchFamily="34" charset="-122"/>
                <a:ea typeface="Microsoft YaHei" panose="020b0503020204020204" pitchFamily="34" charset="-122"/>
              </a:rPr>
              <a:t>清平乐令</a:t>
            </a:r>
          </a:p>
          <a:p>
            <a:pPr algn="ctr">
              <a:lnSpc>
                <a:spcPct val="150000"/>
              </a:lnSpc>
            </a:pPr>
            <a:r>
              <a:rPr lang="zh-CN" altLang="en-US" sz="2400">
                <a:latin typeface="Microsoft YaHei" panose="020b0503020204020204" pitchFamily="34" charset="-122"/>
                <a:ea typeface="Microsoft YaHei" panose="020b0503020204020204" pitchFamily="34" charset="-122"/>
              </a:rPr>
              <a:t>佚名</a:t>
            </a:r>
          </a:p>
          <a:p>
            <a:pPr>
              <a:lnSpc>
                <a:spcPct val="150000"/>
              </a:lnSpc>
            </a:pPr>
            <a:r>
              <a:rPr lang="zh-CN" altLang="en-US" sz="2400">
                <a:latin typeface="Microsoft YaHei" panose="020b0503020204020204" pitchFamily="34" charset="-122"/>
                <a:ea typeface="Microsoft YaHei" panose="020b0503020204020204" pitchFamily="34" charset="-122"/>
              </a:rPr>
              <a:t>      帘卷曲阑独倚，江展暮天无际。泪眼不曾晴，家在吴头楚尾。</a:t>
            </a:r>
          </a:p>
          <a:p>
            <a:pPr>
              <a:lnSpc>
                <a:spcPct val="150000"/>
              </a:lnSpc>
            </a:pPr>
            <a:r>
              <a:rPr lang="zh-CN" altLang="en-US" sz="2400">
                <a:latin typeface="Microsoft YaHei" panose="020b0503020204020204" pitchFamily="34" charset="-122"/>
                <a:ea typeface="Microsoft YaHei" panose="020b0503020204020204" pitchFamily="34" charset="-122"/>
              </a:rPr>
              <a:t>      数点落红乱委，扑鹿沙鸥惊起。诗句欲成时，没入苍烟丛里。</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解读：通过沙鸥的自由自在与少女的伤怀进行对比，从而表现出少女希望可以像沙鸥一样飞翔，忧伤之感油然而生。</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75757" y="231319"/>
            <a:ext cx="8019850" cy="830997"/>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endParaRPr kumimoji="1" lang="en-US" altLang="zh-CN" sz="2400" b="1">
              <a:latin typeface="Microsoft YaHei" panose="020b0503020204020204" pitchFamily="34" charset="-122"/>
              <a:ea typeface="Microsoft YaHei" panose="020b0503020204020204" pitchFamily="34" charset="-122"/>
            </a:endParaRPr>
          </a:p>
          <a:p>
            <a:pPr algn="r"/>
            <a:r>
              <a:rPr kumimoji="1" lang="zh-CN" altLang="en-US" sz="2400" b="1">
                <a:latin typeface="Microsoft YaHei" panose="020b0503020204020204" pitchFamily="34" charset="-122"/>
                <a:ea typeface="Microsoft YaHei" panose="020b0503020204020204" pitchFamily="34" charset="-122"/>
              </a:rPr>
              <a:t>诗意的飞翔</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解读诗词中的飞鸟意象</a:t>
            </a:r>
          </a:p>
        </p:txBody>
      </p:sp>
      <p:pic>
        <p:nvPicPr>
          <p:cNvPr id="6" name="图片 5">
            <a:extLst>
              <a:ext uri="{FF2B5EF4-FFF2-40B4-BE49-F238E27FC236}">
                <a16:creationId xmlns:a16="http://schemas.microsoft.com/office/drawing/2014/main" id="{8E89B446-C93E-3D43-A474-2731040F3C1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5876" y="1857299"/>
            <a:ext cx="2650886" cy="314340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4771646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648393" y="1336643"/>
            <a:ext cx="11031468" cy="4459041"/>
          </a:xfrm>
          <a:prstGeom prst="rect">
            <a:avLst/>
          </a:prstGeom>
          <a:noFill/>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rPr>
              <a:t> 阅读下面这首宋词，然后回答问题。</a:t>
            </a:r>
          </a:p>
          <a:p>
            <a:pPr algn="ctr">
              <a:lnSpc>
                <a:spcPct val="150000"/>
              </a:lnSpc>
            </a:pPr>
            <a:r>
              <a:rPr lang="zh-CN" altLang="en-US" sz="2400">
                <a:latin typeface="Microsoft YaHei" panose="020b0503020204020204" pitchFamily="34" charset="-122"/>
                <a:ea typeface="Microsoft YaHei" panose="020b0503020204020204" pitchFamily="34" charset="-122"/>
              </a:rPr>
              <a:t>鹧鸪天 晏几道</a:t>
            </a:r>
          </a:p>
          <a:p>
            <a:pPr>
              <a:lnSpc>
                <a:spcPct val="150000"/>
              </a:lnSpc>
            </a:pPr>
            <a:r>
              <a:rPr lang="zh-CN" altLang="en-US" sz="2400">
                <a:latin typeface="KaiTi" panose="02010609060101010101" pitchFamily="49" charset="-122"/>
                <a:ea typeface="KaiTi" panose="02010609060101010101" pitchFamily="49" charset="-122"/>
              </a:rPr>
              <a:t>十里楼台倚翠微。百花深处杜鹃啼。殷勤自与行人语，不似流莺取次飞。 </a:t>
            </a:r>
          </a:p>
          <a:p>
            <a:pPr>
              <a:lnSpc>
                <a:spcPct val="150000"/>
              </a:lnSpc>
            </a:pPr>
            <a:r>
              <a:rPr lang="zh-CN" altLang="en-US" sz="2400">
                <a:latin typeface="KaiTi" panose="02010609060101010101" pitchFamily="49" charset="-122"/>
                <a:ea typeface="KaiTi" panose="02010609060101010101" pitchFamily="49" charset="-122"/>
              </a:rPr>
              <a:t>惊梦觉，弄晴时。声声只道不如归。天涯岂是无归意，争奈归期未可期。</a:t>
            </a:r>
          </a:p>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思考</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在这首词中，作者为什么要描写杜鹃的啼叫声 </a:t>
            </a:r>
            <a:r>
              <a:rPr lang="en-US" altLang="zh-CN" sz="2400">
                <a:latin typeface="Microsoft YaHei" panose="020b0503020204020204" pitchFamily="34" charset="-122"/>
                <a:ea typeface="Microsoft YaHei" panose="020b0503020204020204" pitchFamily="34" charset="-122"/>
              </a:rPr>
              <a:t>? </a:t>
            </a:r>
            <a:r>
              <a:rPr lang="zh-CN" altLang="en-US" sz="2400">
                <a:latin typeface="Microsoft YaHei" panose="020b0503020204020204" pitchFamily="34" charset="-122"/>
                <a:ea typeface="Microsoft YaHei" panose="020b0503020204020204" pitchFamily="34" charset="-122"/>
              </a:rPr>
              <a:t>表达了作者怎样的思想感情</a:t>
            </a:r>
            <a:r>
              <a:rPr lang="en-US" altLang="zh-CN" sz="2400">
                <a:latin typeface="Microsoft YaHei" panose="020b0503020204020204" pitchFamily="34" charset="-122"/>
                <a:ea typeface="Microsoft YaHei" panose="020b0503020204020204" pitchFamily="34" charset="-122"/>
              </a:rPr>
              <a:t>?</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词人用杜鹃的意象，仿佛令人感觉到它哀切的啼声，渲染了悲伤的氛围，委婉含蓄地表现了词人流落天涯，有家难回的悲伤之情。</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398484" y="422541"/>
            <a:ext cx="5476156" cy="461665"/>
          </a:xfrm>
          <a:prstGeom prst="rect">
            <a:avLst/>
          </a:prstGeom>
          <a:noFill/>
          <a:effectLst/>
        </p:spPr>
        <p:txBody>
          <a:bodyPr wrap="square" rtlCol="0">
            <a:spAutoFit/>
          </a:bodyPr>
          <a:lstStyle/>
          <a:p>
            <a:pPr marL="342900" indent="-342900">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拓展延伸</a:t>
            </a:r>
            <a:r>
              <a:rPr kumimoji="1" lang="en-US" altLang="zh-CN" sz="2400" b="1">
                <a:latin typeface="Microsoft YaHei" panose="020b0503020204020204" pitchFamily="34" charset="-122"/>
                <a:ea typeface="Microsoft YaHei" panose="020b0503020204020204" pitchFamily="34" charset="-122"/>
              </a:rPr>
              <a:t>--</a:t>
            </a:r>
            <a:r>
              <a:rPr kumimoji="1" lang="zh-CN" altLang="en-US" sz="2400" b="1">
                <a:latin typeface="Microsoft YaHei" panose="020b0503020204020204" pitchFamily="34" charset="-122"/>
                <a:ea typeface="Microsoft YaHei" panose="020b0503020204020204" pitchFamily="34" charset="-122"/>
              </a:rPr>
              <a:t>对点练习</a:t>
            </a:r>
          </a:p>
        </p:txBody>
      </p:sp>
    </p:spTree>
    <p:extLst>
      <p:ext uri="{BB962C8B-B14F-4D97-AF65-F5344CB8AC3E}">
        <p14:creationId xmlns:p14="http://schemas.microsoft.com/office/powerpoint/2010/main" val="289901756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5" end="5"/>
                                            </p:txEl>
                                          </p:spTgt>
                                        </p:tgtEl>
                                        <p:attrNameLst>
                                          <p:attrName>style.visibility</p:attrName>
                                        </p:attrNameLst>
                                      </p:cBhvr>
                                      <p:to>
                                        <p:strVal val="visible"/>
                                      </p:to>
                                    </p:set>
                                    <p:animEffect transition="in" filter="dissolve">
                                      <p:cBhvr>
                                        <p:cTn id="14" dur="500"/>
                                        <p:tgtEl>
                                          <p:spTgt spid="36">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4574808" y="1196510"/>
            <a:ext cx="7454896" cy="4459041"/>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鉴赏手法</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问题：诗人是怎么样塑造“云雀”欢乐的理想形象的？</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明确  ①“像一片烈火的轻云”，使用比喻的修辞手法，形象的描绘出云雀一跃而上，边飞边唱的飒爽英姿，也是诗人蔑视黑暗现实，追求光明与真理勇于献身理想的精神写照。</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②以“星光的利箭”、“明月的清辉”运用比喻、通感等视觉形象描绘听觉上的优美感受，化抽象为具体。</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6780109" y="503227"/>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pic>
        <p:nvPicPr>
          <p:cNvPr id="6" name="图片 5">
            <a:extLst>
              <a:ext uri="{FF2B5EF4-FFF2-40B4-BE49-F238E27FC236}">
                <a16:creationId xmlns:a16="http://schemas.microsoft.com/office/drawing/2014/main" id="{71ED5770-F8D3-5A41-8A71-0E5772E749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2589" y="1558345"/>
            <a:ext cx="2689837" cy="33499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2172105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cond evt="onBegin" delay="0">
                          <p:tn val="9"/>
                        </p:cond>
                      </p:stCondLst>
                      <p:childTnLst>
                        <p:par>
                          <p:cTn id="11" fill="hold" nodeType="afterGroup">
                            <p:stCondLst>
                              <p:cond delay="0"/>
                            </p:stCondLst>
                            <p:childTnLst>
                              <p:par>
                                <p:cTn id="12" presetID="9" presetClass="entr" presetSubtype="0" fill="hold" nodeType="clickEffect">
                                  <p:stCondLst>
                                    <p:cond delay="0"/>
                                  </p:stCondLst>
                                  <p:childTnLst>
                                    <p:set>
                                      <p:cBhvr>
                                        <p:cTn id="13" dur="1" fill="hold">
                                          <p:stCondLst>
                                            <p:cond delay="0"/>
                                          </p:stCondLst>
                                        </p:cTn>
                                        <p:tgtEl>
                                          <p:spTgt spid="36">
                                            <p:txEl>
                                              <p:pRg st="2" end="2"/>
                                            </p:txEl>
                                          </p:spTgt>
                                        </p:tgtEl>
                                        <p:attrNameLst>
                                          <p:attrName>style.visibility</p:attrName>
                                        </p:attrNameLst>
                                      </p:cBhvr>
                                      <p:to>
                                        <p:strVal val="visible"/>
                                      </p:to>
                                    </p:set>
                                    <p:animEffect transition="in" filter="dissolve">
                                      <p:cBhvr>
                                        <p:cTn id="14" dur="500"/>
                                        <p:tgtEl>
                                          <p:spTgt spid="36">
                                            <p:txEl>
                                              <p:pRg st="2" end="2"/>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36">
                                            <p:txEl>
                                              <p:pRg st="3" end="3"/>
                                            </p:txEl>
                                          </p:spTgt>
                                        </p:tgtEl>
                                        <p:attrNameLst>
                                          <p:attrName>style.visibility</p:attrName>
                                        </p:attrNameLst>
                                      </p:cBhvr>
                                      <p:to>
                                        <p:strVal val="visible"/>
                                      </p:to>
                                    </p:set>
                                    <p:animEffect transition="in" filter="dissolve">
                                      <p:cBhvr>
                                        <p:cTn id="17" dur="500"/>
                                        <p:tgtEl>
                                          <p:spTgt spid="3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598516" y="1139075"/>
            <a:ext cx="11230098" cy="5013039"/>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鉴赏手法</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问题：诗人是怎么样塑造“云雀”欢乐的理想形象的？</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③诗人发挥奇特的想象，把云雀比作诗人，比作深闺中的少女，比作萤火虫，使云雀美丽的形象生动地展现在读者的面前，突出云雀能够带给人们希望，唤醒人们的灵魂。。</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④诗人把云雀的歌声同春雨、婚礼上的合唱、胜利的歌声相比，突出云雀歌声所具有的巨大力量。</a:t>
            </a:r>
          </a:p>
          <a:p>
            <a:pPr>
              <a:lnSpc>
                <a:spcPct val="150000"/>
              </a:lnSpc>
            </a:pPr>
            <a:r>
              <a:rPr lang="zh-CN" altLang="en-US" sz="2400">
                <a:solidFill>
                  <a:srgbClr val="C00000"/>
                </a:solidFill>
                <a:latin typeface="Microsoft YaHei" panose="020b0503020204020204" pitchFamily="34" charset="-122"/>
                <a:ea typeface="Microsoft YaHei" panose="020b0503020204020204" pitchFamily="34" charset="-122"/>
              </a:rPr>
              <a:t>总结：诗人运用奇特的想象，以及比喻、类比、对比、设问和通感等灵活的修辞，对云雀加以描绘，进而赞颂云雀，意蕴深刻。</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4652051" y="404020"/>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Tree>
    <p:extLst>
      <p:ext uri="{BB962C8B-B14F-4D97-AF65-F5344CB8AC3E}">
        <p14:creationId xmlns:p14="http://schemas.microsoft.com/office/powerpoint/2010/main" val="33708632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571712" y="1620211"/>
            <a:ext cx="11457992" cy="1689052"/>
          </a:xfrm>
          <a:prstGeom prst="rect">
            <a:avLst/>
          </a:prstGeom>
          <a:solidFill>
            <a:schemeClr val="bg1"/>
          </a:solidFill>
          <a:effectLst/>
        </p:spPr>
        <p:txBody>
          <a:bodyPr wrap="square" rtlCol="0">
            <a:spAutoFit/>
          </a:bodyPr>
          <a:lstStyle/>
          <a:p>
            <a:pPr>
              <a:lnSpc>
                <a:spcPct val="150000"/>
              </a:lnSpc>
            </a:pP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致云雀</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全诗无一处不写云雀，同时，无一处不有雪莱的自我，是诗人理想化的自我写照。如布朗兑斯所说，雪莱的自我大到足以拥抱全宇宙。诗歌运用浪漫主义的手法，热情地赞颂了云雀，表现了诗人自己的美好理想和对光明的追求。</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126" y="4066182"/>
            <a:ext cx="12237126" cy="38100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技巧点拨</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矩形 2"/>
          <p:cNvSpPr/>
          <p:nvPr/>
        </p:nvSpPr>
        <p:spPr>
          <a:xfrm>
            <a:off x="4030054" y="579076"/>
            <a:ext cx="4507865" cy="2365375"/>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5" name="文本框 4"/>
          <p:cNvSpPr txBox="1"/>
          <p:nvPr/>
        </p:nvSpPr>
        <p:spPr>
          <a:xfrm>
            <a:off x="350282" y="54437"/>
            <a:ext cx="615553" cy="6035040"/>
          </a:xfrm>
          <a:prstGeom prst="rect">
            <a:avLst/>
          </a:prstGeom>
          <a:noFill/>
        </p:spPr>
        <p:txBody>
          <a:bodyPr vert="eaVert" wrap="square" rtlCol="0">
            <a:spAutoFit/>
          </a:bodyPr>
          <a:lstStyle/>
          <a:p>
            <a:pPr marL="571500" indent="-571500" algn="ctr">
              <a:buFont typeface="Wingdings" pitchFamily="2" charset="2"/>
              <a:buChar char="n"/>
            </a:pPr>
            <a:r>
              <a:rPr lang="zh-CN" altLang="en-US" sz="2800" b="1">
                <a:solidFill>
                  <a:schemeClr val="bg1">
                    <a:lumMod val="75000"/>
                  </a:schemeClr>
                </a:solidFill>
                <a:latin typeface="Microsoft YaHei" panose="020b0503020204020204" pitchFamily="34" charset="-122"/>
                <a:ea typeface="Microsoft YaHei" panose="020b0503020204020204" pitchFamily="34" charset="-122"/>
                <a:sym typeface="+mn-ea"/>
              </a:rPr>
              <a:t>音美、形美、意美的有机结合 </a:t>
            </a:r>
            <a:endParaRPr lang="en-US" altLang="zh-CN" sz="2800" b="1">
              <a:solidFill>
                <a:schemeClr val="bg1">
                  <a:lumMod val="75000"/>
                </a:schemeClr>
              </a:solidFill>
              <a:latin typeface="Microsoft YaHei" panose="020b0503020204020204" pitchFamily="34" charset="-122"/>
              <a:ea typeface="Microsoft YaHei" panose="020b0503020204020204" pitchFamily="34" charset="-122"/>
              <a:sym typeface="+mn-ea"/>
            </a:endParaRPr>
          </a:p>
        </p:txBody>
      </p:sp>
      <p:sp>
        <p:nvSpPr>
          <p:cNvPr id="7" name="文本框 6"/>
          <p:cNvSpPr txBox="1"/>
          <p:nvPr/>
        </p:nvSpPr>
        <p:spPr>
          <a:xfrm>
            <a:off x="1591733" y="3476972"/>
            <a:ext cx="9846376" cy="2797048"/>
          </a:xfrm>
          <a:prstGeom prst="rect">
            <a:avLst/>
          </a:prstGeom>
          <a:noFill/>
        </p:spPr>
        <p:txBody>
          <a:bodyPr wrap="square" rtlCol="0">
            <a:spAutoFit/>
          </a:bodyPr>
          <a:lstStyle/>
          <a:p>
            <a:pPr>
              <a:lnSpc>
                <a:spcPct val="150000"/>
              </a:lnSpc>
            </a:pPr>
            <a:r>
              <a:rPr lang="en-US" altLang="zh-CN" sz="2400" b="1">
                <a:latin typeface="Microsoft YaHei" panose="020b0503020204020204" pitchFamily="34" charset="-122"/>
                <a:ea typeface="Microsoft YaHei" panose="020b0503020204020204" pitchFamily="34" charset="-122"/>
                <a:sym typeface="+mn-ea"/>
              </a:rPr>
              <a:t>【</a:t>
            </a:r>
            <a:r>
              <a:rPr lang="zh-CN" altLang="en-US" sz="2400" b="1">
                <a:latin typeface="Microsoft YaHei" panose="020b0503020204020204" pitchFamily="34" charset="-122"/>
                <a:ea typeface="Microsoft YaHei" panose="020b0503020204020204" pitchFamily="34" charset="-122"/>
                <a:sym typeface="+mn-ea"/>
              </a:rPr>
              <a:t>任务指引</a:t>
            </a:r>
            <a:r>
              <a:rPr lang="en-US" altLang="zh-CN" sz="2400" b="1">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在</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致云雀</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中，诗人雪莱巧妙地运用了规范而又新意迸发的音韵手法，围绕作品主题灵活穿插了比喻等多种修辞形式，极富音乐性和画面感地烘托出了云雀那自由不羁的形象和欢快激昂的歌声。诗人借云雀抒情明志，向世人传递自由、喜悦与希望，从而使作品达到了音美、形美、意美的有机结合。</a:t>
            </a:r>
          </a:p>
        </p:txBody>
      </p:sp>
      <p:sp>
        <p:nvSpPr>
          <p:cNvPr id="9" name="矩形 8">
            <a:extLst>
              <a:ext uri="{FF2B5EF4-FFF2-40B4-BE49-F238E27FC236}">
                <a16:creationId xmlns:a16="http://schemas.microsoft.com/office/drawing/2014/main" id="{A9AB07F5-0C8F-A346-8A83-DFA45EEEE08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矩形 7">
            <a:extLst>
              <a:ext uri="{FF2B5EF4-FFF2-40B4-BE49-F238E27FC236}">
                <a16:creationId xmlns:a16="http://schemas.microsoft.com/office/drawing/2014/main" id="{369DE8F7-AB04-D54B-B80C-04F0F5AEEE46}"/>
              </a:ext>
            </a:extLst>
          </p:cNvPr>
          <p:cNvSpPr/>
          <p:nvPr/>
        </p:nvSpPr>
        <p:spPr>
          <a:xfrm>
            <a:off x="3842067" y="304209"/>
            <a:ext cx="4507865" cy="2365375"/>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Tree>
    <p:extLst>
      <p:ext uri="{BB962C8B-B14F-4D97-AF65-F5344CB8AC3E}">
        <p14:creationId xmlns:p14="http://schemas.microsoft.com/office/powerpoint/2010/main" val="134890270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p:tgtEl>
                                          <p:spTgt spid="5"/>
                                        </p:tgtEl>
                                        <p:attrNameLst>
                                          <p:attrName>ppt_x</p:attrName>
                                        </p:attrNameLst>
                                      </p:cBhvr>
                                      <p:tavLst>
                                        <p:tav tm="0">
                                          <p:val>
                                            <p:strVal val="#ppt_x-#ppt_w*1.125000"/>
                                          </p:val>
                                        </p:tav>
                                        <p:tav tm="100000">
                                          <p:val>
                                            <p:strVal val="#ppt_x"/>
                                          </p:val>
                                        </p:tav>
                                      </p:tavLst>
                                    </p:anim>
                                    <p:animEffect transition="in" filter="wipe(right)">
                                      <p:cBhvr>
                                        <p:cTn id="8" dur="500"/>
                                        <p:tgtEl>
                                          <p:spTgt spid="5"/>
                                        </p:tgtEl>
                                      </p:cBhvr>
                                    </p:animEffect>
                                  </p:childTnLst>
                                </p:cTn>
                              </p:par>
                            </p:childTnLst>
                          </p:cTn>
                        </p:par>
                        <p:par>
                          <p:cTn id="9" fill="hold" nodeType="afterGroup">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inVertical)">
                                      <p:cBhvr>
                                        <p:cTn id="12" dur="500"/>
                                        <p:tgtEl>
                                          <p:spTgt spid="3"/>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anim calcmode="lin" valueType="num">
                                      <p:cBhvr>
                                        <p:cTn id="17" dur="500" fill="hold"/>
                                        <p:tgtEl>
                                          <p:spTgt spid="7"/>
                                        </p:tgtEl>
                                        <p:attrNameLst>
                                          <p:attrName>ppt_x</p:attrName>
                                        </p:attrNameLst>
                                      </p:cBhvr>
                                      <p:tavLst>
                                        <p:tav tm="0">
                                          <p:val>
                                            <p:strVal val="#ppt_x"/>
                                          </p:val>
                                        </p:tav>
                                        <p:tav tm="100000">
                                          <p:val>
                                            <p:strVal val="#ppt_x"/>
                                          </p:val>
                                        </p:tav>
                                      </p:tavLst>
                                    </p:anim>
                                    <p:anim calcmode="lin" valueType="num">
                                      <p:cBhvr>
                                        <p:cTn id="18"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22502" y="765818"/>
            <a:ext cx="6622596" cy="556703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C00000"/>
                </a:solidFill>
                <a:latin typeface="Microsoft YaHei" panose="020b0503020204020204" pitchFamily="34" charset="-122"/>
                <a:ea typeface="Microsoft YaHei" panose="020b0503020204020204" pitchFamily="34" charset="-122"/>
              </a:rPr>
              <a:t>音韵与形式之美</a:t>
            </a:r>
          </a:p>
          <a:p>
            <a:pPr>
              <a:lnSpc>
                <a:spcPct val="150000"/>
              </a:lnSpc>
            </a:pP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致云雀</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一诗形式工整，每节均由四短一长的五个诗行构成。而且每节的前四个短诗行都由扬抑格三音步构成，而后面的一个长诗行则是由抑扬格六音步构成。这种创新性的音韵形式是诗人在刻意模仿云雀那或抑或扬、尾声悠长的鸣声，以期在诗的节奏和感官效果上达到一种融合和对应。纵观全诗，每节诗行都采用了</a:t>
            </a:r>
            <a:r>
              <a:rPr lang="en-US" altLang="zh-CN" sz="2400">
                <a:latin typeface="Microsoft YaHei" panose="020b0503020204020204" pitchFamily="34" charset="-122"/>
                <a:ea typeface="Microsoft YaHei" panose="020b0503020204020204" pitchFamily="34" charset="-122"/>
              </a:rPr>
              <a:t>AABB</a:t>
            </a:r>
            <a:r>
              <a:rPr lang="zh-CN" altLang="en-US" sz="2400">
                <a:latin typeface="Microsoft YaHei" panose="020b0503020204020204" pitchFamily="34" charset="-122"/>
                <a:ea typeface="Microsoft YaHei" panose="020b0503020204020204" pitchFamily="34" charset="-122"/>
              </a:rPr>
              <a:t>的尾韵韵式构成，读起来琅琅上口，富有回旋往复的音乐感。</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7" name="图片 6">
            <a:extLst>
              <a:ext uri="{FF2B5EF4-FFF2-40B4-BE49-F238E27FC236}">
                <a16:creationId xmlns:a16="http://schemas.microsoft.com/office/drawing/2014/main" id="{E013DA8C-7D3F-6046-B676-26F7BB64B73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860" y="1973664"/>
            <a:ext cx="3250534" cy="290473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12182828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873171" y="365513"/>
            <a:ext cx="6979647" cy="6121035"/>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C00000"/>
                </a:solidFill>
                <a:latin typeface="Microsoft YaHei" panose="020b0503020204020204" pitchFamily="34" charset="-122"/>
                <a:ea typeface="Microsoft YaHei" panose="020b0503020204020204" pitchFamily="34" charset="-122"/>
              </a:rPr>
              <a:t>修辞性语言的烘托</a:t>
            </a:r>
          </a:p>
          <a:p>
            <a:pPr>
              <a:lnSpc>
                <a:spcPct val="150000"/>
              </a:lnSpc>
            </a:pPr>
            <a:r>
              <a:rPr lang="zh-CN" altLang="en-US" sz="2400">
                <a:latin typeface="Microsoft YaHei" panose="020b0503020204020204" pitchFamily="34" charset="-122"/>
                <a:ea typeface="Microsoft YaHei" panose="020b0503020204020204" pitchFamily="34" charset="-122"/>
              </a:rPr>
              <a:t>诗歌是一种独特的语言形式，巧妙地运用修辞是增强诗歌语言形象性和艺术性、“丰富诗歌意义、增强诗歌艺术张力的重要手段”。辜正坤先生曾说诗是用比喻写成的，</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致云雀</a:t>
            </a:r>
            <a:r>
              <a:rPr lang="en-US" altLang="zh-CN" sz="2400">
                <a:latin typeface="Microsoft YaHei" panose="020b0503020204020204" pitchFamily="34" charset="-122"/>
                <a:ea typeface="Microsoft YaHei" panose="020b0503020204020204" pitchFamily="34" charset="-122"/>
              </a:rPr>
              <a:t>》</a:t>
            </a:r>
            <a:r>
              <a:rPr lang="zh-CN" altLang="en-US" sz="2400">
                <a:latin typeface="Microsoft YaHei" panose="020b0503020204020204" pitchFamily="34" charset="-122"/>
                <a:ea typeface="Microsoft YaHei" panose="020b0503020204020204" pitchFamily="34" charset="-122"/>
              </a:rPr>
              <a:t>便是如此。诗中比喻覆盖全篇，准确地描述出云雀那欢快的歌声和不凡的精神，把云雀这个被众多诗人反复赞叹过了的形象从一个全新的视角推出，使人眼前一亮。</a:t>
            </a:r>
          </a:p>
          <a:p>
            <a:pPr>
              <a:lnSpc>
                <a:spcPct val="150000"/>
              </a:lnSpc>
            </a:pPr>
            <a:r>
              <a:rPr lang="zh-CN" altLang="en-US" sz="2400">
                <a:latin typeface="Microsoft YaHei" panose="020b0503020204020204" pitchFamily="34" charset="-122"/>
                <a:ea typeface="Microsoft YaHei" panose="020b0503020204020204" pitchFamily="34" charset="-122"/>
              </a:rPr>
              <a:t>开篇第一节即通过暗喻，突破了世人对云雀的一贯认知，将云雀比作精灵，体现出其将云雀的精神置于形体之上的隐含之意，突出了本诗的精神意义。</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8E83BF92-B829-074D-A951-8FC0B2C449A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63860" y="1973664"/>
            <a:ext cx="3250534" cy="290473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5528516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882733" y="919511"/>
            <a:ext cx="11146971" cy="5013039"/>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rgbClr val="C00000"/>
                </a:solidFill>
                <a:latin typeface="Microsoft YaHei" panose="020b0503020204020204" pitchFamily="34" charset="-122"/>
                <a:ea typeface="Microsoft YaHei" panose="020b0503020204020204" pitchFamily="34" charset="-122"/>
              </a:rPr>
              <a:t>诗意的升华</a:t>
            </a:r>
          </a:p>
          <a:p>
            <a:pPr>
              <a:lnSpc>
                <a:spcPct val="150000"/>
              </a:lnSpc>
            </a:pPr>
            <a:r>
              <a:rPr lang="zh-CN" altLang="en-US" sz="2400">
                <a:latin typeface="Microsoft YaHei" panose="020b0503020204020204" pitchFamily="34" charset="-122"/>
                <a:ea typeface="Microsoft YaHei" panose="020b0503020204020204" pitchFamily="34" charset="-122"/>
              </a:rPr>
              <a:t>开篇第一句中，诗人便把云雀称作精灵，奠定了诗歌明快的基调。雪莱曾说</a:t>
            </a:r>
            <a:r>
              <a:rPr lang="en-US" altLang="zh-CN" sz="2400">
                <a:latin typeface="Microsoft YaHei" panose="020b0503020204020204" pitchFamily="34" charset="-122"/>
                <a:ea typeface="Microsoft YaHei" panose="020b0503020204020204" pitchFamily="34" charset="-122"/>
              </a:rPr>
              <a:t>: “</a:t>
            </a:r>
            <a:r>
              <a:rPr lang="zh-CN" altLang="en-US" sz="2400">
                <a:latin typeface="Microsoft YaHei" panose="020b0503020204020204" pitchFamily="34" charset="-122"/>
                <a:ea typeface="Microsoft YaHei" panose="020b0503020204020204" pitchFamily="34" charset="-122"/>
              </a:rPr>
              <a:t>诗是最快乐最善良的心灵中最快乐最完善的瞬间的记录。”云雀在诗人心目中已经成为自由的象征、快乐的化身、力量的源泉，而读者也为其所感染，燃起对自由的向往。通观全诗，雪莱运用多种音韵和修辞手法赞美云雀那昂扬向上、不畏艰辛、冲破束缚、自由翱翔的形象，并同时向读者展示了美的色彩、美的声音和美的芬芳等一系列美的事物。雪莱将云雀比作 “承担着历史使命的诗人”，此时作品的意境得以拓展和深化，云雀成了诗人的化身和代言人，云雀的歌就是自由的歌，成为了诗人理想的自我形象以及理想的形象载体。</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9046553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文本框 4"/>
          <p:cNvSpPr txBox="1"/>
          <p:nvPr/>
        </p:nvSpPr>
        <p:spPr>
          <a:xfrm>
            <a:off x="162296" y="130629"/>
            <a:ext cx="800219" cy="2643293"/>
          </a:xfrm>
          <a:prstGeom prst="rect">
            <a:avLst/>
          </a:prstGeom>
          <a:noFill/>
        </p:spPr>
        <p:txBody>
          <a:bodyPr vert="eaVert" wrap="square" rtlCol="0">
            <a:spAutoFit/>
          </a:bodyPr>
          <a:lstStyle/>
          <a:p>
            <a:pPr algn="ctr"/>
            <a:r>
              <a:rPr lang="zh-CN" altLang="en-US" sz="4000">
                <a:solidFill>
                  <a:schemeClr val="bg1">
                    <a:lumMod val="75000"/>
                  </a:schemeClr>
                </a:solidFill>
                <a:latin typeface="Microsoft YaHei" panose="020b0503020204020204" pitchFamily="34" charset="-122"/>
                <a:ea typeface="Microsoft YaHei" panose="020b0503020204020204" pitchFamily="34" charset="-122"/>
                <a:sym typeface="+mn-ea"/>
              </a:rPr>
              <a:t>拓展训练</a:t>
            </a:r>
            <a:endParaRPr lang="en-US" altLang="zh-CN" sz="4000">
              <a:solidFill>
                <a:schemeClr val="bg1">
                  <a:lumMod val="75000"/>
                </a:schemeClr>
              </a:solidFill>
              <a:latin typeface="Microsoft YaHei" panose="020b0503020204020204" pitchFamily="34" charset="-122"/>
              <a:ea typeface="Microsoft YaHei" panose="020b0503020204020204" pitchFamily="34" charset="-122"/>
              <a:sym typeface="+mn-ea"/>
            </a:endParaRPr>
          </a:p>
        </p:txBody>
      </p:sp>
      <p:sp>
        <p:nvSpPr>
          <p:cNvPr id="13" name="矩形 12">
            <a:extLst>
              <a:ext uri="{FF2B5EF4-FFF2-40B4-BE49-F238E27FC236}">
                <a16:creationId xmlns:a16="http://schemas.microsoft.com/office/drawing/2014/main" id="{904479B6-BE44-714B-B4DD-E5042B544D37}"/>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7">
            <a:extLst>
              <a:ext uri="{FF2B5EF4-FFF2-40B4-BE49-F238E27FC236}">
                <a16:creationId xmlns:a16="http://schemas.microsoft.com/office/drawing/2014/main" id="{9760BE6A-F3FE-4A49-BE7E-82F11BE79647}"/>
              </a:ext>
            </a:extLst>
          </p:cNvPr>
          <p:cNvSpPr txBox="1"/>
          <p:nvPr/>
        </p:nvSpPr>
        <p:spPr>
          <a:xfrm>
            <a:off x="1265811" y="695746"/>
            <a:ext cx="3888079" cy="5560176"/>
          </a:xfrm>
          <a:prstGeom prst="rect">
            <a:avLst/>
          </a:prstGeom>
          <a:noFill/>
          <a:effectLst/>
        </p:spPr>
        <p:txBody>
          <a:bodyPr wrap="square" rtlCol="0">
            <a:spAutoFit/>
          </a:bodyPr>
          <a:lstStyle/>
          <a:p>
            <a:pPr algn="ctr">
              <a:lnSpc>
                <a:spcPct val="150000"/>
              </a:lnSpc>
            </a:pPr>
            <a:r>
              <a:rPr lang="zh-CN" altLang="zh-CN" sz="2000">
                <a:latin typeface="Microsoft YaHei" panose="020b0503020204020204" pitchFamily="34" charset="-122"/>
                <a:ea typeface="Microsoft YaHei" panose="020b0503020204020204" pitchFamily="34" charset="-122"/>
              </a:rPr>
              <a:t>西风颂</a:t>
            </a:r>
            <a:r>
              <a:rPr lang="en-US" altLang="zh-CN" sz="2000">
                <a:latin typeface="Microsoft YaHei" panose="020b0503020204020204" pitchFamily="34" charset="-122"/>
                <a:ea typeface="Microsoft YaHei" panose="020b0503020204020204" pitchFamily="34" charset="-122"/>
              </a:rPr>
              <a:t>(</a:t>
            </a:r>
            <a:r>
              <a:rPr lang="zh-CN" altLang="zh-CN" sz="2000">
                <a:latin typeface="Microsoft YaHei" panose="020b0503020204020204" pitchFamily="34" charset="-122"/>
                <a:ea typeface="Microsoft YaHei" panose="020b0503020204020204" pitchFamily="34" charset="-122"/>
              </a:rPr>
              <a:t>节录</a:t>
            </a:r>
            <a:r>
              <a:rPr lang="en-US" altLang="zh-CN" sz="2000">
                <a:latin typeface="Microsoft YaHei" panose="020b0503020204020204" pitchFamily="34" charset="-122"/>
                <a:ea typeface="Microsoft YaHei" panose="020b0503020204020204" pitchFamily="34" charset="-122"/>
              </a:rPr>
              <a:t>)</a:t>
            </a:r>
            <a:endParaRPr lang="zh-CN" altLang="zh-CN" sz="2000">
              <a:latin typeface="Microsoft YaHei" panose="020b0503020204020204" pitchFamily="34" charset="-122"/>
              <a:ea typeface="Microsoft YaHei" panose="020b0503020204020204" pitchFamily="34" charset="-122"/>
            </a:endParaRPr>
          </a:p>
          <a:p>
            <a:pPr>
              <a:lnSpc>
                <a:spcPct val="150000"/>
              </a:lnSpc>
            </a:pPr>
            <a:r>
              <a:rPr lang="zh-CN" altLang="zh-CN" sz="2000">
                <a:latin typeface="KaiTi" panose="02010609060101010101" pitchFamily="49" charset="-122"/>
                <a:ea typeface="KaiTi" panose="02010609060101010101" pitchFamily="49" charset="-122"/>
              </a:rPr>
              <a:t>剽悍的西风啊，你是暮秋的呼吸，</a:t>
            </a:r>
          </a:p>
          <a:p>
            <a:pPr>
              <a:lnSpc>
                <a:spcPct val="150000"/>
              </a:lnSpc>
            </a:pPr>
            <a:r>
              <a:rPr lang="zh-CN" altLang="zh-CN" sz="2000">
                <a:latin typeface="KaiTi" panose="02010609060101010101" pitchFamily="49" charset="-122"/>
                <a:ea typeface="KaiTi" panose="02010609060101010101" pitchFamily="49" charset="-122"/>
              </a:rPr>
              <a:t>因你无形的存在，枯叶四处逃窜，</a:t>
            </a:r>
          </a:p>
          <a:p>
            <a:pPr>
              <a:lnSpc>
                <a:spcPct val="150000"/>
              </a:lnSpc>
            </a:pPr>
            <a:r>
              <a:rPr lang="zh-CN" altLang="zh-CN" sz="2000">
                <a:latin typeface="KaiTi" panose="02010609060101010101" pitchFamily="49" charset="-122"/>
                <a:ea typeface="KaiTi" panose="02010609060101010101" pitchFamily="49" charset="-122"/>
              </a:rPr>
              <a:t>如同魔鬼见到了巫师，纷纷躲避：</a:t>
            </a:r>
          </a:p>
          <a:p>
            <a:pPr>
              <a:lnSpc>
                <a:spcPct val="150000"/>
              </a:lnSpc>
            </a:pPr>
            <a:r>
              <a:rPr lang="en-US" altLang="zh-CN" sz="2000">
                <a:latin typeface="KaiTi" panose="02010609060101010101" pitchFamily="49" charset="-122"/>
                <a:ea typeface="KaiTi" panose="02010609060101010101" pitchFamily="49" charset="-122"/>
              </a:rPr>
              <a:t> </a:t>
            </a:r>
            <a:endParaRPr lang="zh-CN" altLang="zh-CN" sz="2000">
              <a:latin typeface="KaiTi" panose="02010609060101010101" pitchFamily="49" charset="-122"/>
              <a:ea typeface="KaiTi" panose="02010609060101010101" pitchFamily="49" charset="-122"/>
            </a:endParaRPr>
          </a:p>
          <a:p>
            <a:pPr>
              <a:lnSpc>
                <a:spcPct val="150000"/>
              </a:lnSpc>
            </a:pPr>
            <a:r>
              <a:rPr lang="zh-CN" altLang="zh-CN" sz="2000">
                <a:latin typeface="KaiTi" panose="02010609060101010101" pitchFamily="49" charset="-122"/>
                <a:ea typeface="KaiTi" panose="02010609060101010101" pitchFamily="49" charset="-122"/>
              </a:rPr>
              <a:t>那些枯叶，有黑有白，有红有黄，</a:t>
            </a:r>
          </a:p>
          <a:p>
            <a:pPr>
              <a:lnSpc>
                <a:spcPct val="150000"/>
              </a:lnSpc>
            </a:pPr>
            <a:r>
              <a:rPr lang="zh-CN" altLang="zh-CN" sz="2000">
                <a:latin typeface="KaiTi" panose="02010609060101010101" pitchFamily="49" charset="-122"/>
                <a:ea typeface="KaiTi" panose="02010609060101010101" pitchFamily="49" charset="-122"/>
              </a:rPr>
              <a:t>像遭受了瘟疫的群体，哦，你呀，</a:t>
            </a:r>
          </a:p>
          <a:p>
            <a:pPr>
              <a:lnSpc>
                <a:spcPct val="150000"/>
              </a:lnSpc>
            </a:pPr>
            <a:r>
              <a:rPr lang="zh-CN" altLang="zh-CN" sz="2000">
                <a:latin typeface="KaiTi" panose="02010609060101010101" pitchFamily="49" charset="-122"/>
                <a:ea typeface="KaiTi" panose="02010609060101010101" pitchFamily="49" charset="-122"/>
              </a:rPr>
              <a:t>西风，你让种子展开翱翔的翅膀，</a:t>
            </a:r>
          </a:p>
          <a:p>
            <a:pPr>
              <a:lnSpc>
                <a:spcPct val="150000"/>
              </a:lnSpc>
            </a:pPr>
            <a:r>
              <a:rPr lang="en-US" altLang="zh-CN" sz="2000">
                <a:latin typeface="KaiTi" panose="02010609060101010101" pitchFamily="49" charset="-122"/>
                <a:ea typeface="KaiTi" panose="02010609060101010101" pitchFamily="49" charset="-122"/>
              </a:rPr>
              <a:t> </a:t>
            </a:r>
            <a:endParaRPr lang="zh-CN" altLang="zh-CN" sz="2000">
              <a:latin typeface="KaiTi" panose="02010609060101010101" pitchFamily="49" charset="-122"/>
              <a:ea typeface="KaiTi" panose="02010609060101010101" pitchFamily="49" charset="-122"/>
            </a:endParaRPr>
          </a:p>
          <a:p>
            <a:pPr>
              <a:lnSpc>
                <a:spcPct val="150000"/>
              </a:lnSpc>
            </a:pPr>
            <a:r>
              <a:rPr lang="zh-CN" altLang="zh-CN" sz="2000">
                <a:latin typeface="KaiTi" panose="02010609060101010101" pitchFamily="49" charset="-122"/>
                <a:ea typeface="KaiTi" panose="02010609060101010101" pitchFamily="49" charset="-122"/>
              </a:rPr>
              <a:t>飞落到黑暗的冬床，冰冷地躺下，</a:t>
            </a:r>
          </a:p>
          <a:p>
            <a:pPr>
              <a:lnSpc>
                <a:spcPct val="150000"/>
              </a:lnSpc>
            </a:pPr>
            <a:r>
              <a:rPr lang="zh-CN" altLang="zh-CN" sz="2000">
                <a:latin typeface="KaiTi" panose="02010609060101010101" pitchFamily="49" charset="-122"/>
                <a:ea typeface="KaiTi" panose="02010609060101010101" pitchFamily="49" charset="-122"/>
              </a:rPr>
              <a:t>像一具具尸体深葬于坟墓，直到</a:t>
            </a:r>
          </a:p>
          <a:p>
            <a:pPr>
              <a:lnSpc>
                <a:spcPct val="150000"/>
              </a:lnSpc>
            </a:pPr>
            <a:r>
              <a:rPr lang="zh-CN" altLang="zh-CN" sz="2000">
                <a:latin typeface="KaiTi" panose="02010609060101010101" pitchFamily="49" charset="-122"/>
                <a:ea typeface="KaiTi" panose="02010609060101010101" pitchFamily="49" charset="-122"/>
              </a:rPr>
              <a:t>你那蔚蓝色的阳春姐妹凯旋归家，</a:t>
            </a:r>
          </a:p>
        </p:txBody>
      </p:sp>
      <p:sp>
        <p:nvSpPr>
          <p:cNvPr id="4" name="文本框 3">
            <a:extLst>
              <a:ext uri="{FF2B5EF4-FFF2-40B4-BE49-F238E27FC236}">
                <a16:creationId xmlns:a16="http://schemas.microsoft.com/office/drawing/2014/main" id="{A6478F66-D5E5-8E40-B17F-2AF0521150D5}"/>
              </a:ext>
            </a:extLst>
          </p:cNvPr>
          <p:cNvSpPr txBox="1"/>
          <p:nvPr/>
        </p:nvSpPr>
        <p:spPr>
          <a:xfrm>
            <a:off x="5611439" y="3426031"/>
            <a:ext cx="6324057" cy="2807885"/>
          </a:xfrm>
          <a:prstGeom prst="rect">
            <a:avLst/>
          </a:prstGeom>
          <a:noFill/>
        </p:spPr>
        <p:txBody>
          <a:bodyPr wrap="square" rtlCol="0">
            <a:spAutoFit/>
          </a:bodyPr>
          <a:lstStyle/>
          <a:p>
            <a:pPr>
              <a:lnSpc>
                <a:spcPct val="150000"/>
              </a:lnSpc>
            </a:pP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思考</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联系上下文，理解“你既在毁坏，又在保藏！”这句诗，说说西风在毁坏着什么，又在保藏着什么。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毁坏着：使枯叶四处逃窜，纷纷躲避。保藏着：让种子展开翱翔的翅膀，向睡梦中的大地吹响了她的号角，让漫山遍野注满生命的芳香色调，给人类带来生机和希望。</a:t>
            </a:r>
          </a:p>
        </p:txBody>
      </p:sp>
      <p:sp>
        <p:nvSpPr>
          <p:cNvPr id="9" name="文本框 8">
            <a:extLst>
              <a:ext uri="{FF2B5EF4-FFF2-40B4-BE49-F238E27FC236}">
                <a16:creationId xmlns:a16="http://schemas.microsoft.com/office/drawing/2014/main" id="{BCB8E39B-1619-C842-B774-24045F81C26A}"/>
              </a:ext>
            </a:extLst>
          </p:cNvPr>
          <p:cNvSpPr txBox="1"/>
          <p:nvPr/>
        </p:nvSpPr>
        <p:spPr>
          <a:xfrm>
            <a:off x="6289072" y="410665"/>
            <a:ext cx="4272743" cy="2790187"/>
          </a:xfrm>
          <a:prstGeom prst="rect">
            <a:avLst/>
          </a:prstGeom>
          <a:noFill/>
          <a:effectLst/>
        </p:spPr>
        <p:txBody>
          <a:bodyPr wrap="square" rtlCol="0">
            <a:spAutoFit/>
          </a:bodyPr>
          <a:lstStyle/>
          <a:p>
            <a:pPr>
              <a:lnSpc>
                <a:spcPct val="150000"/>
              </a:lnSpc>
            </a:pPr>
            <a:r>
              <a:rPr lang="en-US" altLang="zh-CN" sz="2000">
                <a:latin typeface="KaiTi" panose="02010609060101010101" pitchFamily="49" charset="-122"/>
                <a:ea typeface="KaiTi" panose="02010609060101010101" pitchFamily="49" charset="-122"/>
              </a:rPr>
              <a:t> </a:t>
            </a:r>
            <a:r>
              <a:rPr lang="zh-CN" altLang="zh-CN" sz="2000">
                <a:latin typeface="KaiTi" panose="02010609060101010101" pitchFamily="49" charset="-122"/>
                <a:ea typeface="KaiTi" panose="02010609060101010101" pitchFamily="49" charset="-122"/>
              </a:rPr>
              <a:t>向睡梦中的大地吹响了她的号角，</a:t>
            </a:r>
          </a:p>
          <a:p>
            <a:pPr>
              <a:lnSpc>
                <a:spcPct val="150000"/>
              </a:lnSpc>
            </a:pPr>
            <a:r>
              <a:rPr lang="zh-CN" altLang="zh-CN" sz="2000">
                <a:latin typeface="KaiTi" panose="02010609060101010101" pitchFamily="49" charset="-122"/>
                <a:ea typeface="KaiTi" panose="02010609060101010101" pitchFamily="49" charset="-122"/>
              </a:rPr>
              <a:t>催促蓓蕾，有如驱使吃草的群羊，</a:t>
            </a:r>
          </a:p>
          <a:p>
            <a:pPr>
              <a:lnSpc>
                <a:spcPct val="150000"/>
              </a:lnSpc>
            </a:pPr>
            <a:r>
              <a:rPr lang="zh-CN" altLang="zh-CN" sz="2000">
                <a:latin typeface="KaiTi" panose="02010609060101010101" pitchFamily="49" charset="-122"/>
                <a:ea typeface="KaiTi" panose="02010609060101010101" pitchFamily="49" charset="-122"/>
              </a:rPr>
              <a:t>让漫山遍野注满生命的芳香色调；</a:t>
            </a:r>
          </a:p>
          <a:p>
            <a:pPr>
              <a:lnSpc>
                <a:spcPct val="150000"/>
              </a:lnSpc>
            </a:pPr>
            <a:r>
              <a:rPr lang="en-US" altLang="zh-CN" sz="2000">
                <a:latin typeface="KaiTi" panose="02010609060101010101" pitchFamily="49" charset="-122"/>
                <a:ea typeface="KaiTi" panose="02010609060101010101" pitchFamily="49" charset="-122"/>
              </a:rPr>
              <a:t> </a:t>
            </a:r>
            <a:endParaRPr lang="zh-CN" altLang="zh-CN" sz="2000">
              <a:latin typeface="KaiTi" panose="02010609060101010101" pitchFamily="49" charset="-122"/>
              <a:ea typeface="KaiTi" panose="02010609060101010101" pitchFamily="49" charset="-122"/>
            </a:endParaRPr>
          </a:p>
          <a:p>
            <a:pPr>
              <a:lnSpc>
                <a:spcPct val="150000"/>
              </a:lnSpc>
            </a:pPr>
            <a:r>
              <a:rPr lang="zh-CN" altLang="zh-CN" sz="2000">
                <a:latin typeface="KaiTi" panose="02010609060101010101" pitchFamily="49" charset="-122"/>
                <a:ea typeface="KaiTi" panose="02010609060101010101" pitchFamily="49" charset="-122"/>
              </a:rPr>
              <a:t>剽悍的精灵，你的身影遍及四方，</a:t>
            </a:r>
          </a:p>
          <a:p>
            <a:pPr>
              <a:lnSpc>
                <a:spcPct val="150000"/>
              </a:lnSpc>
            </a:pPr>
            <a:r>
              <a:rPr lang="zh-CN" altLang="zh-CN" sz="2000">
                <a:latin typeface="KaiTi" panose="02010609060101010101" pitchFamily="49" charset="-122"/>
                <a:ea typeface="KaiTi" panose="02010609060101010101" pitchFamily="49" charset="-122"/>
              </a:rPr>
              <a:t>哦，听吧，你既在毁坏，又在保藏！</a:t>
            </a:r>
          </a:p>
        </p:txBody>
      </p:sp>
    </p:spTree>
    <p:extLst>
      <p:ext uri="{BB962C8B-B14F-4D97-AF65-F5344CB8AC3E}">
        <p14:creationId xmlns:p14="http://schemas.microsoft.com/office/powerpoint/2010/main" val="214681097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animEffect transition="in" filter="dissolve">
                                      <p:cBhvr>
                                        <p:cTn id="7" dur="500"/>
                                        <p:tgtEl>
                                          <p:spTgt spid="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l="-6000" r="-6000"/>
          </a:stretch>
        </a:blipFill>
        <a:effectLst/>
      </p:bgPr>
    </p:bg>
    <p:spTree>
      <p:nvGrpSpPr>
        <p:cNvPr id="1" name=""/>
        <p:cNvGrpSpPr/>
        <p:nvPr/>
      </p:nvGrpSpPr>
      <p:grpSpPr>
        <a:xfrm>
          <a:off x="0" y="0"/>
          <a:ext cx="0" cy="0"/>
        </a:xfrm>
      </p:grpSpPr>
      <p:sp>
        <p:nvSpPr>
          <p:cNvPr id="21" name="矩形 20"/>
          <p:cNvSpPr/>
          <p:nvPr/>
        </p:nvSpPr>
        <p:spPr>
          <a:xfrm>
            <a:off x="-11811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3"/>
          <a:stretch>
            <a:fillRect/>
          </a:stretch>
        </p:blipFill>
        <p:spPr>
          <a:xfrm>
            <a:off x="11557000" y="10388600"/>
            <a:ext cx="292100" cy="3429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8156" y="1713607"/>
            <a:ext cx="6480175" cy="2807885"/>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珀西</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比希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雪莱（英文原名：</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Percy Bysshe Shelley</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(1792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—1822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），英国著名作家、浪漫主义民主诗人，被认为是历史上最出色的英语诗人之一</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第一位社会主义诗人、小说家、哲学家、散文随笔和政论作家、改革家、柏拉图主义者和理想主义者，受空想社会主义思想影响颇深。</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7" name="图片 6">
            <a:extLst>
              <a:ext uri="{FF2B5EF4-FFF2-40B4-BE49-F238E27FC236}">
                <a16:creationId xmlns:a16="http://schemas.microsoft.com/office/drawing/2014/main" id="{2C21E102-72A5-5C42-AE01-510D9CB550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1882" y="1782282"/>
            <a:ext cx="2965506" cy="363948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68156" y="1713607"/>
            <a:ext cx="6480175" cy="3269549"/>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雪莱生于英格兰萨塞克斯郡霍舍姆附近的沃恩汉，</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岁进入伊顿公学，</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1810</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年进入牛津大学，</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1811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日由于散发</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无神论的必然</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，入学不足一年就被牛津大学开除。</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1813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月完成叙事长诗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麦布女王</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1818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年至</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1819</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年完成了两部重要的长诗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解放了的普罗米修斯</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和</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倩契</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，以及其不朽的名作</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西风颂</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1822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日逝世。恩格斯称他是“天才预言家”。</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840171" y="664709"/>
            <a:ext cx="2927985"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7" name="图片 6">
            <a:extLst>
              <a:ext uri="{FF2B5EF4-FFF2-40B4-BE49-F238E27FC236}">
                <a16:creationId xmlns:a16="http://schemas.microsoft.com/office/drawing/2014/main" id="{2C21E102-72A5-5C42-AE01-510D9CB5500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1882" y="1782282"/>
            <a:ext cx="2965506" cy="3639484"/>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25411963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500"/>
                                        <p:tgtEl>
                                          <p:spTgt spid="7"/>
                                        </p:tgtEl>
                                      </p:cBhvr>
                                    </p:animEffect>
                                    <p:anim calcmode="lin" valueType="num">
                                      <p:cBhvr>
                                        <p:cTn id="14" dur="500" fill="hold"/>
                                        <p:tgtEl>
                                          <p:spTgt spid="7"/>
                                        </p:tgtEl>
                                        <p:attrNameLst>
                                          <p:attrName>ppt_x</p:attrName>
                                        </p:attrNameLst>
                                      </p:cBhvr>
                                      <p:tavLst>
                                        <p:tav tm="0">
                                          <p:val>
                                            <p:strVal val="#ppt_x"/>
                                          </p:val>
                                        </p:tav>
                                        <p:tav tm="100000">
                                          <p:val>
                                            <p:strVal val="#ppt_x"/>
                                          </p:val>
                                        </p:tav>
                                      </p:tavLst>
                                    </p:anim>
                                    <p:anim calcmode="lin" valueType="num">
                                      <p:cBhvr>
                                        <p:cTn id="15" dur="500" fill="hold"/>
                                        <p:tgtEl>
                                          <p:spTgt spid="7"/>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274361" y="406262"/>
            <a:ext cx="7556241" cy="6039538"/>
          </a:xfrm>
          <a:prstGeom prst="rect">
            <a:avLst/>
          </a:prstGeom>
          <a:noFill/>
        </p:spPr>
        <p:txBody>
          <a:bodyPr wrap="square" rtlCol="0">
            <a:spAutoFit/>
          </a:bodyPr>
          <a:lstStyle/>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1822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年，雪莱的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希腊</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出版，并且移居到斯贝齐亚海湾的近勒里奇镇居住。在</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1822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6</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月，他开始创作长诗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生命的凯旋</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。这首诗还没有完成的时候，他就去迎接好友利</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亨特。在同年</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7</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月</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8</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日，两人乘坐雪莱的“唐璜”的船只回雪莱的家。但是斯贝齐亚海突然刮起了大风，风暴刮翻了他们的船只。</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最后两人都落入海中，直到几天后，人们在海边发现了已经浮肿的尸体，还是依靠他口袋中未完成的诗才辨认出这具尸体就是雪莱。</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就这样，一代大师雪莱死在了一次意外事故。鉴于雪莱文学上对英国的影响和私生活上的糜乱，雪莱的死在英国人得知后，普天同庆。</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     虽然现在英国以雪莱这个诗人为荣，但是在当时的那个时代雪莱是极度被英国人排斥的，以至于他的死讯还能让英国人欢呼。</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 name="图片 7">
            <a:extLst>
              <a:ext uri="{FF2B5EF4-FFF2-40B4-BE49-F238E27FC236}">
                <a16:creationId xmlns:a16="http://schemas.microsoft.com/office/drawing/2014/main" id="{3409E203-24A7-A142-BA13-A612315FE2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0740" y="2037351"/>
            <a:ext cx="2607789" cy="3129346"/>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9" name="文本框 8">
            <a:extLst>
              <a:ext uri="{FF2B5EF4-FFF2-40B4-BE49-F238E27FC236}">
                <a16:creationId xmlns:a16="http://schemas.microsoft.com/office/drawing/2014/main" id="{9C9D5CB3-6F1C-C742-A6FA-5F4B8D23EB64}"/>
              </a:ext>
            </a:extLst>
          </p:cNvPr>
          <p:cNvSpPr txBox="1"/>
          <p:nvPr/>
        </p:nvSpPr>
        <p:spPr>
          <a:xfrm>
            <a:off x="1840171" y="664709"/>
            <a:ext cx="1854751" cy="581057"/>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400">
                <a:solidFill>
                  <a:schemeClr val="bg1">
                    <a:lumMod val="50000"/>
                  </a:schemeClr>
                </a:solidFill>
                <a:latin typeface="Microsoft YaHei" panose="020b0503020204020204" pitchFamily="34" charset="-122"/>
                <a:ea typeface="Microsoft YaHei" panose="020b0503020204020204" pitchFamily="34" charset="-122"/>
              </a:rPr>
              <a:t>人物轶事</a:t>
            </a:r>
          </a:p>
        </p:txBody>
      </p:sp>
    </p:spTree>
    <p:extLst>
      <p:ext uri="{BB962C8B-B14F-4D97-AF65-F5344CB8AC3E}">
        <p14:creationId xmlns:p14="http://schemas.microsoft.com/office/powerpoint/2010/main" val="129992203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1502"/>
            <a:ext cx="11623040" cy="6299200"/>
            <a:chOff x="448" y="436"/>
            <a:chExt cx="18304" cy="9920"/>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36"/>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068148" y="281940"/>
            <a:ext cx="8899188" cy="8166736"/>
          </a:xfrm>
          <a:prstGeom prst="ellipse">
            <a:avLst/>
          </a:prstGeom>
          <a:solidFill>
            <a:schemeClr val="bg1">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071044" y="1557663"/>
            <a:ext cx="6836476" cy="5013039"/>
          </a:xfrm>
          <a:prstGeom prst="rect">
            <a:avLst/>
          </a:prstGeom>
          <a:noFill/>
          <a:effectLst/>
        </p:spPr>
        <p:txBody>
          <a:bodyPr wrap="square" rtlCol="0">
            <a:spAutoFit/>
          </a:bodyPr>
          <a:lstStyle/>
          <a:p>
            <a:pPr>
              <a:lnSpc>
                <a:spcPct val="150000"/>
              </a:lnSpc>
            </a:pPr>
            <a:r>
              <a:rPr lang="zh-CN" altLang="en-US" sz="2400">
                <a:latin typeface="Microsoft YaHei" panose="020b0503020204020204" pitchFamily="34" charset="-122"/>
                <a:ea typeface="Microsoft YaHei" panose="020b0503020204020204" pitchFamily="34" charset="-122"/>
                <a:sym typeface="+mn-ea"/>
              </a:rPr>
              <a:t>诗人在写这首诗的时候</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黑暗恐怖正沉重地笼罩着整个英国。大规模的“圈地运动”使百姓流离失所</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大批工人流落街头</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到处是弱肉强食</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严重的经济危机使国家物价飞涨</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工人工资骤降</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人民生活贫困</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愤怒的工人因此起来罢工</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捣毁机器</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游行请愿</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然而这一切行动均遭到统治阶级的血腥镇压。这种黑暗暴政几乎压得人透不过气来</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因此人们对光明和幸福生活的渴盼非常迫切</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而雪莱的这首诗</a:t>
            </a:r>
            <a:r>
              <a:rPr lang="en-US" altLang="zh-CN" sz="2400">
                <a:latin typeface="Microsoft YaHei" panose="020b0503020204020204" pitchFamily="34" charset="-122"/>
                <a:ea typeface="Microsoft YaHei" panose="020b0503020204020204" pitchFamily="34" charset="-122"/>
                <a:sym typeface="+mn-ea"/>
              </a:rPr>
              <a:t>,</a:t>
            </a:r>
            <a:r>
              <a:rPr lang="zh-CN" altLang="en-US" sz="2400">
                <a:latin typeface="Microsoft YaHei" panose="020b0503020204020204" pitchFamily="34" charset="-122"/>
                <a:ea typeface="Microsoft YaHei" panose="020b0503020204020204" pitchFamily="34" charset="-122"/>
                <a:sym typeface="+mn-ea"/>
              </a:rPr>
              <a:t>在一定程度上反映了当时人们的这一迫切愿望。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730338" y="1473509"/>
            <a:ext cx="6480175" cy="3905043"/>
          </a:xfrm>
          <a:prstGeom prst="rect">
            <a:avLst/>
          </a:prstGeom>
          <a:noFill/>
        </p:spPr>
        <p:txBody>
          <a:bodyPr wrap="square" rtlCol="0">
            <a:spAutoFit/>
          </a:bodyPr>
          <a:lstStyle/>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云雀是一种鸟，形如麻雀儿稍大，以活泼悦耳的鸣声著称，高空展翅飞行时鸣唱，接着做极壮观的俯冲而回到地面。栖息于草地、干旱平原、泥沼及沼泽。因其在地面营巢又性喜高飞，常从它的“领地”升腾而直飞云霄，边飞边叫，越飞越高。因而云雀经常被诗人选做讴歌的对象。</a:t>
            </a:r>
          </a:p>
        </p:txBody>
      </p:sp>
      <p:sp>
        <p:nvSpPr>
          <p:cNvPr id="10" name="矩形 9">
            <a:extLst>
              <a:ext uri="{FF2B5EF4-FFF2-40B4-BE49-F238E27FC236}">
                <a16:creationId xmlns:a16="http://schemas.microsoft.com/office/drawing/2014/main" id="{CAAEE797-2C15-6243-9AD0-067D9E85500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483954" y="579088"/>
            <a:ext cx="2927985" cy="581057"/>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400">
                <a:solidFill>
                  <a:schemeClr val="bg1">
                    <a:lumMod val="50000"/>
                  </a:schemeClr>
                </a:solidFill>
                <a:latin typeface="Microsoft YaHei" panose="020b0503020204020204" pitchFamily="34" charset="-122"/>
                <a:ea typeface="Microsoft YaHei" panose="020b0503020204020204" pitchFamily="34" charset="-122"/>
              </a:rPr>
              <a:t>了解“云雀”</a:t>
            </a:r>
          </a:p>
        </p:txBody>
      </p:sp>
      <p:pic>
        <p:nvPicPr>
          <p:cNvPr id="6" name="图片 5">
            <a:extLst>
              <a:ext uri="{FF2B5EF4-FFF2-40B4-BE49-F238E27FC236}">
                <a16:creationId xmlns:a16="http://schemas.microsoft.com/office/drawing/2014/main" id="{D63CE4A9-4B4A-DC4A-BBA2-E70284788A2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6815" y="1555289"/>
            <a:ext cx="3462119" cy="37474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38385781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217</Paragraphs>
  <Slides>41</Slides>
  <Notes>1</Notes>
  <TotalTime>195</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41</vt:i4>
      </vt:variant>
    </vt:vector>
  </HeadingPairs>
  <TitlesOfParts>
    <vt:vector baseType="lpstr" size="52">
      <vt:lpstr>Arial</vt:lpstr>
      <vt:lpstr>Calibri Light</vt:lpstr>
      <vt:lpstr>Calibri</vt:lpstr>
      <vt:lpstr>等线 Light</vt:lpstr>
      <vt:lpstr>等线</vt:lpstr>
      <vt:lpstr>Microsoft YaHei</vt:lpstr>
      <vt:lpstr>宋体</vt:lpstr>
      <vt:lpstr>Wingdings</vt:lpstr>
      <vt:lpstr>Times New Roman</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Microsoft Office User</cp:lastModifiedBy>
  <cp:revision>36</cp:revision>
  <dcterms:created xsi:type="dcterms:W3CDTF">2017-05-26T12:47:00Z</dcterms:created>
  <dcterms:modified xsi:type="dcterms:W3CDTF">2020-08-13T08:30:45Z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2052-10.1.0.6490</vt:lpwstr>
  </property>
</Properties>
</file>