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7" r:id="rId3"/>
    <p:sldId id="283" r:id="rId4"/>
    <p:sldId id="319" r:id="rId5"/>
    <p:sldId id="320" r:id="rId6"/>
    <p:sldId id="321" r:id="rId7"/>
    <p:sldId id="326" r:id="rId8"/>
    <p:sldId id="318" r:id="rId9"/>
    <p:sldId id="322" r:id="rId10"/>
    <p:sldId id="332" r:id="rId11"/>
    <p:sldId id="323" r:id="rId12"/>
    <p:sldId id="324" r:id="rId13"/>
    <p:sldId id="331" r:id="rId14"/>
    <p:sldId id="325" r:id="rId15"/>
    <p:sldId id="327" r:id="rId16"/>
    <p:sldId id="328" r:id="rId17"/>
    <p:sldId id="329" r:id="rId18"/>
    <p:sldId id="330" r:id="rId19"/>
    <p:sldId id="281" r:id="rId20"/>
    <p:sldId id="333" r:id="rId21"/>
    <p:sldId id="278" r:id="rId22"/>
    <p:sldId id="279" r:id="rId23"/>
    <p:sldId id="280" r:id="rId24"/>
  </p:sldIdLst>
  <p:sldSz cx="9144000" cy="6858000" type="screen4x3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-1000" y="-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tags" Target="tags/tag199.xml" /><Relationship Id="rId26" Type="http://schemas.openxmlformats.org/officeDocument/2006/relationships/presProps" Target="presProps.xml" /><Relationship Id="rId27" Type="http://schemas.openxmlformats.org/officeDocument/2006/relationships/viewProps" Target="viewProps.xml" /><Relationship Id="rId28" Type="http://schemas.openxmlformats.org/officeDocument/2006/relationships/theme" Target="theme/theme1.xml" /><Relationship Id="rId29" Type="http://schemas.openxmlformats.org/officeDocument/2006/relationships/tableStyles" Target="tableStyles.xml" /><Relationship Id="rId3" Type="http://schemas.openxmlformats.org/officeDocument/2006/relationships/slide" Target="slides/slide1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6.emf" /></Relationships>
</file>

<file path=ppt/drawings/_rels/vmlDrawing2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7.e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0.xml" /><Relationship Id="rId2" Type="http://schemas.openxmlformats.org/officeDocument/2006/relationships/tags" Target="../tags/tag81.xml" /><Relationship Id="rId3" Type="http://schemas.openxmlformats.org/officeDocument/2006/relationships/tags" Target="../tags/tag82.xml" /><Relationship Id="rId4" Type="http://schemas.openxmlformats.org/officeDocument/2006/relationships/tags" Target="../tags/tag83.xml" /><Relationship Id="rId5" Type="http://schemas.openxmlformats.org/officeDocument/2006/relationships/tags" Target="../tags/tag84.xml" /><Relationship Id="rId6" Type="http://schemas.openxmlformats.org/officeDocument/2006/relationships/tags" Target="../tags/tag85.xml" /><Relationship Id="rId7" Type="http://schemas.openxmlformats.org/officeDocument/2006/relationships/tags" Target="../tags/tag86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E2AA8B-D94C-4355-84D0-316DF23E77F2}" type="datetimeFigureOut">
              <a:rPr lang="zh-CN" altLang="en-US" smtClean="0"/>
              <a:t>2021/3/11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84834D-F5AC-48FF-AEB3-336BDC37538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6185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11.xml" /><Relationship Id="rId4" Type="http://schemas.openxmlformats.org/officeDocument/2006/relationships/tags" Target="../tags/tag112.xml" /><Relationship Id="rId5" Type="http://schemas.openxmlformats.org/officeDocument/2006/relationships/tags" Target="../tags/tag113.xml" /><Relationship Id="rId6" Type="http://schemas.openxmlformats.org/officeDocument/2006/relationships/tags" Target="../tags/tag114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22.xml" /><Relationship Id="rId4" Type="http://schemas.openxmlformats.org/officeDocument/2006/relationships/tags" Target="../tags/tag123.xml" /><Relationship Id="rId5" Type="http://schemas.openxmlformats.org/officeDocument/2006/relationships/tags" Target="../tags/tag124.xml" /><Relationship Id="rId6" Type="http://schemas.openxmlformats.org/officeDocument/2006/relationships/tags" Target="../tags/tag125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60.xml" /><Relationship Id="rId4" Type="http://schemas.openxmlformats.org/officeDocument/2006/relationships/tags" Target="../tags/tag161.xml" /><Relationship Id="rId5" Type="http://schemas.openxmlformats.org/officeDocument/2006/relationships/tags" Target="../tags/tag162.xml" /><Relationship Id="rId6" Type="http://schemas.openxmlformats.org/officeDocument/2006/relationships/tags" Target="../tags/tag163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ja-JP" sz="1200" b="1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ja-JP" altLang="en-US" sz="1200" b="1" smtClean="0">
                <a:latin typeface="楷体" pitchFamily="49" charset="-122"/>
                <a:ea typeface="楷体" pitchFamily="49" charset="-122"/>
              </a:rPr>
              <a:t>选自</a:t>
            </a:r>
            <a:r>
              <a:rPr lang="en-US" altLang="ja-JP" sz="1200" b="1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ja-JP" altLang="en-US" sz="1200" b="1" smtClean="0">
                <a:latin typeface="楷体" pitchFamily="49" charset="-122"/>
                <a:ea typeface="楷体" pitchFamily="49" charset="-122"/>
              </a:rPr>
              <a:t>战国策・秦策二</a:t>
            </a:r>
            <a:r>
              <a:rPr lang="en-US" altLang="zh-CN" sz="1200" b="1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ja-JP" altLang="en-US" sz="1200" b="1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ja-JP" sz="1200" b="1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ja-JP" altLang="en-US" sz="1200" b="1" smtClean="0">
                <a:latin typeface="楷体" pitchFamily="49" charset="-122"/>
                <a:ea typeface="楷体" pitchFamily="49" charset="-122"/>
              </a:rPr>
              <a:t>战国策</a:t>
            </a:r>
            <a:r>
              <a:rPr lang="zh-CN" altLang="en-US" sz="1200" b="1" smtClean="0">
                <a:latin typeface="楷体" pitchFamily="49" charset="-122"/>
                <a:ea typeface="楷体" pitchFamily="49" charset="-122"/>
              </a:rPr>
              <a:t>笺</a:t>
            </a:r>
            <a:r>
              <a:rPr lang="ja-JP" altLang="en-US" sz="1200" b="1" smtClean="0">
                <a:latin typeface="楷体" pitchFamily="49" charset="-122"/>
                <a:ea typeface="楷体" pitchFamily="49" charset="-122"/>
              </a:rPr>
              <a:t>注</a:t>
            </a:r>
            <a:r>
              <a:rPr lang="en-US" altLang="ja-JP" sz="1200" b="1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ja-JP" altLang="en-US" sz="1200" b="1" smtClean="0">
                <a:latin typeface="楷体" pitchFamily="49" charset="-122"/>
                <a:ea typeface="楷体" pitchFamily="49" charset="-122"/>
              </a:rPr>
              <a:t>上册，上海古籍出版社</a:t>
            </a:r>
            <a:r>
              <a:rPr lang="en-US" altLang="ja-JP" sz="1200" b="1" smtClean="0">
                <a:latin typeface="楷体" pitchFamily="49" charset="-122"/>
                <a:ea typeface="楷体" pitchFamily="49" charset="-122"/>
              </a:rPr>
              <a:t>2006</a:t>
            </a:r>
            <a:r>
              <a:rPr lang="ja-JP" altLang="en-US" sz="1200" b="1" smtClean="0">
                <a:latin typeface="楷体" pitchFamily="49" charset="-122"/>
                <a:ea typeface="楷体" pitchFamily="49" charset="-122"/>
              </a:rPr>
              <a:t>年版</a:t>
            </a:r>
            <a:r>
              <a:rPr lang="en-US" altLang="ja-JP" sz="1200" b="1" smtClean="0">
                <a:latin typeface="楷体" pitchFamily="49" charset="-122"/>
                <a:ea typeface="楷体" pitchFamily="49" charset="-122"/>
              </a:rPr>
              <a:t>)</a:t>
            </a:r>
            <a:endParaRPr lang="en-US" altLang="en-US" sz="1200" smtClean="0">
              <a:latin typeface="楷体" pitchFamily="49" charset="-122"/>
              <a:ea typeface="楷体" pitchFamily="49" charset="-122"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C84834D-F5AC-48FF-AEB3-336BDC37538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0100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ja-JP" sz="1200" b="1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ja-JP" altLang="en-US" sz="1200" b="1" smtClean="0">
                <a:latin typeface="楷体" pitchFamily="49" charset="-122"/>
                <a:ea typeface="楷体" pitchFamily="49" charset="-122"/>
              </a:rPr>
              <a:t>选自</a:t>
            </a:r>
            <a:r>
              <a:rPr lang="en-US" altLang="ja-JP" sz="1200" b="1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ja-JP" altLang="en-US" sz="1200" b="1" smtClean="0">
                <a:latin typeface="楷体" pitchFamily="49" charset="-122"/>
                <a:ea typeface="楷体" pitchFamily="49" charset="-122"/>
              </a:rPr>
              <a:t>战国策・秦策二</a:t>
            </a:r>
            <a:r>
              <a:rPr lang="en-US" altLang="zh-CN" sz="1200" b="1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ja-JP" altLang="en-US" sz="1200" b="1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ja-JP" sz="1200" b="1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ja-JP" altLang="en-US" sz="1200" b="1" smtClean="0">
                <a:latin typeface="楷体" pitchFamily="49" charset="-122"/>
                <a:ea typeface="楷体" pitchFamily="49" charset="-122"/>
              </a:rPr>
              <a:t>战国策</a:t>
            </a:r>
            <a:r>
              <a:rPr lang="zh-CN" altLang="en-US" sz="1200" b="1" smtClean="0">
                <a:latin typeface="楷体" pitchFamily="49" charset="-122"/>
                <a:ea typeface="楷体" pitchFamily="49" charset="-122"/>
              </a:rPr>
              <a:t>笺</a:t>
            </a:r>
            <a:r>
              <a:rPr lang="ja-JP" altLang="en-US" sz="1200" b="1" smtClean="0">
                <a:latin typeface="楷体" pitchFamily="49" charset="-122"/>
                <a:ea typeface="楷体" pitchFamily="49" charset="-122"/>
              </a:rPr>
              <a:t>注</a:t>
            </a:r>
            <a:r>
              <a:rPr lang="en-US" altLang="ja-JP" sz="1200" b="1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ja-JP" altLang="en-US" sz="1200" b="1" smtClean="0">
                <a:latin typeface="楷体" pitchFamily="49" charset="-122"/>
                <a:ea typeface="楷体" pitchFamily="49" charset="-122"/>
              </a:rPr>
              <a:t>上册，上海古籍出版社</a:t>
            </a:r>
            <a:r>
              <a:rPr lang="en-US" altLang="ja-JP" sz="1200" b="1" smtClean="0">
                <a:latin typeface="楷体" pitchFamily="49" charset="-122"/>
                <a:ea typeface="楷体" pitchFamily="49" charset="-122"/>
              </a:rPr>
              <a:t>2006</a:t>
            </a:r>
            <a:r>
              <a:rPr lang="ja-JP" altLang="en-US" sz="1200" b="1" smtClean="0">
                <a:latin typeface="楷体" pitchFamily="49" charset="-122"/>
                <a:ea typeface="楷体" pitchFamily="49" charset="-122"/>
              </a:rPr>
              <a:t>年版</a:t>
            </a:r>
            <a:r>
              <a:rPr lang="en-US" altLang="ja-JP" sz="1200" b="1" smtClean="0">
                <a:latin typeface="楷体" pitchFamily="49" charset="-122"/>
                <a:ea typeface="楷体" pitchFamily="49" charset="-122"/>
              </a:rPr>
              <a:t>)</a:t>
            </a:r>
            <a:endParaRPr lang="en-US" altLang="en-US" sz="1200" smtClean="0">
              <a:latin typeface="楷体" pitchFamily="49" charset="-122"/>
              <a:ea typeface="楷体" pitchFamily="49" charset="-122"/>
            </a:endParaRP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C84834D-F5AC-48FF-AEB3-336BDC37538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30100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0C84834D-F5AC-48FF-AEB3-336BDC375388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544749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.xml" /><Relationship Id="rId2" Type="http://schemas.openxmlformats.org/officeDocument/2006/relationships/tags" Target="../tags/tag59.xml" /><Relationship Id="rId3" Type="http://schemas.openxmlformats.org/officeDocument/2006/relationships/tags" Target="../tags/tag60.xml" /><Relationship Id="rId4" Type="http://schemas.openxmlformats.org/officeDocument/2006/relationships/tags" Target="../tags/tag61.xml" /><Relationship Id="rId5" Type="http://schemas.openxmlformats.org/officeDocument/2006/relationships/tags" Target="../tags/tag62.xml" /><Relationship Id="rId6" Type="http://schemas.openxmlformats.org/officeDocument/2006/relationships/tags" Target="../tags/tag63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.xml" /><Relationship Id="rId2" Type="http://schemas.openxmlformats.org/officeDocument/2006/relationships/tags" Target="../tags/tag65.xml" /><Relationship Id="rId3" Type="http://schemas.openxmlformats.org/officeDocument/2006/relationships/tags" Target="../tags/tag66.xml" /><Relationship Id="rId4" Type="http://schemas.openxmlformats.org/officeDocument/2006/relationships/tags" Target="../tags/tag67.xml" /><Relationship Id="rId5" Type="http://schemas.openxmlformats.org/officeDocument/2006/relationships/tags" Target="../tags/tag68.xml" /><Relationship Id="rId6" Type="http://schemas.openxmlformats.org/officeDocument/2006/relationships/tags" Target="../tags/tag69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0.xml" /><Relationship Id="rId2" Type="http://schemas.openxmlformats.org/officeDocument/2006/relationships/tags" Target="../tags/tag71.xml" /><Relationship Id="rId3" Type="http://schemas.openxmlformats.org/officeDocument/2006/relationships/tags" Target="../tags/tag72.xml" /><Relationship Id="rId4" Type="http://schemas.openxmlformats.org/officeDocument/2006/relationships/tags" Target="../tags/tag73.xml" /><Relationship Id="rId5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tags" Target="../tags/tag57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t>1</a:t>
            </a:fld>
            <a:r>
              <a:rPr lang="en-US" altLang="zh-CN" sz="1400" b="0" smtClean="0">
                <a:solidFill>
                  <a:srgbClr val="5F5F5F"/>
                </a:solidFill>
              </a:rPr>
              <a:t>-</a:t>
            </a:r>
            <a:endParaRPr lang="zh-CN" altLang="en-US" sz="1400" b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>
            <p:custDataLst>
              <p:tags r:id="rId3"/>
            </p:custDataLst>
          </p:nvPr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74.xml" /><Relationship Id="rId14" Type="http://schemas.openxmlformats.org/officeDocument/2006/relationships/tags" Target="../tags/tag75.xml" /><Relationship Id="rId15" Type="http://schemas.openxmlformats.org/officeDocument/2006/relationships/tags" Target="../tags/tag76.xml" /><Relationship Id="rId16" Type="http://schemas.openxmlformats.org/officeDocument/2006/relationships/tags" Target="../tags/tag77.xml" /><Relationship Id="rId17" Type="http://schemas.openxmlformats.org/officeDocument/2006/relationships/tags" Target="../tags/tag78.xml" /><Relationship Id="rId18" Type="http://schemas.openxmlformats.org/officeDocument/2006/relationships/tags" Target="../tags/tag79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accent5">
            <a:lumMod val="90000"/>
          </a:schemeClr>
        </a:solidFill>
        <a:effectLst/>
      </p:bgPr>
    </p:bg>
    <p:spTree>
      <p:nvGrpSpPr>
        <p:cNvPr id="1" name=""/>
        <p:cNvGrpSpPr/>
        <p:nvPr>
          <p:custDataLst>
            <p:tags r:id="rId13"/>
          </p:custDataLst>
        </p:nvPr>
      </p:nvGrpSpPr>
      <p:grpSpPr>
        <a:xfrm>
          <a:off x="0" y="0"/>
          <a: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5"/>
            <p:custDataLst>
              <p:tags r:id="rId15"/>
            </p:custDataLst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87.xml" /><Relationship Id="rId3" Type="http://schemas.openxmlformats.org/officeDocument/2006/relationships/tags" Target="../tags/tag8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47.xml" /><Relationship Id="rId3" Type="http://schemas.openxmlformats.org/officeDocument/2006/relationships/tags" Target="../tags/tag14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49.xml" /><Relationship Id="rId3" Type="http://schemas.openxmlformats.org/officeDocument/2006/relationships/tags" Target="../tags/tag150.xml" /><Relationship Id="rId4" Type="http://schemas.openxmlformats.org/officeDocument/2006/relationships/tags" Target="../tags/tag15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52.xml" /><Relationship Id="rId3" Type="http://schemas.openxmlformats.org/officeDocument/2006/relationships/tags" Target="../tags/tag15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54.xml" /><Relationship Id="rId3" Type="http://schemas.openxmlformats.org/officeDocument/2006/relationships/tags" Target="../tags/tag155.xml" /><Relationship Id="rId4" Type="http://schemas.openxmlformats.org/officeDocument/2006/relationships/tags" Target="../tags/tag156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57.xml" /><Relationship Id="rId3" Type="http://schemas.openxmlformats.org/officeDocument/2006/relationships/tags" Target="../tags/tag158.xml" /><Relationship Id="rId4" Type="http://schemas.openxmlformats.org/officeDocument/2006/relationships/tags" Target="../tags/tag159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64.xml" /><Relationship Id="rId4" Type="http://schemas.openxmlformats.org/officeDocument/2006/relationships/tags" Target="../tags/tag165.xml" /><Relationship Id="rId5" Type="http://schemas.openxmlformats.org/officeDocument/2006/relationships/tags" Target="../tags/tag166.xml" /><Relationship Id="rId6" Type="http://schemas.openxmlformats.org/officeDocument/2006/relationships/tags" Target="../tags/tag16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68.xml" /><Relationship Id="rId3" Type="http://schemas.openxmlformats.org/officeDocument/2006/relationships/tags" Target="../tags/tag169.xml" /><Relationship Id="rId4" Type="http://schemas.openxmlformats.org/officeDocument/2006/relationships/tags" Target="../tags/tag170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71.xml" /><Relationship Id="rId3" Type="http://schemas.openxmlformats.org/officeDocument/2006/relationships/tags" Target="../tags/tag172.xml" /><Relationship Id="rId4" Type="http://schemas.openxmlformats.org/officeDocument/2006/relationships/tags" Target="../tags/tag173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74.xml" /><Relationship Id="rId3" Type="http://schemas.openxmlformats.org/officeDocument/2006/relationships/tags" Target="../tags/tag175.xml" /><Relationship Id="rId4" Type="http://schemas.openxmlformats.org/officeDocument/2006/relationships/tags" Target="../tags/tag176.xml" /><Relationship Id="rId5" Type="http://schemas.openxmlformats.org/officeDocument/2006/relationships/tags" Target="../tags/tag177.xml" /><Relationship Id="rId6" Type="http://schemas.openxmlformats.org/officeDocument/2006/relationships/image" Target="../media/image8.png" /><Relationship Id="rId7" Type="http://schemas.openxmlformats.org/officeDocument/2006/relationships/tags" Target="../tags/tag178.xml" /><Relationship Id="rId8" Type="http://schemas.openxmlformats.org/officeDocument/2006/relationships/tags" Target="../tags/tag179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10" Type="http://schemas.openxmlformats.org/officeDocument/2006/relationships/tags" Target="../tags/tag188.xml" /><Relationship Id="rId11" Type="http://schemas.openxmlformats.org/officeDocument/2006/relationships/tags" Target="../tags/tag189.xml" /><Relationship Id="rId12" Type="http://schemas.openxmlformats.org/officeDocument/2006/relationships/tags" Target="../tags/tag190.xml" /><Relationship Id="rId2" Type="http://schemas.openxmlformats.org/officeDocument/2006/relationships/tags" Target="../tags/tag180.xml" /><Relationship Id="rId3" Type="http://schemas.openxmlformats.org/officeDocument/2006/relationships/tags" Target="../tags/tag181.xml" /><Relationship Id="rId4" Type="http://schemas.openxmlformats.org/officeDocument/2006/relationships/tags" Target="../tags/tag182.xml" /><Relationship Id="rId5" Type="http://schemas.openxmlformats.org/officeDocument/2006/relationships/tags" Target="../tags/tag183.xml" /><Relationship Id="rId6" Type="http://schemas.openxmlformats.org/officeDocument/2006/relationships/tags" Target="../tags/tag184.xml" /><Relationship Id="rId7" Type="http://schemas.openxmlformats.org/officeDocument/2006/relationships/tags" Target="../tags/tag185.xml" /><Relationship Id="rId8" Type="http://schemas.openxmlformats.org/officeDocument/2006/relationships/tags" Target="../tags/tag186.xml" /><Relationship Id="rId9" Type="http://schemas.openxmlformats.org/officeDocument/2006/relationships/tags" Target="../tags/tag18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96.xml" /><Relationship Id="rId2" Type="http://schemas.openxmlformats.org/officeDocument/2006/relationships/tags" Target="../tags/tag89.xml" /><Relationship Id="rId3" Type="http://schemas.openxmlformats.org/officeDocument/2006/relationships/tags" Target="../tags/tag90.xml" /><Relationship Id="rId4" Type="http://schemas.openxmlformats.org/officeDocument/2006/relationships/tags" Target="../tags/tag91.xml" /><Relationship Id="rId5" Type="http://schemas.openxmlformats.org/officeDocument/2006/relationships/tags" Target="../tags/tag92.xml" /><Relationship Id="rId6" Type="http://schemas.openxmlformats.org/officeDocument/2006/relationships/tags" Target="../tags/tag93.xml" /><Relationship Id="rId7" Type="http://schemas.openxmlformats.org/officeDocument/2006/relationships/image" Target="../media/image1.png" /><Relationship Id="rId8" Type="http://schemas.openxmlformats.org/officeDocument/2006/relationships/tags" Target="../tags/tag94.xml" /><Relationship Id="rId9" Type="http://schemas.openxmlformats.org/officeDocument/2006/relationships/tags" Target="../tags/tag95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91.xml" /><Relationship Id="rId3" Type="http://schemas.openxmlformats.org/officeDocument/2006/relationships/tags" Target="../tags/tag19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93.xml" /><Relationship Id="rId3" Type="http://schemas.openxmlformats.org/officeDocument/2006/relationships/tags" Target="../tags/tag194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95.xml" /><Relationship Id="rId3" Type="http://schemas.openxmlformats.org/officeDocument/2006/relationships/tags" Target="../tags/tag196.xml" /><Relationship Id="rId4" Type="http://schemas.openxmlformats.org/officeDocument/2006/relationships/slide" Target="slide5.xml" TargetMode="Internal" /><Relationship Id="rId5" Type="http://schemas.openxmlformats.org/officeDocument/2006/relationships/tags" Target="../tags/tag197.xml" /><Relationship Id="rId6" Type="http://schemas.openxmlformats.org/officeDocument/2006/relationships/image" Target="../media/image9.png" /><Relationship Id="rId7" Type="http://schemas.openxmlformats.org/officeDocument/2006/relationships/tags" Target="../tags/tag19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04.xml" /><Relationship Id="rId2" Type="http://schemas.openxmlformats.org/officeDocument/2006/relationships/tags" Target="../tags/tag97.xml" /><Relationship Id="rId3" Type="http://schemas.openxmlformats.org/officeDocument/2006/relationships/tags" Target="../tags/tag98.xml" /><Relationship Id="rId4" Type="http://schemas.openxmlformats.org/officeDocument/2006/relationships/tags" Target="../tags/tag99.xml" /><Relationship Id="rId5" Type="http://schemas.openxmlformats.org/officeDocument/2006/relationships/tags" Target="../tags/tag100.xml" /><Relationship Id="rId6" Type="http://schemas.openxmlformats.org/officeDocument/2006/relationships/tags" Target="../tags/tag101.xml" /><Relationship Id="rId7" Type="http://schemas.openxmlformats.org/officeDocument/2006/relationships/image" Target="../media/image1.png" /><Relationship Id="rId8" Type="http://schemas.openxmlformats.org/officeDocument/2006/relationships/tags" Target="../tags/tag102.xml" /><Relationship Id="rId9" Type="http://schemas.openxmlformats.org/officeDocument/2006/relationships/tags" Target="../tags/tag10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05.xml" /><Relationship Id="rId3" Type="http://schemas.openxmlformats.org/officeDocument/2006/relationships/tags" Target="../tags/tag106.xml" /><Relationship Id="rId4" Type="http://schemas.openxmlformats.org/officeDocument/2006/relationships/tags" Target="../tags/tag107.xml" /><Relationship Id="rId5" Type="http://schemas.openxmlformats.org/officeDocument/2006/relationships/tags" Target="../tags/tag108.xml" /><Relationship Id="rId6" Type="http://schemas.openxmlformats.org/officeDocument/2006/relationships/tags" Target="../tags/tag109.xml" /><Relationship Id="rId7" Type="http://schemas.openxmlformats.org/officeDocument/2006/relationships/image" Target="../media/image2.jpeg" /><Relationship Id="rId8" Type="http://schemas.openxmlformats.org/officeDocument/2006/relationships/tags" Target="../tags/tag110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21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115.xml" /><Relationship Id="rId4" Type="http://schemas.openxmlformats.org/officeDocument/2006/relationships/tags" Target="../tags/tag116.xml" /><Relationship Id="rId5" Type="http://schemas.openxmlformats.org/officeDocument/2006/relationships/tags" Target="../tags/tag117.xml" /><Relationship Id="rId6" Type="http://schemas.openxmlformats.org/officeDocument/2006/relationships/tags" Target="../tags/tag118.xml" /><Relationship Id="rId7" Type="http://schemas.openxmlformats.org/officeDocument/2006/relationships/tags" Target="../tags/tag119.xml" /><Relationship Id="rId8" Type="http://schemas.openxmlformats.org/officeDocument/2006/relationships/tags" Target="../tags/tag120.xml" /><Relationship Id="rId9" Type="http://schemas.openxmlformats.org/officeDocument/2006/relationships/image" Target="../media/image3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32.xml" /><Relationship Id="rId11" Type="http://schemas.openxmlformats.org/officeDocument/2006/relationships/tags" Target="../tags/tag133.xml" /><Relationship Id="rId12" Type="http://schemas.openxmlformats.org/officeDocument/2006/relationships/image" Target="../media/image3.jpeg" /><Relationship Id="rId13" Type="http://schemas.openxmlformats.org/officeDocument/2006/relationships/tags" Target="../tags/tag134.xml" /><Relationship Id="rId14" Type="http://schemas.openxmlformats.org/officeDocument/2006/relationships/image" Target="../media/image4.jpeg" /><Relationship Id="rId15" Type="http://schemas.openxmlformats.org/officeDocument/2006/relationships/tags" Target="../tags/tag135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126.xml" /><Relationship Id="rId4" Type="http://schemas.openxmlformats.org/officeDocument/2006/relationships/tags" Target="../tags/tag127.xml" /><Relationship Id="rId5" Type="http://schemas.openxmlformats.org/officeDocument/2006/relationships/tags" Target="../tags/tag128.xml" /><Relationship Id="rId6" Type="http://schemas.openxmlformats.org/officeDocument/2006/relationships/tags" Target="../tags/tag129.xml" /><Relationship Id="rId7" Type="http://schemas.openxmlformats.org/officeDocument/2006/relationships/tags" Target="../tags/tag130.xml" /><Relationship Id="rId8" Type="http://schemas.openxmlformats.org/officeDocument/2006/relationships/image" Target="../media/image2.jpeg" /><Relationship Id="rId9" Type="http://schemas.openxmlformats.org/officeDocument/2006/relationships/tags" Target="../tags/tag131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36.xml" /><Relationship Id="rId3" Type="http://schemas.openxmlformats.org/officeDocument/2006/relationships/tags" Target="../tags/tag137.xml" /><Relationship Id="rId4" Type="http://schemas.openxmlformats.org/officeDocument/2006/relationships/tags" Target="../tags/tag138.xml" /><Relationship Id="rId5" Type="http://schemas.openxmlformats.org/officeDocument/2006/relationships/image" Target="../media/image5.png" /><Relationship Id="rId6" Type="http://schemas.openxmlformats.org/officeDocument/2006/relationships/tags" Target="../tags/tag139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40.xml" /><Relationship Id="rId3" Type="http://schemas.openxmlformats.org/officeDocument/2006/relationships/tags" Target="../tags/tag141.xml" /><Relationship Id="rId4" Type="http://schemas.openxmlformats.org/officeDocument/2006/relationships/tags" Target="../tags/tag142.xml" /><Relationship Id="rId5" Type="http://schemas.openxmlformats.org/officeDocument/2006/relationships/package" Target="../embeddings/Microsoft_Word___1.docx" TargetMode="Internal" /><Relationship Id="rId6" Type="http://schemas.openxmlformats.org/officeDocument/2006/relationships/image" Target="../media/image6.emf" /><Relationship Id="rId7" Type="http://schemas.openxmlformats.org/officeDocument/2006/relationships/tags" Target="../tags/tag143.xml" /><Relationship Id="rId8" Type="http://schemas.openxmlformats.org/officeDocument/2006/relationships/vmlDrawing" Target="../drawings/vmlDrawing1.v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144.xml" /><Relationship Id="rId3" Type="http://schemas.openxmlformats.org/officeDocument/2006/relationships/tags" Target="../tags/tag145.xml" /><Relationship Id="rId4" Type="http://schemas.openxmlformats.org/officeDocument/2006/relationships/tags" Target="../tags/tag146.xml" /><Relationship Id="rId5" Type="http://schemas.openxmlformats.org/officeDocument/2006/relationships/package" Target="../embeddings/Microsoft_Word___2.docx" TargetMode="Internal" /><Relationship Id="rId6" Type="http://schemas.openxmlformats.org/officeDocument/2006/relationships/image" Target="../media/image7.emf" /><Relationship Id="rId7" Type="http://schemas.openxmlformats.org/officeDocument/2006/relationships/vmlDrawing" Target="../drawings/vmlDrawing2.v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043608" y="2492896"/>
            <a:ext cx="7128792" cy="1368152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zh-CN" sz="3600" b="1">
                <a:latin typeface="黑体" pitchFamily="49" charset="-122"/>
                <a:ea typeface="黑体" pitchFamily="49" charset="-122"/>
              </a:rPr>
              <a:t>第四</a:t>
            </a:r>
            <a:r>
              <a:rPr lang="zh-CN" altLang="zh-CN" sz="3600" b="1" smtClean="0">
                <a:latin typeface="黑体" pitchFamily="49" charset="-122"/>
                <a:ea typeface="黑体" pitchFamily="49" charset="-122"/>
              </a:rPr>
              <a:t>单元</a:t>
            </a:r>
            <a:r>
              <a:rPr lang="en-US" altLang="zh-CN" sz="3600" b="1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3600" b="1" smtClean="0">
                <a:latin typeface="黑体" pitchFamily="49" charset="-122"/>
                <a:ea typeface="黑体" pitchFamily="49" charset="-122"/>
              </a:rPr>
              <a:t>信息</a:t>
            </a:r>
            <a:r>
              <a:rPr lang="zh-CN" altLang="zh-CN" sz="3600" b="1">
                <a:latin typeface="黑体" pitchFamily="49" charset="-122"/>
                <a:ea typeface="黑体" pitchFamily="49" charset="-122"/>
              </a:rPr>
              <a:t>时代的语文</a:t>
            </a:r>
            <a:r>
              <a:rPr lang="zh-CN" altLang="zh-CN" sz="3600" b="1" smtClean="0">
                <a:latin typeface="黑体" pitchFamily="49" charset="-122"/>
                <a:ea typeface="黑体" pitchFamily="49" charset="-122"/>
              </a:rPr>
              <a:t>生活</a:t>
            </a:r>
            <a:br>
              <a:rPr lang="en-US" altLang="zh-CN" sz="3600" b="1" smtClean="0">
                <a:latin typeface="黑体" pitchFamily="49" charset="-122"/>
                <a:ea typeface="黑体" pitchFamily="49" charset="-122"/>
              </a:rPr>
            </a:br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一、</a:t>
            </a:r>
            <a:r>
              <a:rPr lang="zh-CN" altLang="en-US" sz="4000" b="1" smtClean="0">
                <a:latin typeface="楷体" pitchFamily="49" charset="-122"/>
                <a:ea typeface="楷体" pitchFamily="49" charset="-122"/>
              </a:rPr>
              <a:t>认识多媒介</a:t>
            </a:r>
            <a:endParaRPr lang="zh-CN" altLang="zh-CN" sz="400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251520" y="311975"/>
            <a:ext cx="8784976" cy="57113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认识多媒介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【学习活动</a:t>
            </a:r>
            <a:r>
              <a:rPr lang="zh-CN" altLang="en-US" sz="280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二</a:t>
            </a:r>
            <a:r>
              <a:rPr lang="zh-CN" altLang="zh-CN" sz="280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80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设计辩论赛宣传方案</a:t>
            </a:r>
            <a:endParaRPr lang="en-US" altLang="zh-CN" sz="2800" smtClean="0">
              <a:solidFill>
                <a:srgbClr val="000000"/>
              </a:solidFill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80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搜集、分析优秀的活动宣传</a:t>
            </a:r>
            <a:r>
              <a:rPr lang="zh-CN" altLang="en-US" sz="280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方案（关注其在媒介运用方面的特点）</a:t>
            </a:r>
            <a:endParaRPr lang="en-US" altLang="zh-CN" sz="2800">
              <a:solidFill>
                <a:srgbClr val="000000"/>
              </a:solidFill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en-US" sz="2800" b="1" smtClean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smtClean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1</a:t>
            </a:r>
            <a:r>
              <a:rPr lang="zh-CN" altLang="en-US" sz="2800" b="1" smtClean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）宣传方案中最吸引你的内容是什么？为什么？</a:t>
            </a:r>
            <a:endParaRPr lang="en-US" altLang="zh-CN" sz="2800" b="1" smtClean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en-US" sz="2800" b="1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2</a:t>
            </a:r>
            <a:r>
              <a:rPr lang="zh-CN" altLang="en-US" sz="2800" b="1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）宣传方案中运用了哪几种媒介？是怎样互相配合的？</a:t>
            </a:r>
            <a:endParaRPr lang="en-US" altLang="zh-CN" sz="2800" b="1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en-US" sz="2800" b="1" smtClean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smtClean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3</a:t>
            </a:r>
            <a:r>
              <a:rPr lang="zh-CN" altLang="en-US" sz="2800" b="1" smtClean="0">
                <a:solidFill>
                  <a:srgbClr val="000000"/>
                </a:solidFill>
                <a:effectLst/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）每种媒介的宣传素材有哪些？</a:t>
            </a:r>
            <a:endParaRPr lang="en-US" altLang="zh-CN" sz="2800" b="1" smtClean="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en-US" sz="2800" b="1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4</a:t>
            </a:r>
            <a:r>
              <a:rPr lang="zh-CN" altLang="en-US" sz="2800" b="1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）在宣传方案中，每种媒介分别发挥了什么作用？</a:t>
            </a:r>
            <a:endParaRPr lang="en-US" altLang="zh-CN" sz="2800" b="1" smtClean="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en-US" sz="2800" b="1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5</a:t>
            </a:r>
            <a:r>
              <a:rPr lang="zh-CN" altLang="en-US" sz="2800" b="1" smtClean="0">
                <a:solidFill>
                  <a:srgbClr val="000000"/>
                </a:solidFill>
                <a:latin typeface="NEU-BZ-S92"/>
                <a:ea typeface="方正书宋_GBK" panose="03000509000000000000" pitchFamily="65" charset="-122"/>
                <a:cs typeface="Times New Roman" panose="02020603050405020304" pitchFamily="18" charset="0"/>
              </a:rPr>
              <a:t>）宣传方案在媒介运用方面是否还有可以改进的地方？</a:t>
            </a:r>
            <a:endParaRPr lang="zh-CN" altLang="zh-CN" sz="2800" b="1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3061501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251520" y="311975"/>
            <a:ext cx="8784976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认识多媒介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【学习活动</a:t>
            </a:r>
            <a:r>
              <a:rPr lang="zh-CN" altLang="en-US" sz="280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二</a:t>
            </a:r>
            <a:r>
              <a:rPr lang="zh-CN" altLang="zh-CN" sz="280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80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设计辩题，辨识信息</a:t>
            </a:r>
            <a:endParaRPr lang="en-US" altLang="zh-CN" sz="2800" smtClean="0">
              <a:solidFill>
                <a:srgbClr val="000000"/>
              </a:solidFill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归纳不同媒介的传播特点</a:t>
            </a:r>
            <a:endParaRPr lang="en-US" altLang="zh-CN" sz="28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en-US" sz="2800" b="1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              媒介传播特点归纳表</a:t>
            </a:r>
            <a:endParaRPr lang="en-US" altLang="zh-CN" sz="2800" b="1" smtClean="0">
              <a:solidFill>
                <a:srgbClr val="C00000"/>
              </a:solidFill>
              <a:latin typeface="黑体" pitchFamily="49" charset="-122"/>
              <a:ea typeface="黑体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057316244"/>
              </p:ext>
            </p:extLst>
          </p:nvPr>
        </p:nvGraphicFramePr>
        <p:xfrm>
          <a:off x="254774" y="2780928"/>
          <a:ext cx="8781721" cy="30595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9375"/>
                <a:gridCol w="1207611"/>
                <a:gridCol w="1152128"/>
                <a:gridCol w="1872208"/>
                <a:gridCol w="1728192"/>
                <a:gridCol w="1872207"/>
              </a:tblGrid>
              <a:tr h="604867">
                <a:tc>
                  <a:txBody>
                    <a:bodyPr vert="horz" wrap="square"/>
                    <a:lstStyle/>
                    <a:p>
                      <a:r>
                        <a:rPr lang="zh-CN" altLang="en-US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媒介</a:t>
                      </a:r>
                      <a:endParaRPr lang="zh-CN" altLang="en-US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传播载体</a:t>
                      </a:r>
                      <a:endParaRPr lang="zh-CN" altLang="en-US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感官渠道</a:t>
                      </a:r>
                      <a:endParaRPr lang="zh-CN" altLang="en-US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传播时空跨度</a:t>
                      </a:r>
                      <a:endParaRPr lang="zh-CN" altLang="en-US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受众群体特点</a:t>
                      </a:r>
                      <a:endParaRPr lang="zh-CN" altLang="en-US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接受信息的限制条件</a:t>
                      </a:r>
                      <a:endParaRPr lang="zh-CN" altLang="en-US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</a:tr>
              <a:tr h="604867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b="1" smtClean="0"/>
                        <a:t>报刊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b="1" smtClean="0"/>
                        <a:t>文字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b="1" smtClean="0"/>
                        <a:t>时间长，空间大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b="1"/>
                    </a:p>
                  </a:txBody>
                  <a:tcPr/>
                </a:tc>
              </a:tr>
              <a:tr h="604867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b="1" smtClean="0"/>
                        <a:t>广播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b="1" smtClean="0"/>
                        <a:t>听觉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b="1" smtClean="0"/>
                        <a:t>文化层次不限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b="1"/>
                    </a:p>
                  </a:txBody>
                  <a:tcPr/>
                </a:tc>
              </a:tr>
              <a:tr h="604867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b="1" smtClean="0"/>
                        <a:t>电视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b="1" smtClean="0"/>
                        <a:t>时间受限</a:t>
                      </a:r>
                      <a:endParaRPr lang="zh-CN" altLang="en-US" b="1"/>
                    </a:p>
                  </a:txBody>
                  <a:tcPr/>
                </a:tc>
              </a:tr>
              <a:tr h="604867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b="1" smtClean="0"/>
                        <a:t>网络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 b="1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426748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矩形 4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508000" y="836712"/>
            <a:ext cx="8128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6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</a:t>
            </a:r>
            <a:r>
              <a:rPr lang="zh-CN" altLang="zh-CN" sz="36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最喜欢从哪个途径获取科技信息</a:t>
            </a:r>
            <a:r>
              <a:rPr lang="en-US" altLang="zh-CN" sz="36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6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</a:t>
            </a:r>
            <a:r>
              <a:rPr lang="zh-CN" altLang="zh-CN" sz="36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小组讨论并说明理由。</a:t>
            </a:r>
            <a:endParaRPr lang="zh-CN" altLang="zh-CN" sz="3600" b="1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600" b="1">
                <a:solidFill>
                  <a:srgbClr val="FF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答案示例</a:t>
            </a:r>
            <a:r>
              <a:rPr lang="en-US" altLang="zh-CN" sz="3600" b="1" smtClean="0">
                <a:solidFill>
                  <a:srgbClr val="FF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600" b="1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36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因特网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36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快捷、方便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6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信息量大</a:t>
            </a:r>
            <a:r>
              <a:rPr lang="zh-CN" altLang="zh-CN" sz="36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en-US" altLang="zh-CN" sz="36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3600" b="1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36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电视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36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形象生动</a:t>
            </a:r>
            <a:r>
              <a:rPr lang="en-US" altLang="zh-CN" sz="36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36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能进行立体感受。</a:t>
            </a:r>
            <a:endParaRPr lang="zh-CN" altLang="zh-CN" sz="3600" b="1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517621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251520" y="311975"/>
            <a:ext cx="8784976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认识多媒介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【学习活动</a:t>
            </a:r>
            <a:r>
              <a:rPr lang="zh-CN" altLang="en-US" sz="280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二</a:t>
            </a:r>
            <a:r>
              <a:rPr lang="zh-CN" altLang="zh-CN" sz="280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80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设计辩论赛宣传方案</a:t>
            </a:r>
            <a:endParaRPr lang="en-US" altLang="zh-CN" sz="2800" smtClean="0">
              <a:solidFill>
                <a:srgbClr val="000000"/>
              </a:solidFill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en-US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设计宣传方案</a:t>
            </a:r>
            <a:endParaRPr lang="en-US" altLang="zh-CN" sz="28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</a:t>
            </a:r>
            <a:r>
              <a:rPr lang="zh-CN" altLang="en-US" sz="2800" b="1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媒介使用规划表</a:t>
            </a:r>
            <a:endParaRPr lang="en-US" altLang="zh-CN" sz="2800" b="1" smtClean="0">
              <a:solidFill>
                <a:srgbClr val="C00000"/>
              </a:solidFill>
              <a:latin typeface="黑体" pitchFamily="49" charset="-122"/>
              <a:ea typeface="黑体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4167242166"/>
              </p:ext>
            </p:extLst>
          </p:nvPr>
        </p:nvGraphicFramePr>
        <p:xfrm>
          <a:off x="395536" y="2445278"/>
          <a:ext cx="8280920" cy="28722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136"/>
                <a:gridCol w="1224136"/>
                <a:gridCol w="1296144"/>
                <a:gridCol w="1512168"/>
                <a:gridCol w="1512168"/>
                <a:gridCol w="1512168"/>
              </a:tblGrid>
              <a:tr h="576064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宣传时间</a:t>
                      </a:r>
                      <a:endParaRPr lang="zh-CN" altLang="en-US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宣传目的</a:t>
                      </a:r>
                      <a:endParaRPr lang="zh-CN" altLang="en-US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使用媒介</a:t>
                      </a:r>
                      <a:endParaRPr lang="zh-CN" altLang="en-US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所需素材</a:t>
                      </a:r>
                      <a:endParaRPr lang="zh-CN" altLang="en-US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面向受众</a:t>
                      </a:r>
                      <a:endParaRPr lang="zh-CN" altLang="en-US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执行人</a:t>
                      </a:r>
                      <a:endParaRPr lang="zh-CN" altLang="en-US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</a:tr>
              <a:tr h="765382"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</a:tr>
              <a:tr h="765382"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</a:tr>
              <a:tr h="765382"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76634299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251520" y="12872"/>
            <a:ext cx="8784976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认识多媒介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【学习活动</a:t>
            </a:r>
            <a:r>
              <a:rPr lang="zh-CN" altLang="en-US" sz="280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二</a:t>
            </a:r>
            <a:r>
              <a:rPr lang="zh-CN" altLang="zh-CN" sz="280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80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设计辩论赛宣传方案</a:t>
            </a:r>
            <a:endParaRPr lang="en-US" altLang="zh-CN" sz="2800" smtClean="0">
              <a:solidFill>
                <a:srgbClr val="000000"/>
              </a:solidFill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en-US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根据宣传方案制作宣传素材</a:t>
            </a:r>
            <a:endParaRPr lang="en-US" altLang="zh-CN" sz="28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zh-CN" altLang="en-US" sz="2800" b="1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制作辩论赛宣传短片计划表</a:t>
            </a:r>
            <a:endParaRPr lang="en-US" altLang="zh-CN" sz="2800" b="1" smtClean="0">
              <a:solidFill>
                <a:srgbClr val="C00000"/>
              </a:solidFill>
              <a:latin typeface="黑体" pitchFamily="49" charset="-122"/>
              <a:ea typeface="黑体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676579866"/>
              </p:ext>
            </p:extLst>
          </p:nvPr>
        </p:nvGraphicFramePr>
        <p:xfrm>
          <a:off x="683568" y="2276872"/>
          <a:ext cx="8208912" cy="38164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52128"/>
                <a:gridCol w="1224136"/>
                <a:gridCol w="1584177"/>
                <a:gridCol w="1320147"/>
                <a:gridCol w="1320147"/>
                <a:gridCol w="1608177"/>
              </a:tblGrid>
              <a:tr h="554254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时间</a:t>
                      </a:r>
                      <a:endParaRPr lang="zh-CN" altLang="en-US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 gridSpan="2"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内容</a:t>
                      </a:r>
                      <a:endParaRPr lang="zh-CN" altLang="en-US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人员</a:t>
                      </a:r>
                      <a:endParaRPr lang="zh-CN" altLang="en-US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活动地点</a:t>
                      </a:r>
                      <a:endParaRPr lang="zh-CN" altLang="en-US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待解决问题</a:t>
                      </a:r>
                      <a:endParaRPr lang="zh-CN" altLang="en-US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</a:tr>
              <a:tr h="407771"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 vert="horz" wrap="square"/>
                    <a:lstStyle/>
                    <a:p>
                      <a:pPr algn="ctr"/>
                      <a:endParaRPr lang="en-US" altLang="zh-CN" b="1" smtClean="0"/>
                    </a:p>
                    <a:p>
                      <a:pPr algn="ctr"/>
                      <a:endParaRPr lang="en-US" altLang="zh-CN" b="1" smtClean="0"/>
                    </a:p>
                    <a:p>
                      <a:pPr algn="ctr"/>
                      <a:r>
                        <a:rPr lang="zh-CN" altLang="en-US" b="1" smtClean="0"/>
                        <a:t>准备素材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b="1" smtClean="0"/>
                        <a:t>脚本创作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07771"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b="1" smtClean="0"/>
                        <a:t>分镜头剧本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07771"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b="1" smtClean="0"/>
                        <a:t>拍摄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07771"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 vert="horz" wrap="square"/>
                    <a:lstStyle/>
                    <a:p>
                      <a:pPr algn="ctr"/>
                      <a:endParaRPr lang="en-US" altLang="zh-CN" b="1" smtClean="0"/>
                    </a:p>
                    <a:p>
                      <a:pPr algn="ctr"/>
                      <a:r>
                        <a:rPr lang="zh-CN" altLang="en-US" b="1" smtClean="0"/>
                        <a:t>加工整理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b="1" smtClean="0"/>
                        <a:t>视频采集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07771"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b="1" smtClean="0"/>
                        <a:t>整理剪辑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07771"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rowSpan="3">
                  <a:txBody>
                    <a:bodyPr vert="horz" wrap="square"/>
                    <a:lstStyle/>
                    <a:p>
                      <a:pPr algn="ctr"/>
                      <a:endParaRPr lang="en-US" altLang="zh-CN" b="1" smtClean="0"/>
                    </a:p>
                    <a:p>
                      <a:pPr algn="ctr"/>
                      <a:r>
                        <a:rPr lang="zh-CN" altLang="en-US" b="1" smtClean="0"/>
                        <a:t>成片制作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b="1" smtClean="0"/>
                        <a:t>制作片头片尾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07771"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b="1" smtClean="0"/>
                        <a:t>字幕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07771"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b="1" smtClean="0"/>
                        <a:t>配音和配乐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3020688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251520" y="12872"/>
            <a:ext cx="8784976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认识多媒介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【学习活动</a:t>
            </a:r>
            <a:r>
              <a:rPr lang="zh-CN" altLang="en-US" sz="280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二</a:t>
            </a:r>
            <a:r>
              <a:rPr lang="zh-CN" altLang="zh-CN" sz="280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80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设计辩论赛宣传方案</a:t>
            </a:r>
            <a:endParaRPr lang="en-US" altLang="zh-CN" sz="2800" smtClean="0">
              <a:solidFill>
                <a:srgbClr val="000000"/>
              </a:solidFill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en-US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根据宣传方案制作宣传素材</a:t>
            </a:r>
            <a:endParaRPr lang="en-US" altLang="zh-CN" sz="28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zh-CN" altLang="en-US" sz="2800" b="1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脚本制作格式表</a:t>
            </a:r>
            <a:endParaRPr lang="en-US" altLang="zh-CN" sz="2800" b="1" smtClean="0">
              <a:solidFill>
                <a:srgbClr val="C00000"/>
              </a:solidFill>
              <a:latin typeface="黑体" pitchFamily="49" charset="-122"/>
              <a:ea typeface="黑体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037181942"/>
              </p:ext>
            </p:extLst>
          </p:nvPr>
        </p:nvGraphicFramePr>
        <p:xfrm>
          <a:off x="467544" y="2636912"/>
          <a:ext cx="8208912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/>
                <a:gridCol w="720080"/>
                <a:gridCol w="1224136"/>
                <a:gridCol w="648072"/>
                <a:gridCol w="1224136"/>
                <a:gridCol w="1728192"/>
                <a:gridCol w="1008112"/>
                <a:gridCol w="720080"/>
              </a:tblGrid>
              <a:tr h="640080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镜头号</a:t>
                      </a:r>
                      <a:endParaRPr lang="zh-CN" altLang="en-US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景别</a:t>
                      </a:r>
                      <a:endParaRPr lang="zh-CN" altLang="en-US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镜头运动</a:t>
                      </a:r>
                      <a:endParaRPr lang="en-US" altLang="zh-CN" smtClean="0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（摄影法）</a:t>
                      </a:r>
                      <a:endParaRPr lang="zh-CN" altLang="en-US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长度</a:t>
                      </a:r>
                      <a:endParaRPr lang="zh-CN" altLang="en-US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画面内容</a:t>
                      </a:r>
                      <a:endParaRPr lang="zh-CN" altLang="en-US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对白或解说</a:t>
                      </a:r>
                      <a:endParaRPr lang="zh-CN" altLang="en-US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音响</a:t>
                      </a:r>
                      <a:endParaRPr lang="zh-CN" altLang="en-US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音乐</a:t>
                      </a:r>
                      <a:endParaRPr lang="zh-CN" altLang="en-US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矩形 3"/>
          <p:cNvSpPr/>
          <p:nvPr>
            <p:custDataLst>
              <p:tags r:id="rId6"/>
            </p:custDataLst>
          </p:nvPr>
        </p:nvSpPr>
        <p:spPr>
          <a:xfrm>
            <a:off x="467544" y="4221088"/>
            <a:ext cx="7992888" cy="1865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补充：镜头拍摄知识</a:t>
            </a:r>
            <a:endParaRPr lang="en-US" altLang="zh-CN" sz="24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en-US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景</a:t>
            </a: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别一般分为全景、中景、特写、近景、远景五种；</a:t>
            </a:r>
            <a:endParaRPr lang="en-US" altLang="zh-CN" sz="24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镜头的运动通常有推、拉、摇、移、升、降等方式；</a:t>
            </a:r>
            <a:endParaRPr lang="en-US" altLang="zh-CN" sz="24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en-US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不同的景别和镜头运动方式能营造出不同的视觉感受。</a:t>
            </a:r>
            <a:endParaRPr lang="en-US" altLang="zh-CN" sz="24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723901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251520" y="311975"/>
            <a:ext cx="8784976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认识多媒介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【学习活动</a:t>
            </a:r>
            <a:r>
              <a:rPr lang="zh-CN" altLang="en-US" sz="280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二</a:t>
            </a:r>
            <a:r>
              <a:rPr lang="zh-CN" altLang="zh-CN" sz="280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80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设计辩论赛宣传方案</a:t>
            </a:r>
            <a:endParaRPr lang="en-US" altLang="zh-CN" sz="2800" smtClean="0">
              <a:solidFill>
                <a:srgbClr val="000000"/>
              </a:solidFill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en-US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设计宣传方案</a:t>
            </a:r>
            <a:endParaRPr lang="en-US" altLang="zh-CN" sz="28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zh-CN" altLang="en-US" sz="2800" b="1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媒介使用规划表</a:t>
            </a:r>
            <a:endParaRPr lang="en-US" altLang="zh-CN" sz="2800" b="1" smtClean="0">
              <a:solidFill>
                <a:srgbClr val="C00000"/>
              </a:solidFill>
              <a:latin typeface="黑体" pitchFamily="49" charset="-122"/>
              <a:ea typeface="黑体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550545381"/>
              </p:ext>
            </p:extLst>
          </p:nvPr>
        </p:nvGraphicFramePr>
        <p:xfrm>
          <a:off x="395536" y="2445278"/>
          <a:ext cx="8280920" cy="28722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4136"/>
                <a:gridCol w="1224136"/>
                <a:gridCol w="1296144"/>
                <a:gridCol w="1512168"/>
                <a:gridCol w="1512168"/>
                <a:gridCol w="1512168"/>
              </a:tblGrid>
              <a:tr h="576064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宣传时间</a:t>
                      </a:r>
                      <a:endParaRPr lang="zh-CN" altLang="en-US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宣传目的</a:t>
                      </a:r>
                      <a:endParaRPr lang="zh-CN" altLang="en-US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使用媒介</a:t>
                      </a:r>
                      <a:endParaRPr lang="zh-CN" altLang="en-US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所需素材</a:t>
                      </a:r>
                      <a:endParaRPr lang="zh-CN" altLang="en-US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面向受众</a:t>
                      </a:r>
                      <a:endParaRPr lang="zh-CN" altLang="en-US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执行人</a:t>
                      </a:r>
                      <a:endParaRPr lang="zh-CN" altLang="en-US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</a:tr>
              <a:tr h="765382"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</a:tr>
              <a:tr h="765382"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</a:tr>
              <a:tr h="765382">
                <a:tc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2589049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251520" y="311975"/>
            <a:ext cx="8784976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认识多媒介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【学习活动</a:t>
            </a:r>
            <a:r>
              <a:rPr lang="zh-CN" altLang="en-US" sz="280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二</a:t>
            </a:r>
            <a:r>
              <a:rPr lang="zh-CN" altLang="zh-CN" sz="280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80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设计辩题，辨识信息</a:t>
            </a:r>
            <a:endParaRPr lang="en-US" altLang="zh-CN" sz="2800" smtClean="0">
              <a:solidFill>
                <a:srgbClr val="000000"/>
              </a:solidFill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en-US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分良莠     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en-US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辨高下    </a:t>
            </a:r>
            <a:r>
              <a:rPr lang="en-US" altLang="zh-CN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en-US" sz="28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明真伪</a:t>
            </a:r>
            <a:endParaRPr lang="en-US" altLang="zh-C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en-US" sz="2800" b="1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              辨识信息表</a:t>
            </a:r>
            <a:endParaRPr lang="en-US" altLang="zh-CN" sz="2800" b="1" smtClean="0">
              <a:solidFill>
                <a:srgbClr val="C00000"/>
              </a:solidFill>
              <a:latin typeface="黑体" pitchFamily="49" charset="-122"/>
              <a:ea typeface="黑体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431176824"/>
              </p:ext>
            </p:extLst>
          </p:nvPr>
        </p:nvGraphicFramePr>
        <p:xfrm>
          <a:off x="683568" y="2852936"/>
          <a:ext cx="7992888" cy="19442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5952"/>
                <a:gridCol w="5726936"/>
              </a:tblGrid>
              <a:tr h="377649">
                <a:tc>
                  <a:txBody>
                    <a:bodyPr vert="horz" wrap="square"/>
                    <a:lstStyle/>
                    <a:p>
                      <a:r>
                        <a:rPr lang="en-US" altLang="zh-CN" b="1" smtClean="0">
                          <a:solidFill>
                            <a:srgbClr val="C00000"/>
                          </a:solidFill>
                        </a:rPr>
                        <a:t>What</a:t>
                      </a:r>
                      <a:r>
                        <a:rPr lang="zh-CN" altLang="en-US" b="1" smtClean="0">
                          <a:solidFill>
                            <a:srgbClr val="C00000"/>
                          </a:solidFill>
                        </a:rPr>
                        <a:t>（什么）</a:t>
                      </a:r>
                      <a:endParaRPr lang="zh-CN" altLang="en-US" b="1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b="1" smtClean="0">
                          <a:solidFill>
                            <a:schemeClr val="tx1"/>
                          </a:solidFill>
                        </a:rPr>
                        <a:t>资料提供了哪些观点和事实？</a:t>
                      </a:r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82894">
                <a:tc>
                  <a:txBody>
                    <a:bodyPr vert="horz" wrap="square"/>
                    <a:lstStyle/>
                    <a:p>
                      <a:r>
                        <a:rPr lang="en-US" altLang="zh-CN" b="1" smtClean="0">
                          <a:solidFill>
                            <a:srgbClr val="C00000"/>
                          </a:solidFill>
                        </a:rPr>
                        <a:t>Who</a:t>
                      </a:r>
                      <a:r>
                        <a:rPr lang="zh-CN" altLang="en-US" b="1" smtClean="0">
                          <a:solidFill>
                            <a:srgbClr val="C00000"/>
                          </a:solidFill>
                        </a:rPr>
                        <a:t>（谁）</a:t>
                      </a:r>
                      <a:endParaRPr lang="zh-CN" altLang="en-US" b="1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b="1" smtClean="0">
                          <a:solidFill>
                            <a:schemeClr val="tx1"/>
                          </a:solidFill>
                        </a:rPr>
                        <a:t>资料的作者是谁？</a:t>
                      </a:r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7649">
                <a:tc>
                  <a:txBody>
                    <a:bodyPr vert="horz" wrap="square"/>
                    <a:lstStyle/>
                    <a:p>
                      <a:r>
                        <a:rPr lang="en-US" altLang="zh-CN" b="1" smtClean="0">
                          <a:solidFill>
                            <a:srgbClr val="C00000"/>
                          </a:solidFill>
                        </a:rPr>
                        <a:t>When</a:t>
                      </a:r>
                      <a:r>
                        <a:rPr lang="zh-CN" altLang="en-US" b="1" smtClean="0">
                          <a:solidFill>
                            <a:srgbClr val="C00000"/>
                          </a:solidFill>
                        </a:rPr>
                        <a:t>（时间）</a:t>
                      </a:r>
                      <a:endParaRPr lang="zh-CN" altLang="en-US" b="1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b="1" smtClean="0">
                          <a:solidFill>
                            <a:schemeClr val="tx1"/>
                          </a:solidFill>
                        </a:rPr>
                        <a:t>资料什么时间发表？对辩题来说是否具有时效性？</a:t>
                      </a:r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23129">
                <a:tc>
                  <a:txBody>
                    <a:bodyPr vert="horz" wrap="square"/>
                    <a:lstStyle/>
                    <a:p>
                      <a:r>
                        <a:rPr lang="en-US" altLang="zh-CN" b="1" smtClean="0">
                          <a:solidFill>
                            <a:srgbClr val="C00000"/>
                          </a:solidFill>
                        </a:rPr>
                        <a:t>Where</a:t>
                      </a:r>
                      <a:r>
                        <a:rPr lang="zh-CN" altLang="en-US" b="1" smtClean="0">
                          <a:solidFill>
                            <a:srgbClr val="C00000"/>
                          </a:solidFill>
                        </a:rPr>
                        <a:t>（地点）</a:t>
                      </a:r>
                      <a:endParaRPr lang="zh-CN" altLang="en-US" b="1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b="1" smtClean="0">
                          <a:solidFill>
                            <a:schemeClr val="tx1"/>
                          </a:solidFill>
                        </a:rPr>
                        <a:t>资料的来源是哪里？</a:t>
                      </a:r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82894">
                <a:tc>
                  <a:txBody>
                    <a:bodyPr vert="horz" wrap="square"/>
                    <a:lstStyle/>
                    <a:p>
                      <a:r>
                        <a:rPr lang="en-US" altLang="zh-CN" b="1" smtClean="0">
                          <a:solidFill>
                            <a:srgbClr val="C00000"/>
                          </a:solidFill>
                        </a:rPr>
                        <a:t>Why</a:t>
                      </a:r>
                      <a:r>
                        <a:rPr lang="zh-CN" altLang="en-US" b="1" smtClean="0">
                          <a:solidFill>
                            <a:srgbClr val="C00000"/>
                          </a:solidFill>
                        </a:rPr>
                        <a:t>（为什么）</a:t>
                      </a:r>
                      <a:endParaRPr lang="zh-CN" altLang="en-US" b="1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b="1" smtClean="0">
                          <a:solidFill>
                            <a:schemeClr val="tx1"/>
                          </a:solidFill>
                        </a:rPr>
                        <a:t>为何发布该资料？（统计、研究、盈利、娱乐等）</a:t>
                      </a:r>
                      <a:endParaRPr lang="zh-CN" altLang="en-US" b="1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1906731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cxnSp>
        <p:nvCxnSpPr>
          <p:cNvPr id="11" name="直接连接符 10"/>
          <p:cNvCxnSpPr/>
          <p:nvPr>
            <p:custDataLst>
              <p:tags r:id="rId3"/>
            </p:custDataLst>
          </p:nvPr>
        </p:nvCxnSpPr>
        <p:spPr>
          <a:xfrm>
            <a:off x="425180" y="2564904"/>
            <a:ext cx="8456613" cy="4763"/>
          </a:xfrm>
          <a:prstGeom prst="line">
            <a:avLst/>
          </a:prstGeom>
          <a:ln w="254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0" name="TextBox 5"/>
          <p:cNvSpPr txBox="1"/>
          <p:nvPr>
            <p:custDataLst>
              <p:tags r:id="rId4"/>
            </p:custDataLst>
          </p:nvPr>
        </p:nvSpPr>
        <p:spPr>
          <a:xfrm>
            <a:off x="251520" y="2636912"/>
            <a:ext cx="8574709" cy="326050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25000"/>
              </a:lnSpc>
            </a:pP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</a:rPr>
              <a:t>      </a:t>
            </a:r>
            <a:r>
              <a:rPr lang="zh-CN" altLang="en-US" sz="240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en-US" altLang="zh-CN" sz="2400" smtClean="0">
                <a:latin typeface="黑体" pitchFamily="49" charset="-122"/>
                <a:ea typeface="黑体" pitchFamily="49" charset="-122"/>
              </a:rPr>
              <a:t>【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本报讯</a:t>
            </a:r>
            <a:r>
              <a:rPr lang="en-US" altLang="zh-CN" sz="2400" smtClean="0">
                <a:latin typeface="黑体" pitchFamily="49" charset="-122"/>
                <a:ea typeface="黑体" pitchFamily="49" charset="-122"/>
              </a:rPr>
              <a:t>】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2400" smtClean="0">
                <a:latin typeface="楷体" pitchFamily="49" charset="-122"/>
                <a:ea typeface="楷体" pitchFamily="49" charset="-122"/>
              </a:rPr>
              <a:t>综合多家媒体报道，昨天傍晚六点半左右，本市西北上空出现不明飞行物，从出现到消失，持续了两分多钟，本报也收到了许多目击者发来的大量照片。某市民用所带的</a:t>
            </a:r>
            <a:r>
              <a:rPr lang="en-US" altLang="zh-CN" sz="2400" smtClean="0">
                <a:latin typeface="楷体" pitchFamily="49" charset="-122"/>
                <a:ea typeface="楷体" pitchFamily="49" charset="-122"/>
              </a:rPr>
              <a:t>Jason</a:t>
            </a:r>
            <a:r>
              <a:rPr lang="zh-CN" altLang="en-US" sz="2400" smtClean="0">
                <a:latin typeface="楷体" pitchFamily="49" charset="-122"/>
                <a:ea typeface="楷体" pitchFamily="49" charset="-122"/>
              </a:rPr>
              <a:t>品牌最新型号手机拍摄了一组照片（见本报），色彩自然，画面清晰，为“不明飞行物”的研究提供了素材。</a:t>
            </a:r>
            <a:endParaRPr lang="en-US" altLang="zh-CN" sz="2400" smtClean="0">
              <a:latin typeface="楷体" pitchFamily="49" charset="-122"/>
              <a:ea typeface="楷体" pitchFamily="49" charset="-122"/>
            </a:endParaRPr>
          </a:p>
          <a:p>
            <a:pPr algn="just">
              <a:lnSpc>
                <a:spcPct val="125000"/>
              </a:lnSpc>
            </a:pPr>
            <a:endParaRPr lang="en-US" altLang="zh-CN" sz="2400">
              <a:latin typeface="楷体" pitchFamily="49" charset="-122"/>
              <a:ea typeface="楷体" pitchFamily="49" charset="-122"/>
            </a:endParaRPr>
          </a:p>
          <a:p>
            <a:pPr algn="just">
              <a:lnSpc>
                <a:spcPct val="125000"/>
              </a:lnSpc>
            </a:pPr>
            <a:r>
              <a:rPr lang="en-US" altLang="zh-CN" sz="2400" b="1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2400" b="1" smtClean="0">
                <a:latin typeface="黑体" pitchFamily="49" charset="-122"/>
                <a:ea typeface="黑体" pitchFamily="49" charset="-122"/>
              </a:rPr>
              <a:t>请独立做出判断：是真的吗？说出自己的判断依据。</a:t>
            </a:r>
            <a:endParaRPr lang="zh-CN" altLang="zh-CN" sz="2400" b="1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51" name="标题 1"/>
          <p:cNvSpPr txBox="1"/>
          <p:nvPr>
            <p:custDataLst>
              <p:tags r:id="rId5"/>
            </p:custDataLst>
          </p:nvPr>
        </p:nvSpPr>
        <p:spPr>
          <a:xfrm>
            <a:off x="1037518" y="-42095"/>
            <a:ext cx="7054676" cy="87880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>
              <a:lnSpc>
                <a:spcPct val="90000"/>
              </a:lnSpc>
            </a:pPr>
            <a:r>
              <a:rPr lang="zh-CN" altLang="en-US" sz="360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跨媒介阅读与交流（案例）</a:t>
            </a:r>
            <a:endParaRPr lang="zh-CN" altLang="en-US" sz="360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052" name="Picture 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251520" y="620687"/>
            <a:ext cx="2630488" cy="1863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标题 1"/>
          <p:cNvSpPr txBox="1"/>
          <p:nvPr>
            <p:custDataLst>
              <p:tags r:id="rId8"/>
            </p:custDataLst>
          </p:nvPr>
        </p:nvSpPr>
        <p:spPr>
          <a:xfrm>
            <a:off x="2933021" y="1193966"/>
            <a:ext cx="5973960" cy="87880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>
              <a:lnSpc>
                <a:spcPct val="90000"/>
              </a:lnSpc>
            </a:pPr>
            <a:r>
              <a:rPr lang="zh-CN" altLang="en-US" sz="2400" smtClean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阅读下面这则新闻报道，分析新闻的真实性。</a:t>
            </a:r>
            <a:endParaRPr lang="zh-CN" altLang="en-US" sz="240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179512" y="-99392"/>
            <a:ext cx="8784976" cy="16435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80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认识多媒介</a:t>
            </a:r>
            <a:endParaRPr lang="zh-CN" altLang="zh-CN" sz="28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80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【学习活动</a:t>
            </a:r>
            <a:r>
              <a:rPr lang="zh-CN" altLang="en-US" sz="280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二</a:t>
            </a:r>
            <a:r>
              <a:rPr lang="zh-CN" altLang="zh-CN" sz="280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800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案例分析判断</a:t>
            </a:r>
            <a:endParaRPr lang="en-US" altLang="zh-CN" sz="2800" smtClean="0">
              <a:solidFill>
                <a:srgbClr val="000000"/>
              </a:solidFill>
              <a:ea typeface="黑体" panose="02010609060101010101" pitchFamily="2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en-US" sz="2800" b="1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  <a:cs typeface="Times New Roman" panose="02020603050405020304" pitchFamily="18" charset="0"/>
              </a:rPr>
              <a:t>           新闻真实性衡量表</a:t>
            </a:r>
            <a:endParaRPr lang="en-US" altLang="zh-CN" sz="2800" b="1" smtClean="0">
              <a:solidFill>
                <a:srgbClr val="C00000"/>
              </a:solidFill>
              <a:latin typeface="黑体" pitchFamily="49" charset="-122"/>
              <a:ea typeface="黑体" pitchFamily="49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146218819"/>
              </p:ext>
            </p:extLst>
          </p:nvPr>
        </p:nvGraphicFramePr>
        <p:xfrm>
          <a:off x="539552" y="1484784"/>
          <a:ext cx="8352928" cy="51426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152"/>
                <a:gridCol w="936104"/>
                <a:gridCol w="2952328"/>
                <a:gridCol w="3096344"/>
              </a:tblGrid>
              <a:tr h="504056"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基本要素</a:t>
                      </a:r>
                      <a:endParaRPr lang="zh-CN" altLang="en-US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细目</a:t>
                      </a:r>
                      <a:endParaRPr lang="zh-CN" altLang="en-US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信息</a:t>
                      </a:r>
                      <a:endParaRPr lang="zh-CN" altLang="en-US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zh-CN" altLang="en-US" smtClean="0">
                          <a:solidFill>
                            <a:srgbClr val="C00000"/>
                          </a:solidFill>
                          <a:latin typeface="黑体" pitchFamily="49" charset="-122"/>
                          <a:ea typeface="黑体" pitchFamily="49" charset="-122"/>
                        </a:rPr>
                        <a:t>评价</a:t>
                      </a:r>
                      <a:endParaRPr lang="zh-CN" altLang="en-US">
                        <a:solidFill>
                          <a:srgbClr val="C00000"/>
                        </a:solidFill>
                        <a:latin typeface="黑体" pitchFamily="49" charset="-122"/>
                        <a:ea typeface="黑体" pitchFamily="49" charset="-122"/>
                      </a:endParaRPr>
                    </a:p>
                  </a:txBody>
                  <a:tcPr/>
                </a:tc>
              </a:tr>
              <a:tr h="488798">
                <a:tc>
                  <a:txBody>
                    <a:bodyPr vert="horz" wrap="square"/>
                    <a:lstStyle/>
                    <a:p>
                      <a:r>
                        <a:rPr lang="zh-CN" altLang="en-US" b="1" smtClean="0"/>
                        <a:t>报道来源的可靠性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b="1" smtClean="0"/>
                        <a:t>来源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b="1" smtClean="0"/>
                        <a:t>综合多家媒体报道，收到了许多目击者发来的大量照片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 b="1"/>
                    </a:p>
                  </a:txBody>
                  <a:tcPr/>
                </a:tc>
              </a:tr>
              <a:tr h="488798">
                <a:tc rowSpan="5">
                  <a:txBody>
                    <a:bodyPr vert="horz" wrap="square"/>
                    <a:lstStyle/>
                    <a:p>
                      <a:endParaRPr lang="en-US" altLang="zh-CN" b="1" smtClean="0"/>
                    </a:p>
                    <a:p>
                      <a:endParaRPr lang="en-US" altLang="zh-CN" b="1" smtClean="0"/>
                    </a:p>
                    <a:p>
                      <a:endParaRPr lang="en-US" altLang="zh-CN" b="1" smtClean="0"/>
                    </a:p>
                    <a:p>
                      <a:r>
                        <a:rPr lang="zh-CN" altLang="en-US" b="1" smtClean="0"/>
                        <a:t>报道内容的完整性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b="1" smtClean="0"/>
                        <a:t>时间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 b="1"/>
                    </a:p>
                  </a:txBody>
                  <a:tcPr/>
                </a:tc>
                <a:tc rowSpan="5">
                  <a:txBody>
                    <a:bodyPr vert="horz" wrap="square"/>
                    <a:lstStyle/>
                    <a:p>
                      <a:endParaRPr lang="en-US" altLang="zh-CN" b="1" smtClean="0"/>
                    </a:p>
                    <a:p>
                      <a:endParaRPr lang="en-US" altLang="zh-CN" b="1" smtClean="0"/>
                    </a:p>
                    <a:p>
                      <a:endParaRPr lang="en-US" altLang="zh-CN" b="1" smtClean="0"/>
                    </a:p>
                    <a:p>
                      <a:endParaRPr lang="en-US" altLang="zh-CN" b="1" smtClean="0"/>
                    </a:p>
                    <a:p>
                      <a:r>
                        <a:rPr lang="en-US" altLang="zh-CN" b="1" baseline="0" smtClean="0"/>
                        <a:t>      </a:t>
                      </a:r>
                      <a:r>
                        <a:rPr lang="zh-CN" altLang="en-US" b="1" smtClean="0"/>
                        <a:t>内容相对完整</a:t>
                      </a:r>
                      <a:endParaRPr lang="zh-CN" altLang="en-US" b="1"/>
                    </a:p>
                  </a:txBody>
                  <a:tcPr/>
                </a:tc>
              </a:tr>
              <a:tr h="488798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b="1" smtClean="0"/>
                        <a:t>地点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 b="1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88798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b="1" smtClean="0"/>
                        <a:t>人物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 b="1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88798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b="1" smtClean="0"/>
                        <a:t>原因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 b="1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88798"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b="1" smtClean="0"/>
                        <a:t>经过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 b="1"/>
                    </a:p>
                  </a:txBody>
                  <a:tcPr/>
                </a:tc>
                <a:tc v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88798">
                <a:tc>
                  <a:txBody>
                    <a:bodyPr vert="horz" wrap="square"/>
                    <a:lstStyle/>
                    <a:p>
                      <a:r>
                        <a:rPr lang="zh-CN" altLang="en-US" b="1" smtClean="0"/>
                        <a:t>报道者证据的真实性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r>
                        <a:rPr lang="zh-CN" altLang="en-US" b="1" smtClean="0"/>
                        <a:t>报道者提供的证据</a:t>
                      </a:r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 b="1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 b="1"/>
                    </a:p>
                  </a:txBody>
                  <a:tcPr/>
                </a:tc>
              </a:tr>
              <a:tr h="488798">
                <a:tc>
                  <a:txBody>
                    <a:bodyPr vert="horz" wrap="square"/>
                    <a:lstStyle/>
                    <a:p>
                      <a:r>
                        <a:rPr lang="zh-CN" altLang="en-US" b="1" smtClean="0"/>
                        <a:t>事件外的其他意图</a:t>
                      </a:r>
                      <a:endParaRPr lang="zh-CN" altLang="en-US" b="1"/>
                    </a:p>
                  </a:txBody>
                  <a:tcPr/>
                </a:tc>
                <a:tc gridSpan="2">
                  <a:txBody>
                    <a:bodyPr vert="horz" wrap="square"/>
                    <a:lstStyle/>
                    <a:p>
                      <a:r>
                        <a:rPr lang="zh-CN" altLang="en-US" b="1" smtClean="0"/>
                        <a:t>某市民用所带的</a:t>
                      </a:r>
                      <a:r>
                        <a:rPr lang="en-US" altLang="zh-CN" b="1" smtClean="0"/>
                        <a:t>Jason</a:t>
                      </a:r>
                      <a:r>
                        <a:rPr lang="zh-CN" altLang="en-US" b="1" smtClean="0"/>
                        <a:t>品牌最新型号手机拍摄了一组照片</a:t>
                      </a:r>
                      <a:endParaRPr lang="zh-CN" altLang="en-US" b="1"/>
                    </a:p>
                  </a:txBody>
                  <a:tcPr/>
                </a:tc>
                <a:tc hMerge="1">
                  <a:txBody>
                    <a:bodyPr vert="horz" wrap="square"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endParaRPr lang="zh-CN" altLang="en-US" b="1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矩形 3"/>
          <p:cNvSpPr/>
          <p:nvPr>
            <p:custDataLst>
              <p:tags r:id="rId5"/>
            </p:custDataLst>
          </p:nvPr>
        </p:nvSpPr>
        <p:spPr>
          <a:xfrm>
            <a:off x="5796136" y="1988840"/>
            <a:ext cx="30243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新闻并不是该报记者亲自采访、实地考察获得，可靠性不强</a:t>
            </a:r>
            <a:endParaRPr lang="zh-CN" altLang="en-US" b="1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矩形 4"/>
          <p:cNvSpPr/>
          <p:nvPr>
            <p:custDataLst>
              <p:tags r:id="rId6"/>
            </p:custDataLst>
          </p:nvPr>
        </p:nvSpPr>
        <p:spPr>
          <a:xfrm>
            <a:off x="5772294" y="5229200"/>
            <a:ext cx="27701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新闻中并未体现对这些证据的检验或核实</a:t>
            </a:r>
            <a:endParaRPr lang="zh-CN" altLang="en-US" b="1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2915817" y="5164743"/>
            <a:ext cx="26642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收到了许多目击者发来的大量照片</a:t>
            </a:r>
            <a:endParaRPr lang="zh-CN" altLang="en-US" b="1">
              <a:solidFill>
                <a:srgbClr val="0070C0"/>
              </a:solidFill>
            </a:endParaRPr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3275856" y="2727504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傍晚六点半左右</a:t>
            </a:r>
            <a:endParaRPr lang="zh-CN" altLang="en-US" b="1">
              <a:solidFill>
                <a:srgbClr val="0070C0"/>
              </a:solidFill>
            </a:endParaRPr>
          </a:p>
        </p:txBody>
      </p:sp>
      <p:sp>
        <p:nvSpPr>
          <p:cNvPr id="9" name="矩形 8"/>
          <p:cNvSpPr/>
          <p:nvPr>
            <p:custDataLst>
              <p:tags r:id="rId9"/>
            </p:custDataLst>
          </p:nvPr>
        </p:nvSpPr>
        <p:spPr>
          <a:xfrm>
            <a:off x="3418246" y="3237925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本市西北上空</a:t>
            </a:r>
            <a:endParaRPr lang="zh-CN" altLang="en-US" b="1">
              <a:solidFill>
                <a:srgbClr val="0070C0"/>
              </a:solidFill>
            </a:endParaRPr>
          </a:p>
        </p:txBody>
      </p:sp>
      <p:sp>
        <p:nvSpPr>
          <p:cNvPr id="10" name="矩形 9"/>
          <p:cNvSpPr/>
          <p:nvPr>
            <p:custDataLst>
              <p:tags r:id="rId10"/>
            </p:custDataLst>
          </p:nvPr>
        </p:nvSpPr>
        <p:spPr>
          <a:xfrm>
            <a:off x="3534725" y="3607257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目击者</a:t>
            </a:r>
            <a:endParaRPr lang="zh-CN" altLang="en-US" b="1">
              <a:solidFill>
                <a:srgbClr val="0070C0"/>
              </a:solidFill>
            </a:endParaRPr>
          </a:p>
        </p:txBody>
      </p:sp>
      <p:sp>
        <p:nvSpPr>
          <p:cNvPr id="11" name="矩形 10"/>
          <p:cNvSpPr/>
          <p:nvPr>
            <p:custDataLst>
              <p:tags r:id="rId11"/>
            </p:custDataLst>
          </p:nvPr>
        </p:nvSpPr>
        <p:spPr>
          <a:xfrm>
            <a:off x="3274885" y="4149080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出现不明飞行物</a:t>
            </a:r>
            <a:endParaRPr lang="zh-CN" altLang="en-US" b="1">
              <a:solidFill>
                <a:srgbClr val="0070C0"/>
              </a:solidFill>
            </a:endParaRPr>
          </a:p>
        </p:txBody>
      </p:sp>
      <p:sp>
        <p:nvSpPr>
          <p:cNvPr id="12" name="矩形 11"/>
          <p:cNvSpPr/>
          <p:nvPr>
            <p:custDataLst>
              <p:tags r:id="rId12"/>
            </p:custDataLst>
          </p:nvPr>
        </p:nvSpPr>
        <p:spPr>
          <a:xfrm>
            <a:off x="2915817" y="4518412"/>
            <a:ext cx="28500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从出现到消失，持续了两分多钟</a:t>
            </a:r>
            <a:endParaRPr lang="zh-CN" altLang="en-US" b="1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940726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5778" name="矩形 5"/>
          <p:cNvSpPr/>
          <p:nvPr>
            <p:custDataLst>
              <p:tags r:id="rId3"/>
            </p:custDataLst>
          </p:nvPr>
        </p:nvSpPr>
        <p:spPr>
          <a:xfrm>
            <a:off x="323528" y="822419"/>
            <a:ext cx="8640960" cy="153651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220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200" b="1"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en-US" altLang="zh-CN" sz="2200" b="1" smtClean="0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2200" b="1">
                <a:latin typeface="黑体" panose="02010609060101010101" pitchFamily="2" charset="-122"/>
                <a:ea typeface="黑体" panose="02010609060101010101" pitchFamily="2" charset="-122"/>
              </a:rPr>
              <a:t>有意识地关注信息时代多种传播媒介对人们学习、工作、生活的影响，通过调查，了解不同媒介的传播特点，更好地适应信息时代的生活。</a:t>
            </a:r>
            <a:r>
              <a:rPr lang="en-US" altLang="en-US" sz="2200" smtClean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lang="en-US" altLang="en-US" sz="22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5779" name="AutoShape 2" descr="http://img4.imgtn.bdimg.com/it/u=3768899429,651764554&amp;fm=214&amp;gp=0.jpg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1229916" y="1419225"/>
            <a:ext cx="171450" cy="171450"/>
          </a:xfrm>
          <a:prstGeom prst="rect">
            <a:avLst/>
          </a:prstGeom>
          <a:noFill/>
          <a:ln w="9525">
            <a:noFill/>
          </a:ln>
        </p:spPr>
        <p:txBody>
          <a:bodyPr lIns="51435" tIns="25717" rIns="51435" bIns="25717" anchor="t"/>
          <a:lstStyle/>
          <a:p>
            <a:pPr defTabSz="914400">
              <a:buClrTx/>
              <a:buSzTx/>
              <a:buFontTx/>
            </a:pPr>
            <a:endParaRPr lang="zh-CN" altLang="en-US" sz="100" baseline="0">
              <a:solidFill>
                <a:srgbClr val="000000"/>
              </a:solidFill>
              <a:latin typeface="Arial" panose="020b0604020202020204" pitchFamily="34" charset="0"/>
              <a:sym typeface="Wingdings" panose="05000000000000000000" charset="0"/>
            </a:endParaRPr>
          </a:p>
        </p:txBody>
      </p:sp>
      <p:sp>
        <p:nvSpPr>
          <p:cNvPr id="75780" name="内容占位符 2"/>
          <p:cNvSpPr>
            <a:spLocks noGrp="1"/>
          </p:cNvSpPr>
          <p:nvPr>
            <p:ph idx="4294967295"/>
            <p:custDataLst>
              <p:tags r:id="rId5"/>
            </p:custDataLst>
          </p:nvPr>
        </p:nvSpPr>
        <p:spPr>
          <a:xfrm>
            <a:off x="3491880" y="332656"/>
            <a:ext cx="2101454" cy="45481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/>
          <a:lstStyle/>
          <a:p>
            <a:pPr marL="0" indent="0" eaLnBrk="1" hangingPunct="1">
              <a:buNone/>
            </a:pPr>
            <a:r>
              <a:rPr lang="zh-CN" altLang="en-US" sz="3000" b="1" smtClean="0">
                <a:solidFill>
                  <a:schemeClr val="tx1"/>
                </a:solidFill>
                <a:latin typeface="黑体" panose="02010609060101010101" pitchFamily="2" charset="-122"/>
              </a:rPr>
              <a:t>单元目标</a:t>
            </a:r>
            <a:endParaRPr lang="zh-CN" altLang="en-US" sz="3000" b="1">
              <a:solidFill>
                <a:schemeClr val="tx1"/>
              </a:solidFill>
              <a:latin typeface="黑体" panose="02010609060101010101" pitchFamily="2" charset="-122"/>
            </a:endParaRPr>
          </a:p>
        </p:txBody>
      </p:sp>
      <p:sp>
        <p:nvSpPr>
          <p:cNvPr id="75781" name="矩形 5"/>
          <p:cNvSpPr/>
          <p:nvPr>
            <p:custDataLst>
              <p:tags r:id="rId6"/>
            </p:custDataLst>
          </p:nvPr>
        </p:nvSpPr>
        <p:spPr>
          <a:xfrm>
            <a:off x="395536" y="2358930"/>
            <a:ext cx="8496944" cy="110799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2200" b="1" smtClean="0">
                <a:latin typeface="黑体" panose="02010609060101010101" pitchFamily="2" charset="-122"/>
                <a:ea typeface="黑体" panose="02010609060101010101" pitchFamily="2" charset="-122"/>
              </a:rPr>
              <a:t>2.</a:t>
            </a:r>
            <a:r>
              <a:rPr lang="zh-CN" altLang="en-US" sz="2200" b="1">
                <a:latin typeface="黑体" panose="02010609060101010101" pitchFamily="2" charset="-122"/>
                <a:ea typeface="黑体" panose="02010609060101010101" pitchFamily="2" charset="-122"/>
              </a:rPr>
              <a:t>比较不同媒介的语言特征，能够撰写具有相应语言特征的文稿，提高信息时代背景下的语言文字运用能力。</a:t>
            </a:r>
            <a:endParaRPr lang="en-US" altLang="en-US" sz="22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75782" name="图片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8819"/>
          <a:stretch>
            <a:fillRect/>
          </a:stretch>
        </p:blipFill>
        <p:spPr>
          <a:xfrm>
            <a:off x="-37628" y="4581128"/>
            <a:ext cx="2340769" cy="2571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449542" y="3422591"/>
            <a:ext cx="8388932" cy="10286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2200" b="1" smtClean="0"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en-US" altLang="zh-CN" sz="2200" b="1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2200" b="1">
                <a:latin typeface="黑体" panose="02010609060101010101" pitchFamily="2" charset="-122"/>
                <a:ea typeface="黑体" panose="02010609060101010101" pitchFamily="2" charset="-122"/>
              </a:rPr>
              <a:t>掌握运用报刊、广播、电视、网络等多种媒介传播信息的相关方法和注意点，并进行有效实践，不断提升媒介应用能力。</a:t>
            </a:r>
            <a:endParaRPr lang="en-US" altLang="en-US" sz="22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" name="矩形 2"/>
          <p:cNvSpPr/>
          <p:nvPr>
            <p:custDataLst>
              <p:tags r:id="rId10"/>
            </p:custDataLst>
          </p:nvPr>
        </p:nvSpPr>
        <p:spPr>
          <a:xfrm>
            <a:off x="2051720" y="4597514"/>
            <a:ext cx="6786754" cy="1536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2200" b="1">
                <a:latin typeface="黑体" panose="02010609060101010101" pitchFamily="2" charset="-122"/>
                <a:ea typeface="黑体" panose="02010609060101010101" pitchFamily="2" charset="-122"/>
              </a:rPr>
              <a:t>4.</a:t>
            </a:r>
            <a:r>
              <a:rPr lang="zh-CN" altLang="en-US" sz="2200" b="1">
                <a:latin typeface="黑体" panose="02010609060101010101" pitchFamily="2" charset="-122"/>
                <a:ea typeface="黑体" panose="02010609060101010101" pitchFamily="2" charset="-122"/>
              </a:rPr>
              <a:t>了解识媒介信息的基本知识、方法，并将其运用于生活之中，提升思维能力</a:t>
            </a:r>
            <a:r>
              <a:rPr lang="en-US" altLang="zh-CN" sz="2200" b="1">
                <a:latin typeface="黑体" panose="02010609060101010101" pitchFamily="2" charset="-122"/>
                <a:ea typeface="黑体" panose="02010609060101010101" pitchFamily="2" charset="-122"/>
              </a:rPr>
              <a:t>;</a:t>
            </a:r>
            <a:r>
              <a:rPr lang="zh-CN" altLang="en-US" sz="2200" b="1">
                <a:latin typeface="黑体" panose="02010609060101010101" pitchFamily="2" charset="-122"/>
                <a:ea typeface="黑体" panose="02010609060101010101" pitchFamily="2" charset="-122"/>
              </a:rPr>
              <a:t>学习判断媒介信息的良莠，树立正确的人生观、价值观，提升媒介素养。</a:t>
            </a:r>
            <a:endParaRPr lang="en-US" altLang="en-US" sz="22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矩形 3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508000" y="620688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针对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媒介信息被扭曲、夸大、隐瞒等情况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从个人与政府两个层面谈谈如何建立网络信息传播规范机制。</a:t>
            </a:r>
            <a:endParaRPr lang="zh-CN" altLang="zh-CN" sz="2400" b="1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个人层面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b="1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杜绝谣言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传播事实。谣言捕风捉影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似是而非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带有很强的迷惑性。但谣言之所以成为谣言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就是因为它缺乏事实根据。因此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事实与真相是谣言的天敌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只有用事实才能击破谣言。</a:t>
            </a:r>
            <a:endParaRPr lang="zh-CN" altLang="zh-CN" sz="2400" b="1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做有责任感的守法公民。在发言之前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应首先考虑自己的发言是否有确凿根据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是否会给他人和社会造成不良影响。不捏造事实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不传播缺乏事实根据的流言蜚语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是每一个有责任感的守法公民的应尽义务。</a:t>
            </a:r>
            <a:endParaRPr lang="zh-CN" altLang="zh-CN" sz="2400" b="1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395536" y="764704"/>
            <a:ext cx="8128000" cy="490865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政府层面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400" b="1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建构伦理原则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明确道德底线。在公布信息、发表言论时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要确定信息的真实性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避免信息的碎片化、片面化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不能盲目跟风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随心所欲地转发或评论公共事件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更不能未经他人的允许随意公开别人的隐私或诋毁他人的名誉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以免伤及无辜。</a:t>
            </a:r>
            <a:endParaRPr lang="zh-CN" altLang="zh-CN" sz="2400" b="1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400" b="1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加强技术管理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行政立法并行。对网络使用者的言行进行约束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确保信息内容的安全性和无害性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以减少网络信息传播的伦理风险和政治风险。此外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我国已制定了一系列与网络有关的法律法规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对规范网络传播环境有一定的作用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但其法规内容仍有待细化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特别是有关信息传播方面的内容应当完善</a:t>
            </a:r>
            <a:r>
              <a:rPr lang="zh-CN" altLang="zh-CN" sz="2400" b="1" smtClean="0">
                <a:solidFill>
                  <a:srgbClr val="00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。</a:t>
            </a:r>
            <a:endParaRPr lang="zh-CN" altLang="zh-CN" sz="2400" b="1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" name="矩形 8">
            <a:hlinkClick r:id="rId4" action="ppaction://hlinksldjump"/>
          </p:cNvPr>
          <p:cNvSpPr/>
          <p:nvPr>
            <p:custDataLst>
              <p:tags r:id="rId3"/>
            </p:custDataLst>
          </p:nvPr>
        </p:nvSpPr>
        <p:spPr>
          <a:xfrm>
            <a:off x="405990" y="836712"/>
            <a:ext cx="1437161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charset="-122"/>
                <a:ea typeface="微软雅黑" panose="020b0503020204020204" charset="-122"/>
              </a:rPr>
              <a:t>一</a:t>
            </a:r>
            <a:endParaRPr lang="zh-CN" altLang="en-US" sz="1400">
              <a:solidFill>
                <a:srgbClr val="333333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508000" y="1340768"/>
            <a:ext cx="8128000" cy="269266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400" b="1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  </a:t>
            </a:r>
            <a:r>
              <a:rPr lang="zh-CN" altLang="zh-CN" sz="2400" b="1" smtClean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净化社会环境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提高网民素质。通过学校、媒体等开展道德宣传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从青少年开始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引导人们树立正确的价值观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倡导文明的语言行为。从个人、组织、行业入手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加强道德修养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构建符合传媒伦理道德的把关体系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扶正祛邪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使人们在精神和物质财富方面平衡发展</a:t>
            </a:r>
            <a:r>
              <a:rPr lang="en-US" altLang="zh-CN" sz="24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400" b="1">
                <a:solidFill>
                  <a:srgbClr val="000000"/>
                </a:solidFill>
                <a:latin typeface="Times New Roman" panose="02020603050405020304" pitchFamily="18" charset="0"/>
                <a:ea typeface="楷体" pitchFamily="49" charset="-122"/>
                <a:cs typeface="Times New Roman" panose="02020603050405020304" pitchFamily="18" charset="0"/>
              </a:rPr>
              <a:t>从源头上改变网络信息传播中的伦理失范现象。</a:t>
            </a:r>
            <a:endParaRPr lang="zh-CN" altLang="zh-CN" sz="2400" b="1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New picture"/>
          <p:cNvPicPr/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972800" y="12471400"/>
            <a:ext cx="317500" cy="2413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5778" name="矩形 5"/>
          <p:cNvSpPr/>
          <p:nvPr>
            <p:custDataLst>
              <p:tags r:id="rId3"/>
            </p:custDataLst>
          </p:nvPr>
        </p:nvSpPr>
        <p:spPr>
          <a:xfrm>
            <a:off x="323528" y="822419"/>
            <a:ext cx="8640960" cy="161582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220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(1)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了解常见媒介与语言辅助具的特点。掌握利用不同获取信息、处理信息、应用信息的能力。学习运用多种媒介展开有效的表达和交流。</a:t>
            </a:r>
            <a:endParaRPr lang="en-US" altLang="en-US" sz="22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5779" name="AutoShape 2" descr="http://img4.imgtn.bdimg.com/it/u=3768899429,651764554&amp;fm=214&amp;gp=0.jpg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1229916" y="1419225"/>
            <a:ext cx="171450" cy="171450"/>
          </a:xfrm>
          <a:prstGeom prst="rect">
            <a:avLst/>
          </a:prstGeom>
          <a:noFill/>
          <a:ln w="9525">
            <a:noFill/>
          </a:ln>
        </p:spPr>
        <p:txBody>
          <a:bodyPr lIns="51435" tIns="25717" rIns="51435" bIns="25717" anchor="t"/>
          <a:lstStyle/>
          <a:p>
            <a:pPr defTabSz="914400">
              <a:buClrTx/>
              <a:buSzTx/>
              <a:buFontTx/>
            </a:pPr>
            <a:endParaRPr lang="zh-CN" altLang="en-US" sz="100" baseline="0">
              <a:solidFill>
                <a:srgbClr val="000000"/>
              </a:solidFill>
              <a:latin typeface="Arial" panose="020b0604020202020204" pitchFamily="34" charset="0"/>
              <a:sym typeface="Wingdings" panose="05000000000000000000" charset="0"/>
            </a:endParaRPr>
          </a:p>
        </p:txBody>
      </p:sp>
      <p:sp>
        <p:nvSpPr>
          <p:cNvPr id="75780" name="内容占位符 2"/>
          <p:cNvSpPr>
            <a:spLocks noGrp="1"/>
          </p:cNvSpPr>
          <p:nvPr>
            <p:ph idx="4294967295"/>
            <p:custDataLst>
              <p:tags r:id="rId5"/>
            </p:custDataLst>
          </p:nvPr>
        </p:nvSpPr>
        <p:spPr>
          <a:xfrm>
            <a:off x="1907704" y="188640"/>
            <a:ext cx="4968552" cy="45481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/>
          <a:lstStyle/>
          <a:p>
            <a:pPr marL="0" indent="0" eaLnBrk="1" hangingPunct="1">
              <a:buNone/>
            </a:pPr>
            <a:r>
              <a:rPr lang="zh-CN" altLang="en-US" sz="3000" b="1" smtClean="0">
                <a:solidFill>
                  <a:schemeClr val="tx1"/>
                </a:solidFill>
                <a:latin typeface="黑体" panose="02010609060101010101" pitchFamily="2" charset="-122"/>
              </a:rPr>
              <a:t>  任务群的学习目标和内容</a:t>
            </a:r>
            <a:endParaRPr lang="zh-CN" altLang="en-US" sz="3000" b="1">
              <a:solidFill>
                <a:schemeClr val="tx1"/>
              </a:solidFill>
              <a:latin typeface="黑体" panose="02010609060101010101" pitchFamily="2" charset="-122"/>
            </a:endParaRPr>
          </a:p>
        </p:txBody>
      </p:sp>
      <p:sp>
        <p:nvSpPr>
          <p:cNvPr id="75781" name="矩形 5"/>
          <p:cNvSpPr/>
          <p:nvPr>
            <p:custDataLst>
              <p:tags r:id="rId6"/>
            </p:custDataLst>
          </p:nvPr>
        </p:nvSpPr>
        <p:spPr>
          <a:xfrm>
            <a:off x="395536" y="2358930"/>
            <a:ext cx="8496944" cy="110799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(2)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知道信息来源的多样性、真实性，识体立场，多角度分析问题，形成独立判断。</a:t>
            </a:r>
            <a:endParaRPr lang="en-US" altLang="en-US" sz="220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75782" name="图片 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8819"/>
          <a:stretch>
            <a:fillRect/>
          </a:stretch>
        </p:blipFill>
        <p:spPr>
          <a:xfrm>
            <a:off x="-37628" y="4581128"/>
            <a:ext cx="2340769" cy="2571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>
            <p:custDataLst>
              <p:tags r:id="rId9"/>
            </p:custDataLst>
          </p:nvPr>
        </p:nvSpPr>
        <p:spPr>
          <a:xfrm>
            <a:off x="449542" y="3422591"/>
            <a:ext cx="838893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(3)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关注当代网络文学和网络文化，坚持正确的价值导向，辩证分析网络对语言、文学的影响，提高语言、文学的鉴赏能力。</a:t>
            </a:r>
            <a:endParaRPr lang="en-US" altLang="en-US" sz="22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矩形 2"/>
          <p:cNvSpPr/>
          <p:nvPr>
            <p:custDataLst>
              <p:tags r:id="rId10"/>
            </p:custDataLst>
          </p:nvPr>
        </p:nvSpPr>
        <p:spPr>
          <a:xfrm>
            <a:off x="1547664" y="4597514"/>
            <a:ext cx="678675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</a:pPr>
            <a:r>
              <a:rPr lang="en-US" altLang="zh-CN" sz="2200" b="1">
                <a:latin typeface="楷体" pitchFamily="49" charset="-122"/>
                <a:ea typeface="楷体" pitchFamily="49" charset="-122"/>
              </a:rPr>
              <a:t>(4)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建设跨介学习共同体，丰富语文学习的手段。</a:t>
            </a:r>
            <a:endParaRPr lang="en-US" altLang="en-US" sz="2200"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58093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5778" name="矩形 5"/>
          <p:cNvSpPr/>
          <p:nvPr>
            <p:custDataLst>
              <p:tags r:id="rId3"/>
            </p:custDataLst>
          </p:nvPr>
        </p:nvSpPr>
        <p:spPr>
          <a:xfrm>
            <a:off x="323528" y="620688"/>
            <a:ext cx="8640960" cy="215058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57200" algn="just">
              <a:lnSpc>
                <a:spcPct val="125000"/>
              </a:lnSpc>
            </a:pPr>
            <a:r>
              <a:rPr lang="en-US" altLang="zh-CN" sz="22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2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(1</a:t>
            </a:r>
            <a:r>
              <a:rPr lang="en-US" altLang="zh-CN" sz="22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2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烽火</a:t>
            </a:r>
            <a:r>
              <a:rPr lang="ja-JP" altLang="en-US" sz="22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戏</a:t>
            </a:r>
            <a:r>
              <a:rPr lang="zh-CN" altLang="en-US" sz="22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诸侯</a:t>
            </a:r>
            <a:endParaRPr lang="en-US" altLang="ja-JP" sz="2200" b="1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indent="457200" algn="just">
              <a:lnSpc>
                <a:spcPct val="125000"/>
              </a:lnSpc>
            </a:pP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褒姒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不</a:t>
            </a:r>
            <a:r>
              <a:rPr lang="ja-JP" altLang="en-US" sz="2200" b="1">
                <a:latin typeface="楷体" pitchFamily="49" charset="-122"/>
                <a:ea typeface="楷体" pitchFamily="49" charset="-122"/>
              </a:rPr>
              <a:t>好笑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幽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王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欲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其</a:t>
            </a:r>
            <a:r>
              <a:rPr lang="ja-JP" altLang="en-US" sz="2200" b="1">
                <a:latin typeface="楷体" pitchFamily="49" charset="-122"/>
                <a:ea typeface="楷体" pitchFamily="49" charset="-122"/>
              </a:rPr>
              <a:t>笑万方，故不笑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幽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王为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烽燧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大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火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，有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寇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至</a:t>
            </a:r>
            <a:r>
              <a:rPr lang="ja-JP" altLang="en-US" sz="2200" b="1">
                <a:latin typeface="楷体" pitchFamily="49" charset="-122"/>
                <a:ea typeface="楷体" pitchFamily="49" charset="-122"/>
              </a:rPr>
              <a:t>则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举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烽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火</a:t>
            </a:r>
            <a:r>
              <a:rPr lang="ja-JP" altLang="en-US" sz="2200" b="1">
                <a:latin typeface="楷体" pitchFamily="49" charset="-122"/>
                <a:ea typeface="楷体" pitchFamily="49" charset="-122"/>
              </a:rPr>
              <a:t>。诸侯悉至，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至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而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无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寇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褒姒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乃大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笑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幽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王</a:t>
            </a:r>
            <a:r>
              <a:rPr lang="ja-JP" altLang="en-US" sz="2200" b="1">
                <a:latin typeface="楷体" pitchFamily="49" charset="-122"/>
                <a:ea typeface="楷体" pitchFamily="49" charset="-122"/>
              </a:rPr>
              <a:t>说之，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为数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举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烽火</a:t>
            </a:r>
            <a:r>
              <a:rPr lang="ja-JP" altLang="en-US" sz="2200" b="1">
                <a:latin typeface="楷体" pitchFamily="49" charset="-122"/>
                <a:ea typeface="楷体" pitchFamily="49" charset="-122"/>
              </a:rPr>
              <a:t>。其后不信，诸侯益亦不至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ja-JP" sz="2200" b="1" smtClean="0">
              <a:latin typeface="楷体" pitchFamily="49" charset="-122"/>
              <a:ea typeface="楷体" pitchFamily="49" charset="-122"/>
            </a:endParaRPr>
          </a:p>
          <a:p>
            <a:pPr indent="457200" algn="just">
              <a:lnSpc>
                <a:spcPct val="125000"/>
              </a:lnSpc>
            </a:pPr>
            <a:r>
              <a:rPr lang="en-US" altLang="ja-JP" sz="1900" b="1">
                <a:latin typeface="楷体" pitchFamily="49" charset="-122"/>
                <a:ea typeface="楷体" pitchFamily="49" charset="-122"/>
              </a:rPr>
              <a:t> </a:t>
            </a:r>
            <a:r>
              <a:rPr lang="en-US" altLang="ja-JP" sz="1900" b="1" smtClean="0">
                <a:latin typeface="楷体" pitchFamily="49" charset="-122"/>
                <a:ea typeface="楷体" pitchFamily="49" charset="-122"/>
              </a:rPr>
              <a:t>                         (</a:t>
            </a:r>
            <a:r>
              <a:rPr lang="ja-JP" altLang="en-US" sz="1900" b="1">
                <a:latin typeface="楷体" pitchFamily="49" charset="-122"/>
                <a:ea typeface="楷体" pitchFamily="49" charset="-122"/>
              </a:rPr>
              <a:t>选自</a:t>
            </a:r>
            <a:r>
              <a:rPr lang="en-US" altLang="ja-JP" sz="1900" b="1">
                <a:latin typeface="楷体" pitchFamily="49" charset="-122"/>
                <a:ea typeface="楷体" pitchFamily="49" charset="-122"/>
              </a:rPr>
              <a:t>《</a:t>
            </a:r>
            <a:r>
              <a:rPr lang="ja-JP" altLang="en-US" sz="1900" b="1">
                <a:latin typeface="楷体" pitchFamily="49" charset="-122"/>
                <a:ea typeface="楷体" pitchFamily="49" charset="-122"/>
              </a:rPr>
              <a:t>史・周本纪</a:t>
            </a:r>
            <a:r>
              <a:rPr lang="en-US" altLang="ja-JP" sz="1900" b="1">
                <a:latin typeface="楷体" pitchFamily="49" charset="-122"/>
                <a:ea typeface="楷体" pitchFamily="49" charset="-122"/>
              </a:rPr>
              <a:t>》</a:t>
            </a:r>
            <a:r>
              <a:rPr lang="ja-JP" altLang="en-US" sz="1900" b="1">
                <a:latin typeface="楷体" pitchFamily="49" charset="-122"/>
                <a:ea typeface="楷体" pitchFamily="49" charset="-122"/>
              </a:rPr>
              <a:t>，中华书局</a:t>
            </a:r>
            <a:r>
              <a:rPr lang="en-US" altLang="ja-JP" sz="1900" b="1">
                <a:latin typeface="楷体" pitchFamily="49" charset="-122"/>
                <a:ea typeface="楷体" pitchFamily="49" charset="-122"/>
              </a:rPr>
              <a:t>2013</a:t>
            </a:r>
            <a:r>
              <a:rPr lang="ja-JP" altLang="en-US" sz="1900" b="1">
                <a:latin typeface="楷体" pitchFamily="49" charset="-122"/>
                <a:ea typeface="楷体" pitchFamily="49" charset="-122"/>
              </a:rPr>
              <a:t>年版</a:t>
            </a:r>
            <a:r>
              <a:rPr lang="en-US" altLang="ja-JP" sz="1900" b="1">
                <a:latin typeface="楷体" pitchFamily="49" charset="-122"/>
                <a:ea typeface="楷体" pitchFamily="49" charset="-122"/>
              </a:rPr>
              <a:t>)</a:t>
            </a:r>
            <a:endParaRPr lang="en-US" altLang="en-US" sz="19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5779" name="AutoShape 2" descr="http://img4.imgtn.bdimg.com/it/u=3768899429,651764554&amp;fm=214&amp;gp=0.jpg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1229916" y="1419225"/>
            <a:ext cx="171450" cy="171450"/>
          </a:xfrm>
          <a:prstGeom prst="rect">
            <a:avLst/>
          </a:prstGeom>
          <a:noFill/>
          <a:ln w="9525">
            <a:noFill/>
          </a:ln>
        </p:spPr>
        <p:txBody>
          <a:bodyPr lIns="51435" tIns="25717" rIns="51435" bIns="25717" anchor="t"/>
          <a:lstStyle/>
          <a:p>
            <a:pPr defTabSz="914400">
              <a:buClrTx/>
              <a:buSzTx/>
              <a:buFontTx/>
            </a:pPr>
            <a:endParaRPr lang="zh-CN" altLang="en-US" sz="100" baseline="0">
              <a:solidFill>
                <a:srgbClr val="000000"/>
              </a:solidFill>
              <a:latin typeface="Arial" panose="020b0604020202020204" pitchFamily="34" charset="0"/>
              <a:sym typeface="Wingdings" panose="05000000000000000000" charset="0"/>
            </a:endParaRPr>
          </a:p>
        </p:txBody>
      </p:sp>
      <p:sp>
        <p:nvSpPr>
          <p:cNvPr id="75780" name="内容占位符 2"/>
          <p:cNvSpPr>
            <a:spLocks noGrp="1"/>
          </p:cNvSpPr>
          <p:nvPr>
            <p:ph idx="4294967295"/>
            <p:custDataLst>
              <p:tags r:id="rId5"/>
            </p:custDataLst>
          </p:nvPr>
        </p:nvSpPr>
        <p:spPr>
          <a:xfrm>
            <a:off x="1907704" y="188640"/>
            <a:ext cx="5616624" cy="45481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/>
          <a:lstStyle/>
          <a:p>
            <a:pPr marL="0" indent="0">
              <a:buNone/>
            </a:pPr>
            <a:r>
              <a:rPr lang="zh-CN" altLang="en-US" sz="3000" b="1" smtClean="0">
                <a:latin typeface="黑体" panose="02010609060101010101" pitchFamily="2" charset="-122"/>
              </a:rPr>
              <a:t>古代“信息传播辨析”</a:t>
            </a:r>
            <a:r>
              <a:rPr lang="zh-CN" altLang="en-US" sz="3000" b="1">
                <a:latin typeface="黑体" panose="02010609060101010101" pitchFamily="2" charset="-122"/>
              </a:rPr>
              <a:t>案例四则</a:t>
            </a:r>
            <a:endParaRPr lang="zh-CN" altLang="en-US" sz="3000" b="1">
              <a:solidFill>
                <a:schemeClr val="tx1"/>
              </a:solidFill>
              <a:latin typeface="黑体" panose="02010609060101010101" pitchFamily="2" charset="-122"/>
            </a:endParaRPr>
          </a:p>
        </p:txBody>
      </p:sp>
      <p:sp>
        <p:nvSpPr>
          <p:cNvPr id="75781" name="矩形 5"/>
          <p:cNvSpPr/>
          <p:nvPr>
            <p:custDataLst>
              <p:tags r:id="rId6"/>
            </p:custDataLst>
          </p:nvPr>
        </p:nvSpPr>
        <p:spPr>
          <a:xfrm>
            <a:off x="2461940" y="2718644"/>
            <a:ext cx="6638430" cy="409958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en-US" altLang="zh-CN" sz="22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(2</a:t>
            </a:r>
            <a:r>
              <a:rPr lang="en-US" altLang="zh-CN" sz="22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sz="22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夔一足</a:t>
            </a:r>
            <a:endParaRPr lang="en-US" altLang="zh-CN" sz="2200" b="1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indent="457200" algn="just">
              <a:lnSpc>
                <a:spcPct val="120000"/>
              </a:lnSpc>
            </a:pPr>
            <a:r>
              <a:rPr lang="ja-JP" altLang="en-US" sz="2200" b="1">
                <a:latin typeface="楷体" pitchFamily="49" charset="-122"/>
                <a:ea typeface="楷体" pitchFamily="49" charset="-122"/>
              </a:rPr>
              <a:t>凡闻言必熟论，其于人必验之以理。鲁哀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公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问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于</a:t>
            </a:r>
            <a:r>
              <a:rPr lang="ja-JP" altLang="en-US" sz="2200" b="1">
                <a:latin typeface="楷体" pitchFamily="49" charset="-122"/>
                <a:ea typeface="楷体" pitchFamily="49" charset="-122"/>
              </a:rPr>
              <a:t>孔子曰</a:t>
            </a:r>
            <a:r>
              <a:rPr lang="en-US" altLang="ja-JP" sz="2200" b="1">
                <a:latin typeface="楷体" pitchFamily="49" charset="-122"/>
                <a:ea typeface="楷体" pitchFamily="49" charset="-122"/>
              </a:rPr>
              <a:t>:“</a:t>
            </a:r>
            <a:r>
              <a:rPr lang="ja-JP" altLang="en-US" sz="2200" b="1">
                <a:latin typeface="楷体" pitchFamily="49" charset="-122"/>
                <a:ea typeface="楷体" pitchFamily="49" charset="-122"/>
              </a:rPr>
              <a:t>乐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正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夔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一</a:t>
            </a:r>
            <a:r>
              <a:rPr lang="ja-JP" altLang="en-US" sz="2200" b="1">
                <a:latin typeface="楷体" pitchFamily="49" charset="-122"/>
                <a:ea typeface="楷体" pitchFamily="49" charset="-122"/>
              </a:rPr>
              <a:t>足，信乎</a:t>
            </a:r>
            <a:r>
              <a:rPr lang="en-US" altLang="ja-JP" sz="2200" b="1">
                <a:latin typeface="楷体" pitchFamily="49" charset="-122"/>
                <a:ea typeface="楷体" pitchFamily="49" charset="-122"/>
              </a:rPr>
              <a:t>?”</a:t>
            </a:r>
            <a:r>
              <a:rPr lang="ja-JP" altLang="en-US" sz="2200" b="1">
                <a:latin typeface="楷体" pitchFamily="49" charset="-122"/>
                <a:ea typeface="楷体" pitchFamily="49" charset="-122"/>
              </a:rPr>
              <a:t>孔子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曰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：“昔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者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舜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欲</a:t>
            </a:r>
            <a:r>
              <a:rPr lang="ja-JP" altLang="en-US" sz="2200" b="1">
                <a:latin typeface="楷体" pitchFamily="49" charset="-122"/>
                <a:ea typeface="楷体" pitchFamily="49" charset="-122"/>
              </a:rPr>
              <a:t>以乐教于天下，乃令重黎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举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夔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于草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莽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之中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而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进</a:t>
            </a:r>
            <a:r>
              <a:rPr lang="ja-JP" altLang="en-US" sz="2200" b="1">
                <a:latin typeface="楷体" pitchFamily="49" charset="-122"/>
                <a:ea typeface="楷体" pitchFamily="49" charset="-122"/>
              </a:rPr>
              <a:t>之，舜以为乐正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夔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于是</a:t>
            </a:r>
            <a:r>
              <a:rPr lang="ja-JP" altLang="en-US" sz="2200" b="1">
                <a:latin typeface="楷体" pitchFamily="49" charset="-122"/>
                <a:ea typeface="楷体" pitchFamily="49" charset="-122"/>
              </a:rPr>
              <a:t>正六律，和五声，以通八风，而天下大服。重黎又欲益求人，舜曰</a:t>
            </a:r>
            <a:r>
              <a:rPr lang="en-US" altLang="ja-JP" sz="2200" b="1" smtClean="0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‘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夫</a:t>
            </a:r>
            <a:r>
              <a:rPr lang="ja-JP" altLang="en-US" sz="2200" b="1">
                <a:latin typeface="楷体" pitchFamily="49" charset="-122"/>
                <a:ea typeface="楷体" pitchFamily="49" charset="-122"/>
              </a:rPr>
              <a:t>乐，天地之精也，得失之节也，故唯圣人为能和，乐之本也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夔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能和</a:t>
            </a:r>
            <a:r>
              <a:rPr lang="ja-JP" altLang="en-US" sz="2200" b="1">
                <a:latin typeface="楷体" pitchFamily="49" charset="-122"/>
                <a:ea typeface="楷体" pitchFamily="49" charset="-122"/>
              </a:rPr>
              <a:t>之，以平天下。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若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夔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者</a:t>
            </a:r>
            <a:r>
              <a:rPr lang="ja-JP" altLang="en-US" sz="2200" b="1">
                <a:latin typeface="楷体" pitchFamily="49" charset="-122"/>
                <a:ea typeface="楷体" pitchFamily="49" charset="-122"/>
              </a:rPr>
              <a:t>，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一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而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足</a:t>
            </a:r>
            <a:r>
              <a:rPr lang="ja-JP" altLang="en-US" sz="2200" b="1">
                <a:latin typeface="楷体" pitchFamily="49" charset="-122"/>
                <a:ea typeface="楷体" pitchFamily="49" charset="-122"/>
              </a:rPr>
              <a:t>矣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’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故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曰‘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蘷</a:t>
            </a:r>
            <a:r>
              <a:rPr lang="ja-JP" altLang="en-US" sz="2200" b="1">
                <a:latin typeface="楷体" pitchFamily="49" charset="-122"/>
                <a:ea typeface="楷体" pitchFamily="49" charset="-122"/>
              </a:rPr>
              <a:t>一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足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’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，非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‘一足’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 也</a:t>
            </a:r>
            <a:r>
              <a:rPr lang="ja-JP" altLang="en-US" sz="2200" b="1">
                <a:latin typeface="楷体" pitchFamily="49" charset="-122"/>
                <a:ea typeface="楷体" pitchFamily="49" charset="-122"/>
              </a:rPr>
              <a:t>。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”</a:t>
            </a:r>
            <a:endParaRPr lang="en-US" altLang="ja-JP" sz="2200" b="1">
              <a:latin typeface="楷体" pitchFamily="49" charset="-122"/>
              <a:ea typeface="楷体" pitchFamily="49" charset="-122"/>
            </a:endParaRPr>
          </a:p>
          <a:p>
            <a:pPr indent="457200" algn="just">
              <a:lnSpc>
                <a:spcPct val="120000"/>
              </a:lnSpc>
            </a:pPr>
            <a:r>
              <a:rPr lang="en-US" altLang="ja-JP" sz="1900" b="1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ja-JP" altLang="en-US" sz="1900" b="1">
                <a:latin typeface="楷体" pitchFamily="49" charset="-122"/>
                <a:ea typeface="楷体" pitchFamily="49" charset="-122"/>
              </a:rPr>
              <a:t>选自</a:t>
            </a:r>
            <a:r>
              <a:rPr lang="en-US" altLang="ja-JP" sz="1900" b="1">
                <a:latin typeface="楷体" pitchFamily="49" charset="-122"/>
                <a:ea typeface="楷体" pitchFamily="49" charset="-122"/>
              </a:rPr>
              <a:t>《</a:t>
            </a:r>
            <a:r>
              <a:rPr lang="ja-JP" altLang="en-US" sz="1900" b="1">
                <a:latin typeface="楷体" pitchFamily="49" charset="-122"/>
                <a:ea typeface="楷体" pitchFamily="49" charset="-122"/>
              </a:rPr>
              <a:t>吕氏春秋集释</a:t>
            </a:r>
            <a:r>
              <a:rPr lang="en-US" altLang="ja-JP" sz="1900" b="1">
                <a:latin typeface="楷体" pitchFamily="49" charset="-122"/>
                <a:ea typeface="楷体" pitchFamily="49" charset="-122"/>
              </a:rPr>
              <a:t>》</a:t>
            </a:r>
            <a:r>
              <a:rPr lang="ja-JP" altLang="en-US" sz="1900" b="1">
                <a:latin typeface="楷体" pitchFamily="49" charset="-122"/>
                <a:ea typeface="楷体" pitchFamily="49" charset="-122"/>
              </a:rPr>
              <a:t>卷ニ十三，中华书局</a:t>
            </a:r>
            <a:r>
              <a:rPr lang="en-US" altLang="ja-JP" sz="1900" b="1">
                <a:latin typeface="楷体" pitchFamily="49" charset="-122"/>
                <a:ea typeface="楷体" pitchFamily="49" charset="-122"/>
              </a:rPr>
              <a:t>2009</a:t>
            </a:r>
            <a:r>
              <a:rPr lang="ja-JP" altLang="en-US" sz="1900" b="1">
                <a:latin typeface="楷体" pitchFamily="49" charset="-122"/>
                <a:ea typeface="楷体" pitchFamily="49" charset="-122"/>
              </a:rPr>
              <a:t>年版</a:t>
            </a:r>
            <a:r>
              <a:rPr lang="en-US" altLang="ja-JP" sz="1900" b="1" smtClean="0">
                <a:latin typeface="楷体" pitchFamily="49" charset="-122"/>
                <a:ea typeface="楷体" pitchFamily="49" charset="-122"/>
              </a:rPr>
              <a:t>)</a:t>
            </a:r>
            <a:endParaRPr lang="en-US" altLang="zh-CN" sz="1900" b="1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098" name="Picture 2" descr="C:\Users\dell\Desktop\1e9e9fe2bec84d73ba38f9ec4dd1989a.jpeg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108" y="3908843"/>
            <a:ext cx="2464048" cy="2949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61893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75778" name="矩形 5"/>
          <p:cNvSpPr/>
          <p:nvPr>
            <p:custDataLst>
              <p:tags r:id="rId4"/>
            </p:custDataLst>
          </p:nvPr>
        </p:nvSpPr>
        <p:spPr>
          <a:xfrm>
            <a:off x="0" y="608987"/>
            <a:ext cx="9036496" cy="299697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57200" algn="just">
              <a:lnSpc>
                <a:spcPct val="125000"/>
              </a:lnSpc>
            </a:pPr>
            <a:r>
              <a:rPr lang="en-US" altLang="zh-CN" sz="22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2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(3)</a:t>
            </a:r>
            <a:r>
              <a:rPr lang="zh-CN" altLang="en-US" sz="22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曾参杀人</a:t>
            </a:r>
            <a:endParaRPr lang="en-US" altLang="zh-CN" sz="2200" b="1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indent="457200" algn="just">
              <a:lnSpc>
                <a:spcPct val="125000"/>
              </a:lnSpc>
            </a:pP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昔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者</a:t>
            </a:r>
            <a:r>
              <a:rPr lang="ja-JP" altLang="en-US" sz="2200" b="1">
                <a:latin typeface="楷体" pitchFamily="49" charset="-122"/>
                <a:ea typeface="楷体" pitchFamily="49" charset="-122"/>
              </a:rPr>
              <a:t>曾子处费，费人有与曾子同名族者而杀人。人告曾子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母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曰</a:t>
            </a:r>
            <a:r>
              <a:rPr lang="en-US" altLang="ja-JP" sz="2200" b="1" smtClean="0">
                <a:latin typeface="楷体" pitchFamily="49" charset="-122"/>
                <a:ea typeface="楷体" pitchFamily="49" charset="-122"/>
              </a:rPr>
              <a:t>:“</a:t>
            </a:r>
            <a:r>
              <a:rPr lang="ja-JP" altLang="en-US" sz="2200" b="1">
                <a:latin typeface="楷体" pitchFamily="49" charset="-122"/>
                <a:ea typeface="楷体" pitchFamily="49" charset="-122"/>
              </a:rPr>
              <a:t>曾参杀人”曾子之母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曰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：“吾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子</a:t>
            </a:r>
            <a:r>
              <a:rPr lang="ja-JP" altLang="en-US" sz="2200" b="1">
                <a:latin typeface="楷体" pitchFamily="49" charset="-122"/>
                <a:ea typeface="楷体" pitchFamily="49" charset="-122"/>
              </a:rPr>
              <a:t>不杀人。”织自若。有顷焉，人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又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曰</a:t>
            </a:r>
            <a:r>
              <a:rPr lang="en-US" altLang="ja-JP" sz="2200" b="1" smtClean="0">
                <a:latin typeface="楷体" pitchFamily="49" charset="-122"/>
                <a:ea typeface="楷体" pitchFamily="49" charset="-122"/>
              </a:rPr>
              <a:t>:“</a:t>
            </a:r>
            <a:r>
              <a:rPr lang="ja-JP" altLang="en-US" sz="2200" b="1">
                <a:latin typeface="楷体" pitchFamily="49" charset="-122"/>
                <a:ea typeface="楷体" pitchFamily="49" charset="-122"/>
              </a:rPr>
              <a:t>曾参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杀人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！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ja-JP" altLang="en-US" sz="2200" b="1">
                <a:latin typeface="楷体" pitchFamily="49" charset="-122"/>
                <a:ea typeface="楷体" pitchFamily="49" charset="-122"/>
              </a:rPr>
              <a:t>其母尚织自若也。顷之，一人又告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之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曰</a:t>
            </a:r>
            <a:r>
              <a:rPr lang="en-US" altLang="ja-JP" sz="2200" b="1" smtClean="0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“曾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参杀人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！”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 其</a:t>
            </a:r>
            <a:r>
              <a:rPr lang="ja-JP" altLang="en-US" sz="2200" b="1">
                <a:latin typeface="楷体" pitchFamily="49" charset="-122"/>
                <a:ea typeface="楷体" pitchFamily="49" charset="-122"/>
              </a:rPr>
              <a:t>母惧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投杼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逾</a:t>
            </a:r>
            <a:r>
              <a:rPr lang="ja-JP" altLang="en-US" sz="2200" b="1">
                <a:latin typeface="楷体" pitchFamily="49" charset="-122"/>
                <a:ea typeface="楷体" pitchFamily="49" charset="-122"/>
              </a:rPr>
              <a:t>墙而走。夫以曾参之贤与母之信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也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而</a:t>
            </a:r>
            <a:r>
              <a:rPr lang="ja-JP" altLang="en-US" sz="2200" b="1">
                <a:latin typeface="楷体" pitchFamily="49" charset="-122"/>
                <a:ea typeface="楷体" pitchFamily="49" charset="-122"/>
              </a:rPr>
              <a:t>三人疑之，则慈母不能信也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ja-JP" sz="2200" b="1" smtClean="0">
              <a:latin typeface="楷体" pitchFamily="49" charset="-122"/>
              <a:ea typeface="楷体" pitchFamily="49" charset="-122"/>
            </a:endParaRPr>
          </a:p>
          <a:p>
            <a:pPr indent="457200" algn="just">
              <a:lnSpc>
                <a:spcPct val="125000"/>
              </a:lnSpc>
            </a:pPr>
            <a:r>
              <a:rPr lang="en-US" altLang="ja-JP" sz="1900" b="1" smtClean="0">
                <a:latin typeface="楷体" pitchFamily="49" charset="-122"/>
                <a:ea typeface="楷体" pitchFamily="49" charset="-122"/>
              </a:rPr>
              <a:t> (</a:t>
            </a:r>
            <a:r>
              <a:rPr lang="ja-JP" altLang="en-US" sz="1900" b="1">
                <a:latin typeface="楷体" pitchFamily="49" charset="-122"/>
                <a:ea typeface="楷体" pitchFamily="49" charset="-122"/>
              </a:rPr>
              <a:t>选自</a:t>
            </a:r>
            <a:r>
              <a:rPr lang="en-US" altLang="ja-JP" sz="1900" b="1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ja-JP" altLang="en-US" sz="1900" b="1" smtClean="0">
                <a:latin typeface="楷体" pitchFamily="49" charset="-122"/>
                <a:ea typeface="楷体" pitchFamily="49" charset="-122"/>
              </a:rPr>
              <a:t>战国策・秦策二</a:t>
            </a:r>
            <a:r>
              <a:rPr lang="en-US" altLang="zh-CN" sz="1900" b="1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ja-JP" altLang="en-US" sz="1900" b="1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ja-JP" sz="1900" b="1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ja-JP" altLang="en-US" sz="1900" b="1" smtClean="0">
                <a:latin typeface="楷体" pitchFamily="49" charset="-122"/>
                <a:ea typeface="楷体" pitchFamily="49" charset="-122"/>
              </a:rPr>
              <a:t>战国策</a:t>
            </a:r>
            <a:r>
              <a:rPr lang="zh-CN" altLang="en-US" sz="1900" b="1" smtClean="0">
                <a:latin typeface="楷体" pitchFamily="49" charset="-122"/>
                <a:ea typeface="楷体" pitchFamily="49" charset="-122"/>
              </a:rPr>
              <a:t>笺</a:t>
            </a:r>
            <a:r>
              <a:rPr lang="ja-JP" altLang="en-US" sz="1900" b="1" smtClean="0">
                <a:latin typeface="楷体" pitchFamily="49" charset="-122"/>
                <a:ea typeface="楷体" pitchFamily="49" charset="-122"/>
              </a:rPr>
              <a:t>注</a:t>
            </a:r>
            <a:r>
              <a:rPr lang="en-US" altLang="ja-JP" sz="1900" b="1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ja-JP" altLang="en-US" sz="1900" b="1">
                <a:latin typeface="楷体" pitchFamily="49" charset="-122"/>
                <a:ea typeface="楷体" pitchFamily="49" charset="-122"/>
              </a:rPr>
              <a:t>上册，上海古籍出版社</a:t>
            </a:r>
            <a:r>
              <a:rPr lang="en-US" altLang="ja-JP" sz="1900" b="1">
                <a:latin typeface="楷体" pitchFamily="49" charset="-122"/>
                <a:ea typeface="楷体" pitchFamily="49" charset="-122"/>
              </a:rPr>
              <a:t>2006</a:t>
            </a:r>
            <a:r>
              <a:rPr lang="ja-JP" altLang="en-US" sz="1900" b="1">
                <a:latin typeface="楷体" pitchFamily="49" charset="-122"/>
                <a:ea typeface="楷体" pitchFamily="49" charset="-122"/>
              </a:rPr>
              <a:t>年版</a:t>
            </a:r>
            <a:r>
              <a:rPr lang="en-US" altLang="ja-JP" sz="1900" b="1">
                <a:latin typeface="楷体" pitchFamily="49" charset="-122"/>
                <a:ea typeface="楷体" pitchFamily="49" charset="-122"/>
              </a:rPr>
              <a:t>)</a:t>
            </a:r>
            <a:endParaRPr lang="en-US" altLang="en-US" sz="190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5779" name="AutoShape 2" descr="http://img4.imgtn.bdimg.com/it/u=3768899429,651764554&amp;fm=214&amp;gp=0.jpg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1229916" y="1419225"/>
            <a:ext cx="171450" cy="171450"/>
          </a:xfrm>
          <a:prstGeom prst="rect">
            <a:avLst/>
          </a:prstGeom>
          <a:noFill/>
          <a:ln w="9525">
            <a:noFill/>
          </a:ln>
        </p:spPr>
        <p:txBody>
          <a:bodyPr lIns="51435" tIns="25717" rIns="51435" bIns="25717" anchor="t"/>
          <a:lstStyle/>
          <a:p>
            <a:pPr defTabSz="914400">
              <a:buClrTx/>
              <a:buSzTx/>
              <a:buFontTx/>
            </a:pPr>
            <a:endParaRPr lang="zh-CN" altLang="en-US" sz="100" baseline="0">
              <a:solidFill>
                <a:srgbClr val="000000"/>
              </a:solidFill>
              <a:latin typeface="Arial" panose="020b0604020202020204" pitchFamily="34" charset="0"/>
              <a:sym typeface="Wingdings" panose="05000000000000000000" charset="0"/>
            </a:endParaRPr>
          </a:p>
        </p:txBody>
      </p:sp>
      <p:sp>
        <p:nvSpPr>
          <p:cNvPr id="75780" name="内容占位符 2"/>
          <p:cNvSpPr>
            <a:spLocks noGrp="1"/>
          </p:cNvSpPr>
          <p:nvPr>
            <p:ph idx="4294967295"/>
            <p:custDataLst>
              <p:tags r:id="rId6"/>
            </p:custDataLst>
          </p:nvPr>
        </p:nvSpPr>
        <p:spPr>
          <a:xfrm>
            <a:off x="1907704" y="188640"/>
            <a:ext cx="5616624" cy="45481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/>
          <a:lstStyle/>
          <a:p>
            <a:pPr marL="0" indent="0">
              <a:buNone/>
            </a:pPr>
            <a:r>
              <a:rPr lang="zh-CN" altLang="en-US" sz="3000" b="1" smtClean="0">
                <a:latin typeface="黑体" panose="02010609060101010101" pitchFamily="2" charset="-122"/>
              </a:rPr>
              <a:t>古代“信息传播辨析”</a:t>
            </a:r>
            <a:r>
              <a:rPr lang="zh-CN" altLang="en-US" sz="3000" b="1">
                <a:latin typeface="黑体" panose="02010609060101010101" pitchFamily="2" charset="-122"/>
              </a:rPr>
              <a:t>案例四则</a:t>
            </a:r>
            <a:endParaRPr lang="zh-CN" altLang="en-US" sz="3000" b="1">
              <a:solidFill>
                <a:schemeClr val="tx1"/>
              </a:solidFill>
              <a:latin typeface="黑体" panose="02010609060101010101" pitchFamily="2" charset="-122"/>
            </a:endParaRPr>
          </a:p>
        </p:txBody>
      </p:sp>
      <p:sp>
        <p:nvSpPr>
          <p:cNvPr id="75781" name="矩形 5"/>
          <p:cNvSpPr/>
          <p:nvPr>
            <p:custDataLst>
              <p:tags r:id="rId7"/>
            </p:custDataLst>
          </p:nvPr>
        </p:nvSpPr>
        <p:spPr>
          <a:xfrm>
            <a:off x="2267743" y="3356992"/>
            <a:ext cx="6866641" cy="319472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en-US" altLang="zh-CN" sz="22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(4)</a:t>
            </a:r>
            <a:r>
              <a:rPr lang="zh-CN" altLang="en-US" sz="22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三人成虎</a:t>
            </a:r>
            <a:endParaRPr lang="en-US" altLang="zh-CN" sz="2200" b="1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indent="457200" algn="just">
              <a:lnSpc>
                <a:spcPct val="120000"/>
              </a:lnSpc>
            </a:pP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庞葱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与</a:t>
            </a:r>
            <a:r>
              <a:rPr lang="ja-JP" altLang="en-US" sz="2200" b="1">
                <a:latin typeface="楷体" pitchFamily="49" charset="-122"/>
                <a:ea typeface="楷体" pitchFamily="49" charset="-122"/>
              </a:rPr>
              <a:t>太子质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于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邯郸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，</a:t>
            </a:r>
            <a:r>
              <a:rPr lang="ja-JP" altLang="en-US" sz="2200" b="1">
                <a:latin typeface="楷体" pitchFamily="49" charset="-122"/>
                <a:ea typeface="楷体" pitchFamily="49" charset="-122"/>
              </a:rPr>
              <a:t>谓魏王日</a:t>
            </a:r>
            <a:r>
              <a:rPr lang="en-US" altLang="ja-JP" sz="2200" b="1">
                <a:latin typeface="楷体" pitchFamily="49" charset="-122"/>
                <a:ea typeface="楷体" pitchFamily="49" charset="-122"/>
              </a:rPr>
              <a:t>:“</a:t>
            </a:r>
            <a:r>
              <a:rPr lang="ja-JP" altLang="en-US" sz="2200" b="1">
                <a:latin typeface="楷体" pitchFamily="49" charset="-122"/>
                <a:ea typeface="楷体" pitchFamily="49" charset="-122"/>
              </a:rPr>
              <a:t>今ー人言市有虎，王信之乎</a:t>
            </a:r>
            <a:r>
              <a:rPr lang="en-US" altLang="ja-JP" sz="2200" b="1">
                <a:latin typeface="楷体" pitchFamily="49" charset="-122"/>
                <a:ea typeface="楷体" pitchFamily="49" charset="-122"/>
              </a:rPr>
              <a:t>?”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王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曰</a:t>
            </a:r>
            <a:r>
              <a:rPr lang="en-US" altLang="ja-JP" sz="2200" b="1" smtClean="0">
                <a:latin typeface="楷体" pitchFamily="49" charset="-122"/>
                <a:ea typeface="楷体" pitchFamily="49" charset="-122"/>
              </a:rPr>
              <a:t>: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“否。”</a:t>
            </a:r>
            <a:r>
              <a:rPr lang="zh-CN" altLang="en-US" sz="2200" b="1">
                <a:latin typeface="楷体" pitchFamily="49" charset="-122"/>
                <a:ea typeface="楷体" pitchFamily="49" charset="-122"/>
              </a:rPr>
              <a:t> “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二</a:t>
            </a:r>
            <a:r>
              <a:rPr lang="ja-JP" altLang="en-US" sz="2200" b="1" smtClean="0">
                <a:latin typeface="楷体" pitchFamily="49" charset="-122"/>
                <a:ea typeface="楷体" pitchFamily="49" charset="-122"/>
              </a:rPr>
              <a:t>人言市</a:t>
            </a:r>
            <a:r>
              <a:rPr lang="zh-CN" altLang="en-US" sz="2200" b="1" smtClean="0">
                <a:latin typeface="楷体" pitchFamily="49" charset="-122"/>
                <a:ea typeface="楷体" pitchFamily="49" charset="-122"/>
              </a:rPr>
              <a:t>有虎，王信之乎？”王曰：“寡人疑之矣。”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 </a:t>
            </a:r>
            <a:r>
              <a:rPr lang="zh-CN" altLang="en-US" sz="2000" b="1" smtClean="0">
                <a:latin typeface="楷体" pitchFamily="49" charset="-122"/>
                <a:ea typeface="楷体" pitchFamily="49" charset="-122"/>
              </a:rPr>
              <a:t>“三</a:t>
            </a:r>
            <a:r>
              <a:rPr lang="ja-JP" altLang="en-US" sz="2000" b="1" smtClean="0">
                <a:latin typeface="楷体" pitchFamily="49" charset="-122"/>
                <a:ea typeface="楷体" pitchFamily="49" charset="-122"/>
              </a:rPr>
              <a:t>人言</a:t>
            </a:r>
            <a:r>
              <a:rPr lang="ja-JP" altLang="en-US" sz="2000" b="1">
                <a:latin typeface="楷体" pitchFamily="49" charset="-122"/>
                <a:ea typeface="楷体" pitchFamily="49" charset="-122"/>
              </a:rPr>
              <a:t>市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有虎，王信之乎？</a:t>
            </a:r>
            <a:r>
              <a:rPr lang="zh-CN" altLang="en-US" sz="2000" b="1" smtClean="0">
                <a:latin typeface="楷体" pitchFamily="49" charset="-122"/>
                <a:ea typeface="楷体" pitchFamily="49" charset="-122"/>
              </a:rPr>
              <a:t>”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王曰：“</a:t>
            </a:r>
            <a:r>
              <a:rPr lang="zh-CN" altLang="en-US" sz="2000" b="1" smtClean="0">
                <a:latin typeface="楷体" pitchFamily="49" charset="-122"/>
                <a:ea typeface="楷体" pitchFamily="49" charset="-122"/>
              </a:rPr>
              <a:t>寡人信之</a:t>
            </a:r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矣。” </a:t>
            </a:r>
            <a:r>
              <a:rPr lang="zh-CN" altLang="en-US" sz="2000" b="1" smtClean="0">
                <a:latin typeface="楷体" pitchFamily="49" charset="-122"/>
                <a:ea typeface="楷体" pitchFamily="49" charset="-122"/>
              </a:rPr>
              <a:t>庞葱曰：“夫市之无虎明矣，然而三人言而成虎。今邯郸去大梁也远于市，而议臣者过三人矣。愿王察之矣。”王曰：“寡人自为知。”于是辞行，而谗言先至。后太子罢质，果不得见。</a:t>
            </a:r>
            <a:endParaRPr lang="en-US" altLang="zh-CN" sz="2000" b="1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矩形 1"/>
          <p:cNvSpPr/>
          <p:nvPr>
            <p:custDataLst>
              <p:tags r:id="rId8"/>
            </p:custDataLst>
          </p:nvPr>
        </p:nvSpPr>
        <p:spPr>
          <a:xfrm>
            <a:off x="286334" y="6419418"/>
            <a:ext cx="8496944" cy="4385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25000"/>
              </a:lnSpc>
            </a:pPr>
            <a:r>
              <a:rPr lang="en-US" altLang="ja-JP" b="1">
                <a:latin typeface="楷体" pitchFamily="49" charset="-122"/>
                <a:ea typeface="楷体" pitchFamily="49" charset="-122"/>
              </a:rPr>
              <a:t>(</a:t>
            </a:r>
            <a:r>
              <a:rPr lang="ja-JP" altLang="en-US" b="1">
                <a:latin typeface="楷体" pitchFamily="49" charset="-122"/>
                <a:ea typeface="楷体" pitchFamily="49" charset="-122"/>
              </a:rPr>
              <a:t>选自</a:t>
            </a:r>
            <a:r>
              <a:rPr lang="en-US" altLang="ja-JP" b="1" smtClean="0">
                <a:latin typeface="楷体" pitchFamily="49" charset="-122"/>
                <a:ea typeface="楷体" pitchFamily="49" charset="-122"/>
              </a:rPr>
              <a:t>《</a:t>
            </a:r>
            <a:r>
              <a:rPr lang="ja-JP" altLang="en-US" b="1" smtClean="0">
                <a:latin typeface="楷体" pitchFamily="49" charset="-122"/>
                <a:ea typeface="楷体" pitchFamily="49" charset="-122"/>
              </a:rPr>
              <a:t>战国策・</a:t>
            </a:r>
            <a:r>
              <a:rPr lang="zh-CN" altLang="en-US" b="1" smtClean="0">
                <a:latin typeface="楷体" pitchFamily="49" charset="-122"/>
                <a:ea typeface="楷体" pitchFamily="49" charset="-122"/>
              </a:rPr>
              <a:t>魏</a:t>
            </a:r>
            <a:r>
              <a:rPr lang="ja-JP" altLang="en-US" b="1" smtClean="0">
                <a:latin typeface="楷体" pitchFamily="49" charset="-122"/>
                <a:ea typeface="楷体" pitchFamily="49" charset="-122"/>
              </a:rPr>
              <a:t>策二</a:t>
            </a:r>
            <a:r>
              <a:rPr lang="en-US" altLang="zh-CN" b="1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ja-JP" altLang="en-US" b="1">
                <a:latin typeface="楷体" pitchFamily="49" charset="-122"/>
                <a:ea typeface="楷体" pitchFamily="49" charset="-122"/>
              </a:rPr>
              <a:t>，</a:t>
            </a:r>
            <a:r>
              <a:rPr lang="en-US" altLang="ja-JP" b="1">
                <a:latin typeface="楷体" pitchFamily="49" charset="-122"/>
                <a:ea typeface="楷体" pitchFamily="49" charset="-122"/>
              </a:rPr>
              <a:t>《</a:t>
            </a:r>
            <a:r>
              <a:rPr lang="ja-JP" altLang="en-US" b="1">
                <a:latin typeface="楷体" pitchFamily="49" charset="-122"/>
                <a:ea typeface="楷体" pitchFamily="49" charset="-122"/>
              </a:rPr>
              <a:t>战国策</a:t>
            </a:r>
            <a:r>
              <a:rPr lang="zh-CN" altLang="en-US" b="1">
                <a:latin typeface="楷体" pitchFamily="49" charset="-122"/>
                <a:ea typeface="楷体" pitchFamily="49" charset="-122"/>
              </a:rPr>
              <a:t>笺</a:t>
            </a:r>
            <a:r>
              <a:rPr lang="ja-JP" altLang="en-US" b="1">
                <a:latin typeface="楷体" pitchFamily="49" charset="-122"/>
                <a:ea typeface="楷体" pitchFamily="49" charset="-122"/>
              </a:rPr>
              <a:t>注</a:t>
            </a:r>
            <a:r>
              <a:rPr lang="en-US" altLang="ja-JP" b="1" smtClean="0"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b="1" smtClean="0">
                <a:latin typeface="楷体" pitchFamily="49" charset="-122"/>
                <a:ea typeface="楷体" pitchFamily="49" charset="-122"/>
              </a:rPr>
              <a:t>下</a:t>
            </a:r>
            <a:r>
              <a:rPr lang="ja-JP" altLang="en-US" b="1" smtClean="0">
                <a:latin typeface="楷体" pitchFamily="49" charset="-122"/>
                <a:ea typeface="楷体" pitchFamily="49" charset="-122"/>
              </a:rPr>
              <a:t>册</a:t>
            </a:r>
            <a:r>
              <a:rPr lang="ja-JP" altLang="en-US" b="1">
                <a:latin typeface="楷体" pitchFamily="49" charset="-122"/>
                <a:ea typeface="楷体" pitchFamily="49" charset="-122"/>
              </a:rPr>
              <a:t>，上海古籍出版社</a:t>
            </a:r>
            <a:r>
              <a:rPr lang="en-US" altLang="ja-JP" b="1">
                <a:latin typeface="楷体" pitchFamily="49" charset="-122"/>
                <a:ea typeface="楷体" pitchFamily="49" charset="-122"/>
              </a:rPr>
              <a:t>2006</a:t>
            </a:r>
            <a:r>
              <a:rPr lang="ja-JP" altLang="en-US" b="1">
                <a:latin typeface="楷体" pitchFamily="49" charset="-122"/>
                <a:ea typeface="楷体" pitchFamily="49" charset="-122"/>
              </a:rPr>
              <a:t>年版</a:t>
            </a:r>
            <a:r>
              <a:rPr lang="en-US" altLang="ja-JP" b="1">
                <a:latin typeface="楷体" pitchFamily="49" charset="-122"/>
                <a:ea typeface="楷体" pitchFamily="49" charset="-122"/>
              </a:rPr>
              <a:t>)</a:t>
            </a:r>
            <a:endParaRPr lang="en-US" altLang="en-US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5123" name="Picture 3" descr="C:\Users\dell\Desktop\4d56a639cb05443691a8c636c93a00a6_th.jpg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7783" y="3501953"/>
            <a:ext cx="2179960" cy="290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04081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75778" name="矩形 5"/>
          <p:cNvSpPr/>
          <p:nvPr>
            <p:custDataLst>
              <p:tags r:id="rId4"/>
            </p:custDataLst>
          </p:nvPr>
        </p:nvSpPr>
        <p:spPr>
          <a:xfrm>
            <a:off x="179716" y="1969874"/>
            <a:ext cx="9036496" cy="55399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57200" algn="just">
              <a:lnSpc>
                <a:spcPct val="125000"/>
              </a:lnSpc>
            </a:pPr>
            <a:r>
              <a:rPr lang="en-US" altLang="zh-CN" sz="220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24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(3)</a:t>
            </a:r>
            <a:r>
              <a:rPr lang="zh-CN" altLang="en-US" sz="24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曾参杀人</a:t>
            </a:r>
            <a:endParaRPr lang="en-US" altLang="zh-CN" sz="2400" b="1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5779" name="AutoShape 2" descr="http://img4.imgtn.bdimg.com/it/u=3768899429,651764554&amp;fm=214&amp;gp=0.jpg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1058466" y="1454569"/>
            <a:ext cx="171450" cy="171450"/>
          </a:xfrm>
          <a:prstGeom prst="rect">
            <a:avLst/>
          </a:prstGeom>
          <a:noFill/>
          <a:ln w="9525">
            <a:noFill/>
          </a:ln>
        </p:spPr>
        <p:txBody>
          <a:bodyPr lIns="51435" tIns="25717" rIns="51435" bIns="25717" anchor="t"/>
          <a:lstStyle/>
          <a:p>
            <a:pPr defTabSz="914400">
              <a:buClrTx/>
              <a:buSzTx/>
              <a:buFontTx/>
            </a:pPr>
            <a:endParaRPr lang="zh-CN" altLang="en-US" sz="100" baseline="0">
              <a:solidFill>
                <a:srgbClr val="000000"/>
              </a:solidFill>
              <a:latin typeface="Arial" panose="020b0604020202020204" pitchFamily="34" charset="0"/>
              <a:sym typeface="Wingdings" panose="05000000000000000000" charset="0"/>
            </a:endParaRPr>
          </a:p>
        </p:txBody>
      </p:sp>
      <p:sp>
        <p:nvSpPr>
          <p:cNvPr id="75780" name="内容占位符 2"/>
          <p:cNvSpPr>
            <a:spLocks noGrp="1"/>
          </p:cNvSpPr>
          <p:nvPr>
            <p:ph idx="4294967295"/>
            <p:custDataLst>
              <p:tags r:id="rId6"/>
            </p:custDataLst>
          </p:nvPr>
        </p:nvSpPr>
        <p:spPr>
          <a:xfrm>
            <a:off x="971600" y="128531"/>
            <a:ext cx="7632848" cy="45481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/>
          <a:lstStyle/>
          <a:p>
            <a:pPr marL="0" indent="0">
              <a:buNone/>
            </a:pPr>
            <a:r>
              <a:rPr lang="zh-CN" altLang="en-US" sz="3000" b="1" smtClean="0">
                <a:latin typeface="黑体" panose="02010609060101010101" pitchFamily="2" charset="-122"/>
              </a:rPr>
              <a:t>思考古代“信息传播辨析”案例的传播媒介</a:t>
            </a:r>
            <a:endParaRPr lang="zh-CN" altLang="en-US" sz="3000" b="1">
              <a:solidFill>
                <a:schemeClr val="tx1"/>
              </a:solidFill>
              <a:latin typeface="黑体" panose="02010609060101010101" pitchFamily="2" charset="-122"/>
            </a:endParaRPr>
          </a:p>
        </p:txBody>
      </p:sp>
      <p:sp>
        <p:nvSpPr>
          <p:cNvPr id="75781" name="矩形 5"/>
          <p:cNvSpPr/>
          <p:nvPr>
            <p:custDataLst>
              <p:tags r:id="rId7"/>
            </p:custDataLst>
          </p:nvPr>
        </p:nvSpPr>
        <p:spPr>
          <a:xfrm>
            <a:off x="323528" y="2420888"/>
            <a:ext cx="6866641" cy="47666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en-US" altLang="zh-CN" sz="24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(4)</a:t>
            </a:r>
            <a:r>
              <a:rPr lang="zh-CN" altLang="en-US" sz="24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三人成虎</a:t>
            </a:r>
            <a:endParaRPr lang="en-US" altLang="zh-CN" sz="2400" b="1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" name="Picture 2" descr="C:\Users\dell\Desktop\1e9e9fe2bec84d73ba38f9ec4dd1989a.jpeg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816" y="3429000"/>
            <a:ext cx="2464048" cy="2949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>
            <p:custDataLst>
              <p:tags r:id="rId10"/>
            </p:custDataLst>
          </p:nvPr>
        </p:nvSpPr>
        <p:spPr>
          <a:xfrm>
            <a:off x="315489" y="987065"/>
            <a:ext cx="2960367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125000"/>
              </a:lnSpc>
            </a:pPr>
            <a:r>
              <a:rPr lang="en-US" altLang="zh-CN" sz="24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(1)</a:t>
            </a:r>
            <a:r>
              <a:rPr lang="zh-CN" altLang="en-US" sz="24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烽火</a:t>
            </a:r>
            <a:r>
              <a:rPr lang="ja-JP" altLang="en-US" sz="24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戏</a:t>
            </a:r>
            <a:r>
              <a:rPr lang="zh-CN" altLang="en-US" sz="24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诸侯</a:t>
            </a:r>
            <a:endParaRPr lang="en-US" altLang="ja-JP" sz="2400" b="1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矩形 3"/>
          <p:cNvSpPr/>
          <p:nvPr>
            <p:custDataLst>
              <p:tags r:id="rId11"/>
            </p:custDataLst>
          </p:nvPr>
        </p:nvSpPr>
        <p:spPr>
          <a:xfrm>
            <a:off x="53953" y="1478856"/>
            <a:ext cx="2351926" cy="5355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en-US" altLang="zh-CN" sz="2400" b="1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  (</a:t>
            </a:r>
            <a:r>
              <a:rPr lang="en-US" altLang="zh-CN" sz="24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2)</a:t>
            </a:r>
            <a:r>
              <a:rPr lang="zh-CN" altLang="en-US" sz="2400" b="1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夔一足</a:t>
            </a:r>
            <a:endParaRPr lang="en-US" altLang="zh-CN" sz="2400" b="1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8194" name="Picture 2" descr="C:\Users\dell\Desktop\4d56a639cb05443691a8c636c93a00a6_th.jpg"/>
          <p:cNvPicPr>
            <a:picLocks noChangeAspect="1" noChangeArrowheads="1"/>
          </p:cNvPicPr>
          <p:nvPr>
            <p:custDataLst>
              <p:tags r:id="rId1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77289" y="3032540"/>
            <a:ext cx="2808312" cy="374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dell\Desktop\v2-c74429f82046f879b697509b8f3bca44_r.jpg"/>
          <p:cNvPicPr>
            <a:picLocks noChangeAspect="1" noChangeArrowheads="1"/>
          </p:cNvPicPr>
          <p:nvPr>
            <p:custDataLst>
              <p:tags r:id="rId15"/>
            </p:custDataLst>
          </p:nvPr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25973" y="3672798"/>
            <a:ext cx="3528392" cy="2534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6100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4754" name="TextBox 5"/>
          <p:cNvSpPr/>
          <p:nvPr>
            <p:custDataLst>
              <p:tags r:id="rId3"/>
            </p:custDataLst>
          </p:nvPr>
        </p:nvSpPr>
        <p:spPr>
          <a:xfrm>
            <a:off x="498500" y="692696"/>
            <a:ext cx="8105948" cy="33239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zh-CN" altLang="en-US" sz="2800" smtClean="0">
                <a:latin typeface="黑体" panose="02010609060101010101" pitchFamily="2" charset="-122"/>
                <a:ea typeface="黑体" panose="02010609060101010101" pitchFamily="2" charset="-122"/>
              </a:rPr>
              <a:t>请围绕近期的某个新闻事件展开调查。</a:t>
            </a:r>
            <a:endParaRPr lang="en-US" altLang="zh-CN" sz="280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smtClean="0">
                <a:latin typeface="黑体" panose="02010609060101010101" pitchFamily="2" charset="-122"/>
                <a:ea typeface="黑体" panose="02010609060101010101" pitchFamily="2" charset="-122"/>
              </a:rPr>
              <a:t>调查切入口：身边人获取信息的习惯</a:t>
            </a:r>
            <a:endParaRPr lang="en-US" altLang="zh-CN" sz="2800" smtClean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lnSpc>
                <a:spcPct val="150000"/>
              </a:lnSpc>
            </a:pPr>
            <a:endParaRPr lang="en-US" altLang="zh-CN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800" smtClean="0">
                <a:solidFill>
                  <a:srgbClr val="C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注意</a:t>
            </a:r>
            <a:r>
              <a:rPr lang="zh-CN" altLang="en-US" sz="2800" smtClean="0">
                <a:latin typeface="黑体" panose="02010609060101010101" pitchFamily="2" charset="-122"/>
                <a:ea typeface="黑体" panose="02010609060101010101" pitchFamily="2" charset="-122"/>
              </a:rPr>
              <a:t>：选取的被调查对象要具有一定的代表性。</a:t>
            </a:r>
            <a:endParaRPr lang="zh-CN" altLang="zh-CN" sz="280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74755" name="内容占位符 2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3652242" y="116632"/>
            <a:ext cx="2101454" cy="45481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/>
          <a:lstStyle/>
          <a:p>
            <a:pPr marL="0" indent="0" eaLnBrk="1" hangingPunct="1">
              <a:buNone/>
            </a:pPr>
            <a:r>
              <a:rPr lang="zh-CN" altLang="en-US" sz="30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活动导入</a:t>
            </a:r>
          </a:p>
        </p:txBody>
      </p:sp>
      <p:pic>
        <p:nvPicPr>
          <p:cNvPr id="74756" name="图片 1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923928" y="4381699"/>
            <a:ext cx="2646759" cy="2155031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76278226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矩形 5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251520" y="311975"/>
            <a:ext cx="8128000" cy="17145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认识多媒介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  <a:cs typeface="Times New Roman" panose="02020603050405020304" pitchFamily="18" charset="0"/>
              </a:rPr>
              <a:t>【学习活动一】了解不同媒介的传播特点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开展一次有关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获取科技信息的习惯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的调查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根据调查表得出结论。</a:t>
            </a:r>
            <a:endParaRPr lang="zh-CN" altLang="zh-CN" sz="2200" b="1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856797496"/>
              </p:ext>
            </p:extLst>
          </p:nvPr>
        </p:nvGraphicFramePr>
        <p:xfrm>
          <a:off x="877358" y="2026475"/>
          <a:ext cx="7389091" cy="3202725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8" name="文档" r:id="rId5" imgW="3843020" imgH="1495425" progId="Word.Document.12">
                  <p:embed/>
                </p:oleObj>
              </mc:Choice>
              <mc:Fallback>
                <p:oleObj name="文档" r:id="rId5" imgW="3843020" imgH="1495425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77358" y="2026475"/>
                        <a:ext cx="7389091" cy="32027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>
            <a:spLocks noChangeAspect="1"/>
          </p:cNvSpPr>
          <p:nvPr>
            <p:custDataLst>
              <p:tags r:id="rId7"/>
            </p:custDataLst>
          </p:nvPr>
        </p:nvSpPr>
        <p:spPr>
          <a:xfrm>
            <a:off x="507904" y="5445224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 b="1">
                <a:solidFill>
                  <a:srgbClr val="FF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提示</a:t>
            </a:r>
            <a:r>
              <a:rPr lang="en-US" altLang="zh-CN" sz="2200" b="1">
                <a:solidFill>
                  <a:srgbClr val="FF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结论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我国公民获取科技信息的渠道趋于多元化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从电视、报纸、与人交谈等渠道获取科技信息的比例较大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而从一般杂志、图书、科学期刊等渠道获取科技信息的比例较小。</a:t>
            </a:r>
            <a:endParaRPr lang="zh-CN" altLang="zh-CN" sz="2200" b="1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400527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:wipe dir="u"/>
      </p:transition>
    </mc:Choice>
    <mc:Fallback>
      <p:transition spd="slow">
        <p:wipe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矩形 1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478334" y="548680"/>
            <a:ext cx="8128000" cy="131112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 b="1" smtClean="0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学会</a:t>
            </a:r>
            <a:r>
              <a:rPr lang="zh-CN" altLang="zh-CN" sz="2200" b="1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分辨媒介信息真伪的方法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b="1">
                <a:solidFill>
                  <a:srgbClr val="000000"/>
                </a:solidFill>
                <a:ea typeface="黑体" panose="02010609060101010101" pitchFamily="2" charset="-122"/>
                <a:cs typeface="Times New Roman" panose="02020603050405020304" pitchFamily="18" charset="0"/>
              </a:rPr>
              <a:t>获取可靠信息。</a:t>
            </a:r>
            <a:endParaRPr lang="zh-CN" altLang="zh-CN" sz="2200" b="1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ct val="0"/>
              </a:spcAft>
              <a:tabLst>
                <a:tab pos="1029335"/>
                <a:tab pos="1850390"/>
                <a:tab pos="2538095"/>
                <a:tab pos="3221990"/>
              </a:tabLst>
            </a:pPr>
            <a:r>
              <a:rPr lang="zh-CN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小组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讨论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应该从哪些渠道获得可靠的信息</a:t>
            </a: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再列出一张真实信息源的表单。</a:t>
            </a:r>
            <a:endParaRPr lang="zh-CN" altLang="zh-CN" sz="2200" b="1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910734505"/>
              </p:ext>
            </p:extLst>
          </p:nvPr>
        </p:nvGraphicFramePr>
        <p:xfrm>
          <a:off x="-204751" y="2204864"/>
          <a:ext cx="9494169" cy="3312368"/>
        </p:xfrm>
        <a:graphic>
          <a:graphicData uri="http://schemas.openxmlformats.org/presentationml/2006/ole">
            <mc:AlternateContent>
              <mc:Choice xmlns:v="urn:schemas-microsoft-com:vml" Requires="v">
                <p:oleObj spid="_x0000_s1039" name="文档" r:id="rId5" imgW="3907304" imgH="1479653" progId="Word.Document.12">
                  <p:embed/>
                </p:oleObj>
              </mc:Choice>
              <mc:Fallback>
                <p:oleObj name="文档" r:id="rId5" imgW="3907304" imgH="1479653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-204751" y="2204864"/>
                        <a:ext cx="9494169" cy="33123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64634648"/>
      </p:ext>
    </p:extLst>
  </p:cSld>
  <p:clrMapOvr>
    <a:masterClrMapping/>
  </p:clrMapOvr>
  <mc:AlternateContent>
    <mc:Choice xmlns:p14="http://schemas.microsoft.com/office/powerpoint/2010/main" Requires="p14">
      <p:transition spd="slow" p14:dur="1600">
        <p:pull dir="ld"/>
      </p:transition>
    </mc:Choice>
    <mc:Fallback>
      <p:transition spd="slow">
        <p:pull dir="ld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UNIQUEID" val="407"/>
</p:tagLst>
</file>

<file path=ppt/tags/tag10.xml><?xml version="1.0" encoding="utf-8"?>
<p:tagLst xmlns:p="http://schemas.openxmlformats.org/presentationml/2006/main">
  <p:tag name="AS_UNIQUEID" val="416"/>
</p:tagLst>
</file>

<file path=ppt/tags/tag100.xml><?xml version="1.0" encoding="utf-8"?>
<p:tagLst xmlns:p="http://schemas.openxmlformats.org/presentationml/2006/main">
  <p:tag name="AS_UNIQUEID" val="404"/>
</p:tagLst>
</file>

<file path=ppt/tags/tag101.xml><?xml version="1.0" encoding="utf-8"?>
<p:tagLst xmlns:p="http://schemas.openxmlformats.org/presentationml/2006/main">
  <p:tag name="AS_UNIQUEID" val="405"/>
</p:tagLst>
</file>

<file path=ppt/tags/tag102.xml><?xml version="1.0" encoding="utf-8"?>
<p:tagLst xmlns:p="http://schemas.openxmlformats.org/presentationml/2006/main">
  <p:tag name="AS_UNIQUEID" val="406"/>
</p:tagLst>
</file>

<file path=ppt/tags/tag103.xml><?xml version="1.0" encoding="utf-8"?>
<p:tagLst xmlns:p="http://schemas.openxmlformats.org/presentationml/2006/main">
  <p:tag name="AS_UNIQUEID" val="499"/>
</p:tagLst>
</file>

<file path=ppt/tags/tag104.xml><?xml version="1.0" encoding="utf-8"?>
<p:tagLst xmlns:p="http://schemas.openxmlformats.org/presentationml/2006/main">
  <p:tag name="AS_UNIQUEID" val="500"/>
</p:tagLst>
</file>

<file path=ppt/tags/tag105.xml><?xml version="1.0" encoding="utf-8"?>
<p:tagLst xmlns:p="http://schemas.openxmlformats.org/presentationml/2006/main">
  <p:tag name="AS_UNIQUEID" val="501"/>
</p:tagLst>
</file>

<file path=ppt/tags/tag106.xml><?xml version="1.0" encoding="utf-8"?>
<p:tagLst xmlns:p="http://schemas.openxmlformats.org/presentationml/2006/main">
  <p:tag name="AS_UNIQUEID" val="402"/>
</p:tagLst>
</file>

<file path=ppt/tags/tag107.xml><?xml version="1.0" encoding="utf-8"?>
<p:tagLst xmlns:p="http://schemas.openxmlformats.org/presentationml/2006/main">
  <p:tag name="AS_UNIQUEID" val="403"/>
</p:tagLst>
</file>

<file path=ppt/tags/tag108.xml><?xml version="1.0" encoding="utf-8"?>
<p:tagLst xmlns:p="http://schemas.openxmlformats.org/presentationml/2006/main">
  <p:tag name="AS_UNIQUEID" val="404"/>
</p:tagLst>
</file>

<file path=ppt/tags/tag109.xml><?xml version="1.0" encoding="utf-8"?>
<p:tagLst xmlns:p="http://schemas.openxmlformats.org/presentationml/2006/main">
  <p:tag name="AS_UNIQUEID" val="405"/>
</p:tagLst>
</file>

<file path=ppt/tags/tag11.xml><?xml version="1.0" encoding="utf-8"?>
<p:tagLst xmlns:p="http://schemas.openxmlformats.org/presentationml/2006/main">
  <p:tag name="AS_UNIQUEID" val="417"/>
</p:tagLst>
</file>

<file path=ppt/tags/tag110.xml><?xml version="1.0" encoding="utf-8"?>
<p:tagLst xmlns:p="http://schemas.openxmlformats.org/presentationml/2006/main">
  <p:tag name="AS_UNIQUEID" val="502"/>
</p:tagLst>
</file>

<file path=ppt/tags/tag111.xml><?xml version="1.0" encoding="utf-8"?>
<p:tagLst xmlns:p="http://schemas.openxmlformats.org/presentationml/2006/main">
  <p:tag name="AS_UNIQUEID" val="503"/>
</p:tagLst>
</file>

<file path=ppt/tags/tag112.xml><?xml version="1.0" encoding="utf-8"?>
<p:tagLst xmlns:p="http://schemas.openxmlformats.org/presentationml/2006/main">
  <p:tag name="AS_UNIQUEID" val="504"/>
</p:tagLst>
</file>

<file path=ppt/tags/tag113.xml><?xml version="1.0" encoding="utf-8"?>
<p:tagLst xmlns:p="http://schemas.openxmlformats.org/presentationml/2006/main">
  <p:tag name="AS_UNIQUEID" val="505"/>
</p:tagLst>
</file>

<file path=ppt/tags/tag114.xml><?xml version="1.0" encoding="utf-8"?>
<p:tagLst xmlns:p="http://schemas.openxmlformats.org/presentationml/2006/main">
  <p:tag name="AS_UNIQUEID" val="506"/>
</p:tagLst>
</file>

<file path=ppt/tags/tag115.xml><?xml version="1.0" encoding="utf-8"?>
<p:tagLst xmlns:p="http://schemas.openxmlformats.org/presentationml/2006/main">
  <p:tag name="AS_UNIQUEID" val="507"/>
</p:tagLst>
</file>

<file path=ppt/tags/tag116.xml><?xml version="1.0" encoding="utf-8"?>
<p:tagLst xmlns:p="http://schemas.openxmlformats.org/presentationml/2006/main">
  <p:tag name="AS_UNIQUEID" val="402"/>
</p:tagLst>
</file>

<file path=ppt/tags/tag117.xml><?xml version="1.0" encoding="utf-8"?>
<p:tagLst xmlns:p="http://schemas.openxmlformats.org/presentationml/2006/main">
  <p:tag name="AS_UNIQUEID" val="403"/>
</p:tagLst>
</file>

<file path=ppt/tags/tag118.xml><?xml version="1.0" encoding="utf-8"?>
<p:tagLst xmlns:p="http://schemas.openxmlformats.org/presentationml/2006/main">
  <p:tag name="AS_UNIQUEID" val="404"/>
</p:tagLst>
</file>

<file path=ppt/tags/tag119.xml><?xml version="1.0" encoding="utf-8"?>
<p:tagLst xmlns:p="http://schemas.openxmlformats.org/presentationml/2006/main">
  <p:tag name="AS_UNIQUEID" val="405"/>
</p:tagLst>
</file>

<file path=ppt/tags/tag12.xml><?xml version="1.0" encoding="utf-8"?>
<p:tagLst xmlns:p="http://schemas.openxmlformats.org/presentationml/2006/main">
  <p:tag name="AS_UNIQUEID" val="418"/>
</p:tagLst>
</file>

<file path=ppt/tags/tag120.xml><?xml version="1.0" encoding="utf-8"?>
<p:tagLst xmlns:p="http://schemas.openxmlformats.org/presentationml/2006/main">
  <p:tag name="AS_UNIQUEID" val="508"/>
</p:tagLst>
</file>

<file path=ppt/tags/tag121.xml><?xml version="1.0" encoding="utf-8"?>
<p:tagLst xmlns:p="http://schemas.openxmlformats.org/presentationml/2006/main">
  <p:tag name="AS_UNIQUEID" val="509"/>
</p:tagLst>
</file>

<file path=ppt/tags/tag122.xml><?xml version="1.0" encoding="utf-8"?>
<p:tagLst xmlns:p="http://schemas.openxmlformats.org/presentationml/2006/main">
  <p:tag name="AS_UNIQUEID" val="510"/>
</p:tagLst>
</file>

<file path=ppt/tags/tag123.xml><?xml version="1.0" encoding="utf-8"?>
<p:tagLst xmlns:p="http://schemas.openxmlformats.org/presentationml/2006/main">
  <p:tag name="AS_UNIQUEID" val="511"/>
</p:tagLst>
</file>

<file path=ppt/tags/tag124.xml><?xml version="1.0" encoding="utf-8"?>
<p:tagLst xmlns:p="http://schemas.openxmlformats.org/presentationml/2006/main">
  <p:tag name="AS_UNIQUEID" val="512"/>
</p:tagLst>
</file>

<file path=ppt/tags/tag125.xml><?xml version="1.0" encoding="utf-8"?>
<p:tagLst xmlns:p="http://schemas.openxmlformats.org/presentationml/2006/main">
  <p:tag name="AS_UNIQUEID" val="513"/>
</p:tagLst>
</file>

<file path=ppt/tags/tag126.xml><?xml version="1.0" encoding="utf-8"?>
<p:tagLst xmlns:p="http://schemas.openxmlformats.org/presentationml/2006/main">
  <p:tag name="AS_UNIQUEID" val="514"/>
</p:tagLst>
</file>

<file path=ppt/tags/tag127.xml><?xml version="1.0" encoding="utf-8"?>
<p:tagLst xmlns:p="http://schemas.openxmlformats.org/presentationml/2006/main">
  <p:tag name="AS_UNIQUEID" val="402"/>
</p:tagLst>
</file>

<file path=ppt/tags/tag128.xml><?xml version="1.0" encoding="utf-8"?>
<p:tagLst xmlns:p="http://schemas.openxmlformats.org/presentationml/2006/main">
  <p:tag name="AS_UNIQUEID" val="403"/>
</p:tagLst>
</file>

<file path=ppt/tags/tag129.xml><?xml version="1.0" encoding="utf-8"?>
<p:tagLst xmlns:p="http://schemas.openxmlformats.org/presentationml/2006/main">
  <p:tag name="AS_UNIQUEID" val="404"/>
</p:tagLst>
</file>

<file path=ppt/tags/tag13.xml><?xml version="1.0" encoding="utf-8"?>
<p:tagLst xmlns:p="http://schemas.openxmlformats.org/presentationml/2006/main">
  <p:tag name="AS_UNIQUEID" val="419"/>
</p:tagLst>
</file>

<file path=ppt/tags/tag130.xml><?xml version="1.0" encoding="utf-8"?>
<p:tagLst xmlns:p="http://schemas.openxmlformats.org/presentationml/2006/main">
  <p:tag name="AS_UNIQUEID" val="405"/>
</p:tagLst>
</file>

<file path=ppt/tags/tag131.xml><?xml version="1.0" encoding="utf-8"?>
<p:tagLst xmlns:p="http://schemas.openxmlformats.org/presentationml/2006/main">
  <p:tag name="AS_UNIQUEID" val="515"/>
</p:tagLst>
</file>

<file path=ppt/tags/tag132.xml><?xml version="1.0" encoding="utf-8"?>
<p:tagLst xmlns:p="http://schemas.openxmlformats.org/presentationml/2006/main">
  <p:tag name="AS_UNIQUEID" val="516"/>
</p:tagLst>
</file>

<file path=ppt/tags/tag133.xml><?xml version="1.0" encoding="utf-8"?>
<p:tagLst xmlns:p="http://schemas.openxmlformats.org/presentationml/2006/main">
  <p:tag name="AS_UNIQUEID" val="517"/>
</p:tagLst>
</file>

<file path=ppt/tags/tag134.xml><?xml version="1.0" encoding="utf-8"?>
<p:tagLst xmlns:p="http://schemas.openxmlformats.org/presentationml/2006/main">
  <p:tag name="AS_UNIQUEID" val="518"/>
</p:tagLst>
</file>

<file path=ppt/tags/tag135.xml><?xml version="1.0" encoding="utf-8"?>
<p:tagLst xmlns:p="http://schemas.openxmlformats.org/presentationml/2006/main">
  <p:tag name="AS_UNIQUEID" val="519"/>
</p:tagLst>
</file>

<file path=ppt/tags/tag136.xml><?xml version="1.0" encoding="utf-8"?>
<p:tagLst xmlns:p="http://schemas.openxmlformats.org/presentationml/2006/main">
  <p:tag name="AS_UNIQUEID" val="520"/>
</p:tagLst>
</file>

<file path=ppt/tags/tag137.xml><?xml version="1.0" encoding="utf-8"?>
<p:tagLst xmlns:p="http://schemas.openxmlformats.org/presentationml/2006/main">
  <p:tag name="AS_UNIQUEID" val="399"/>
</p:tagLst>
</file>

<file path=ppt/tags/tag138.xml><?xml version="1.0" encoding="utf-8"?>
<p:tagLst xmlns:p="http://schemas.openxmlformats.org/presentationml/2006/main">
  <p:tag name="AS_UNIQUEID" val="400"/>
</p:tagLst>
</file>

<file path=ppt/tags/tag139.xml><?xml version="1.0" encoding="utf-8"?>
<p:tagLst xmlns:p="http://schemas.openxmlformats.org/presentationml/2006/main">
  <p:tag name="AS_UNIQUEID" val="401"/>
</p:tagLst>
</file>

<file path=ppt/tags/tag14.xml><?xml version="1.0" encoding="utf-8"?>
<p:tagLst xmlns:p="http://schemas.openxmlformats.org/presentationml/2006/main">
  <p:tag name="AS_UNIQUEID" val="420"/>
</p:tagLst>
</file>

<file path=ppt/tags/tag140.xml><?xml version="1.0" encoding="utf-8"?>
<p:tagLst xmlns:p="http://schemas.openxmlformats.org/presentationml/2006/main">
  <p:tag name="AS_UNIQUEID" val="521"/>
</p:tagLst>
</file>

<file path=ppt/tags/tag141.xml><?xml version="1.0" encoding="utf-8"?>
<p:tagLst xmlns:p="http://schemas.openxmlformats.org/presentationml/2006/main">
  <p:tag name="AS_UNIQUEID" val="522"/>
</p:tagLst>
</file>

<file path=ppt/tags/tag142.xml><?xml version="1.0" encoding="utf-8"?>
<p:tagLst xmlns:p="http://schemas.openxmlformats.org/presentationml/2006/main">
  <p:tag name="AS_UNIQUEID" val="523"/>
</p:tagLst>
</file>

<file path=ppt/tags/tag143.xml><?xml version="1.0" encoding="utf-8"?>
<p:tagLst xmlns:p="http://schemas.openxmlformats.org/presentationml/2006/main">
  <p:tag name="AS_UNIQUEID" val="524"/>
</p:tagLst>
</file>

<file path=ppt/tags/tag144.xml><?xml version="1.0" encoding="utf-8"?>
<p:tagLst xmlns:p="http://schemas.openxmlformats.org/presentationml/2006/main">
  <p:tag name="AS_UNIQUEID" val="525"/>
</p:tagLst>
</file>

<file path=ppt/tags/tag145.xml><?xml version="1.0" encoding="utf-8"?>
<p:tagLst xmlns:p="http://schemas.openxmlformats.org/presentationml/2006/main">
  <p:tag name="AS_UNIQUEID" val="526"/>
</p:tagLst>
</file>

<file path=ppt/tags/tag146.xml><?xml version="1.0" encoding="utf-8"?>
<p:tagLst xmlns:p="http://schemas.openxmlformats.org/presentationml/2006/main">
  <p:tag name="AS_UNIQUEID" val="527"/>
</p:tagLst>
</file>

<file path=ppt/tags/tag147.xml><?xml version="1.0" encoding="utf-8"?>
<p:tagLst xmlns:p="http://schemas.openxmlformats.org/presentationml/2006/main">
  <p:tag name="AS_UNIQUEID" val="528"/>
</p:tagLst>
</file>

<file path=ppt/tags/tag148.xml><?xml version="1.0" encoding="utf-8"?>
<p:tagLst xmlns:p="http://schemas.openxmlformats.org/presentationml/2006/main">
  <p:tag name="AS_UNIQUEID" val="529"/>
</p:tagLst>
</file>

<file path=ppt/tags/tag149.xml><?xml version="1.0" encoding="utf-8"?>
<p:tagLst xmlns:p="http://schemas.openxmlformats.org/presentationml/2006/main">
  <p:tag name="AS_UNIQUEID" val="530"/>
</p:tagLst>
</file>

<file path=ppt/tags/tag15.xml><?xml version="1.0" encoding="utf-8"?>
<p:tagLst xmlns:p="http://schemas.openxmlformats.org/presentationml/2006/main">
  <p:tag name="AS_UNIQUEID" val="421"/>
</p:tagLst>
</file>

<file path=ppt/tags/tag150.xml><?xml version="1.0" encoding="utf-8"?>
<p:tagLst xmlns:p="http://schemas.openxmlformats.org/presentationml/2006/main">
  <p:tag name="AS_UNIQUEID" val="531"/>
</p:tagLst>
</file>

<file path=ppt/tags/tag151.xml><?xml version="1.0" encoding="utf-8"?>
<p:tagLst xmlns:p="http://schemas.openxmlformats.org/presentationml/2006/main">
  <p:tag name="AS_UNIQUEID" val="532"/>
</p:tagLst>
</file>

<file path=ppt/tags/tag152.xml><?xml version="1.0" encoding="utf-8"?>
<p:tagLst xmlns:p="http://schemas.openxmlformats.org/presentationml/2006/main">
  <p:tag name="AS_UNIQUEID" val="533"/>
</p:tagLst>
</file>

<file path=ppt/tags/tag153.xml><?xml version="1.0" encoding="utf-8"?>
<p:tagLst xmlns:p="http://schemas.openxmlformats.org/presentationml/2006/main">
  <p:tag name="AS_UNIQUEID" val="534"/>
</p:tagLst>
</file>

<file path=ppt/tags/tag154.xml><?xml version="1.0" encoding="utf-8"?>
<p:tagLst xmlns:p="http://schemas.openxmlformats.org/presentationml/2006/main">
  <p:tag name="AS_UNIQUEID" val="535"/>
</p:tagLst>
</file>

<file path=ppt/tags/tag155.xml><?xml version="1.0" encoding="utf-8"?>
<p:tagLst xmlns:p="http://schemas.openxmlformats.org/presentationml/2006/main">
  <p:tag name="AS_UNIQUEID" val="536"/>
</p:tagLst>
</file>

<file path=ppt/tags/tag156.xml><?xml version="1.0" encoding="utf-8"?>
<p:tagLst xmlns:p="http://schemas.openxmlformats.org/presentationml/2006/main">
  <p:tag name="AS_UNIQUEID" val="537"/>
</p:tagLst>
</file>

<file path=ppt/tags/tag157.xml><?xml version="1.0" encoding="utf-8"?>
<p:tagLst xmlns:p="http://schemas.openxmlformats.org/presentationml/2006/main">
  <p:tag name="AS_UNIQUEID" val="538"/>
</p:tagLst>
</file>

<file path=ppt/tags/tag158.xml><?xml version="1.0" encoding="utf-8"?>
<p:tagLst xmlns:p="http://schemas.openxmlformats.org/presentationml/2006/main">
  <p:tag name="AS_UNIQUEID" val="539"/>
</p:tagLst>
</file>

<file path=ppt/tags/tag159.xml><?xml version="1.0" encoding="utf-8"?>
<p:tagLst xmlns:p="http://schemas.openxmlformats.org/presentationml/2006/main">
  <p:tag name="AS_UNIQUEID" val="540"/>
</p:tagLst>
</file>

<file path=ppt/tags/tag16.xml><?xml version="1.0" encoding="utf-8"?>
<p:tagLst xmlns:p="http://schemas.openxmlformats.org/presentationml/2006/main">
  <p:tag name="AS_UNIQUEID" val="422"/>
</p:tagLst>
</file>

<file path=ppt/tags/tag160.xml><?xml version="1.0" encoding="utf-8"?>
<p:tagLst xmlns:p="http://schemas.openxmlformats.org/presentationml/2006/main">
  <p:tag name="AS_UNIQUEID" val="541"/>
</p:tagLst>
</file>

<file path=ppt/tags/tag161.xml><?xml version="1.0" encoding="utf-8"?>
<p:tagLst xmlns:p="http://schemas.openxmlformats.org/presentationml/2006/main">
  <p:tag name="AS_UNIQUEID" val="542"/>
</p:tagLst>
</file>

<file path=ppt/tags/tag162.xml><?xml version="1.0" encoding="utf-8"?>
<p:tagLst xmlns:p="http://schemas.openxmlformats.org/presentationml/2006/main">
  <p:tag name="AS_UNIQUEID" val="543"/>
</p:tagLst>
</file>

<file path=ppt/tags/tag163.xml><?xml version="1.0" encoding="utf-8"?>
<p:tagLst xmlns:p="http://schemas.openxmlformats.org/presentationml/2006/main">
  <p:tag name="AS_UNIQUEID" val="544"/>
</p:tagLst>
</file>

<file path=ppt/tags/tag164.xml><?xml version="1.0" encoding="utf-8"?>
<p:tagLst xmlns:p="http://schemas.openxmlformats.org/presentationml/2006/main">
  <p:tag name="AS_UNIQUEID" val="545"/>
</p:tagLst>
</file>

<file path=ppt/tags/tag165.xml><?xml version="1.0" encoding="utf-8"?>
<p:tagLst xmlns:p="http://schemas.openxmlformats.org/presentationml/2006/main">
  <p:tag name="AS_UNIQUEID" val="546"/>
</p:tagLst>
</file>

<file path=ppt/tags/tag166.xml><?xml version="1.0" encoding="utf-8"?>
<p:tagLst xmlns:p="http://schemas.openxmlformats.org/presentationml/2006/main">
  <p:tag name="AS_UNIQUEID" val="547"/>
</p:tagLst>
</file>

<file path=ppt/tags/tag167.xml><?xml version="1.0" encoding="utf-8"?>
<p:tagLst xmlns:p="http://schemas.openxmlformats.org/presentationml/2006/main">
  <p:tag name="AS_UNIQUEID" val="548"/>
</p:tagLst>
</file>

<file path=ppt/tags/tag168.xml><?xml version="1.0" encoding="utf-8"?>
<p:tagLst xmlns:p="http://schemas.openxmlformats.org/presentationml/2006/main">
  <p:tag name="AS_UNIQUEID" val="549"/>
</p:tagLst>
</file>

<file path=ppt/tags/tag169.xml><?xml version="1.0" encoding="utf-8"?>
<p:tagLst xmlns:p="http://schemas.openxmlformats.org/presentationml/2006/main">
  <p:tag name="AS_UNIQUEID" val="550"/>
</p:tagLst>
</file>

<file path=ppt/tags/tag17.xml><?xml version="1.0" encoding="utf-8"?>
<p:tagLst xmlns:p="http://schemas.openxmlformats.org/presentationml/2006/main">
  <p:tag name="AS_UNIQUEID" val="423"/>
</p:tagLst>
</file>

<file path=ppt/tags/tag170.xml><?xml version="1.0" encoding="utf-8"?>
<p:tagLst xmlns:p="http://schemas.openxmlformats.org/presentationml/2006/main">
  <p:tag name="AS_UNIQUEID" val="551"/>
</p:tagLst>
</file>

<file path=ppt/tags/tag171.xml><?xml version="1.0" encoding="utf-8"?>
<p:tagLst xmlns:p="http://schemas.openxmlformats.org/presentationml/2006/main">
  <p:tag name="AS_UNIQUEID" val="552"/>
</p:tagLst>
</file>

<file path=ppt/tags/tag172.xml><?xml version="1.0" encoding="utf-8"?>
<p:tagLst xmlns:p="http://schemas.openxmlformats.org/presentationml/2006/main">
  <p:tag name="AS_UNIQUEID" val="553"/>
</p:tagLst>
</file>

<file path=ppt/tags/tag173.xml><?xml version="1.0" encoding="utf-8"?>
<p:tagLst xmlns:p="http://schemas.openxmlformats.org/presentationml/2006/main">
  <p:tag name="AS_UNIQUEID" val="554"/>
</p:tagLst>
</file>

<file path=ppt/tags/tag174.xml><?xml version="1.0" encoding="utf-8"?>
<p:tagLst xmlns:p="http://schemas.openxmlformats.org/presentationml/2006/main">
  <p:tag name="AS_UNIQUEID" val="555"/>
</p:tagLst>
</file>

<file path=ppt/tags/tag175.xml><?xml version="1.0" encoding="utf-8"?>
<p:tagLst xmlns:p="http://schemas.openxmlformats.org/presentationml/2006/main">
  <p:tag name="AS_UNIQUEID" val="556"/>
</p:tagLst>
</file>

<file path=ppt/tags/tag176.xml><?xml version="1.0" encoding="utf-8"?>
<p:tagLst xmlns:p="http://schemas.openxmlformats.org/presentationml/2006/main">
  <p:tag name="AS_UNIQUEID" val="557"/>
</p:tagLst>
</file>

<file path=ppt/tags/tag177.xml><?xml version="1.0" encoding="utf-8"?>
<p:tagLst xmlns:p="http://schemas.openxmlformats.org/presentationml/2006/main">
  <p:tag name="AS_UNIQUEID" val="558"/>
</p:tagLst>
</file>

<file path=ppt/tags/tag178.xml><?xml version="1.0" encoding="utf-8"?>
<p:tagLst xmlns:p="http://schemas.openxmlformats.org/presentationml/2006/main">
  <p:tag name="AS_UNIQUEID" val="559"/>
</p:tagLst>
</file>

<file path=ppt/tags/tag179.xml><?xml version="1.0" encoding="utf-8"?>
<p:tagLst xmlns:p="http://schemas.openxmlformats.org/presentationml/2006/main">
  <p:tag name="AS_UNIQUEID" val="560"/>
</p:tagLst>
</file>

<file path=ppt/tags/tag18.xml><?xml version="1.0" encoding="utf-8"?>
<p:tagLst xmlns:p="http://schemas.openxmlformats.org/presentationml/2006/main">
  <p:tag name="AS_UNIQUEID" val="424"/>
</p:tagLst>
</file>

<file path=ppt/tags/tag180.xml><?xml version="1.0" encoding="utf-8"?>
<p:tagLst xmlns:p="http://schemas.openxmlformats.org/presentationml/2006/main">
  <p:tag name="AS_UNIQUEID" val="561"/>
</p:tagLst>
</file>

<file path=ppt/tags/tag181.xml><?xml version="1.0" encoding="utf-8"?>
<p:tagLst xmlns:p="http://schemas.openxmlformats.org/presentationml/2006/main">
  <p:tag name="AS_UNIQUEID" val="562"/>
</p:tagLst>
</file>

<file path=ppt/tags/tag182.xml><?xml version="1.0" encoding="utf-8"?>
<p:tagLst xmlns:p="http://schemas.openxmlformats.org/presentationml/2006/main">
  <p:tag name="AS_UNIQUEID" val="563"/>
</p:tagLst>
</file>

<file path=ppt/tags/tag183.xml><?xml version="1.0" encoding="utf-8"?>
<p:tagLst xmlns:p="http://schemas.openxmlformats.org/presentationml/2006/main">
  <p:tag name="AS_UNIQUEID" val="564"/>
</p:tagLst>
</file>

<file path=ppt/tags/tag184.xml><?xml version="1.0" encoding="utf-8"?>
<p:tagLst xmlns:p="http://schemas.openxmlformats.org/presentationml/2006/main">
  <p:tag name="AS_UNIQUEID" val="565"/>
</p:tagLst>
</file>

<file path=ppt/tags/tag185.xml><?xml version="1.0" encoding="utf-8"?>
<p:tagLst xmlns:p="http://schemas.openxmlformats.org/presentationml/2006/main">
  <p:tag name="AS_UNIQUEID" val="566"/>
</p:tagLst>
</file>

<file path=ppt/tags/tag186.xml><?xml version="1.0" encoding="utf-8"?>
<p:tagLst xmlns:p="http://schemas.openxmlformats.org/presentationml/2006/main">
  <p:tag name="AS_UNIQUEID" val="567"/>
</p:tagLst>
</file>

<file path=ppt/tags/tag187.xml><?xml version="1.0" encoding="utf-8"?>
<p:tagLst xmlns:p="http://schemas.openxmlformats.org/presentationml/2006/main">
  <p:tag name="AS_UNIQUEID" val="568"/>
</p:tagLst>
</file>

<file path=ppt/tags/tag188.xml><?xml version="1.0" encoding="utf-8"?>
<p:tagLst xmlns:p="http://schemas.openxmlformats.org/presentationml/2006/main">
  <p:tag name="AS_UNIQUEID" val="569"/>
</p:tagLst>
</file>

<file path=ppt/tags/tag189.xml><?xml version="1.0" encoding="utf-8"?>
<p:tagLst xmlns:p="http://schemas.openxmlformats.org/presentationml/2006/main">
  <p:tag name="AS_UNIQUEID" val="570"/>
</p:tagLst>
</file>

<file path=ppt/tags/tag19.xml><?xml version="1.0" encoding="utf-8"?>
<p:tagLst xmlns:p="http://schemas.openxmlformats.org/presentationml/2006/main">
  <p:tag name="AS_UNIQUEID" val="425"/>
</p:tagLst>
</file>

<file path=ppt/tags/tag190.xml><?xml version="1.0" encoding="utf-8"?>
<p:tagLst xmlns:p="http://schemas.openxmlformats.org/presentationml/2006/main">
  <p:tag name="AS_UNIQUEID" val="571"/>
</p:tagLst>
</file>

<file path=ppt/tags/tag191.xml><?xml version="1.0" encoding="utf-8"?>
<p:tagLst xmlns:p="http://schemas.openxmlformats.org/presentationml/2006/main">
  <p:tag name="AS_UNIQUEID" val="572"/>
</p:tagLst>
</file>

<file path=ppt/tags/tag192.xml><?xml version="1.0" encoding="utf-8"?>
<p:tagLst xmlns:p="http://schemas.openxmlformats.org/presentationml/2006/main">
  <p:tag name="AS_UNIQUEID" val="573"/>
</p:tagLst>
</file>

<file path=ppt/tags/tag193.xml><?xml version="1.0" encoding="utf-8"?>
<p:tagLst xmlns:p="http://schemas.openxmlformats.org/presentationml/2006/main">
  <p:tag name="AS_UNIQUEID" val="574"/>
</p:tagLst>
</file>

<file path=ppt/tags/tag194.xml><?xml version="1.0" encoding="utf-8"?>
<p:tagLst xmlns:p="http://schemas.openxmlformats.org/presentationml/2006/main">
  <p:tag name="AS_UNIQUEID" val="575"/>
</p:tagLst>
</file>

<file path=ppt/tags/tag195.xml><?xml version="1.0" encoding="utf-8"?>
<p:tagLst xmlns:p="http://schemas.openxmlformats.org/presentationml/2006/main">
  <p:tag name="AS_UNIQUEID" val="576"/>
</p:tagLst>
</file>

<file path=ppt/tags/tag196.xml><?xml version="1.0" encoding="utf-8"?>
<p:tagLst xmlns:p="http://schemas.openxmlformats.org/presentationml/2006/main">
  <p:tag name="AS_UNIQUEID" val="577"/>
</p:tagLst>
</file>

<file path=ppt/tags/tag197.xml><?xml version="1.0" encoding="utf-8"?>
<p:tagLst xmlns:p="http://schemas.openxmlformats.org/presentationml/2006/main">
  <p:tag name="AS_UNIQUEID" val="578"/>
</p:tagLst>
</file>

<file path=ppt/tags/tag198.xml><?xml version="1.0" encoding="utf-8"?>
<p:tagLst xmlns:p="http://schemas.openxmlformats.org/presentationml/2006/main">
  <p:tag name="AS_UNIQUEID" val="579"/>
</p:tagLst>
</file>

<file path=ppt/tags/tag199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p="http://schemas.openxmlformats.org/presentationml/2006/main">
  <p:tag name="AS_UNIQUEID" val="408"/>
</p:tagLst>
</file>

<file path=ppt/tags/tag20.xml><?xml version="1.0" encoding="utf-8"?>
<p:tagLst xmlns:p="http://schemas.openxmlformats.org/presentationml/2006/main">
  <p:tag name="AS_UNIQUEID" val="426"/>
</p:tagLst>
</file>

<file path=ppt/tags/tag21.xml><?xml version="1.0" encoding="utf-8"?>
<p:tagLst xmlns:p="http://schemas.openxmlformats.org/presentationml/2006/main">
  <p:tag name="AS_UNIQUEID" val="427"/>
</p:tagLst>
</file>

<file path=ppt/tags/tag22.xml><?xml version="1.0" encoding="utf-8"?>
<p:tagLst xmlns:p="http://schemas.openxmlformats.org/presentationml/2006/main">
  <p:tag name="AS_UNIQUEID" val="428"/>
</p:tagLst>
</file>

<file path=ppt/tags/tag23.xml><?xml version="1.0" encoding="utf-8"?>
<p:tagLst xmlns:p="http://schemas.openxmlformats.org/presentationml/2006/main">
  <p:tag name="AS_UNIQUEID" val="429"/>
</p:tagLst>
</file>

<file path=ppt/tags/tag24.xml><?xml version="1.0" encoding="utf-8"?>
<p:tagLst xmlns:p="http://schemas.openxmlformats.org/presentationml/2006/main">
  <p:tag name="AS_UNIQUEID" val="430"/>
</p:tagLst>
</file>

<file path=ppt/tags/tag25.xml><?xml version="1.0" encoding="utf-8"?>
<p:tagLst xmlns:p="http://schemas.openxmlformats.org/presentationml/2006/main">
  <p:tag name="AS_UNIQUEID" val="431"/>
</p:tagLst>
</file>

<file path=ppt/tags/tag26.xml><?xml version="1.0" encoding="utf-8"?>
<p:tagLst xmlns:p="http://schemas.openxmlformats.org/presentationml/2006/main">
  <p:tag name="AS_UNIQUEID" val="432"/>
</p:tagLst>
</file>

<file path=ppt/tags/tag27.xml><?xml version="1.0" encoding="utf-8"?>
<p:tagLst xmlns:p="http://schemas.openxmlformats.org/presentationml/2006/main">
  <p:tag name="AS_UNIQUEID" val="433"/>
</p:tagLst>
</file>

<file path=ppt/tags/tag28.xml><?xml version="1.0" encoding="utf-8"?>
<p:tagLst xmlns:p="http://schemas.openxmlformats.org/presentationml/2006/main">
  <p:tag name="AS_UNIQUEID" val="434"/>
</p:tagLst>
</file>

<file path=ppt/tags/tag29.xml><?xml version="1.0" encoding="utf-8"?>
<p:tagLst xmlns:p="http://schemas.openxmlformats.org/presentationml/2006/main">
  <p:tag name="AS_UNIQUEID" val="435"/>
</p:tagLst>
</file>

<file path=ppt/tags/tag3.xml><?xml version="1.0" encoding="utf-8"?>
<p:tagLst xmlns:p="http://schemas.openxmlformats.org/presentationml/2006/main">
  <p:tag name="AS_UNIQUEID" val="409"/>
</p:tagLst>
</file>

<file path=ppt/tags/tag30.xml><?xml version="1.0" encoding="utf-8"?>
<p:tagLst xmlns:p="http://schemas.openxmlformats.org/presentationml/2006/main">
  <p:tag name="AS_UNIQUEID" val="436"/>
</p:tagLst>
</file>

<file path=ppt/tags/tag31.xml><?xml version="1.0" encoding="utf-8"?>
<p:tagLst xmlns:p="http://schemas.openxmlformats.org/presentationml/2006/main">
  <p:tag name="AS_UNIQUEID" val="437"/>
</p:tagLst>
</file>

<file path=ppt/tags/tag32.xml><?xml version="1.0" encoding="utf-8"?>
<p:tagLst xmlns:p="http://schemas.openxmlformats.org/presentationml/2006/main">
  <p:tag name="AS_UNIQUEID" val="438"/>
</p:tagLst>
</file>

<file path=ppt/tags/tag33.xml><?xml version="1.0" encoding="utf-8"?>
<p:tagLst xmlns:p="http://schemas.openxmlformats.org/presentationml/2006/main">
  <p:tag name="AS_UNIQUEID" val="439"/>
</p:tagLst>
</file>

<file path=ppt/tags/tag34.xml><?xml version="1.0" encoding="utf-8"?>
<p:tagLst xmlns:p="http://schemas.openxmlformats.org/presentationml/2006/main">
  <p:tag name="AS_UNIQUEID" val="440"/>
</p:tagLst>
</file>

<file path=ppt/tags/tag35.xml><?xml version="1.0" encoding="utf-8"?>
<p:tagLst xmlns:p="http://schemas.openxmlformats.org/presentationml/2006/main">
  <p:tag name="AS_UNIQUEID" val="441"/>
</p:tagLst>
</file>

<file path=ppt/tags/tag36.xml><?xml version="1.0" encoding="utf-8"?>
<p:tagLst xmlns:p="http://schemas.openxmlformats.org/presentationml/2006/main">
  <p:tag name="AS_UNIQUEID" val="442"/>
</p:tagLst>
</file>

<file path=ppt/tags/tag37.xml><?xml version="1.0" encoding="utf-8"?>
<p:tagLst xmlns:p="http://schemas.openxmlformats.org/presentationml/2006/main">
  <p:tag name="AS_UNIQUEID" val="443"/>
</p:tagLst>
</file>

<file path=ppt/tags/tag38.xml><?xml version="1.0" encoding="utf-8"?>
<p:tagLst xmlns:p="http://schemas.openxmlformats.org/presentationml/2006/main">
  <p:tag name="AS_UNIQUEID" val="444"/>
</p:tagLst>
</file>

<file path=ppt/tags/tag39.xml><?xml version="1.0" encoding="utf-8"?>
<p:tagLst xmlns:p="http://schemas.openxmlformats.org/presentationml/2006/main">
  <p:tag name="AS_UNIQUEID" val="445"/>
</p:tagLst>
</file>

<file path=ppt/tags/tag4.xml><?xml version="1.0" encoding="utf-8"?>
<p:tagLst xmlns:p="http://schemas.openxmlformats.org/presentationml/2006/main">
  <p:tag name="AS_UNIQUEID" val="410"/>
</p:tagLst>
</file>

<file path=ppt/tags/tag40.xml><?xml version="1.0" encoding="utf-8"?>
<p:tagLst xmlns:p="http://schemas.openxmlformats.org/presentationml/2006/main">
  <p:tag name="AS_UNIQUEID" val="446"/>
</p:tagLst>
</file>

<file path=ppt/tags/tag41.xml><?xml version="1.0" encoding="utf-8"?>
<p:tagLst xmlns:p="http://schemas.openxmlformats.org/presentationml/2006/main">
  <p:tag name="AS_UNIQUEID" val="447"/>
</p:tagLst>
</file>

<file path=ppt/tags/tag42.xml><?xml version="1.0" encoding="utf-8"?>
<p:tagLst xmlns:p="http://schemas.openxmlformats.org/presentationml/2006/main">
  <p:tag name="AS_UNIQUEID" val="448"/>
</p:tagLst>
</file>

<file path=ppt/tags/tag43.xml><?xml version="1.0" encoding="utf-8"?>
<p:tagLst xmlns:p="http://schemas.openxmlformats.org/presentationml/2006/main">
  <p:tag name="AS_UNIQUEID" val="449"/>
</p:tagLst>
</file>

<file path=ppt/tags/tag44.xml><?xml version="1.0" encoding="utf-8"?>
<p:tagLst xmlns:p="http://schemas.openxmlformats.org/presentationml/2006/main">
  <p:tag name="AS_UNIQUEID" val="450"/>
</p:tagLst>
</file>

<file path=ppt/tags/tag45.xml><?xml version="1.0" encoding="utf-8"?>
<p:tagLst xmlns:p="http://schemas.openxmlformats.org/presentationml/2006/main">
  <p:tag name="AS_UNIQUEID" val="451"/>
</p:tagLst>
</file>

<file path=ppt/tags/tag46.xml><?xml version="1.0" encoding="utf-8"?>
<p:tagLst xmlns:p="http://schemas.openxmlformats.org/presentationml/2006/main">
  <p:tag name="AS_UNIQUEID" val="452"/>
</p:tagLst>
</file>

<file path=ppt/tags/tag47.xml><?xml version="1.0" encoding="utf-8"?>
<p:tagLst xmlns:p="http://schemas.openxmlformats.org/presentationml/2006/main">
  <p:tag name="AS_UNIQUEID" val="453"/>
</p:tagLst>
</file>

<file path=ppt/tags/tag48.xml><?xml version="1.0" encoding="utf-8"?>
<p:tagLst xmlns:p="http://schemas.openxmlformats.org/presentationml/2006/main">
  <p:tag name="AS_UNIQUEID" val="454"/>
</p:tagLst>
</file>

<file path=ppt/tags/tag49.xml><?xml version="1.0" encoding="utf-8"?>
<p:tagLst xmlns:p="http://schemas.openxmlformats.org/presentationml/2006/main">
  <p:tag name="AS_UNIQUEID" val="455"/>
</p:tagLst>
</file>

<file path=ppt/tags/tag5.xml><?xml version="1.0" encoding="utf-8"?>
<p:tagLst xmlns:p="http://schemas.openxmlformats.org/presentationml/2006/main">
  <p:tag name="AS_UNIQUEID" val="411"/>
</p:tagLst>
</file>

<file path=ppt/tags/tag50.xml><?xml version="1.0" encoding="utf-8"?>
<p:tagLst xmlns:p="http://schemas.openxmlformats.org/presentationml/2006/main">
  <p:tag name="AS_UNIQUEID" val="456"/>
</p:tagLst>
</file>

<file path=ppt/tags/tag51.xml><?xml version="1.0" encoding="utf-8"?>
<p:tagLst xmlns:p="http://schemas.openxmlformats.org/presentationml/2006/main">
  <p:tag name="AS_UNIQUEID" val="457"/>
</p:tagLst>
</file>

<file path=ppt/tags/tag52.xml><?xml version="1.0" encoding="utf-8"?>
<p:tagLst xmlns:p="http://schemas.openxmlformats.org/presentationml/2006/main">
  <p:tag name="AS_UNIQUEID" val="458"/>
</p:tagLst>
</file>

<file path=ppt/tags/tag53.xml><?xml version="1.0" encoding="utf-8"?>
<p:tagLst xmlns:p="http://schemas.openxmlformats.org/presentationml/2006/main">
  <p:tag name="AS_UNIQUEID" val="459"/>
</p:tagLst>
</file>

<file path=ppt/tags/tag54.xml><?xml version="1.0" encoding="utf-8"?>
<p:tagLst xmlns:p="http://schemas.openxmlformats.org/presentationml/2006/main">
  <p:tag name="AS_UNIQUEID" val="460"/>
</p:tagLst>
</file>

<file path=ppt/tags/tag55.xml><?xml version="1.0" encoding="utf-8"?>
<p:tagLst xmlns:p="http://schemas.openxmlformats.org/presentationml/2006/main">
  <p:tag name="AS_UNIQUEID" val="461"/>
</p:tagLst>
</file>

<file path=ppt/tags/tag56.xml><?xml version="1.0" encoding="utf-8"?>
<p:tagLst xmlns:p="http://schemas.openxmlformats.org/presentationml/2006/main">
  <p:tag name="AS_UNIQUEID" val="462"/>
</p:tagLst>
</file>

<file path=ppt/tags/tag57.xml><?xml version="1.0" encoding="utf-8"?>
<p:tagLst xmlns:p="http://schemas.openxmlformats.org/presentationml/2006/main">
  <p:tag name="AS_UNIQUEID" val="463"/>
</p:tagLst>
</file>

<file path=ppt/tags/tag58.xml><?xml version="1.0" encoding="utf-8"?>
<p:tagLst xmlns:p="http://schemas.openxmlformats.org/presentationml/2006/main">
  <p:tag name="AS_UNIQUEID" val="464"/>
</p:tagLst>
</file>

<file path=ppt/tags/tag59.xml><?xml version="1.0" encoding="utf-8"?>
<p:tagLst xmlns:p="http://schemas.openxmlformats.org/presentationml/2006/main">
  <p:tag name="AS_UNIQUEID" val="465"/>
</p:tagLst>
</file>

<file path=ppt/tags/tag6.xml><?xml version="1.0" encoding="utf-8"?>
<p:tagLst xmlns:p="http://schemas.openxmlformats.org/presentationml/2006/main">
  <p:tag name="AS_UNIQUEID" val="412"/>
</p:tagLst>
</file>

<file path=ppt/tags/tag60.xml><?xml version="1.0" encoding="utf-8"?>
<p:tagLst xmlns:p="http://schemas.openxmlformats.org/presentationml/2006/main">
  <p:tag name="AS_UNIQUEID" val="466"/>
</p:tagLst>
</file>

<file path=ppt/tags/tag61.xml><?xml version="1.0" encoding="utf-8"?>
<p:tagLst xmlns:p="http://schemas.openxmlformats.org/presentationml/2006/main">
  <p:tag name="AS_UNIQUEID" val="467"/>
</p:tagLst>
</file>

<file path=ppt/tags/tag62.xml><?xml version="1.0" encoding="utf-8"?>
<p:tagLst xmlns:p="http://schemas.openxmlformats.org/presentationml/2006/main">
  <p:tag name="AS_UNIQUEID" val="468"/>
</p:tagLst>
</file>

<file path=ppt/tags/tag63.xml><?xml version="1.0" encoding="utf-8"?>
<p:tagLst xmlns:p="http://schemas.openxmlformats.org/presentationml/2006/main">
  <p:tag name="AS_UNIQUEID" val="469"/>
</p:tagLst>
</file>

<file path=ppt/tags/tag64.xml><?xml version="1.0" encoding="utf-8"?>
<p:tagLst xmlns:p="http://schemas.openxmlformats.org/presentationml/2006/main">
  <p:tag name="AS_UNIQUEID" val="470"/>
</p:tagLst>
</file>

<file path=ppt/tags/tag65.xml><?xml version="1.0" encoding="utf-8"?>
<p:tagLst xmlns:p="http://schemas.openxmlformats.org/presentationml/2006/main">
  <p:tag name="AS_UNIQUEID" val="471"/>
</p:tagLst>
</file>

<file path=ppt/tags/tag66.xml><?xml version="1.0" encoding="utf-8"?>
<p:tagLst xmlns:p="http://schemas.openxmlformats.org/presentationml/2006/main">
  <p:tag name="AS_UNIQUEID" val="472"/>
</p:tagLst>
</file>

<file path=ppt/tags/tag67.xml><?xml version="1.0" encoding="utf-8"?>
<p:tagLst xmlns:p="http://schemas.openxmlformats.org/presentationml/2006/main">
  <p:tag name="AS_UNIQUEID" val="473"/>
</p:tagLst>
</file>

<file path=ppt/tags/tag68.xml><?xml version="1.0" encoding="utf-8"?>
<p:tagLst xmlns:p="http://schemas.openxmlformats.org/presentationml/2006/main">
  <p:tag name="AS_UNIQUEID" val="474"/>
</p:tagLst>
</file>

<file path=ppt/tags/tag69.xml><?xml version="1.0" encoding="utf-8"?>
<p:tagLst xmlns:p="http://schemas.openxmlformats.org/presentationml/2006/main">
  <p:tag name="AS_UNIQUEID" val="475"/>
</p:tagLst>
</file>

<file path=ppt/tags/tag7.xml><?xml version="1.0" encoding="utf-8"?>
<p:tagLst xmlns:p="http://schemas.openxmlformats.org/presentationml/2006/main">
  <p:tag name="AS_UNIQUEID" val="413"/>
</p:tagLst>
</file>

<file path=ppt/tags/tag70.xml><?xml version="1.0" encoding="utf-8"?>
<p:tagLst xmlns:p="http://schemas.openxmlformats.org/presentationml/2006/main">
  <p:tag name="AS_UNIQUEID" val="476"/>
</p:tagLst>
</file>

<file path=ppt/tags/tag71.xml><?xml version="1.0" encoding="utf-8"?>
<p:tagLst xmlns:p="http://schemas.openxmlformats.org/presentationml/2006/main">
  <p:tag name="AS_UNIQUEID" val="477"/>
</p:tagLst>
</file>

<file path=ppt/tags/tag72.xml><?xml version="1.0" encoding="utf-8"?>
<p:tagLst xmlns:p="http://schemas.openxmlformats.org/presentationml/2006/main">
  <p:tag name="AS_UNIQUEID" val="478"/>
</p:tagLst>
</file>

<file path=ppt/tags/tag73.xml><?xml version="1.0" encoding="utf-8"?>
<p:tagLst xmlns:p="http://schemas.openxmlformats.org/presentationml/2006/main">
  <p:tag name="AS_UNIQUEID" val="479"/>
</p:tagLst>
</file>

<file path=ppt/tags/tag74.xml><?xml version="1.0" encoding="utf-8"?>
<p:tagLst xmlns:p="http://schemas.openxmlformats.org/presentationml/2006/main">
  <p:tag name="AS_UNIQUEID" val="480"/>
</p:tagLst>
</file>

<file path=ppt/tags/tag75.xml><?xml version="1.0" encoding="utf-8"?>
<p:tagLst xmlns:p="http://schemas.openxmlformats.org/presentationml/2006/main">
  <p:tag name="AS_UNIQUEID" val="481"/>
</p:tagLst>
</file>

<file path=ppt/tags/tag76.xml><?xml version="1.0" encoding="utf-8"?>
<p:tagLst xmlns:p="http://schemas.openxmlformats.org/presentationml/2006/main">
  <p:tag name="AS_UNIQUEID" val="482"/>
</p:tagLst>
</file>

<file path=ppt/tags/tag77.xml><?xml version="1.0" encoding="utf-8"?>
<p:tagLst xmlns:p="http://schemas.openxmlformats.org/presentationml/2006/main">
  <p:tag name="AS_UNIQUEID" val="483"/>
</p:tagLst>
</file>

<file path=ppt/tags/tag78.xml><?xml version="1.0" encoding="utf-8"?>
<p:tagLst xmlns:p="http://schemas.openxmlformats.org/presentationml/2006/main">
  <p:tag name="AS_UNIQUEID" val="484"/>
</p:tagLst>
</file>

<file path=ppt/tags/tag79.xml><?xml version="1.0" encoding="utf-8"?>
<p:tagLst xmlns:p="http://schemas.openxmlformats.org/presentationml/2006/main">
  <p:tag name="AS_UNIQUEID" val="485"/>
</p:tagLst>
</file>

<file path=ppt/tags/tag8.xml><?xml version="1.0" encoding="utf-8"?>
<p:tagLst xmlns:p="http://schemas.openxmlformats.org/presentationml/2006/main">
  <p:tag name="AS_UNIQUEID" val="414"/>
</p:tagLst>
</file>

<file path=ppt/tags/tag80.xml><?xml version="1.0" encoding="utf-8"?>
<p:tagLst xmlns:p="http://schemas.openxmlformats.org/presentationml/2006/main">
  <p:tag name="AS_UNIQUEID" val="486"/>
</p:tagLst>
</file>

<file path=ppt/tags/tag81.xml><?xml version="1.0" encoding="utf-8"?>
<p:tagLst xmlns:p="http://schemas.openxmlformats.org/presentationml/2006/main">
  <p:tag name="AS_UNIQUEID" val="487"/>
</p:tagLst>
</file>

<file path=ppt/tags/tag82.xml><?xml version="1.0" encoding="utf-8"?>
<p:tagLst xmlns:p="http://schemas.openxmlformats.org/presentationml/2006/main">
  <p:tag name="AS_UNIQUEID" val="488"/>
</p:tagLst>
</file>

<file path=ppt/tags/tag83.xml><?xml version="1.0" encoding="utf-8"?>
<p:tagLst xmlns:p="http://schemas.openxmlformats.org/presentationml/2006/main">
  <p:tag name="AS_UNIQUEID" val="489"/>
</p:tagLst>
</file>

<file path=ppt/tags/tag84.xml><?xml version="1.0" encoding="utf-8"?>
<p:tagLst xmlns:p="http://schemas.openxmlformats.org/presentationml/2006/main">
  <p:tag name="AS_UNIQUEID" val="490"/>
</p:tagLst>
</file>

<file path=ppt/tags/tag85.xml><?xml version="1.0" encoding="utf-8"?>
<p:tagLst xmlns:p="http://schemas.openxmlformats.org/presentationml/2006/main">
  <p:tag name="AS_UNIQUEID" val="491"/>
</p:tagLst>
</file>

<file path=ppt/tags/tag86.xml><?xml version="1.0" encoding="utf-8"?>
<p:tagLst xmlns:p="http://schemas.openxmlformats.org/presentationml/2006/main">
  <p:tag name="AS_UNIQUEID" val="492"/>
</p:tagLst>
</file>

<file path=ppt/tags/tag87.xml><?xml version="1.0" encoding="utf-8"?>
<p:tagLst xmlns:p="http://schemas.openxmlformats.org/presentationml/2006/main">
  <p:tag name="AS_UNIQUEID" val="493"/>
</p:tagLst>
</file>

<file path=ppt/tags/tag88.xml><?xml version="1.0" encoding="utf-8"?>
<p:tagLst xmlns:p="http://schemas.openxmlformats.org/presentationml/2006/main">
  <p:tag name="AS_UNIQUEID" val="494"/>
</p:tagLst>
</file>

<file path=ppt/tags/tag89.xml><?xml version="1.0" encoding="utf-8"?>
<p:tagLst xmlns:p="http://schemas.openxmlformats.org/presentationml/2006/main">
  <p:tag name="AS_UNIQUEID" val="495"/>
</p:tagLst>
</file>

<file path=ppt/tags/tag9.xml><?xml version="1.0" encoding="utf-8"?>
<p:tagLst xmlns:p="http://schemas.openxmlformats.org/presentationml/2006/main">
  <p:tag name="AS_UNIQUEID" val="415"/>
</p:tagLst>
</file>

<file path=ppt/tags/tag90.xml><?xml version="1.0" encoding="utf-8"?>
<p:tagLst xmlns:p="http://schemas.openxmlformats.org/presentationml/2006/main">
  <p:tag name="AS_UNIQUEID" val="402"/>
</p:tagLst>
</file>

<file path=ppt/tags/tag91.xml><?xml version="1.0" encoding="utf-8"?>
<p:tagLst xmlns:p="http://schemas.openxmlformats.org/presentationml/2006/main">
  <p:tag name="AS_UNIQUEID" val="403"/>
</p:tagLst>
</file>

<file path=ppt/tags/tag92.xml><?xml version="1.0" encoding="utf-8"?>
<p:tagLst xmlns:p="http://schemas.openxmlformats.org/presentationml/2006/main">
  <p:tag name="AS_UNIQUEID" val="404"/>
</p:tagLst>
</file>

<file path=ppt/tags/tag93.xml><?xml version="1.0" encoding="utf-8"?>
<p:tagLst xmlns:p="http://schemas.openxmlformats.org/presentationml/2006/main">
  <p:tag name="AS_UNIQUEID" val="405"/>
</p:tagLst>
</file>

<file path=ppt/tags/tag94.xml><?xml version="1.0" encoding="utf-8"?>
<p:tagLst xmlns:p="http://schemas.openxmlformats.org/presentationml/2006/main">
  <p:tag name="AS_UNIQUEID" val="406"/>
</p:tagLst>
</file>

<file path=ppt/tags/tag95.xml><?xml version="1.0" encoding="utf-8"?>
<p:tagLst xmlns:p="http://schemas.openxmlformats.org/presentationml/2006/main">
  <p:tag name="AS_UNIQUEID" val="496"/>
</p:tagLst>
</file>

<file path=ppt/tags/tag96.xml><?xml version="1.0" encoding="utf-8"?>
<p:tagLst xmlns:p="http://schemas.openxmlformats.org/presentationml/2006/main">
  <p:tag name="AS_UNIQUEID" val="497"/>
</p:tagLst>
</file>

<file path=ppt/tags/tag97.xml><?xml version="1.0" encoding="utf-8"?>
<p:tagLst xmlns:p="http://schemas.openxmlformats.org/presentationml/2006/main">
  <p:tag name="AS_UNIQUEID" val="498"/>
</p:tagLst>
</file>

<file path=ppt/tags/tag98.xml><?xml version="1.0" encoding="utf-8"?>
<p:tagLst xmlns:p="http://schemas.openxmlformats.org/presentationml/2006/main">
  <p:tag name="AS_UNIQUEID" val="402"/>
</p:tagLst>
</file>

<file path=ppt/tags/tag99.xml><?xml version="1.0" encoding="utf-8"?>
<p:tagLst xmlns:p="http://schemas.openxmlformats.org/presentationml/2006/main">
  <p:tag name="AS_UNIQUEID" val="403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105</Paragraphs>
  <Slides>22</Slides>
  <Notes>3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baseType="lpstr" size="33">
      <vt:lpstr>Arial</vt:lpstr>
      <vt:lpstr>宋体</vt:lpstr>
      <vt:lpstr>Calibri</vt:lpstr>
      <vt:lpstr>黑体</vt:lpstr>
      <vt:lpstr>楷体</vt:lpstr>
      <vt:lpstr>Wingdings</vt:lpstr>
      <vt:lpstr>微软雅黑</vt:lpstr>
      <vt:lpstr>Times New Roman</vt:lpstr>
      <vt:lpstr>NEU-BZ-S92</vt:lpstr>
      <vt:lpstr>方正书宋_GBK</vt:lpstr>
      <vt:lpstr>默认设计模板</vt:lpstr>
      <vt:lpstr>第四单元  信息时代的语文生活一、认识多媒介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2021-03-11T14:43:51.950</cp:lastPrinted>
  <dcterms:created xsi:type="dcterms:W3CDTF">2021-03-11T14:43:51Z</dcterms:created>
  <dcterms:modified xsi:type="dcterms:W3CDTF">2021-03-11T06:43:53Z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