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403" r:id="rId3"/>
    <p:sldId id="257" r:id="rId4"/>
    <p:sldId id="309" r:id="rId5"/>
    <p:sldId id="365" r:id="rId6"/>
    <p:sldId id="404" r:id="rId7"/>
    <p:sldId id="258" r:id="rId8"/>
    <p:sldId id="285" r:id="rId9"/>
    <p:sldId id="341" r:id="rId10"/>
    <p:sldId id="366" r:id="rId11"/>
    <p:sldId id="286" r:id="rId12"/>
    <p:sldId id="301" r:id="rId13"/>
    <p:sldId id="260" r:id="rId14"/>
    <p:sldId id="269" r:id="rId15"/>
    <p:sldId id="270" r:id="rId16"/>
    <p:sldId id="288" r:id="rId17"/>
    <p:sldId id="345" r:id="rId18"/>
    <p:sldId id="290" r:id="rId19"/>
    <p:sldId id="295" r:id="rId20"/>
    <p:sldId id="347" r:id="rId21"/>
    <p:sldId id="349" r:id="rId22"/>
    <p:sldId id="367" r:id="rId23"/>
    <p:sldId id="368" r:id="rId24"/>
    <p:sldId id="369" r:id="rId25"/>
    <p:sldId id="370" r:id="rId26"/>
    <p:sldId id="350" r:id="rId27"/>
    <p:sldId id="307" r:id="rId28"/>
    <p:sldId id="371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  <p:sldId id="396" r:id="rId52"/>
    <p:sldId id="397" r:id="rId53"/>
    <p:sldId id="398" r:id="rId54"/>
    <p:sldId id="399" r:id="rId55"/>
    <p:sldId id="400" r:id="rId56"/>
    <p:sldId id="401" r:id="rId57"/>
    <p:sldId id="402" r:id="rId58"/>
  </p:sldIdLst>
  <p:sldSz cx="12192000" cy="6858000"/>
  <p:notesSz cx="6858000" cy="9144000"/>
  <p:embeddedFontLst>
    <p:embeddedFont>
      <p:font typeface="汉仪劲楷简" panose="00020600040101010101" pitchFamily="18" charset="-122"/>
      <p:regular r:id="rId60"/>
    </p:embeddedFont>
    <p:embeddedFont>
      <p:font typeface="微软雅黑" panose="020B0503020204020204" pitchFamily="34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>
        <p:scale>
          <a:sx n="49" d="100"/>
          <a:sy n="49" d="100"/>
        </p:scale>
        <p:origin x="1430" y="739"/>
      </p:cViewPr>
      <p:guideLst>
        <p:guide orient="horz" pos="2194"/>
        <p:guide pos="40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108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tags" Target="tags/tag1.xml" /><Relationship Id="rId6" Type="http://schemas.openxmlformats.org/officeDocument/2006/relationships/slide" Target="slides/slide4.xml" /><Relationship Id="rId60" Type="http://schemas.openxmlformats.org/officeDocument/2006/relationships/font" Target="fonts/font1.fntdata" /><Relationship Id="rId61" Type="http://schemas.openxmlformats.org/officeDocument/2006/relationships/font" Target="fonts/font2.fntdata" /><Relationship Id="rId62" Type="http://schemas.openxmlformats.org/officeDocument/2006/relationships/font" Target="fonts/font3.fntdata" /><Relationship Id="rId63" Type="http://schemas.openxmlformats.org/officeDocument/2006/relationships/font" Target="fonts/font4.fntdata" /><Relationship Id="rId64" Type="http://schemas.openxmlformats.org/officeDocument/2006/relationships/font" Target="fonts/font5.fntdata" /><Relationship Id="rId65" Type="http://schemas.openxmlformats.org/officeDocument/2006/relationships/font" Target="fonts/font6.fntdata" /><Relationship Id="rId66" Type="http://schemas.openxmlformats.org/officeDocument/2006/relationships/presProps" Target="presProps.xml" /><Relationship Id="rId67" Type="http://schemas.openxmlformats.org/officeDocument/2006/relationships/viewProps" Target="viewProps.xml" /><Relationship Id="rId68" Type="http://schemas.openxmlformats.org/officeDocument/2006/relationships/theme" Target="theme/theme1.xml" /><Relationship Id="rId69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形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348343" y="344714"/>
            <a:ext cx="11495314" cy="61685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14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15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8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7.xml" /><Relationship Id="rId3" Type="http://schemas.openxmlformats.org/officeDocument/2006/relationships/image" Target="../media/image16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1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5.xml" /><Relationship Id="rId3" Type="http://schemas.openxmlformats.org/officeDocument/2006/relationships/image" Target="../media/image17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6.xml" /><Relationship Id="rId3" Type="http://schemas.openxmlformats.org/officeDocument/2006/relationships/image" Target="../media/image1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6252" y="2349878"/>
            <a:ext cx="9130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err="1" smtClean="0">
                <a:latin typeface="汉仪劲楷简" panose="00020600040101010101" pitchFamily="18" charset="-122"/>
                <a:ea typeface="汉仪劲楷简" panose="00020600040101010101" pitchFamily="18" charset="-122"/>
                <a:cs typeface="+mn-ea"/>
                <a:sym typeface="+mn-lt"/>
              </a:rPr>
              <a:t>创造宣言</a:t>
            </a:r>
            <a:endParaRPr lang="en-US" altLang="zh-CN" sz="9600" b="1">
              <a:latin typeface="汉仪劲楷简" panose="00020600040101010101" pitchFamily="18" charset="-122"/>
              <a:ea typeface="汉仪劲楷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3579489" y="4025089"/>
            <a:ext cx="5524409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1000" y="1653843"/>
            <a:ext cx="2481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统编版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语文九年级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（上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544621" y="1965336"/>
            <a:ext cx="9443720" cy="32403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樵</a:t>
            </a:r>
            <a:r>
              <a:rPr lang="zh-CN" altLang="en-US" sz="2800">
                <a:cs typeface="+mn-ea"/>
                <a:sym typeface="+mn-lt"/>
              </a:rPr>
              <a:t>（qiáo）夫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豢</a:t>
            </a:r>
            <a:r>
              <a:rPr lang="zh-CN" altLang="en-US" sz="2800">
                <a:cs typeface="+mn-ea"/>
                <a:sym typeface="+mn-lt"/>
              </a:rPr>
              <a:t>（huàn）养   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陡</a:t>
            </a:r>
            <a:r>
              <a:rPr lang="zh-CN" altLang="en-US" sz="2800">
                <a:cs typeface="+mn-ea"/>
                <a:sym typeface="+mn-lt"/>
              </a:rPr>
              <a:t>（dǒu）然      </a:t>
            </a:r>
            <a:endParaRPr lang="zh-CN" altLang="en-US" sz="28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+mn-ea"/>
                <a:sym typeface="+mn-lt"/>
              </a:rPr>
              <a:t>烟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囱</a:t>
            </a:r>
            <a:r>
              <a:rPr lang="zh-CN" altLang="en-US" sz="2800">
                <a:cs typeface="+mn-ea"/>
                <a:sym typeface="+mn-lt"/>
              </a:rPr>
              <a:t>（cōng）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中</a:t>
            </a:r>
            <a:r>
              <a:rPr lang="zh-CN" altLang="en-US" sz="2800">
                <a:cs typeface="+mn-ea"/>
                <a:sym typeface="+mn-lt"/>
              </a:rPr>
              <a:t>（zhòng）伤           走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投</a:t>
            </a:r>
            <a:r>
              <a:rPr lang="zh-CN" altLang="en-US" sz="2800">
                <a:cs typeface="+mn-ea"/>
                <a:sym typeface="+mn-lt"/>
              </a:rPr>
              <a:t>（tóu）无路 </a:t>
            </a:r>
            <a:endParaRPr lang="zh-CN" altLang="en-US" sz="28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cs typeface="+mn-ea"/>
                <a:sym typeface="+mn-lt"/>
              </a:rPr>
              <a:t>玄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奘</a:t>
            </a:r>
            <a:r>
              <a:rPr lang="zh-CN" altLang="en-US" sz="2800">
                <a:cs typeface="+mn-ea"/>
                <a:sym typeface="+mn-lt"/>
              </a:rPr>
              <a:t>（zàng）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懦</a:t>
            </a:r>
            <a:r>
              <a:rPr lang="zh-CN" altLang="en-US" sz="2800">
                <a:cs typeface="+mn-ea"/>
                <a:sym typeface="+mn-lt"/>
              </a:rPr>
              <a:t>（nuò）夫    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塑</a:t>
            </a:r>
            <a:r>
              <a:rPr lang="zh-CN" altLang="en-US" sz="2800">
                <a:cs typeface="+mn-ea"/>
                <a:sym typeface="+mn-lt"/>
              </a:rPr>
              <a:t>（sù）像</a:t>
            </a:r>
            <a:endParaRPr lang="zh-CN" altLang="en-US" sz="28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遁</a:t>
            </a:r>
            <a:r>
              <a:rPr lang="zh-CN" altLang="en-US" sz="2800">
                <a:cs typeface="+mn-ea"/>
                <a:sym typeface="+mn-lt"/>
              </a:rPr>
              <a:t>（dùn）词            鲁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钝</a:t>
            </a:r>
            <a:r>
              <a:rPr lang="zh-CN" altLang="en-US" sz="2800">
                <a:cs typeface="+mn-ea"/>
                <a:sym typeface="+mn-lt"/>
              </a:rPr>
              <a:t>（dùn）              </a:t>
            </a:r>
            <a:r>
              <a:rPr lang="zh-CN" altLang="en-US" sz="2800">
                <a:solidFill>
                  <a:srgbClr val="FF0000"/>
                </a:solidFill>
                <a:cs typeface="+mn-ea"/>
                <a:sym typeface="+mn-lt"/>
              </a:rPr>
              <a:t>哑</a:t>
            </a:r>
            <a:r>
              <a:rPr lang="zh-CN" altLang="en-US" sz="2800">
                <a:cs typeface="+mn-ea"/>
                <a:sym typeface="+mn-lt"/>
              </a:rPr>
              <a:t>（yǎ）口无言  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0101" y="1046517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cs typeface="+mn-ea"/>
                <a:sym typeface="+mn-lt"/>
              </a:rPr>
              <a:t>学习字词</a:t>
            </a:r>
            <a:endParaRPr lang="zh-CN" altLang="en-US" sz="36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1022996" y="1629481"/>
            <a:ext cx="898890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中伤：诬陷或恶意造谣，旨在毁坏人的名誉。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遁词：指理屈词穷或不愿吐露真意时，用来支吾搪塞的话。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画龙点睛：多比喻写文章或讲话时，在关键处用几句话点明实质，使内容生动有力。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哑口无言：像哑巴一样说不出话来。形容理屈词穷的样子。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自暴自弃：自己瞧不起自己，甘于落后或堕落。暴，糟蹋、损害。弃，鄙弃。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走投无路：无路可走，已到绝境。比喻处境极困难，找不到出路。投，投奔。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+mn-lt"/>
                <a:ea typeface="+mn-ea"/>
                <a:cs typeface="+mn-ea"/>
                <a:sym typeface="+mn-lt"/>
              </a:rPr>
              <a:t>众叛亲离：众人反对，亲人背离。形容完全孤立。叛，背叛。离，离开。</a:t>
            </a:r>
            <a:endParaRPr sz="20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4087" y="78304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理解词义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/>
          <p:cNvGrpSpPr/>
          <p:nvPr/>
        </p:nvGrpSpPr>
        <p:grpSpPr>
          <a:xfrm>
            <a:off x="4843308" y="2152820"/>
            <a:ext cx="2506653" cy="2551415"/>
            <a:chOff x="5166523" y="2599860"/>
            <a:chExt cx="2506653" cy="25514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523" y="2599860"/>
              <a:ext cx="2506653" cy="25514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841926" y="3336959"/>
              <a:ext cx="115584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cs typeface="+mn-ea"/>
                  <a:sym typeface="+mn-lt"/>
                </a:rPr>
                <a:t>速 读课 文</a:t>
              </a:r>
              <a:endParaRPr lang="zh-CN" altLang="en-US" sz="3200" b="1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32687" y="2395545"/>
            <a:ext cx="3510621" cy="2020187"/>
            <a:chOff x="850605" y="1807534"/>
            <a:chExt cx="3640517" cy="2020187"/>
          </a:xfrm>
        </p:grpSpPr>
        <p:sp>
          <p:nvSpPr>
            <p:cNvPr id="20" name="云形标注 19"/>
            <p:cNvSpPr/>
            <p:nvPr/>
          </p:nvSpPr>
          <p:spPr>
            <a:xfrm>
              <a:off x="850605" y="1807534"/>
              <a:ext cx="3640517" cy="2020187"/>
            </a:xfrm>
            <a:prstGeom prst="cloudCallout">
              <a:avLst>
                <a:gd name="adj1" fmla="val 65353"/>
                <a:gd name="adj2" fmla="val 965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8144" y="2171296"/>
              <a:ext cx="2793633" cy="1248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smtClean="0">
                  <a:cs typeface="+mn-ea"/>
                  <a:sym typeface="+mn-lt"/>
                </a:rPr>
                <a:t>思考</a:t>
              </a:r>
              <a:r>
                <a:rPr lang="en-US" altLang="zh-CN" sz="2000" smtClean="0">
                  <a:cs typeface="+mn-ea"/>
                  <a:sym typeface="+mn-lt"/>
                </a:rPr>
                <a:t>1</a:t>
              </a:r>
              <a:r>
                <a:rPr lang="zh-CN" altLang="en-US" sz="2000" smtClean="0">
                  <a:cs typeface="+mn-ea"/>
                  <a:sym typeface="+mn-lt"/>
                </a:rPr>
                <a:t>：</a:t>
              </a:r>
              <a:r>
                <a:rPr lang="zh-CN" altLang="zh-CN" sz="2000">
                  <a:cs typeface="+mn-ea"/>
                  <a:sym typeface="+mn-lt"/>
                </a:rPr>
                <a:t>看完整篇文章后的你的感觉是什么？ </a:t>
              </a:r>
              <a:endParaRPr lang="zh-CN" altLang="zh-CN" sz="200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49961" y="1108172"/>
            <a:ext cx="3476845" cy="2089296"/>
            <a:chOff x="8091377" y="762886"/>
            <a:chExt cx="3476845" cy="2089296"/>
          </a:xfrm>
        </p:grpSpPr>
        <p:sp>
          <p:nvSpPr>
            <p:cNvPr id="18" name="云形标注 17"/>
            <p:cNvSpPr/>
            <p:nvPr/>
          </p:nvSpPr>
          <p:spPr>
            <a:xfrm>
              <a:off x="8091377" y="762886"/>
              <a:ext cx="3476845" cy="2089296"/>
            </a:xfrm>
            <a:prstGeom prst="cloudCallout">
              <a:avLst>
                <a:gd name="adj1" fmla="val -64139"/>
                <a:gd name="adj2" fmla="val 52033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479798" y="1163841"/>
              <a:ext cx="2793633" cy="1248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000" smtClean="0">
                  <a:cs typeface="+mn-ea"/>
                  <a:sym typeface="+mn-lt"/>
                </a:rPr>
                <a:t>思考</a:t>
              </a:r>
              <a:r>
                <a:rPr lang="en-US" altLang="zh-CN" sz="2000" smtClean="0">
                  <a:cs typeface="+mn-ea"/>
                  <a:sym typeface="+mn-lt"/>
                </a:rPr>
                <a:t>2</a:t>
              </a:r>
              <a:r>
                <a:rPr lang="zh-CN" altLang="en-US" sz="2000" smtClean="0">
                  <a:cs typeface="+mn-ea"/>
                  <a:sym typeface="+mn-lt"/>
                </a:rPr>
                <a:t>：本文属于哪一种议论文？本文批驳的论点是什么？</a:t>
              </a:r>
              <a:endParaRPr lang="zh-CN" altLang="en-US" sz="2000" smtClean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06872" y="4490886"/>
            <a:ext cx="3052979" cy="1656529"/>
            <a:chOff x="1438143" y="4534586"/>
            <a:chExt cx="3052979" cy="1656529"/>
          </a:xfrm>
        </p:grpSpPr>
        <p:sp>
          <p:nvSpPr>
            <p:cNvPr id="22" name="云形标注 21"/>
            <p:cNvSpPr/>
            <p:nvPr/>
          </p:nvSpPr>
          <p:spPr>
            <a:xfrm>
              <a:off x="1438143" y="4534586"/>
              <a:ext cx="3052979" cy="1656529"/>
            </a:xfrm>
            <a:prstGeom prst="cloudCallout">
              <a:avLst>
                <a:gd name="adj1" fmla="val -48303"/>
                <a:gd name="adj2" fmla="val -5943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39704" y="4916574"/>
              <a:ext cx="2793633" cy="848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000" smtClean="0">
                  <a:cs typeface="+mn-ea"/>
                  <a:sym typeface="+mn-lt"/>
                </a:rPr>
                <a:t>思考</a:t>
              </a:r>
              <a:r>
                <a:rPr lang="en-US" altLang="zh-CN" sz="2000" smtClean="0">
                  <a:cs typeface="+mn-ea"/>
                  <a:sym typeface="+mn-lt"/>
                </a:rPr>
                <a:t>3</a:t>
              </a:r>
              <a:r>
                <a:rPr lang="zh-CN" altLang="en-US" sz="2000" smtClean="0">
                  <a:cs typeface="+mn-ea"/>
                  <a:sym typeface="+mn-lt"/>
                </a:rPr>
                <a:t>：</a:t>
              </a:r>
              <a:r>
                <a:rPr lang="zh-CN" altLang="en-US" sz="2000">
                  <a:cs typeface="+mn-ea"/>
                  <a:sym typeface="+mn-lt"/>
                </a:rPr>
                <a:t>作者的论点是什么？是怎么得出的？</a:t>
              </a:r>
              <a:endParaRPr lang="zh-CN" altLang="en-US" sz="20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273977" y="1830445"/>
            <a:ext cx="91987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smtClean="0">
                <a:latin typeface="+mn-lt"/>
                <a:ea typeface="+mn-ea"/>
                <a:cs typeface="+mn-ea"/>
                <a:sym typeface="+mn-lt"/>
              </a:rPr>
              <a:t>请同学们初读</a:t>
            </a:r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课文，并在课本</a:t>
            </a:r>
            <a:r>
              <a:rPr lang="zh-CN" altLang="en-US" sz="2800" smtClean="0">
                <a:latin typeface="+mn-lt"/>
                <a:ea typeface="+mn-ea"/>
                <a:cs typeface="+mn-ea"/>
                <a:sym typeface="+mn-lt"/>
              </a:rPr>
              <a:t>上做好批注。</a:t>
            </a:r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体会作者的写作意图，感受文章语言风格</a:t>
            </a:r>
            <a:r>
              <a:rPr lang="zh-CN" altLang="en-US" sz="2800" smtClean="0">
                <a:latin typeface="+mn-lt"/>
                <a:ea typeface="+mn-ea"/>
                <a:cs typeface="+mn-ea"/>
                <a:sym typeface="+mn-lt"/>
              </a:rPr>
              <a:t>，思考这篇文章带来的启示。 </a:t>
            </a:r>
            <a:endParaRPr lang="en-US" altLang="zh-CN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273977" y="3215440"/>
            <a:ext cx="8713528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smtClean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划分文章层次。</a:t>
            </a:r>
            <a:endParaRPr lang="en-US" altLang="zh-CN" sz="240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smtClean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画出认为重要的句子。</a:t>
            </a:r>
            <a:endParaRPr lang="en-US" altLang="zh-CN" sz="240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smtClean="0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标记出有疑问的地方，在旁边批注问题。</a:t>
            </a:r>
            <a:endParaRPr lang="en-US" alt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3977" y="102047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整体感知</a:t>
            </a:r>
            <a:endParaRPr lang="zh-CN" altLang="en-US" sz="2800" b="1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659" y="2887561"/>
            <a:ext cx="3458129" cy="34581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圆角矩形 20"/>
          <p:cNvSpPr/>
          <p:nvPr/>
        </p:nvSpPr>
        <p:spPr>
          <a:xfrm>
            <a:off x="6753296" y="1919564"/>
            <a:ext cx="2604977" cy="63570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>
                <a:solidFill>
                  <a:schemeClr val="tx1"/>
                </a:solidFill>
                <a:cs typeface="+mn-ea"/>
                <a:sym typeface="+mn-lt"/>
              </a:rPr>
              <a:t>第二部分</a:t>
            </a:r>
            <a:r>
              <a:rPr lang="en-US" altLang="zh-CN" sz="2400">
                <a:solidFill>
                  <a:schemeClr val="tx1"/>
                </a:solidFill>
                <a:cs typeface="+mn-ea"/>
                <a:sym typeface="+mn-lt"/>
              </a:rPr>
              <a:t>(5-15):</a:t>
            </a:r>
            <a:endParaRPr lang="en-US" altLang="zh-CN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294812" y="4237835"/>
            <a:ext cx="2698454" cy="63570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>
                <a:solidFill>
                  <a:schemeClr val="tx1"/>
                </a:solidFill>
                <a:cs typeface="+mn-ea"/>
                <a:sym typeface="+mn-lt"/>
              </a:rPr>
              <a:t>第三部分</a:t>
            </a:r>
            <a:r>
              <a:rPr lang="en-US" altLang="zh-CN" sz="2400">
                <a:solidFill>
                  <a:schemeClr val="tx1"/>
                </a:solidFill>
                <a:cs typeface="+mn-ea"/>
                <a:sym typeface="+mn-lt"/>
              </a:rPr>
              <a:t>(16):</a:t>
            </a:r>
            <a:endParaRPr lang="en-US" altLang="zh-CN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9416" y="2655438"/>
            <a:ext cx="4342510" cy="112857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>
                <a:cs typeface="+mn-ea"/>
                <a:sym typeface="+mn-lt"/>
              </a:rPr>
              <a:t>提出教育者要创造出真善美的活人，明确何谓创造。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53149" y="2655608"/>
            <a:ext cx="4671016" cy="2489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sz="2400">
                <a:cs typeface="+mn-ea"/>
                <a:sym typeface="+mn-lt"/>
              </a:rPr>
              <a:t>批评五种“不能创造”的错误观点，指出“处处”“天天”“人人”皆可创造；进一步指出创造要从点滴做起，尤其不能因循守旧，要让创造永驻。</a:t>
            </a:r>
            <a:endParaRPr sz="24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82114" y="4954129"/>
            <a:ext cx="4808276" cy="9993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>
                <a:cs typeface="+mn-ea"/>
                <a:sym typeface="+mn-lt"/>
              </a:rPr>
              <a:t>借用罗丹之语，呼唤创造，表达献身创造的强烈愿望。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282114" y="1919306"/>
            <a:ext cx="2604977" cy="63570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第一部分</a:t>
            </a:r>
            <a:r>
              <a:rPr lang="en-US" altLang="zh-CN" sz="2400" smtClean="0">
                <a:solidFill>
                  <a:schemeClr val="tx1"/>
                </a:solidFill>
                <a:cs typeface="+mn-ea"/>
                <a:sym typeface="+mn-lt"/>
              </a:rPr>
              <a:t>(1-4):</a:t>
            </a:r>
            <a:endParaRPr lang="en-US" altLang="zh-CN" sz="240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8241" y="9621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划分层次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1228877" y="1164452"/>
            <a:ext cx="4507142" cy="51743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cs typeface="+mn-ea"/>
                <a:sym typeface="+mn-lt"/>
              </a:rPr>
              <a:t>通过范读课文，回答下列问题。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2698" y="1735523"/>
            <a:ext cx="5194051" cy="574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>
                <a:solidFill>
                  <a:srgbClr val="E04236"/>
                </a:solidFill>
                <a:cs typeface="+mn-ea"/>
                <a:sym typeface="+mn-lt"/>
              </a:rPr>
              <a:t>看完整篇文章后的你的感觉是什么？ </a:t>
            </a:r>
            <a:endParaRPr lang="zh-CN" altLang="zh-CN" sz="2400" kern="10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8877" y="2492199"/>
            <a:ext cx="8361680" cy="519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>
                <a:cs typeface="+mn-ea"/>
                <a:sym typeface="+mn-lt"/>
              </a:rPr>
              <a:t>文章旁征博引，写了大量的人和事，还有很多经典的句子。</a:t>
            </a:r>
            <a:endParaRPr lang="zh-CN" altLang="zh-CN" sz="240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9989" y="3323732"/>
            <a:ext cx="6955750" cy="574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>
                <a:solidFill>
                  <a:srgbClr val="E04236"/>
                </a:solidFill>
                <a:cs typeface="+mn-ea"/>
                <a:sym typeface="+mn-lt"/>
              </a:rPr>
              <a:t>本文属于哪一种议论文？本文批驳的论点是什么？</a:t>
            </a:r>
            <a:endParaRPr lang="zh-CN" altLang="zh-CN" sz="2400" kern="10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92698" y="3950152"/>
            <a:ext cx="9357995" cy="1479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>
                <a:cs typeface="+mn-ea"/>
                <a:sym typeface="+mn-lt"/>
              </a:rPr>
              <a:t>驳论文。</a:t>
            </a:r>
            <a:endParaRPr lang="zh-CN" altLang="zh-CN" sz="240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zh-CN" sz="2400">
                <a:cs typeface="+mn-ea"/>
                <a:sym typeface="+mn-lt"/>
              </a:rPr>
              <a:t>五种借口：①环境太平凡；②生活太单调；③年纪太小；④太无能；⑤山穷水尽，走投无路，陷入绝境，等死而已。</a:t>
            </a:r>
            <a:endParaRPr lang="zh-CN" altLang="zh-CN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67020" y="1357176"/>
            <a:ext cx="5929828" cy="65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kern="100">
                <a:cs typeface="+mn-ea"/>
                <a:sym typeface="+mn-lt"/>
              </a:rPr>
              <a:t>作者的论点是什么？是怎么得出的？</a:t>
            </a:r>
            <a:endParaRPr lang="zh-CN" altLang="zh-CN" sz="2800" kern="10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7535" y="2521079"/>
            <a:ext cx="96723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>
                <a:cs typeface="+mn-ea"/>
                <a:sym typeface="+mn-lt"/>
              </a:rPr>
              <a:t>本文作者通过运用典型事例和名言警句对五种“不能创造”的错误观点进行了有力的批驳，从而得出了“处处是创造之地，天天是创造之时，人人是创造之人”的结论。强调创造是人类发展的强大推动力，激励我们发掘潜能，创造美好未来。</a:t>
            </a:r>
            <a:endParaRPr lang="zh-CN" altLang="zh-CN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378706" y="1515573"/>
            <a:ext cx="3327271" cy="578882"/>
          </a:xfrm>
          <a:prstGeom prst="roundRect">
            <a:avLst/>
          </a:prstGeom>
          <a:solidFill>
            <a:srgbClr val="000000">
              <a:alpha val="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000000"/>
                </a:solidFill>
                <a:cs typeface="+mn-ea"/>
                <a:sym typeface="+mn-lt"/>
              </a:rPr>
              <a:t>品味第一部分</a:t>
            </a:r>
            <a:endParaRPr lang="zh-CN" altLang="en-US" sz="2800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526110" y="2439973"/>
            <a:ext cx="9590405" cy="57441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sz="2400">
                <a:latin typeface="+mn-lt"/>
                <a:ea typeface="+mn-ea"/>
                <a:cs typeface="+mn-ea"/>
                <a:sym typeface="+mn-lt"/>
              </a:rPr>
              <a:t>作者是怎样明确“创造”的实质的？请结合第一部分做简要说明。</a:t>
            </a:r>
            <a:endParaRPr 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47140" y="3649345"/>
            <a:ext cx="9590405" cy="163683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400">
                <a:cs typeface="+mn-ea"/>
                <a:sym typeface="+mn-lt"/>
              </a:rPr>
              <a:t>作者借美术家罗丹创造自己崇拜的石像，明确创造的实质就是“创造出值得自己崇拜的人”，并以教育者要创造出“真善美的活人”，创造值得自己崇拜或互相崇拜的人为例说明“创造”的实质。</a:t>
            </a:r>
            <a:endParaRPr lang="zh-CN" altLang="zh-CN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09040" y="1476942"/>
            <a:ext cx="9665970" cy="145174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20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“美术家如罗丹，是一面造石像，一面崇拜自己的创造。”这句使用了什么论证方法？有什么作用？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78887" y="3241923"/>
            <a:ext cx="9666605" cy="1606185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cs typeface="+mn-ea"/>
                <a:sym typeface="+mn-lt"/>
              </a:rPr>
              <a:t>举例论证。列举罗丹造石像的事例，论证创造的实质就是“创造出自己的崇拜者”，使论证具体有说服力。</a:t>
            </a:r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881" y="3241923"/>
            <a:ext cx="3458129" cy="34581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23645" y="1155187"/>
            <a:ext cx="9756140" cy="1861574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“活人的塑像和大理石的塑像有一点不同，刀法如果用得不对，可以万像同毁，刀法如果用得对，则一笔下去，画龙点睛。”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使用了什么论证方法？有什么作用？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23645" y="2802901"/>
            <a:ext cx="9756775" cy="317575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比喻论证</a:t>
            </a:r>
            <a:r>
              <a:rPr lang="zh-CN" altLang="en-US" sz="2400">
                <a:cs typeface="+mn-ea"/>
                <a:sym typeface="+mn-lt"/>
              </a:rPr>
              <a:t>。“刀法”比喻教育方法，“万像”比喻众多教育对象，“画龙点睛”比喻使众多教育对象成才。</a:t>
            </a:r>
            <a:endParaRPr lang="zh-CN" altLang="en-US" sz="240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cs typeface="+mn-ea"/>
                <a:sym typeface="+mn-lt"/>
              </a:rPr>
              <a:t>全句的意思是：教育方法不当，可能使众多受教育者被毁；教育方法得当，可以使众多受教育者成才。比喻论证，生动形象，使道理浅显易懂。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64297" y="2061275"/>
            <a:ext cx="95999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smtClean="0">
                <a:cs typeface="+mn-ea"/>
                <a:sym typeface="+mn-lt"/>
              </a:rPr>
              <a:t>1.</a:t>
            </a:r>
            <a:r>
              <a:rPr lang="zh-CN" altLang="zh-CN" sz="2800" smtClean="0">
                <a:cs typeface="+mn-ea"/>
                <a:sym typeface="+mn-lt"/>
              </a:rPr>
              <a:t>准确概括作者的观点及其论述过程中批驳的观点。</a:t>
            </a:r>
            <a:r>
              <a:rPr lang="zh-CN" sz="2800">
                <a:cs typeface="+mn-ea"/>
                <a:sym typeface="+mn-lt"/>
              </a:rPr>
              <a:t>（重点）</a:t>
            </a:r>
            <a:endParaRPr lang="zh-CN" altLang="zh-CN" sz="2800" smtClean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2800" smtClean="0">
                <a:cs typeface="+mn-ea"/>
                <a:sym typeface="+mn-lt"/>
              </a:rPr>
              <a:t>2.</a:t>
            </a:r>
            <a:r>
              <a:rPr lang="zh-CN" altLang="en-US" sz="2800" smtClean="0">
                <a:cs typeface="+mn-ea"/>
                <a:sym typeface="+mn-lt"/>
              </a:rPr>
              <a:t>理清论证思路，学习论证方法，品味写作特点。（难点）</a:t>
            </a:r>
            <a:endParaRPr lang="zh-CN" altLang="zh-CN" sz="28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36659" y="1191448"/>
            <a:ext cx="3255207" cy="8698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smtClean="0">
                <a:solidFill>
                  <a:schemeClr val="tx1"/>
                </a:solidFill>
                <a:cs typeface="+mn-ea"/>
                <a:sym typeface="+mn-lt"/>
              </a:rPr>
              <a:t>学习目标</a:t>
            </a:r>
            <a:endParaRPr lang="zh-CN" altLang="en-US" sz="36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280" y="3597713"/>
            <a:ext cx="2511551" cy="251155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27295" y="1279525"/>
            <a:ext cx="2298700" cy="51024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000000"/>
                </a:solidFill>
                <a:cs typeface="+mn-ea"/>
                <a:sym typeface="+mn-lt"/>
              </a:rPr>
              <a:t>品味第二部分</a:t>
            </a:r>
            <a:endParaRPr lang="zh-CN" altLang="en-US" sz="2400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222116" y="2420316"/>
            <a:ext cx="7189470" cy="57441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sz="2400">
                <a:latin typeface="+mn-lt"/>
                <a:ea typeface="+mn-ea"/>
                <a:cs typeface="+mn-ea"/>
                <a:sym typeface="+mn-lt"/>
              </a:rPr>
              <a:t>作者是如何反驳“环境太平凡了，不能创造”的？</a:t>
            </a:r>
            <a:endParaRPr 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22116" y="3260101"/>
            <a:ext cx="9563100" cy="1861574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solidFill>
                  <a:srgbClr val="E04236"/>
                </a:solidFill>
                <a:cs typeface="+mn-ea"/>
                <a:sym typeface="+mn-lt"/>
              </a:rPr>
              <a:t>举例</a:t>
            </a:r>
            <a:r>
              <a:rPr lang="zh-CN" altLang="zh-CN" sz="2400" smtClean="0">
                <a:solidFill>
                  <a:srgbClr val="E04236"/>
                </a:solidFill>
                <a:cs typeface="+mn-ea"/>
                <a:sym typeface="+mn-lt"/>
              </a:rPr>
              <a:t>论证</a:t>
            </a:r>
            <a:r>
              <a:rPr lang="zh-CN" altLang="en-US" sz="2400" smtClean="0">
                <a:cs typeface="+mn-ea"/>
                <a:sym typeface="+mn-lt"/>
              </a:rPr>
              <a:t>，</a:t>
            </a:r>
            <a:r>
              <a:rPr lang="zh-CN" altLang="zh-CN" sz="2400" smtClean="0">
                <a:cs typeface="+mn-ea"/>
                <a:sym typeface="+mn-lt"/>
              </a:rPr>
              <a:t>用</a:t>
            </a:r>
            <a:r>
              <a:rPr lang="zh-CN" altLang="zh-CN" sz="2400">
                <a:cs typeface="+mn-ea"/>
                <a:sym typeface="+mn-lt"/>
              </a:rPr>
              <a:t>八大山人白纸上的挥毫，创造出名贵的杰作，飞帝亚斯、米开朗基罗在平凡的石头上创造出不朽的雕塑的事例，具体有力地批驳了“环境太平凡了，不能创造”的错误观点。</a:t>
            </a:r>
            <a:endParaRPr lang="zh-CN" altLang="zh-CN" sz="240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125" y="1789774"/>
            <a:ext cx="1368349" cy="13683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180283" y="1324412"/>
            <a:ext cx="7233920" cy="63570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作者是如何反驳“生活太单调了，不能创造”的？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29681" y="1960119"/>
            <a:ext cx="10146533" cy="3784436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举例论证</a:t>
            </a:r>
            <a:r>
              <a:rPr lang="zh-CN" altLang="en-US" sz="2400">
                <a:cs typeface="+mn-ea"/>
                <a:sym typeface="+mn-lt"/>
              </a:rPr>
              <a:t>，用众多的事实，从多角度进行反驳。作者把单调分为三种情形，三种情形中均有伟大的创造性成果：一是坐牢，但在监牢中产生了正气歌，产生了苏联的国歌，产生了尼赫鲁自传，二是沙漠，而雷塞布竟能在沙漠中造成苏伊士运河，三是开肉包铺子，而竟在这里面，产生了平凡而伟大的平老静。具体有力地批驳了“环境太平凡了，不能创造”的错误观点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40790" y="1911221"/>
            <a:ext cx="7794722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作者是如何反驳“年纪太小、不能创造”的？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40790" y="2728466"/>
            <a:ext cx="9647555" cy="218230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举例论证</a:t>
            </a:r>
            <a:r>
              <a:rPr lang="zh-CN" altLang="en-US" sz="2400">
                <a:cs typeface="+mn-ea"/>
                <a:sym typeface="+mn-lt"/>
              </a:rPr>
              <a:t>，作者用莫扎尔特、爱迪生、帕斯加尔在幼年就有创造成果的例子进行反驳，具体有力地批驳了“年纪太小、不能创造”的错误观点。</a:t>
            </a:r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512" y="4243368"/>
            <a:ext cx="2163017" cy="21630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431494" y="1524943"/>
            <a:ext cx="8642404" cy="817245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作者是如何反驳“我是太无能了，不能创造”的？</a:t>
            </a:r>
            <a:endParaRPr lang="zh-CN" altLang="en-US"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30630" y="2251419"/>
            <a:ext cx="9605645" cy="3224287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举例论证，道理论证</a:t>
            </a:r>
            <a:r>
              <a:rPr lang="zh-CN" altLang="en-US" sz="2400">
                <a:cs typeface="+mn-ea"/>
                <a:sym typeface="+mn-lt"/>
              </a:rPr>
              <a:t>。作者先用不识字的慧能是禅宗南宗创始人，鲁钝的“曾参”传了孔子的道统的事例来加以反驳，然后通过引用慧能的话，具体有力地批驳了“我是太无能了，不能创造”的错误观点。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66190" y="1501660"/>
            <a:ext cx="9631045" cy="1248640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作者是如何反驳“山穷水尽，走投无路，陷入绝境，等死而已，不能创造”的？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66190" y="2750300"/>
            <a:ext cx="9630410" cy="291782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举例论证</a:t>
            </a:r>
            <a:r>
              <a:rPr lang="zh-CN" altLang="en-US" sz="2400">
                <a:cs typeface="+mn-ea"/>
                <a:sym typeface="+mn-lt"/>
              </a:rPr>
              <a:t>，作者用遭遇八十一难之玄奘取得佛经，粮水断绝、众叛亲离的哥伦布发现了美洲，冻饿病三重压迫下之莫扎尔特，写出了安魂曲的事实，然后通过分析说理，具体有力地批驳了“山穷水尽，走投无路，陷入绝境，等死而已，不能创造”的错误观点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332133" y="1945920"/>
            <a:ext cx="9726930" cy="1105622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sz="2400">
                <a:latin typeface="+mn-lt"/>
                <a:ea typeface="+mn-ea"/>
                <a:cs typeface="+mn-ea"/>
                <a:sym typeface="+mn-lt"/>
              </a:rPr>
              <a:t>歌德说：“没有勇气一切都完。”运用了什么论证方法？</a:t>
            </a:r>
            <a:endParaRPr lang="zh-CN" sz="2400">
              <a:latin typeface="+mn-lt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</a:pPr>
            <a:r>
              <a:rPr lang="zh-CN" sz="2400">
                <a:latin typeface="+mn-lt"/>
                <a:ea typeface="+mn-ea"/>
                <a:cs typeface="+mn-ea"/>
                <a:sym typeface="+mn-lt"/>
              </a:rPr>
              <a:t>有什么作用？</a:t>
            </a:r>
            <a:endParaRPr 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32768" y="3235637"/>
            <a:ext cx="9726295" cy="1606185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2400">
                <a:cs typeface="+mn-ea"/>
                <a:sym typeface="+mn-lt"/>
              </a:rPr>
              <a:t>运用了</a:t>
            </a:r>
            <a:r>
              <a:rPr lang="zh-CN" altLang="zh-CN" sz="2400">
                <a:solidFill>
                  <a:srgbClr val="E04236"/>
                </a:solidFill>
                <a:cs typeface="+mn-ea"/>
                <a:sym typeface="+mn-lt"/>
              </a:rPr>
              <a:t>引用论证</a:t>
            </a:r>
            <a:r>
              <a:rPr lang="zh-CN" altLang="zh-CN" sz="2400">
                <a:cs typeface="+mn-ea"/>
                <a:sym typeface="+mn-lt"/>
              </a:rPr>
              <a:t>的方法，引用歌德的话，作为道理论证，强调了勇气的重要性，使论证有权威性和说服力。</a:t>
            </a:r>
            <a:endParaRPr lang="zh-CN" altLang="zh-CN" sz="240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784" y="1184910"/>
            <a:ext cx="4576259" cy="18666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964474" y="1282676"/>
            <a:ext cx="10545401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．下列词语中没有错别字的一项是(      )</a:t>
            </a:r>
            <a:endParaRPr sz="2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endParaRPr sz="2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A．塑相　　六贤祠　　哑口无言　　山穷水尽</a:t>
            </a:r>
            <a:endParaRPr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B．金刚　　无字碑　　走头无路　　众叛亲离</a:t>
            </a:r>
            <a:endParaRPr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C．卦辞　　茅草房　　画龙点晴　　陷入绝境</a:t>
            </a:r>
            <a:endParaRPr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D．封锁　　安魂曲　　自暴自弃　　接二连三</a:t>
            </a:r>
            <a:endParaRPr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733120" y="1411636"/>
            <a:ext cx="4031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E04236"/>
                </a:solidFill>
                <a:cs typeface="+mn-ea"/>
                <a:sym typeface="+mn-lt"/>
              </a:rPr>
              <a:t>D</a:t>
            </a:r>
            <a:endParaRPr lang="en-US" altLang="zh-CN" sz="2800">
              <a:solidFill>
                <a:srgbClr val="E04236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965" y="2216258"/>
            <a:ext cx="2819016" cy="28190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128354" y="1245235"/>
            <a:ext cx="9596473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．选出依次填在下面横线上最恰当的一组词语(      </a:t>
            </a:r>
            <a:r>
              <a:rPr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en-US" smtClean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endParaRPr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(1)有人说：环境太________了，不能创造。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(2)有人说：我是太无能了，不能创造，但是________的曾参，传了孔子的道统。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(3)你不能________你的责任。只要你肯回来，我们愿意把一切都献给你。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A．平庸　　鲁钝　　放任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B．平凡　　鲁莽　　放弃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C．平庸　　鲁莽　　放任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D．平凡　　鲁钝　　放弃</a:t>
            </a:r>
            <a:endParaRPr sz="20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625962" y="1402704"/>
            <a:ext cx="47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E04236"/>
                </a:solidFill>
                <a:cs typeface="+mn-ea"/>
                <a:sym typeface="+mn-lt"/>
              </a:rPr>
              <a:t>D</a:t>
            </a:r>
            <a:endParaRPr lang="en-US" altLang="zh-CN" sz="2800">
              <a:solidFill>
                <a:srgbClr val="E04236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089" y="4324027"/>
            <a:ext cx="1493738" cy="14937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29550" y="2504623"/>
            <a:ext cx="9854565" cy="2593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cs typeface="+mn-ea"/>
                <a:sym typeface="+mn-lt"/>
              </a:rPr>
              <a:t>1.</a:t>
            </a:r>
            <a:r>
              <a:rPr sz="2800">
                <a:cs typeface="+mn-ea"/>
                <a:sym typeface="+mn-lt"/>
              </a:rPr>
              <a:t>品味本文逻辑严谨，激情洋溢的写作特点。</a:t>
            </a:r>
            <a:endParaRPr sz="28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>
                <a:cs typeface="+mn-ea"/>
                <a:sym typeface="+mn-lt"/>
              </a:rPr>
              <a:t>2.</a:t>
            </a:r>
            <a:r>
              <a:rPr sz="2800">
                <a:cs typeface="+mn-ea"/>
                <a:sym typeface="+mn-lt"/>
              </a:rPr>
              <a:t>理解并学会运用记叙和议论相结合的表达方式，品味文章语言的精妙。 </a:t>
            </a:r>
            <a:r>
              <a:rPr lang="zh-CN" sz="2800">
                <a:cs typeface="+mn-ea"/>
                <a:sym typeface="+mn-lt"/>
              </a:rPr>
              <a:t>（</a:t>
            </a:r>
            <a:r>
              <a:rPr lang="zh-CN" sz="2800">
                <a:solidFill>
                  <a:srgbClr val="FF0000"/>
                </a:solidFill>
                <a:cs typeface="+mn-ea"/>
                <a:sym typeface="+mn-lt"/>
              </a:rPr>
              <a:t>重难点</a:t>
            </a:r>
            <a:r>
              <a:rPr lang="zh-CN" sz="2800">
                <a:cs typeface="+mn-ea"/>
                <a:sym typeface="+mn-lt"/>
              </a:rPr>
              <a:t>）</a:t>
            </a:r>
            <a:endParaRPr lang="zh-CN" sz="28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2800">
                <a:cs typeface="+mn-ea"/>
                <a:sym typeface="+mn-lt"/>
              </a:rPr>
              <a:t>3.</a:t>
            </a:r>
            <a:r>
              <a:rPr sz="2800">
                <a:cs typeface="+mn-ea"/>
                <a:sym typeface="+mn-lt"/>
              </a:rPr>
              <a:t>“处处”“天天”“人人”皆可创造，</a:t>
            </a:r>
            <a:r>
              <a:rPr lang="zh-CN" sz="2800">
                <a:cs typeface="+mn-ea"/>
                <a:sym typeface="+mn-lt"/>
              </a:rPr>
              <a:t>学会</a:t>
            </a:r>
            <a:r>
              <a:rPr sz="2800">
                <a:cs typeface="+mn-ea"/>
                <a:sym typeface="+mn-lt"/>
              </a:rPr>
              <a:t>做富有创造之人。</a:t>
            </a:r>
            <a:endParaRPr sz="2800">
              <a:cs typeface="+mn-ea"/>
              <a:sym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63551" y="1534331"/>
            <a:ext cx="3020652" cy="2964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smtClean="0">
                <a:solidFill>
                  <a:schemeClr val="tx1"/>
                </a:solidFill>
                <a:cs typeface="+mn-ea"/>
                <a:sym typeface="+mn-lt"/>
              </a:rPr>
              <a:t>学习目标</a:t>
            </a:r>
            <a:endParaRPr lang="zh-CN" altLang="en-US" sz="36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41425" y="1659890"/>
            <a:ext cx="9708515" cy="3384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kern="100">
                <a:cs typeface="+mn-ea"/>
                <a:sym typeface="+mn-lt"/>
              </a:rPr>
              <a:t>同学们，上一节课我们学习了《创造宣言》这篇课文，</a:t>
            </a:r>
            <a:r>
              <a:rPr lang="zh-CN" altLang="en-US" sz="2800" smtClean="0">
                <a:cs typeface="+mn-ea"/>
                <a:sym typeface="+mn-lt"/>
              </a:rPr>
              <a:t>理清论证思路，学习论证方法，品味写作特点</a:t>
            </a:r>
            <a:r>
              <a:rPr lang="zh-CN" altLang="zh-CN" sz="2800" kern="100">
                <a:cs typeface="+mn-ea"/>
                <a:sym typeface="+mn-lt"/>
              </a:rPr>
              <a:t>。今天这节课，我们继续学习这篇课文，深入分析</a:t>
            </a:r>
            <a:r>
              <a:rPr sz="2800">
                <a:cs typeface="+mn-ea"/>
                <a:sym typeface="+mn-lt"/>
              </a:rPr>
              <a:t>记叙和议论相结合的表达方式</a:t>
            </a:r>
            <a:r>
              <a:rPr lang="zh-CN" sz="2800">
                <a:cs typeface="+mn-ea"/>
                <a:sym typeface="+mn-lt"/>
              </a:rPr>
              <a:t>，培养敢于创造的精神。</a:t>
            </a:r>
            <a:endParaRPr lang="zh-CN" sz="2800" kern="100">
              <a:effectLst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77100" y="1673397"/>
            <a:ext cx="10130155" cy="3880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sz="2400">
                <a:cs typeface="+mn-ea"/>
                <a:sym typeface="+mn-lt"/>
              </a:rPr>
              <a:t>泰国曼谷有一家新秀酒吧，为扩大酒店的知名度，营销策划人员在门口放置了一只巨型木制啤酒桶，桶上写着醒目的几个大字：“不许偷看”，由于人们的猎奇心理，凡路过行人无不止步“犯禁”。当透过木桶缝隙看过之后不禁捧腹大笑，原来桶内精心设计一款广告语：“我店啤酒与众不同，请品尝！”，随之一股清醇酒香扑鼻而来。虽然顾客对此有被捉弄的滑稽感，但终经不住诱惑而走进店堂。</a:t>
            </a:r>
            <a:endParaRPr kumimoji="1" lang="zh-CN" sz="240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kumimoji="1" lang="zh-CN" sz="2400">
                <a:cs typeface="+mn-ea"/>
                <a:sym typeface="+mn-lt"/>
              </a:rPr>
              <a:t>这种新、奇、特的促销策略，创意十足，吸引消费者的注意力，可以有效诱导消费。</a:t>
            </a:r>
            <a:endParaRPr kumimoji="1" lang="zh-CN" sz="240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98380" y="790414"/>
            <a:ext cx="2015342" cy="7744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新知导入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369695" y="1906270"/>
            <a:ext cx="9452610" cy="292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kern="100">
                <a:cs typeface="+mn-ea"/>
                <a:sym typeface="+mn-lt"/>
              </a:rPr>
              <a:t>1</a:t>
            </a:r>
            <a:r>
              <a:rPr lang="zh-CN" altLang="zh-CN" sz="2400" kern="100">
                <a:cs typeface="+mn-ea"/>
                <a:sym typeface="+mn-lt"/>
              </a:rPr>
              <a:t>．陶行知，安徽歙县人，</a:t>
            </a:r>
            <a:r>
              <a:rPr lang="zh-CN" altLang="zh-CN" sz="2400" u="sng" kern="100">
                <a:cs typeface="+mn-ea"/>
                <a:sym typeface="+mn-lt"/>
              </a:rPr>
              <a:t>            </a:t>
            </a:r>
            <a:r>
              <a:rPr lang="zh-CN" altLang="zh-CN" sz="2400" kern="100">
                <a:cs typeface="+mn-ea"/>
                <a:sym typeface="+mn-lt"/>
              </a:rPr>
              <a:t>。主要教育思想是“</a:t>
            </a:r>
            <a:r>
              <a:rPr lang="zh-CN" altLang="zh-CN" sz="2400" u="sng" kern="100">
                <a:cs typeface="+mn-ea"/>
                <a:sym typeface="+mn-lt"/>
              </a:rPr>
              <a:t>                 </a:t>
            </a:r>
            <a:r>
              <a:rPr lang="zh-CN" altLang="zh-CN" sz="2400" kern="100">
                <a:cs typeface="+mn-ea"/>
                <a:sym typeface="+mn-lt"/>
              </a:rPr>
              <a:t>”，代表作有《中国教育改造》《中国大众教育问题》等。</a:t>
            </a:r>
            <a:endParaRPr lang="zh-CN" altLang="zh-CN"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zh-CN"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2400" kern="100">
                <a:cs typeface="+mn-ea"/>
                <a:sym typeface="+mn-lt"/>
              </a:rPr>
              <a:t>2</a:t>
            </a:r>
            <a:r>
              <a:rPr lang="zh-CN" altLang="zh-CN" sz="2400" kern="100">
                <a:cs typeface="+mn-ea"/>
                <a:sym typeface="+mn-lt"/>
              </a:rPr>
              <a:t>．议论文常见的驳论方法有：（              ）（               ）。</a:t>
            </a:r>
            <a:endParaRPr lang="zh-CN" altLang="zh-CN" sz="2400" kern="100">
              <a:effectLst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77605" y="2126615"/>
            <a:ext cx="1651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生活教育</a:t>
            </a:r>
            <a:endParaRPr lang="zh-CN" altLang="en-US" sz="2400" smtClean="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3640" y="2126615"/>
            <a:ext cx="1264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教育家 </a:t>
            </a:r>
            <a:endParaRPr lang="zh-CN" altLang="en-US" sz="2400" smtClean="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9775" y="4391659"/>
            <a:ext cx="1458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直接反驳</a:t>
            </a:r>
            <a:endParaRPr lang="zh-CN" altLang="en-US" sz="240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2324" y="4391660"/>
            <a:ext cx="1458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间接反驳</a:t>
            </a:r>
            <a:endParaRPr lang="zh-CN" altLang="en-US" sz="2400">
              <a:solidFill>
                <a:srgbClr val="E04236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9695" y="115996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回顾练习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36345" y="1483585"/>
            <a:ext cx="9655810" cy="1128579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“当英雄无用武之地，他除了大无畏之斧，还得有智慧之剑，金刚之信念与意志，才能开出一条生路。”使用了什么论证方法？有什么作用？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36980" y="2759075"/>
            <a:ext cx="9655175" cy="2462234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000">
                <a:solidFill>
                  <a:srgbClr val="E04236"/>
                </a:solidFill>
                <a:cs typeface="+mn-ea"/>
                <a:sym typeface="+mn-lt"/>
              </a:rPr>
              <a:t>比喻论证</a:t>
            </a:r>
            <a:r>
              <a:rPr lang="zh-CN" altLang="en-US" sz="2000">
                <a:cs typeface="+mn-ea"/>
                <a:sym typeface="+mn-lt"/>
              </a:rPr>
              <a:t>。作者把勇气比作斧，把智慧比作剑，把信念和意志比作金刚。</a:t>
            </a:r>
            <a:endParaRPr lang="zh-CN" altLang="en-US" sz="2000">
              <a:cs typeface="+mn-ea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cs typeface="+mn-ea"/>
                <a:sym typeface="+mn-lt"/>
              </a:rPr>
              <a:t>指当一个人陷入绝境，走投无路时，只有勇气、智慧、信念与意志，才能使人绝处逢生，闯出一条生路。</a:t>
            </a:r>
            <a:endParaRPr lang="zh-CN" altLang="en-US" sz="2000">
              <a:cs typeface="+mn-ea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zh-CN" altLang="en-US" sz="2000">
                <a:cs typeface="+mn-ea"/>
                <a:sym typeface="+mn-lt"/>
              </a:rPr>
              <a:t>比喻论证，生动形象，使道理浅显易懂。</a:t>
            </a:r>
            <a:endParaRPr lang="zh-CN" altLang="en-US" sz="20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70635" y="1525460"/>
            <a:ext cx="9584690" cy="166776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en-US" altLang="zh-CN" sz="2400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古语说：穷则变，变则通。要有智慧才知道怎样变得通，要有大无畏之精神及金刚之信念与意志才变得过来。</a:t>
            </a:r>
            <a:r>
              <a:rPr lang="en-US" altLang="zh-CN" sz="240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使用了什么论证方法？有什么作用？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70635" y="3350013"/>
            <a:ext cx="9584690" cy="218230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solidFill>
                  <a:srgbClr val="E04236"/>
                </a:solidFill>
                <a:cs typeface="+mn-ea"/>
                <a:sym typeface="+mn-lt"/>
              </a:rPr>
              <a:t>道理论证（引证法）</a:t>
            </a:r>
            <a:r>
              <a:rPr lang="zh-CN" altLang="en-US" sz="2400">
                <a:cs typeface="+mn-ea"/>
                <a:sym typeface="+mn-lt"/>
              </a:rPr>
              <a:t>。引用古语说明要走出绝境就要“变”，这里的“变”就是创造 ，而创造需要智慧、勇敢和坚定的信念。</a:t>
            </a:r>
            <a:endParaRPr lang="zh-CN" altLang="en-US" sz="2400">
              <a:cs typeface="+mn-ea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cs typeface="+mn-ea"/>
                <a:sym typeface="+mn-lt"/>
              </a:rPr>
              <a:t>使论证有权威性和说服力。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34440" y="1941107"/>
            <a:ext cx="9573260" cy="574581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</a:pP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东山樵夫的故事是怎样的？作者叙述这个故事的目的是什么？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233805" y="2968625"/>
            <a:ext cx="9573895" cy="218230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cs typeface="+mn-ea"/>
                <a:sym typeface="+mn-lt"/>
              </a:rPr>
              <a:t>东山樵夫只见茅草，不见树苗，把树苗与茅草一起焚烧，毁掉了原本能长成参天大树的树苗。</a:t>
            </a:r>
            <a:endParaRPr lang="zh-CN" altLang="en-US" sz="2400">
              <a:cs typeface="+mn-ea"/>
              <a:sym typeface="+mn-lt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cs typeface="+mn-ea"/>
                <a:sym typeface="+mn-lt"/>
              </a:rPr>
              <a:t>作者以东山樵夫的故事为喻，说明丧失创造力的可悲下场。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400433" y="1824472"/>
            <a:ext cx="2268855" cy="51024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rgbClr val="000000"/>
                </a:solidFill>
                <a:cs typeface="+mn-ea"/>
                <a:sym typeface="+mn-lt"/>
              </a:rPr>
              <a:t>品味第三部分</a:t>
            </a:r>
            <a:endParaRPr lang="zh-CN" altLang="en-US" sz="2400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285843" y="2781954"/>
            <a:ext cx="4178935" cy="574413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zh-CN" sz="2400">
                <a:latin typeface="+mn-lt"/>
                <a:ea typeface="+mn-ea"/>
                <a:cs typeface="+mn-ea"/>
                <a:sym typeface="+mn-lt"/>
              </a:rPr>
              <a:t>第16自然段有什么作用？</a:t>
            </a:r>
            <a:endParaRPr 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85843" y="3740584"/>
            <a:ext cx="6859270" cy="574413"/>
          </a:xfrm>
          <a:prstGeom prst="roundRect">
            <a:avLst/>
          </a:prstGeom>
          <a:solidFill>
            <a:srgbClr val="BDD7EE"/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400">
                <a:cs typeface="+mn-ea"/>
                <a:sym typeface="+mn-lt"/>
              </a:rPr>
              <a:t>总结全文，以排比的手法点明创造宣言是什么。</a:t>
            </a:r>
            <a:endParaRPr lang="zh-CN" altLang="zh-CN" sz="240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356" y="1522089"/>
            <a:ext cx="3444127" cy="34441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421269" y="1166438"/>
            <a:ext cx="4244975" cy="63570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本文的论证思路是怎样的？</a:t>
            </a:r>
            <a:endParaRPr lang="zh-CN" altLang="en-US" sz="240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95188" y="1678337"/>
            <a:ext cx="9740265" cy="4398845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首先</a:t>
            </a: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通过宗教家、美术家、教育者的创造来说明什么是创造，然后通过事例分别批驳了几种“不能创造”的错误观点，提出“处处是创造之地，天天是创造之时，人人是创造之人”的中心论点。</a:t>
            </a:r>
            <a:endParaRPr lang="zh-CN" altLang="en-US" sz="2400" smtClean="0">
              <a:solidFill>
                <a:schemeClr val="tx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再</a:t>
            </a: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以东山樵夫的故事为喻，说明丧失创造力的可悲下场。</a:t>
            </a:r>
            <a:endParaRPr lang="zh-CN" altLang="en-US" sz="2400" smtClean="0">
              <a:solidFill>
                <a:schemeClr val="tx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最后</a:t>
            </a: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，发出了“只要有一滴汗，一滴血，一滴热情，便是创造之神所爱住的行宫，就能开创造之花，结创造之果，繁殖创造之森林”的创造宣言。</a:t>
            </a:r>
            <a:endParaRPr lang="zh-CN" altLang="en-US" sz="2400" smtClea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361117" y="1052414"/>
            <a:ext cx="5851525" cy="63570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找出文中的排比修辞，体会其作用？</a:t>
            </a:r>
            <a:endParaRPr lang="zh-CN" altLang="zh-CN" sz="240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1"/>
          <p:cNvSpPr>
            <a:spLocks noGrp="1"/>
          </p:cNvSpPr>
          <p:nvPr/>
        </p:nvSpPr>
        <p:spPr>
          <a:xfrm>
            <a:off x="1119225" y="1486643"/>
            <a:ext cx="9604375" cy="3576955"/>
          </a:xfrm>
          <a:prstGeom prst="roundRect">
            <a:avLst/>
          </a:prstGeom>
          <a:noFill/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（1）第⑤⑥⑧⑨⑩段的段首排比。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有人说：环境太平凡了，不能创造。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有人说：生活太单调了，不能创造。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有人说：年纪太小，不能创造。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有人说：我是太无能了，不能创造。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有人说：山穷水尽，走投无路，陷入绝境，等死而已，不能创造。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1361117" y="5063598"/>
            <a:ext cx="6981825" cy="7264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lang="zh-CN" altLang="en-US" sz="2400">
                <a:solidFill>
                  <a:srgbClr val="E04236"/>
                </a:solidFill>
                <a:uFillTx/>
                <a:cs typeface="+mn-ea"/>
                <a:sym typeface="+mn-lt"/>
              </a:rPr>
              <a:t>排比，</a:t>
            </a: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强调缺乏自信的危害性</a:t>
            </a:r>
            <a:r>
              <a:rPr lang="zh-CN" sz="2400">
                <a:solidFill>
                  <a:srgbClr val="E04236"/>
                </a:solidFill>
                <a:uFillTx/>
                <a:cs typeface="+mn-ea"/>
                <a:sym typeface="+mn-lt"/>
              </a:rPr>
              <a:t>，增强了语言气势</a:t>
            </a: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。</a:t>
            </a:r>
            <a:endParaRPr sz="2400">
              <a:solidFill>
                <a:srgbClr val="E04236"/>
              </a:solidFill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15" y="1688121"/>
            <a:ext cx="2199412" cy="21994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160242" y="1066735"/>
            <a:ext cx="9620885" cy="13042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</a:t>
            </a:r>
            <a:r>
              <a:rPr lang="en-US" altLang="zh-CN"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2</a:t>
            </a: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）但是就在监牢中，产生了《易经》之卦辞，产生了《正气歌》，产生了《国际歌》。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1160877" y="2157665"/>
            <a:ext cx="9620250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排比，强调在单调恶劣环境中一样可以创造出惊世之作，增强了语言气势。</a:t>
            </a:r>
            <a:endParaRPr sz="2400">
              <a:solidFill>
                <a:srgbClr val="E04236"/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内容占位符 1"/>
          <p:cNvSpPr>
            <a:spLocks noGrp="1"/>
          </p:cNvSpPr>
          <p:nvPr/>
        </p:nvSpPr>
        <p:spPr>
          <a:xfrm>
            <a:off x="1160242" y="3411155"/>
            <a:ext cx="9620885" cy="130429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（3）八十一难之玄奘，毕竟取得佛经；粮水断绝众叛亲离之哥伦布，毕竟发现了美洲；冻饿病三重压迫下之莫扎尔特，毕竟写出了《安魂曲》。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9" name="内容占位符 1"/>
          <p:cNvSpPr>
            <a:spLocks noGrp="1"/>
          </p:cNvSpPr>
          <p:nvPr/>
        </p:nvSpPr>
        <p:spPr>
          <a:xfrm>
            <a:off x="1160242" y="5067870"/>
            <a:ext cx="9621520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排比，强调有志者排除万难就可取得巨大成就，增强了语言气势。</a:t>
            </a:r>
            <a:endParaRPr sz="2400">
              <a:solidFill>
                <a:srgbClr val="E04236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278255" y="1765935"/>
            <a:ext cx="9298305" cy="66167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（4）是的，生路是要勇气探出来，走出来，创造出来的。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1326515" y="2427605"/>
            <a:ext cx="8990330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排比，强调开辟生路首先靠的是勇气，增强了语言气势。</a:t>
            </a:r>
            <a:endParaRPr sz="2400">
              <a:solidFill>
                <a:srgbClr val="E04236"/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内容占位符 1"/>
          <p:cNvSpPr>
            <a:spLocks noGrp="1"/>
          </p:cNvSpPr>
          <p:nvPr/>
        </p:nvSpPr>
        <p:spPr>
          <a:xfrm>
            <a:off x="1278255" y="3564255"/>
            <a:ext cx="8924925" cy="8064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（5）所以，处处是创造之地，天天是创造之时，人人是创造之人。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9" name="内容占位符 1"/>
          <p:cNvSpPr>
            <a:spLocks noGrp="1"/>
          </p:cNvSpPr>
          <p:nvPr/>
        </p:nvSpPr>
        <p:spPr>
          <a:xfrm>
            <a:off x="1326515" y="4370705"/>
            <a:ext cx="8905875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排比，强调创造是每个人都拥有的潜能，增强了语言气势。</a:t>
            </a:r>
            <a:endParaRPr sz="2400">
              <a:solidFill>
                <a:srgbClr val="E04236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1"/>
          <p:cNvSpPr>
            <a:spLocks noGrp="1"/>
          </p:cNvSpPr>
          <p:nvPr/>
        </p:nvSpPr>
        <p:spPr>
          <a:xfrm>
            <a:off x="1251585" y="1461135"/>
            <a:ext cx="10643870" cy="66167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（6）汗干了，血干了，热情干了，僵了，死了。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1257935" y="2122805"/>
            <a:ext cx="9677400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uFillTx/>
                <a:cs typeface="+mn-ea"/>
                <a:sym typeface="+mn-lt"/>
              </a:rPr>
              <a:t>排比，强调没有创造力就如同没有了生命力，增强了语言气势。</a:t>
            </a:r>
            <a:endParaRPr sz="2400">
              <a:uFillTx/>
              <a:cs typeface="+mn-ea"/>
              <a:sym typeface="+mn-lt"/>
            </a:endParaRPr>
          </a:p>
        </p:txBody>
      </p:sp>
      <p:sp>
        <p:nvSpPr>
          <p:cNvPr id="4" name="内容占位符 1"/>
          <p:cNvSpPr>
            <a:spLocks noGrp="1"/>
          </p:cNvSpPr>
          <p:nvPr/>
        </p:nvSpPr>
        <p:spPr>
          <a:xfrm>
            <a:off x="1257935" y="3259455"/>
            <a:ext cx="9676765" cy="8064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40AFC"/>
              </a:buClr>
              <a:buFont typeface="Wingdings" panose="05000000000000000000" charset="0"/>
              <a:buNone/>
            </a:pPr>
            <a:r>
              <a:rPr sz="2400" spc="0">
                <a:solidFill>
                  <a:schemeClr val="tx1"/>
                </a:solidFill>
                <a:uFillTx/>
                <a:cs typeface="+mn-ea"/>
                <a:sym typeface="+mn-lt"/>
              </a:rPr>
              <a:t>（7）只要有一滴汗、一滴血、一滴热情，便是创造之神所爱住的行宫，就能开创造之花，结创造之果，繁殖创造之森林。</a:t>
            </a:r>
            <a:endParaRPr sz="2400" spc="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  <p:sp>
        <p:nvSpPr>
          <p:cNvPr id="9" name="内容占位符 1"/>
          <p:cNvSpPr>
            <a:spLocks noGrp="1"/>
          </p:cNvSpPr>
          <p:nvPr/>
        </p:nvSpPr>
        <p:spPr>
          <a:xfrm>
            <a:off x="1251585" y="4553585"/>
            <a:ext cx="9333757" cy="9010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uFillTx/>
                <a:cs typeface="+mn-ea"/>
                <a:sym typeface="+mn-lt"/>
              </a:rPr>
              <a:t>排比，强调任何一点的创造力，都会促进成就的取得，增强了语言气势。</a:t>
            </a:r>
            <a:endParaRPr sz="2400"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61601" y="2022152"/>
            <a:ext cx="10130155" cy="292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sz="2400">
                <a:cs typeface="+mn-ea"/>
                <a:sym typeface="+mn-lt"/>
              </a:rPr>
              <a:t>创造能为我们带来什么？带来意外的惊喜，带来崭新的面貌，带来丰收的硕果。法国心理学家爱德华·德·波诺说：“创造力是最重要的人力资源。没有创造力，就没有进步，我们就会永远重复同样的模式。”今天就让我们一起学习著名教育家陶行知的《创造宣言》，从此敢于创造，勇于创造。</a:t>
            </a:r>
            <a:endParaRPr kumimoji="1" lang="zh-CN" sz="240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24941" y="1069383"/>
            <a:ext cx="2449295" cy="5599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新知导入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31265" y="1538795"/>
            <a:ext cx="9617710" cy="166776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第9段中“我们岂可以自暴自弃呀！可见无能也是借口。蚕吃桑叶，尚能吐丝，难道我们天天吃米饭，除造粪之外，便一无贡献吗？”运用了什么修辞手法？有什么作用？</a:t>
            </a:r>
            <a:endParaRPr lang="zh-CN" altLang="zh-CN" sz="240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1231265" y="3206559"/>
            <a:ext cx="9618345" cy="1640205"/>
          </a:xfrm>
          <a:prstGeom prst="round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ts val="4720"/>
              </a:lnSpc>
              <a:spcBef>
                <a:spcPct val="0"/>
              </a:spcBef>
              <a:buClr>
                <a:srgbClr val="151CB3"/>
              </a:buClr>
              <a:buFont typeface="Wingdings" panose="05000000000000000000" charset="0"/>
              <a:buNone/>
            </a:pPr>
            <a:r>
              <a:rPr sz="2400">
                <a:solidFill>
                  <a:schemeClr val="tx1"/>
                </a:solidFill>
                <a:uFillTx/>
                <a:cs typeface="+mn-ea"/>
                <a:sym typeface="+mn-lt"/>
              </a:rPr>
              <a:t>运用了</a:t>
            </a:r>
            <a:r>
              <a:rPr sz="2400">
                <a:solidFill>
                  <a:srgbClr val="E04236"/>
                </a:solidFill>
                <a:uFillTx/>
                <a:cs typeface="+mn-ea"/>
                <a:sym typeface="+mn-lt"/>
              </a:rPr>
              <a:t>反问和对比的</a:t>
            </a:r>
            <a:r>
              <a:rPr sz="2400">
                <a:solidFill>
                  <a:schemeClr val="tx1"/>
                </a:solidFill>
                <a:uFillTx/>
                <a:cs typeface="+mn-ea"/>
                <a:sym typeface="+mn-lt"/>
              </a:rPr>
              <a:t>修辞手法。犀利的反问，引人深思，催人奋进。强调我们不能自暴自弃，要能创造，要有贡献。</a:t>
            </a:r>
            <a:endParaRPr sz="2400">
              <a:solidFill>
                <a:schemeClr val="tx1"/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1201420" y="1237316"/>
            <a:ext cx="3778885" cy="635707"/>
          </a:xfrm>
          <a:prstGeom prst="roundRect">
            <a:avLst/>
          </a:prstGeom>
          <a:noFill/>
          <a:ln w="28575">
            <a:noFill/>
            <a:prstDash val="dashDot"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en-US" sz="2400" smtClean="0">
                <a:latin typeface="+mn-lt"/>
                <a:ea typeface="+mn-ea"/>
                <a:cs typeface="+mn-ea"/>
                <a:sym typeface="+mn-lt"/>
              </a:rPr>
              <a:t>谈谈本文的写作特点。</a:t>
            </a:r>
            <a:endParaRPr lang="zh-CN" altLang="en-US" sz="240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01420" y="2080626"/>
            <a:ext cx="9688830" cy="3224287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（1）叙议结合，以议为主。</a:t>
            </a:r>
            <a:endParaRPr lang="zh-CN" altLang="en-US" sz="2400" smtClean="0">
              <a:solidFill>
                <a:srgbClr val="E04236"/>
              </a:solidFill>
              <a:cs typeface="+mn-ea"/>
              <a:sym typeface="+mn-lt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smtClean="0">
                <a:cs typeface="+mn-ea"/>
                <a:sym typeface="+mn-lt"/>
              </a:rPr>
              <a:t>记叙主要指文中摆出具体事例时所运用的表达方式。议论则是对事例进行分析或表达观点时采用的表达方式，如批驳了第二个错误观点后的简单总结，又如批驳了第五个错误观点后的分析。</a:t>
            </a:r>
            <a:endParaRPr lang="zh-CN" altLang="en-US" sz="2400" smtClean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50" y="639326"/>
            <a:ext cx="3458129" cy="34581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1221105" y="1668339"/>
            <a:ext cx="9749155" cy="377975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（2）举例论证与道理论证相结合。</a:t>
            </a:r>
            <a:endParaRPr lang="zh-CN" altLang="en-US" sz="2400" smtClean="0">
              <a:solidFill>
                <a:srgbClr val="E04236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文章在批驳五种“不能创造”的错误观点时，运用了举例论证、道理论证等方法，增强了论证的说服力。例如，第5段中，列举八大山人作画和飞帝亚斯、米开朗基制作塑像的例子，反驳了“环境太平凡了，不能创造”的观点；第9段中引用慧能的名言、第10段中引用歌德的名言，有力地证明了相应的观点。</a:t>
            </a:r>
            <a:endParaRPr lang="zh-CN" altLang="en-US" sz="2400" smtClea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1060923" y="1502722"/>
            <a:ext cx="9695815" cy="418838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（</a:t>
            </a:r>
            <a:r>
              <a:rPr lang="en-US" altLang="zh-CN" sz="2400" smtClean="0">
                <a:solidFill>
                  <a:srgbClr val="E04236"/>
                </a:solidFill>
                <a:cs typeface="+mn-ea"/>
                <a:sym typeface="+mn-lt"/>
              </a:rPr>
              <a:t>3</a:t>
            </a:r>
            <a:r>
              <a:rPr lang="zh-CN" altLang="en-US" sz="2400" smtClean="0">
                <a:solidFill>
                  <a:srgbClr val="E04236"/>
                </a:solidFill>
                <a:cs typeface="+mn-ea"/>
                <a:sym typeface="+mn-lt"/>
              </a:rPr>
              <a:t>）运用排比，增强文章说理的气势。    </a:t>
            </a:r>
            <a:endParaRPr lang="zh-CN" altLang="en-US" sz="2400" smtClean="0">
              <a:solidFill>
                <a:srgbClr val="E04236"/>
              </a:solidFill>
              <a:cs typeface="+mn-ea"/>
              <a:sym typeface="+mn-lt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smtClean="0">
                <a:solidFill>
                  <a:schemeClr val="tx1"/>
                </a:solidFill>
                <a:cs typeface="+mn-ea"/>
                <a:sym typeface="+mn-lt"/>
              </a:rPr>
              <a:t>本文作为一篇演讲稿，为增强语言的气势，增强论证的效果，运用了一系列的排比句，或肯定人物事业上的巨大成就，或赞叹人物经历的非凡，从不同角度反驳错误观点，使论证内容充实、丰富，具有说服力。</a:t>
            </a:r>
            <a:endParaRPr lang="zh-CN" altLang="en-US" sz="2400" smtClea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263650" y="1659890"/>
            <a:ext cx="9664065" cy="3384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sz="2800">
                <a:cs typeface="+mn-ea"/>
                <a:sym typeface="+mn-lt"/>
              </a:rPr>
              <a:t>作者运用典型事例和名言警句对五种“不能创造”的错误观点展开了有力的批驳，提出了“处处是创造之地，天天是创造之时，人人是创造之人”的观点。最后发出了只要有一丝热情，一滴血汗，都应该创造，都能够创造的创造宣言。</a:t>
            </a:r>
            <a:endParaRPr lang="zh-CN" sz="280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8239" y="112922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课文主旨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" name="文本框 116"/>
          <p:cNvSpPr txBox="1"/>
          <p:nvPr/>
        </p:nvSpPr>
        <p:spPr>
          <a:xfrm>
            <a:off x="2218002" y="1324313"/>
            <a:ext cx="8013700" cy="44491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err="1">
                <a:uFillTx/>
                <a:cs typeface="+mn-ea"/>
                <a:sym typeface="+mn-lt"/>
              </a:rPr>
              <a:t>                             </a:t>
            </a:r>
            <a:r>
              <a:rPr sz="2000" b="1" err="1">
                <a:uFillTx/>
                <a:cs typeface="+mn-ea"/>
                <a:sym typeface="+mn-lt"/>
              </a:rPr>
              <a:t>创造宣言</a:t>
            </a:r>
            <a:r>
              <a:rPr sz="2000">
                <a:uFillTx/>
                <a:cs typeface="+mn-ea"/>
                <a:sym typeface="+mn-lt"/>
              </a:rPr>
              <a:t>  </a:t>
            </a:r>
            <a:endParaRPr sz="2000">
              <a:uFillTx/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陶行知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 err="1">
                <a:uFillTx/>
                <a:cs typeface="+mn-ea"/>
                <a:sym typeface="+mn-lt"/>
              </a:rPr>
              <a:t>引出论题                                   否定无自信的崇拜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                                             肯定创造的重要性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 err="1">
                <a:uFillTx/>
                <a:cs typeface="+mn-ea"/>
                <a:sym typeface="+mn-lt"/>
              </a:rPr>
              <a:t>批驳五种错误观点                     环境太平凡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                                             生活太单调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                                             年纪太小太无能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                                             山穷水尽，陷入绝境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uFillTx/>
                <a:cs typeface="+mn-ea"/>
                <a:sym typeface="+mn-lt"/>
              </a:rPr>
              <a:t>                                                主观因素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000" err="1">
                <a:uFillTx/>
                <a:cs typeface="+mn-ea"/>
                <a:sym typeface="+mn-lt"/>
              </a:rPr>
              <a:t>从正面阐明观点                        人人是创造之人</a:t>
            </a:r>
            <a:endParaRPr sz="2000">
              <a:uFillTx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000">
                <a:uFillTx/>
                <a:cs typeface="+mn-ea"/>
                <a:sym typeface="+mn-lt"/>
              </a:rPr>
              <a:t>发出号召                                  献身于创造</a:t>
            </a:r>
            <a:endParaRPr lang="zh-CN" sz="2000"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710" y="80109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板书设计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27211" y="1341881"/>
            <a:ext cx="10903028" cy="390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kern="100">
                <a:cs typeface="+mn-ea"/>
                <a:sym typeface="+mn-lt"/>
              </a:rPr>
              <a:t>1</a:t>
            </a:r>
            <a:r>
              <a:rPr sz="2800" kern="100">
                <a:cs typeface="+mn-ea"/>
                <a:sym typeface="+mn-lt"/>
              </a:rPr>
              <a:t>．下列句中</a:t>
            </a:r>
            <a:r>
              <a:rPr lang="zh-CN" sz="2800" kern="100">
                <a:cs typeface="+mn-ea"/>
                <a:sym typeface="+mn-lt"/>
              </a:rPr>
              <a:t>画线</a:t>
            </a:r>
            <a:r>
              <a:rPr sz="2800" kern="100">
                <a:cs typeface="+mn-ea"/>
                <a:sym typeface="+mn-lt"/>
              </a:rPr>
              <a:t>成语使用不正确的一项是(  </a:t>
            </a:r>
            <a:r>
              <a:rPr lang="en-US" sz="2800" kern="100" smtClean="0">
                <a:cs typeface="+mn-ea"/>
                <a:sym typeface="+mn-lt"/>
              </a:rPr>
              <a:t>   </a:t>
            </a:r>
            <a:r>
              <a:rPr sz="2800" kern="100" smtClean="0">
                <a:cs typeface="+mn-ea"/>
                <a:sym typeface="+mn-lt"/>
              </a:rPr>
              <a:t> </a:t>
            </a:r>
            <a:r>
              <a:rPr sz="2800" kern="100">
                <a:cs typeface="+mn-ea"/>
                <a:sym typeface="+mn-lt"/>
              </a:rPr>
              <a:t>)</a:t>
            </a:r>
            <a:endParaRPr sz="28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400" kern="100">
                <a:cs typeface="+mn-ea"/>
                <a:sym typeface="+mn-lt"/>
              </a:rPr>
              <a:t>A．不管什么时候，人都不可以</a:t>
            </a:r>
            <a:r>
              <a:rPr sz="2400" u="sng" kern="100">
                <a:cs typeface="+mn-ea"/>
                <a:sym typeface="+mn-lt"/>
              </a:rPr>
              <a:t>自暴自弃</a:t>
            </a:r>
            <a:r>
              <a:rPr sz="2400" kern="100">
                <a:cs typeface="+mn-ea"/>
                <a:sym typeface="+mn-lt"/>
              </a:rPr>
              <a:t>。</a:t>
            </a:r>
            <a:endParaRPr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400" kern="100">
                <a:cs typeface="+mn-ea"/>
                <a:sym typeface="+mn-lt"/>
              </a:rPr>
              <a:t>B．这副对联挂在这气派的厅堂，真是</a:t>
            </a:r>
            <a:r>
              <a:rPr sz="2400" u="sng" kern="100">
                <a:cs typeface="+mn-ea"/>
                <a:sym typeface="+mn-lt"/>
              </a:rPr>
              <a:t>画龙点睛</a:t>
            </a:r>
            <a:r>
              <a:rPr sz="2400" kern="100">
                <a:cs typeface="+mn-ea"/>
                <a:sym typeface="+mn-lt"/>
              </a:rPr>
              <a:t>。</a:t>
            </a:r>
            <a:endParaRPr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400" kern="100">
                <a:cs typeface="+mn-ea"/>
                <a:sym typeface="+mn-lt"/>
              </a:rPr>
              <a:t>C．以他的个性，事情未到</a:t>
            </a:r>
            <a:r>
              <a:rPr sz="2400" u="sng" kern="100">
                <a:cs typeface="+mn-ea"/>
                <a:sym typeface="+mn-lt"/>
              </a:rPr>
              <a:t>山穷水尽</a:t>
            </a:r>
            <a:r>
              <a:rPr sz="2400" kern="100">
                <a:cs typeface="+mn-ea"/>
                <a:sym typeface="+mn-lt"/>
              </a:rPr>
              <a:t>时，他是绝不会罢休的。</a:t>
            </a:r>
            <a:endParaRPr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400" kern="100">
                <a:cs typeface="+mn-ea"/>
                <a:sym typeface="+mn-lt"/>
              </a:rPr>
              <a:t>D．他不听劝阻，一意孤行，最后落得</a:t>
            </a:r>
            <a:r>
              <a:rPr sz="2400" u="sng" kern="100">
                <a:cs typeface="+mn-ea"/>
                <a:sym typeface="+mn-lt"/>
              </a:rPr>
              <a:t>众叛亲离</a:t>
            </a:r>
            <a:r>
              <a:rPr sz="2400" kern="100">
                <a:cs typeface="+mn-ea"/>
                <a:sym typeface="+mn-lt"/>
              </a:rPr>
              <a:t>、一败涂地的下场。</a:t>
            </a:r>
            <a:endParaRPr sz="2400" kern="10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9367" y="1639818"/>
            <a:ext cx="634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E04236"/>
                </a:solidFill>
                <a:cs typeface="+mn-ea"/>
                <a:sym typeface="+mn-lt"/>
              </a:rPr>
              <a:t>B</a:t>
            </a:r>
            <a:endParaRPr lang="en-US" altLang="zh-CN" sz="2800">
              <a:solidFill>
                <a:srgbClr val="E0423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59039" y="1470025"/>
            <a:ext cx="1064963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kern="100">
                <a:cs typeface="+mn-ea"/>
                <a:sym typeface="+mn-lt"/>
              </a:rPr>
              <a:t>2</a:t>
            </a:r>
            <a:r>
              <a:rPr sz="2400" kern="100">
                <a:cs typeface="+mn-ea"/>
                <a:sym typeface="+mn-lt"/>
              </a:rPr>
              <a:t>．下列句中没有语病的一项是(     )</a:t>
            </a:r>
            <a:endParaRPr sz="24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 kern="100">
                <a:cs typeface="+mn-ea"/>
                <a:sym typeface="+mn-lt"/>
              </a:rPr>
              <a:t>A．能否制定一个合理的复习计划，是中考取得满意成绩的前提。</a:t>
            </a:r>
            <a:endParaRPr sz="20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 kern="100">
                <a:cs typeface="+mn-ea"/>
                <a:sym typeface="+mn-lt"/>
              </a:rPr>
              <a:t>B．近期国际原油价格受诸多因素影响持续走低，国内参考的原油变化率持续下滑。</a:t>
            </a:r>
            <a:endParaRPr sz="20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 kern="100">
                <a:cs typeface="+mn-ea"/>
                <a:sym typeface="+mn-lt"/>
              </a:rPr>
              <a:t>C．批评和自我批评是有效的改正错误提高思想水平的方法。</a:t>
            </a:r>
            <a:endParaRPr sz="2000" kern="1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sz="2000" kern="100">
                <a:cs typeface="+mn-ea"/>
                <a:sym typeface="+mn-lt"/>
              </a:rPr>
              <a:t>D．据商务部统计，目前大约已有100个左右的国家和国际组织积极响应“一带一路”建设。</a:t>
            </a:r>
            <a:endParaRPr sz="2000" kern="10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6982" y="1642993"/>
            <a:ext cx="54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E04236"/>
                </a:solidFill>
                <a:cs typeface="+mn-ea"/>
                <a:sym typeface="+mn-lt"/>
              </a:rPr>
              <a:t>B</a:t>
            </a:r>
            <a:endParaRPr lang="en-US" altLang="zh-CN" sz="2800">
              <a:solidFill>
                <a:srgbClr val="E04236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798" y="4501762"/>
            <a:ext cx="2230405" cy="2230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145142" y="1369902"/>
            <a:ext cx="970661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（1）幼儿比如幼苗，必须培养得宜，方能发芽滋长。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（2）教育是立国之本。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（3）捧着一颗心来，不带半根草去。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（4）一举一动、一言一行，都要修养到不愧为人师表的地步。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（5）忽略健康的人，就是等于在与自己的生命开玩笑。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（6）失败是成功之母，奋斗是成功之父。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1353852" y="874598"/>
            <a:ext cx="1830705" cy="63570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陶行知名言</a:t>
            </a:r>
            <a:endParaRPr lang="zh-CN" altLang="zh-CN" sz="2400" smtClean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238567" y="1879315"/>
            <a:ext cx="97155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有一个男生用泥块砸自己班上的男生，被校长陶行知发现制止后，命令他放学时到校长室去。放学后，陶行知来到校长室，男生早已等着挨训了。可是陶行知却笑着掏出一颗糖果送给他，说：“这是奖给你的，因为你按时来到这里，而我却迟到了。”男生接过糖果。随后陶行知高兴地又掏出第二颗糖果放到他的手里，说：“这是奖励你的，因为我不让你打人时，你立即住手了，这说明你很尊重我，我应该奖你。”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671060" y="916905"/>
            <a:ext cx="2850515" cy="635707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zh-CN" sz="2400" smtClean="0">
                <a:latin typeface="+mn-lt"/>
                <a:ea typeface="+mn-ea"/>
                <a:cs typeface="+mn-ea"/>
                <a:sym typeface="+mn-lt"/>
              </a:rPr>
              <a:t>陶行知的教育故事</a:t>
            </a:r>
            <a:endParaRPr lang="zh-CN" altLang="zh-CN" sz="2400" smtClean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5555701" y="2647515"/>
            <a:ext cx="4719675" cy="194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陶行知(1891-1946)，安徽歙县人，是我国近现代著名的教育思想家和实践家</a:t>
            </a:r>
            <a:r>
              <a:rPr sz="280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102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5685" y="2114237"/>
            <a:ext cx="2108297" cy="33194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5555701" y="18526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作者简介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226185" y="1444625"/>
            <a:ext cx="967613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男生惊讶地看着陶行知。这时陶行知又掏出第三颗糖果塞到男生手里，说：“我调查过了，你用泥块砸那些男生，是因为他们欺负女生；你砸他们说明你很正直善良，且有跟坏人作斗争的勇气，应该奖励你啊！”男生感动极了，他流着眼泪后悔地喊道：“陶校长，我错了，我砸的不是坏人，而是同学……”陶行知满意地笑了，他随即掏出第四颗糖果递过来，说：“为你正确地认识自己的错误，我再奖给你一块糖果，我没有多的糖果了，我们的谈话也可以结束了。”</a:t>
            </a:r>
            <a:endParaRPr kumimoji="1" lang="zh-CN" altLang="en-US" sz="24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97570" y="2203106"/>
            <a:ext cx="100767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cs typeface="+mn-ea"/>
                <a:sym typeface="+mn-lt"/>
              </a:rPr>
              <a:t>刘伟10岁时，因为触电意外失去双臂，但他没有丧失对生活的信心，凭着顽强的毅力，伤愈半年后，他学会了用脚刷牙、吃饭、写字。19岁学习钢琴，一年后就达到相当于用手弹钢琴的专业7级水平；22岁挑战吉尼斯世界纪录，一分钟打出了233个字母，成为世界上用脚打字最快的人；23岁他登上了维也纳金色大厅舞台，让世界见证了中国男孩的奇迹。“我的人生中只有两条路，要么赶紧死，要么精彩地活着。”这是无臂钢琴师刘伟的励志名言。2012年2月3日，刘伟获得感动中国十大人物以及“隐形翅膀”的称号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570" y="1248837"/>
            <a:ext cx="7503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kern="100" smtClean="0">
                <a:cs typeface="+mn-ea"/>
                <a:sym typeface="+mn-lt"/>
              </a:rPr>
              <a:t>1.</a:t>
            </a:r>
            <a:r>
              <a:rPr sz="2400" kern="100" smtClean="0">
                <a:cs typeface="+mn-ea"/>
                <a:sym typeface="+mn-lt"/>
              </a:rPr>
              <a:t>寻找当代或身边现实生活中与课文有关的实例。</a:t>
            </a:r>
            <a:endParaRPr sz="2400" kern="1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90347" y="1264263"/>
            <a:ext cx="1004592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kern="100" smtClean="0">
                <a:cs typeface="+mn-ea"/>
                <a:sym typeface="+mn-lt"/>
              </a:rPr>
              <a:t>2.</a:t>
            </a:r>
            <a:r>
              <a:rPr lang="zh-CN" altLang="en-US" sz="2400" kern="100" smtClean="0">
                <a:cs typeface="+mn-ea"/>
                <a:sym typeface="+mn-lt"/>
              </a:rPr>
              <a:t>阅读以下文章，回答问题。</a:t>
            </a:r>
            <a:endParaRPr lang="zh-CN" altLang="en-US" sz="2400" kern="100" smtClean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kern="100" err="1" smtClean="0">
                <a:cs typeface="+mn-ea"/>
                <a:sym typeface="+mn-lt"/>
              </a:rPr>
              <a:t>生命是棵长满可能的树               </a:t>
            </a:r>
            <a:endParaRPr lang="en-US" kern="100" smtClean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kern="100" err="1" smtClean="0">
                <a:cs typeface="+mn-ea"/>
                <a:sym typeface="+mn-lt"/>
              </a:rPr>
              <a:t>刘根生</a:t>
            </a:r>
            <a:endParaRPr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ern="100" smtClean="0">
                <a:cs typeface="+mn-ea"/>
                <a:sym typeface="+mn-lt"/>
              </a:rPr>
              <a:t>①研究者观察花样滑冰运动员训练发现，相同情况下，普通运动员喜欢练习已掌握的动作，顶尖运动员更喜欢练习未掌握的动作。是停留在“舒适区”巩固技能，还是在困难中超越自我？选择，影响着结局。生命犹如一棵长满可能的树；走出舒适区，挑战“不可能”，人生才能抵达更高的境界。</a:t>
            </a:r>
            <a:endParaRPr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ern="100" smtClean="0">
                <a:cs typeface="+mn-ea"/>
                <a:sym typeface="+mn-lt"/>
              </a:rPr>
              <a:t>②走出舒适区，必须勇于“再出发”。时年花甲的王泽山院士放下过往成就的包袱，苦苦实验二十载，解决了火炸药领域的世界性难题，第三次走上国家科技奖领奖台；周有光50岁前是经济学教授，50岁后主持拟定我国《汉语拼音方案》，100岁还不肯“逸我以老”，出版了多部著作。不为已有功名所累，变顶点为新起点，生命之树自然会挂满累累果实。</a:t>
            </a:r>
            <a:endParaRPr kern="1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35578" y="1153859"/>
            <a:ext cx="96892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ern="100" smtClean="0">
                <a:cs typeface="+mn-ea"/>
                <a:sym typeface="+mn-lt"/>
              </a:rPr>
              <a:t>③走出舒适区，意味着敢于“求极限”。模拟太空失重条件训练，航天员若感到身体不适，可随时按下警报器终止，但中国航天员从未发出过警报。在模拟失重的水槽里，景海鹏一泡就是三四个小时，吃饭时连筷子都拿不动。古人云：“天将降大任于是人也，必先苦其心志，劳其筋骨。”使人痛苦者，往往蕴藏着促人强大的因子。</a:t>
            </a:r>
            <a:endParaRPr kern="100" smtClean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ern="100" smtClean="0">
                <a:cs typeface="+mn-ea"/>
                <a:sym typeface="+mn-lt"/>
              </a:rPr>
              <a:t>④走出舒适区，有时候需要“讨苦吃”。杨善洲说，如果说共产党人有职业病，这个病就是自讨苦吃。从云南保山地委书记位置上卸任后，他毅然扎进大亮山植树造林，把荒山秃岭变成了绿洲；广东湛江市政协原主席陈光保离休后，荷着锄头进山开荒，造福一方百姓。这般自讨苦吃，体现了心念苍生、以苦为乐，更以实绩彰显了行动的力量。</a:t>
            </a:r>
            <a:endParaRPr kern="1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85222" y="909460"/>
            <a:ext cx="95086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ern="100" smtClean="0">
                <a:cs typeface="+mn-ea"/>
                <a:sym typeface="+mn-lt"/>
              </a:rPr>
              <a:t>⑤哲人有言，有些人过了30岁就“死”了，因为之后的岁月里全在模仿自己，机械地重复习惯之事。模仿自己，就是待在舒适区的惯性使然。比如用新瓶装旧酒，反复显摆曾经的成果，如同照了相洗了很多张照片，底片却还是一张；比如习惯于守成、放弃了创新，在踟蹰不前中被他人超越；比如陷入工作怪圈，忙忙碌碌装样子，有难度的不愿干，没有先例的不敢干。不日新者必日退，模仿自己，难免会在舒适中“过早地死亡”。</a:t>
            </a:r>
            <a:endParaRPr kern="100" smtClean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kern="100" smtClean="0">
                <a:cs typeface="+mn-ea"/>
                <a:sym typeface="+mn-lt"/>
              </a:rPr>
              <a:t>⑥非洲有种蝙蝠，能把毛驴杀死。开始时，它会用舌尖轻轻地舔舐毛驴的脚踝，接着再咬个小口吸血，毛驴浑然不觉；一只只蝙蝠接力，毛驴终于轰然倒地。安逸享乐，会让人停留于表面的舒适区。这种舒适背后，隐藏着致命的陷阱。摒弃守成心态、抵制“舒适”吞噬，一个人才能在进取中不断赢得新优势，内心也方有长久的安宁。</a:t>
            </a:r>
            <a:endParaRPr kern="1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20079" y="1475407"/>
            <a:ext cx="10076708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kern="100" smtClean="0">
                <a:cs typeface="+mn-ea"/>
                <a:sym typeface="+mn-lt"/>
              </a:rPr>
              <a:t>⑦一个人之所以伟大，首先是因为他的目标伟大。高远的目标，寄托着理想和信仰，能激励精神、催人奋进。高原之上有高峰，目标远大者从不满足于某个特定高度，他们常常自觉选择离开舒适区，艰难地踏上新征程。面对生命这棵长满可能性的大树，只要肯努力，向上向善总有无限的拓展空间。</a:t>
            </a:r>
            <a:endParaRPr sz="2000"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sz="2000" kern="100" smtClean="0">
                <a:cs typeface="+mn-ea"/>
                <a:sym typeface="+mn-lt"/>
              </a:rPr>
              <a:t>(选自《人民日报》，有删改)</a:t>
            </a:r>
            <a:endParaRPr lang="en-US" sz="2000"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sz="2000"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sz="2000" kern="100" smtClean="0">
                <a:cs typeface="+mn-ea"/>
                <a:sym typeface="+mn-lt"/>
              </a:rPr>
              <a:t>（</a:t>
            </a:r>
            <a:r>
              <a:rPr lang="en-US" altLang="zh-CN" sz="2000" kern="100" smtClean="0">
                <a:cs typeface="+mn-ea"/>
                <a:sym typeface="+mn-lt"/>
              </a:rPr>
              <a:t>1</a:t>
            </a:r>
            <a:r>
              <a:rPr lang="zh-CN" sz="2000" kern="100" smtClean="0">
                <a:cs typeface="+mn-ea"/>
                <a:sym typeface="+mn-lt"/>
              </a:rPr>
              <a:t>）</a:t>
            </a:r>
            <a:r>
              <a:rPr sz="2000" kern="100" smtClean="0">
                <a:cs typeface="+mn-ea"/>
                <a:sym typeface="+mn-lt"/>
              </a:rPr>
              <a:t>从全文来看，作者的主要观点是什么？</a:t>
            </a:r>
            <a:endParaRPr sz="2000"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sz="2000" kern="100" smtClean="0">
                <a:cs typeface="+mn-ea"/>
                <a:sym typeface="+mn-lt"/>
              </a:rPr>
              <a:t>（</a:t>
            </a:r>
            <a:r>
              <a:rPr lang="en-US" altLang="zh-CN" sz="2000" kern="100" smtClean="0">
                <a:cs typeface="+mn-ea"/>
                <a:sym typeface="+mn-lt"/>
              </a:rPr>
              <a:t>2</a:t>
            </a:r>
            <a:r>
              <a:rPr lang="zh-CN" sz="2000" kern="100" smtClean="0">
                <a:cs typeface="+mn-ea"/>
                <a:sym typeface="+mn-lt"/>
              </a:rPr>
              <a:t>）</a:t>
            </a:r>
            <a:r>
              <a:rPr sz="2000" kern="100" smtClean="0">
                <a:cs typeface="+mn-ea"/>
                <a:sym typeface="+mn-lt"/>
              </a:rPr>
              <a:t>简要分析第③段的论证思路。</a:t>
            </a:r>
            <a:endParaRPr sz="2000" kern="1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sz="2000" kern="100" smtClean="0">
                <a:cs typeface="+mn-ea"/>
                <a:sym typeface="+mn-lt"/>
              </a:rPr>
              <a:t>（</a:t>
            </a:r>
            <a:r>
              <a:rPr lang="en-US" altLang="zh-CN" sz="2000" kern="100" smtClean="0">
                <a:cs typeface="+mn-ea"/>
                <a:sym typeface="+mn-lt"/>
              </a:rPr>
              <a:t>3</a:t>
            </a:r>
            <a:r>
              <a:rPr lang="zh-CN" sz="2000" kern="100" smtClean="0">
                <a:cs typeface="+mn-ea"/>
                <a:sym typeface="+mn-lt"/>
              </a:rPr>
              <a:t>）</a:t>
            </a:r>
            <a:r>
              <a:rPr sz="2000" kern="100" smtClean="0">
                <a:cs typeface="+mn-ea"/>
                <a:sym typeface="+mn-lt"/>
              </a:rPr>
              <a:t>第⑤段运用了哪些论证方法？有什么作用？</a:t>
            </a:r>
            <a:endParaRPr sz="2000" kern="100" smtClean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29" y="2777302"/>
            <a:ext cx="2576077" cy="25760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64298" y="1709829"/>
            <a:ext cx="101851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cs typeface="+mn-ea"/>
                <a:sym typeface="+mn-lt"/>
              </a:rPr>
              <a:t>（</a:t>
            </a:r>
            <a:r>
              <a:rPr lang="en-US" altLang="zh-CN" sz="2000">
                <a:cs typeface="+mn-ea"/>
                <a:sym typeface="+mn-lt"/>
              </a:rPr>
              <a:t>1</a:t>
            </a:r>
            <a:r>
              <a:rPr lang="zh-CN" altLang="en-US" sz="2000">
                <a:cs typeface="+mn-ea"/>
                <a:sym typeface="+mn-lt"/>
              </a:rPr>
              <a:t>）走出舒适区，挑战“不可能”，有高远的目标，人生才能抵达更高的境界。</a:t>
            </a:r>
            <a:endParaRPr lang="zh-CN" altLang="en-US" sz="20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cs typeface="+mn-ea"/>
                <a:sym typeface="+mn-lt"/>
              </a:rPr>
              <a:t>（</a:t>
            </a:r>
            <a:r>
              <a:rPr lang="en-US" altLang="zh-CN" sz="2000">
                <a:cs typeface="+mn-ea"/>
                <a:sym typeface="+mn-lt"/>
              </a:rPr>
              <a:t>2</a:t>
            </a:r>
            <a:r>
              <a:rPr lang="zh-CN" altLang="en-US" sz="2000">
                <a:cs typeface="+mn-ea"/>
                <a:sym typeface="+mn-lt"/>
              </a:rPr>
              <a:t>）首先，提出分论点；然后，用航天员训练的事例进行证明，再引用孟子的话加以强调；最后，得出“求极限”虽使人痛苦，却促人强大的结论。</a:t>
            </a:r>
            <a:endParaRPr lang="zh-CN" altLang="en-US" sz="200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cs typeface="+mn-ea"/>
                <a:sym typeface="+mn-lt"/>
              </a:rPr>
              <a:t>（</a:t>
            </a:r>
            <a:r>
              <a:rPr lang="en-US" altLang="zh-CN" sz="2000">
                <a:cs typeface="+mn-ea"/>
                <a:sym typeface="+mn-lt"/>
              </a:rPr>
              <a:t>3</a:t>
            </a:r>
            <a:r>
              <a:rPr lang="zh-CN" altLang="en-US" sz="2000">
                <a:cs typeface="+mn-ea"/>
                <a:sym typeface="+mn-lt"/>
              </a:rPr>
              <a:t>）①举例论证，连用三个“比如”列举一系列事例，有力地证明了待在“舒适区”的危害。②比喻论证，用洗照片比喻反复显摆成果，形象地说明了模仿自己，机械重复这一现象，进而有力地论证了待在“舒适区”的危害。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09444" y="896980"/>
            <a:ext cx="2759261" cy="68384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课后作业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36300" y="12369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262671" y="2035175"/>
            <a:ext cx="943116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eaLnBrk="1" hangingPunct="1">
              <a:lnSpc>
                <a:spcPct val="150000"/>
              </a:lnSpc>
            </a:pPr>
            <a:r>
              <a:rPr sz="2800" smtClean="0">
                <a:latin typeface="+mn-lt"/>
                <a:ea typeface="+mn-ea"/>
                <a:cs typeface="+mn-ea"/>
                <a:sym typeface="+mn-lt"/>
              </a:rPr>
              <a:t>他早年留学美国</a:t>
            </a:r>
            <a:r>
              <a:rPr sz="2800">
                <a:latin typeface="+mn-lt"/>
                <a:ea typeface="+mn-ea"/>
                <a:cs typeface="+mn-ea"/>
                <a:sym typeface="+mn-lt"/>
              </a:rPr>
              <a:t>，归国后，终身致力于中国教育的改造，探索中国人民教育的新路，教育思想和实践经验都十分丰富。他在实践中创立的“生活即教育”“教学做合一”“社会即学校”的教育理论，是我国教育思想史上的一座丰碑，是为世界所知晓的中国教育家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1811" y="108247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作者简介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174750" y="1957888"/>
            <a:ext cx="9539605" cy="252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本文写于1943年，陶行知先生否定了“不能创造”的种种错误看法，提出了“处处是创造之地，天天是创造之时，人人是创造之人”的观点，激励每一个人时时、处处要去创造。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0867" y="119096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创作背景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48410" y="1689100"/>
            <a:ext cx="806577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(1)议论文的三要素指什么？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论点、论据、论证。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(2)论据有哪几种类型？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事实论据和道理论据两种类型。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(3)主要的论证方法有哪些？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15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举例论证、道理论证、对比论证、比喻论证。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084" y="1357719"/>
            <a:ext cx="3220747" cy="32207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6205" y="834499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知识链接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35710" y="1595120"/>
            <a:ext cx="8091805" cy="338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(4)议论文有哪几类？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立论文和驳论文。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(5)驳论文中有几种批驳的方法？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>
              <a:lnSpc>
                <a:spcPct val="200000"/>
              </a:lnSpc>
            </a:pPr>
            <a:r>
              <a:rPr sz="2800">
                <a:latin typeface="+mn-lt"/>
                <a:ea typeface="+mn-ea"/>
                <a:cs typeface="+mn-ea"/>
                <a:sym typeface="+mn-lt"/>
              </a:rPr>
              <a:t>直接批驳（论点、论据、论证），间接批驳。</a:t>
            </a:r>
            <a:endParaRPr sz="2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63" y="1595120"/>
            <a:ext cx="2828903" cy="28289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6205" y="834499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cs typeface="+mn-ea"/>
                <a:sym typeface="+mn-lt"/>
              </a:rPr>
              <a:t>知识链接</a:t>
            </a:r>
            <a:endParaRPr lang="zh-CN" altLang="en-US" sz="2800" b="1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gdymqp0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218</Paragraphs>
  <Slides>56</Slides>
  <Notes>56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baseType="lpstr" size="66">
      <vt:lpstr>Arial</vt:lpstr>
      <vt:lpstr>宋体</vt:lpstr>
      <vt:lpstr>Calibri Light</vt:lpstr>
      <vt:lpstr>Calibri</vt:lpstr>
      <vt:lpstr>汉仪劲楷简</vt:lpstr>
      <vt:lpstr>Roboto Bold</vt:lpstr>
      <vt:lpstr>微软雅黑</vt:lpstr>
      <vt:lpstr>幼圆</vt:lpstr>
      <vt:lpstr>Wingdings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2021-07-12T22:56:26.845</cp:lastPrinted>
  <dcterms:created xsi:type="dcterms:W3CDTF">2021-07-12T22:56:26Z</dcterms:created>
  <dcterms:modified xsi:type="dcterms:W3CDTF">2021-07-12T14:56:28Z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