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handoutMasterIdLst>
    <p:handoutMasterId r:id="rId32"/>
  </p:handoutMasterIdLst>
  <p:sldIdLst>
    <p:sldId id="256" r:id="rId3"/>
    <p:sldId id="271" r:id="rId5"/>
    <p:sldId id="433" r:id="rId6"/>
    <p:sldId id="257" r:id="rId7"/>
    <p:sldId id="268" r:id="rId8"/>
    <p:sldId id="269" r:id="rId9"/>
    <p:sldId id="270" r:id="rId10"/>
    <p:sldId id="274" r:id="rId11"/>
    <p:sldId id="272" r:id="rId12"/>
    <p:sldId id="273" r:id="rId13"/>
    <p:sldId id="488" r:id="rId14"/>
    <p:sldId id="487" r:id="rId15"/>
    <p:sldId id="278" r:id="rId16"/>
    <p:sldId id="279" r:id="rId17"/>
    <p:sldId id="280" r:id="rId18"/>
    <p:sldId id="285" r:id="rId19"/>
    <p:sldId id="284" r:id="rId20"/>
    <p:sldId id="281" r:id="rId21"/>
    <p:sldId id="508" r:id="rId22"/>
    <p:sldId id="509" r:id="rId23"/>
    <p:sldId id="282" r:id="rId24"/>
    <p:sldId id="510" r:id="rId25"/>
    <p:sldId id="511" r:id="rId26"/>
    <p:sldId id="283" r:id="rId27"/>
    <p:sldId id="288" r:id="rId28"/>
    <p:sldId id="287" r:id="rId29"/>
    <p:sldId id="290" r:id="rId30"/>
    <p:sldId id="263" r:id="rId31"/>
  </p:sldIdLst>
  <p:sldSz cx="12192000" cy="6858000"/>
  <p:notesSz cx="6858000" cy="9144000"/>
  <p:embeddedFontLst>
    <p:embeddedFont>
      <p:font typeface="SimSun" panose="02010600030101010101" pitchFamily="2" charset="-122"/>
      <p:regular r:id="rId36"/>
    </p:embeddedFont>
    <p:embeddedFont>
      <p:font typeface="Microsoft YaHei" panose="020B0503020204020204" charset="-122"/>
      <p:regular r:id="rId37"/>
    </p:embeddedFont>
    <p:embeddedFont>
      <p:font typeface="KaiTi" panose="02010609060101010101" charset="-122"/>
      <p:regular r:id="rId38"/>
    </p:embeddedFont>
    <p:embeddedFont>
      <p:font typeface="SimHei" panose="02010609060101010101" charset="-122"/>
      <p:regular r:id="rId39"/>
    </p:embeddedFont>
    <p:embeddedFont>
      <p:font typeface="Calibri" panose="020F0502020204030204" pitchFamily="34" charset="0"/>
      <p:regular r:id="rId40"/>
      <p:bold r:id="rId41"/>
      <p:italic r:id="rId42"/>
      <p:boldItalic r:id="rId43"/>
    </p:embeddedFont>
    <p:embeddedFont>
      <p:font typeface="STXinwei" panose="02010800040101010101" pitchFamily="2" charset="-122"/>
      <p:regular r:id="rId44"/>
    </p:embeddedFont>
    <p:embeddedFont>
      <p:font typeface="Wingdings 3" panose="05040102010807070707" pitchFamily="18" charset="2"/>
      <p:regular r:id="rId45"/>
    </p:embeddedFont>
    <p:embeddedFont>
      <p:font typeface="FangSong" panose="02010609060101010101" pitchFamily="49" charset="-122"/>
      <p:regular r:id="rId46"/>
    </p:embeddedFont>
  </p:embeddedFontLst>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88" d="100"/>
          <a:sy n="88" d="100"/>
        </p:scale>
        <p:origin x="120" y="54"/>
      </p:cViewPr>
      <p:guideLst>
        <p:guide orient="horz" pos="2134"/>
        <p:guide pos="3762"/>
      </p:guideLst>
    </p:cSldViewPr>
  </p:slideViewPr>
  <p:notesTextViewPr>
    <p:cViewPr>
      <p:scale>
        <a:sx n="3" d="2"/>
        <a:sy n="3" d="2"/>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252.xml"/><Relationship Id="rId46" Type="http://schemas.openxmlformats.org/officeDocument/2006/relationships/font" Target="fonts/font11.fntdata"/><Relationship Id="rId45" Type="http://schemas.openxmlformats.org/officeDocument/2006/relationships/font" Target="fonts/font10.fntdata"/><Relationship Id="rId44" Type="http://schemas.openxmlformats.org/officeDocument/2006/relationships/font" Target="fonts/font9.fntdata"/><Relationship Id="rId43" Type="http://schemas.openxmlformats.org/officeDocument/2006/relationships/font" Target="fonts/font8.fntdata"/><Relationship Id="rId42" Type="http://schemas.openxmlformats.org/officeDocument/2006/relationships/font" Target="fonts/font7.fntdata"/><Relationship Id="rId41" Type="http://schemas.openxmlformats.org/officeDocument/2006/relationships/font" Target="fonts/font6.fntdata"/><Relationship Id="rId40" Type="http://schemas.openxmlformats.org/officeDocument/2006/relationships/font" Target="fonts/font5.fntdata"/><Relationship Id="rId4" Type="http://schemas.openxmlformats.org/officeDocument/2006/relationships/notesMaster" Target="notesMasters/notesMaster1.xml"/><Relationship Id="rId39" Type="http://schemas.openxmlformats.org/officeDocument/2006/relationships/font" Target="fonts/font4.fntdata"/><Relationship Id="rId38" Type="http://schemas.openxmlformats.org/officeDocument/2006/relationships/font" Target="fonts/font3.fntdata"/><Relationship Id="rId37" Type="http://schemas.openxmlformats.org/officeDocument/2006/relationships/font" Target="fonts/font2.fntdata"/><Relationship Id="rId36" Type="http://schemas.openxmlformats.org/officeDocument/2006/relationships/font" Target="fonts/font1.fntdata"/><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crosoft YaHei" panose="020B0503020204020204" charset="-122"/>
              <a:ea typeface="Microsoft YaHei" panose="020B0503020204020204" charset="-122"/>
            </a:endParaRPr>
          </a:p>
        </p:txBody>
      </p:sp>
      <p:sp>
        <p:nvSpPr>
          <p:cNvPr id="3" name="日期占位符 2"/>
          <p:cNvSpPr>
            <a:spLocks noGrp="1"/>
          </p:cNvSpPr>
          <p:nvPr>
            <p:ph type="dt" sz="quarter"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crosoft YaHei" panose="020B0503020204020204" charset="-122"/>
                <a:ea typeface="Microsoft YaHei" panose="020B0503020204020204" charset="-122"/>
              </a:rPr>
            </a:fld>
            <a:endParaRPr lang="zh-CN" altLang="en-US">
              <a:latin typeface="Microsoft YaHei" panose="020B0503020204020204" charset="-122"/>
              <a:ea typeface="Microsoft YaHei" panose="020B0503020204020204" charset="-122"/>
            </a:endParaRPr>
          </a:p>
        </p:txBody>
      </p:sp>
      <p:sp>
        <p:nvSpPr>
          <p:cNvPr id="4" name="页脚占位符 3"/>
          <p:cNvSpPr>
            <a:spLocks noGrp="1"/>
          </p:cNvSpPr>
          <p:nvPr>
            <p:ph type="ftr" sz="quarter" idx="2"/>
            <p:custDataLst>
              <p:tags r:id="rId3"/>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crosoft YaHei" panose="020B0503020204020204" charset="-122"/>
              <a:ea typeface="Microsoft YaHei" panose="020B0503020204020204" charset="-122"/>
            </a:endParaRPr>
          </a:p>
        </p:txBody>
      </p:sp>
      <p:sp>
        <p:nvSpPr>
          <p:cNvPr id="5" name="灯片编号占位符 4"/>
          <p:cNvSpPr>
            <a:spLocks noGrp="1"/>
          </p:cNvSpPr>
          <p:nvPr>
            <p:ph type="sldNum" sz="quarter" idx="3"/>
            <p:custDataLst>
              <p:tags r:id="rId4"/>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crosoft YaHei" panose="020B0503020204020204" charset="-122"/>
                <a:ea typeface="Microsoft YaHei" panose="020B0503020204020204" charset="-122"/>
              </a:rPr>
            </a:fld>
            <a:endParaRPr lang="zh-CN" altLang="en-US">
              <a:latin typeface="Microsoft YaHei" panose="020B0503020204020204" charset="-122"/>
              <a:ea typeface="Microsoft YaHei"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atin typeface="Microsoft YaHei" panose="020B0503020204020204" charset="-122"/>
                <a:ea typeface="Microsoft YaHei" panose="020B0503020204020204" charset="-122"/>
              </a:defRPr>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atin typeface="Microsoft YaHei" panose="020B0503020204020204" charset="-122"/>
                <a:ea typeface="Microsoft YaHei"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atin typeface="Microsoft YaHei" panose="020B0503020204020204" charset="-122"/>
                <a:ea typeface="Microsoft YaHei" panose="020B0503020204020204" charset="-122"/>
              </a:defRPr>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atin typeface="Microsoft YaHei" panose="020B0503020204020204" charset="-122"/>
                <a:ea typeface="Microsoft YaHei"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Microsoft YaHei" panose="020B0503020204020204" charset="-122"/>
        <a:ea typeface="Microsoft YaHei" panose="020B0503020204020204" charset="-122"/>
        <a:cs typeface="+mn-cs"/>
      </a:defRPr>
    </a:lvl1pPr>
    <a:lvl2pPr marL="4572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2pPr>
    <a:lvl3pPr marL="9144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3pPr>
    <a:lvl4pPr marL="13716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4pPr>
    <a:lvl5pPr marL="1828800" algn="l" defTabSz="914400" rtl="0" eaLnBrk="1" latinLnBrk="0" hangingPunct="1">
      <a:defRPr sz="1200" kern="1200">
        <a:solidFill>
          <a:schemeClr val="tx1"/>
        </a:solidFill>
        <a:latin typeface="Microsoft YaHei" panose="020B0503020204020204" charset="-122"/>
        <a:ea typeface="Microsoft YaHei"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media/image3.png"/><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image" Target="../media/image2.png"/><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1.jpe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tags" Target="../tags/tag68.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4.jpeg"/><Relationship Id="rId1" Type="http://schemas.openxmlformats.org/officeDocument/2006/relationships/tags" Target="../tags/tag111.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6.jpeg"/><Relationship Id="rId1" Type="http://schemas.openxmlformats.org/officeDocument/2006/relationships/tags" Target="../tags/tag116.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6.jpeg"/><Relationship Id="rId1" Type="http://schemas.openxmlformats.org/officeDocument/2006/relationships/tags" Target="../tags/tag12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image" Target="../media/image6.jpeg"/><Relationship Id="rId1" Type="http://schemas.openxmlformats.org/officeDocument/2006/relationships/tags" Target="../tags/tag130.xml"/></Relationships>
</file>

<file path=ppt/slides/_rels/slide14.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8" Type="http://schemas.openxmlformats.org/officeDocument/2006/relationships/slideLayout" Target="../slideLayouts/slideLayout7.xml"/><Relationship Id="rId27" Type="http://schemas.openxmlformats.org/officeDocument/2006/relationships/tags" Target="../tags/tag160.xml"/><Relationship Id="rId26" Type="http://schemas.openxmlformats.org/officeDocument/2006/relationships/tags" Target="../tags/tag159.xml"/><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tags" Target="../tags/tag156.xml"/><Relationship Id="rId22" Type="http://schemas.openxmlformats.org/officeDocument/2006/relationships/tags" Target="../tags/tag155.xml"/><Relationship Id="rId21" Type="http://schemas.openxmlformats.org/officeDocument/2006/relationships/tags" Target="../tags/tag154.xml"/><Relationship Id="rId20" Type="http://schemas.openxmlformats.org/officeDocument/2006/relationships/tags" Target="../tags/tag153.xml"/><Relationship Id="rId2" Type="http://schemas.openxmlformats.org/officeDocument/2006/relationships/image" Target="../media/image6.jpeg"/><Relationship Id="rId19" Type="http://schemas.openxmlformats.org/officeDocument/2006/relationships/tags" Target="../tags/tag152.xml"/><Relationship Id="rId18" Type="http://schemas.openxmlformats.org/officeDocument/2006/relationships/tags" Target="../tags/tag151.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5.xml"/></Relationships>
</file>

<file path=ppt/slides/_rels/slide15.xml.rels><?xml version="1.0" encoding="UTF-8" standalone="yes"?>
<Relationships xmlns="http://schemas.openxmlformats.org/package/2006/relationships"><Relationship Id="rId9" Type="http://schemas.openxmlformats.org/officeDocument/2006/relationships/audio" Target="../media/media1.mp3"/><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image" Target="../media/image6.jpeg"/><Relationship Id="rId13" Type="http://schemas.openxmlformats.org/officeDocument/2006/relationships/slideLayout" Target="../slideLayouts/slideLayout7.xml"/><Relationship Id="rId12" Type="http://schemas.openxmlformats.org/officeDocument/2006/relationships/tags" Target="../tags/tag168.xml"/><Relationship Id="rId11" Type="http://schemas.openxmlformats.org/officeDocument/2006/relationships/image" Target="../media/image7.png"/><Relationship Id="rId10" Type="http://schemas.microsoft.com/office/2007/relationships/media" Target="../media/media1.mp3"/><Relationship Id="rId1" Type="http://schemas.openxmlformats.org/officeDocument/2006/relationships/tags" Target="../tags/tag161.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image" Target="../media/image6.jpeg"/><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image" Target="../media/image6.jpeg"/><Relationship Id="rId14" Type="http://schemas.openxmlformats.org/officeDocument/2006/relationships/slideLayout" Target="../slideLayouts/slideLayout7.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4.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image" Target="../media/image6.jpeg"/><Relationship Id="rId1" Type="http://schemas.openxmlformats.org/officeDocument/2006/relationships/tags" Target="../tags/tag186.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image" Target="../media/image6.jpeg"/><Relationship Id="rId1" Type="http://schemas.openxmlformats.org/officeDocument/2006/relationships/tags" Target="../tags/tag193.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4.jpeg"/><Relationship Id="rId1" Type="http://schemas.openxmlformats.org/officeDocument/2006/relationships/tags" Target="../tags/tag7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image" Target="../media/image6.jpeg"/><Relationship Id="rId1" Type="http://schemas.openxmlformats.org/officeDocument/2006/relationships/tags" Target="../tags/tag197.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image" Target="../media/image6.jpeg"/><Relationship Id="rId1" Type="http://schemas.openxmlformats.org/officeDocument/2006/relationships/tags" Target="../tags/tag201.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image" Target="../media/image6.jpeg"/><Relationship Id="rId1" Type="http://schemas.openxmlformats.org/officeDocument/2006/relationships/tags" Target="../tags/tag20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11.xml"/><Relationship Id="rId2" Type="http://schemas.openxmlformats.org/officeDocument/2006/relationships/image" Target="../media/image6.jpeg"/><Relationship Id="rId1" Type="http://schemas.openxmlformats.org/officeDocument/2006/relationships/tags" Target="../tags/tag210.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image" Target="../media/image6.jpeg"/><Relationship Id="rId1" Type="http://schemas.openxmlformats.org/officeDocument/2006/relationships/tags" Target="../tags/tag212.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image" Target="../media/image6.jpeg"/><Relationship Id="rId1" Type="http://schemas.openxmlformats.org/officeDocument/2006/relationships/tags" Target="../tags/tag217.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image" Target="../media/image6.jpeg"/><Relationship Id="rId1" Type="http://schemas.openxmlformats.org/officeDocument/2006/relationships/tags" Target="../tags/tag224.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image" Target="../media/image6.jpeg"/><Relationship Id="rId1" Type="http://schemas.openxmlformats.org/officeDocument/2006/relationships/tags" Target="../tags/tag231.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41.xml"/><Relationship Id="rId7" Type="http://schemas.openxmlformats.org/officeDocument/2006/relationships/image" Target="../media/image8.png"/><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image" Target="../media/image2.png"/><Relationship Id="rId3" Type="http://schemas.openxmlformats.org/officeDocument/2006/relationships/tags" Target="../tags/tag238.xml"/><Relationship Id="rId2" Type="http://schemas.openxmlformats.org/officeDocument/2006/relationships/image" Target="../media/image1.jpeg"/><Relationship Id="rId1" Type="http://schemas.openxmlformats.org/officeDocument/2006/relationships/tags" Target="../tags/tag23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image" Target="../media/image4.jpeg"/><Relationship Id="rId1" Type="http://schemas.openxmlformats.org/officeDocument/2006/relationships/tags" Target="../tags/tag77.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image" Target="../media/image4.jpeg"/><Relationship Id="rId1" Type="http://schemas.openxmlformats.org/officeDocument/2006/relationships/tags" Target="../tags/tag79.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image" Target="../media/image4.jpeg"/><Relationship Id="rId1" Type="http://schemas.openxmlformats.org/officeDocument/2006/relationships/tags" Target="../tags/tag82.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7.xml"/><Relationship Id="rId5" Type="http://schemas.openxmlformats.org/officeDocument/2006/relationships/hyperlink" Target="../Documents/&#25991;&#20214;/&#26446;&#20973;&#31644;&#31692;&#24341;/&#21548;&#39062;&#24072;&#24377;&#29748;.doc" TargetMode="External"/><Relationship Id="rId4" Type="http://schemas.openxmlformats.org/officeDocument/2006/relationships/hyperlink" Target="../Documents/&#25991;&#20214;/&#26446;&#20973;&#31644;&#31692;&#24341;/&#29749;&#29750;&#34892;.doc" TargetMode="External"/><Relationship Id="rId3" Type="http://schemas.openxmlformats.org/officeDocument/2006/relationships/tags" Target="../tags/tag86.xml"/><Relationship Id="rId2" Type="http://schemas.openxmlformats.org/officeDocument/2006/relationships/image" Target="../media/image4.jpeg"/><Relationship Id="rId1" Type="http://schemas.openxmlformats.org/officeDocument/2006/relationships/tags" Target="../tags/tag8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4.jpeg"/><Relationship Id="rId1" Type="http://schemas.openxmlformats.org/officeDocument/2006/relationships/tags" Target="../tags/tag88.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4.jpeg"/><Relationship Id="rId1" Type="http://schemas.openxmlformats.org/officeDocument/2006/relationships/tags" Target="../tags/tag95.xml"/></Relationships>
</file>

<file path=ppt/slides/_rels/slide9.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4.jpeg"/><Relationship Id="rId14" Type="http://schemas.openxmlformats.org/officeDocument/2006/relationships/slideLayout" Target="../slideLayouts/slideLayout2.xml"/><Relationship Id="rId13" Type="http://schemas.openxmlformats.org/officeDocument/2006/relationships/tags" Target="../tags/tag110.xml"/><Relationship Id="rId12" Type="http://schemas.openxmlformats.org/officeDocument/2006/relationships/image" Target="../media/image5.png"/><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0.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 name="图片 3" descr="微信图片_20191105201000"/>
          <p:cNvPicPr>
            <a:picLocks noChangeAspect="1"/>
          </p:cNvPicPr>
          <p:nvPr>
            <p:custDataLst>
              <p:tags r:id="rId1"/>
            </p:custDataLst>
          </p:nvPr>
        </p:nvPicPr>
        <p:blipFill>
          <a:blip r:embed="rId2"/>
          <a:stretch>
            <a:fillRect/>
          </a:stretch>
        </p:blipFill>
        <p:spPr>
          <a:xfrm>
            <a:off x="0" y="0"/>
            <a:ext cx="12359005" cy="6927215"/>
          </a:xfrm>
          <a:prstGeom prst="rect">
            <a:avLst/>
          </a:prstGeom>
          <a:solidFill>
            <a:schemeClr val="accent2"/>
          </a:solidFill>
          <a:ln>
            <a:solidFill>
              <a:schemeClr val="accent1"/>
            </a:solidFill>
          </a:ln>
        </p:spPr>
      </p:pic>
      <p:sp>
        <p:nvSpPr>
          <p:cNvPr id="2" name="标题 1"/>
          <p:cNvSpPr>
            <a:spLocks noGrp="1"/>
          </p:cNvSpPr>
          <p:nvPr>
            <p:ph type="ctrTitle"/>
            <p:custDataLst>
              <p:tags r:id="rId3"/>
            </p:custDataLst>
          </p:nvPr>
        </p:nvSpPr>
        <p:spPr>
          <a:xfrm>
            <a:off x="2286000" y="2618105"/>
            <a:ext cx="6669405" cy="1376045"/>
          </a:xfrm>
        </p:spPr>
        <p:txBody>
          <a:bodyPr/>
          <a:lstStyle/>
          <a:p>
            <a:r>
              <a:rPr lang="zh-CN" altLang="en-US" sz="9600">
                <a:effectLst/>
                <a:latin typeface="隶书" panose="02010509060101010101" pitchFamily="49" charset="-122"/>
                <a:ea typeface="隶书" panose="02010509060101010101" pitchFamily="49" charset="-122"/>
              </a:rPr>
              <a:t>李凭箜篌引</a:t>
            </a:r>
            <a:endParaRPr lang="zh-CN" altLang="en-US" sz="9600">
              <a:effectLst/>
              <a:latin typeface="隶书" panose="02010509060101010101" pitchFamily="49" charset="-122"/>
              <a:ea typeface="隶书" panose="02010509060101010101" pitchFamily="49" charset="-122"/>
            </a:endParaRPr>
          </a:p>
        </p:txBody>
      </p:sp>
      <p:pic>
        <p:nvPicPr>
          <p:cNvPr id="12" name="图片 11" descr="图片2"/>
          <p:cNvPicPr>
            <a:picLocks noChangeAspect="1"/>
          </p:cNvPicPr>
          <p:nvPr>
            <p:custDataLst>
              <p:tags r:id="rId4"/>
            </p:custDataLst>
          </p:nvPr>
        </p:nvPicPr>
        <p:blipFill>
          <a:blip r:embed="rId5"/>
          <a:stretch>
            <a:fillRect/>
          </a:stretch>
        </p:blipFill>
        <p:spPr>
          <a:xfrm>
            <a:off x="3192915" y="1450975"/>
            <a:ext cx="5029200" cy="3956050"/>
          </a:xfrm>
          <a:prstGeom prst="rect">
            <a:avLst/>
          </a:prstGeom>
        </p:spPr>
      </p:pic>
      <p:grpSp>
        <p:nvGrpSpPr>
          <p:cNvPr id="5" name="组合 4"/>
          <p:cNvGrpSpPr/>
          <p:nvPr>
            <p:custDataLst>
              <p:tags r:id="rId6"/>
            </p:custDataLst>
          </p:nvPr>
        </p:nvGrpSpPr>
        <p:grpSpPr>
          <a:xfrm>
            <a:off x="6587218" y="4199711"/>
            <a:ext cx="902153" cy="2107821"/>
            <a:chOff x="8024" y="5827"/>
            <a:chExt cx="976" cy="3846"/>
          </a:xfrm>
        </p:grpSpPr>
        <p:pic>
          <p:nvPicPr>
            <p:cNvPr id="6" name="图片 5" descr="e64afae20b7a41024e2e588b23f666b0"/>
            <p:cNvPicPr>
              <a:picLocks noChangeAspect="1"/>
            </p:cNvPicPr>
            <p:nvPr>
              <p:custDataLst>
                <p:tags r:id="rId7"/>
              </p:custDataLst>
            </p:nvPr>
          </p:nvPicPr>
          <p:blipFill>
            <a:blip r:embed="rId8"/>
            <a:stretch>
              <a:fillRect/>
            </a:stretch>
          </p:blipFill>
          <p:spPr>
            <a:xfrm>
              <a:off x="8024" y="5827"/>
              <a:ext cx="976" cy="3245"/>
            </a:xfrm>
            <a:prstGeom prst="rect">
              <a:avLst/>
            </a:prstGeom>
          </p:spPr>
        </p:pic>
        <p:sp>
          <p:nvSpPr>
            <p:cNvPr id="7" name="文本框 6"/>
            <p:cNvSpPr txBox="1"/>
            <p:nvPr>
              <p:custDataLst>
                <p:tags r:id="rId9"/>
              </p:custDataLst>
            </p:nvPr>
          </p:nvSpPr>
          <p:spPr>
            <a:xfrm>
              <a:off x="8229" y="6582"/>
              <a:ext cx="756" cy="3091"/>
            </a:xfrm>
            <a:prstGeom prst="rect">
              <a:avLst/>
            </a:prstGeom>
            <a:noFill/>
          </p:spPr>
          <p:txBody>
            <a:bodyPr wrap="square" rtlCol="0">
              <a:spAutoFit/>
            </a:bodyPr>
            <a:lstStyle/>
            <a:p>
              <a:r>
                <a:rPr lang="zh-CN" altLang="en-US" sz="2800">
                  <a:solidFill>
                    <a:schemeClr val="bg1"/>
                  </a:solidFill>
                  <a:latin typeface="KaiTi" panose="02010609060101010101" charset="-122"/>
                  <a:ea typeface="KaiTi" panose="02010609060101010101" charset="-122"/>
                  <a:cs typeface="Microsoft YaHei" panose="020B0503020204020204" charset="-122"/>
                </a:rPr>
                <a:t>李贺</a:t>
              </a:r>
              <a:endParaRPr lang="zh-CN" altLang="en-US" sz="2800">
                <a:solidFill>
                  <a:schemeClr val="bg1"/>
                </a:solidFill>
                <a:latin typeface="KaiTi" panose="02010609060101010101" charset="-122"/>
                <a:ea typeface="KaiTi" panose="02010609060101010101" charset="-122"/>
                <a:cs typeface="Microsoft YaHei" panose="020B0503020204020204" charset="-122"/>
              </a:endParaRPr>
            </a:p>
          </p:txBody>
        </p:sp>
      </p:grpSp>
    </p:spTree>
    <p:custDataLst>
      <p:tags r:id="rId10"/>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11430" y="0"/>
            <a:ext cx="12214860" cy="6870700"/>
          </a:xfrm>
          <a:prstGeom prst="rect">
            <a:avLst/>
          </a:prstGeom>
        </p:spPr>
      </p:pic>
      <p:sp>
        <p:nvSpPr>
          <p:cNvPr id="6" name="文本框 5"/>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7" name="文本框 6"/>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吟咏诗韵</a:t>
            </a:r>
            <a:endParaRPr lang="zh-CN" altLang="en-US" sz="3200">
              <a:solidFill>
                <a:schemeClr val="bg1"/>
              </a:solidFill>
            </a:endParaRPr>
          </a:p>
        </p:txBody>
      </p:sp>
      <p:sp>
        <p:nvSpPr>
          <p:cNvPr id="8" name="内容占位符 2"/>
          <p:cNvSpPr txBox="1"/>
          <p:nvPr>
            <p:custDataLst>
              <p:tags r:id="rId5"/>
            </p:custDataLst>
          </p:nvPr>
        </p:nvSpPr>
        <p:spPr>
          <a:xfrm>
            <a:off x="766422" y="1426189"/>
            <a:ext cx="9524734" cy="4895158"/>
          </a:xfrm>
          <a:prstGeom prst="rect">
            <a:avLst/>
          </a:prstGeom>
          <a:solidFill>
            <a:schemeClr val="bg1"/>
          </a:solidFill>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Aft>
                <a:spcPct val="0"/>
              </a:spcAft>
              <a:buFont typeface="Arial" panose="020B0604020202020204" pitchFamily="34" charset="0"/>
              <a:buNone/>
            </a:pPr>
            <a:r>
              <a:rPr lang="zh-CN" altLang="en-US" sz="2800" b="1">
                <a:solidFill>
                  <a:schemeClr val="tx1"/>
                </a:solidFill>
                <a:latin typeface="KaiTi" panose="02010609060101010101" charset="-122"/>
                <a:ea typeface="KaiTi" panose="02010609060101010101" charset="-122"/>
              </a:rPr>
              <a:t>  </a:t>
            </a:r>
            <a:r>
              <a:rPr lang="zh-CN" altLang="en-US" sz="2800" b="1">
                <a:solidFill>
                  <a:srgbClr val="C00000"/>
                </a:solidFill>
                <a:latin typeface="KaiTi" panose="02010609060101010101" charset="-122"/>
                <a:ea typeface="KaiTi" panose="02010609060101010101" charset="-122"/>
              </a:rPr>
              <a:t>这是一首乐府歌行体，四次换韵，且句句用韵，韵脚很密，有时是“二二一二”的节拍，有时是“二二二一”的节拍。全诗的节奏、押韵情况如下：</a:t>
            </a:r>
            <a:endParaRPr lang="en-US" altLang="zh-CN" sz="2800" b="1">
              <a:solidFill>
                <a:srgbClr val="C00000"/>
              </a:solidFill>
              <a:latin typeface="KaiTi" panose="02010609060101010101" charset="-122"/>
              <a:ea typeface="KaiTi" panose="02010609060101010101" charset="-122"/>
            </a:endParaRPr>
          </a:p>
          <a:p>
            <a:pPr marL="0" indent="0">
              <a:lnSpc>
                <a:spcPct val="100000"/>
              </a:lnSpc>
              <a:spcAft>
                <a:spcPct val="0"/>
              </a:spcAft>
              <a:buFont typeface="Arial" panose="020B0604020202020204" pitchFamily="34" charset="0"/>
              <a:buNone/>
            </a:pPr>
            <a:endParaRPr lang="zh-CN" altLang="en-US" sz="2800" b="1">
              <a:solidFill>
                <a:srgbClr val="C00000"/>
              </a:solidFill>
              <a:latin typeface="KaiTi" panose="02010609060101010101" charset="-122"/>
              <a:ea typeface="KaiTi" panose="02010609060101010101" charset="-122"/>
            </a:endParaRPr>
          </a:p>
          <a:p>
            <a:pPr>
              <a:lnSpc>
                <a:spcPct val="100000"/>
              </a:lnSpc>
              <a:spcAft>
                <a:spcPct val="0"/>
              </a:spcAft>
            </a:pPr>
            <a:r>
              <a:rPr lang="zh-CN" altLang="en-US" sz="2800" b="1">
                <a:solidFill>
                  <a:schemeClr val="tx1"/>
                </a:solidFill>
                <a:latin typeface="KaiTi" panose="02010609060101010101" charset="-122"/>
                <a:ea typeface="KaiTi" panose="02010609060101010101" charset="-122"/>
              </a:rPr>
              <a:t>吴丝</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蜀桐</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张</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高</a:t>
            </a:r>
            <a:r>
              <a:rPr lang="zh-CN" altLang="en-US" sz="2800" b="1">
                <a:solidFill>
                  <a:srgbClr val="FF0000"/>
                </a:solidFill>
                <a:latin typeface="KaiTi" panose="02010609060101010101" charset="-122"/>
                <a:ea typeface="KaiTi" panose="02010609060101010101" charset="-122"/>
              </a:rPr>
              <a:t>秋</a:t>
            </a:r>
            <a:r>
              <a:rPr lang="zh-CN" altLang="en-US" sz="2800" b="1">
                <a:solidFill>
                  <a:schemeClr val="tx1"/>
                </a:solidFill>
                <a:latin typeface="KaiTi" panose="02010609060101010101" charset="-122"/>
                <a:ea typeface="KaiTi" panose="02010609060101010101" charset="-122"/>
              </a:rPr>
              <a:t>，空山</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凝云</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颓</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不</a:t>
            </a:r>
            <a:r>
              <a:rPr lang="zh-CN" altLang="en-US" sz="2800" b="1">
                <a:solidFill>
                  <a:srgbClr val="FF0000"/>
                </a:solidFill>
                <a:latin typeface="KaiTi" panose="02010609060101010101" charset="-122"/>
                <a:ea typeface="KaiTi" panose="02010609060101010101" charset="-122"/>
              </a:rPr>
              <a:t>流</a:t>
            </a:r>
            <a:r>
              <a:rPr lang="zh-CN" altLang="en-US" sz="2800" b="1">
                <a:solidFill>
                  <a:schemeClr val="tx1"/>
                </a:solidFill>
                <a:latin typeface="KaiTi" panose="02010609060101010101" charset="-122"/>
                <a:ea typeface="KaiTi" panose="02010609060101010101" charset="-122"/>
              </a:rPr>
              <a:t>。</a:t>
            </a:r>
            <a:endParaRPr lang="zh-CN" altLang="en-US" sz="2800" b="1">
              <a:solidFill>
                <a:schemeClr val="tx1"/>
              </a:solidFill>
              <a:latin typeface="KaiTi" panose="02010609060101010101" charset="-122"/>
              <a:ea typeface="KaiTi" panose="02010609060101010101" charset="-122"/>
            </a:endParaRPr>
          </a:p>
          <a:p>
            <a:pPr>
              <a:lnSpc>
                <a:spcPct val="100000"/>
              </a:lnSpc>
              <a:spcAft>
                <a:spcPct val="0"/>
              </a:spcAft>
            </a:pPr>
            <a:r>
              <a:rPr lang="zh-CN" altLang="en-US" sz="2800" b="1">
                <a:solidFill>
                  <a:schemeClr val="tx1"/>
                </a:solidFill>
                <a:latin typeface="KaiTi" panose="02010609060101010101" charset="-122"/>
                <a:ea typeface="KaiTi" panose="02010609060101010101" charset="-122"/>
              </a:rPr>
              <a:t>江娥</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啼竹</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素女</a:t>
            </a:r>
            <a:r>
              <a:rPr lang="en-US" altLang="zh-CN" sz="2800" b="1">
                <a:solidFill>
                  <a:schemeClr val="tx1"/>
                </a:solidFill>
                <a:latin typeface="KaiTi" panose="02010609060101010101" charset="-122"/>
                <a:ea typeface="KaiTi" panose="02010609060101010101" charset="-122"/>
              </a:rPr>
              <a:t>/</a:t>
            </a:r>
            <a:r>
              <a:rPr lang="zh-CN" altLang="en-US" sz="2800" b="1">
                <a:solidFill>
                  <a:srgbClr val="FF0000"/>
                </a:solidFill>
                <a:latin typeface="KaiTi" panose="02010609060101010101" charset="-122"/>
                <a:ea typeface="KaiTi" panose="02010609060101010101" charset="-122"/>
              </a:rPr>
              <a:t>愁</a:t>
            </a:r>
            <a:r>
              <a:rPr lang="zh-CN" altLang="en-US" sz="2800" b="1">
                <a:solidFill>
                  <a:schemeClr val="tx1"/>
                </a:solidFill>
                <a:latin typeface="KaiTi" panose="02010609060101010101" charset="-122"/>
                <a:ea typeface="KaiTi" panose="02010609060101010101" charset="-122"/>
              </a:rPr>
              <a:t>，李凭</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中国</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弹</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箜</a:t>
            </a:r>
            <a:r>
              <a:rPr lang="zh-CN" altLang="en-US" sz="2800" b="1">
                <a:solidFill>
                  <a:srgbClr val="FF0000"/>
                </a:solidFill>
                <a:latin typeface="KaiTi" panose="02010609060101010101" charset="-122"/>
                <a:ea typeface="KaiTi" panose="02010609060101010101" charset="-122"/>
              </a:rPr>
              <a:t>篌</a:t>
            </a:r>
            <a:r>
              <a:rPr lang="zh-CN" altLang="en-US" sz="2800" b="1">
                <a:solidFill>
                  <a:schemeClr val="tx1"/>
                </a:solidFill>
                <a:latin typeface="KaiTi" panose="02010609060101010101" charset="-122"/>
                <a:ea typeface="KaiTi" panose="02010609060101010101" charset="-122"/>
              </a:rPr>
              <a:t>。</a:t>
            </a:r>
            <a:endParaRPr lang="zh-CN" altLang="en-US" sz="2800" b="1">
              <a:solidFill>
                <a:schemeClr val="tx1"/>
              </a:solidFill>
              <a:latin typeface="KaiTi" panose="02010609060101010101" charset="-122"/>
              <a:ea typeface="KaiTi" panose="02010609060101010101" charset="-122"/>
            </a:endParaRPr>
          </a:p>
          <a:p>
            <a:pPr>
              <a:lnSpc>
                <a:spcPct val="100000"/>
              </a:lnSpc>
              <a:spcAft>
                <a:spcPct val="0"/>
              </a:spcAft>
            </a:pPr>
            <a:r>
              <a:rPr lang="zh-CN" altLang="en-US" sz="2800" b="1">
                <a:solidFill>
                  <a:schemeClr val="tx1"/>
                </a:solidFill>
                <a:latin typeface="KaiTi" panose="02010609060101010101" charset="-122"/>
                <a:ea typeface="KaiTi" panose="02010609060101010101" charset="-122"/>
              </a:rPr>
              <a:t>昆山</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玉碎</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凤凰</a:t>
            </a:r>
            <a:r>
              <a:rPr lang="en-US" altLang="zh-CN" sz="2800" b="1">
                <a:solidFill>
                  <a:schemeClr val="tx1"/>
                </a:solidFill>
                <a:latin typeface="KaiTi" panose="02010609060101010101" charset="-122"/>
                <a:ea typeface="KaiTi" panose="02010609060101010101" charset="-122"/>
              </a:rPr>
              <a:t>/</a:t>
            </a:r>
            <a:r>
              <a:rPr lang="zh-CN" altLang="en-US" sz="2800" b="1">
                <a:solidFill>
                  <a:srgbClr val="FF0000"/>
                </a:solidFill>
                <a:latin typeface="KaiTi" panose="02010609060101010101" charset="-122"/>
                <a:ea typeface="KaiTi" panose="02010609060101010101" charset="-122"/>
              </a:rPr>
              <a:t>叫</a:t>
            </a:r>
            <a:r>
              <a:rPr lang="zh-CN" altLang="en-US" sz="2800" b="1">
                <a:solidFill>
                  <a:schemeClr val="tx1"/>
                </a:solidFill>
                <a:latin typeface="KaiTi" panose="02010609060101010101" charset="-122"/>
                <a:ea typeface="KaiTi" panose="02010609060101010101" charset="-122"/>
              </a:rPr>
              <a:t>，芙蓉</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泣露</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香兰</a:t>
            </a:r>
            <a:r>
              <a:rPr lang="en-US" altLang="zh-CN" sz="2800" b="1">
                <a:solidFill>
                  <a:schemeClr val="tx1"/>
                </a:solidFill>
                <a:latin typeface="KaiTi" panose="02010609060101010101" charset="-122"/>
                <a:ea typeface="KaiTi" panose="02010609060101010101" charset="-122"/>
              </a:rPr>
              <a:t>/</a:t>
            </a:r>
            <a:r>
              <a:rPr lang="zh-CN" altLang="en-US" sz="2800" b="1">
                <a:solidFill>
                  <a:srgbClr val="FF0000"/>
                </a:solidFill>
                <a:latin typeface="KaiTi" panose="02010609060101010101" charset="-122"/>
                <a:ea typeface="KaiTi" panose="02010609060101010101" charset="-122"/>
              </a:rPr>
              <a:t>笑</a:t>
            </a:r>
            <a:r>
              <a:rPr lang="zh-CN" altLang="en-US" sz="2800" b="1">
                <a:solidFill>
                  <a:schemeClr val="tx1"/>
                </a:solidFill>
                <a:latin typeface="KaiTi" panose="02010609060101010101" charset="-122"/>
                <a:ea typeface="KaiTi" panose="02010609060101010101" charset="-122"/>
              </a:rPr>
              <a:t>。</a:t>
            </a:r>
            <a:endParaRPr lang="zh-CN" altLang="en-US" sz="2800" b="1">
              <a:solidFill>
                <a:schemeClr val="tx1"/>
              </a:solidFill>
              <a:latin typeface="KaiTi" panose="02010609060101010101" charset="-122"/>
              <a:ea typeface="KaiTi" panose="02010609060101010101" charset="-122"/>
            </a:endParaRPr>
          </a:p>
          <a:p>
            <a:pPr>
              <a:lnSpc>
                <a:spcPct val="100000"/>
              </a:lnSpc>
              <a:spcAft>
                <a:spcPct val="0"/>
              </a:spcAft>
            </a:pPr>
            <a:r>
              <a:rPr lang="zh-CN" altLang="en-US" sz="2800" b="1">
                <a:solidFill>
                  <a:schemeClr val="tx1"/>
                </a:solidFill>
                <a:latin typeface="KaiTi" panose="02010609060101010101" charset="-122"/>
                <a:ea typeface="KaiTi" panose="02010609060101010101" charset="-122"/>
              </a:rPr>
              <a:t>十二</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门前</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融</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冷</a:t>
            </a:r>
            <a:r>
              <a:rPr lang="zh-CN" altLang="en-US" sz="2800" b="1">
                <a:solidFill>
                  <a:srgbClr val="FF0000"/>
                </a:solidFill>
                <a:latin typeface="KaiTi" panose="02010609060101010101" charset="-122"/>
                <a:ea typeface="KaiTi" panose="02010609060101010101" charset="-122"/>
              </a:rPr>
              <a:t>光</a:t>
            </a:r>
            <a:r>
              <a:rPr lang="zh-CN" altLang="en-US" sz="2800" b="1">
                <a:solidFill>
                  <a:schemeClr val="tx1"/>
                </a:solidFill>
                <a:latin typeface="KaiTi" panose="02010609060101010101" charset="-122"/>
                <a:ea typeface="KaiTi" panose="02010609060101010101" charset="-122"/>
              </a:rPr>
              <a:t>，二十</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三丝</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动</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紫</a:t>
            </a:r>
            <a:r>
              <a:rPr lang="zh-CN" altLang="en-US" sz="2800" b="1">
                <a:solidFill>
                  <a:srgbClr val="FF0000"/>
                </a:solidFill>
                <a:latin typeface="KaiTi" panose="02010609060101010101" charset="-122"/>
                <a:ea typeface="KaiTi" panose="02010609060101010101" charset="-122"/>
              </a:rPr>
              <a:t>皇</a:t>
            </a:r>
            <a:r>
              <a:rPr lang="zh-CN" altLang="en-US" sz="2800" b="1">
                <a:solidFill>
                  <a:schemeClr val="tx1"/>
                </a:solidFill>
                <a:latin typeface="KaiTi" panose="02010609060101010101" charset="-122"/>
                <a:ea typeface="KaiTi" panose="02010609060101010101" charset="-122"/>
              </a:rPr>
              <a:t>。</a:t>
            </a:r>
            <a:endParaRPr lang="zh-CN" altLang="en-US" sz="2800" b="1">
              <a:solidFill>
                <a:schemeClr val="tx1"/>
              </a:solidFill>
              <a:latin typeface="KaiTi" panose="02010609060101010101" charset="-122"/>
              <a:ea typeface="KaiTi" panose="02010609060101010101" charset="-122"/>
            </a:endParaRPr>
          </a:p>
          <a:p>
            <a:pPr>
              <a:lnSpc>
                <a:spcPct val="100000"/>
              </a:lnSpc>
              <a:spcAft>
                <a:spcPct val="0"/>
              </a:spcAft>
            </a:pPr>
            <a:r>
              <a:rPr lang="zh-CN" altLang="en-US" sz="2800" b="1">
                <a:solidFill>
                  <a:schemeClr val="tx1"/>
                </a:solidFill>
                <a:latin typeface="KaiTi" panose="02010609060101010101" charset="-122"/>
                <a:ea typeface="KaiTi" panose="02010609060101010101" charset="-122"/>
              </a:rPr>
              <a:t>女娲</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炼石</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补天</a:t>
            </a:r>
            <a:r>
              <a:rPr lang="en-US" altLang="zh-CN" sz="2800" b="1">
                <a:solidFill>
                  <a:schemeClr val="tx1"/>
                </a:solidFill>
                <a:latin typeface="KaiTi" panose="02010609060101010101" charset="-122"/>
                <a:ea typeface="KaiTi" panose="02010609060101010101" charset="-122"/>
              </a:rPr>
              <a:t>/</a:t>
            </a:r>
            <a:r>
              <a:rPr lang="zh-CN" altLang="en-US" sz="2800" b="1">
                <a:solidFill>
                  <a:srgbClr val="FF0000"/>
                </a:solidFill>
                <a:latin typeface="KaiTi" panose="02010609060101010101" charset="-122"/>
                <a:ea typeface="KaiTi" panose="02010609060101010101" charset="-122"/>
              </a:rPr>
              <a:t>处</a:t>
            </a:r>
            <a:r>
              <a:rPr lang="zh-CN" altLang="en-US" sz="2800" b="1">
                <a:solidFill>
                  <a:schemeClr val="tx1"/>
                </a:solidFill>
                <a:latin typeface="KaiTi" panose="02010609060101010101" charset="-122"/>
                <a:ea typeface="KaiTi" panose="02010609060101010101" charset="-122"/>
              </a:rPr>
              <a:t>，石破</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天惊</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逗</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秋</a:t>
            </a:r>
            <a:r>
              <a:rPr lang="zh-CN" altLang="en-US" sz="2800" b="1">
                <a:solidFill>
                  <a:srgbClr val="FF0000"/>
                </a:solidFill>
                <a:latin typeface="KaiTi" panose="02010609060101010101" charset="-122"/>
                <a:ea typeface="KaiTi" panose="02010609060101010101" charset="-122"/>
              </a:rPr>
              <a:t>雨</a:t>
            </a:r>
            <a:r>
              <a:rPr lang="zh-CN" altLang="en-US" sz="2800" b="1">
                <a:solidFill>
                  <a:schemeClr val="tx1"/>
                </a:solidFill>
                <a:latin typeface="KaiTi" panose="02010609060101010101" charset="-122"/>
                <a:ea typeface="KaiTi" panose="02010609060101010101" charset="-122"/>
              </a:rPr>
              <a:t>。</a:t>
            </a:r>
            <a:endParaRPr lang="zh-CN" altLang="en-US" sz="2800" b="1">
              <a:solidFill>
                <a:schemeClr val="tx1"/>
              </a:solidFill>
              <a:latin typeface="KaiTi" panose="02010609060101010101" charset="-122"/>
              <a:ea typeface="KaiTi" panose="02010609060101010101" charset="-122"/>
            </a:endParaRPr>
          </a:p>
          <a:p>
            <a:pPr>
              <a:lnSpc>
                <a:spcPct val="100000"/>
              </a:lnSpc>
              <a:spcAft>
                <a:spcPct val="0"/>
              </a:spcAft>
            </a:pPr>
            <a:r>
              <a:rPr lang="zh-CN" altLang="en-US" sz="2800" b="1">
                <a:solidFill>
                  <a:schemeClr val="tx1"/>
                </a:solidFill>
                <a:latin typeface="KaiTi" panose="02010609060101010101" charset="-122"/>
                <a:ea typeface="KaiTi" panose="02010609060101010101" charset="-122"/>
              </a:rPr>
              <a:t>梦入</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神山</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教</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神</a:t>
            </a:r>
            <a:r>
              <a:rPr lang="zh-CN" altLang="en-US" sz="2800" b="1">
                <a:solidFill>
                  <a:srgbClr val="FF0000"/>
                </a:solidFill>
                <a:latin typeface="KaiTi" panose="02010609060101010101" charset="-122"/>
                <a:ea typeface="KaiTi" panose="02010609060101010101" charset="-122"/>
              </a:rPr>
              <a:t>妪</a:t>
            </a:r>
            <a:r>
              <a:rPr lang="zh-CN" altLang="en-US" sz="2800" b="1">
                <a:solidFill>
                  <a:schemeClr val="tx1"/>
                </a:solidFill>
                <a:latin typeface="KaiTi" panose="02010609060101010101" charset="-122"/>
                <a:ea typeface="KaiTi" panose="02010609060101010101" charset="-122"/>
              </a:rPr>
              <a:t>，老鱼</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跳波</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瘦蛟</a:t>
            </a:r>
            <a:r>
              <a:rPr lang="en-US" altLang="zh-CN" sz="2800" b="1">
                <a:solidFill>
                  <a:schemeClr val="tx1"/>
                </a:solidFill>
                <a:latin typeface="KaiTi" panose="02010609060101010101" charset="-122"/>
                <a:ea typeface="KaiTi" panose="02010609060101010101" charset="-122"/>
              </a:rPr>
              <a:t>/</a:t>
            </a:r>
            <a:r>
              <a:rPr lang="zh-CN" altLang="en-US" sz="2800" b="1">
                <a:solidFill>
                  <a:srgbClr val="FF0000"/>
                </a:solidFill>
                <a:latin typeface="KaiTi" panose="02010609060101010101" charset="-122"/>
                <a:ea typeface="KaiTi" panose="02010609060101010101" charset="-122"/>
              </a:rPr>
              <a:t>舞</a:t>
            </a:r>
            <a:r>
              <a:rPr lang="zh-CN" altLang="en-US" sz="2800" b="1">
                <a:solidFill>
                  <a:schemeClr val="tx1"/>
                </a:solidFill>
                <a:latin typeface="KaiTi" panose="02010609060101010101" charset="-122"/>
                <a:ea typeface="KaiTi" panose="02010609060101010101" charset="-122"/>
              </a:rPr>
              <a:t>。</a:t>
            </a:r>
            <a:endParaRPr lang="zh-CN" altLang="en-US" sz="2800" b="1">
              <a:solidFill>
                <a:schemeClr val="tx1"/>
              </a:solidFill>
              <a:latin typeface="KaiTi" panose="02010609060101010101" charset="-122"/>
              <a:ea typeface="KaiTi" panose="02010609060101010101" charset="-122"/>
            </a:endParaRPr>
          </a:p>
          <a:p>
            <a:pPr>
              <a:lnSpc>
                <a:spcPct val="100000"/>
              </a:lnSpc>
              <a:spcAft>
                <a:spcPct val="0"/>
              </a:spcAft>
            </a:pPr>
            <a:r>
              <a:rPr lang="zh-CN" altLang="en-US" sz="2800" b="1">
                <a:solidFill>
                  <a:schemeClr val="tx1"/>
                </a:solidFill>
                <a:latin typeface="KaiTi" panose="02010609060101010101" charset="-122"/>
                <a:ea typeface="KaiTi" panose="02010609060101010101" charset="-122"/>
              </a:rPr>
              <a:t>吴质</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不眠</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倚</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桂</a:t>
            </a:r>
            <a:r>
              <a:rPr lang="zh-CN" altLang="en-US" sz="2800" b="1">
                <a:solidFill>
                  <a:srgbClr val="FF0000"/>
                </a:solidFill>
                <a:latin typeface="KaiTi" panose="02010609060101010101" charset="-122"/>
                <a:ea typeface="KaiTi" panose="02010609060101010101" charset="-122"/>
              </a:rPr>
              <a:t>树</a:t>
            </a:r>
            <a:r>
              <a:rPr lang="zh-CN" altLang="en-US" sz="2800" b="1">
                <a:solidFill>
                  <a:schemeClr val="tx1"/>
                </a:solidFill>
                <a:latin typeface="KaiTi" panose="02010609060101010101" charset="-122"/>
                <a:ea typeface="KaiTi" panose="02010609060101010101" charset="-122"/>
              </a:rPr>
              <a:t>，露脚</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斜飞</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湿</a:t>
            </a:r>
            <a:r>
              <a:rPr lang="en-US" altLang="zh-CN" sz="2800" b="1">
                <a:solidFill>
                  <a:schemeClr val="tx1"/>
                </a:solidFill>
                <a:latin typeface="KaiTi" panose="02010609060101010101" charset="-122"/>
                <a:ea typeface="KaiTi" panose="02010609060101010101" charset="-122"/>
              </a:rPr>
              <a:t>/</a:t>
            </a:r>
            <a:r>
              <a:rPr lang="zh-CN" altLang="en-US" sz="2800" b="1">
                <a:solidFill>
                  <a:schemeClr val="tx1"/>
                </a:solidFill>
                <a:latin typeface="KaiTi" panose="02010609060101010101" charset="-122"/>
                <a:ea typeface="KaiTi" panose="02010609060101010101" charset="-122"/>
              </a:rPr>
              <a:t>寒</a:t>
            </a:r>
            <a:r>
              <a:rPr lang="zh-CN" altLang="en-US" sz="2800" b="1">
                <a:solidFill>
                  <a:srgbClr val="FF0000"/>
                </a:solidFill>
                <a:latin typeface="KaiTi" panose="02010609060101010101" charset="-122"/>
                <a:ea typeface="KaiTi" panose="02010609060101010101" charset="-122"/>
              </a:rPr>
              <a:t>兔</a:t>
            </a:r>
            <a:r>
              <a:rPr lang="zh-CN" altLang="en-US" sz="2800" b="1">
                <a:solidFill>
                  <a:schemeClr val="tx1"/>
                </a:solidFill>
                <a:latin typeface="KaiTi" panose="02010609060101010101" charset="-122"/>
                <a:ea typeface="KaiTi" panose="02010609060101010101" charset="-122"/>
              </a:rPr>
              <a:t>。</a:t>
            </a:r>
            <a:endParaRPr lang="zh-CN" altLang="en-US" sz="2800" b="1">
              <a:solidFill>
                <a:schemeClr val="tx1"/>
              </a:solidFill>
              <a:latin typeface="KaiTi" panose="02010609060101010101" charset="-122"/>
              <a:ea typeface="KaiTi" panose="02010609060101010101"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3" end="3"/>
                                            </p:txEl>
                                          </p:spTgt>
                                        </p:tgtEl>
                                        <p:attrNameLst>
                                          <p:attrName>style.visibility</p:attrName>
                                        </p:attrNameLst>
                                      </p:cBhvr>
                                      <p:to>
                                        <p:strVal val="visible"/>
                                      </p:to>
                                    </p:set>
                                    <p:anim calcmode="lin" valueType="num">
                                      <p:cBhvr additive="base">
                                        <p:cTn id="1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 calcmode="lin" valueType="num">
                                      <p:cBhvr additive="base">
                                        <p:cTn id="15"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 calcmode="lin" valueType="num">
                                      <p:cBhvr additive="base">
                                        <p:cTn id="1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anim calcmode="lin" valueType="num">
                                      <p:cBhvr additive="base">
                                        <p:cTn id="23"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anim calcmode="lin" valueType="num">
                                      <p:cBhvr additive="base">
                                        <p:cTn id="27"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 calcmode="lin" valueType="num">
                                      <p:cBhvr additive="base">
                                        <p:cTn id="31"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0" y="0"/>
            <a:ext cx="12192000" cy="68580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品读诗歌</a:t>
            </a:r>
            <a:endParaRPr lang="zh-CN" altLang="en-US" sz="3200">
              <a:solidFill>
                <a:schemeClr val="bg1"/>
              </a:solidFill>
            </a:endParaRPr>
          </a:p>
        </p:txBody>
      </p:sp>
      <p:sp>
        <p:nvSpPr>
          <p:cNvPr id="12" name="Rectangle 2"/>
          <p:cNvSpPr txBox="1"/>
          <p:nvPr>
            <p:custDataLst>
              <p:tags r:id="rId5"/>
            </p:custDataLst>
          </p:nvPr>
        </p:nvSpPr>
        <p:spPr>
          <a:xfrm>
            <a:off x="3313906" y="648289"/>
            <a:ext cx="6737350" cy="1198246"/>
          </a:xfrm>
          <a:prstGeom prst="rect">
            <a:avLst/>
          </a:prstGeom>
          <a:solidFill>
            <a:schemeClr val="bg2"/>
          </a:solidFill>
        </p:spPr>
        <p:txBody>
          <a:bodyPr vert="horz" wrap="square" lIns="91440" tIns="45720" rIns="91440" bIns="45720" anchor="t">
            <a:normAutofit fontScale="97500"/>
          </a:bodyPr>
          <a:lst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a:lstStyle>
          <a:p>
            <a:r>
              <a:rPr lang="zh-CN" altLang="en-US" sz="3200">
                <a:latin typeface="STXinwei" panose="02010800040101010101" pitchFamily="2" charset="-122"/>
                <a:ea typeface="STXinwei" panose="02010800040101010101" pitchFamily="2" charset="-122"/>
                <a:cs typeface="华文细黑" panose="02010600040101010101" charset="-122"/>
              </a:rPr>
              <a:t>吴丝蜀桐张高秋，空山凝云颓不流。</a:t>
            </a:r>
            <a:br>
              <a:rPr lang="en-US" altLang="zh-CN" sz="3200">
                <a:latin typeface="STXinwei" panose="02010800040101010101" pitchFamily="2" charset="-122"/>
                <a:ea typeface="STXinwei" panose="02010800040101010101" pitchFamily="2" charset="-122"/>
                <a:cs typeface="华文细黑" panose="02010600040101010101" charset="-122"/>
              </a:rPr>
            </a:br>
            <a:r>
              <a:rPr lang="zh-CN" altLang="en-US" sz="3200">
                <a:latin typeface="STXinwei" panose="02010800040101010101" pitchFamily="2" charset="-122"/>
                <a:ea typeface="STXinwei" panose="02010800040101010101" pitchFamily="2" charset="-122"/>
                <a:cs typeface="华文细黑" panose="02010600040101010101" charset="-122"/>
              </a:rPr>
              <a:t>江娥啼竹素女愁，李凭中国弹箜篌。</a:t>
            </a:r>
            <a:endParaRPr lang="zh-CN" altLang="en-US" sz="3200">
              <a:latin typeface="STXinwei" panose="02010800040101010101" pitchFamily="2" charset="-122"/>
              <a:ea typeface="STXinwei" panose="02010800040101010101" pitchFamily="2" charset="-122"/>
              <a:cs typeface="华文细黑" panose="02010600040101010101" charset="-122"/>
            </a:endParaRPr>
          </a:p>
        </p:txBody>
      </p:sp>
      <p:sp>
        <p:nvSpPr>
          <p:cNvPr id="13" name="Text Box 6"/>
          <p:cNvSpPr txBox="1"/>
          <p:nvPr>
            <p:custDataLst>
              <p:tags r:id="rId6"/>
            </p:custDataLst>
          </p:nvPr>
        </p:nvSpPr>
        <p:spPr>
          <a:xfrm>
            <a:off x="8183563" y="3644900"/>
            <a:ext cx="1728787" cy="460375"/>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defTabSz="914400" eaLnBrk="1" hangingPunct="1">
              <a:spcBef>
                <a:spcPct val="50000"/>
              </a:spcBef>
              <a:buClrTx/>
              <a:buFont typeface="Arial" panose="020B0604020202020204" pitchFamily="34" charset="0"/>
              <a:buNone/>
            </a:pPr>
            <a:endParaRPr lang="zh-CN" altLang="en-US" sz="2400">
              <a:solidFill>
                <a:schemeClr val="tx1"/>
              </a:solidFill>
              <a:latin typeface="Arial" panose="020B0604020202020204" pitchFamily="34" charset="0"/>
              <a:ea typeface="SimSun" panose="02010600030101010101" pitchFamily="2" charset="-122"/>
            </a:endParaRPr>
          </a:p>
        </p:txBody>
      </p:sp>
      <p:sp>
        <p:nvSpPr>
          <p:cNvPr id="17" name="文本占位符 15362"/>
          <p:cNvSpPr/>
          <p:nvPr>
            <p:custDataLst>
              <p:tags r:id="rId7"/>
            </p:custDataLst>
          </p:nvPr>
        </p:nvSpPr>
        <p:spPr>
          <a:xfrm>
            <a:off x="567758" y="2445990"/>
            <a:ext cx="10979944" cy="1870224"/>
          </a:xfrm>
          <a:prstGeom prst="rect">
            <a:avLst/>
          </a:prstGeom>
          <a:solidFill>
            <a:schemeClr val="bg1"/>
          </a:solid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eaLnBrk="1" hangingPunct="1">
              <a:lnSpc>
                <a:spcPct val="120000"/>
              </a:lnSpc>
              <a:spcBef>
                <a:spcPts val="25"/>
              </a:spcBef>
            </a:pPr>
            <a:r>
              <a:rPr lang="zh-CN" altLang="en-US">
                <a:latin typeface="KaiTi" panose="02010609060101010101" charset="-122"/>
                <a:ea typeface="KaiTi" panose="02010609060101010101" charset="-122"/>
              </a:rPr>
              <a:t>　　</a:t>
            </a:r>
            <a:r>
              <a:rPr lang="zh-CN" altLang="en-US" b="1">
                <a:solidFill>
                  <a:srgbClr val="001D31"/>
                </a:solidFill>
                <a:latin typeface="KaiTi" panose="02010609060101010101" charset="-122"/>
                <a:ea typeface="KaiTi" panose="02010609060101010101" charset="-122"/>
              </a:rPr>
              <a:t>吴丝蜀桐：写箜篌</a:t>
            </a:r>
            <a:r>
              <a:rPr lang="zh-CN" altLang="en-US" b="1">
                <a:solidFill>
                  <a:srgbClr val="FF0000"/>
                </a:solidFill>
                <a:latin typeface="KaiTi" panose="02010609060101010101" charset="-122"/>
                <a:ea typeface="KaiTi" panose="02010609060101010101" charset="-122"/>
              </a:rPr>
              <a:t>构造精良</a:t>
            </a:r>
            <a:r>
              <a:rPr lang="zh-CN" altLang="en-US" b="1">
                <a:solidFill>
                  <a:srgbClr val="001D31"/>
                </a:solidFill>
                <a:latin typeface="KaiTi" panose="02010609060101010101" charset="-122"/>
                <a:ea typeface="KaiTi" panose="02010609060101010101" charset="-122"/>
              </a:rPr>
              <a:t>，借以突出</a:t>
            </a:r>
            <a:r>
              <a:rPr lang="zh-CN" altLang="en-US" b="1">
                <a:solidFill>
                  <a:srgbClr val="FF0000"/>
                </a:solidFill>
                <a:latin typeface="KaiTi" panose="02010609060101010101" charset="-122"/>
                <a:ea typeface="KaiTi" panose="02010609060101010101" charset="-122"/>
              </a:rPr>
              <a:t>音乐的高雅</a:t>
            </a:r>
            <a:r>
              <a:rPr lang="zh-CN" altLang="en-US" b="1">
                <a:solidFill>
                  <a:srgbClr val="001D31"/>
                </a:solidFill>
                <a:latin typeface="KaiTi" panose="02010609060101010101" charset="-122"/>
                <a:ea typeface="KaiTi" panose="02010609060101010101" charset="-122"/>
              </a:rPr>
              <a:t>。</a:t>
            </a:r>
            <a:endParaRPr lang="zh-CN" altLang="en-US" b="1">
              <a:solidFill>
                <a:srgbClr val="001D31"/>
              </a:solidFill>
              <a:latin typeface="KaiTi" panose="02010609060101010101" charset="-122"/>
              <a:ea typeface="KaiTi" panose="02010609060101010101" charset="-122"/>
            </a:endParaRPr>
          </a:p>
          <a:p>
            <a:pPr lvl="0" eaLnBrk="1" hangingPunct="1">
              <a:lnSpc>
                <a:spcPct val="120000"/>
              </a:lnSpc>
              <a:spcBef>
                <a:spcPts val="25"/>
              </a:spcBef>
            </a:pPr>
            <a:r>
              <a:rPr lang="zh-CN" altLang="en-US" b="1">
                <a:solidFill>
                  <a:srgbClr val="001D31"/>
                </a:solidFill>
                <a:latin typeface="KaiTi" panose="02010609060101010101" charset="-122"/>
                <a:ea typeface="KaiTi" panose="02010609060101010101" charset="-122"/>
                <a:sym typeface="SimSun" panose="02010600030101010101" pitchFamily="2" charset="-122"/>
              </a:rPr>
              <a:t>高秋：秋高气爽，天空明亮透澈，自然看起来格外高远。</a:t>
            </a:r>
            <a:r>
              <a:rPr lang="zh-CN" altLang="en-US" b="1">
                <a:solidFill>
                  <a:srgbClr val="FF0000"/>
                </a:solidFill>
                <a:latin typeface="KaiTi" panose="02010609060101010101" charset="-122"/>
                <a:ea typeface="KaiTi" panose="02010609060101010101" charset="-122"/>
                <a:sym typeface="SimSun" panose="02010600030101010101" pitchFamily="2" charset="-122"/>
              </a:rPr>
              <a:t>既点明了演奏的时间，又写出了演奏的环境。</a:t>
            </a:r>
            <a:endParaRPr lang="zh-CN" altLang="en-US" b="1">
              <a:solidFill>
                <a:srgbClr val="001D31"/>
              </a:solidFill>
              <a:latin typeface="KaiTi" panose="02010609060101010101" charset="-122"/>
              <a:ea typeface="KaiTi" panose="0201060906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0" y="0"/>
            <a:ext cx="12192000" cy="68580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品读诗歌</a:t>
            </a:r>
            <a:endParaRPr lang="zh-CN" altLang="en-US" sz="3200">
              <a:solidFill>
                <a:schemeClr val="bg1"/>
              </a:solidFill>
            </a:endParaRPr>
          </a:p>
        </p:txBody>
      </p:sp>
      <p:sp>
        <p:nvSpPr>
          <p:cNvPr id="12" name="Rectangle 2"/>
          <p:cNvSpPr txBox="1"/>
          <p:nvPr>
            <p:custDataLst>
              <p:tags r:id="rId5"/>
            </p:custDataLst>
          </p:nvPr>
        </p:nvSpPr>
        <p:spPr>
          <a:xfrm>
            <a:off x="3313906" y="648289"/>
            <a:ext cx="6737350" cy="1198246"/>
          </a:xfrm>
          <a:prstGeom prst="rect">
            <a:avLst/>
          </a:prstGeom>
          <a:solidFill>
            <a:schemeClr val="bg2"/>
          </a:solidFill>
        </p:spPr>
        <p:txBody>
          <a:bodyPr vert="horz" wrap="square" lIns="91440" tIns="45720" rIns="91440" bIns="45720" anchor="t">
            <a:normAutofit fontScale="97500"/>
          </a:bodyPr>
          <a:lst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a:lstStyle>
          <a:p>
            <a:r>
              <a:rPr lang="zh-CN" altLang="en-US" sz="3200">
                <a:latin typeface="STXinwei" panose="02010800040101010101" pitchFamily="2" charset="-122"/>
                <a:ea typeface="STXinwei" panose="02010800040101010101" pitchFamily="2" charset="-122"/>
                <a:cs typeface="华文细黑" panose="02010600040101010101" charset="-122"/>
              </a:rPr>
              <a:t>吴丝蜀桐张高秋，空山凝云颓不流。</a:t>
            </a:r>
            <a:br>
              <a:rPr lang="en-US" altLang="zh-CN" sz="3200">
                <a:latin typeface="STXinwei" panose="02010800040101010101" pitchFamily="2" charset="-122"/>
                <a:ea typeface="STXinwei" panose="02010800040101010101" pitchFamily="2" charset="-122"/>
                <a:cs typeface="华文细黑" panose="02010600040101010101" charset="-122"/>
              </a:rPr>
            </a:br>
            <a:r>
              <a:rPr lang="zh-CN" altLang="en-US" sz="3200">
                <a:latin typeface="STXinwei" panose="02010800040101010101" pitchFamily="2" charset="-122"/>
                <a:ea typeface="STXinwei" panose="02010800040101010101" pitchFamily="2" charset="-122"/>
                <a:cs typeface="华文细黑" panose="02010600040101010101" charset="-122"/>
              </a:rPr>
              <a:t>江娥啼竹素女愁，李凭中国弹箜篌。</a:t>
            </a:r>
            <a:endParaRPr lang="zh-CN" altLang="en-US" sz="3200">
              <a:latin typeface="STXinwei" panose="02010800040101010101" pitchFamily="2" charset="-122"/>
              <a:ea typeface="STXinwei" panose="02010800040101010101" pitchFamily="2" charset="-122"/>
              <a:cs typeface="华文细黑" panose="02010600040101010101" charset="-122"/>
            </a:endParaRPr>
          </a:p>
        </p:txBody>
      </p:sp>
      <p:sp>
        <p:nvSpPr>
          <p:cNvPr id="13" name="Text Box 6"/>
          <p:cNvSpPr txBox="1"/>
          <p:nvPr>
            <p:custDataLst>
              <p:tags r:id="rId6"/>
            </p:custDataLst>
          </p:nvPr>
        </p:nvSpPr>
        <p:spPr>
          <a:xfrm>
            <a:off x="8183563" y="3644900"/>
            <a:ext cx="1728787" cy="460375"/>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defTabSz="914400" eaLnBrk="1" hangingPunct="1">
              <a:spcBef>
                <a:spcPct val="50000"/>
              </a:spcBef>
              <a:buClrTx/>
              <a:buFont typeface="Arial" panose="020B0604020202020204" pitchFamily="34" charset="0"/>
              <a:buNone/>
            </a:pPr>
            <a:endParaRPr lang="zh-CN" altLang="en-US" sz="2400">
              <a:solidFill>
                <a:schemeClr val="tx1"/>
              </a:solidFill>
              <a:latin typeface="Arial" panose="020B0604020202020204" pitchFamily="34" charset="0"/>
              <a:ea typeface="SimSun" panose="02010600030101010101" pitchFamily="2" charset="-122"/>
            </a:endParaRPr>
          </a:p>
        </p:txBody>
      </p:sp>
      <p:sp>
        <p:nvSpPr>
          <p:cNvPr id="17" name="文本占位符 15362"/>
          <p:cNvSpPr/>
          <p:nvPr>
            <p:custDataLst>
              <p:tags r:id="rId7"/>
            </p:custDataLst>
          </p:nvPr>
        </p:nvSpPr>
        <p:spPr>
          <a:xfrm>
            <a:off x="567758" y="2445990"/>
            <a:ext cx="10979944" cy="1870224"/>
          </a:xfrm>
          <a:prstGeom prst="rect">
            <a:avLst/>
          </a:prstGeom>
          <a:solidFill>
            <a:schemeClr val="bg1"/>
          </a:solidFill>
          <a:ln>
            <a:solidFill>
              <a:prstClr val="black"/>
            </a:solidFill>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
                <a:schemeClr val="hlink"/>
              </a:buClr>
              <a:buSzPct val="75000"/>
              <a:buFont typeface="Wingdings" panose="05000000000000000000" pitchFamily="2" charset="2"/>
              <a:buChar char="v"/>
              <a:defRPr lang="zh-CN" altLang="en-US" sz="3200" kern="120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
                <a:schemeClr val="accent2"/>
              </a:buClr>
              <a:buSzPct val="85000"/>
              <a:buFont typeface="Wingdings" panose="05000000000000000000" pitchFamily="2" charset="2"/>
              <a:buChar char=""/>
              <a:defRPr lang="zh-CN" altLang="en-US" sz="2800" kern="1200">
                <a:solidFill>
                  <a:schemeClr val="tx1"/>
                </a:solidFill>
                <a:latin typeface="+mn-lt"/>
                <a:ea typeface="+mn-ea"/>
                <a:cs typeface="+mn-cs"/>
              </a:defRPr>
            </a:lvl2pPr>
            <a:lvl3pPr marL="1143000" lvl="2"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400" kern="1200">
                <a:solidFill>
                  <a:schemeClr val="tx1"/>
                </a:solidFill>
                <a:latin typeface="+mn-lt"/>
                <a:ea typeface="+mn-ea"/>
                <a:cs typeface="+mn-cs"/>
              </a:defRPr>
            </a:lvl3pPr>
            <a:lvl4pPr marL="1600200" lvl="3" indent="-228600" algn="l" defTabSz="914400" rtl="0" eaLnBrk="0" fontAlgn="base" hangingPunct="0">
              <a:lnSpc>
                <a:spcPct val="100000"/>
              </a:lnSpc>
              <a:spcBef>
                <a:spcPct val="20000"/>
              </a:spcBef>
              <a:spcAft>
                <a:spcPct val="0"/>
              </a:spcAft>
              <a:buClr>
                <a:schemeClr val="accent2"/>
              </a:buClr>
              <a:buSzPct val="90000"/>
              <a:buFont typeface="Wingdings" panose="05000000000000000000" pitchFamily="2" charset="2"/>
              <a:buChar char=""/>
              <a:defRPr lang="zh-CN" altLang="en-US" sz="2000" kern="1200">
                <a:solidFill>
                  <a:schemeClr val="tx1"/>
                </a:solidFill>
                <a:latin typeface="+mn-lt"/>
                <a:ea typeface="+mn-ea"/>
                <a:cs typeface="+mn-cs"/>
              </a:defRPr>
            </a:lvl4pPr>
            <a:lvl5pPr marL="2057400" lvl="4" indent="-228600" algn="l" defTabSz="914400" rtl="0" eaLnBrk="0" fontAlgn="base" hangingPunct="0">
              <a:lnSpc>
                <a:spcPct val="100000"/>
              </a:lnSpc>
              <a:spcBef>
                <a:spcPct val="20000"/>
              </a:spcBef>
              <a:spcAft>
                <a:spcPct val="0"/>
              </a:spcAft>
              <a:buClr>
                <a:schemeClr val="hlink"/>
              </a:buClr>
              <a:buSzPct val="85000"/>
              <a:buFont typeface="Wingdings" panose="05000000000000000000" pitchFamily="2" charset="2"/>
              <a:buChar char="v"/>
              <a:defRPr lang="zh-CN" altLang="en-US"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lang="zh-CN" altLang="en-US" sz="2000" b="0" i="0" u="none" kern="1200" baseline="0">
                <a:solidFill>
                  <a:schemeClr val="tx1"/>
                </a:solidFill>
                <a:latin typeface="+mn-lt"/>
                <a:ea typeface="+mn-ea"/>
                <a:cs typeface="+mn-cs"/>
              </a:defRPr>
            </a:lvl9pPr>
          </a:lstStyle>
          <a:p>
            <a:pPr lvl="0" eaLnBrk="1" hangingPunct="1">
              <a:lnSpc>
                <a:spcPct val="120000"/>
              </a:lnSpc>
              <a:spcBef>
                <a:spcPts val="25"/>
              </a:spcBef>
            </a:pPr>
            <a:r>
              <a:rPr b="1">
                <a:ea typeface="STXinwei" panose="02010800040101010101" pitchFamily="2" charset="-122"/>
                <a:sym typeface="+mn-ea"/>
              </a:rPr>
              <a:t>前四句，诗人故意突破按顺序交待人物、时间、地点的一般写法，另作精心安排，先写琴，写声，然后写人。</a:t>
            </a:r>
            <a:r>
              <a:rPr b="1" u="sng">
                <a:ea typeface="STXinwei" panose="02010800040101010101" pitchFamily="2" charset="-122"/>
                <a:sym typeface="+mn-ea"/>
              </a:rPr>
              <a:t>这样，突出了乐声，有着先声夺人的艺术力量</a:t>
            </a:r>
            <a:r>
              <a:rPr b="1">
                <a:ea typeface="STXinwei" panose="02010800040101010101" pitchFamily="2" charset="-122"/>
                <a:sym typeface="+mn-ea"/>
              </a:rPr>
              <a:t>。</a:t>
            </a:r>
            <a:endParaRPr lang="zh-CN" altLang="en-US" b="1">
              <a:solidFill>
                <a:srgbClr val="001D31"/>
              </a:solidFill>
              <a:ea typeface="KaiTi" panose="0201060906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0" y="0"/>
            <a:ext cx="12244070" cy="68580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合作探究</a:t>
            </a:r>
            <a:endParaRPr lang="zh-CN" altLang="en-US" sz="3200">
              <a:solidFill>
                <a:schemeClr val="bg1"/>
              </a:solidFill>
            </a:endParaRPr>
          </a:p>
        </p:txBody>
      </p:sp>
      <p:sp>
        <p:nvSpPr>
          <p:cNvPr id="10" name="Text Box 4"/>
          <p:cNvSpPr txBox="1"/>
          <p:nvPr>
            <p:custDataLst>
              <p:tags r:id="rId5"/>
            </p:custDataLst>
          </p:nvPr>
        </p:nvSpPr>
        <p:spPr>
          <a:xfrm>
            <a:off x="1016792" y="1793379"/>
            <a:ext cx="10027446" cy="2321341"/>
          </a:xfrm>
          <a:prstGeom prst="rect">
            <a:avLst/>
          </a:prstGeom>
          <a:solidFill>
            <a:schemeClr val="bg1"/>
          </a:solid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3000" b="1">
                <a:latin typeface="KaiTi" panose="02010609060101010101" charset="-122"/>
                <a:ea typeface="KaiTi" panose="02010609060101010101" charset="-122"/>
              </a:rPr>
              <a:t>   这场演奏会除了诗人外还有哪些“听众”？他们听了箜篌曲之后有什么反应？</a:t>
            </a:r>
            <a:endParaRPr lang="en-US" altLang="zh-CN" sz="3000" b="1">
              <a:latin typeface="KaiTi" panose="02010609060101010101" charset="-122"/>
              <a:ea typeface="KaiTi" panose="02010609060101010101" charset="-122"/>
            </a:endParaRPr>
          </a:p>
          <a:p>
            <a:pPr>
              <a:lnSpc>
                <a:spcPct val="125000"/>
              </a:lnSpc>
            </a:pPr>
            <a:r>
              <a:rPr lang="en-US" altLang="zh-CN" sz="3000" b="1">
                <a:latin typeface="KaiTi" panose="02010609060101010101" charset="-122"/>
                <a:ea typeface="KaiTi" panose="02010609060101010101" charset="-122"/>
              </a:rPr>
              <a:t>   </a:t>
            </a:r>
            <a:r>
              <a:rPr lang="zh-CN" altLang="en-US" sz="3000" b="1">
                <a:latin typeface="KaiTi" panose="02010609060101010101" charset="-122"/>
                <a:ea typeface="KaiTi" panose="02010609060101010101" charset="-122"/>
              </a:rPr>
              <a:t>写他们反应目的是什么？这里主要采用了什么手法来表现音乐？</a:t>
            </a:r>
            <a:endParaRPr lang="zh-CN" altLang="en-US" sz="3000" b="1">
              <a:latin typeface="KaiTi" panose="02010609060101010101" charset="-122"/>
              <a:ea typeface="KaiTi" panose="02010609060101010101" charset="-122"/>
            </a:endParaRPr>
          </a:p>
        </p:txBody>
      </p:sp>
    </p:spTree>
    <p:custDataLst>
      <p:tags r:id="rId6"/>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0" y="-230286"/>
            <a:ext cx="12244070" cy="7073900"/>
          </a:xfrm>
          <a:prstGeom prst="rect">
            <a:avLst/>
          </a:prstGeom>
        </p:spPr>
      </p:pic>
      <p:sp>
        <p:nvSpPr>
          <p:cNvPr id="9" name="文本框 8"/>
          <p:cNvSpPr txBox="1"/>
          <p:nvPr>
            <p:custDataLst>
              <p:tags r:id="rId3"/>
            </p:custDataLst>
          </p:nvPr>
        </p:nvSpPr>
        <p:spPr>
          <a:xfrm>
            <a:off x="222250" y="-230505"/>
            <a:ext cx="1864360" cy="583565"/>
          </a:xfrm>
          <a:prstGeom prst="rect">
            <a:avLst/>
          </a:prstGeom>
          <a:solidFill>
            <a:schemeClr val="accent2">
              <a:lumMod val="75000"/>
            </a:schemeClr>
          </a:solidFill>
        </p:spPr>
        <p:txBody>
          <a:bodyPr wrap="square" rtlCol="0">
            <a:spAutoFit/>
          </a:bodyPr>
          <a:lstStyle/>
          <a:p>
            <a:r>
              <a:rPr lang="zh-CN" altLang="en-US" sz="3200">
                <a:solidFill>
                  <a:schemeClr val="bg1"/>
                </a:solidFill>
              </a:rPr>
              <a:t>合作探究</a:t>
            </a:r>
            <a:endParaRPr lang="zh-CN" altLang="en-US" sz="3200">
              <a:solidFill>
                <a:schemeClr val="bg1"/>
              </a:solidFill>
            </a:endParaRPr>
          </a:p>
        </p:txBody>
      </p:sp>
      <p:sp>
        <p:nvSpPr>
          <p:cNvPr id="5" name="Line 2"/>
          <p:cNvSpPr/>
          <p:nvPr>
            <p:custDataLst>
              <p:tags r:id="rId4"/>
            </p:custDataLst>
          </p:nvPr>
        </p:nvSpPr>
        <p:spPr>
          <a:xfrm>
            <a:off x="2424113" y="333375"/>
            <a:ext cx="7632700" cy="0"/>
          </a:xfrm>
          <a:prstGeom prst="line">
            <a:avLst/>
          </a:prstGeom>
          <a:ln w="9525" cap="flat" cmpd="sng">
            <a:solidFill>
              <a:schemeClr val="bg1"/>
            </a:solidFill>
            <a:prstDash val="solid"/>
            <a:headEnd type="none" w="med" len="med"/>
            <a:tailEnd type="none" w="med" len="med"/>
          </a:ln>
        </p:spPr>
        <p:txBody>
          <a:bodyPr/>
          <a:lstStyle/>
          <a:p/>
        </p:txBody>
      </p:sp>
      <p:sp>
        <p:nvSpPr>
          <p:cNvPr id="6" name="Text Box 5"/>
          <p:cNvSpPr txBox="1"/>
          <p:nvPr>
            <p:custDataLst>
              <p:tags r:id="rId5"/>
            </p:custDataLst>
          </p:nvPr>
        </p:nvSpPr>
        <p:spPr>
          <a:xfrm>
            <a:off x="240030" y="4985205"/>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老鱼瘦蛟</a:t>
            </a:r>
            <a:r>
              <a:rPr lang="zh-CN" altLang="en-US">
                <a:latin typeface="STXinwei" panose="02010800040101010101" pitchFamily="2" charset="-122"/>
                <a:ea typeface="STXinwei" panose="02010800040101010101" pitchFamily="2" charset="-122"/>
              </a:rPr>
              <a:t> </a:t>
            </a:r>
            <a:endParaRPr lang="zh-CN" altLang="en-US">
              <a:latin typeface="STXinwei" panose="02010800040101010101" pitchFamily="2" charset="-122"/>
              <a:ea typeface="STXinwei" panose="02010800040101010101" pitchFamily="2" charset="-122"/>
            </a:endParaRPr>
          </a:p>
        </p:txBody>
      </p:sp>
      <p:sp>
        <p:nvSpPr>
          <p:cNvPr id="7" name="Text Box 6"/>
          <p:cNvSpPr txBox="1"/>
          <p:nvPr>
            <p:custDataLst>
              <p:tags r:id="rId6"/>
            </p:custDataLst>
          </p:nvPr>
        </p:nvSpPr>
        <p:spPr>
          <a:xfrm>
            <a:off x="243205" y="4341971"/>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神妪</a:t>
            </a:r>
            <a:r>
              <a:rPr lang="zh-CN" altLang="en-US">
                <a:latin typeface="STXinwei" panose="02010800040101010101" pitchFamily="2" charset="-122"/>
                <a:ea typeface="STXinwei" panose="02010800040101010101" pitchFamily="2" charset="-122"/>
              </a:rPr>
              <a:t> </a:t>
            </a:r>
            <a:endParaRPr lang="zh-CN" altLang="en-US">
              <a:latin typeface="STXinwei" panose="02010800040101010101" pitchFamily="2" charset="-122"/>
              <a:ea typeface="STXinwei" panose="02010800040101010101" pitchFamily="2" charset="-122"/>
            </a:endParaRPr>
          </a:p>
        </p:txBody>
      </p:sp>
      <p:sp>
        <p:nvSpPr>
          <p:cNvPr id="10" name="Text Box 7"/>
          <p:cNvSpPr txBox="1"/>
          <p:nvPr>
            <p:custDataLst>
              <p:tags r:id="rId7"/>
            </p:custDataLst>
          </p:nvPr>
        </p:nvSpPr>
        <p:spPr>
          <a:xfrm>
            <a:off x="249237" y="5612943"/>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吴质</a:t>
            </a:r>
            <a:r>
              <a:rPr lang="zh-CN" altLang="en-US">
                <a:latin typeface="STXinwei" panose="02010800040101010101" pitchFamily="2" charset="-122"/>
                <a:ea typeface="STXinwei" panose="02010800040101010101" pitchFamily="2" charset="-122"/>
              </a:rPr>
              <a:t> </a:t>
            </a:r>
            <a:endParaRPr lang="zh-CN" altLang="en-US">
              <a:latin typeface="STXinwei" panose="02010800040101010101" pitchFamily="2" charset="-122"/>
              <a:ea typeface="STXinwei" panose="02010800040101010101" pitchFamily="2" charset="-122"/>
            </a:endParaRPr>
          </a:p>
        </p:txBody>
      </p:sp>
      <p:sp>
        <p:nvSpPr>
          <p:cNvPr id="11" name="Rectangle 8"/>
          <p:cNvSpPr/>
          <p:nvPr>
            <p:custDataLst>
              <p:tags r:id="rId8"/>
            </p:custDataLst>
          </p:nvPr>
        </p:nvSpPr>
        <p:spPr>
          <a:xfrm>
            <a:off x="209550" y="1279525"/>
            <a:ext cx="2075815" cy="5334000"/>
          </a:xfrm>
          <a:prstGeom prst="rect">
            <a:avLst/>
          </a:prstGeom>
          <a:noFill/>
          <a:ln w="38100" cap="flat" cmpd="dbl">
            <a:solidFill>
              <a:srgbClr val="CC6600"/>
            </a:solidFill>
            <a:prstDash val="solid"/>
            <a:miter/>
            <a:headEnd type="none" w="med" len="med"/>
            <a:tailEnd type="none" w="med" len="med"/>
          </a:ln>
        </p:spPr>
        <p:txBody>
          <a:bodyPr wrap="none" anchor="ctr"/>
          <a:lstStyle/>
          <a:p>
            <a:pPr algn="ctr" eaLnBrk="1" hangingPunct="1"/>
            <a:endParaRPr lang="zh-CN" altLang="zh-CN">
              <a:solidFill>
                <a:schemeClr val="bg1"/>
              </a:solidFill>
              <a:latin typeface="Arial" panose="020B0604020202020204" pitchFamily="34" charset="0"/>
            </a:endParaRPr>
          </a:p>
        </p:txBody>
      </p:sp>
      <p:sp>
        <p:nvSpPr>
          <p:cNvPr id="12" name="Text Box 9"/>
          <p:cNvSpPr txBox="1"/>
          <p:nvPr>
            <p:custDataLst>
              <p:tags r:id="rId9"/>
            </p:custDataLst>
          </p:nvPr>
        </p:nvSpPr>
        <p:spPr>
          <a:xfrm>
            <a:off x="2236630" y="5649085"/>
            <a:ext cx="6019800" cy="583565"/>
          </a:xfrm>
          <a:prstGeom prst="rect">
            <a:avLst/>
          </a:prstGeom>
          <a:noFill/>
          <a:ln w="9525">
            <a:noFill/>
          </a:ln>
        </p:spPr>
        <p:txBody>
          <a:bodyPr>
            <a:spAutoFit/>
          </a:bodyPr>
          <a:lstStyle/>
          <a:p>
            <a:pPr algn="ctr" eaLnBrk="1" hangingPunct="1">
              <a:spcBef>
                <a:spcPct val="50000"/>
              </a:spcBef>
            </a:pPr>
            <a:r>
              <a:rPr lang="zh-CN" altLang="en-US" sz="3200" b="1">
                <a:solidFill>
                  <a:srgbClr val="7030A0"/>
                </a:solidFill>
                <a:latin typeface="STXinwei" panose="02010800040101010101" pitchFamily="2" charset="-122"/>
                <a:ea typeface="STXinwei" panose="02010800040101010101" pitchFamily="2" charset="-122"/>
              </a:rPr>
              <a:t>忘记砍树，陶醉其中</a:t>
            </a:r>
            <a:endParaRPr lang="zh-CN" altLang="en-US" sz="3200" b="1">
              <a:solidFill>
                <a:srgbClr val="7030A0"/>
              </a:solidFill>
              <a:latin typeface="STXinwei" panose="02010800040101010101" pitchFamily="2" charset="-122"/>
              <a:ea typeface="STXinwei" panose="02010800040101010101" pitchFamily="2" charset="-122"/>
            </a:endParaRPr>
          </a:p>
        </p:txBody>
      </p:sp>
      <p:sp>
        <p:nvSpPr>
          <p:cNvPr id="13" name="Text Box 10"/>
          <p:cNvSpPr txBox="1"/>
          <p:nvPr>
            <p:custDataLst>
              <p:tags r:id="rId10"/>
            </p:custDataLst>
          </p:nvPr>
        </p:nvSpPr>
        <p:spPr>
          <a:xfrm>
            <a:off x="2205118" y="4982586"/>
            <a:ext cx="6019800" cy="583565"/>
          </a:xfrm>
          <a:prstGeom prst="rect">
            <a:avLst/>
          </a:prstGeom>
          <a:noFill/>
          <a:ln w="9525">
            <a:noFill/>
          </a:ln>
        </p:spPr>
        <p:txBody>
          <a:bodyPr>
            <a:spAutoFit/>
          </a:bodyPr>
          <a:lstStyle/>
          <a:p>
            <a:pPr algn="ctr" eaLnBrk="1" hangingPunct="1">
              <a:spcBef>
                <a:spcPct val="50000"/>
              </a:spcBef>
            </a:pPr>
            <a:r>
              <a:rPr lang="zh-CN" altLang="en-US" sz="3200" b="1">
                <a:solidFill>
                  <a:srgbClr val="7030A0"/>
                </a:solidFill>
                <a:latin typeface="STXinwei" panose="02010800040101010101" pitchFamily="2" charset="-122"/>
                <a:ea typeface="STXinwei" panose="02010800040101010101" pitchFamily="2" charset="-122"/>
              </a:rPr>
              <a:t>行动迟缓，翩翩起舞</a:t>
            </a:r>
            <a:r>
              <a:rPr lang="zh-CN" altLang="en-US">
                <a:solidFill>
                  <a:srgbClr val="7030A0"/>
                </a:solidFill>
                <a:latin typeface="STXinwei" panose="02010800040101010101" pitchFamily="2" charset="-122"/>
                <a:ea typeface="STXinwei" panose="02010800040101010101" pitchFamily="2" charset="-122"/>
              </a:rPr>
              <a:t> </a:t>
            </a:r>
            <a:endParaRPr lang="zh-CN" altLang="en-US">
              <a:solidFill>
                <a:srgbClr val="7030A0"/>
              </a:solidFill>
              <a:latin typeface="STXinwei" panose="02010800040101010101" pitchFamily="2" charset="-122"/>
              <a:ea typeface="STXinwei" panose="02010800040101010101" pitchFamily="2" charset="-122"/>
            </a:endParaRPr>
          </a:p>
        </p:txBody>
      </p:sp>
      <p:sp>
        <p:nvSpPr>
          <p:cNvPr id="14" name="Text Box 11"/>
          <p:cNvSpPr txBox="1"/>
          <p:nvPr>
            <p:custDataLst>
              <p:tags r:id="rId11"/>
            </p:custDataLst>
          </p:nvPr>
        </p:nvSpPr>
        <p:spPr>
          <a:xfrm>
            <a:off x="2454435" y="4394660"/>
            <a:ext cx="5553710" cy="583565"/>
          </a:xfrm>
          <a:prstGeom prst="rect">
            <a:avLst/>
          </a:prstGeom>
          <a:noFill/>
          <a:ln w="9525">
            <a:noFill/>
          </a:ln>
        </p:spPr>
        <p:txBody>
          <a:bodyPr wrap="square">
            <a:spAutoFit/>
          </a:bodyPr>
          <a:lstStyle/>
          <a:p>
            <a:pPr algn="ctr" eaLnBrk="1" hangingPunct="1">
              <a:spcBef>
                <a:spcPct val="50000"/>
              </a:spcBef>
            </a:pPr>
            <a:r>
              <a:rPr lang="zh-CN" altLang="en-US" sz="3200" b="1">
                <a:solidFill>
                  <a:srgbClr val="7030A0"/>
                </a:solidFill>
                <a:latin typeface="STXinwei" panose="02010800040101010101" pitchFamily="2" charset="-122"/>
                <a:ea typeface="STXinwei" panose="02010800040101010101" pitchFamily="2" charset="-122"/>
              </a:rPr>
              <a:t>善弹箜篌，虚心请教</a:t>
            </a:r>
            <a:r>
              <a:rPr lang="zh-CN" altLang="en-US">
                <a:solidFill>
                  <a:srgbClr val="7030A0"/>
                </a:solidFill>
                <a:latin typeface="STXinwei" panose="02010800040101010101" pitchFamily="2" charset="-122"/>
                <a:ea typeface="STXinwei" panose="02010800040101010101" pitchFamily="2" charset="-122"/>
              </a:rPr>
              <a:t> </a:t>
            </a:r>
            <a:endParaRPr lang="zh-CN" altLang="en-US">
              <a:solidFill>
                <a:srgbClr val="7030A0"/>
              </a:solidFill>
              <a:latin typeface="STXinwei" panose="02010800040101010101" pitchFamily="2" charset="-122"/>
              <a:ea typeface="STXinwei" panose="02010800040101010101" pitchFamily="2" charset="-122"/>
            </a:endParaRPr>
          </a:p>
        </p:txBody>
      </p:sp>
      <p:sp>
        <p:nvSpPr>
          <p:cNvPr id="15" name="Text Box 14"/>
          <p:cNvSpPr txBox="1"/>
          <p:nvPr>
            <p:custDataLst>
              <p:tags r:id="rId12"/>
            </p:custDataLst>
          </p:nvPr>
        </p:nvSpPr>
        <p:spPr>
          <a:xfrm>
            <a:off x="222567" y="1876009"/>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浮云</a:t>
            </a:r>
            <a:endParaRPr lang="zh-CN" altLang="en-US">
              <a:latin typeface="STXinwei" panose="02010800040101010101" pitchFamily="2" charset="-122"/>
              <a:ea typeface="STXinwei" panose="02010800040101010101" pitchFamily="2" charset="-122"/>
            </a:endParaRPr>
          </a:p>
        </p:txBody>
      </p:sp>
      <p:sp>
        <p:nvSpPr>
          <p:cNvPr id="16" name="Rectangle 15"/>
          <p:cNvSpPr/>
          <p:nvPr>
            <p:custDataLst>
              <p:tags r:id="rId13"/>
            </p:custDataLst>
          </p:nvPr>
        </p:nvSpPr>
        <p:spPr>
          <a:xfrm>
            <a:off x="2812495" y="1901490"/>
            <a:ext cx="4774565" cy="583565"/>
          </a:xfrm>
          <a:prstGeom prst="rect">
            <a:avLst/>
          </a:prstGeom>
          <a:noFill/>
          <a:ln w="9525">
            <a:noFill/>
          </a:ln>
        </p:spPr>
        <p:txBody>
          <a:bodyPr wrap="square" anchor="ctr">
            <a:spAutoFit/>
          </a:bodyPr>
          <a:lstStyle/>
          <a:p>
            <a:pPr algn="ctr" eaLnBrk="1" hangingPunct="1"/>
            <a:r>
              <a:rPr lang="zh-CN" altLang="en-US" sz="3200" b="1">
                <a:solidFill>
                  <a:srgbClr val="7030A0"/>
                </a:solidFill>
                <a:latin typeface="STXinwei" panose="02010800040101010101" pitchFamily="2" charset="-122"/>
                <a:ea typeface="STXinwei" panose="02010800040101010101" pitchFamily="2" charset="-122"/>
              </a:rPr>
              <a:t>颓然凝滞，俯首谛听  </a:t>
            </a:r>
            <a:endParaRPr lang="zh-CN" altLang="en-US" sz="3200" b="1">
              <a:solidFill>
                <a:srgbClr val="7030A0"/>
              </a:solidFill>
              <a:latin typeface="STXinwei" panose="02010800040101010101" pitchFamily="2" charset="-122"/>
              <a:ea typeface="STXinwei" panose="02010800040101010101" pitchFamily="2" charset="-122"/>
            </a:endParaRPr>
          </a:p>
        </p:txBody>
      </p:sp>
      <p:sp>
        <p:nvSpPr>
          <p:cNvPr id="18" name="Text Box 18"/>
          <p:cNvSpPr txBox="1"/>
          <p:nvPr>
            <p:custDataLst>
              <p:tags r:id="rId14"/>
            </p:custDataLst>
          </p:nvPr>
        </p:nvSpPr>
        <p:spPr>
          <a:xfrm>
            <a:off x="265430" y="3665073"/>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女娲</a:t>
            </a:r>
            <a:endParaRPr lang="zh-CN" altLang="en-US">
              <a:latin typeface="STXinwei" panose="02010800040101010101" pitchFamily="2" charset="-122"/>
              <a:ea typeface="STXinwei" panose="02010800040101010101" pitchFamily="2" charset="-122"/>
            </a:endParaRPr>
          </a:p>
        </p:txBody>
      </p:sp>
      <p:sp>
        <p:nvSpPr>
          <p:cNvPr id="19" name="Text Box 19"/>
          <p:cNvSpPr txBox="1"/>
          <p:nvPr>
            <p:custDataLst>
              <p:tags r:id="rId15"/>
            </p:custDataLst>
          </p:nvPr>
        </p:nvSpPr>
        <p:spPr>
          <a:xfrm>
            <a:off x="249555" y="6270128"/>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玉兔</a:t>
            </a:r>
            <a:endParaRPr lang="zh-CN" altLang="en-US">
              <a:latin typeface="STXinwei" panose="02010800040101010101" pitchFamily="2" charset="-122"/>
              <a:ea typeface="STXinwei" panose="02010800040101010101" pitchFamily="2" charset="-122"/>
            </a:endParaRPr>
          </a:p>
        </p:txBody>
      </p:sp>
      <p:sp>
        <p:nvSpPr>
          <p:cNvPr id="20" name="Rectangle 20"/>
          <p:cNvSpPr/>
          <p:nvPr>
            <p:custDataLst>
              <p:tags r:id="rId16"/>
            </p:custDataLst>
          </p:nvPr>
        </p:nvSpPr>
        <p:spPr>
          <a:xfrm>
            <a:off x="2300605" y="3630054"/>
            <a:ext cx="6019800" cy="583565"/>
          </a:xfrm>
          <a:prstGeom prst="rect">
            <a:avLst/>
          </a:prstGeom>
          <a:noFill/>
          <a:ln w="9525">
            <a:noFill/>
          </a:ln>
        </p:spPr>
        <p:txBody>
          <a:bodyPr anchor="ctr">
            <a:spAutoFit/>
          </a:bodyPr>
          <a:lstStyle/>
          <a:p>
            <a:pPr algn="ctr" eaLnBrk="1" hangingPunct="1"/>
            <a:r>
              <a:rPr lang="zh-CN" altLang="en-US" sz="3200" b="1">
                <a:solidFill>
                  <a:srgbClr val="7030A0"/>
                </a:solidFill>
                <a:latin typeface="STXinwei" panose="02010800040101010101" pitchFamily="2" charset="-122"/>
                <a:ea typeface="STXinwei" panose="02010800040101010101" pitchFamily="2" charset="-122"/>
              </a:rPr>
              <a:t>忘记职守，石破天惊，秋雨倾斜  </a:t>
            </a:r>
            <a:endParaRPr lang="zh-CN" altLang="en-US" sz="3200" b="1">
              <a:solidFill>
                <a:srgbClr val="7030A0"/>
              </a:solidFill>
              <a:latin typeface="STXinwei" panose="02010800040101010101" pitchFamily="2" charset="-122"/>
              <a:ea typeface="STXinwei" panose="02010800040101010101" pitchFamily="2" charset="-122"/>
            </a:endParaRPr>
          </a:p>
        </p:txBody>
      </p:sp>
      <p:sp>
        <p:nvSpPr>
          <p:cNvPr id="21" name="Rectangle 21"/>
          <p:cNvSpPr/>
          <p:nvPr>
            <p:custDataLst>
              <p:tags r:id="rId17"/>
            </p:custDataLst>
          </p:nvPr>
        </p:nvSpPr>
        <p:spPr>
          <a:xfrm>
            <a:off x="2191068" y="6259581"/>
            <a:ext cx="6019800" cy="583565"/>
          </a:xfrm>
          <a:prstGeom prst="rect">
            <a:avLst/>
          </a:prstGeom>
          <a:noFill/>
          <a:ln w="9525">
            <a:noFill/>
          </a:ln>
        </p:spPr>
        <p:txBody>
          <a:bodyPr anchor="ctr">
            <a:spAutoFit/>
          </a:bodyPr>
          <a:lstStyle/>
          <a:p>
            <a:pPr algn="ctr" eaLnBrk="1" hangingPunct="1"/>
            <a:r>
              <a:rPr lang="zh-CN" altLang="en-US" sz="3200" b="1">
                <a:solidFill>
                  <a:srgbClr val="7030A0"/>
                </a:solidFill>
                <a:latin typeface="STXinwei" panose="02010800040101010101" pitchFamily="2" charset="-122"/>
                <a:ea typeface="STXinwei" panose="02010800040101010101" pitchFamily="2" charset="-122"/>
              </a:rPr>
              <a:t>露水斜飞，忘记躲避  </a:t>
            </a:r>
            <a:endParaRPr lang="zh-CN" altLang="en-US" sz="3200" b="1">
              <a:solidFill>
                <a:srgbClr val="7030A0"/>
              </a:solidFill>
              <a:latin typeface="STXinwei" panose="02010800040101010101" pitchFamily="2" charset="-122"/>
              <a:ea typeface="STXinwei" panose="02010800040101010101" pitchFamily="2" charset="-122"/>
            </a:endParaRPr>
          </a:p>
        </p:txBody>
      </p:sp>
      <p:sp>
        <p:nvSpPr>
          <p:cNvPr id="22" name="Rectangle 3"/>
          <p:cNvSpPr>
            <a:spLocks noRot="1"/>
          </p:cNvSpPr>
          <p:nvPr>
            <p:custDataLst>
              <p:tags r:id="rId18"/>
            </p:custDataLst>
          </p:nvPr>
        </p:nvSpPr>
        <p:spPr>
          <a:xfrm>
            <a:off x="8426450" y="1992630"/>
            <a:ext cx="3375025" cy="4440555"/>
          </a:xfrm>
          <a:prstGeom prst="rect">
            <a:avLst/>
          </a:prstGeom>
          <a:solidFill>
            <a:schemeClr val="bg1"/>
          </a:solidFill>
          <a:ln w="76200" cap="flat" cmpd="tri">
            <a:solidFill>
              <a:srgbClr val="008000"/>
            </a:solidFill>
            <a:prstDash val="solid"/>
            <a:miter/>
            <a:headEnd type="none" w="med" len="med"/>
            <a:tailEnd type="none" w="med" len="med"/>
          </a:ln>
        </p:spPr>
        <p:txBody>
          <a:bodyPr/>
          <a:lstStyle/>
          <a:p>
            <a:pPr algn="l" eaLnBrk="1" fontAlgn="base" hangingPunct="1">
              <a:lnSpc>
                <a:spcPct val="100000"/>
              </a:lnSpc>
              <a:buClrTx/>
              <a:buSzTx/>
              <a:buFontTx/>
              <a:defRPr/>
            </a:pPr>
            <a:r>
              <a:rPr lang="en-US" altLang="zh-CN" sz="3200" b="1">
                <a:latin typeface="STXinwei" panose="02010800040101010101" pitchFamily="2" charset="-122"/>
                <a:ea typeface="STXinwei" panose="02010800040101010101" pitchFamily="2" charset="-122"/>
              </a:rPr>
              <a:t>     </a:t>
            </a:r>
            <a:r>
              <a:rPr lang="zh-CN" altLang="en-US" sz="3200" b="1" noProof="0">
                <a:ln>
                  <a:noFill/>
                </a:ln>
                <a:solidFill>
                  <a:srgbClr val="FF0066"/>
                </a:solidFill>
                <a:effectLst>
                  <a:outerShdw blurRad="38100" dist="38100" dir="2700000" algn="tl">
                    <a:srgbClr val="000000">
                      <a:alpha val="43137"/>
                    </a:srgbClr>
                  </a:outerShdw>
                </a:effectLst>
                <a:uLnTx/>
                <a:uFillTx/>
                <a:latin typeface="Arial" panose="020B0604020202020204" pitchFamily="34" charset="0"/>
                <a:ea typeface="微软简隶书" pitchFamily="2" charset="-122"/>
                <a:sym typeface="+mn-ea"/>
              </a:rPr>
              <a:t>侧面烘托：</a:t>
            </a:r>
            <a:endParaRPr kumimoji="0" lang="zh-CN" altLang="en-US" sz="3200" b="1" i="0" u="none" strike="noStrike" kern="1200" cap="none" spc="0" normalizeH="0" baseline="0" noProof="0">
              <a:ln>
                <a:noFill/>
              </a:ln>
              <a:solidFill>
                <a:srgbClr val="FF0066"/>
              </a:solidFill>
              <a:effectLst>
                <a:outerShdw blurRad="38100" dist="38100" dir="2700000" algn="tl">
                  <a:srgbClr val="000000">
                    <a:alpha val="43137"/>
                  </a:srgbClr>
                </a:outerShdw>
              </a:effectLst>
              <a:uLnTx/>
              <a:uFillTx/>
              <a:latin typeface="Arial" panose="020B0604020202020204" pitchFamily="34" charset="0"/>
              <a:ea typeface="微软简隶书" pitchFamily="2" charset="-122"/>
              <a:cs typeface="+mn-cs"/>
            </a:endParaRPr>
          </a:p>
          <a:p>
            <a:pPr>
              <a:lnSpc>
                <a:spcPct val="140000"/>
              </a:lnSpc>
              <a:spcBef>
                <a:spcPct val="20000"/>
              </a:spcBef>
            </a:pPr>
            <a:r>
              <a:rPr lang="en-US" altLang="zh-CN" sz="3200" b="1">
                <a:latin typeface="STXinwei" panose="02010800040101010101" pitchFamily="2" charset="-122"/>
                <a:ea typeface="STXinwei" panose="02010800040101010101" pitchFamily="2" charset="-122"/>
              </a:rPr>
              <a:t>    </a:t>
            </a:r>
            <a:r>
              <a:rPr lang="zh-CN" altLang="en-US" sz="3200" b="1">
                <a:latin typeface="STXinwei" panose="02010800040101010101" pitchFamily="2" charset="-122"/>
                <a:ea typeface="STXinwei" panose="02010800040101010101" pitchFamily="2" charset="-122"/>
              </a:rPr>
              <a:t>作者通过对</a:t>
            </a:r>
            <a:r>
              <a:rPr lang="zh-CN" altLang="en-US" sz="3200" b="1">
                <a:solidFill>
                  <a:srgbClr val="FF0000"/>
                </a:solidFill>
                <a:latin typeface="STXinwei" panose="02010800040101010101" pitchFamily="2" charset="-122"/>
                <a:ea typeface="STXinwei" panose="02010800040101010101" pitchFamily="2" charset="-122"/>
              </a:rPr>
              <a:t>周围人物或环境</a:t>
            </a:r>
            <a:r>
              <a:rPr lang="zh-CN" altLang="en-US" sz="3200" b="1">
                <a:latin typeface="STXinwei" panose="02010800040101010101" pitchFamily="2" charset="-122"/>
                <a:ea typeface="STXinwei" panose="02010800040101010101" pitchFamily="2" charset="-122"/>
              </a:rPr>
              <a:t>的描绘来表现李凭弹奏箜篌的高超技艺。</a:t>
            </a:r>
            <a:endParaRPr lang="zh-CN" altLang="en-US" sz="3200" b="1">
              <a:latin typeface="STXinwei" panose="02010800040101010101" pitchFamily="2" charset="-122"/>
              <a:ea typeface="STXinwei" panose="02010800040101010101" pitchFamily="2" charset="-122"/>
            </a:endParaRPr>
          </a:p>
          <a:p>
            <a:pPr eaLnBrk="1" hangingPunct="1">
              <a:lnSpc>
                <a:spcPct val="140000"/>
              </a:lnSpc>
              <a:spcBef>
                <a:spcPct val="20000"/>
              </a:spcBef>
            </a:pPr>
            <a:endParaRPr lang="zh-CN" altLang="en-US" sz="3200">
              <a:latin typeface="STXinwei" panose="02010800040101010101" pitchFamily="2" charset="-122"/>
              <a:ea typeface="STXinwei" panose="02010800040101010101" pitchFamily="2" charset="-122"/>
            </a:endParaRPr>
          </a:p>
        </p:txBody>
      </p:sp>
      <p:sp>
        <p:nvSpPr>
          <p:cNvPr id="24" name="Text Box 14"/>
          <p:cNvSpPr txBox="1"/>
          <p:nvPr>
            <p:custDataLst>
              <p:tags r:id="rId19"/>
            </p:custDataLst>
          </p:nvPr>
        </p:nvSpPr>
        <p:spPr>
          <a:xfrm>
            <a:off x="209550" y="1196906"/>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素女</a:t>
            </a:r>
            <a:endParaRPr lang="zh-CN" altLang="en-US">
              <a:latin typeface="STXinwei" panose="02010800040101010101" pitchFamily="2" charset="-122"/>
              <a:ea typeface="STXinwei" panose="02010800040101010101" pitchFamily="2" charset="-122"/>
            </a:endParaRPr>
          </a:p>
        </p:txBody>
      </p:sp>
      <p:sp>
        <p:nvSpPr>
          <p:cNvPr id="25" name="Text Box 14"/>
          <p:cNvSpPr txBox="1"/>
          <p:nvPr>
            <p:custDataLst>
              <p:tags r:id="rId20"/>
            </p:custDataLst>
          </p:nvPr>
        </p:nvSpPr>
        <p:spPr>
          <a:xfrm>
            <a:off x="218757" y="442197"/>
            <a:ext cx="2057400" cy="58477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a:spAutoFit/>
          </a:bodyPr>
          <a:lstStyle/>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江娥</a:t>
            </a:r>
            <a:endParaRPr lang="zh-CN" altLang="en-US">
              <a:latin typeface="STXinwei" panose="02010800040101010101" pitchFamily="2" charset="-122"/>
              <a:ea typeface="STXinwei" panose="02010800040101010101" pitchFamily="2" charset="-122"/>
            </a:endParaRPr>
          </a:p>
        </p:txBody>
      </p:sp>
      <p:sp>
        <p:nvSpPr>
          <p:cNvPr id="26" name="Rectangle 15"/>
          <p:cNvSpPr/>
          <p:nvPr>
            <p:custDataLst>
              <p:tags r:id="rId21"/>
            </p:custDataLst>
          </p:nvPr>
        </p:nvSpPr>
        <p:spPr>
          <a:xfrm>
            <a:off x="2828767" y="1189958"/>
            <a:ext cx="4774565" cy="583565"/>
          </a:xfrm>
          <a:prstGeom prst="rect">
            <a:avLst/>
          </a:prstGeom>
          <a:noFill/>
          <a:ln w="9525">
            <a:noFill/>
          </a:ln>
        </p:spPr>
        <p:txBody>
          <a:bodyPr wrap="square" anchor="ctr">
            <a:spAutoFit/>
          </a:bodyPr>
          <a:lstStyle/>
          <a:p>
            <a:pPr algn="ctr" eaLnBrk="1" hangingPunct="1"/>
            <a:r>
              <a:rPr lang="zh-CN" altLang="en-US" sz="3200" b="1">
                <a:solidFill>
                  <a:srgbClr val="7030A0"/>
                </a:solidFill>
                <a:latin typeface="STXinwei" panose="02010800040101010101" pitchFamily="2" charset="-122"/>
                <a:ea typeface="STXinwei" panose="02010800040101010101" pitchFamily="2" charset="-122"/>
              </a:rPr>
              <a:t>善于鼓瑟，满脸愁容</a:t>
            </a:r>
            <a:endParaRPr lang="zh-CN" altLang="en-US" sz="3200" b="1">
              <a:solidFill>
                <a:srgbClr val="7030A0"/>
              </a:solidFill>
              <a:latin typeface="STXinwei" panose="02010800040101010101" pitchFamily="2" charset="-122"/>
              <a:ea typeface="STXinwei" panose="02010800040101010101" pitchFamily="2" charset="-122"/>
            </a:endParaRPr>
          </a:p>
        </p:txBody>
      </p:sp>
      <p:sp>
        <p:nvSpPr>
          <p:cNvPr id="27" name="Rectangle 15"/>
          <p:cNvSpPr/>
          <p:nvPr>
            <p:custDataLst>
              <p:tags r:id="rId22"/>
            </p:custDataLst>
          </p:nvPr>
        </p:nvSpPr>
        <p:spPr>
          <a:xfrm>
            <a:off x="2812494" y="397707"/>
            <a:ext cx="4774565" cy="583565"/>
          </a:xfrm>
          <a:prstGeom prst="rect">
            <a:avLst/>
          </a:prstGeom>
          <a:noFill/>
          <a:ln w="9525">
            <a:noFill/>
          </a:ln>
        </p:spPr>
        <p:txBody>
          <a:bodyPr wrap="square" anchor="ctr">
            <a:spAutoFit/>
          </a:bodyPr>
          <a:lstStyle/>
          <a:p>
            <a:pPr algn="ctr" eaLnBrk="1" hangingPunct="1"/>
            <a:r>
              <a:rPr lang="zh-CN" altLang="en-US" sz="3200" b="1">
                <a:solidFill>
                  <a:srgbClr val="7030A0"/>
                </a:solidFill>
                <a:latin typeface="STXinwei" panose="02010800040101010101" pitchFamily="2" charset="-122"/>
                <a:ea typeface="STXinwei" panose="02010800040101010101" pitchFamily="2" charset="-122"/>
              </a:rPr>
              <a:t>泪洒斑竹</a:t>
            </a:r>
            <a:endParaRPr lang="zh-CN" altLang="en-US" sz="3200" b="1">
              <a:solidFill>
                <a:srgbClr val="7030A0"/>
              </a:solidFill>
              <a:latin typeface="STXinwei" panose="02010800040101010101" pitchFamily="2" charset="-122"/>
              <a:ea typeface="STXinwei" panose="02010800040101010101" pitchFamily="2" charset="-122"/>
            </a:endParaRPr>
          </a:p>
        </p:txBody>
      </p:sp>
      <p:sp>
        <p:nvSpPr>
          <p:cNvPr id="3" name="Text Box 14"/>
          <p:cNvSpPr txBox="1"/>
          <p:nvPr>
            <p:custDataLst>
              <p:tags r:id="rId23"/>
            </p:custDataLst>
          </p:nvPr>
        </p:nvSpPr>
        <p:spPr>
          <a:xfrm>
            <a:off x="209550" y="2484755"/>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wrap="square">
            <a:spAutoFit/>
          </a:bodyPr>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十二门</a:t>
            </a:r>
            <a:endParaRPr lang="zh-CN" altLang="en-US" sz="3200" b="1">
              <a:solidFill>
                <a:srgbClr val="FF0000"/>
              </a:solidFill>
              <a:latin typeface="STXinwei" panose="02010800040101010101" pitchFamily="2" charset="-122"/>
              <a:ea typeface="STXinwei" panose="02010800040101010101" pitchFamily="2" charset="-122"/>
            </a:endParaRPr>
          </a:p>
        </p:txBody>
      </p:sp>
      <p:sp>
        <p:nvSpPr>
          <p:cNvPr id="4" name="Text Box 14"/>
          <p:cNvSpPr txBox="1"/>
          <p:nvPr>
            <p:custDataLst>
              <p:tags r:id="rId24"/>
            </p:custDataLst>
          </p:nvPr>
        </p:nvSpPr>
        <p:spPr>
          <a:xfrm>
            <a:off x="209550" y="3046730"/>
            <a:ext cx="2057400" cy="583565"/>
          </a:xfrm>
          <a:prstGeom prst="rect">
            <a:avLst/>
          </a:prstGeom>
          <a:gradFill rotWithShape="0">
            <a:gsLst>
              <a:gs pos="0">
                <a:srgbClr val="996600"/>
              </a:gs>
              <a:gs pos="50000">
                <a:srgbClr val="FFFFFF"/>
              </a:gs>
              <a:gs pos="100000">
                <a:srgbClr val="996600"/>
              </a:gs>
            </a:gsLst>
            <a:lin ang="5400000" scaled="1"/>
          </a:gradFill>
          <a:ln w="9525">
            <a:noFill/>
          </a:ln>
          <a:effectLst>
            <a:prstShdw prst="shdw13" dist="53882" dir="13499999">
              <a:schemeClr val="bg2"/>
            </a:prstShdw>
          </a:effectLst>
        </p:spPr>
        <p:txBody>
          <a:bodyPr wrap="square">
            <a:spAutoFit/>
          </a:bodyPr>
          <a:p>
            <a:pPr algn="ctr" eaLnBrk="1" hangingPunct="1">
              <a:spcBef>
                <a:spcPct val="50000"/>
              </a:spcBef>
            </a:pPr>
            <a:r>
              <a:rPr lang="zh-CN" altLang="en-US" sz="3200" b="1">
                <a:solidFill>
                  <a:srgbClr val="FF0000"/>
                </a:solidFill>
                <a:latin typeface="STXinwei" panose="02010800040101010101" pitchFamily="2" charset="-122"/>
                <a:ea typeface="STXinwei" panose="02010800040101010101" pitchFamily="2" charset="-122"/>
              </a:rPr>
              <a:t>紫皇</a:t>
            </a:r>
            <a:endParaRPr lang="zh-CN" altLang="en-US" sz="3200" b="1">
              <a:solidFill>
                <a:srgbClr val="FF0000"/>
              </a:solidFill>
              <a:latin typeface="STXinwei" panose="02010800040101010101" pitchFamily="2" charset="-122"/>
              <a:ea typeface="STXinwei" panose="02010800040101010101" pitchFamily="2" charset="-122"/>
            </a:endParaRPr>
          </a:p>
        </p:txBody>
      </p:sp>
      <p:sp>
        <p:nvSpPr>
          <p:cNvPr id="23" name="Rectangle 15"/>
          <p:cNvSpPr/>
          <p:nvPr>
            <p:custDataLst>
              <p:tags r:id="rId25"/>
            </p:custDataLst>
          </p:nvPr>
        </p:nvSpPr>
        <p:spPr>
          <a:xfrm>
            <a:off x="2939495" y="3007025"/>
            <a:ext cx="4774565" cy="583565"/>
          </a:xfrm>
          <a:prstGeom prst="rect">
            <a:avLst/>
          </a:prstGeom>
          <a:noFill/>
          <a:ln w="9525">
            <a:noFill/>
          </a:ln>
        </p:spPr>
        <p:txBody>
          <a:bodyPr wrap="square" anchor="ctr">
            <a:spAutoFit/>
          </a:bodyPr>
          <a:lstStyle/>
          <a:p>
            <a:pPr algn="ctr" eaLnBrk="1" hangingPunct="1"/>
            <a:r>
              <a:rPr lang="zh-CN" altLang="en-US" sz="3200" b="1">
                <a:solidFill>
                  <a:srgbClr val="7030A0"/>
                </a:solidFill>
                <a:latin typeface="STXinwei" panose="02010800040101010101" pitchFamily="2" charset="-122"/>
                <a:ea typeface="STXinwei" panose="02010800040101010101" pitchFamily="2" charset="-122"/>
              </a:rPr>
              <a:t>被音乐感动  </a:t>
            </a:r>
            <a:endParaRPr lang="zh-CN" altLang="en-US" sz="3200" b="1">
              <a:solidFill>
                <a:srgbClr val="7030A0"/>
              </a:solidFill>
              <a:latin typeface="STXinwei" panose="02010800040101010101" pitchFamily="2" charset="-122"/>
              <a:ea typeface="STXinwei" panose="02010800040101010101" pitchFamily="2" charset="-122"/>
            </a:endParaRPr>
          </a:p>
        </p:txBody>
      </p:sp>
      <p:sp>
        <p:nvSpPr>
          <p:cNvPr id="28" name="Rectangle 15"/>
          <p:cNvSpPr/>
          <p:nvPr>
            <p:custDataLst>
              <p:tags r:id="rId26"/>
            </p:custDataLst>
          </p:nvPr>
        </p:nvSpPr>
        <p:spPr>
          <a:xfrm>
            <a:off x="2922905" y="2466340"/>
            <a:ext cx="5502910" cy="583565"/>
          </a:xfrm>
          <a:prstGeom prst="rect">
            <a:avLst/>
          </a:prstGeom>
          <a:noFill/>
          <a:ln w="9525">
            <a:noFill/>
          </a:ln>
        </p:spPr>
        <p:txBody>
          <a:bodyPr wrap="square" anchor="ctr">
            <a:spAutoFit/>
          </a:bodyPr>
          <a:p>
            <a:pPr algn="ctr" eaLnBrk="1" hangingPunct="1"/>
            <a:r>
              <a:rPr lang="zh-CN" altLang="en-US" sz="3200" b="1">
                <a:solidFill>
                  <a:srgbClr val="7030A0"/>
                </a:solidFill>
                <a:latin typeface="STXinwei" panose="02010800040101010101" pitchFamily="2" charset="-122"/>
                <a:ea typeface="STXinwei" panose="02010800040101010101" pitchFamily="2" charset="-122"/>
              </a:rPr>
              <a:t>陶醉在音乐，风寒霜露觉不到 </a:t>
            </a:r>
            <a:endParaRPr lang="zh-CN" altLang="en-US" sz="3200" b="1">
              <a:solidFill>
                <a:srgbClr val="7030A0"/>
              </a:solidFill>
              <a:latin typeface="STXinwei" panose="02010800040101010101" pitchFamily="2" charset="-122"/>
              <a:ea typeface="STXinwei" panose="02010800040101010101" pitchFamily="2" charset="-122"/>
            </a:endParaRPr>
          </a:p>
        </p:txBody>
      </p:sp>
    </p:spTree>
    <p:custDataLst>
      <p:tags r:id="rId2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14"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grpId="13"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16" presetClass="entr" presetSubtype="21" fill="hold" grpId="6"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8"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par>
                                <p:cTn id="17" presetID="16" presetClass="entr" presetSubtype="21" fill="hold" grpId="1"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grpId="2"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9"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par>
                                <p:cTn id="29" presetID="16" presetClass="entr" presetSubtype="21" fill="hold" grpId="6"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par>
                                <p:cTn id="32" presetID="16" presetClass="entr" presetSubtype="21" fill="hold" grpId="6"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arn(inVertic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16"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15"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7"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7"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7"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1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5"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5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4"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3"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11"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12" nodeType="click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barn(inVertical)">
                                      <p:cBhvr>
                                        <p:cTn id="8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1" bldLvl="0" animBg="1"/>
      <p:bldP spid="10" grpId="2" bldLvl="0" animBg="1"/>
      <p:bldP spid="12" grpId="3"/>
      <p:bldP spid="13" grpId="4"/>
      <p:bldP spid="14" grpId="5"/>
      <p:bldP spid="15" grpId="6" bldLvl="0" animBg="1"/>
      <p:bldP spid="16" grpId="7"/>
      <p:bldP spid="18" grpId="8" bldLvl="0" animBg="1"/>
      <p:bldP spid="19" grpId="9" bldLvl="0" animBg="1"/>
      <p:bldP spid="20" grpId="10"/>
      <p:bldP spid="21" grpId="11"/>
      <p:bldP spid="22" grpId="12"/>
      <p:bldP spid="24" grpId="13" bldLvl="0" animBg="1"/>
      <p:bldP spid="25" grpId="14" bldLvl="0" animBg="1"/>
      <p:bldP spid="26" grpId="15"/>
      <p:bldP spid="27" grpId="16"/>
      <p:bldP spid="3" grpId="6" bldLvl="0" animBg="1"/>
      <p:bldP spid="4" grpId="6" bldLvl="0" animBg="1"/>
      <p:bldP spid="23" grpId="7"/>
      <p:bldP spid="28" grpId="7"/>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品读诗歌</a:t>
            </a:r>
            <a:endParaRPr lang="zh-CN" altLang="en-US" sz="3200">
              <a:solidFill>
                <a:schemeClr val="bg1"/>
              </a:solidFill>
            </a:endParaRPr>
          </a:p>
        </p:txBody>
      </p:sp>
      <p:sp>
        <p:nvSpPr>
          <p:cNvPr id="6" name="文本框 5"/>
          <p:cNvSpPr txBox="1"/>
          <p:nvPr>
            <p:custDataLst>
              <p:tags r:id="rId5"/>
            </p:custDataLst>
          </p:nvPr>
        </p:nvSpPr>
        <p:spPr>
          <a:xfrm>
            <a:off x="6526846" y="3007696"/>
            <a:ext cx="5384008" cy="3539430"/>
          </a:xfrm>
          <a:prstGeom prst="rect">
            <a:avLst/>
          </a:prstGeom>
          <a:solidFill>
            <a:schemeClr val="bg1"/>
          </a:solidFill>
        </p:spPr>
        <p:txBody>
          <a:bodyPr wrap="square">
            <a:spAutoFit/>
          </a:bodyPr>
          <a:lstStyle/>
          <a:p>
            <a:r>
              <a:rPr lang="zh-CN" altLang="en-US" sz="2800" b="1">
                <a:latin typeface="KaiTi" panose="02010609060101010101" charset="-122"/>
                <a:ea typeface="KaiTi" panose="02010609060101010101" charset="-122"/>
              </a:rPr>
              <a:t>我妈妈从小嗓门就亮啊</a:t>
            </a:r>
            <a:endParaRPr lang="en-US" altLang="zh-CN"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每天她喝着山歌去学堂</a:t>
            </a:r>
            <a:endParaRPr lang="en-US" altLang="zh-CN"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直唱得老大爷放下了他的大烟袋</a:t>
            </a:r>
            <a:endParaRPr lang="en-US" altLang="zh-CN"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直唱得小伙子更加思念他姑娘</a:t>
            </a:r>
            <a:endParaRPr lang="en-US" altLang="zh-CN"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直唱得老大娘放下针线听一段</a:t>
            </a:r>
            <a:endParaRPr lang="en-US" altLang="zh-CN"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直唱得大姑娘眼泪汪汪啊</a:t>
            </a:r>
            <a:endParaRPr lang="en-US" altLang="zh-CN"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忘记了洗衣裳</a:t>
            </a:r>
            <a:endParaRPr lang="en-US" altLang="zh-CN" sz="2800" b="1">
              <a:latin typeface="KaiTi" panose="02010609060101010101" charset="-122"/>
              <a:ea typeface="KaiTi" panose="02010609060101010101" charset="-122"/>
            </a:endParaRPr>
          </a:p>
          <a:p>
            <a:pPr algn="r"/>
            <a:r>
              <a:rPr lang="en-US" altLang="zh-CN" sz="2800" b="1">
                <a:latin typeface="KaiTi" panose="02010609060101010101" charset="-122"/>
                <a:ea typeface="KaiTi" panose="02010609060101010101" charset="-122"/>
              </a:rPr>
              <a:t>——《</a:t>
            </a:r>
            <a:r>
              <a:rPr lang="zh-CN" altLang="en-US" sz="2800" b="1">
                <a:latin typeface="KaiTi" panose="02010609060101010101" charset="-122"/>
                <a:ea typeface="KaiTi" panose="02010609060101010101" charset="-122"/>
              </a:rPr>
              <a:t>我的家在东北松花江上</a:t>
            </a:r>
            <a:r>
              <a:rPr lang="en-US" altLang="zh-CN" sz="2800" b="1">
                <a:latin typeface="KaiTi" panose="02010609060101010101" charset="-122"/>
                <a:ea typeface="KaiTi" panose="02010609060101010101" charset="-122"/>
              </a:rPr>
              <a:t>》</a:t>
            </a:r>
            <a:endParaRPr lang="zh-CN" altLang="en-US" sz="2800" b="1">
              <a:latin typeface="KaiTi" panose="02010609060101010101" charset="-122"/>
              <a:ea typeface="KaiTi" panose="02010609060101010101" charset="-122"/>
            </a:endParaRPr>
          </a:p>
        </p:txBody>
      </p:sp>
      <p:sp>
        <p:nvSpPr>
          <p:cNvPr id="7" name="Text Box 4"/>
          <p:cNvSpPr txBox="1"/>
          <p:nvPr>
            <p:custDataLst>
              <p:tags r:id="rId6"/>
            </p:custDataLst>
          </p:nvPr>
        </p:nvSpPr>
        <p:spPr>
          <a:xfrm>
            <a:off x="195260" y="2182415"/>
            <a:ext cx="5395915" cy="2031325"/>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pPr>
            <a:r>
              <a:rPr lang="zh-CN" altLang="en-US" sz="2800" b="1">
                <a:solidFill>
                  <a:srgbClr val="3333FF"/>
                </a:solidFill>
                <a:latin typeface="KaiTi" panose="02010609060101010101" charset="-122"/>
                <a:ea typeface="KaiTi" panose="02010609060101010101" charset="-122"/>
              </a:rPr>
              <a:t>行者</a:t>
            </a:r>
            <a:r>
              <a:rPr lang="zh-CN" altLang="en-US" sz="2800" b="1">
                <a:solidFill>
                  <a:srgbClr val="000000"/>
                </a:solidFill>
                <a:latin typeface="KaiTi" panose="02010609060101010101" charset="-122"/>
                <a:ea typeface="KaiTi" panose="02010609060101010101" charset="-122"/>
              </a:rPr>
              <a:t>见罗敷，下担捋髭须；</a:t>
            </a:r>
            <a:endParaRPr lang="zh-CN" altLang="en-US" sz="2800" b="1">
              <a:solidFill>
                <a:srgbClr val="000000"/>
              </a:solidFill>
              <a:latin typeface="KaiTi" panose="02010609060101010101" charset="-122"/>
              <a:ea typeface="KaiTi" panose="02010609060101010101" charset="-122"/>
            </a:endParaRPr>
          </a:p>
          <a:p>
            <a:pPr>
              <a:lnSpc>
                <a:spcPct val="90000"/>
              </a:lnSpc>
            </a:pPr>
            <a:r>
              <a:rPr lang="zh-CN" altLang="en-US" sz="2800" b="1">
                <a:solidFill>
                  <a:srgbClr val="3333FF"/>
                </a:solidFill>
                <a:latin typeface="KaiTi" panose="02010609060101010101" charset="-122"/>
                <a:ea typeface="KaiTi" panose="02010609060101010101" charset="-122"/>
              </a:rPr>
              <a:t>  少年</a:t>
            </a:r>
            <a:r>
              <a:rPr lang="zh-CN" altLang="en-US" sz="2800" b="1">
                <a:solidFill>
                  <a:srgbClr val="000000"/>
                </a:solidFill>
                <a:latin typeface="KaiTi" panose="02010609060101010101" charset="-122"/>
                <a:ea typeface="KaiTi" panose="02010609060101010101" charset="-122"/>
              </a:rPr>
              <a:t>见罗敷，脱帽著帩头。</a:t>
            </a:r>
            <a:endParaRPr lang="zh-CN" altLang="en-US" sz="2800" b="1">
              <a:solidFill>
                <a:srgbClr val="000000"/>
              </a:solidFill>
              <a:latin typeface="KaiTi" panose="02010609060101010101" charset="-122"/>
              <a:ea typeface="KaiTi" panose="02010609060101010101" charset="-122"/>
            </a:endParaRPr>
          </a:p>
          <a:p>
            <a:pPr>
              <a:lnSpc>
                <a:spcPct val="90000"/>
              </a:lnSpc>
            </a:pPr>
            <a:r>
              <a:rPr lang="zh-CN" altLang="en-US" sz="2800" b="1">
                <a:solidFill>
                  <a:srgbClr val="000000"/>
                </a:solidFill>
                <a:latin typeface="KaiTi" panose="02010609060101010101" charset="-122"/>
                <a:ea typeface="KaiTi" panose="02010609060101010101" charset="-122"/>
              </a:rPr>
              <a:t>  </a:t>
            </a:r>
            <a:r>
              <a:rPr lang="zh-CN" altLang="en-US" sz="2800" b="1">
                <a:solidFill>
                  <a:srgbClr val="3333FF"/>
                </a:solidFill>
                <a:latin typeface="KaiTi" panose="02010609060101010101" charset="-122"/>
                <a:ea typeface="KaiTi" panose="02010609060101010101" charset="-122"/>
              </a:rPr>
              <a:t>耕者</a:t>
            </a:r>
            <a:r>
              <a:rPr lang="zh-CN" altLang="en-US" sz="2800" b="1">
                <a:solidFill>
                  <a:srgbClr val="000000"/>
                </a:solidFill>
                <a:latin typeface="KaiTi" panose="02010609060101010101" charset="-122"/>
                <a:ea typeface="KaiTi" panose="02010609060101010101" charset="-122"/>
              </a:rPr>
              <a:t>忘其犁，</a:t>
            </a:r>
            <a:r>
              <a:rPr lang="zh-CN" altLang="en-US" sz="2800" b="1">
                <a:solidFill>
                  <a:srgbClr val="3333FF"/>
                </a:solidFill>
                <a:latin typeface="KaiTi" panose="02010609060101010101" charset="-122"/>
                <a:ea typeface="KaiTi" panose="02010609060101010101" charset="-122"/>
              </a:rPr>
              <a:t>锄者</a:t>
            </a:r>
            <a:r>
              <a:rPr lang="zh-CN" altLang="en-US" sz="2800" b="1">
                <a:solidFill>
                  <a:srgbClr val="000000"/>
                </a:solidFill>
                <a:latin typeface="KaiTi" panose="02010609060101010101" charset="-122"/>
                <a:ea typeface="KaiTi" panose="02010609060101010101" charset="-122"/>
              </a:rPr>
              <a:t>忘其锄；</a:t>
            </a:r>
            <a:endParaRPr lang="zh-CN" altLang="en-US" sz="2800" b="1">
              <a:solidFill>
                <a:srgbClr val="000000"/>
              </a:solidFill>
              <a:latin typeface="KaiTi" panose="02010609060101010101" charset="-122"/>
              <a:ea typeface="KaiTi" panose="02010609060101010101" charset="-122"/>
            </a:endParaRPr>
          </a:p>
          <a:p>
            <a:pPr>
              <a:lnSpc>
                <a:spcPct val="90000"/>
              </a:lnSpc>
            </a:pPr>
            <a:r>
              <a:rPr lang="zh-CN" altLang="en-US" sz="2800" b="1">
                <a:solidFill>
                  <a:srgbClr val="000000"/>
                </a:solidFill>
                <a:latin typeface="KaiTi" panose="02010609060101010101" charset="-122"/>
                <a:ea typeface="KaiTi" panose="02010609060101010101" charset="-122"/>
              </a:rPr>
              <a:t>  来归相怨怒，但坐观罗敷。</a:t>
            </a:r>
            <a:endParaRPr lang="en-US" altLang="zh-CN" sz="2800" b="1">
              <a:solidFill>
                <a:srgbClr val="000000"/>
              </a:solidFill>
              <a:latin typeface="KaiTi" panose="02010609060101010101" charset="-122"/>
              <a:ea typeface="KaiTi" panose="02010609060101010101" charset="-122"/>
            </a:endParaRPr>
          </a:p>
          <a:p>
            <a:pPr algn="r">
              <a:lnSpc>
                <a:spcPct val="90000"/>
              </a:lnSpc>
            </a:pPr>
            <a:r>
              <a:rPr lang="en-US" altLang="zh-CN" sz="2800" b="1">
                <a:solidFill>
                  <a:srgbClr val="000000"/>
                </a:solidFill>
                <a:latin typeface="KaiTi" panose="02010609060101010101" charset="-122"/>
                <a:ea typeface="KaiTi" panose="02010609060101010101" charset="-122"/>
              </a:rPr>
              <a:t>——《</a:t>
            </a:r>
            <a:r>
              <a:rPr lang="zh-CN" altLang="en-US" sz="2800" b="1">
                <a:solidFill>
                  <a:srgbClr val="000000"/>
                </a:solidFill>
                <a:latin typeface="KaiTi" panose="02010609060101010101" charset="-122"/>
                <a:ea typeface="KaiTi" panose="02010609060101010101" charset="-122"/>
              </a:rPr>
              <a:t>陌上桑</a:t>
            </a:r>
            <a:r>
              <a:rPr lang="en-US" altLang="zh-CN" sz="2800" b="1">
                <a:solidFill>
                  <a:srgbClr val="000000"/>
                </a:solidFill>
                <a:latin typeface="KaiTi" panose="02010609060101010101" charset="-122"/>
                <a:ea typeface="KaiTi" panose="02010609060101010101" charset="-122"/>
              </a:rPr>
              <a:t>》</a:t>
            </a:r>
            <a:endParaRPr lang="zh-CN" altLang="en-US" sz="2800" b="1">
              <a:latin typeface="KaiTi" panose="02010609060101010101" charset="-122"/>
              <a:ea typeface="KaiTi" panose="02010609060101010101" charset="-122"/>
            </a:endParaRPr>
          </a:p>
        </p:txBody>
      </p:sp>
      <p:sp>
        <p:nvSpPr>
          <p:cNvPr id="10" name="Text Box 4"/>
          <p:cNvSpPr txBox="1"/>
          <p:nvPr>
            <p:custDataLst>
              <p:tags r:id="rId7"/>
            </p:custDataLst>
          </p:nvPr>
        </p:nvSpPr>
        <p:spPr>
          <a:xfrm>
            <a:off x="294591" y="4520923"/>
            <a:ext cx="5395915" cy="1252855"/>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pPr>
            <a:r>
              <a:rPr lang="zh-CN" altLang="en-US" sz="2800" b="1">
                <a:solidFill>
                  <a:srgbClr val="3333FF"/>
                </a:solidFill>
                <a:latin typeface="KaiTi" panose="02010609060101010101" charset="-122"/>
                <a:ea typeface="KaiTi" panose="02010609060101010101" charset="-122"/>
              </a:rPr>
              <a:t>东船西舫悄无言，</a:t>
            </a:r>
            <a:endParaRPr lang="en-US" altLang="zh-CN" sz="2800" b="1">
              <a:solidFill>
                <a:srgbClr val="3333FF"/>
              </a:solidFill>
              <a:latin typeface="KaiTi" panose="02010609060101010101" charset="-122"/>
              <a:ea typeface="KaiTi" panose="02010609060101010101" charset="-122"/>
            </a:endParaRPr>
          </a:p>
          <a:p>
            <a:pPr>
              <a:lnSpc>
                <a:spcPct val="90000"/>
              </a:lnSpc>
            </a:pPr>
            <a:r>
              <a:rPr lang="zh-CN" altLang="en-US" sz="2800" b="1">
                <a:latin typeface="KaiTi" panose="02010609060101010101" charset="-122"/>
                <a:ea typeface="KaiTi" panose="02010609060101010101" charset="-122"/>
              </a:rPr>
              <a:t>唯见江心秋月白。</a:t>
            </a:r>
            <a:endParaRPr lang="en-US" altLang="zh-CN" sz="2800" b="1">
              <a:latin typeface="KaiTi" panose="02010609060101010101" charset="-122"/>
              <a:ea typeface="KaiTi" panose="02010609060101010101" charset="-122"/>
            </a:endParaRPr>
          </a:p>
          <a:p>
            <a:pPr algn="r">
              <a:lnSpc>
                <a:spcPct val="90000"/>
              </a:lnSpc>
            </a:pPr>
            <a:r>
              <a:rPr lang="en-US" altLang="zh-CN" sz="2800" b="1">
                <a:solidFill>
                  <a:srgbClr val="000000"/>
                </a:solidFill>
                <a:latin typeface="KaiTi" panose="02010609060101010101" charset="-122"/>
                <a:ea typeface="KaiTi" panose="02010609060101010101" charset="-122"/>
              </a:rPr>
              <a:t>——《</a:t>
            </a:r>
            <a:r>
              <a:rPr lang="zh-CN" altLang="en-US" sz="2800" b="1">
                <a:solidFill>
                  <a:srgbClr val="000000"/>
                </a:solidFill>
                <a:latin typeface="KaiTi" panose="02010609060101010101" charset="-122"/>
                <a:ea typeface="KaiTi" panose="02010609060101010101" charset="-122"/>
              </a:rPr>
              <a:t>琵琶行</a:t>
            </a:r>
            <a:r>
              <a:rPr lang="en-US" altLang="zh-CN" sz="2800" b="1">
                <a:solidFill>
                  <a:srgbClr val="000000"/>
                </a:solidFill>
                <a:latin typeface="KaiTi" panose="02010609060101010101" charset="-122"/>
                <a:ea typeface="KaiTi" panose="02010609060101010101" charset="-122"/>
              </a:rPr>
              <a:t>》</a:t>
            </a:r>
            <a:endParaRPr lang="zh-CN" altLang="en-US" sz="2800" b="1">
              <a:latin typeface="KaiTi" panose="02010609060101010101" charset="-122"/>
              <a:ea typeface="KaiTi" panose="02010609060101010101" charset="-122"/>
            </a:endParaRPr>
          </a:p>
        </p:txBody>
      </p:sp>
      <p:sp>
        <p:nvSpPr>
          <p:cNvPr id="4" name="矩形: 圆角 3"/>
          <p:cNvSpPr/>
          <p:nvPr>
            <p:custDataLst>
              <p:tags r:id="rId8"/>
            </p:custDataLst>
          </p:nvPr>
        </p:nvSpPr>
        <p:spPr>
          <a:xfrm>
            <a:off x="564356" y="1314450"/>
            <a:ext cx="2657475" cy="609600"/>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tx1"/>
                </a:solidFill>
              </a:rPr>
              <a:t>侧描举例</a:t>
            </a:r>
            <a:endParaRPr lang="zh-CN" altLang="en-US" sz="2800">
              <a:solidFill>
                <a:schemeClr val="tx1"/>
              </a:solidFill>
            </a:endParaRPr>
          </a:p>
        </p:txBody>
      </p:sp>
      <p:pic>
        <p:nvPicPr>
          <p:cNvPr id="3" name="六十九军 夏晓雨 - 我的家在东北松花江上@裁剪">
            <a:hlinkClick r:id="" action="ppaction://media"/>
          </p:cNvPr>
          <p:cNvPicPr/>
          <p:nvPr>
            <a:audioFile r:link="rId9"/>
            <p:extLst>
              <p:ext uri="{DAA4B4D4-6D71-4841-9C94-3DE7FCFB9230}">
                <p14:media xmlns:p14="http://schemas.microsoft.com/office/powerpoint/2010/main" r:embed="rId10"/>
              </p:ext>
            </p:extLst>
          </p:nvPr>
        </p:nvPicPr>
        <p:blipFill>
          <a:blip r:embed="rId11"/>
          <a:stretch>
            <a:fillRect/>
          </a:stretch>
        </p:blipFill>
        <p:spPr>
          <a:xfrm>
            <a:off x="5907405" y="5774055"/>
            <a:ext cx="619125" cy="619125"/>
          </a:xfrm>
          <a:prstGeom prst="rect">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2"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500"/>
                            </p:stCondLst>
                            <p:childTnLst>
                              <p:par>
                                <p:cTn id="19" presetID="1" presetClass="mediacall" presetSubtype="0" fill="hold" nodeType="afterEffect">
                                  <p:stCondLst>
                                    <p:cond delay="0"/>
                                  </p:stCondLst>
                                  <p:childTnLst>
                                    <p:cmd type="call" cmd="playFrom(0.0)">
                                      <p:cBhvr additive="base">
                                        <p:cTn id="20" dur="4291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1"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bldLst>
      <p:bldP spid="6" grpId="0"/>
      <p:bldP spid="7" grpId="1"/>
      <p:bldP spid="10"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0" y="0"/>
            <a:ext cx="12244070" cy="68580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合作探究</a:t>
            </a:r>
            <a:endParaRPr lang="zh-CN" altLang="en-US" sz="3200">
              <a:solidFill>
                <a:schemeClr val="bg1"/>
              </a:solidFill>
            </a:endParaRPr>
          </a:p>
        </p:txBody>
      </p:sp>
      <p:sp>
        <p:nvSpPr>
          <p:cNvPr id="10" name="Text Box 4"/>
          <p:cNvSpPr txBox="1"/>
          <p:nvPr>
            <p:custDataLst>
              <p:tags r:id="rId5"/>
            </p:custDataLst>
          </p:nvPr>
        </p:nvSpPr>
        <p:spPr>
          <a:xfrm>
            <a:off x="1016792" y="1793379"/>
            <a:ext cx="10027446" cy="1744260"/>
          </a:xfrm>
          <a:prstGeom prst="rect">
            <a:avLst/>
          </a:prstGeom>
          <a:solidFill>
            <a:schemeClr val="bg1"/>
          </a:solid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3000" b="1">
                <a:latin typeface="KaiTi" panose="02010609060101010101" charset="-122"/>
                <a:ea typeface="KaiTi" panose="02010609060101010101" charset="-122"/>
              </a:rPr>
              <a:t>   这场演奏会除了采用侧面描写来展现演奏者的高超技艺，还有其他技巧吗？</a:t>
            </a:r>
            <a:endParaRPr lang="en-US" altLang="zh-CN" sz="3000" b="1">
              <a:latin typeface="KaiTi" panose="02010609060101010101" charset="-122"/>
              <a:ea typeface="KaiTi" panose="02010609060101010101" charset="-122"/>
            </a:endParaRPr>
          </a:p>
          <a:p>
            <a:pPr>
              <a:lnSpc>
                <a:spcPct val="125000"/>
              </a:lnSpc>
            </a:pPr>
            <a:r>
              <a:rPr lang="en-US" altLang="zh-CN" sz="3000" b="1">
                <a:latin typeface="KaiTi" panose="02010609060101010101" charset="-122"/>
                <a:ea typeface="KaiTi" panose="02010609060101010101" charset="-122"/>
              </a:rPr>
              <a:t>   </a:t>
            </a:r>
            <a:r>
              <a:rPr lang="zh-CN" altLang="en-US" sz="3000" b="1">
                <a:latin typeface="KaiTi" panose="02010609060101010101" charset="-122"/>
                <a:ea typeface="KaiTi" panose="02010609060101010101" charset="-122"/>
              </a:rPr>
              <a:t>结合诗中的诗句来探究。</a:t>
            </a:r>
            <a:endParaRPr lang="zh-CN" altLang="en-US" sz="3000" b="1">
              <a:latin typeface="KaiTi" panose="02010609060101010101" charset="-122"/>
              <a:ea typeface="KaiTi" panose="02010609060101010101" charset="-122"/>
            </a:endParaRPr>
          </a:p>
        </p:txBody>
      </p:sp>
    </p:spTree>
    <p:custDataLst>
      <p:tags r:id="rId6"/>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0" y="0"/>
            <a:ext cx="12192000" cy="68580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品读诗歌</a:t>
            </a:r>
            <a:endParaRPr lang="zh-CN" altLang="en-US" sz="3200">
              <a:solidFill>
                <a:schemeClr val="bg1"/>
              </a:solidFill>
            </a:endParaRPr>
          </a:p>
        </p:txBody>
      </p:sp>
      <p:sp>
        <p:nvSpPr>
          <p:cNvPr id="13" name="Text Box 6"/>
          <p:cNvSpPr txBox="1"/>
          <p:nvPr>
            <p:custDataLst>
              <p:tags r:id="rId5"/>
            </p:custDataLst>
          </p:nvPr>
        </p:nvSpPr>
        <p:spPr>
          <a:xfrm>
            <a:off x="8233569" y="1216025"/>
            <a:ext cx="1728787" cy="460375"/>
          </a:xfrm>
          <a:prstGeom prst="rect">
            <a:avLst/>
          </a:prstGeom>
          <a:noFill/>
          <a:ln w="9525">
            <a:noFill/>
          </a:ln>
        </p:spPr>
        <p:txBody>
          <a:bodyPr>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defTabSz="914400" eaLnBrk="1" hangingPunct="1">
              <a:spcBef>
                <a:spcPct val="50000"/>
              </a:spcBef>
              <a:buClrTx/>
              <a:buFont typeface="Arial" panose="020B0604020202020204" pitchFamily="34" charset="0"/>
              <a:buNone/>
            </a:pPr>
            <a:endParaRPr lang="zh-CN" altLang="en-US" sz="2400">
              <a:solidFill>
                <a:schemeClr val="tx1"/>
              </a:solidFill>
              <a:latin typeface="Arial" panose="020B0604020202020204" pitchFamily="34" charset="0"/>
              <a:ea typeface="SimSun" panose="02010600030101010101" pitchFamily="2" charset="-122"/>
            </a:endParaRPr>
          </a:p>
        </p:txBody>
      </p:sp>
      <p:sp>
        <p:nvSpPr>
          <p:cNvPr id="15" name="Text Box 3"/>
          <p:cNvSpPr txBox="1"/>
          <p:nvPr>
            <p:custDataLst>
              <p:tags r:id="rId6"/>
            </p:custDataLst>
          </p:nvPr>
        </p:nvSpPr>
        <p:spPr>
          <a:xfrm>
            <a:off x="2099469" y="1111341"/>
            <a:ext cx="3223895" cy="583565"/>
          </a:xfrm>
          <a:prstGeom prst="rect">
            <a:avLst/>
          </a:prstGeom>
          <a:solidFill>
            <a:schemeClr val="bg2"/>
          </a:solidFill>
          <a:ln w="9525">
            <a:noFill/>
          </a:ln>
        </p:spPr>
        <p:txBody>
          <a:bodyPr wrap="square">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defTabSz="914400" eaLnBrk="1" hangingPunct="1">
              <a:spcBef>
                <a:spcPct val="50000"/>
              </a:spcBef>
              <a:buClrTx/>
              <a:buFont typeface="Arial" panose="020B0604020202020204" pitchFamily="34" charset="0"/>
              <a:buNone/>
            </a:pPr>
            <a:r>
              <a:rPr lang="zh-CN" altLang="en-US" sz="3200" b="1">
                <a:solidFill>
                  <a:schemeClr val="tx1"/>
                </a:solidFill>
                <a:latin typeface="STXinwei" panose="02010800040101010101" pitchFamily="2" charset="-122"/>
                <a:ea typeface="STXinwei" panose="02010800040101010101" pitchFamily="2" charset="-122"/>
              </a:rPr>
              <a:t>昆山玉碎凤凰叫</a:t>
            </a:r>
            <a:endParaRPr lang="zh-CN" altLang="en-US" sz="3200" b="1">
              <a:solidFill>
                <a:schemeClr val="tx1"/>
              </a:solidFill>
              <a:latin typeface="STXinwei" panose="02010800040101010101" pitchFamily="2" charset="-122"/>
              <a:ea typeface="STXinwei" panose="02010800040101010101" pitchFamily="2" charset="-122"/>
            </a:endParaRPr>
          </a:p>
        </p:txBody>
      </p:sp>
      <p:sp>
        <p:nvSpPr>
          <p:cNvPr id="16" name="Text Box 4"/>
          <p:cNvSpPr txBox="1"/>
          <p:nvPr>
            <p:custDataLst>
              <p:tags r:id="rId7"/>
            </p:custDataLst>
          </p:nvPr>
        </p:nvSpPr>
        <p:spPr>
          <a:xfrm>
            <a:off x="2099469" y="1808449"/>
            <a:ext cx="3223895" cy="583565"/>
          </a:xfrm>
          <a:prstGeom prst="rect">
            <a:avLst/>
          </a:prstGeom>
          <a:solidFill>
            <a:schemeClr val="bg2"/>
          </a:solidFill>
          <a:ln w="9525">
            <a:noFill/>
          </a:ln>
        </p:spPr>
        <p:txBody>
          <a:bodyPr wrap="square">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algn="l" defTabSz="914400" eaLnBrk="1" hangingPunct="1">
              <a:spcBef>
                <a:spcPct val="50000"/>
              </a:spcBef>
              <a:buClrTx/>
              <a:buSzTx/>
              <a:buFont typeface="Arial" panose="020B0604020202020204" pitchFamily="34" charset="0"/>
              <a:buNone/>
            </a:pPr>
            <a:r>
              <a:rPr lang="zh-CN" altLang="en-US" sz="3200" b="1">
                <a:solidFill>
                  <a:schemeClr val="tx1"/>
                </a:solidFill>
                <a:latin typeface="STXinwei" panose="02010800040101010101" pitchFamily="2" charset="-122"/>
                <a:ea typeface="STXinwei" panose="02010800040101010101" pitchFamily="2" charset="-122"/>
                <a:sym typeface="+mn-ea"/>
              </a:rPr>
              <a:t>芙蓉泣露香兰笑</a:t>
            </a:r>
            <a:endParaRPr lang="zh-CN" altLang="en-US" sz="3200" b="1">
              <a:solidFill>
                <a:schemeClr val="tx1"/>
              </a:solidFill>
              <a:latin typeface="STXinwei" panose="02010800040101010101" pitchFamily="2" charset="-122"/>
              <a:ea typeface="STXinwei" panose="02010800040101010101" pitchFamily="2" charset="-122"/>
              <a:sym typeface="+mn-ea"/>
            </a:endParaRPr>
          </a:p>
        </p:txBody>
      </p:sp>
      <p:sp>
        <p:nvSpPr>
          <p:cNvPr id="19" name="AutoShape 5"/>
          <p:cNvSpPr/>
          <p:nvPr>
            <p:custDataLst>
              <p:tags r:id="rId8"/>
            </p:custDataLst>
          </p:nvPr>
        </p:nvSpPr>
        <p:spPr>
          <a:xfrm>
            <a:off x="5423059" y="1497739"/>
            <a:ext cx="1008062" cy="503237"/>
          </a:xfrm>
          <a:prstGeom prst="rightArrow">
            <a:avLst>
              <a:gd name="adj1" fmla="val 50000"/>
              <a:gd name="adj2" fmla="val 50078"/>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defTabSz="914400" eaLnBrk="1" hangingPunct="1">
              <a:spcBef>
                <a:spcPct val="0"/>
              </a:spcBef>
              <a:buClrTx/>
              <a:buFont typeface="Arial" panose="020B0604020202020204" pitchFamily="34" charset="0"/>
              <a:buNone/>
            </a:pPr>
            <a:endParaRPr lang="zh-CN" altLang="en-US" sz="2400">
              <a:solidFill>
                <a:schemeClr val="tx1"/>
              </a:solidFill>
              <a:latin typeface="Times New Roman" panose="02020603050405020304" pitchFamily="18" charset="0"/>
              <a:ea typeface="SimSun" panose="02010600030101010101" pitchFamily="2" charset="-122"/>
            </a:endParaRPr>
          </a:p>
        </p:txBody>
      </p:sp>
      <p:sp>
        <p:nvSpPr>
          <p:cNvPr id="21" name="Text Box 7"/>
          <p:cNvSpPr txBox="1"/>
          <p:nvPr>
            <p:custDataLst>
              <p:tags r:id="rId9"/>
            </p:custDataLst>
          </p:nvPr>
        </p:nvSpPr>
        <p:spPr>
          <a:xfrm>
            <a:off x="6876891" y="1032869"/>
            <a:ext cx="3540125" cy="1323439"/>
          </a:xfrm>
          <a:prstGeom prst="rect">
            <a:avLst/>
          </a:prstGeom>
          <a:solidFill>
            <a:schemeClr val="bg1"/>
          </a:solidFill>
          <a:ln w="9525">
            <a:noFill/>
          </a:ln>
        </p:spPr>
        <p:txBody>
          <a:bodyPr wrap="square">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defTabSz="914400" eaLnBrk="1" hangingPunct="1">
              <a:spcBef>
                <a:spcPct val="50000"/>
              </a:spcBef>
              <a:buClrTx/>
              <a:buNone/>
            </a:pPr>
            <a:r>
              <a:rPr lang="zh-CN" altLang="en-US" sz="3200" b="1">
                <a:solidFill>
                  <a:schemeClr val="tx1"/>
                </a:solidFill>
                <a:latin typeface="Arial" panose="020B0604020202020204" pitchFamily="34" charset="0"/>
                <a:ea typeface="SimSun" panose="02010600030101010101" pitchFamily="2" charset="-122"/>
                <a:sym typeface="+mn-ea"/>
              </a:rPr>
              <a:t>清脆激越</a:t>
            </a:r>
            <a:endParaRPr lang="zh-CN" altLang="en-US" sz="3200" b="1">
              <a:solidFill>
                <a:schemeClr val="tx1"/>
              </a:solidFill>
              <a:latin typeface="Arial" panose="020B0604020202020204" pitchFamily="34" charset="0"/>
              <a:ea typeface="SimSun" panose="02010600030101010101" pitchFamily="2" charset="-122"/>
              <a:sym typeface="+mn-ea"/>
            </a:endParaRPr>
          </a:p>
          <a:p>
            <a:pPr marL="0" lvl="0" algn="l" defTabSz="914400" eaLnBrk="1" hangingPunct="1">
              <a:spcBef>
                <a:spcPct val="50000"/>
              </a:spcBef>
              <a:buClrTx/>
              <a:buSzTx/>
              <a:buFont typeface="Arial" panose="020B0604020202020204" pitchFamily="34" charset="0"/>
              <a:buNone/>
            </a:pPr>
            <a:r>
              <a:rPr lang="zh-CN" altLang="en-US" sz="3200" b="1">
                <a:solidFill>
                  <a:schemeClr val="tx1"/>
                </a:solidFill>
                <a:latin typeface="Arial" panose="020B0604020202020204" pitchFamily="34" charset="0"/>
                <a:ea typeface="SimSun" panose="02010600030101010101" pitchFamily="2" charset="-122"/>
                <a:sym typeface="+mn-ea"/>
              </a:rPr>
              <a:t>时而幽咽时而欢快</a:t>
            </a:r>
            <a:endParaRPr lang="zh-CN" altLang="en-US" sz="3200" b="1">
              <a:solidFill>
                <a:schemeClr val="tx1"/>
              </a:solidFill>
              <a:latin typeface="Arial" panose="020B0604020202020204" pitchFamily="34" charset="0"/>
              <a:ea typeface="SimSun" panose="02010600030101010101" pitchFamily="2" charset="-122"/>
              <a:sym typeface="+mn-ea"/>
            </a:endParaRPr>
          </a:p>
        </p:txBody>
      </p:sp>
      <p:sp>
        <p:nvSpPr>
          <p:cNvPr id="22" name="文本框 21"/>
          <p:cNvSpPr txBox="1"/>
          <p:nvPr>
            <p:custDataLst>
              <p:tags r:id="rId10"/>
            </p:custDataLst>
          </p:nvPr>
        </p:nvSpPr>
        <p:spPr>
          <a:xfrm>
            <a:off x="0" y="2505557"/>
            <a:ext cx="12191999" cy="584775"/>
          </a:xfrm>
          <a:prstGeom prst="rect">
            <a:avLst/>
          </a:prstGeom>
          <a:solidFill>
            <a:schemeClr val="tx2">
              <a:lumMod val="20000"/>
              <a:lumOff val="80000"/>
            </a:schemeClr>
          </a:solidFill>
          <a:ln w="9525">
            <a:noFill/>
          </a:ln>
        </p:spPr>
        <p:txBody>
          <a:bodyPr wrap="square">
            <a:spAutoFit/>
          </a:bodyPr>
          <a:lstStyle/>
          <a:p>
            <a:pPr algn="ctr">
              <a:spcBef>
                <a:spcPct val="50000"/>
              </a:spcBef>
            </a:pPr>
            <a:r>
              <a:rPr lang="zh-CN" altLang="en-US" sz="3200" b="1">
                <a:solidFill>
                  <a:srgbClr val="FF0000"/>
                </a:solidFill>
                <a:latin typeface="Arial" panose="020B0604020202020204" pitchFamily="34" charset="0"/>
              </a:rPr>
              <a:t>（比喻、拟人、夸张、通感）正面描写</a:t>
            </a:r>
            <a:endParaRPr lang="zh-CN" altLang="en-US" sz="3200" b="1">
              <a:solidFill>
                <a:srgbClr val="FF0000"/>
              </a:solidFill>
              <a:latin typeface="Arial" panose="020B0604020202020204" pitchFamily="34" charset="0"/>
            </a:endParaRPr>
          </a:p>
        </p:txBody>
      </p:sp>
      <p:sp>
        <p:nvSpPr>
          <p:cNvPr id="23" name="文本框 22"/>
          <p:cNvSpPr txBox="1"/>
          <p:nvPr>
            <p:custDataLst>
              <p:tags r:id="rId11"/>
            </p:custDataLst>
          </p:nvPr>
        </p:nvSpPr>
        <p:spPr>
          <a:xfrm>
            <a:off x="182403" y="3192645"/>
            <a:ext cx="11827193" cy="2644378"/>
          </a:xfrm>
          <a:prstGeom prst="rect">
            <a:avLst/>
          </a:prstGeom>
          <a:noFill/>
        </p:spPr>
        <p:txBody>
          <a:bodyPr wrap="square" rtlCol="0" anchor="t">
            <a:spAutoFit/>
          </a:bodyPr>
          <a:lstStyle/>
          <a:p>
            <a:pPr fontAlgn="auto">
              <a:lnSpc>
                <a:spcPct val="120000"/>
              </a:lnSpc>
              <a:buNone/>
            </a:pPr>
            <a:r>
              <a:rPr lang="zh-CN" altLang="en-US" sz="2800" b="1">
                <a:latin typeface="KaiTi" panose="02010609060101010101" charset="-122"/>
                <a:ea typeface="KaiTi" panose="02010609060101010101" charset="-122"/>
                <a:cs typeface="华文宋体" panose="02010600040101010101" charset="-122"/>
                <a:sym typeface="+mn-ea"/>
              </a:rPr>
              <a:t>“昆山句”</a:t>
            </a:r>
            <a:r>
              <a:rPr lang="zh-CN" altLang="en-US" sz="2800" b="1" u="sng">
                <a:solidFill>
                  <a:srgbClr val="FF0000"/>
                </a:solidFill>
                <a:latin typeface="KaiTi" panose="02010609060101010101" charset="-122"/>
                <a:ea typeface="KaiTi" panose="02010609060101010101" charset="-122"/>
                <a:cs typeface="华文宋体" panose="02010600040101010101" charset="-122"/>
                <a:sym typeface="+mn-ea"/>
              </a:rPr>
              <a:t>以声写声</a:t>
            </a:r>
            <a:r>
              <a:rPr lang="zh-CN" altLang="en-US" sz="2800" b="1">
                <a:latin typeface="KaiTi" panose="02010609060101010101" charset="-122"/>
                <a:ea typeface="KaiTi" panose="02010609060101010101" charset="-122"/>
                <a:cs typeface="华文宋体" panose="02010600040101010101" charset="-122"/>
                <a:sym typeface="+mn-ea"/>
              </a:rPr>
              <a:t>，那箜篌时而众弦齐鸣，嘈嘈杂杂，仿佛玉碎山崩；时而又一弦独响，宛如凤凰鸣叫，声振林木。</a:t>
            </a:r>
            <a:endParaRPr lang="zh-CN" altLang="en-US" sz="2800" b="1">
              <a:latin typeface="KaiTi" panose="02010609060101010101" charset="-122"/>
              <a:ea typeface="KaiTi" panose="02010609060101010101" charset="-122"/>
              <a:cs typeface="华文宋体" panose="02010600040101010101" charset="-122"/>
            </a:endParaRPr>
          </a:p>
          <a:p>
            <a:pPr fontAlgn="auto">
              <a:lnSpc>
                <a:spcPct val="120000"/>
              </a:lnSpc>
            </a:pPr>
            <a:r>
              <a:rPr lang="zh-CN" altLang="en-US" sz="2800" b="1">
                <a:latin typeface="KaiTi" panose="02010609060101010101" charset="-122"/>
                <a:ea typeface="KaiTi" panose="02010609060101010101" charset="-122"/>
                <a:cs typeface="华文宋体" panose="02010600040101010101" charset="-122"/>
                <a:sym typeface="+mn-ea"/>
              </a:rPr>
              <a:t>“芙蓉句”</a:t>
            </a:r>
            <a:r>
              <a:rPr lang="zh-CN" altLang="en-US" sz="2800" b="1" u="sng">
                <a:solidFill>
                  <a:srgbClr val="FF0000"/>
                </a:solidFill>
                <a:latin typeface="KaiTi" panose="02010609060101010101" charset="-122"/>
                <a:ea typeface="KaiTi" panose="02010609060101010101" charset="-122"/>
                <a:cs typeface="华文宋体" panose="02010600040101010101" charset="-122"/>
                <a:sym typeface="+mn-ea"/>
              </a:rPr>
              <a:t>以形写声</a:t>
            </a:r>
            <a:r>
              <a:rPr lang="zh-CN" altLang="en-US" sz="2800" b="1">
                <a:latin typeface="KaiTi" panose="02010609060101010101" charset="-122"/>
                <a:ea typeface="KaiTi" panose="02010609060101010101" charset="-122"/>
                <a:cs typeface="华文宋体" panose="02010600040101010101" charset="-122"/>
                <a:sym typeface="+mn-ea"/>
              </a:rPr>
              <a:t>，诗人用“芙蓉泣露”摹写琴声的悲抑，而以“香兰笑”显示琴声的欢快，</a:t>
            </a:r>
            <a:r>
              <a:rPr lang="zh-CN" altLang="en-US" sz="2800" b="1" u="sng">
                <a:solidFill>
                  <a:srgbClr val="FF0000"/>
                </a:solidFill>
                <a:latin typeface="KaiTi" panose="02010609060101010101" charset="-122"/>
                <a:ea typeface="KaiTi" panose="02010609060101010101" charset="-122"/>
                <a:cs typeface="华文宋体" panose="02010600040101010101" charset="-122"/>
                <a:sym typeface="+mn-ea"/>
              </a:rPr>
              <a:t>不仅可以耳闻，而且可以目睹</a:t>
            </a:r>
            <a:r>
              <a:rPr lang="zh-CN" altLang="en-US" sz="2800" b="1">
                <a:latin typeface="KaiTi" panose="02010609060101010101" charset="-122"/>
                <a:ea typeface="KaiTi" panose="02010609060101010101" charset="-122"/>
                <a:cs typeface="华文宋体" panose="02010600040101010101" charset="-122"/>
                <a:sym typeface="+mn-ea"/>
              </a:rPr>
              <a:t>。这种表现方法，真有形神兼备之妙。</a:t>
            </a:r>
            <a:r>
              <a:rPr lang="zh-CN" altLang="en-US" sz="2800">
                <a:latin typeface="KaiTi" panose="02010609060101010101" charset="-122"/>
                <a:ea typeface="KaiTi" panose="02010609060101010101" charset="-122"/>
                <a:cs typeface="华文宋体" panose="02010600040101010101" charset="-122"/>
                <a:sym typeface="+mn-ea"/>
              </a:rPr>
              <a:t> </a:t>
            </a:r>
            <a:endParaRPr lang="zh-CN" altLang="en-US" sz="2800">
              <a:latin typeface="KaiTi" panose="02010609060101010101" charset="-122"/>
              <a:ea typeface="KaiTi" panose="02010609060101010101" charset="-122"/>
            </a:endParaRPr>
          </a:p>
        </p:txBody>
      </p:sp>
      <p:sp>
        <p:nvSpPr>
          <p:cNvPr id="3" name="文本框 2"/>
          <p:cNvSpPr txBox="1"/>
          <p:nvPr>
            <p:custDataLst>
              <p:tags r:id="rId12"/>
            </p:custDataLst>
          </p:nvPr>
        </p:nvSpPr>
        <p:spPr>
          <a:xfrm>
            <a:off x="0" y="6065044"/>
            <a:ext cx="12137231" cy="523220"/>
          </a:xfrm>
          <a:prstGeom prst="rect">
            <a:avLst/>
          </a:prstGeom>
          <a:solidFill>
            <a:schemeClr val="accent2">
              <a:lumMod val="20000"/>
              <a:lumOff val="80000"/>
            </a:schemeClr>
          </a:solidFill>
        </p:spPr>
        <p:txBody>
          <a:bodyPr wrap="square" rtlCol="0">
            <a:spAutoFit/>
          </a:bodyPr>
          <a:lstStyle/>
          <a:p>
            <a:pPr algn="ctr"/>
            <a:r>
              <a:rPr lang="zh-CN" altLang="en-US" sz="2800"/>
              <a:t>例如：舞幽壑之潜蛟，泣孤舟之嫠妇          </a:t>
            </a:r>
            <a:r>
              <a:rPr lang="en-US" altLang="zh-CN" sz="2800"/>
              <a:t>——</a:t>
            </a:r>
            <a:r>
              <a:rPr lang="zh-CN" altLang="en-US" sz="2800"/>
              <a:t>苏轼</a:t>
            </a:r>
            <a:r>
              <a:rPr lang="en-US" altLang="zh-CN" sz="2800"/>
              <a:t>《</a:t>
            </a:r>
            <a:r>
              <a:rPr lang="zh-CN" altLang="en-US" sz="2800"/>
              <a:t>赤壁赋</a:t>
            </a:r>
            <a:r>
              <a:rPr lang="en-US" altLang="zh-CN" sz="2800"/>
              <a:t>》</a:t>
            </a:r>
            <a:endParaRPr lang="zh-CN" altLang="en-US" sz="2800"/>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1"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3">
                                            <p:txEl>
                                              <p:pRg st="0" end="0"/>
                                            </p:txEl>
                                          </p:spTgt>
                                        </p:tgtEl>
                                        <p:attrNameLst>
                                          <p:attrName>style.visibility</p:attrName>
                                        </p:attrNameLst>
                                      </p:cBhvr>
                                      <p:to>
                                        <p:strVal val="visible"/>
                                      </p:to>
                                    </p:set>
                                    <p:animEffect transition="in" filter="wipe(down)">
                                      <p:cBhvr>
                                        <p:cTn id="18" dur="500"/>
                                        <p:tgtEl>
                                          <p:spTgt spid="2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3">
                                            <p:txEl>
                                              <p:pRg st="1" end="1"/>
                                            </p:txEl>
                                          </p:spTgt>
                                        </p:tgtEl>
                                        <p:attrNameLst>
                                          <p:attrName>style.visibility</p:attrName>
                                        </p:attrNameLst>
                                      </p:cBhvr>
                                      <p:to>
                                        <p:strVal val="visible"/>
                                      </p:to>
                                    </p:set>
                                    <p:animEffect transition="in" filter="wipe(down)">
                                      <p:cBhvr>
                                        <p:cTn id="23" dur="500"/>
                                        <p:tgtEl>
                                          <p:spTgt spid="2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2"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1"/>
      <p:bldP spid="3"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635" y="421005"/>
            <a:ext cx="2354580" cy="583565"/>
          </a:xfrm>
          <a:prstGeom prst="rect">
            <a:avLst/>
          </a:prstGeom>
          <a:solidFill>
            <a:schemeClr val="accent2">
              <a:lumMod val="75000"/>
            </a:schemeClr>
          </a:solidFill>
        </p:spPr>
        <p:txBody>
          <a:bodyPr wrap="square" rtlCol="0">
            <a:spAutoFit/>
          </a:bodyPr>
          <a:lstStyle/>
          <a:p>
            <a:r>
              <a:rPr lang="zh-CN" altLang="en-US" sz="3200">
                <a:solidFill>
                  <a:schemeClr val="bg1"/>
                </a:solidFill>
              </a:rPr>
              <a:t>语言的魅力</a:t>
            </a:r>
            <a:endParaRPr lang="en-US" altLang="zh-CN" sz="3200">
              <a:solidFill>
                <a:schemeClr val="bg1"/>
              </a:solidFill>
            </a:endParaRPr>
          </a:p>
        </p:txBody>
      </p:sp>
      <p:sp>
        <p:nvSpPr>
          <p:cNvPr id="5" name="Rectangle 2"/>
          <p:cNvSpPr txBox="1"/>
          <p:nvPr>
            <p:custDataLst>
              <p:tags r:id="rId5"/>
            </p:custDataLst>
          </p:nvPr>
        </p:nvSpPr>
        <p:spPr>
          <a:xfrm>
            <a:off x="3621087" y="406359"/>
            <a:ext cx="6737350" cy="623948"/>
          </a:xfrm>
          <a:prstGeom prst="rect">
            <a:avLst/>
          </a:prstGeom>
          <a:solidFill>
            <a:schemeClr val="bg2"/>
          </a:solidFill>
        </p:spPr>
        <p:txBody>
          <a:bodyPr vert="horz" wrap="square" lIns="91440" tIns="45720" rIns="91440" bIns="45720" anchor="t">
            <a:normAutofit fontScale="97500"/>
          </a:bodyPr>
          <a:lst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a:lstStyle>
          <a:p>
            <a:r>
              <a:rPr lang="zh-CN" altLang="en-US" sz="3200">
                <a:latin typeface="STXinwei" panose="02010800040101010101" pitchFamily="2" charset="-122"/>
                <a:ea typeface="STXinwei" panose="02010800040101010101" pitchFamily="2" charset="-122"/>
                <a:cs typeface="华文细黑" panose="02010600040101010101" charset="-122"/>
              </a:rPr>
              <a:t>十二门前融冷光，二十三丝动</a:t>
            </a:r>
            <a:r>
              <a:rPr lang="zh-CN" altLang="en-US" sz="3200">
                <a:solidFill>
                  <a:srgbClr val="FF0000"/>
                </a:solidFill>
                <a:latin typeface="STXinwei" panose="02010800040101010101" pitchFamily="2" charset="-122"/>
                <a:ea typeface="STXinwei" panose="02010800040101010101" pitchFamily="2" charset="-122"/>
                <a:cs typeface="华文细黑" panose="02010600040101010101" charset="-122"/>
              </a:rPr>
              <a:t>紫皇</a:t>
            </a:r>
            <a:r>
              <a:rPr lang="zh-CN" altLang="en-US" sz="3200">
                <a:latin typeface="STXinwei" panose="02010800040101010101" pitchFamily="2" charset="-122"/>
                <a:ea typeface="STXinwei" panose="02010800040101010101" pitchFamily="2" charset="-122"/>
                <a:cs typeface="华文细黑" panose="02010600040101010101" charset="-122"/>
              </a:rPr>
              <a:t>。</a:t>
            </a:r>
            <a:endParaRPr lang="zh-CN" altLang="en-US" sz="3200">
              <a:latin typeface="STXinwei" panose="02010800040101010101" pitchFamily="2" charset="-122"/>
              <a:ea typeface="STXinwei" panose="02010800040101010101" pitchFamily="2" charset="-122"/>
              <a:cs typeface="华文细黑" panose="02010600040101010101" charset="-122"/>
            </a:endParaRPr>
          </a:p>
        </p:txBody>
      </p:sp>
      <p:sp>
        <p:nvSpPr>
          <p:cNvPr id="7" name="文本框 6"/>
          <p:cNvSpPr txBox="1"/>
          <p:nvPr>
            <p:custDataLst>
              <p:tags r:id="rId6"/>
            </p:custDataLst>
          </p:nvPr>
        </p:nvSpPr>
        <p:spPr>
          <a:xfrm>
            <a:off x="1176932" y="1810047"/>
            <a:ext cx="9324381" cy="1384995"/>
          </a:xfrm>
          <a:prstGeom prst="rect">
            <a:avLst/>
          </a:prstGeom>
          <a:noFill/>
        </p:spPr>
        <p:txBody>
          <a:bodyPr wrap="square">
            <a:spAutoFit/>
          </a:bodyPr>
          <a:lstStyle/>
          <a:p>
            <a:r>
              <a:rPr lang="zh-CN" altLang="en-US" sz="2800" b="1">
                <a:latin typeface="KaiTi" panose="02010609060101010101" charset="-122"/>
                <a:ea typeface="KaiTi" panose="02010609060101010101" charset="-122"/>
              </a:rPr>
              <a:t>“融”：音乐具有不可抗拒的感化力和渗透力。清冷的乐声使人觉得长安城沉浸在寒光之中。</a:t>
            </a:r>
            <a:endParaRPr lang="zh-CN" altLang="en-US"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紫皇：一语双关语，兼指天帝和当时的皇帝。</a:t>
            </a:r>
            <a:endParaRPr lang="zh-CN" altLang="en-US" sz="2800" b="1">
              <a:latin typeface="KaiTi" panose="02010609060101010101" charset="-122"/>
              <a:ea typeface="KaiTi" panose="02010609060101010101" charset="-122"/>
            </a:endParaRPr>
          </a:p>
        </p:txBody>
      </p:sp>
      <p:sp>
        <p:nvSpPr>
          <p:cNvPr id="10" name="文本框 9"/>
          <p:cNvSpPr txBox="1"/>
          <p:nvPr>
            <p:custDataLst>
              <p:tags r:id="rId7"/>
            </p:custDataLst>
          </p:nvPr>
        </p:nvSpPr>
        <p:spPr>
          <a:xfrm>
            <a:off x="1176933" y="3662959"/>
            <a:ext cx="9552980" cy="1815882"/>
          </a:xfrm>
          <a:prstGeom prst="rect">
            <a:avLst/>
          </a:prstGeom>
          <a:noFill/>
        </p:spPr>
        <p:txBody>
          <a:bodyPr wrap="square">
            <a:spAutoFit/>
          </a:bodyPr>
          <a:lstStyle/>
          <a:p>
            <a:r>
              <a:rPr lang="zh-CN" altLang="en-US" sz="2800" b="1">
                <a:latin typeface="KaiTi" panose="02010609060101010101" charset="-122"/>
                <a:ea typeface="KaiTi" panose="02010609060101010101" charset="-122"/>
              </a:rPr>
              <a:t>    结构上还是一种巧妙的过渡手法，承上启下。</a:t>
            </a:r>
            <a:endParaRPr lang="zh-CN" altLang="en-US" sz="2800" b="1">
              <a:latin typeface="KaiTi" panose="02010609060101010101" charset="-122"/>
              <a:ea typeface="KaiTi" panose="02010609060101010101" charset="-122"/>
            </a:endParaRPr>
          </a:p>
          <a:p>
            <a:r>
              <a:rPr lang="zh-CN" altLang="en-US" sz="2800" b="1">
                <a:latin typeface="KaiTi" panose="02010609060101010101" charset="-122"/>
                <a:ea typeface="KaiTi" panose="02010609060101010101" charset="-122"/>
              </a:rPr>
              <a:t>    承上写李凭在皇宫为皇帝弹奏箜篌，令皇帝心动神移；启下写优美的乐声还直达天宫，惊动了天帝，自然而然由人间扩大到仙府。</a:t>
            </a:r>
            <a:endParaRPr lang="zh-CN" altLang="en-US" sz="2800" b="1">
              <a:latin typeface="KaiTi" panose="02010609060101010101" charset="-122"/>
              <a:ea typeface="KaiTi" panose="02010609060101010101"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2"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1"/>
      <p:bldP spid="10"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13114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635" y="131445"/>
            <a:ext cx="2354580" cy="583565"/>
          </a:xfrm>
          <a:prstGeom prst="rect">
            <a:avLst/>
          </a:prstGeom>
          <a:solidFill>
            <a:schemeClr val="accent2">
              <a:lumMod val="75000"/>
            </a:schemeClr>
          </a:solidFill>
        </p:spPr>
        <p:txBody>
          <a:bodyPr wrap="square" rtlCol="0">
            <a:spAutoFit/>
          </a:bodyPr>
          <a:lstStyle/>
          <a:p>
            <a:r>
              <a:rPr lang="zh-CN" altLang="en-US" sz="3200">
                <a:solidFill>
                  <a:schemeClr val="bg1"/>
                </a:solidFill>
              </a:rPr>
              <a:t>语言的魅力</a:t>
            </a:r>
            <a:endParaRPr lang="en-US" altLang="zh-CN" sz="3200">
              <a:solidFill>
                <a:schemeClr val="bg1"/>
              </a:solidFill>
            </a:endParaRPr>
          </a:p>
        </p:txBody>
      </p:sp>
      <p:sp>
        <p:nvSpPr>
          <p:cNvPr id="3" name="文本框 2"/>
          <p:cNvSpPr txBox="1"/>
          <p:nvPr/>
        </p:nvSpPr>
        <p:spPr>
          <a:xfrm>
            <a:off x="368935" y="916940"/>
            <a:ext cx="11369675" cy="5631180"/>
          </a:xfrm>
          <a:prstGeom prst="rect">
            <a:avLst/>
          </a:prstGeom>
          <a:noFill/>
        </p:spPr>
        <p:txBody>
          <a:bodyPr wrap="square" rtlCol="0">
            <a:spAutoFit/>
          </a:bodyPr>
          <a:p>
            <a:pPr algn="l"/>
            <a:r>
              <a:rPr lang="en-US" altLang="zh-CN" sz="3600" b="1" smtClean="0">
                <a:latin typeface="KaiTi" panose="02010609060101010101" charset="-122"/>
                <a:ea typeface="KaiTi" panose="02010609060101010101" charset="-122"/>
                <a:sym typeface="+mn-ea"/>
              </a:rPr>
              <a:t>2</a:t>
            </a:r>
            <a:r>
              <a:rPr lang="zh-CN" altLang="zh-CN" sz="3600" b="1" smtClean="0">
                <a:latin typeface="KaiTi" panose="02010609060101010101" charset="-122"/>
                <a:ea typeface="KaiTi" panose="02010609060101010101" charset="-122"/>
                <a:sym typeface="+mn-ea"/>
              </a:rPr>
              <a:t>、“女娲炼石补天处</a:t>
            </a:r>
            <a:r>
              <a:rPr lang="en-US" altLang="zh-CN" sz="3600" b="1" smtClean="0">
                <a:latin typeface="KaiTi" panose="02010609060101010101" charset="-122"/>
                <a:ea typeface="KaiTi" panose="02010609060101010101" charset="-122"/>
                <a:sym typeface="+mn-ea"/>
              </a:rPr>
              <a:t>,</a:t>
            </a:r>
            <a:r>
              <a:rPr lang="zh-CN" altLang="zh-CN" sz="3600" b="1" smtClean="0">
                <a:latin typeface="KaiTi" panose="02010609060101010101" charset="-122"/>
                <a:ea typeface="KaiTi" panose="02010609060101010101" charset="-122"/>
                <a:sym typeface="+mn-ea"/>
              </a:rPr>
              <a:t>石破天惊逗秋雨”哪一个字把音乐的强大魅力和奇瑰的景象紧紧联系起来</a:t>
            </a:r>
            <a:r>
              <a:rPr lang="en-US" altLang="zh-CN" sz="3600" b="1" smtClean="0">
                <a:latin typeface="KaiTi" panose="02010609060101010101" charset="-122"/>
                <a:ea typeface="KaiTi" panose="02010609060101010101" charset="-122"/>
                <a:sym typeface="+mn-ea"/>
              </a:rPr>
              <a:t>?</a:t>
            </a:r>
            <a:endParaRPr lang="zh-CN" altLang="zh-CN" sz="3600" smtClean="0">
              <a:latin typeface="KaiTi" panose="02010609060101010101" charset="-122"/>
              <a:ea typeface="KaiTi" panose="02010609060101010101" charset="-122"/>
            </a:endParaRPr>
          </a:p>
          <a:p>
            <a:pPr algn="l"/>
            <a:r>
              <a:rPr lang="en-US" altLang="zh-CN" sz="3600" b="1" smtClean="0">
                <a:latin typeface="KaiTi" panose="02010609060101010101" charset="-122"/>
                <a:ea typeface="KaiTi" panose="02010609060101010101" charset="-122"/>
                <a:sym typeface="+mn-ea"/>
              </a:rPr>
              <a:t> </a:t>
            </a:r>
            <a:r>
              <a:rPr lang="zh-CN" altLang="zh-CN" sz="3600" smtClean="0">
                <a:latin typeface="KaiTi" panose="02010609060101010101" charset="-122"/>
                <a:ea typeface="KaiTi" panose="02010609060101010101" charset="-122"/>
                <a:sym typeface="+mn-ea"/>
              </a:rPr>
              <a:t>“逗”。</a:t>
            </a:r>
            <a:endParaRPr lang="zh-CN" altLang="zh-CN" sz="3600" smtClean="0">
              <a:latin typeface="KaiTi" panose="02010609060101010101" charset="-122"/>
              <a:ea typeface="KaiTi" panose="02010609060101010101" charset="-122"/>
            </a:endParaRPr>
          </a:p>
          <a:p>
            <a:pPr algn="l"/>
            <a:r>
              <a:rPr lang="en-US" altLang="zh-CN" sz="3600" smtClean="0">
                <a:latin typeface="KaiTi" panose="02010609060101010101" charset="-122"/>
                <a:ea typeface="KaiTi" panose="02010609060101010101" charset="-122"/>
                <a:sym typeface="+mn-ea"/>
              </a:rPr>
              <a:t>  </a:t>
            </a:r>
            <a:r>
              <a:rPr lang="zh-CN" altLang="zh-CN" sz="3600" smtClean="0">
                <a:latin typeface="KaiTi" panose="02010609060101010101" charset="-122"/>
                <a:ea typeface="KaiTi" panose="02010609060101010101" charset="-122"/>
                <a:sym typeface="+mn-ea"/>
              </a:rPr>
              <a:t>乐声传到天上</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在女娲炼石补天的地方</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连五色石都被乐音震破</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引来场秋雨</a:t>
            </a:r>
            <a:r>
              <a:rPr lang="en-US" altLang="zh-CN" sz="3600" smtClean="0">
                <a:latin typeface="KaiTi" panose="02010609060101010101" charset="-122"/>
                <a:ea typeface="KaiTi" panose="02010609060101010101" charset="-122"/>
                <a:sym typeface="+mn-ea"/>
              </a:rPr>
              <a:t>, </a:t>
            </a:r>
            <a:r>
              <a:rPr lang="zh-CN" altLang="zh-CN" sz="3600" smtClean="0">
                <a:latin typeface="KaiTi" panose="02010609060101010101" charset="-122"/>
                <a:ea typeface="KaiTi" panose="02010609060101010101" charset="-122"/>
                <a:sym typeface="+mn-ea"/>
              </a:rPr>
              <a:t>“逗”把音乐的震撼力描摹得无以复加，秋雨又能够让人产生丰富的联想</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“秋雨”是一个忧愁的意象</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“石破天惊”之后气势磅礴的秋雨</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象征铺天盖地的茫茫愁绪</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秋雨落地的声响</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恰如紧凑繁复的乐声。本该曲终人寂</a:t>
            </a:r>
            <a:r>
              <a:rPr lang="en-US" altLang="zh-CN" sz="3600" smtClean="0">
                <a:latin typeface="KaiTi" panose="02010609060101010101" charset="-122"/>
                <a:ea typeface="KaiTi" panose="02010609060101010101" charset="-122"/>
                <a:sym typeface="+mn-ea"/>
              </a:rPr>
              <a:t>,</a:t>
            </a:r>
            <a:r>
              <a:rPr lang="zh-CN" altLang="zh-CN" sz="3600" smtClean="0">
                <a:latin typeface="KaiTi" panose="02010609060101010101" charset="-122"/>
                <a:ea typeface="KaiTi" panose="02010609060101010101" charset="-122"/>
                <a:sym typeface="+mn-ea"/>
              </a:rPr>
              <a:t>但诗人又在“梦幻”中展开了一片神奇的天地。</a:t>
            </a:r>
            <a:endParaRPr lang="zh-CN" altLang="en-US" sz="360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67469"/>
            <a:ext cx="12214860" cy="6870700"/>
          </a:xfrm>
          <a:prstGeom prst="rect">
            <a:avLst/>
          </a:prstGeom>
        </p:spPr>
      </p:pic>
      <p:sp>
        <p:nvSpPr>
          <p:cNvPr id="23" name="文本框 22"/>
          <p:cNvSpPr txBox="1"/>
          <p:nvPr>
            <p:custDataLst>
              <p:tags r:id="rId3"/>
            </p:custDataLst>
          </p:nvPr>
        </p:nvSpPr>
        <p:spPr>
          <a:xfrm>
            <a:off x="1826238" y="2083526"/>
            <a:ext cx="8172631" cy="2492990"/>
          </a:xfrm>
          <a:prstGeom prst="rect">
            <a:avLst/>
          </a:prstGeom>
          <a:solidFill>
            <a:schemeClr val="bg1"/>
          </a:solidFill>
        </p:spPr>
        <p:txBody>
          <a:bodyPr wrap="square" rtlCol="0">
            <a:spAutoFit/>
          </a:bodyPr>
          <a:lstStyle/>
          <a:p>
            <a:r>
              <a:rPr lang="zh-CN" altLang="en-US" sz="4400" b="1">
                <a:solidFill>
                  <a:srgbClr val="FF0000"/>
                </a:solidFill>
                <a:latin typeface="KaiTi" panose="02010609060101010101" charset="-122"/>
                <a:ea typeface="KaiTi" panose="02010609060101010101" charset="-122"/>
              </a:rPr>
              <a:t>活动：</a:t>
            </a:r>
            <a:endParaRPr lang="zh-CN" altLang="en-US" sz="4400" b="1">
              <a:latin typeface="KaiTi" panose="02010609060101010101" charset="-122"/>
              <a:ea typeface="KaiTi" panose="02010609060101010101" charset="-122"/>
            </a:endParaRPr>
          </a:p>
          <a:p>
            <a:r>
              <a:rPr lang="zh-CN" altLang="en-US" sz="4000" b="1">
                <a:latin typeface="KaiTi" panose="02010609060101010101" charset="-122"/>
                <a:ea typeface="KaiTi" panose="02010609060101010101" charset="-122"/>
              </a:rPr>
              <a:t>   </a:t>
            </a:r>
            <a:r>
              <a:rPr lang="zh-CN" altLang="en-US" sz="3600" b="1">
                <a:latin typeface="KaiTi" panose="02010609060101010101" charset="-122"/>
                <a:ea typeface="KaiTi" panose="02010609060101010101" charset="-122"/>
              </a:rPr>
              <a:t>请同学回忆一下，我们曾经学过的文学作品中，其中不乏有描写音乐或者乐器的，你能说出来吗？</a:t>
            </a:r>
            <a:endParaRPr lang="zh-CN" altLang="en-US" sz="3600" b="1">
              <a:latin typeface="KaiTi" panose="02010609060101010101" charset="-122"/>
              <a:ea typeface="KaiTi" panose="02010609060101010101" charset="-122"/>
            </a:endParaRPr>
          </a:p>
        </p:txBody>
      </p:sp>
      <p:sp>
        <p:nvSpPr>
          <p:cNvPr id="2" name="文本框 1"/>
          <p:cNvSpPr txBox="1"/>
          <p:nvPr>
            <p:custDataLst>
              <p:tags r:id="rId4"/>
            </p:custDataLst>
          </p:nvPr>
        </p:nvSpPr>
        <p:spPr>
          <a:xfrm>
            <a:off x="212092" y="312283"/>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5" name="文本框 4"/>
          <p:cNvSpPr txBox="1"/>
          <p:nvPr>
            <p:custDataLst>
              <p:tags r:id="rId5"/>
            </p:custDataLst>
          </p:nvPr>
        </p:nvSpPr>
        <p:spPr>
          <a:xfrm>
            <a:off x="859790" y="312283"/>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课前导入</a:t>
            </a:r>
            <a:endParaRPr lang="zh-CN" altLang="en-US" sz="3200">
              <a:solidFill>
                <a:schemeClr val="bg1"/>
              </a:solidFill>
            </a:endParaRPr>
          </a:p>
        </p:txBody>
      </p:sp>
    </p:spTree>
    <p:custDataLst>
      <p:tags r:id="rId6"/>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66973"/>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635" y="-66675"/>
            <a:ext cx="2354580" cy="583565"/>
          </a:xfrm>
          <a:prstGeom prst="rect">
            <a:avLst/>
          </a:prstGeom>
          <a:solidFill>
            <a:schemeClr val="accent2">
              <a:lumMod val="75000"/>
            </a:schemeClr>
          </a:solidFill>
        </p:spPr>
        <p:txBody>
          <a:bodyPr wrap="square" rtlCol="0">
            <a:spAutoFit/>
          </a:bodyPr>
          <a:lstStyle/>
          <a:p>
            <a:r>
              <a:rPr lang="zh-CN" altLang="en-US" sz="3200">
                <a:solidFill>
                  <a:schemeClr val="bg1"/>
                </a:solidFill>
              </a:rPr>
              <a:t>语言的魅力</a:t>
            </a:r>
            <a:endParaRPr lang="en-US" altLang="zh-CN" sz="3200">
              <a:solidFill>
                <a:schemeClr val="bg1"/>
              </a:solidFill>
            </a:endParaRPr>
          </a:p>
        </p:txBody>
      </p:sp>
      <p:sp>
        <p:nvSpPr>
          <p:cNvPr id="3" name="文本框 2"/>
          <p:cNvSpPr txBox="1"/>
          <p:nvPr/>
        </p:nvSpPr>
        <p:spPr>
          <a:xfrm>
            <a:off x="368935" y="718820"/>
            <a:ext cx="11369675" cy="6185535"/>
          </a:xfrm>
          <a:prstGeom prst="rect">
            <a:avLst/>
          </a:prstGeom>
          <a:noFill/>
        </p:spPr>
        <p:txBody>
          <a:bodyPr wrap="square" rtlCol="0">
            <a:spAutoFit/>
          </a:bodyPr>
          <a:p>
            <a:pPr algn="l"/>
            <a:r>
              <a:rPr lang="zh-CN" altLang="en-US" sz="3600"/>
              <a:t>3、六联中诗人用“老”和“瘦”两个干枯的字眼修饰鱼龙有何妙处？</a:t>
            </a:r>
            <a:endParaRPr lang="zh-CN" altLang="en-US" sz="3600"/>
          </a:p>
          <a:p>
            <a:pPr algn="l"/>
            <a:r>
              <a:rPr lang="zh-CN" altLang="en-US" sz="3600"/>
              <a:t> （妙处=手法+作用） </a:t>
            </a:r>
            <a:endParaRPr lang="zh-CN" altLang="en-US" sz="3600"/>
          </a:p>
          <a:p>
            <a:pPr algn="l"/>
            <a:r>
              <a:rPr lang="zh-CN" altLang="en-US" sz="3600"/>
              <a:t>明确： 诗人运用</a:t>
            </a:r>
            <a:r>
              <a:rPr lang="zh-CN" altLang="en-US" sz="3600">
                <a:solidFill>
                  <a:srgbClr val="FF0000"/>
                </a:solidFill>
              </a:rPr>
              <a:t>反衬</a:t>
            </a:r>
            <a:r>
              <a:rPr lang="zh-CN" altLang="en-US" sz="3600"/>
              <a:t>的手法，使音乐形象更加丰满。 </a:t>
            </a:r>
            <a:endParaRPr lang="zh-CN" altLang="en-US" sz="3600"/>
          </a:p>
          <a:p>
            <a:pPr algn="l"/>
            <a:r>
              <a:rPr lang="zh-CN" altLang="en-US" sz="3600"/>
              <a:t>“梦入神山教神妪，老鱼跳波瘦蛟舞。吴质不眠倚桂树，露脚斜飞湿寒兔。”——演奏结束了，诗人用“老”和“瘦”这两个似乎干枯的字眼修饰鱼龙，却有着完全相反的艺术效果，使音乐形象更加丰满。老鱼和瘦蛟本来羸弱乏力，行动艰难，现在竟然伴随着音乐的旋律腾跃起舞，这种出奇不意的形象描写，使那无形美妙的箜篌声浮雕般地呈现在读者的眼前了。 </a:t>
            </a:r>
            <a:endParaRPr lang="zh-CN" altLang="en-US" sz="3600"/>
          </a:p>
        </p:txBody>
      </p:sp>
    </p:spTree>
    <p:custDataLst>
      <p:tags r:id="rId5"/>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诗歌小结</a:t>
            </a:r>
            <a:endParaRPr lang="zh-CN" altLang="en-US" sz="3200">
              <a:solidFill>
                <a:schemeClr val="bg1"/>
              </a:solidFill>
            </a:endParaRPr>
          </a:p>
        </p:txBody>
      </p:sp>
      <p:sp>
        <p:nvSpPr>
          <p:cNvPr id="5" name="Text Box 3"/>
          <p:cNvSpPr txBox="1"/>
          <p:nvPr>
            <p:custDataLst>
              <p:tags r:id="rId5"/>
            </p:custDataLst>
          </p:nvPr>
        </p:nvSpPr>
        <p:spPr>
          <a:xfrm>
            <a:off x="859632" y="1717516"/>
            <a:ext cx="10227468" cy="3691890"/>
          </a:xfrm>
          <a:prstGeom prst="rect">
            <a:avLst/>
          </a:prstGeom>
          <a:noFill/>
          <a:ln w="9525">
            <a:noFill/>
          </a:ln>
        </p:spPr>
        <p:txBody>
          <a:bodyPr wrap="square">
            <a:spAutoFit/>
          </a:bodyPr>
          <a:lst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stStyle>
          <a:p>
            <a:pPr marL="0" lvl="0" indent="0" defTabSz="914400" eaLnBrk="1" hangingPunct="1">
              <a:lnSpc>
                <a:spcPct val="130000"/>
              </a:lnSpc>
              <a:spcBef>
                <a:spcPct val="0"/>
              </a:spcBef>
              <a:buClrTx/>
              <a:buFontTx/>
              <a:buNone/>
            </a:pPr>
            <a:r>
              <a:rPr lang="zh-CN" altLang="en-US" sz="3600" b="1">
                <a:solidFill>
                  <a:schemeClr val="tx1"/>
                </a:solidFill>
                <a:latin typeface="隶书" panose="02010509060101010101" pitchFamily="49" charset="-122"/>
                <a:ea typeface="隶书" panose="02010509060101010101" pitchFamily="49" charset="-122"/>
              </a:rPr>
              <a:t>（</a:t>
            </a:r>
            <a:r>
              <a:rPr lang="en-US" altLang="zh-CN" sz="3600" b="1">
                <a:solidFill>
                  <a:schemeClr val="tx1"/>
                </a:solidFill>
                <a:latin typeface="隶书" panose="02010509060101010101" pitchFamily="49" charset="-122"/>
                <a:ea typeface="隶书" panose="02010509060101010101" pitchFamily="49" charset="-122"/>
              </a:rPr>
              <a:t>1</a:t>
            </a:r>
            <a:r>
              <a:rPr lang="zh-CN" altLang="en-US" sz="3600" b="1">
                <a:solidFill>
                  <a:schemeClr val="tx1"/>
                </a:solidFill>
                <a:latin typeface="隶书" panose="02010509060101010101" pitchFamily="49" charset="-122"/>
                <a:ea typeface="隶书" panose="02010509060101010101" pitchFamily="49" charset="-122"/>
              </a:rPr>
              <a:t>）主要运用</a:t>
            </a:r>
            <a:r>
              <a:rPr lang="zh-CN" altLang="en-US" sz="3600" b="1">
                <a:solidFill>
                  <a:srgbClr val="7030A0"/>
                </a:solidFill>
                <a:latin typeface="隶书" panose="02010509060101010101" pitchFamily="49" charset="-122"/>
                <a:ea typeface="隶书" panose="02010509060101010101" pitchFamily="49" charset="-122"/>
              </a:rPr>
              <a:t>（正）侧面烘托</a:t>
            </a:r>
            <a:r>
              <a:rPr lang="zh-CN" altLang="en-US" sz="3600" b="1">
                <a:solidFill>
                  <a:schemeClr val="tx1"/>
                </a:solidFill>
                <a:latin typeface="隶书" panose="02010509060101010101" pitchFamily="49" charset="-122"/>
                <a:ea typeface="隶书" panose="02010509060101010101" pitchFamily="49" charset="-122"/>
              </a:rPr>
              <a:t>手法，通过描摹音乐效果来衬托音乐本身。</a:t>
            </a:r>
            <a:endParaRPr lang="zh-CN" altLang="en-US" sz="3600" b="1">
              <a:solidFill>
                <a:schemeClr val="tx1"/>
              </a:solidFill>
              <a:latin typeface="隶书" panose="02010509060101010101" pitchFamily="49" charset="-122"/>
              <a:ea typeface="隶书" panose="02010509060101010101" pitchFamily="49" charset="-122"/>
            </a:endParaRPr>
          </a:p>
          <a:p>
            <a:pPr marL="0" lvl="0" indent="0" defTabSz="914400" eaLnBrk="1" hangingPunct="1">
              <a:lnSpc>
                <a:spcPct val="130000"/>
              </a:lnSpc>
              <a:spcBef>
                <a:spcPct val="0"/>
              </a:spcBef>
              <a:buClrTx/>
              <a:buFontTx/>
              <a:buNone/>
            </a:pPr>
            <a:r>
              <a:rPr lang="zh-CN" altLang="en-US" sz="3600" b="1">
                <a:solidFill>
                  <a:schemeClr val="tx1"/>
                </a:solidFill>
                <a:latin typeface="隶书" panose="02010509060101010101" pitchFamily="49" charset="-122"/>
                <a:ea typeface="隶书" panose="02010509060101010101" pitchFamily="49" charset="-122"/>
              </a:rPr>
              <a:t>（</a:t>
            </a:r>
            <a:r>
              <a:rPr lang="en-US" altLang="zh-CN" sz="3600" b="1">
                <a:solidFill>
                  <a:schemeClr val="tx1"/>
                </a:solidFill>
                <a:latin typeface="隶书" panose="02010509060101010101" pitchFamily="49" charset="-122"/>
                <a:ea typeface="隶书" panose="02010509060101010101" pitchFamily="49" charset="-122"/>
              </a:rPr>
              <a:t>2</a:t>
            </a:r>
            <a:r>
              <a:rPr lang="zh-CN" altLang="en-US" sz="3600" b="1">
                <a:solidFill>
                  <a:schemeClr val="tx1"/>
                </a:solidFill>
                <a:latin typeface="隶书" panose="02010509060101010101" pitchFamily="49" charset="-122"/>
                <a:ea typeface="隶书" panose="02010509060101010101" pitchFamily="49" charset="-122"/>
              </a:rPr>
              <a:t>）</a:t>
            </a:r>
            <a:r>
              <a:rPr lang="zh-CN" altLang="en-US" sz="3600" b="1">
                <a:solidFill>
                  <a:srgbClr val="7030A0"/>
                </a:solidFill>
                <a:latin typeface="隶书" panose="02010509060101010101" pitchFamily="49" charset="-122"/>
                <a:ea typeface="隶书" panose="02010509060101010101" pitchFamily="49" charset="-122"/>
              </a:rPr>
              <a:t>夸张、拟人、比喻、通感</a:t>
            </a:r>
            <a:r>
              <a:rPr lang="zh-CN" altLang="en-US" sz="3600" b="1">
                <a:solidFill>
                  <a:schemeClr val="tx1"/>
                </a:solidFill>
                <a:latin typeface="隶书" panose="02010509060101010101" pitchFamily="49" charset="-122"/>
                <a:ea typeface="隶书" panose="02010509060101010101" pitchFamily="49" charset="-122"/>
              </a:rPr>
              <a:t>手法。</a:t>
            </a:r>
            <a:endParaRPr lang="zh-CN" altLang="en-US" sz="3600" b="1">
              <a:solidFill>
                <a:schemeClr val="tx1"/>
              </a:solidFill>
              <a:latin typeface="隶书" panose="02010509060101010101" pitchFamily="49" charset="-122"/>
              <a:ea typeface="隶书" panose="02010509060101010101" pitchFamily="49" charset="-122"/>
            </a:endParaRPr>
          </a:p>
          <a:p>
            <a:pPr marL="0" lvl="0" indent="0" defTabSz="914400" eaLnBrk="1" hangingPunct="1">
              <a:lnSpc>
                <a:spcPct val="130000"/>
              </a:lnSpc>
              <a:spcBef>
                <a:spcPct val="0"/>
              </a:spcBef>
              <a:buClrTx/>
              <a:buFontTx/>
              <a:buNone/>
            </a:pPr>
            <a:r>
              <a:rPr lang="zh-CN" altLang="en-US" sz="3600" b="1">
                <a:solidFill>
                  <a:schemeClr val="tx1"/>
                </a:solidFill>
                <a:latin typeface="隶书" panose="02010509060101010101" pitchFamily="49" charset="-122"/>
                <a:ea typeface="隶书" panose="02010509060101010101" pitchFamily="49" charset="-122"/>
              </a:rPr>
              <a:t>（</a:t>
            </a:r>
            <a:r>
              <a:rPr lang="en-US" altLang="zh-CN" sz="3600" b="1">
                <a:solidFill>
                  <a:schemeClr val="tx1"/>
                </a:solidFill>
                <a:latin typeface="隶书" panose="02010509060101010101" pitchFamily="49" charset="-122"/>
                <a:ea typeface="隶书" panose="02010509060101010101" pitchFamily="49" charset="-122"/>
              </a:rPr>
              <a:t>3</a:t>
            </a:r>
            <a:r>
              <a:rPr lang="zh-CN" altLang="en-US" sz="3600" b="1">
                <a:solidFill>
                  <a:schemeClr val="tx1"/>
                </a:solidFill>
                <a:latin typeface="隶书" panose="02010509060101010101" pitchFamily="49" charset="-122"/>
                <a:ea typeface="隶书" panose="02010509060101010101" pitchFamily="49" charset="-122"/>
              </a:rPr>
              <a:t>）运用</a:t>
            </a:r>
            <a:r>
              <a:rPr lang="zh-CN" altLang="en-US" sz="3600" b="1">
                <a:solidFill>
                  <a:srgbClr val="7030A0"/>
                </a:solidFill>
                <a:latin typeface="隶书" panose="02010509060101010101" pitchFamily="49" charset="-122"/>
                <a:ea typeface="隶书" panose="02010509060101010101" pitchFamily="49" charset="-122"/>
              </a:rPr>
              <a:t>浪漫主义</a:t>
            </a:r>
            <a:r>
              <a:rPr lang="zh-CN" altLang="en-US" sz="3600" b="1">
                <a:solidFill>
                  <a:schemeClr val="tx1"/>
                </a:solidFill>
                <a:latin typeface="隶书" panose="02010509060101010101" pitchFamily="49" charset="-122"/>
                <a:ea typeface="隶书" panose="02010509060101010101" pitchFamily="49" charset="-122"/>
              </a:rPr>
              <a:t>的创作方法，驰骋自由的想像力，通过瑰丽的神话世界来表现音乐的世界。</a:t>
            </a:r>
            <a:endParaRPr lang="zh-CN" altLang="en-US" sz="3600" b="1">
              <a:solidFill>
                <a:schemeClr val="tx1"/>
              </a:solidFill>
              <a:latin typeface="隶书" panose="02010509060101010101" pitchFamily="49" charset="-122"/>
              <a:ea typeface="隶书" panose="02010509060101010101" pitchFamily="49"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 calcmode="lin" valueType="num">
                                      <p:cBhvr additive="base">
                                        <p:cTn id="2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14" name="文本框 13"/>
          <p:cNvSpPr txBox="1"/>
          <p:nvPr>
            <p:custDataLst>
              <p:tags r:id="rId3"/>
            </p:custDataLst>
          </p:nvPr>
        </p:nvSpPr>
        <p:spPr>
          <a:xfrm>
            <a:off x="158581" y="-98500"/>
            <a:ext cx="2251880" cy="743986"/>
          </a:xfrm>
          <a:prstGeom prst="rect">
            <a:avLst/>
          </a:prstGeom>
          <a:noFill/>
          <a:effectLst>
            <a:reflection blurRad="6350" stA="50000" endA="300" endPos="55000" dir="5400000" sy="-100000" algn="bl" rotWithShape="0"/>
          </a:effectLst>
        </p:spPr>
        <p:txBody>
          <a:bodyPr wrap="square" rtlCol="0">
            <a:spAutoFit/>
          </a:bodyPr>
          <a:p>
            <a:pPr algn="l" fontAlgn="auto">
              <a:lnSpc>
                <a:spcPct val="150000"/>
              </a:lnSpc>
            </a:pPr>
            <a:r>
              <a:rPr lang="zh-CN" altLang="en-US" sz="3200" b="1" smtClean="0">
                <a:latin typeface="Microsoft YaHei" panose="020B0503020204020204" charset="-122"/>
                <a:ea typeface="Microsoft YaHei" panose="020B0503020204020204" charset="-122"/>
              </a:rPr>
              <a:t>拓展延伸</a:t>
            </a:r>
            <a:endParaRPr lang="zh-CN" altLang="en-US" sz="3200" b="1">
              <a:latin typeface="Microsoft YaHei" panose="020B0503020204020204" charset="-122"/>
              <a:ea typeface="Microsoft YaHei" panose="020B0503020204020204" charset="-122"/>
            </a:endParaRPr>
          </a:p>
        </p:txBody>
      </p:sp>
      <p:sp>
        <p:nvSpPr>
          <p:cNvPr id="20481" name="Rectangle 1"/>
          <p:cNvSpPr>
            <a:spLocks noChangeArrowheads="1"/>
          </p:cNvSpPr>
          <p:nvPr>
            <p:custDataLst>
              <p:tags r:id="rId4"/>
            </p:custDataLst>
          </p:nvPr>
        </p:nvSpPr>
        <p:spPr bwMode="auto">
          <a:xfrm>
            <a:off x="306070" y="741998"/>
            <a:ext cx="8648700" cy="6000750"/>
          </a:xfrm>
          <a:prstGeom prst="rect">
            <a:avLst/>
          </a:prstGeom>
          <a:noFill/>
          <a:ln w="9525">
            <a:noFill/>
            <a:miter lim="800000"/>
          </a:ln>
          <a:effectLst/>
        </p:spPr>
        <p:txBody>
          <a:bodyPr vert="horz" wrap="square" lIns="91440" tIns="45720" rIns="91440" bIns="45720" numCol="1" anchor="ctr" anchorCtr="0" compatLnSpc="1">
            <a:spAutoFit/>
          </a:bodyPr>
          <a:p>
            <a:endParaRPr lang="zh-CN" altLang="zh-CN" sz="3200" smtClean="0"/>
          </a:p>
          <a:p>
            <a:r>
              <a:rPr lang="en-US" altLang="zh-CN" sz="3200" b="1" smtClean="0">
                <a:latin typeface="KaiTi" panose="02010609060101010101" charset="-122"/>
                <a:ea typeface="KaiTi" panose="02010609060101010101" charset="-122"/>
              </a:rPr>
              <a:t>   </a:t>
            </a:r>
            <a:r>
              <a:rPr lang="zh-CN" altLang="zh-CN" sz="3200" b="1" smtClean="0">
                <a:latin typeface="KaiTi" panose="02010609060101010101" charset="-122"/>
                <a:ea typeface="KaiTi" panose="02010609060101010101" charset="-122"/>
              </a:rPr>
              <a:t>阅读白居易的《琵琶行》和《李凭箜篌引》</a:t>
            </a:r>
            <a:r>
              <a:rPr lang="en-US" altLang="zh-CN" sz="3200" b="1" smtClean="0">
                <a:latin typeface="KaiTi" panose="02010609060101010101" charset="-122"/>
                <a:ea typeface="KaiTi" panose="02010609060101010101" charset="-122"/>
              </a:rPr>
              <a:t>,</a:t>
            </a:r>
            <a:r>
              <a:rPr lang="zh-CN" altLang="zh-CN" sz="3200" b="1" smtClean="0">
                <a:latin typeface="KaiTi" panose="02010609060101010101" charset="-122"/>
                <a:ea typeface="KaiTi" panose="02010609060101010101" charset="-122"/>
              </a:rPr>
              <a:t>比较它们音乐描写的不同？</a:t>
            </a:r>
            <a:endParaRPr lang="zh-CN"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回顾《琵琶行》中以声喻声的形象化描写：</a:t>
            </a:r>
            <a:endParaRPr lang="zh-CN"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大弦嘈嘈如急雨——繁密的声势</a:t>
            </a:r>
            <a:r>
              <a:rPr lang="en-US" altLang="zh-CN" sz="3200" smtClean="0">
                <a:latin typeface="KaiTi" panose="02010609060101010101" charset="-122"/>
                <a:ea typeface="KaiTi" panose="02010609060101010101" charset="-122"/>
              </a:rPr>
              <a:t>;</a:t>
            </a:r>
            <a:endParaRPr lang="en-US"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小弦切切如私</a:t>
            </a:r>
            <a:r>
              <a:rPr lang="zh-CN" altLang="en-US" sz="3200" smtClean="0">
                <a:latin typeface="KaiTi" panose="02010609060101010101" charset="-122"/>
                <a:ea typeface="KaiTi" panose="02010609060101010101" charset="-122"/>
              </a:rPr>
              <a:t>语</a:t>
            </a:r>
            <a:r>
              <a:rPr lang="zh-CN" altLang="zh-CN" sz="3200" smtClean="0">
                <a:latin typeface="KaiTi" panose="02010609060101010101" charset="-122"/>
                <a:ea typeface="KaiTi" panose="02010609060101010101" charset="-122"/>
              </a:rPr>
              <a:t>——轻幽的音韵</a:t>
            </a:r>
            <a:r>
              <a:rPr lang="zh-CN" altLang="en-US" sz="3200" smtClean="0">
                <a:latin typeface="KaiTi" panose="02010609060101010101" charset="-122"/>
                <a:ea typeface="KaiTi" panose="02010609060101010101" charset="-122"/>
              </a:rPr>
              <a:t>；</a:t>
            </a:r>
            <a:endParaRPr lang="zh-CN"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大珠小珠落玉盘——清脆而和谐</a:t>
            </a:r>
            <a:r>
              <a:rPr lang="en-US" altLang="zh-CN" sz="3200" smtClean="0">
                <a:latin typeface="KaiTi" panose="02010609060101010101" charset="-122"/>
                <a:ea typeface="KaiTi" panose="02010609060101010101" charset="-122"/>
              </a:rPr>
              <a:t>;</a:t>
            </a:r>
            <a:endParaRPr lang="en-US"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间关</a:t>
            </a:r>
            <a:r>
              <a:rPr lang="zh-CN" altLang="en-US" sz="3200" smtClean="0">
                <a:latin typeface="KaiTi" panose="02010609060101010101" charset="-122"/>
                <a:ea typeface="KaiTi" panose="02010609060101010101" charset="-122"/>
              </a:rPr>
              <a:t>莺</a:t>
            </a:r>
            <a:r>
              <a:rPr lang="zh-CN" altLang="zh-CN" sz="3200" smtClean="0">
                <a:latin typeface="KaiTi" panose="02010609060101010101" charset="-122"/>
                <a:ea typeface="KaiTi" panose="02010609060101010101" charset="-122"/>
              </a:rPr>
              <a:t>语花底滑——悠扬而明快</a:t>
            </a:r>
            <a:r>
              <a:rPr lang="en-US" altLang="zh-CN" sz="3200" smtClean="0">
                <a:latin typeface="KaiTi" panose="02010609060101010101" charset="-122"/>
                <a:ea typeface="KaiTi" panose="02010609060101010101" charset="-122"/>
              </a:rPr>
              <a:t>;</a:t>
            </a:r>
            <a:endParaRPr lang="zh-CN"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幽咽泉流冰下难——低沉而冷涩</a:t>
            </a:r>
            <a:r>
              <a:rPr lang="en-US" altLang="zh-CN" sz="3200" smtClean="0">
                <a:latin typeface="KaiTi" panose="02010609060101010101" charset="-122"/>
                <a:ea typeface="KaiTi" panose="02010609060101010101" charset="-122"/>
              </a:rPr>
              <a:t>;</a:t>
            </a:r>
            <a:endParaRPr lang="en-US"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银瓶乍破水浆进——突发而激烈</a:t>
            </a:r>
            <a:r>
              <a:rPr lang="zh-CN" altLang="en-US" sz="3200" smtClean="0">
                <a:latin typeface="KaiTi" panose="02010609060101010101" charset="-122"/>
                <a:ea typeface="KaiTi" panose="02010609060101010101" charset="-122"/>
              </a:rPr>
              <a:t>：</a:t>
            </a:r>
            <a:endParaRPr lang="zh-CN"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铁骑突出刀枪鸣——清脆而尖锐</a:t>
            </a:r>
            <a:r>
              <a:rPr lang="en-US" altLang="zh-CN" sz="3200" smtClean="0">
                <a:latin typeface="KaiTi" panose="02010609060101010101" charset="-122"/>
                <a:ea typeface="KaiTi" panose="02010609060101010101" charset="-122"/>
              </a:rPr>
              <a:t>;</a:t>
            </a:r>
            <a:endParaRPr lang="en-US" altLang="zh-CN" sz="3200" smtClean="0">
              <a:latin typeface="KaiTi" panose="02010609060101010101" charset="-122"/>
              <a:ea typeface="KaiTi" panose="02010609060101010101" charset="-122"/>
            </a:endParaRPr>
          </a:p>
          <a:p>
            <a:r>
              <a:rPr lang="en-US" altLang="zh-CN" sz="3200" smtClean="0">
                <a:latin typeface="KaiTi" panose="02010609060101010101" charset="-122"/>
                <a:ea typeface="KaiTi" panose="02010609060101010101" charset="-122"/>
              </a:rPr>
              <a:t>   </a:t>
            </a:r>
            <a:r>
              <a:rPr lang="zh-CN" altLang="zh-CN" sz="3200" smtClean="0">
                <a:latin typeface="KaiTi" panose="02010609060101010101" charset="-122"/>
                <a:ea typeface="KaiTi" panose="02010609060101010101" charset="-122"/>
              </a:rPr>
              <a:t>四弦一声如裂帛——刚劲而激越</a:t>
            </a:r>
            <a:endParaRPr kumimoji="0" lang="zh-CN" altLang="en-US" sz="3200" i="0" u="none" strike="noStrike" cap="none" normalizeH="0" baseline="0" smtClean="0">
              <a:ln>
                <a:noFill/>
              </a:ln>
              <a:solidFill>
                <a:schemeClr val="tx1"/>
              </a:solidFill>
              <a:effectLst/>
              <a:latin typeface="KaiTi" panose="02010609060101010101" charset="-122"/>
              <a:ea typeface="KaiTi" panose="02010609060101010101" charset="-122"/>
              <a:cs typeface="SimSun" panose="02010600030101010101" pitchFamily="2"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3" end="3"/>
                                            </p:txEl>
                                          </p:spTgt>
                                        </p:tgtEl>
                                        <p:attrNameLst>
                                          <p:attrName>style.visibility</p:attrName>
                                        </p:attrNameLst>
                                      </p:cBhvr>
                                      <p:to>
                                        <p:strVal val="visible"/>
                                      </p:to>
                                    </p:set>
                                    <p:anim calcmode="lin" valueType="num">
                                      <p:cBhvr additive="base">
                                        <p:cTn id="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4" end="4"/>
                                            </p:txEl>
                                          </p:spTgt>
                                        </p:tgtEl>
                                        <p:attrNameLst>
                                          <p:attrName>style.visibility</p:attrName>
                                        </p:attrNameLst>
                                      </p:cBhvr>
                                      <p:to>
                                        <p:strVal val="visible"/>
                                      </p:to>
                                    </p:set>
                                    <p:anim calcmode="lin" valueType="num">
                                      <p:cBhvr additive="base">
                                        <p:cTn id="1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5" end="5"/>
                                            </p:txEl>
                                          </p:spTgt>
                                        </p:tgtEl>
                                        <p:attrNameLst>
                                          <p:attrName>style.visibility</p:attrName>
                                        </p:attrNameLst>
                                      </p:cBhvr>
                                      <p:to>
                                        <p:strVal val="visible"/>
                                      </p:to>
                                    </p:set>
                                    <p:anim calcmode="lin" valueType="num">
                                      <p:cBhvr additive="base">
                                        <p:cTn id="15"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1">
                                            <p:txEl>
                                              <p:pRg st="6" end="6"/>
                                            </p:txEl>
                                          </p:spTgt>
                                        </p:tgtEl>
                                        <p:attrNameLst>
                                          <p:attrName>style.visibility</p:attrName>
                                        </p:attrNameLst>
                                      </p:cBhvr>
                                      <p:to>
                                        <p:strVal val="visible"/>
                                      </p:to>
                                    </p:set>
                                    <p:anim calcmode="lin" valueType="num">
                                      <p:cBhvr additive="base">
                                        <p:cTn id="19"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1">
                                            <p:txEl>
                                              <p:pRg st="7" end="7"/>
                                            </p:txEl>
                                          </p:spTgt>
                                        </p:tgtEl>
                                        <p:attrNameLst>
                                          <p:attrName>style.visibility</p:attrName>
                                        </p:attrNameLst>
                                      </p:cBhvr>
                                      <p:to>
                                        <p:strVal val="visible"/>
                                      </p:to>
                                    </p:set>
                                    <p:anim calcmode="lin" valueType="num">
                                      <p:cBhvr additive="base">
                                        <p:cTn id="23"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1">
                                            <p:txEl>
                                              <p:pRg st="8" end="8"/>
                                            </p:txEl>
                                          </p:spTgt>
                                        </p:tgtEl>
                                        <p:attrNameLst>
                                          <p:attrName>style.visibility</p:attrName>
                                        </p:attrNameLst>
                                      </p:cBhvr>
                                      <p:to>
                                        <p:strVal val="visible"/>
                                      </p:to>
                                    </p:set>
                                    <p:anim calcmode="lin" valueType="num">
                                      <p:cBhvr additive="base">
                                        <p:cTn id="27"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1">
                                            <p:txEl>
                                              <p:pRg st="9" end="9"/>
                                            </p:txEl>
                                          </p:spTgt>
                                        </p:tgtEl>
                                        <p:attrNameLst>
                                          <p:attrName>style.visibility</p:attrName>
                                        </p:attrNameLst>
                                      </p:cBhvr>
                                      <p:to>
                                        <p:strVal val="visible"/>
                                      </p:to>
                                    </p:set>
                                    <p:anim calcmode="lin" valueType="num">
                                      <p:cBhvr additive="base">
                                        <p:cTn id="31"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9" end="9"/>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1">
                                            <p:txEl>
                                              <p:pRg st="10" end="10"/>
                                            </p:txEl>
                                          </p:spTgt>
                                        </p:tgtEl>
                                        <p:attrNameLst>
                                          <p:attrName>style.visibility</p:attrName>
                                        </p:attrNameLst>
                                      </p:cBhvr>
                                      <p:to>
                                        <p:strVal val="visible"/>
                                      </p:to>
                                    </p:set>
                                    <p:anim calcmode="lin" valueType="num">
                                      <p:cBhvr additive="base">
                                        <p:cTn id="35" dur="500" fill="hold"/>
                                        <p:tgtEl>
                                          <p:spTgt spid="20481">
                                            <p:txEl>
                                              <p:pRg st="10" end="1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46082" name="Rectangle 2"/>
          <p:cNvSpPr>
            <a:spLocks noGrp="1" noRot="1"/>
          </p:cNvSpPr>
          <p:nvPr/>
        </p:nvSpPr>
        <p:spPr>
          <a:xfrm>
            <a:off x="72390" y="702310"/>
            <a:ext cx="8504555" cy="5616575"/>
          </a:xfrm>
          <a:prstGeom prst="rect">
            <a:avLst/>
          </a:prstGeom>
        </p:spPr>
        <p:txBody>
          <a:bodyPr vert="horz" wrap="square" lIns="91440" tIns="45720" rIns="91440" bIns="45720" rtlCol="0" anchor="t">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昵昵儿女语，恩怨相尔汝。</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划然变轩昂，勇士赴敌场。</a:t>
            </a:r>
            <a:r>
              <a:rPr lang="zh-CN" altLang="en-US" sz="3600" b="1" dirty="0">
                <a:ea typeface="SimHei" panose="02010609060101010101" charset="-122"/>
              </a:rPr>
              <a:t> </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浮云柳絮无根蒂，天地阔远随飞扬。</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喧啾百鸟群，忽见孤凤凰。</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跻攀分寸不可上，失势一落千丈强。</a:t>
            </a:r>
            <a:r>
              <a:rPr lang="zh-CN" altLang="en-US" sz="3600" b="1" dirty="0">
                <a:ea typeface="SimHei" panose="02010609060101010101" charset="-122"/>
              </a:rPr>
              <a:t> </a:t>
            </a:r>
            <a:r>
              <a:rPr lang="zh-CN" altLang="en-US" sz="3600" b="1" dirty="0">
                <a:latin typeface="SimHei" panose="02010609060101010101" charset="-122"/>
                <a:ea typeface="SimHei" panose="02010609060101010101" charset="-122"/>
              </a:rPr>
              <a:t> </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嗟余有两耳，未省听丝篁。</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自闻颖师弹，起坐在一旁。</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推手遽止之，湿衣泪滂滂。</a:t>
            </a:r>
            <a:endParaRPr lang="zh-CN" altLang="en-US" sz="3600" b="1" dirty="0">
              <a:latin typeface="SimHei" panose="02010609060101010101" charset="-122"/>
              <a:ea typeface="SimHei" panose="02010609060101010101" charset="-122"/>
            </a:endParaRPr>
          </a:p>
          <a:p>
            <a:pPr eaLnBrk="1" hangingPunct="1">
              <a:lnSpc>
                <a:spcPct val="100000"/>
              </a:lnSpc>
              <a:buClr>
                <a:schemeClr val="tx1"/>
              </a:buClr>
              <a:buSzTx/>
              <a:buFontTx/>
              <a:buNone/>
            </a:pPr>
            <a:r>
              <a:rPr lang="zh-CN" altLang="en-US" sz="3600" b="1" dirty="0">
                <a:latin typeface="SimHei" panose="02010609060101010101" charset="-122"/>
                <a:ea typeface="SimHei" panose="02010609060101010101" charset="-122"/>
              </a:rPr>
              <a:t>颖师尔诚能，无以冰炭置我肠！</a:t>
            </a:r>
            <a:endParaRPr lang="zh-CN" altLang="en-US" sz="3600" b="1" dirty="0">
              <a:latin typeface="SimHei" panose="02010609060101010101" charset="-122"/>
              <a:ea typeface="SimHei" panose="02010609060101010101" charset="-122"/>
            </a:endParaRPr>
          </a:p>
        </p:txBody>
      </p:sp>
      <p:sp>
        <p:nvSpPr>
          <p:cNvPr id="287747" name="Rectangle 3"/>
          <p:cNvSpPr>
            <a:spLocks noGrp="1"/>
          </p:cNvSpPr>
          <p:nvPr/>
        </p:nvSpPr>
        <p:spPr>
          <a:xfrm>
            <a:off x="7763510" y="2558415"/>
            <a:ext cx="4055745" cy="577850"/>
          </a:xfrm>
          <a:prstGeom prst="rect">
            <a:avLst/>
          </a:prstGeom>
        </p:spPr>
        <p:txBody>
          <a:bodyPr vert="horz" wrap="square" lIns="91440" tIns="45720" rIns="91440" bIns="45720" rtlCol="0" anchor="t">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80000"/>
              </a:lnSpc>
              <a:buClr>
                <a:schemeClr val="tx1"/>
              </a:buClr>
              <a:buSzTx/>
              <a:buFontTx/>
              <a:buNone/>
            </a:pPr>
            <a:r>
              <a:rPr lang="zh-CN" altLang="en-US" sz="4400" b="1" dirty="0">
                <a:solidFill>
                  <a:srgbClr val="FF00FF"/>
                </a:solidFill>
                <a:latin typeface="SimHei" panose="02010609060101010101" charset="-122"/>
                <a:ea typeface="SimHei" panose="02010609060101010101" charset="-122"/>
              </a:rPr>
              <a:t>运用比喻手法正面描写琴声</a:t>
            </a:r>
            <a:endParaRPr lang="zh-CN" altLang="en-US" sz="4400" b="1" dirty="0">
              <a:solidFill>
                <a:srgbClr val="FF00FF"/>
              </a:solidFill>
              <a:latin typeface="SimHei" panose="02010609060101010101" charset="-122"/>
              <a:ea typeface="SimHei" panose="02010609060101010101" charset="-122"/>
            </a:endParaRPr>
          </a:p>
        </p:txBody>
      </p:sp>
      <p:sp>
        <p:nvSpPr>
          <p:cNvPr id="287748" name="Line 4"/>
          <p:cNvSpPr/>
          <p:nvPr/>
        </p:nvSpPr>
        <p:spPr>
          <a:xfrm>
            <a:off x="542290" y="4130993"/>
            <a:ext cx="5148263" cy="0"/>
          </a:xfrm>
          <a:prstGeom prst="line">
            <a:avLst/>
          </a:prstGeom>
          <a:ln w="28575" cap="flat" cmpd="sng">
            <a:solidFill>
              <a:srgbClr val="FF0000"/>
            </a:solidFill>
            <a:prstDash val="solid"/>
            <a:headEnd type="none" w="med" len="med"/>
            <a:tailEnd type="triangle" w="med" len="med"/>
          </a:ln>
        </p:spPr>
      </p:sp>
      <p:sp>
        <p:nvSpPr>
          <p:cNvPr id="287749" name="Rectangle 5"/>
          <p:cNvSpPr/>
          <p:nvPr/>
        </p:nvSpPr>
        <p:spPr>
          <a:xfrm>
            <a:off x="7763510" y="4474528"/>
            <a:ext cx="3600450" cy="144526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r>
              <a:rPr lang="zh-CN" altLang="en-US" sz="4400" b="1" dirty="0">
                <a:solidFill>
                  <a:srgbClr val="FF00FF"/>
                </a:solidFill>
                <a:latin typeface="SimHei" panose="02010609060101010101" charset="-122"/>
                <a:ea typeface="SimHei" panose="02010609060101010101" charset="-122"/>
              </a:rPr>
              <a:t>描摹听琴感受</a:t>
            </a:r>
            <a:endParaRPr lang="zh-CN" altLang="en-US" sz="4400" b="1" dirty="0">
              <a:solidFill>
                <a:srgbClr val="FF00FF"/>
              </a:solidFill>
              <a:latin typeface="SimHei" panose="02010609060101010101" charset="-122"/>
              <a:ea typeface="SimHei" panose="02010609060101010101" charset="-122"/>
            </a:endParaRPr>
          </a:p>
          <a:p>
            <a:pPr marL="0" lvl="0" indent="0" eaLnBrk="1" hangingPunct="1">
              <a:lnSpc>
                <a:spcPct val="100000"/>
              </a:lnSpc>
              <a:spcBef>
                <a:spcPct val="0"/>
              </a:spcBef>
              <a:buNone/>
            </a:pPr>
            <a:r>
              <a:rPr lang="zh-CN" altLang="en-US" sz="4400" b="1" dirty="0">
                <a:solidFill>
                  <a:srgbClr val="FF00FF"/>
                </a:solidFill>
                <a:latin typeface="SimHei" panose="02010609060101010101" charset="-122"/>
                <a:ea typeface="SimHei" panose="02010609060101010101" charset="-122"/>
              </a:rPr>
              <a:t>侧面烘托琴声</a:t>
            </a:r>
            <a:endParaRPr lang="zh-CN" altLang="en-US" sz="4400" b="1" dirty="0">
              <a:solidFill>
                <a:srgbClr val="FF00FF"/>
              </a:solidFill>
              <a:latin typeface="SimHei" panose="02010609060101010101" charset="-122"/>
              <a:ea typeface="SimHei" panose="02010609060101010101" charset="-122"/>
            </a:endParaRPr>
          </a:p>
        </p:txBody>
      </p:sp>
      <p:sp>
        <p:nvSpPr>
          <p:cNvPr id="287751" name="AutoShape 7"/>
          <p:cNvSpPr/>
          <p:nvPr/>
        </p:nvSpPr>
        <p:spPr>
          <a:xfrm>
            <a:off x="7499985" y="891223"/>
            <a:ext cx="73025" cy="3240087"/>
          </a:xfrm>
          <a:prstGeom prst="rightBrace">
            <a:avLst>
              <a:gd name="adj1" fmla="val 369746"/>
              <a:gd name="adj2" fmla="val 50000"/>
            </a:avLst>
          </a:prstGeom>
          <a:no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b="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4000" b="1" dirty="0">
              <a:solidFill>
                <a:schemeClr val="accent2"/>
              </a:solidFill>
              <a:latin typeface="Times New Roman" panose="02020603050405020304" pitchFamily="18" charset="0"/>
              <a:ea typeface="方正粗圆简体" pitchFamily="2" charset="-122"/>
            </a:endParaRPr>
          </a:p>
        </p:txBody>
      </p:sp>
      <p:sp>
        <p:nvSpPr>
          <p:cNvPr id="287752" name="AutoShape 8"/>
          <p:cNvSpPr/>
          <p:nvPr/>
        </p:nvSpPr>
        <p:spPr>
          <a:xfrm>
            <a:off x="7501255" y="4474845"/>
            <a:ext cx="71438" cy="1655763"/>
          </a:xfrm>
          <a:prstGeom prst="rightBrace">
            <a:avLst>
              <a:gd name="adj1" fmla="val 193146"/>
              <a:gd name="adj2" fmla="val 50000"/>
            </a:avLst>
          </a:prstGeom>
          <a:no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b="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00000"/>
              </a:lnSpc>
              <a:spcBef>
                <a:spcPct val="0"/>
              </a:spcBef>
              <a:buNone/>
            </a:pPr>
            <a:endParaRPr lang="zh-CN" altLang="en-US" sz="4000" b="1" dirty="0">
              <a:solidFill>
                <a:schemeClr val="accent2"/>
              </a:solidFill>
              <a:latin typeface="Times New Roman" panose="02020603050405020304" pitchFamily="18" charset="0"/>
              <a:ea typeface="方正粗圆简体" pitchFamily="2" charset="-122"/>
            </a:endParaRPr>
          </a:p>
        </p:txBody>
      </p:sp>
      <p:sp>
        <p:nvSpPr>
          <p:cNvPr id="46086" name="Rectangle 6"/>
          <p:cNvSpPr>
            <a:spLocks noGrp="1" noRot="1"/>
          </p:cNvSpPr>
          <p:nvPr/>
        </p:nvSpPr>
        <p:spPr>
          <a:xfrm>
            <a:off x="71755" y="-402590"/>
            <a:ext cx="7428230" cy="142748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SimSun"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SimSun"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SimSun"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SimSun"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9pPr>
          </a:lstStyle>
          <a:p>
            <a:pPr eaLnBrk="1" hangingPunct="1"/>
            <a:r>
              <a:rPr lang="zh-CN" altLang="en-US" sz="3600" b="1" dirty="0">
                <a:solidFill>
                  <a:schemeClr val="tx1">
                    <a:lumMod val="65000"/>
                    <a:lumOff val="35000"/>
                  </a:schemeClr>
                </a:solidFill>
                <a:latin typeface="SimHei" panose="02010609060101010101" charset="-122"/>
                <a:ea typeface="SimHei" panose="02010609060101010101" charset="-122"/>
              </a:rPr>
              <a:t>听颖师弹琴  韩愈</a:t>
            </a:r>
            <a:endParaRPr lang="zh-CN" altLang="en-US" sz="3600" b="1" dirty="0">
              <a:solidFill>
                <a:schemeClr val="tx1">
                  <a:lumMod val="65000"/>
                  <a:lumOff val="35000"/>
                </a:schemeClr>
              </a:solidFill>
              <a:latin typeface="SimHei" panose="02010609060101010101" charset="-122"/>
              <a:ea typeface="SimHei"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87748"/>
                                        </p:tgtEl>
                                        <p:attrNameLst>
                                          <p:attrName>style.visibility</p:attrName>
                                        </p:attrNameLst>
                                      </p:cBhvr>
                                      <p:to>
                                        <p:strVal val="visible"/>
                                      </p:to>
                                    </p:set>
                                    <p:anim calcmode="lin" valueType="num">
                                      <p:cBhvr>
                                        <p:cTn id="7" dur="1000" fill="hold"/>
                                        <p:tgtEl>
                                          <p:spTgt spid="287748"/>
                                        </p:tgtEl>
                                        <p:attrNameLst>
                                          <p:attrName>ppt_w</p:attrName>
                                        </p:attrNameLst>
                                      </p:cBhvr>
                                      <p:tavLst>
                                        <p:tav tm="0">
                                          <p:val>
                                            <p:strVal val="#ppt_w*0.70"/>
                                          </p:val>
                                        </p:tav>
                                        <p:tav tm="100000">
                                          <p:val>
                                            <p:strVal val="#ppt_w"/>
                                          </p:val>
                                        </p:tav>
                                      </p:tavLst>
                                    </p:anim>
                                    <p:anim calcmode="lin" valueType="num">
                                      <p:cBhvr>
                                        <p:cTn id="8" dur="1000" fill="hold"/>
                                        <p:tgtEl>
                                          <p:spTgt spid="287748"/>
                                        </p:tgtEl>
                                        <p:attrNameLst>
                                          <p:attrName>ppt_h</p:attrName>
                                        </p:attrNameLst>
                                      </p:cBhvr>
                                      <p:tavLst>
                                        <p:tav tm="0">
                                          <p:val>
                                            <p:strVal val="#ppt_h"/>
                                          </p:val>
                                        </p:tav>
                                        <p:tav tm="100000">
                                          <p:val>
                                            <p:strVal val="#ppt_h"/>
                                          </p:val>
                                        </p:tav>
                                      </p:tavLst>
                                    </p:anim>
                                    <p:animEffect transition="in" filter="fade">
                                      <p:cBhvr>
                                        <p:cTn id="9" dur="1000"/>
                                        <p:tgtEl>
                                          <p:spTgt spid="287748"/>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287751"/>
                                        </p:tgtEl>
                                        <p:attrNameLst>
                                          <p:attrName>style.visibility</p:attrName>
                                        </p:attrNameLst>
                                      </p:cBhvr>
                                      <p:to>
                                        <p:strVal val="visible"/>
                                      </p:to>
                                    </p:set>
                                    <p:animEffect transition="in" filter="blinds(horizontal)">
                                      <p:cBhvr>
                                        <p:cTn id="12" dur="500"/>
                                        <p:tgtEl>
                                          <p:spTgt spid="287751"/>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87752"/>
                                        </p:tgtEl>
                                        <p:attrNameLst>
                                          <p:attrName>style.visibility</p:attrName>
                                        </p:attrNameLst>
                                      </p:cBhvr>
                                      <p:to>
                                        <p:strVal val="visible"/>
                                      </p:to>
                                    </p:set>
                                    <p:animEffect transition="in" filter="blinds(horizontal)">
                                      <p:cBhvr>
                                        <p:cTn id="15" dur="500"/>
                                        <p:tgtEl>
                                          <p:spTgt spid="28775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87747">
                                            <p:txEl>
                                              <p:charRg st="0" end="13"/>
                                            </p:txEl>
                                          </p:spTgt>
                                        </p:tgtEl>
                                        <p:attrNameLst>
                                          <p:attrName>style.visibility</p:attrName>
                                        </p:attrNameLst>
                                      </p:cBhvr>
                                      <p:to>
                                        <p:strVal val="visible"/>
                                      </p:to>
                                    </p:set>
                                    <p:animEffect transition="in" filter="blinds(horizontal)">
                                      <p:cBhvr>
                                        <p:cTn id="20" dur="500"/>
                                        <p:tgtEl>
                                          <p:spTgt spid="287747">
                                            <p:txEl>
                                              <p:charRg st="0" end="1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87749"/>
                                        </p:tgtEl>
                                        <p:attrNameLst>
                                          <p:attrName>style.visibility</p:attrName>
                                        </p:attrNameLst>
                                      </p:cBhvr>
                                      <p:to>
                                        <p:strVal val="visible"/>
                                      </p:to>
                                    </p:set>
                                    <p:animEffect transition="in" filter="blinds(horizontal)">
                                      <p:cBhvr>
                                        <p:cTn id="25" dur="500"/>
                                        <p:tgtEl>
                                          <p:spTgt spid="287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7" grpId="0" build="p"/>
      <p:bldP spid="287749" grpId="0"/>
      <p:bldP spid="287751" grpId="0" bldLvl="0" animBg="1"/>
      <p:bldP spid="28775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合作探究</a:t>
            </a:r>
            <a:endParaRPr lang="zh-CN" altLang="en-US" sz="3200">
              <a:solidFill>
                <a:schemeClr val="bg1"/>
              </a:solidFill>
            </a:endParaRPr>
          </a:p>
        </p:txBody>
      </p:sp>
      <p:sp>
        <p:nvSpPr>
          <p:cNvPr id="5" name="Text Box 4"/>
          <p:cNvSpPr txBox="1"/>
          <p:nvPr>
            <p:custDataLst>
              <p:tags r:id="rId5"/>
            </p:custDataLst>
          </p:nvPr>
        </p:nvSpPr>
        <p:spPr>
          <a:xfrm>
            <a:off x="871538" y="2036762"/>
            <a:ext cx="10201275" cy="2469907"/>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en-US" altLang="zh-CN" sz="3200" b="1">
                <a:latin typeface="KaiTi" panose="02010609060101010101" charset="-122"/>
                <a:ea typeface="KaiTi" panose="02010609060101010101" charset="-122"/>
              </a:rPr>
              <a:t>    </a:t>
            </a:r>
            <a:r>
              <a:rPr lang="zh-CN" altLang="zh-CN" sz="3200" b="1">
                <a:latin typeface="KaiTi" panose="02010609060101010101" charset="-122"/>
                <a:ea typeface="KaiTi" panose="02010609060101010101" charset="-122"/>
              </a:rPr>
              <a:t>在这首诗中，诗人李贺仅仅是想赞美李凭箜篌演奏的不同凡响和演奏技艺的高超吗？有人说在</a:t>
            </a:r>
            <a:r>
              <a:rPr lang="en-US" altLang="zh-CN" sz="3200" b="1">
                <a:latin typeface="KaiTi" panose="02010609060101010101" charset="-122"/>
                <a:ea typeface="KaiTi" panose="02010609060101010101" charset="-122"/>
              </a:rPr>
              <a:t>“</a:t>
            </a:r>
            <a:r>
              <a:rPr lang="zh-CN" altLang="zh-CN" sz="3200" b="1">
                <a:latin typeface="KaiTi" panose="02010609060101010101" charset="-122"/>
                <a:ea typeface="KaiTi" panose="02010609060101010101" charset="-122"/>
              </a:rPr>
              <a:t>惊天地，泣鬼神</a:t>
            </a:r>
            <a:r>
              <a:rPr lang="en-US" altLang="zh-CN" sz="3200" b="1">
                <a:latin typeface="KaiTi" panose="02010609060101010101" charset="-122"/>
                <a:ea typeface="KaiTi" panose="02010609060101010101" charset="-122"/>
              </a:rPr>
              <a:t>”</a:t>
            </a:r>
            <a:r>
              <a:rPr lang="zh-CN" altLang="zh-CN" sz="3200" b="1">
                <a:latin typeface="KaiTi" panose="02010609060101010101" charset="-122"/>
                <a:ea typeface="KaiTi" panose="02010609060101010101" charset="-122"/>
              </a:rPr>
              <a:t>的音乐背后隐藏着诗人坎坷的人生遭际。请谈谈你的看法</a:t>
            </a:r>
            <a:r>
              <a:rPr lang="zh-CN" altLang="zh-CN" sz="3200">
                <a:latin typeface="KaiTi" panose="02010609060101010101" charset="-122"/>
                <a:ea typeface="KaiTi" panose="02010609060101010101" charset="-122"/>
              </a:rPr>
              <a:t>。</a:t>
            </a:r>
            <a:endParaRPr lang="zh-CN" altLang="en-US" sz="3200" b="1">
              <a:latin typeface="KaiTi" panose="02010609060101010101" charset="-122"/>
              <a:ea typeface="KaiTi" panose="02010609060101010101" charset="-122"/>
            </a:endParaRPr>
          </a:p>
        </p:txBody>
      </p:sp>
    </p:spTree>
    <p:custDataLst>
      <p:tags r:id="rId6"/>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合作探究</a:t>
            </a:r>
            <a:endParaRPr lang="zh-CN" altLang="en-US" sz="3200">
              <a:solidFill>
                <a:schemeClr val="bg1"/>
              </a:solidFill>
            </a:endParaRPr>
          </a:p>
        </p:txBody>
      </p:sp>
      <p:sp>
        <p:nvSpPr>
          <p:cNvPr id="5" name="文本框 4"/>
          <p:cNvSpPr txBox="1"/>
          <p:nvPr>
            <p:custDataLst>
              <p:tags r:id="rId5"/>
            </p:custDataLst>
          </p:nvPr>
        </p:nvSpPr>
        <p:spPr>
          <a:xfrm>
            <a:off x="550069" y="1210437"/>
            <a:ext cx="11079956" cy="641714"/>
          </a:xfrm>
          <a:prstGeom prst="rect">
            <a:avLst/>
          </a:prstGeom>
          <a:solidFill>
            <a:schemeClr val="tx2">
              <a:lumMod val="20000"/>
              <a:lumOff val="80000"/>
            </a:schemeClr>
          </a:solidFill>
        </p:spPr>
        <p:txBody>
          <a:bodyPr wrap="square" rtlCol="0" anchor="t">
            <a:spAutoFit/>
          </a:bodyPr>
          <a:lstStyle/>
          <a:p>
            <a:pPr algn="l" eaLnBrk="1">
              <a:lnSpc>
                <a:spcPct val="130000"/>
              </a:lnSpc>
              <a:spcBef>
                <a:spcPts val="1200"/>
              </a:spcBef>
            </a:pPr>
            <a:r>
              <a:rPr lang="zh-CN" altLang="en-US" sz="3200">
                <a:solidFill>
                  <a:schemeClr val="tx1"/>
                </a:solidFill>
                <a:effectLst/>
                <a:latin typeface="KaiTi" panose="02010609060101010101" charset="-122"/>
                <a:ea typeface="KaiTi" panose="02010609060101010101" charset="-122"/>
                <a:sym typeface="+mn-ea"/>
              </a:rPr>
              <a:t>诗人选用了哪些意象来表现音乐？这些意象有什么共性特征？ </a:t>
            </a:r>
            <a:endParaRPr lang="zh-CN" altLang="en-US" sz="3200">
              <a:solidFill>
                <a:schemeClr val="tx1"/>
              </a:solidFill>
              <a:effectLst/>
              <a:latin typeface="KaiTi" panose="02010609060101010101" charset="-122"/>
              <a:ea typeface="KaiTi" panose="02010609060101010101" charset="-122"/>
              <a:sym typeface="+mn-ea"/>
            </a:endParaRPr>
          </a:p>
        </p:txBody>
      </p:sp>
      <p:sp>
        <p:nvSpPr>
          <p:cNvPr id="6" name="文本框 5"/>
          <p:cNvSpPr txBox="1"/>
          <p:nvPr>
            <p:custDataLst>
              <p:tags r:id="rId6"/>
            </p:custDataLst>
          </p:nvPr>
        </p:nvSpPr>
        <p:spPr>
          <a:xfrm>
            <a:off x="486569" y="2533332"/>
            <a:ext cx="11143456" cy="105625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50800" tIns="50800" rIns="50800" bIns="50800" numCol="1" spcCol="38100" rtlCol="0" anchor="t" forceAA="0">
            <a:spAutoFit/>
          </a:bodyPr>
          <a:lstStyle/>
          <a:p>
            <a:pPr algn="l" eaLnBrk="1">
              <a:lnSpc>
                <a:spcPct val="110000"/>
              </a:lnSpc>
            </a:pPr>
            <a:r>
              <a:rPr lang="zh-CN" altLang="en-US" sz="3000" b="1" i="0">
                <a:solidFill>
                  <a:schemeClr val="tx1"/>
                </a:solidFill>
                <a:effectLst/>
                <a:latin typeface="KaiTi" panose="02010609060101010101" charset="-122"/>
                <a:ea typeface="KaiTi" panose="02010609060101010101" charset="-122"/>
                <a:cs typeface="KaiTi" panose="02010609060101010101" charset="-122"/>
                <a:sym typeface="+mn-ea"/>
              </a:rPr>
              <a:t> </a:t>
            </a:r>
            <a:r>
              <a:rPr lang="zh-CN" altLang="en-US" sz="3000" b="1" i="0">
                <a:solidFill>
                  <a:srgbClr val="FF0000"/>
                </a:solidFill>
                <a:effectLst/>
                <a:latin typeface="KaiTi" panose="02010609060101010101" charset="-122"/>
                <a:ea typeface="KaiTi" panose="02010609060101010101" charset="-122"/>
                <a:cs typeface="KaiTi" panose="02010609060101010101" charset="-122"/>
                <a:sym typeface="+mn-ea"/>
              </a:rPr>
              <a:t>意象：</a:t>
            </a:r>
            <a:r>
              <a:rPr lang="zh-CN" altLang="en-US" sz="3000" b="1" i="0">
                <a:solidFill>
                  <a:schemeClr val="tx1"/>
                </a:solidFill>
                <a:effectLst/>
                <a:latin typeface="KaiTi" panose="02010609060101010101" charset="-122"/>
                <a:ea typeface="KaiTi" panose="02010609060101010101" charset="-122"/>
                <a:cs typeface="KaiTi" panose="02010609060101010101" charset="-122"/>
                <a:sym typeface="+mn-ea"/>
              </a:rPr>
              <a:t>空山、凝云、秋雨，昆山、凤凰，芙蓉、香兰，老鱼、瘦蛟；湘娥、素女，紫皇、神妪，吴刚、寒兔。</a:t>
            </a:r>
            <a:endParaRPr lang="zh-CN" altLang="en-US" sz="3000" b="1" i="0">
              <a:solidFill>
                <a:schemeClr val="tx1"/>
              </a:solidFill>
              <a:effectLst/>
              <a:latin typeface="KaiTi" panose="02010609060101010101" charset="-122"/>
              <a:ea typeface="KaiTi" panose="02010609060101010101" charset="-122"/>
              <a:cs typeface="KaiTi" panose="02010609060101010101" charset="-122"/>
              <a:sym typeface="+mn-ea"/>
            </a:endParaRPr>
          </a:p>
        </p:txBody>
      </p:sp>
      <p:sp>
        <p:nvSpPr>
          <p:cNvPr id="7" name="文本框 6"/>
          <p:cNvSpPr txBox="1"/>
          <p:nvPr>
            <p:custDataLst>
              <p:tags r:id="rId7"/>
            </p:custDataLst>
          </p:nvPr>
        </p:nvSpPr>
        <p:spPr>
          <a:xfrm>
            <a:off x="622301" y="3825239"/>
            <a:ext cx="11007724" cy="2491740"/>
          </a:xfrm>
          <a:prstGeom prst="rect">
            <a:avLst/>
          </a:prstGeom>
          <a:noFill/>
        </p:spPr>
        <p:txBody>
          <a:bodyPr wrap="square" rtlCol="0" anchor="t">
            <a:spAutoFit/>
          </a:bodyPr>
          <a:lstStyle/>
          <a:p>
            <a:pPr algn="l" eaLnBrk="1">
              <a:lnSpc>
                <a:spcPct val="130000"/>
              </a:lnSpc>
            </a:pPr>
            <a:r>
              <a:rPr lang="zh-CN" altLang="en-US" sz="3000" b="1">
                <a:solidFill>
                  <a:srgbClr val="FF0000"/>
                </a:solidFill>
                <a:effectLst/>
                <a:latin typeface="FangSong" panose="02010609060101010101" pitchFamily="49" charset="-122"/>
                <a:ea typeface="FangSong" panose="02010609060101010101" pitchFamily="49" charset="-122"/>
                <a:sym typeface="+mn-ea"/>
              </a:rPr>
              <a:t>特点：</a:t>
            </a:r>
            <a:r>
              <a:rPr lang="zh-CN" altLang="en-US" sz="3000" b="1">
                <a:effectLst/>
                <a:latin typeface="FangSong" panose="02010609060101010101" pitchFamily="49" charset="-122"/>
                <a:ea typeface="FangSong" panose="02010609060101010101" pitchFamily="49" charset="-122"/>
                <a:sym typeface="+mn-ea"/>
              </a:rPr>
              <a:t>（1）这些意象中，有很多</a:t>
            </a:r>
            <a:r>
              <a:rPr lang="zh-CN" altLang="en-US" sz="3000" b="1">
                <a:solidFill>
                  <a:srgbClr val="FF0000"/>
                </a:solidFill>
                <a:effectLst/>
                <a:latin typeface="FangSong" panose="02010609060101010101" pitchFamily="49" charset="-122"/>
                <a:ea typeface="FangSong" panose="02010609060101010101" pitchFamily="49" charset="-122"/>
                <a:sym typeface="+mn-ea"/>
              </a:rPr>
              <a:t>冷色调的修饰语</a:t>
            </a:r>
            <a:r>
              <a:rPr lang="zh-CN" altLang="en-US" sz="3000" b="1">
                <a:effectLst/>
                <a:latin typeface="FangSong" panose="02010609060101010101" pitchFamily="49" charset="-122"/>
                <a:ea typeface="FangSong" panose="02010609060101010101" pitchFamily="49" charset="-122"/>
                <a:sym typeface="+mn-ea"/>
              </a:rPr>
              <a:t>，如“啼、愁、碎、泣、冷、寒”等，是一些富有悲感的意象。</a:t>
            </a:r>
            <a:endParaRPr lang="zh-CN" altLang="en-US" sz="3000" b="1" i="0">
              <a:solidFill>
                <a:schemeClr val="tx1"/>
              </a:solidFill>
              <a:effectLst/>
              <a:latin typeface="FangSong" panose="02010609060101010101" pitchFamily="49" charset="-122"/>
              <a:ea typeface="FangSong" panose="02010609060101010101" pitchFamily="49" charset="-122"/>
              <a:sym typeface="+mn-ea"/>
            </a:endParaRPr>
          </a:p>
          <a:p>
            <a:pPr algn="l" eaLnBrk="1">
              <a:lnSpc>
                <a:spcPct val="130000"/>
              </a:lnSpc>
            </a:pPr>
            <a:r>
              <a:rPr lang="zh-CN" altLang="en-US" sz="3000" b="1">
                <a:effectLst/>
                <a:latin typeface="FangSong" panose="02010609060101010101" pitchFamily="49" charset="-122"/>
                <a:ea typeface="FangSong" panose="02010609060101010101" pitchFamily="49" charset="-122"/>
                <a:sym typeface="+mn-ea"/>
              </a:rPr>
              <a:t>     （2）这些</a:t>
            </a:r>
            <a:r>
              <a:rPr lang="zh-CN" altLang="en-US" sz="3000" b="1">
                <a:solidFill>
                  <a:srgbClr val="FF0000"/>
                </a:solidFill>
                <a:effectLst/>
                <a:latin typeface="FangSong" panose="02010609060101010101" pitchFamily="49" charset="-122"/>
                <a:ea typeface="FangSong" panose="02010609060101010101" pitchFamily="49" charset="-122"/>
                <a:sym typeface="+mn-ea"/>
              </a:rPr>
              <a:t>意象可以分为两类</a:t>
            </a:r>
            <a:r>
              <a:rPr lang="zh-CN" altLang="en-US" sz="3000" b="1">
                <a:effectLst/>
                <a:latin typeface="FangSong" panose="02010609060101010101" pitchFamily="49" charset="-122"/>
                <a:ea typeface="FangSong" panose="02010609060101010101" pitchFamily="49" charset="-122"/>
                <a:sym typeface="+mn-ea"/>
              </a:rPr>
              <a:t>。一类是</a:t>
            </a:r>
            <a:r>
              <a:rPr lang="zh-CN" altLang="en-US" sz="3000" b="1">
                <a:solidFill>
                  <a:srgbClr val="FF0000"/>
                </a:solidFill>
                <a:effectLst/>
                <a:latin typeface="FangSong" panose="02010609060101010101" pitchFamily="49" charset="-122"/>
                <a:ea typeface="FangSong" panose="02010609060101010101" pitchFamily="49" charset="-122"/>
                <a:sym typeface="+mn-ea"/>
              </a:rPr>
              <a:t>自然景物</a:t>
            </a:r>
            <a:r>
              <a:rPr lang="zh-CN" altLang="en-US" sz="3000" b="1">
                <a:effectLst/>
                <a:latin typeface="FangSong" panose="02010609060101010101" pitchFamily="49" charset="-122"/>
                <a:ea typeface="FangSong" panose="02010609060101010101" pitchFamily="49" charset="-122"/>
                <a:sym typeface="+mn-ea"/>
              </a:rPr>
              <a:t>，一类是</a:t>
            </a:r>
            <a:r>
              <a:rPr lang="zh-CN" altLang="en-US" sz="3000" b="1">
                <a:solidFill>
                  <a:srgbClr val="FF0000"/>
                </a:solidFill>
                <a:effectLst/>
                <a:latin typeface="FangSong" panose="02010609060101010101" pitchFamily="49" charset="-122"/>
                <a:ea typeface="FangSong" panose="02010609060101010101" pitchFamily="49" charset="-122"/>
                <a:sym typeface="+mn-ea"/>
              </a:rPr>
              <a:t>神仙世界</a:t>
            </a:r>
            <a:r>
              <a:rPr lang="zh-CN" altLang="en-US" sz="3000" b="1">
                <a:effectLst/>
                <a:latin typeface="FangSong" panose="02010609060101010101" pitchFamily="49" charset="-122"/>
                <a:ea typeface="FangSong" panose="02010609060101010101" pitchFamily="49" charset="-122"/>
                <a:sym typeface="+mn-ea"/>
              </a:rPr>
              <a:t>，他们共同组成没有人出现的</a:t>
            </a:r>
            <a:r>
              <a:rPr lang="zh-CN" altLang="en-US" sz="3000" b="1">
                <a:solidFill>
                  <a:srgbClr val="FF0000"/>
                </a:solidFill>
                <a:effectLst/>
                <a:latin typeface="FangSong" panose="02010609060101010101" pitchFamily="49" charset="-122"/>
                <a:ea typeface="FangSong" panose="02010609060101010101" pitchFamily="49" charset="-122"/>
                <a:sym typeface="+mn-ea"/>
              </a:rPr>
              <a:t>诡奇的世界。</a:t>
            </a:r>
            <a:endParaRPr lang="zh-CN" altLang="en-US" sz="3000" b="1">
              <a:solidFill>
                <a:srgbClr val="FF0000"/>
              </a:solidFill>
              <a:effectLst/>
              <a:latin typeface="FangSong" panose="02010609060101010101" pitchFamily="49" charset="-122"/>
              <a:ea typeface="FangSong" panose="02010609060101010101" pitchFamily="49"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0" y="-215900"/>
            <a:ext cx="12244070" cy="70739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合作探究</a:t>
            </a:r>
            <a:endParaRPr lang="zh-CN" altLang="en-US" sz="3200">
              <a:solidFill>
                <a:schemeClr val="bg1"/>
              </a:solidFill>
            </a:endParaRPr>
          </a:p>
        </p:txBody>
      </p:sp>
      <p:sp>
        <p:nvSpPr>
          <p:cNvPr id="5" name="文本框 4"/>
          <p:cNvSpPr txBox="1"/>
          <p:nvPr>
            <p:custDataLst>
              <p:tags r:id="rId5"/>
            </p:custDataLst>
          </p:nvPr>
        </p:nvSpPr>
        <p:spPr>
          <a:xfrm>
            <a:off x="1245392" y="1236959"/>
            <a:ext cx="7505543" cy="523220"/>
          </a:xfrm>
          <a:prstGeom prst="rect">
            <a:avLst/>
          </a:prstGeom>
          <a:solidFill>
            <a:schemeClr val="tx2">
              <a:lumMod val="20000"/>
              <a:lumOff val="80000"/>
            </a:schemeClr>
          </a:solidFill>
        </p:spPr>
        <p:txBody>
          <a:bodyPr wrap="square" rtlCol="0" anchor="t">
            <a:spAutoFit/>
          </a:bodyPr>
          <a:lstStyle/>
          <a:p>
            <a:r>
              <a:rPr lang="zh-CN" altLang="en-US" sz="2800" b="1">
                <a:solidFill>
                  <a:schemeClr val="accent5">
                    <a:lumMod val="50000"/>
                  </a:schemeClr>
                </a:solidFill>
                <a:effectLst/>
                <a:latin typeface="KaiTi" panose="02010609060101010101" charset="-122"/>
                <a:ea typeface="KaiTi" panose="02010609060101010101" charset="-122"/>
                <a:sym typeface="+mn-ea"/>
              </a:rPr>
              <a:t>选择这样的意象，正源于诗人的身世和性格。</a:t>
            </a:r>
            <a:endParaRPr lang="zh-CN" altLang="en-US" sz="2800" b="1">
              <a:solidFill>
                <a:schemeClr val="accent5">
                  <a:lumMod val="50000"/>
                </a:schemeClr>
              </a:solidFill>
              <a:effectLst/>
              <a:latin typeface="KaiTi" panose="02010609060101010101" charset="-122"/>
              <a:ea typeface="KaiTi" panose="02010609060101010101" charset="-122"/>
              <a:sym typeface="+mn-ea"/>
            </a:endParaRPr>
          </a:p>
        </p:txBody>
      </p:sp>
      <p:sp>
        <p:nvSpPr>
          <p:cNvPr id="6" name="文本框 5"/>
          <p:cNvSpPr txBox="1"/>
          <p:nvPr>
            <p:custDataLst>
              <p:tags r:id="rId6"/>
            </p:custDataLst>
          </p:nvPr>
        </p:nvSpPr>
        <p:spPr>
          <a:xfrm>
            <a:off x="313689" y="1883807"/>
            <a:ext cx="11564620" cy="1938992"/>
          </a:xfrm>
          <a:prstGeom prst="rect">
            <a:avLst/>
          </a:prstGeom>
          <a:noFill/>
        </p:spPr>
        <p:txBody>
          <a:bodyPr wrap="square" rtlCol="0" anchor="t">
            <a:spAutoFit/>
          </a:bodyPr>
          <a:lstStyle/>
          <a:p>
            <a:pPr algn="l" eaLnBrk="1"/>
            <a:r>
              <a:rPr lang="en-US" altLang="zh-CN" sz="3000" b="1">
                <a:solidFill>
                  <a:schemeClr val="tx1"/>
                </a:solidFill>
                <a:effectLst/>
                <a:latin typeface="FangSong" panose="02010609060101010101" pitchFamily="49" charset="-122"/>
                <a:ea typeface="FangSong" panose="02010609060101010101" pitchFamily="49" charset="-122"/>
                <a:sym typeface="+mn-ea"/>
              </a:rPr>
              <a:t>    </a:t>
            </a:r>
            <a:r>
              <a:rPr lang="zh-CN" altLang="en-US" sz="3000" b="1">
                <a:solidFill>
                  <a:schemeClr val="tx1"/>
                </a:solidFill>
                <a:effectLst/>
                <a:latin typeface="FangSong" panose="02010609060101010101" pitchFamily="49" charset="-122"/>
                <a:ea typeface="FangSong" panose="02010609060101010101" pitchFamily="49" charset="-122"/>
                <a:sym typeface="+mn-ea"/>
              </a:rPr>
              <a:t>作为唐朝皇室的后裔，而唐王朝此时已今不如昔，李贺的家道也彻底没落。父亲只是一个小县令，他又讳父名不得参加科举。因此，李贺在这种没落的时代、家世、身世之下，有一种</a:t>
            </a:r>
            <a:r>
              <a:rPr lang="zh-CN" altLang="en-US" sz="3000" b="1">
                <a:solidFill>
                  <a:srgbClr val="FF0000"/>
                </a:solidFill>
                <a:effectLst/>
                <a:latin typeface="FangSong" panose="02010609060101010101" pitchFamily="49" charset="-122"/>
                <a:ea typeface="FangSong" panose="02010609060101010101" pitchFamily="49" charset="-122"/>
                <a:sym typeface="+mn-ea"/>
              </a:rPr>
              <a:t>沉重的失落感和屈辱感</a:t>
            </a:r>
            <a:r>
              <a:rPr lang="zh-CN" altLang="en-US" sz="3000" b="1">
                <a:solidFill>
                  <a:schemeClr val="tx1"/>
                </a:solidFill>
                <a:effectLst/>
                <a:latin typeface="FangSong" panose="02010609060101010101" pitchFamily="49" charset="-122"/>
                <a:ea typeface="FangSong" panose="02010609060101010101" pitchFamily="49" charset="-122"/>
                <a:sym typeface="+mn-ea"/>
              </a:rPr>
              <a:t>。</a:t>
            </a:r>
            <a:endParaRPr lang="zh-CN" altLang="en-US" sz="3000" b="1">
              <a:solidFill>
                <a:schemeClr val="tx1"/>
              </a:solidFill>
              <a:effectLst/>
              <a:latin typeface="FangSong" panose="02010609060101010101" pitchFamily="49" charset="-122"/>
              <a:ea typeface="FangSong" panose="02010609060101010101" pitchFamily="49" charset="-122"/>
              <a:sym typeface="+mn-ea"/>
            </a:endParaRPr>
          </a:p>
        </p:txBody>
      </p:sp>
      <p:sp>
        <p:nvSpPr>
          <p:cNvPr id="7" name="文本框 6"/>
          <p:cNvSpPr txBox="1"/>
          <p:nvPr>
            <p:custDataLst>
              <p:tags r:id="rId7"/>
            </p:custDataLst>
          </p:nvPr>
        </p:nvSpPr>
        <p:spPr>
          <a:xfrm>
            <a:off x="195421" y="3847624"/>
            <a:ext cx="11801157" cy="2862322"/>
          </a:xfrm>
          <a:prstGeom prst="rect">
            <a:avLst/>
          </a:prstGeom>
          <a:noFill/>
        </p:spPr>
        <p:txBody>
          <a:bodyPr wrap="square" rtlCol="0" anchor="t">
            <a:spAutoFit/>
          </a:bodyPr>
          <a:lstStyle/>
          <a:p>
            <a:pPr lvl="0" algn="l"/>
            <a:r>
              <a:rPr lang="en-US" altLang="zh-CN" sz="3000" b="1">
                <a:effectLst/>
                <a:latin typeface="FangSong" panose="02010609060101010101" pitchFamily="49" charset="-122"/>
                <a:ea typeface="FangSong" panose="02010609060101010101" pitchFamily="49" charset="-122"/>
                <a:sym typeface="+mn-ea"/>
              </a:rPr>
              <a:t>    李贺年少就有才名，可惜仕途坎坷、怀才不遇，又体形细瘦，一生多病，故自认丑陋，被称为</a:t>
            </a:r>
            <a:r>
              <a:rPr lang="en-US" altLang="zh-CN" sz="3000" b="1" err="1">
                <a:solidFill>
                  <a:srgbClr val="FF0000"/>
                </a:solidFill>
                <a:effectLst/>
                <a:latin typeface="FangSong" panose="02010609060101010101" pitchFamily="49" charset="-122"/>
                <a:ea typeface="FangSong" panose="02010609060101010101" pitchFamily="49" charset="-122"/>
                <a:sym typeface="+mn-ea"/>
              </a:rPr>
              <a:t>“苦闷诗人”</a:t>
            </a:r>
            <a:r>
              <a:rPr lang="en-US" altLang="zh-CN" sz="3000" b="1">
                <a:effectLst/>
                <a:latin typeface="FangSong" panose="02010609060101010101" pitchFamily="49" charset="-122"/>
                <a:ea typeface="FangSong" panose="02010609060101010101" pitchFamily="49" charset="-122"/>
                <a:sym typeface="+mn-ea"/>
              </a:rPr>
              <a:t>。</a:t>
            </a:r>
            <a:endParaRPr lang="en-US" altLang="zh-CN" sz="3000" b="1">
              <a:effectLst/>
              <a:latin typeface="FangSong" panose="02010609060101010101" pitchFamily="49" charset="-122"/>
              <a:ea typeface="FangSong" panose="02010609060101010101" pitchFamily="49" charset="-122"/>
              <a:sym typeface="+mn-ea"/>
            </a:endParaRPr>
          </a:p>
          <a:p>
            <a:pPr lvl="0" algn="l"/>
            <a:r>
              <a:rPr lang="en-US" altLang="zh-CN" sz="3000" b="1">
                <a:effectLst/>
                <a:latin typeface="FangSong" panose="02010609060101010101" pitchFamily="49" charset="-122"/>
                <a:ea typeface="FangSong" panose="02010609060101010101" pitchFamily="49" charset="-122"/>
                <a:sym typeface="+mn-ea"/>
              </a:rPr>
              <a:t>    李贺特殊的艺术创造力，正来源于他心灵苦闷之极而生起的幻想。而此时李凭弹奏的箜篌曲主体情绪又是哀怨、凄婉的，</a:t>
            </a:r>
            <a:r>
              <a:rPr lang="en-US" altLang="zh-CN" sz="3000" b="1">
                <a:solidFill>
                  <a:srgbClr val="FF0000"/>
                </a:solidFill>
                <a:effectLst/>
                <a:latin typeface="FangSong" panose="02010609060101010101" pitchFamily="49" charset="-122"/>
                <a:ea typeface="FangSong" panose="02010609060101010101" pitchFamily="49" charset="-122"/>
                <a:sym typeface="+mn-ea"/>
              </a:rPr>
              <a:t>故而诗人选取一组组奇异瑰丽而具有悲感的意象，不仅形象地描摹和烘托了这哀怨凄婉的音乐，又巧妙地把自己身世的凄凉和不得志的抑郁寄托在其中。</a:t>
            </a:r>
            <a:endParaRPr lang="en-US" altLang="zh-CN" sz="3000" b="1">
              <a:solidFill>
                <a:srgbClr val="FF0000"/>
              </a:solidFill>
              <a:effectLst/>
              <a:latin typeface="FangSong" panose="02010609060101010101" pitchFamily="49" charset="-122"/>
              <a:ea typeface="FangSong" panose="02010609060101010101" pitchFamily="49"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000"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ppt_x"/>
                                          </p:val>
                                        </p:tav>
                                        <p:tav tm="100000">
                                          <p:val>
                                            <p:strVal val="#ppt_x"/>
                                          </p:val>
                                        </p:tav>
                                      </p:tavLst>
                                    </p:anim>
                                    <p:anim calcmode="lin" valueType="num">
                                      <p:cBhvr additive="base">
                                        <p:cTn id="14"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sus\Desktop\图片\微信图片_20191105201039.jpg微信图片_20191105201039"/>
          <p:cNvPicPr>
            <a:picLocks noChangeAspect="1"/>
          </p:cNvPicPr>
          <p:nvPr>
            <p:custDataLst>
              <p:tags r:id="rId1"/>
            </p:custDataLst>
          </p:nvPr>
        </p:nvPicPr>
        <p:blipFill>
          <a:blip r:embed="rId2"/>
          <a:stretch>
            <a:fillRect/>
          </a:stretch>
        </p:blipFill>
        <p:spPr>
          <a:xfrm>
            <a:off x="-26035" y="-215900"/>
            <a:ext cx="12244070" cy="7073900"/>
          </a:xfrm>
          <a:prstGeom prst="rect">
            <a:avLst/>
          </a:prstGeom>
        </p:spPr>
      </p:pic>
      <p:sp>
        <p:nvSpPr>
          <p:cNvPr id="8" name="文本框 7"/>
          <p:cNvSpPr txBox="1"/>
          <p:nvPr>
            <p:custDataLst>
              <p:tags r:id="rId3"/>
            </p:custDataLst>
          </p:nvPr>
        </p:nvSpPr>
        <p:spPr>
          <a:xfrm>
            <a:off x="369094" y="420707"/>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9" name="文本框 8"/>
          <p:cNvSpPr txBox="1"/>
          <p:nvPr>
            <p:custDataLst>
              <p:tags r:id="rId4"/>
            </p:custDataLst>
          </p:nvPr>
        </p:nvSpPr>
        <p:spPr>
          <a:xfrm>
            <a:off x="1016792" y="420707"/>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合作探究</a:t>
            </a:r>
            <a:endParaRPr lang="zh-CN" altLang="en-US" sz="3200">
              <a:solidFill>
                <a:schemeClr val="bg1"/>
              </a:solidFill>
            </a:endParaRPr>
          </a:p>
        </p:txBody>
      </p:sp>
      <p:sp>
        <p:nvSpPr>
          <p:cNvPr id="5" name="文本框 4"/>
          <p:cNvSpPr txBox="1"/>
          <p:nvPr>
            <p:custDataLst>
              <p:tags r:id="rId5"/>
            </p:custDataLst>
          </p:nvPr>
        </p:nvSpPr>
        <p:spPr>
          <a:xfrm>
            <a:off x="766423" y="1392966"/>
            <a:ext cx="10513558" cy="1077218"/>
          </a:xfrm>
          <a:prstGeom prst="rect">
            <a:avLst/>
          </a:prstGeom>
          <a:solidFill>
            <a:schemeClr val="tx2">
              <a:lumMod val="20000"/>
              <a:lumOff val="80000"/>
            </a:schemeClr>
          </a:solidFill>
        </p:spPr>
        <p:txBody>
          <a:bodyPr wrap="square" rtlCol="0" anchor="t">
            <a:spAutoFit/>
          </a:bodyPr>
          <a:lstStyle/>
          <a:p>
            <a:pPr algn="l"/>
            <a:r>
              <a:rPr sz="3200">
                <a:solidFill>
                  <a:schemeClr val="tx1"/>
                </a:solidFill>
                <a:effectLst/>
                <a:latin typeface="KaiTi" panose="02010609060101010101" charset="-122"/>
                <a:ea typeface="KaiTi" panose="02010609060101010101" charset="-122"/>
                <a:sym typeface="+mn-ea"/>
              </a:rPr>
              <a:t>《李凭箜篌引》寄寓了诗人怎样的思想感情</a:t>
            </a:r>
            <a:r>
              <a:rPr lang="zh-CN" sz="3200">
                <a:solidFill>
                  <a:schemeClr val="tx1"/>
                </a:solidFill>
                <a:effectLst/>
                <a:latin typeface="KaiTi" panose="02010609060101010101" charset="-122"/>
                <a:ea typeface="KaiTi" panose="02010609060101010101" charset="-122"/>
                <a:sym typeface="+mn-ea"/>
              </a:rPr>
              <a:t>？</a:t>
            </a:r>
            <a:r>
              <a:rPr sz="3200" err="1">
                <a:solidFill>
                  <a:schemeClr val="tx1"/>
                </a:solidFill>
                <a:effectLst/>
                <a:latin typeface="KaiTi" panose="02010609060101010101" charset="-122"/>
                <a:ea typeface="KaiTi" panose="02010609060101010101" charset="-122"/>
                <a:sym typeface="+mn-ea"/>
              </a:rPr>
              <a:t>呈现了作者怎样的心灵世界呢？</a:t>
            </a:r>
            <a:endParaRPr sz="3200" err="1">
              <a:solidFill>
                <a:schemeClr val="tx1"/>
              </a:solidFill>
              <a:effectLst/>
              <a:latin typeface="KaiTi" panose="02010609060101010101" charset="-122"/>
              <a:ea typeface="KaiTi" panose="02010609060101010101" charset="-122"/>
              <a:sym typeface="+mn-ea"/>
            </a:endParaRPr>
          </a:p>
        </p:txBody>
      </p:sp>
      <p:sp>
        <p:nvSpPr>
          <p:cNvPr id="6" name="文本框 5"/>
          <p:cNvSpPr txBox="1"/>
          <p:nvPr>
            <p:custDataLst>
              <p:tags r:id="rId6"/>
            </p:custDataLst>
          </p:nvPr>
        </p:nvSpPr>
        <p:spPr>
          <a:xfrm>
            <a:off x="567758" y="3025795"/>
            <a:ext cx="11543017" cy="2813655"/>
          </a:xfrm>
          <a:prstGeom prst="rect">
            <a:avLst/>
          </a:prstGeom>
          <a:noFill/>
        </p:spPr>
        <p:txBody>
          <a:bodyPr wrap="square" rtlCol="0" anchor="t">
            <a:spAutoFit/>
          </a:bodyPr>
          <a:lstStyle/>
          <a:p>
            <a:pPr lvl="0" algn="l">
              <a:lnSpc>
                <a:spcPct val="130000"/>
              </a:lnSpc>
            </a:pPr>
            <a:r>
              <a:rPr lang="en-US" altLang="zh-CN" sz="2800" b="1">
                <a:solidFill>
                  <a:schemeClr val="tx1"/>
                </a:solidFill>
                <a:effectLst/>
                <a:latin typeface="FangSong" panose="02010609060101010101" pitchFamily="49" charset="-122"/>
                <a:ea typeface="FangSong" panose="02010609060101010101" pitchFamily="49" charset="-122"/>
                <a:sym typeface="+mn-ea"/>
              </a:rPr>
              <a:t>    </a:t>
            </a:r>
            <a:r>
              <a:rPr lang="zh-CN" altLang="en-US" sz="2800" b="1">
                <a:solidFill>
                  <a:schemeClr val="tx1"/>
                </a:solidFill>
                <a:effectLst/>
                <a:latin typeface="FangSong" panose="02010609060101010101" pitchFamily="49" charset="-122"/>
                <a:ea typeface="FangSong" panose="02010609060101010101" pitchFamily="49" charset="-122"/>
                <a:sym typeface="+mn-ea"/>
              </a:rPr>
              <a:t>从对意象内涵以及作者身世、性格、写作背景的分析可知，这首诗除描写音乐外，</a:t>
            </a:r>
            <a:r>
              <a:rPr lang="zh-CN" altLang="en-US" sz="2800" b="1">
                <a:solidFill>
                  <a:srgbClr val="FF0000"/>
                </a:solidFill>
                <a:effectLst/>
                <a:latin typeface="FangSong" panose="02010609060101010101" pitchFamily="49" charset="-122"/>
                <a:ea typeface="FangSong" panose="02010609060101010101" pitchFamily="49" charset="-122"/>
                <a:sym typeface="+mn-ea"/>
              </a:rPr>
              <a:t>还抒发了作者怀才不遇和知音难觅的苦闷，全诗无处不寄托着诗人的情思。</a:t>
            </a:r>
            <a:endParaRPr lang="zh-CN" altLang="en-US" sz="2800" b="1" i="0">
              <a:solidFill>
                <a:srgbClr val="FF0000"/>
              </a:solidFill>
              <a:effectLst/>
              <a:latin typeface="FangSong" panose="02010609060101010101" pitchFamily="49" charset="-122"/>
              <a:ea typeface="FangSong" panose="02010609060101010101" pitchFamily="49" charset="-122"/>
            </a:endParaRPr>
          </a:p>
          <a:p>
            <a:pPr algn="l" eaLnBrk="1">
              <a:lnSpc>
                <a:spcPct val="130000"/>
              </a:lnSpc>
            </a:pPr>
            <a:r>
              <a:rPr lang="zh-CN" altLang="en-US" sz="2800" b="1">
                <a:solidFill>
                  <a:schemeClr val="tx1"/>
                </a:solidFill>
                <a:effectLst/>
                <a:latin typeface="FangSong" panose="02010609060101010101" pitchFamily="49" charset="-122"/>
                <a:ea typeface="FangSong" panose="02010609060101010101" pitchFamily="49" charset="-122"/>
                <a:sym typeface="+mn-ea"/>
              </a:rPr>
              <a:t>    所以，这首描摹音乐的诗，其实是作者人生的真实写照，蕴涵了诗人坎坷多难的人生感慨。</a:t>
            </a:r>
            <a:endParaRPr lang="zh-CN" altLang="en-US" sz="2800" b="1">
              <a:solidFill>
                <a:schemeClr val="tx1"/>
              </a:solidFill>
              <a:effectLst/>
              <a:latin typeface="FangSong" panose="02010609060101010101" pitchFamily="49" charset="-122"/>
              <a:ea typeface="FangSong" panose="02010609060101010101" pitchFamily="49"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图片_20191105201000"/>
          <p:cNvPicPr>
            <a:picLocks noChangeAspect="1"/>
          </p:cNvPicPr>
          <p:nvPr>
            <p:custDataLst>
              <p:tags r:id="rId1"/>
            </p:custDataLst>
          </p:nvPr>
        </p:nvPicPr>
        <p:blipFill>
          <a:blip r:embed="rId2"/>
          <a:stretch>
            <a:fillRect/>
          </a:stretch>
        </p:blipFill>
        <p:spPr>
          <a:xfrm>
            <a:off x="-73660" y="-24765"/>
            <a:ext cx="12271375" cy="6936105"/>
          </a:xfrm>
          <a:prstGeom prst="rect">
            <a:avLst/>
          </a:prstGeom>
        </p:spPr>
      </p:pic>
      <p:pic>
        <p:nvPicPr>
          <p:cNvPr id="3" name="图片 2" descr="图片2"/>
          <p:cNvPicPr>
            <a:picLocks noChangeAspect="1"/>
          </p:cNvPicPr>
          <p:nvPr>
            <p:custDataLst>
              <p:tags r:id="rId3"/>
            </p:custDataLst>
          </p:nvPr>
        </p:nvPicPr>
        <p:blipFill>
          <a:blip r:embed="rId4"/>
          <a:stretch>
            <a:fillRect/>
          </a:stretch>
        </p:blipFill>
        <p:spPr>
          <a:xfrm>
            <a:off x="3581400" y="1450975"/>
            <a:ext cx="5029200" cy="3956050"/>
          </a:xfrm>
          <a:prstGeom prst="rect">
            <a:avLst/>
          </a:prstGeom>
        </p:spPr>
      </p:pic>
      <p:sp>
        <p:nvSpPr>
          <p:cNvPr id="4" name="文本框 3"/>
          <p:cNvSpPr txBox="1"/>
          <p:nvPr>
            <p:custDataLst>
              <p:tags r:id="rId5"/>
            </p:custDataLst>
          </p:nvPr>
        </p:nvSpPr>
        <p:spPr>
          <a:xfrm>
            <a:off x="4702810" y="2644775"/>
            <a:ext cx="2719070" cy="1568450"/>
          </a:xfrm>
          <a:prstGeom prst="rect">
            <a:avLst/>
          </a:prstGeom>
          <a:noFill/>
        </p:spPr>
        <p:txBody>
          <a:bodyPr wrap="square" rtlCol="0">
            <a:spAutoFit/>
          </a:bodyPr>
          <a:lstStyle/>
          <a:p>
            <a:r>
              <a:rPr lang="zh-CN" altLang="en-US" sz="9600">
                <a:latin typeface="隶书" panose="02010509060101010101" pitchFamily="49" charset="-122"/>
                <a:ea typeface="隶书" panose="02010509060101010101" pitchFamily="49" charset="-122"/>
              </a:rPr>
              <a:t>感谢</a:t>
            </a:r>
            <a:endParaRPr lang="zh-CN" altLang="en-US" sz="9600">
              <a:latin typeface="隶书" panose="02010509060101010101" pitchFamily="49" charset="-122"/>
              <a:ea typeface="隶书" panose="02010509060101010101" pitchFamily="49" charset="-122"/>
            </a:endParaRPr>
          </a:p>
        </p:txBody>
      </p:sp>
      <p:pic>
        <p:nvPicPr>
          <p:cNvPr id="5" name="New picture"/>
          <p:cNvPicPr/>
          <p:nvPr>
            <p:custDataLst>
              <p:tags r:id="rId6"/>
            </p:custDataLst>
          </p:nvPr>
        </p:nvPicPr>
        <p:blipFill>
          <a:blip r:embed="rId7"/>
          <a:stretch>
            <a:fillRect/>
          </a:stretch>
        </p:blipFill>
        <p:spPr>
          <a:xfrm>
            <a:off x="10223500" y="10363200"/>
            <a:ext cx="330200" cy="241300"/>
          </a:xfrm>
          <a:prstGeom prst="cube">
            <a:avLst/>
          </a:prstGeom>
        </p:spPr>
      </p:pic>
    </p:spTree>
    <p:custDataLst>
      <p:tags r:id="rId8"/>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67469"/>
            <a:ext cx="12214860" cy="6870700"/>
          </a:xfrm>
          <a:prstGeom prst="rect">
            <a:avLst/>
          </a:prstGeom>
        </p:spPr>
      </p:pic>
      <p:sp>
        <p:nvSpPr>
          <p:cNvPr id="20482" name="Rectangle 2"/>
          <p:cNvSpPr/>
          <p:nvPr>
            <p:ph type="body" idx="4294967295"/>
          </p:nvPr>
        </p:nvSpPr>
        <p:spPr>
          <a:xfrm>
            <a:off x="285750" y="609600"/>
            <a:ext cx="9146540" cy="6248400"/>
          </a:xfrm>
          <a:prstGeom prst="rect">
            <a:avLst/>
          </a:prstGeom>
          <a:noFill/>
          <a:ln>
            <a:miter lim="800000"/>
          </a:ln>
        </p:spPr>
        <p:txBody>
          <a:bodyPr vert="horz" wrap="square" lIns="91440" tIns="45720" rIns="91440" bIns="45720" anchor="t" anchorCtr="0">
            <a:normAutofit lnSpcReduction="20000"/>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buFont typeface="Wingdings" panose="05000000000000000000" pitchFamily="2" charset="2"/>
              <a:buNone/>
            </a:pPr>
            <a:r>
              <a:rPr lang="zh-CN" altLang="en-US" sz="3900" b="1">
                <a:solidFill>
                  <a:srgbClr val="0000FF"/>
                </a:solidFill>
                <a:latin typeface="KaiTi" panose="02010609060101010101" charset="-122"/>
                <a:ea typeface="KaiTi" panose="02010609060101010101" charset="-122"/>
                <a:cs typeface="KaiTi" panose="02010609060101010101" charset="-122"/>
              </a:rPr>
              <a:t>古人描写音乐美的词语和句子：</a:t>
            </a:r>
            <a:endParaRPr lang="zh-CN" altLang="en-US" sz="3900" b="1">
              <a:solidFill>
                <a:srgbClr val="0000FF"/>
              </a:solidFill>
              <a:latin typeface="KaiTi" panose="02010609060101010101" charset="-122"/>
              <a:ea typeface="KaiTi" panose="02010609060101010101" charset="-122"/>
              <a:cs typeface="KaiTi" panose="02010609060101010101" charset="-122"/>
            </a:endParaRPr>
          </a:p>
          <a:p>
            <a:pPr lvl="0" eaLnBrk="1" hangingPunct="1">
              <a:buChar char="•"/>
            </a:pPr>
            <a:endParaRPr lang="zh-CN" altLang="en-US">
              <a:solidFill>
                <a:srgbClr val="CC0000"/>
              </a:solidFill>
              <a:latin typeface="KaiTi" panose="02010609060101010101" charset="-122"/>
              <a:ea typeface="KaiTi" panose="02010609060101010101" charset="-122"/>
              <a:cs typeface="KaiTi" panose="02010609060101010101" charset="-122"/>
            </a:endParaRPr>
          </a:p>
          <a:p>
            <a:pPr lvl="0" eaLnBrk="1" hangingPunct="1">
              <a:buChar char="•"/>
            </a:pPr>
            <a:r>
              <a:rPr lang="zh-CN" altLang="en-US" b="1">
                <a:solidFill>
                  <a:srgbClr val="FF0066"/>
                </a:solidFill>
                <a:latin typeface="KaiTi" panose="02010609060101010101" charset="-122"/>
                <a:ea typeface="KaiTi" panose="02010609060101010101" charset="-122"/>
                <a:cs typeface="KaiTi" panose="02010609060101010101" charset="-122"/>
              </a:rPr>
              <a:t>子在齐闻韶，三月不知肉味。</a:t>
            </a:r>
            <a:endParaRPr lang="en-US" altLang="en-US" b="1">
              <a:solidFill>
                <a:srgbClr val="FF0066"/>
              </a:solidFill>
              <a:latin typeface="KaiTi" panose="02010609060101010101" charset="-122"/>
              <a:ea typeface="KaiTi" panose="02010609060101010101" charset="-122"/>
              <a:cs typeface="KaiTi" panose="02010609060101010101" charset="-122"/>
            </a:endParaRPr>
          </a:p>
          <a:p>
            <a:pPr lvl="0" algn="r" eaLnBrk="1" hangingPunct="1">
              <a:buFont typeface="Wingdings" panose="05000000000000000000" pitchFamily="2" charset="2"/>
              <a:buNone/>
            </a:pP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论语</a:t>
            </a: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述而</a:t>
            </a:r>
            <a:r>
              <a:rPr lang="en-US" altLang="zh-CN" b="1">
                <a:solidFill>
                  <a:srgbClr val="800000"/>
                </a:solidFill>
                <a:latin typeface="KaiTi" panose="02010609060101010101" charset="-122"/>
                <a:ea typeface="KaiTi" panose="02010609060101010101" charset="-122"/>
                <a:cs typeface="KaiTi" panose="02010609060101010101" charset="-122"/>
              </a:rPr>
              <a:t>》</a:t>
            </a:r>
            <a:endParaRPr lang="en-US" altLang="zh-CN" b="1">
              <a:solidFill>
                <a:srgbClr val="800000"/>
              </a:solidFill>
              <a:latin typeface="KaiTi" panose="02010609060101010101" charset="-122"/>
              <a:ea typeface="KaiTi" panose="02010609060101010101" charset="-122"/>
              <a:cs typeface="KaiTi" panose="02010609060101010101" charset="-122"/>
            </a:endParaRPr>
          </a:p>
          <a:p>
            <a:pPr lvl="0" eaLnBrk="1" hangingPunct="1">
              <a:buChar char="•"/>
            </a:pPr>
            <a:r>
              <a:rPr lang="zh-CN" altLang="en-US" b="1">
                <a:solidFill>
                  <a:srgbClr val="FF0066"/>
                </a:solidFill>
                <a:latin typeface="KaiTi" panose="02010609060101010101" charset="-122"/>
                <a:ea typeface="KaiTi" panose="02010609060101010101" charset="-122"/>
                <a:cs typeface="KaiTi" panose="02010609060101010101" charset="-122"/>
              </a:rPr>
              <a:t>余音绕梁，三日不绝。</a:t>
            </a:r>
            <a:endParaRPr lang="en-US" altLang="en-US" b="1">
              <a:solidFill>
                <a:srgbClr val="FF0066"/>
              </a:solidFill>
              <a:latin typeface="KaiTi" panose="02010609060101010101" charset="-122"/>
              <a:ea typeface="KaiTi" panose="02010609060101010101" charset="-122"/>
              <a:cs typeface="KaiTi" panose="02010609060101010101" charset="-122"/>
            </a:endParaRPr>
          </a:p>
          <a:p>
            <a:pPr lvl="0" algn="r" eaLnBrk="1" hangingPunct="1">
              <a:buFont typeface="Wingdings" panose="05000000000000000000" pitchFamily="2" charset="2"/>
              <a:buNone/>
            </a:pP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列子</a:t>
            </a: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汤问</a:t>
            </a:r>
            <a:r>
              <a:rPr lang="en-US" altLang="zh-CN" b="1">
                <a:solidFill>
                  <a:srgbClr val="800000"/>
                </a:solidFill>
                <a:latin typeface="KaiTi" panose="02010609060101010101" charset="-122"/>
                <a:ea typeface="KaiTi" panose="02010609060101010101" charset="-122"/>
                <a:cs typeface="KaiTi" panose="02010609060101010101" charset="-122"/>
              </a:rPr>
              <a:t>》</a:t>
            </a:r>
            <a:endParaRPr lang="en-US" altLang="zh-CN" b="1">
              <a:solidFill>
                <a:srgbClr val="800000"/>
              </a:solidFill>
              <a:latin typeface="KaiTi" panose="02010609060101010101" charset="-122"/>
              <a:ea typeface="KaiTi" panose="02010609060101010101" charset="-122"/>
              <a:cs typeface="KaiTi" panose="02010609060101010101" charset="-122"/>
            </a:endParaRPr>
          </a:p>
          <a:p>
            <a:pPr lvl="0" eaLnBrk="1" hangingPunct="1">
              <a:buChar char="•"/>
            </a:pPr>
            <a:r>
              <a:rPr lang="zh-CN" altLang="en-US" b="1">
                <a:solidFill>
                  <a:srgbClr val="FF0066"/>
                </a:solidFill>
                <a:latin typeface="KaiTi" panose="02010609060101010101" charset="-122"/>
                <a:ea typeface="KaiTi" panose="02010609060101010101" charset="-122"/>
                <a:cs typeface="KaiTi" panose="02010609060101010101" charset="-122"/>
              </a:rPr>
              <a:t>此曲只应天上有，人间哪得几回闻？</a:t>
            </a:r>
            <a:endParaRPr lang="zh-CN" altLang="en-US" b="1">
              <a:solidFill>
                <a:srgbClr val="FF0066"/>
              </a:solidFill>
              <a:latin typeface="KaiTi" panose="02010609060101010101" charset="-122"/>
              <a:ea typeface="KaiTi" panose="02010609060101010101" charset="-122"/>
              <a:cs typeface="KaiTi" panose="02010609060101010101" charset="-122"/>
            </a:endParaRPr>
          </a:p>
          <a:p>
            <a:pPr lvl="0" algn="r" eaLnBrk="1" hangingPunct="1">
              <a:buFont typeface="Wingdings" panose="05000000000000000000" pitchFamily="2" charset="2"/>
              <a:buNone/>
            </a:pPr>
            <a:r>
              <a:rPr lang="zh-CN" altLang="en-US" b="1">
                <a:solidFill>
                  <a:srgbClr val="800000"/>
                </a:solidFill>
                <a:latin typeface="KaiTi" panose="02010609060101010101" charset="-122"/>
                <a:ea typeface="KaiTi" panose="02010609060101010101" charset="-122"/>
                <a:cs typeface="KaiTi" panose="02010609060101010101" charset="-122"/>
              </a:rPr>
              <a:t>                               </a:t>
            </a:r>
            <a:endParaRPr lang="zh-CN" altLang="en-US" b="1">
              <a:solidFill>
                <a:srgbClr val="800000"/>
              </a:solidFill>
              <a:latin typeface="KaiTi" panose="02010609060101010101" charset="-122"/>
              <a:ea typeface="KaiTi" panose="02010609060101010101" charset="-122"/>
              <a:cs typeface="KaiTi" panose="02010609060101010101" charset="-122"/>
            </a:endParaRPr>
          </a:p>
          <a:p>
            <a:pPr lvl="0" algn="r" eaLnBrk="1" hangingPunct="1">
              <a:buFont typeface="Wingdings" panose="05000000000000000000" pitchFamily="2" charset="2"/>
              <a:buNone/>
            </a:pP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唐</a:t>
            </a: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杜甫 </a:t>
            </a: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赠花卿</a:t>
            </a:r>
            <a:r>
              <a:rPr lang="en-US" altLang="zh-CN" b="1">
                <a:solidFill>
                  <a:srgbClr val="800000"/>
                </a:solidFill>
                <a:latin typeface="KaiTi" panose="02010609060101010101" charset="-122"/>
                <a:ea typeface="KaiTi" panose="02010609060101010101" charset="-122"/>
                <a:cs typeface="KaiTi" panose="02010609060101010101" charset="-122"/>
              </a:rPr>
              <a:t>》</a:t>
            </a:r>
            <a:endParaRPr lang="en-US" altLang="zh-CN" b="1">
              <a:solidFill>
                <a:srgbClr val="800000"/>
              </a:solidFill>
              <a:latin typeface="KaiTi" panose="02010609060101010101" charset="-122"/>
              <a:ea typeface="KaiTi" panose="02010609060101010101" charset="-122"/>
              <a:cs typeface="KaiTi" panose="02010609060101010101" charset="-122"/>
            </a:endParaRPr>
          </a:p>
          <a:p>
            <a:pPr lvl="0" eaLnBrk="1" hangingPunct="1">
              <a:buChar char="•"/>
            </a:pPr>
            <a:r>
              <a:rPr lang="zh-CN" altLang="en-US" b="1">
                <a:solidFill>
                  <a:srgbClr val="FF0066"/>
                </a:solidFill>
                <a:latin typeface="KaiTi" panose="02010609060101010101" charset="-122"/>
                <a:ea typeface="KaiTi" panose="02010609060101010101" charset="-122"/>
                <a:cs typeface="KaiTi" panose="02010609060101010101" charset="-122"/>
              </a:rPr>
              <a:t>舞幽壑之潜蛟，泣孤舟之嫠妇。</a:t>
            </a:r>
            <a:endParaRPr lang="zh-CN" altLang="en-US" b="1">
              <a:solidFill>
                <a:srgbClr val="FF0066"/>
              </a:solidFill>
              <a:latin typeface="KaiTi" panose="02010609060101010101" charset="-122"/>
              <a:ea typeface="KaiTi" panose="02010609060101010101" charset="-122"/>
              <a:cs typeface="KaiTi" panose="02010609060101010101" charset="-122"/>
            </a:endParaRPr>
          </a:p>
          <a:p>
            <a:pPr lvl="0" algn="r" eaLnBrk="1" hangingPunct="1">
              <a:buFont typeface="Wingdings" panose="05000000000000000000" pitchFamily="2" charset="2"/>
              <a:buNone/>
            </a:pPr>
            <a:r>
              <a:rPr lang="zh-CN" altLang="en-US" b="1">
                <a:solidFill>
                  <a:srgbClr val="800000"/>
                </a:solidFill>
                <a:latin typeface="KaiTi" panose="02010609060101010101" charset="-122"/>
                <a:ea typeface="KaiTi" panose="02010609060101010101" charset="-122"/>
                <a:cs typeface="KaiTi" panose="02010609060101010101" charset="-122"/>
              </a:rPr>
              <a:t>                                               </a:t>
            </a:r>
            <a:r>
              <a:rPr lang="en-US" altLang="zh-CN" b="1">
                <a:solidFill>
                  <a:srgbClr val="800000"/>
                </a:solidFill>
                <a:latin typeface="KaiTi" panose="02010609060101010101" charset="-122"/>
                <a:ea typeface="KaiTi" panose="02010609060101010101" charset="-122"/>
                <a:cs typeface="KaiTi" panose="02010609060101010101" charset="-122"/>
              </a:rPr>
              <a:t>——《</a:t>
            </a:r>
            <a:r>
              <a:rPr lang="zh-CN" altLang="en-US" b="1">
                <a:solidFill>
                  <a:srgbClr val="800000"/>
                </a:solidFill>
                <a:latin typeface="KaiTi" panose="02010609060101010101" charset="-122"/>
                <a:ea typeface="KaiTi" panose="02010609060101010101" charset="-122"/>
                <a:cs typeface="KaiTi" panose="02010609060101010101" charset="-122"/>
              </a:rPr>
              <a:t>赤壁赋</a:t>
            </a:r>
            <a:r>
              <a:rPr lang="en-US" altLang="zh-CN" b="1">
                <a:solidFill>
                  <a:srgbClr val="800000"/>
                </a:solidFill>
                <a:latin typeface="KaiTi" panose="02010609060101010101" charset="-122"/>
                <a:ea typeface="KaiTi" panose="02010609060101010101" charset="-122"/>
                <a:cs typeface="KaiTi" panose="02010609060101010101" charset="-122"/>
              </a:rPr>
              <a:t>》</a:t>
            </a:r>
            <a:endParaRPr lang="en-US" altLang="zh-CN" b="1">
              <a:solidFill>
                <a:srgbClr val="800000"/>
              </a:solidFill>
              <a:latin typeface="KaiTi" panose="02010609060101010101" charset="-122"/>
              <a:ea typeface="KaiTi" panose="02010609060101010101" charset="-122"/>
              <a:cs typeface="KaiTi"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additive="base">
                                        <p:cTn id="6" dur="1" fill="hold">
                                          <p:stCondLst>
                                            <p:cond delay="0"/>
                                          </p:stCondLst>
                                        </p:cTn>
                                        <p:tgtEl>
                                          <p:spTgt spid="20482">
                                            <p:txEl>
                                              <p:pRg st="0" end="0"/>
                                            </p:txEl>
                                          </p:spTgt>
                                        </p:tgtEl>
                                        <p:attrNameLst>
                                          <p:attrName>style.visibility</p:attrName>
                                        </p:attrNameLst>
                                      </p:cBhvr>
                                      <p:to>
                                        <p:strVal val="visible"/>
                                      </p:to>
                                    </p:set>
                                    <p:anim calcmode="lin" valueType="num">
                                      <p:cBhvr additive="base">
                                        <p:cTn id="7" dur="500" fill="hold"/>
                                        <p:tgtEl>
                                          <p:spTgt spid="2048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48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additive="base">
                                        <p:cTn id="12" dur="1" fill="hold">
                                          <p:stCondLst>
                                            <p:cond delay="0"/>
                                          </p:stCondLst>
                                        </p:cTn>
                                        <p:tgtEl>
                                          <p:spTgt spid="20482">
                                            <p:txEl>
                                              <p:pRg st="2" end="2"/>
                                            </p:txEl>
                                          </p:spTgt>
                                        </p:tgtEl>
                                        <p:attrNameLst>
                                          <p:attrName>style.visibility</p:attrName>
                                        </p:attrNameLst>
                                      </p:cBhvr>
                                      <p:to>
                                        <p:strVal val="visible"/>
                                      </p:to>
                                    </p:set>
                                    <p:anim calcmode="lin" valueType="num">
                                      <p:cBhvr additive="base">
                                        <p:cTn id="13" dur="500" fill="hold"/>
                                        <p:tgtEl>
                                          <p:spTgt spid="20482">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48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additive="base">
                                        <p:cTn id="18" dur="1" fill="hold">
                                          <p:stCondLst>
                                            <p:cond delay="0"/>
                                          </p:stCondLst>
                                        </p:cTn>
                                        <p:tgtEl>
                                          <p:spTgt spid="20482">
                                            <p:txEl>
                                              <p:pRg st="3" end="3"/>
                                            </p:txEl>
                                          </p:spTgt>
                                        </p:tgtEl>
                                        <p:attrNameLst>
                                          <p:attrName>style.visibility</p:attrName>
                                        </p:attrNameLst>
                                      </p:cBhvr>
                                      <p:to>
                                        <p:strVal val="visible"/>
                                      </p:to>
                                    </p:set>
                                    <p:anim calcmode="lin" valueType="num">
                                      <p:cBhvr additive="base">
                                        <p:cTn id="19" dur="500" fill="hold"/>
                                        <p:tgtEl>
                                          <p:spTgt spid="20482">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048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additive="base">
                                        <p:cTn id="24" dur="1" fill="hold">
                                          <p:stCondLst>
                                            <p:cond delay="0"/>
                                          </p:stCondLst>
                                        </p:cTn>
                                        <p:tgtEl>
                                          <p:spTgt spid="20482">
                                            <p:txEl>
                                              <p:pRg st="4" end="4"/>
                                            </p:txEl>
                                          </p:spTgt>
                                        </p:tgtEl>
                                        <p:attrNameLst>
                                          <p:attrName>style.visibility</p:attrName>
                                        </p:attrNameLst>
                                      </p:cBhvr>
                                      <p:to>
                                        <p:strVal val="visible"/>
                                      </p:to>
                                    </p:set>
                                    <p:anim calcmode="lin" valueType="num">
                                      <p:cBhvr additive="base">
                                        <p:cTn id="25" dur="500" fill="hold"/>
                                        <p:tgtEl>
                                          <p:spTgt spid="20482">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048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additive="base">
                                        <p:cTn id="30" dur="1" fill="hold">
                                          <p:stCondLst>
                                            <p:cond delay="0"/>
                                          </p:stCondLst>
                                        </p:cTn>
                                        <p:tgtEl>
                                          <p:spTgt spid="20482">
                                            <p:txEl>
                                              <p:pRg st="5" end="5"/>
                                            </p:txEl>
                                          </p:spTgt>
                                        </p:tgtEl>
                                        <p:attrNameLst>
                                          <p:attrName>style.visibility</p:attrName>
                                        </p:attrNameLst>
                                      </p:cBhvr>
                                      <p:to>
                                        <p:strVal val="visible"/>
                                      </p:to>
                                    </p:set>
                                    <p:anim calcmode="lin" valueType="num">
                                      <p:cBhvr additive="base">
                                        <p:cTn id="31" dur="500" fill="hold"/>
                                        <p:tgtEl>
                                          <p:spTgt spid="20482">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048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additive="base">
                                        <p:cTn id="36" dur="1" fill="hold">
                                          <p:stCondLst>
                                            <p:cond delay="0"/>
                                          </p:stCondLst>
                                        </p:cTn>
                                        <p:tgtEl>
                                          <p:spTgt spid="20482">
                                            <p:txEl>
                                              <p:pRg st="6" end="6"/>
                                            </p:txEl>
                                          </p:spTgt>
                                        </p:tgtEl>
                                        <p:attrNameLst>
                                          <p:attrName>style.visibility</p:attrName>
                                        </p:attrNameLst>
                                      </p:cBhvr>
                                      <p:to>
                                        <p:strVal val="visible"/>
                                      </p:to>
                                    </p:set>
                                    <p:anim calcmode="lin" valueType="num">
                                      <p:cBhvr additive="base">
                                        <p:cTn id="37" dur="500" fill="hold"/>
                                        <p:tgtEl>
                                          <p:spTgt spid="20482">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048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additive="base">
                                        <p:cTn id="42" dur="1" fill="hold">
                                          <p:stCondLst>
                                            <p:cond delay="0"/>
                                          </p:stCondLst>
                                        </p:cTn>
                                        <p:tgtEl>
                                          <p:spTgt spid="20482">
                                            <p:txEl>
                                              <p:pRg st="7" end="7"/>
                                            </p:txEl>
                                          </p:spTgt>
                                        </p:tgtEl>
                                        <p:attrNameLst>
                                          <p:attrName>style.visibility</p:attrName>
                                        </p:attrNameLst>
                                      </p:cBhvr>
                                      <p:to>
                                        <p:strVal val="visible"/>
                                      </p:to>
                                    </p:set>
                                    <p:anim calcmode="lin" valueType="num">
                                      <p:cBhvr additive="base">
                                        <p:cTn id="43" dur="500" fill="hold"/>
                                        <p:tgtEl>
                                          <p:spTgt spid="20482">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048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additive="base">
                                        <p:cTn id="48" dur="1" fill="hold">
                                          <p:stCondLst>
                                            <p:cond delay="0"/>
                                          </p:stCondLst>
                                        </p:cTn>
                                        <p:tgtEl>
                                          <p:spTgt spid="20482">
                                            <p:txEl>
                                              <p:pRg st="8" end="8"/>
                                            </p:txEl>
                                          </p:spTgt>
                                        </p:tgtEl>
                                        <p:attrNameLst>
                                          <p:attrName>style.visibility</p:attrName>
                                        </p:attrNameLst>
                                      </p:cBhvr>
                                      <p:to>
                                        <p:strVal val="visible"/>
                                      </p:to>
                                    </p:set>
                                    <p:anim calcmode="lin" valueType="num">
                                      <p:cBhvr additive="base">
                                        <p:cTn id="49" dur="500" fill="hold"/>
                                        <p:tgtEl>
                                          <p:spTgt spid="20482">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048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additive="base">
                                        <p:cTn id="54" dur="1" fill="hold">
                                          <p:stCondLst>
                                            <p:cond delay="0"/>
                                          </p:stCondLst>
                                        </p:cTn>
                                        <p:tgtEl>
                                          <p:spTgt spid="20482">
                                            <p:txEl>
                                              <p:pRg st="9" end="9"/>
                                            </p:txEl>
                                          </p:spTgt>
                                        </p:tgtEl>
                                        <p:attrNameLst>
                                          <p:attrName>style.visibility</p:attrName>
                                        </p:attrNameLst>
                                      </p:cBhvr>
                                      <p:to>
                                        <p:strVal val="visible"/>
                                      </p:to>
                                    </p:set>
                                    <p:anim calcmode="lin" valueType="num">
                                      <p:cBhvr additive="base">
                                        <p:cTn id="55" dur="500" fill="hold"/>
                                        <p:tgtEl>
                                          <p:spTgt spid="20482">
                                            <p:txEl>
                                              <p:pRg st="9" end="9"/>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0482">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additive="base">
                                        <p:cTn id="60" dur="1" fill="hold">
                                          <p:stCondLst>
                                            <p:cond delay="0"/>
                                          </p:stCondLst>
                                        </p:cTn>
                                        <p:tgtEl>
                                          <p:spTgt spid="20482">
                                            <p:txEl>
                                              <p:pRg st="10" end="10"/>
                                            </p:txEl>
                                          </p:spTgt>
                                        </p:tgtEl>
                                        <p:attrNameLst>
                                          <p:attrName>style.visibility</p:attrName>
                                        </p:attrNameLst>
                                      </p:cBhvr>
                                      <p:to>
                                        <p:strVal val="visible"/>
                                      </p:to>
                                    </p:set>
                                    <p:anim calcmode="lin" valueType="num">
                                      <p:cBhvr additive="base">
                                        <p:cTn id="61" dur="500" fill="hold"/>
                                        <p:tgtEl>
                                          <p:spTgt spid="20482">
                                            <p:txEl>
                                              <p:pRg st="10" end="10"/>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0482">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12700"/>
            <a:ext cx="12214860" cy="6870700"/>
          </a:xfrm>
          <a:prstGeom prst="rect">
            <a:avLst/>
          </a:prstGeom>
        </p:spPr>
      </p:pic>
      <p:sp>
        <p:nvSpPr>
          <p:cNvPr id="25" name="Text Box 5"/>
          <p:cNvSpPr txBox="1"/>
          <p:nvPr>
            <p:custDataLst>
              <p:tags r:id="rId3"/>
            </p:custDataLst>
          </p:nvPr>
        </p:nvSpPr>
        <p:spPr>
          <a:xfrm>
            <a:off x="1597207" y="690592"/>
            <a:ext cx="6822894" cy="4524315"/>
          </a:xfrm>
          <a:prstGeom prst="rect">
            <a:avLst/>
          </a:prstGeom>
          <a:solidFill>
            <a:schemeClr val="bg1"/>
          </a:solidFill>
          <a:ln w="9525">
            <a:noFill/>
          </a:ln>
        </p:spPr>
        <p:txBody>
          <a:bodyPr wrap="square">
            <a:spAutoFit/>
          </a:bodyPr>
          <a:lstStyle/>
          <a:p>
            <a:r>
              <a:rPr lang="zh-CN" altLang="en-US" sz="3200" b="1">
                <a:solidFill>
                  <a:srgbClr val="202020"/>
                </a:solidFill>
                <a:latin typeface="KaiTi" panose="02010609060101010101" charset="-122"/>
                <a:ea typeface="KaiTi" panose="02010609060101010101" charset="-122"/>
                <a:cs typeface="KaiTi" panose="02010609060101010101" charset="-122"/>
              </a:rPr>
              <a:t>大弦嘈嘈如急雨，小弦切切如私语。 </a:t>
            </a:r>
            <a:endParaRPr lang="zh-CN" altLang="en-US" sz="3200" b="1">
              <a:solidFill>
                <a:srgbClr val="202020"/>
              </a:solidFill>
              <a:latin typeface="KaiTi" panose="02010609060101010101" charset="-122"/>
              <a:ea typeface="KaiTi" panose="02010609060101010101" charset="-122"/>
              <a:cs typeface="KaiTi" panose="02010609060101010101" charset="-122"/>
            </a:endParaRPr>
          </a:p>
          <a:p>
            <a:r>
              <a:rPr lang="zh-CN" altLang="en-US" sz="3200" b="1">
                <a:solidFill>
                  <a:srgbClr val="202020"/>
                </a:solidFill>
                <a:latin typeface="KaiTi" panose="02010609060101010101" charset="-122"/>
                <a:ea typeface="KaiTi" panose="02010609060101010101" charset="-122"/>
                <a:cs typeface="KaiTi" panose="02010609060101010101" charset="-122"/>
              </a:rPr>
              <a:t>嘈嘈切切错杂弹，大珠小珠落玉盘。</a:t>
            </a:r>
            <a:endParaRPr lang="zh-CN" altLang="en-US" sz="3200" b="1">
              <a:solidFill>
                <a:srgbClr val="202020"/>
              </a:solidFill>
              <a:latin typeface="KaiTi" panose="02010609060101010101" charset="-122"/>
              <a:ea typeface="KaiTi" panose="02010609060101010101" charset="-122"/>
              <a:cs typeface="KaiTi" panose="02010609060101010101" charset="-122"/>
            </a:endParaRPr>
          </a:p>
          <a:p>
            <a:r>
              <a:rPr lang="zh-CN" altLang="en-US" sz="3200" b="1">
                <a:solidFill>
                  <a:srgbClr val="202020"/>
                </a:solidFill>
                <a:latin typeface="KaiTi" panose="02010609060101010101" charset="-122"/>
                <a:ea typeface="KaiTi" panose="02010609060101010101" charset="-122"/>
                <a:cs typeface="KaiTi" panose="02010609060101010101" charset="-122"/>
              </a:rPr>
              <a:t>间关莺语花底滑，幽咽泉流冰下难。</a:t>
            </a:r>
            <a:endParaRPr lang="en-US" altLang="zh-CN" sz="3200" b="1">
              <a:solidFill>
                <a:srgbClr val="202020"/>
              </a:solidFill>
              <a:latin typeface="KaiTi" panose="02010609060101010101" charset="-122"/>
              <a:ea typeface="KaiTi" panose="02010609060101010101" charset="-122"/>
              <a:cs typeface="KaiTi" panose="02010609060101010101" charset="-122"/>
            </a:endParaRPr>
          </a:p>
          <a:p>
            <a:r>
              <a:rPr lang="zh-CN" altLang="en-US" sz="3200" b="1">
                <a:solidFill>
                  <a:srgbClr val="202020"/>
                </a:solidFill>
                <a:latin typeface="KaiTi" panose="02010609060101010101" charset="-122"/>
                <a:ea typeface="KaiTi" panose="02010609060101010101" charset="-122"/>
                <a:cs typeface="KaiTi" panose="02010609060101010101" charset="-122"/>
              </a:rPr>
              <a:t>冰泉冷瑟弦凝绝，凝绝不通声暂歇。</a:t>
            </a:r>
            <a:endParaRPr lang="en-US" altLang="zh-CN" sz="3200" b="1">
              <a:solidFill>
                <a:srgbClr val="202020"/>
              </a:solidFill>
              <a:latin typeface="KaiTi" panose="02010609060101010101" charset="-122"/>
              <a:ea typeface="KaiTi" panose="02010609060101010101" charset="-122"/>
              <a:cs typeface="KaiTi" panose="02010609060101010101" charset="-122"/>
            </a:endParaRPr>
          </a:p>
          <a:p>
            <a:r>
              <a:rPr lang="zh-CN" altLang="en-US" sz="3200" b="1">
                <a:solidFill>
                  <a:srgbClr val="202020"/>
                </a:solidFill>
                <a:latin typeface="KaiTi" panose="02010609060101010101" charset="-122"/>
                <a:ea typeface="KaiTi" panose="02010609060101010101" charset="-122"/>
                <a:cs typeface="KaiTi" panose="02010609060101010101" charset="-122"/>
              </a:rPr>
              <a:t>别有幽愁暗恨生，此时无声胜有声。</a:t>
            </a:r>
            <a:endParaRPr lang="zh-CN" altLang="en-US" sz="3200" b="1">
              <a:solidFill>
                <a:srgbClr val="202020"/>
              </a:solidFill>
              <a:latin typeface="KaiTi" panose="02010609060101010101" charset="-122"/>
              <a:ea typeface="KaiTi" panose="02010609060101010101" charset="-122"/>
              <a:cs typeface="KaiTi" panose="02010609060101010101" charset="-122"/>
            </a:endParaRPr>
          </a:p>
          <a:p>
            <a:r>
              <a:rPr lang="zh-CN" altLang="en-US" sz="3200" b="1">
                <a:solidFill>
                  <a:srgbClr val="202020"/>
                </a:solidFill>
                <a:latin typeface="KaiTi" panose="02010609060101010101" charset="-122"/>
                <a:ea typeface="KaiTi" panose="02010609060101010101" charset="-122"/>
                <a:cs typeface="KaiTi" panose="02010609060101010101" charset="-122"/>
              </a:rPr>
              <a:t>银瓶乍破水浆迸，铁骑突出刀枪鸣。</a:t>
            </a:r>
            <a:endParaRPr lang="zh-CN" altLang="en-US" sz="3200" b="1">
              <a:solidFill>
                <a:srgbClr val="202020"/>
              </a:solidFill>
              <a:latin typeface="KaiTi" panose="02010609060101010101" charset="-122"/>
              <a:ea typeface="KaiTi" panose="02010609060101010101" charset="-122"/>
              <a:cs typeface="KaiTi" panose="02010609060101010101" charset="-122"/>
            </a:endParaRPr>
          </a:p>
          <a:p>
            <a:r>
              <a:rPr lang="zh-CN" altLang="en-US" sz="3200" b="1">
                <a:solidFill>
                  <a:srgbClr val="202020"/>
                </a:solidFill>
                <a:latin typeface="KaiTi" panose="02010609060101010101" charset="-122"/>
                <a:ea typeface="KaiTi" panose="02010609060101010101" charset="-122"/>
                <a:cs typeface="KaiTi" panose="02010609060101010101" charset="-122"/>
              </a:rPr>
              <a:t>曲终收拨当心画，四弦一声如裂帛。</a:t>
            </a:r>
            <a:endParaRPr lang="en-US" altLang="zh-CN" sz="3200" b="1">
              <a:solidFill>
                <a:srgbClr val="202020"/>
              </a:solidFill>
              <a:latin typeface="KaiTi" panose="02010609060101010101" charset="-122"/>
              <a:ea typeface="KaiTi" panose="02010609060101010101" charset="-122"/>
              <a:cs typeface="KaiTi" panose="02010609060101010101" charset="-122"/>
            </a:endParaRPr>
          </a:p>
          <a:p>
            <a:r>
              <a:rPr lang="zh-CN" altLang="en-US" sz="3200" b="1">
                <a:solidFill>
                  <a:srgbClr val="202020"/>
                </a:solidFill>
                <a:latin typeface="KaiTi" panose="02010609060101010101" charset="-122"/>
                <a:ea typeface="KaiTi" panose="02010609060101010101" charset="-122"/>
                <a:cs typeface="KaiTi" panose="02010609060101010101" charset="-122"/>
              </a:rPr>
              <a:t>东船西舫悄无言，唯见江心秋月白。</a:t>
            </a:r>
            <a:endParaRPr lang="zh-CN" altLang="en-US" sz="3200" b="1">
              <a:solidFill>
                <a:srgbClr val="202020"/>
              </a:solidFill>
              <a:latin typeface="KaiTi" panose="02010609060101010101" charset="-122"/>
              <a:ea typeface="KaiTi" panose="02010609060101010101" charset="-122"/>
              <a:cs typeface="KaiTi" panose="02010609060101010101" charset="-122"/>
            </a:endParaRPr>
          </a:p>
          <a:p>
            <a:pPr algn="r"/>
            <a:r>
              <a:rPr lang="zh-CN" altLang="en-US" sz="3200" b="1">
                <a:solidFill>
                  <a:srgbClr val="202020"/>
                </a:solidFill>
                <a:latin typeface="KaiTi" panose="02010609060101010101" charset="-122"/>
                <a:ea typeface="KaiTi" panose="02010609060101010101" charset="-122"/>
                <a:cs typeface="KaiTi" panose="02010609060101010101" charset="-122"/>
              </a:rPr>
              <a:t>                   </a:t>
            </a:r>
            <a:r>
              <a:rPr lang="en-US" altLang="zh-CN" sz="3200" b="1">
                <a:solidFill>
                  <a:srgbClr val="202020"/>
                </a:solidFill>
                <a:latin typeface="KaiTi" panose="02010609060101010101" charset="-122"/>
                <a:ea typeface="KaiTi" panose="02010609060101010101" charset="-122"/>
                <a:cs typeface="KaiTi" panose="02010609060101010101" charset="-122"/>
              </a:rPr>
              <a:t>——</a:t>
            </a:r>
            <a:r>
              <a:rPr lang="zh-CN" altLang="en-US" sz="3200" b="1">
                <a:solidFill>
                  <a:srgbClr val="202020"/>
                </a:solidFill>
                <a:latin typeface="KaiTi" panose="02010609060101010101" charset="-122"/>
                <a:ea typeface="KaiTi" panose="02010609060101010101" charset="-122"/>
                <a:cs typeface="KaiTi" panose="02010609060101010101" charset="-122"/>
              </a:rPr>
              <a:t>《琵琶行》</a:t>
            </a:r>
            <a:endParaRPr lang="en-US" altLang="zh-CN" sz="3200" b="1">
              <a:solidFill>
                <a:srgbClr val="202020"/>
              </a:solidFill>
              <a:latin typeface="KaiTi" panose="02010609060101010101" charset="-122"/>
              <a:ea typeface="KaiTi" panose="02010609060101010101" charset="-122"/>
              <a:cs typeface="KaiTi" panose="02010609060101010101" charset="-122"/>
            </a:endParaRPr>
          </a:p>
        </p:txBody>
      </p:sp>
    </p:spTree>
    <p:custDataLst>
      <p:tags r:id="rId4"/>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0"/>
            <a:ext cx="12214860" cy="6870700"/>
          </a:xfrm>
          <a:prstGeom prst="rect">
            <a:avLst/>
          </a:prstGeom>
        </p:spPr>
      </p:pic>
      <p:sp>
        <p:nvSpPr>
          <p:cNvPr id="6" name="文本框 5"/>
          <p:cNvSpPr txBox="1"/>
          <p:nvPr>
            <p:custDataLst>
              <p:tags r:id="rId3"/>
            </p:custDataLst>
          </p:nvPr>
        </p:nvSpPr>
        <p:spPr>
          <a:xfrm>
            <a:off x="1096645" y="1969770"/>
            <a:ext cx="8157573" cy="2259080"/>
          </a:xfrm>
          <a:prstGeom prst="rect">
            <a:avLst/>
          </a:prstGeom>
          <a:solidFill>
            <a:schemeClr val="bg1"/>
          </a:solidFill>
        </p:spPr>
        <p:txBody>
          <a:bodyPr wrap="square" rtlCol="0">
            <a:spAutoFit/>
          </a:bodyPr>
          <a:lstStyle/>
          <a:p>
            <a:pPr fontAlgn="ctr">
              <a:lnSpc>
                <a:spcPct val="110000"/>
              </a:lnSpc>
            </a:pPr>
            <a:r>
              <a:rPr lang="en-US" altLang="zh-CN" sz="3200" b="1">
                <a:solidFill>
                  <a:schemeClr val="accent2"/>
                </a:solidFill>
                <a:latin typeface="Arial" panose="020B0604020202020204" pitchFamily="34" charset="0"/>
                <a:ea typeface="KaiTi" panose="02010609060101010101" charset="-122"/>
                <a:sym typeface="+mn-ea"/>
              </a:rPr>
              <a:t>   </a:t>
            </a:r>
            <a:r>
              <a:rPr lang="zh-CN" altLang="en-US" sz="3200" b="1">
                <a:solidFill>
                  <a:schemeClr val="tx1"/>
                </a:solidFill>
                <a:latin typeface="Arial" panose="020B0604020202020204" pitchFamily="34" charset="0"/>
                <a:ea typeface="KaiTi" panose="02010609060101010101" charset="-122"/>
                <a:sym typeface="+mn-ea"/>
              </a:rPr>
              <a:t>客有吹洞箫者，倚歌而和之。其声呜呜然，如怨如慕，如泣如诉，余音袅袅，不绝如缕。舞幽壑之潜蛟，泣孤舟之嫠妇。</a:t>
            </a:r>
            <a:endParaRPr lang="zh-CN" altLang="en-US" sz="3200" b="1">
              <a:solidFill>
                <a:schemeClr val="tx1"/>
              </a:solidFill>
              <a:latin typeface="Arial" panose="020B0604020202020204" pitchFamily="34" charset="0"/>
              <a:ea typeface="KaiTi" panose="02010609060101010101" charset="-122"/>
              <a:sym typeface="+mn-ea"/>
            </a:endParaRPr>
          </a:p>
          <a:p>
            <a:pPr algn="r" fontAlgn="ctr">
              <a:lnSpc>
                <a:spcPct val="110000"/>
              </a:lnSpc>
            </a:pPr>
            <a:r>
              <a:rPr lang="zh-CN" altLang="en-US" sz="3200">
                <a:solidFill>
                  <a:schemeClr val="tx1"/>
                </a:solidFill>
              </a:rPr>
              <a:t>                        </a:t>
            </a:r>
            <a:r>
              <a:rPr lang="en-US" altLang="zh-CN" sz="3200" b="1">
                <a:solidFill>
                  <a:schemeClr val="tx1"/>
                </a:solidFill>
              </a:rPr>
              <a:t>——</a:t>
            </a:r>
            <a:r>
              <a:rPr lang="zh-CN" altLang="en-US" sz="3200" b="1">
                <a:solidFill>
                  <a:schemeClr val="tx1"/>
                </a:solidFill>
                <a:latin typeface="KaiTi" panose="02010609060101010101" charset="-122"/>
                <a:ea typeface="KaiTi" panose="02010609060101010101" charset="-122"/>
              </a:rPr>
              <a:t>苏轼《赤壁赋》</a:t>
            </a:r>
            <a:endParaRPr lang="zh-CN" altLang="en-US" sz="3200" b="1">
              <a:solidFill>
                <a:schemeClr val="tx1"/>
              </a:solidFill>
              <a:latin typeface="KaiTi" panose="02010609060101010101" charset="-122"/>
              <a:ea typeface="KaiTi" panose="02010609060101010101" charset="-122"/>
            </a:endParaRPr>
          </a:p>
        </p:txBody>
      </p:sp>
    </p:spTree>
    <p:custDataLst>
      <p:tags r:id="rId4"/>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12700"/>
            <a:ext cx="12214860" cy="6870700"/>
          </a:xfrm>
          <a:prstGeom prst="rect">
            <a:avLst/>
          </a:prstGeom>
        </p:spPr>
      </p:pic>
      <p:sp>
        <p:nvSpPr>
          <p:cNvPr id="5" name="Rectangle 3"/>
          <p:cNvSpPr txBox="1"/>
          <p:nvPr>
            <p:custDataLst>
              <p:tags r:id="rId3"/>
            </p:custDataLst>
          </p:nvPr>
        </p:nvSpPr>
        <p:spPr>
          <a:xfrm>
            <a:off x="450260" y="1208586"/>
            <a:ext cx="9700669" cy="3770630"/>
          </a:xfrm>
          <a:prstGeom prst="rect">
            <a:avLst/>
          </a:prstGeom>
          <a:solidFill>
            <a:schemeClr val="bg1"/>
          </a:solidFill>
        </p:spPr>
        <p:txBody>
          <a:bodyPr vert="horz" wrap="square" lIns="91440" tIns="45720" rIns="91440" bIns="45720" rtlCol="0" anchor="t">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buFontTx/>
              <a:buNone/>
            </a:pPr>
            <a:r>
              <a:rPr lang="zh-CN" altLang="en-US" sz="3200">
                <a:latin typeface="KaiTi" panose="02010609060101010101" charset="-122"/>
                <a:ea typeface="KaiTi" panose="02010609060101010101" charset="-122"/>
              </a:rPr>
              <a:t>      </a:t>
            </a:r>
            <a:r>
              <a:rPr lang="zh-CN" altLang="en-US" sz="3200" b="1">
                <a:latin typeface="KaiTi" panose="02010609060101010101" charset="-122"/>
                <a:ea typeface="KaiTi" panose="02010609060101010101" charset="-122"/>
              </a:rPr>
              <a:t>“白香山‘</a:t>
            </a:r>
            <a:r>
              <a:rPr lang="zh-CN" altLang="en-US" sz="3200" b="1">
                <a:solidFill>
                  <a:srgbClr val="002060"/>
                </a:solidFill>
                <a:latin typeface="KaiTi" panose="02010609060101010101" charset="-122"/>
                <a:ea typeface="KaiTi" panose="02010609060101010101" charset="-122"/>
                <a:hlinkClick r:id="rId4" action="ppaction://hlinkfile"/>
              </a:rPr>
              <a:t>江上琵琶</a:t>
            </a:r>
            <a:r>
              <a:rPr lang="zh-CN" altLang="en-US" sz="3200" b="1">
                <a:latin typeface="KaiTi" panose="02010609060101010101" charset="-122"/>
                <a:ea typeface="KaiTi" panose="02010609060101010101" charset="-122"/>
              </a:rPr>
              <a:t>’，韩退之</a:t>
            </a:r>
            <a:r>
              <a:rPr lang="en-US" altLang="zh-CN" sz="3200" b="1">
                <a:solidFill>
                  <a:srgbClr val="002060"/>
                </a:solidFill>
                <a:latin typeface="KaiTi" panose="02010609060101010101" charset="-122"/>
                <a:ea typeface="KaiTi" panose="02010609060101010101" charset="-122"/>
                <a:hlinkClick r:id="rId5" action="ppaction://hlinkfile"/>
              </a:rPr>
              <a:t>《</a:t>
            </a:r>
            <a:r>
              <a:rPr lang="zh-CN" altLang="en-US" sz="3200" b="1">
                <a:solidFill>
                  <a:srgbClr val="002060"/>
                </a:solidFill>
                <a:latin typeface="KaiTi" panose="02010609060101010101" charset="-122"/>
                <a:ea typeface="KaiTi" panose="02010609060101010101" charset="-122"/>
                <a:hlinkClick r:id="rId5" action="ppaction://hlinkfile"/>
              </a:rPr>
              <a:t>颖师琴</a:t>
            </a:r>
            <a:r>
              <a:rPr lang="en-US" altLang="zh-CN" sz="3200" b="1">
                <a:solidFill>
                  <a:srgbClr val="002060"/>
                </a:solidFill>
                <a:latin typeface="KaiTi" panose="02010609060101010101" charset="-122"/>
                <a:ea typeface="KaiTi" panose="02010609060101010101" charset="-122"/>
                <a:hlinkClick r:id="rId5" action="ppaction://hlinkfile"/>
              </a:rPr>
              <a:t>》</a:t>
            </a:r>
            <a:r>
              <a:rPr lang="zh-CN" altLang="en-US" sz="3200" b="1">
                <a:latin typeface="KaiTi" panose="02010609060101010101" charset="-122"/>
                <a:ea typeface="KaiTi" panose="02010609060101010101" charset="-122"/>
              </a:rPr>
              <a:t>，李长吉</a:t>
            </a:r>
            <a:r>
              <a:rPr lang="en-US" altLang="zh-CN" sz="3200" b="1">
                <a:solidFill>
                  <a:srgbClr val="C00000"/>
                </a:solidFill>
                <a:latin typeface="KaiTi" panose="02010609060101010101" charset="-122"/>
                <a:ea typeface="KaiTi" panose="02010609060101010101" charset="-122"/>
              </a:rPr>
              <a:t>《</a:t>
            </a:r>
            <a:r>
              <a:rPr lang="zh-CN" altLang="en-US" sz="3200" b="1">
                <a:solidFill>
                  <a:srgbClr val="C00000"/>
                </a:solidFill>
                <a:latin typeface="KaiTi" panose="02010609060101010101" charset="-122"/>
                <a:ea typeface="KaiTi" panose="02010609060101010101" charset="-122"/>
              </a:rPr>
              <a:t>李凭箜篌引</a:t>
            </a:r>
            <a:r>
              <a:rPr lang="en-US" altLang="zh-CN" sz="3200" b="1">
                <a:solidFill>
                  <a:srgbClr val="C00000"/>
                </a:solidFill>
                <a:latin typeface="KaiTi" panose="02010609060101010101" charset="-122"/>
                <a:ea typeface="KaiTi" panose="02010609060101010101" charset="-122"/>
              </a:rPr>
              <a:t>》</a:t>
            </a:r>
            <a:r>
              <a:rPr lang="zh-CN" altLang="en-US" sz="3200" b="1">
                <a:latin typeface="KaiTi" panose="02010609060101010101" charset="-122"/>
                <a:ea typeface="KaiTi" panose="02010609060101010101" charset="-122"/>
              </a:rPr>
              <a:t>，皆</a:t>
            </a:r>
            <a:r>
              <a:rPr lang="zh-CN" altLang="en-US" sz="3200" b="1">
                <a:solidFill>
                  <a:srgbClr val="FF0066"/>
                </a:solidFill>
                <a:latin typeface="KaiTi" panose="02010609060101010101" charset="-122"/>
                <a:ea typeface="KaiTi" panose="02010609060101010101" charset="-122"/>
              </a:rPr>
              <a:t>摹写声音之至文</a:t>
            </a:r>
            <a:r>
              <a:rPr lang="zh-CN" altLang="en-US" sz="3200" b="1">
                <a:latin typeface="KaiTi" panose="02010609060101010101" charset="-122"/>
                <a:ea typeface="KaiTi" panose="02010609060101010101" charset="-122"/>
              </a:rPr>
              <a:t>。韩足以惊天，</a:t>
            </a:r>
            <a:r>
              <a:rPr lang="zh-CN" altLang="en-US" sz="3200" b="1">
                <a:solidFill>
                  <a:srgbClr val="FF0066"/>
                </a:solidFill>
                <a:latin typeface="KaiTi" panose="02010609060101010101" charset="-122"/>
                <a:ea typeface="KaiTi" panose="02010609060101010101" charset="-122"/>
              </a:rPr>
              <a:t>李足以泣鬼</a:t>
            </a:r>
            <a:r>
              <a:rPr lang="zh-CN" altLang="en-US" sz="3200" b="1">
                <a:latin typeface="KaiTi" panose="02010609060101010101" charset="-122"/>
                <a:ea typeface="KaiTi" panose="02010609060101010101" charset="-122"/>
              </a:rPr>
              <a:t>，白足以移人。”</a:t>
            </a:r>
            <a:endParaRPr lang="zh-CN" altLang="en-US" sz="3200" b="1">
              <a:latin typeface="KaiTi" panose="02010609060101010101" charset="-122"/>
              <a:ea typeface="KaiTi" panose="02010609060101010101" charset="-122"/>
            </a:endParaRPr>
          </a:p>
          <a:p>
            <a:pPr algn="r">
              <a:lnSpc>
                <a:spcPct val="140000"/>
              </a:lnSpc>
              <a:buFontTx/>
              <a:buNone/>
            </a:pPr>
            <a:r>
              <a:rPr lang="zh-CN" altLang="en-US" sz="3200" b="1">
                <a:latin typeface="KaiTi" panose="02010609060101010101" charset="-122"/>
                <a:ea typeface="KaiTi" panose="02010609060101010101" charset="-122"/>
              </a:rPr>
              <a:t>       </a:t>
            </a:r>
            <a:r>
              <a:rPr lang="en-US" altLang="zh-CN" sz="3200" b="1">
                <a:latin typeface="KaiTi" panose="02010609060101010101" charset="-122"/>
                <a:ea typeface="KaiTi" panose="02010609060101010101" charset="-122"/>
              </a:rPr>
              <a:t>——</a:t>
            </a:r>
            <a:r>
              <a:rPr lang="zh-CN" altLang="en-US" sz="3200" b="1">
                <a:latin typeface="KaiTi" panose="02010609060101010101" charset="-122"/>
                <a:ea typeface="KaiTi" panose="02010609060101010101" charset="-122"/>
              </a:rPr>
              <a:t>清 方扶南</a:t>
            </a:r>
            <a:r>
              <a:rPr lang="en-US" altLang="zh-CN" sz="3200" b="1">
                <a:latin typeface="KaiTi" panose="02010609060101010101" charset="-122"/>
                <a:ea typeface="KaiTi" panose="02010609060101010101" charset="-122"/>
              </a:rPr>
              <a:t>《</a:t>
            </a:r>
            <a:r>
              <a:rPr lang="zh-CN" altLang="en-US" sz="3200" b="1">
                <a:latin typeface="KaiTi" panose="02010609060101010101" charset="-122"/>
                <a:ea typeface="KaiTi" panose="02010609060101010101" charset="-122"/>
              </a:rPr>
              <a:t>李长吉诗集批注</a:t>
            </a:r>
            <a:r>
              <a:rPr lang="en-US" altLang="zh-CN" sz="3200" b="1">
                <a:latin typeface="KaiTi" panose="02010609060101010101" charset="-122"/>
                <a:ea typeface="KaiTi" panose="02010609060101010101" charset="-122"/>
              </a:rPr>
              <a:t>》</a:t>
            </a:r>
            <a:r>
              <a:rPr lang="zh-CN" altLang="en-US" sz="3200" b="1">
                <a:latin typeface="KaiTi" panose="02010609060101010101" charset="-122"/>
                <a:ea typeface="KaiTi" panose="02010609060101010101" charset="-122"/>
              </a:rPr>
              <a:t>卷一</a:t>
            </a:r>
            <a:endParaRPr lang="zh-CN" altLang="en-US" sz="3200" b="1">
              <a:latin typeface="KaiTi" panose="02010609060101010101" charset="-122"/>
              <a:ea typeface="KaiTi" panose="02010609060101010101" charset="-122"/>
            </a:endParaRPr>
          </a:p>
          <a:p>
            <a:pPr>
              <a:lnSpc>
                <a:spcPct val="90000"/>
              </a:lnSpc>
              <a:buFont typeface="Arial" panose="020B0604020202020204" pitchFamily="34" charset="0"/>
              <a:buChar char=""/>
            </a:pPr>
            <a:endParaRPr lang="zh-CN" altLang="en-US" sz="3200" b="1">
              <a:latin typeface="KaiTi" panose="02010609060101010101" charset="-122"/>
              <a:ea typeface="KaiTi" panose="02010609060101010101" charset="-122"/>
            </a:endParaRPr>
          </a:p>
        </p:txBody>
      </p:sp>
    </p:spTree>
    <p:custDataLst>
      <p:tags r:id="rId6"/>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0"/>
            <a:ext cx="12214860" cy="6870700"/>
          </a:xfrm>
          <a:prstGeom prst="rect">
            <a:avLst/>
          </a:prstGeom>
        </p:spPr>
      </p:pic>
      <p:sp>
        <p:nvSpPr>
          <p:cNvPr id="6" name="文本框 5"/>
          <p:cNvSpPr txBox="1"/>
          <p:nvPr>
            <p:custDataLst>
              <p:tags r:id="rId3"/>
            </p:custDataLst>
          </p:nvPr>
        </p:nvSpPr>
        <p:spPr>
          <a:xfrm>
            <a:off x="376237" y="354091"/>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7" name="文本框 6"/>
          <p:cNvSpPr txBox="1"/>
          <p:nvPr>
            <p:custDataLst>
              <p:tags r:id="rId4"/>
            </p:custDataLst>
          </p:nvPr>
        </p:nvSpPr>
        <p:spPr>
          <a:xfrm>
            <a:off x="1023935" y="354091"/>
            <a:ext cx="1975757"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学习目标</a:t>
            </a:r>
            <a:endParaRPr lang="zh-CN" altLang="en-US" sz="3200">
              <a:solidFill>
                <a:schemeClr val="bg1"/>
              </a:solidFill>
            </a:endParaRPr>
          </a:p>
        </p:txBody>
      </p:sp>
      <p:sp>
        <p:nvSpPr>
          <p:cNvPr id="10" name="矩形 9"/>
          <p:cNvSpPr/>
          <p:nvPr>
            <p:custDataLst>
              <p:tags r:id="rId5"/>
            </p:custDataLst>
          </p:nvPr>
        </p:nvSpPr>
        <p:spPr>
          <a:xfrm>
            <a:off x="1587425" y="1799008"/>
            <a:ext cx="6457798" cy="632460"/>
          </a:xfrm>
          <a:prstGeom prst="rect">
            <a:avLst/>
          </a:prstGeom>
          <a:solidFill>
            <a:schemeClr val="bg1"/>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10000"/>
              </a:lnSpc>
              <a:spcBef>
                <a:spcPct val="0"/>
              </a:spcBef>
              <a:spcAft>
                <a:spcPct val="0"/>
              </a:spcAft>
              <a:buClrTx/>
              <a:buSzTx/>
              <a:buFontTx/>
              <a:buNone/>
              <a:defRPr/>
            </a:pPr>
            <a:r>
              <a:rPr lang="zh-CN" altLang="en-US" sz="3200" b="1">
                <a:latin typeface="Times New Roman" panose="02020603050405020304" pitchFamily="18" charset="0"/>
                <a:ea typeface="SimSun" panose="02010600030101010101" pitchFamily="2" charset="-122"/>
                <a:sym typeface="+mn-ea"/>
              </a:rPr>
              <a:t>一、</a:t>
            </a:r>
            <a:r>
              <a:rPr lang="zh-CN" altLang="zh-CN" sz="3200" b="1">
                <a:latin typeface="Times New Roman" panose="02020603050405020304" pitchFamily="18" charset="0"/>
                <a:ea typeface="SimSun" panose="02010600030101010101" pitchFamily="2" charset="-122"/>
                <a:sym typeface="+mn-ea"/>
              </a:rPr>
              <a:t>了解李贺的生平及创作情况。</a:t>
            </a:r>
            <a:endParaRPr kumimoji="0" lang="zh-CN" altLang="zh-CN" sz="3200" b="1" i="0" u="none" strike="noStrike" kern="1200" cap="none" spc="0" normalizeH="0" baseline="0" noProof="0">
              <a:ln>
                <a:noFill/>
              </a:ln>
              <a:solidFill>
                <a:schemeClr val="tx1">
                  <a:lumMod val="65000"/>
                  <a:lumOff val="35000"/>
                </a:schemeClr>
              </a:solidFill>
              <a:effectLst/>
              <a:uLnTx/>
              <a:uFillTx/>
              <a:latin typeface="Times New Roman" panose="02020603050405020304" pitchFamily="18" charset="0"/>
              <a:ea typeface="SimSun" panose="02010600030101010101" pitchFamily="2" charset="-122"/>
              <a:cs typeface="+mn-ea"/>
              <a:sym typeface="+mn-ea"/>
            </a:endParaRPr>
          </a:p>
        </p:txBody>
      </p:sp>
      <p:sp>
        <p:nvSpPr>
          <p:cNvPr id="13" name="矩形 12"/>
          <p:cNvSpPr/>
          <p:nvPr>
            <p:custDataLst>
              <p:tags r:id="rId6"/>
            </p:custDataLst>
          </p:nvPr>
        </p:nvSpPr>
        <p:spPr>
          <a:xfrm>
            <a:off x="1587425" y="2878438"/>
            <a:ext cx="6392144" cy="1173480"/>
          </a:xfrm>
          <a:prstGeom prst="rect">
            <a:avLst/>
          </a:prstGeom>
          <a:solidFill>
            <a:schemeClr val="bg1"/>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10000"/>
              </a:lnSpc>
              <a:spcBef>
                <a:spcPct val="0"/>
              </a:spcBef>
              <a:spcAft>
                <a:spcPct val="0"/>
              </a:spcAft>
              <a:buClrTx/>
              <a:buSzTx/>
              <a:buFontTx/>
              <a:buNone/>
              <a:defRPr/>
            </a:pPr>
            <a:r>
              <a:rPr lang="zh-CN" altLang="en-US" sz="3200" b="1">
                <a:latin typeface="Times New Roman" panose="02020603050405020304" pitchFamily="18" charset="0"/>
                <a:ea typeface="SimSun" panose="02010600030101010101" pitchFamily="2" charset="-122"/>
                <a:sym typeface="+mn-ea"/>
              </a:rPr>
              <a:t>二、比较阅读《琵琶行》《听颖师弹琴》《李凭空篌引》。</a:t>
            </a:r>
            <a:endParaRPr lang="zh-CN" altLang="en-US" sz="3200" b="1">
              <a:latin typeface="Times New Roman" panose="02020603050405020304" pitchFamily="18" charset="0"/>
              <a:ea typeface="SimSun" panose="02010600030101010101" pitchFamily="2" charset="-122"/>
              <a:sym typeface="+mn-ea"/>
            </a:endParaRPr>
          </a:p>
        </p:txBody>
      </p:sp>
      <p:sp>
        <p:nvSpPr>
          <p:cNvPr id="16" name="矩形 15"/>
          <p:cNvSpPr/>
          <p:nvPr>
            <p:custDataLst>
              <p:tags r:id="rId7"/>
            </p:custDataLst>
          </p:nvPr>
        </p:nvSpPr>
        <p:spPr>
          <a:xfrm>
            <a:off x="1587244" y="4320552"/>
            <a:ext cx="6457798" cy="1173480"/>
          </a:xfrm>
          <a:prstGeom prst="rect">
            <a:avLst/>
          </a:prstGeom>
          <a:solidFill>
            <a:schemeClr val="bg1"/>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10000"/>
              </a:lnSpc>
              <a:spcBef>
                <a:spcPct val="0"/>
              </a:spcBef>
              <a:spcAft>
                <a:spcPct val="0"/>
              </a:spcAft>
              <a:buClrTx/>
              <a:buSzTx/>
              <a:buFontTx/>
              <a:buNone/>
              <a:defRPr/>
            </a:pPr>
            <a:r>
              <a:rPr lang="zh-CN" altLang="en-US" sz="3200" b="1">
                <a:latin typeface="Times New Roman" panose="02020603050405020304" pitchFamily="18" charset="0"/>
                <a:ea typeface="SimSun" panose="02010600030101010101" pitchFamily="2" charset="-122"/>
                <a:sym typeface="+mn-ea"/>
              </a:rPr>
              <a:t>三、</a:t>
            </a:r>
            <a:r>
              <a:rPr lang="zh-CN" altLang="en-US" sz="3200" b="1">
                <a:latin typeface="Times New Roman" panose="02020603050405020304" pitchFamily="18" charset="0"/>
                <a:ea typeface="SimSun" panose="02010600030101010101" pitchFamily="2" charset="-122"/>
                <a:sym typeface="+mn-ea"/>
              </a:rPr>
              <a:t>了解诗歌充满浪漫主义色彩的创作风格和写作特色。</a:t>
            </a:r>
            <a:endParaRPr lang="zh-CN" altLang="zh-CN" sz="3200" b="1">
              <a:latin typeface="Times New Roman" panose="02020603050405020304" pitchFamily="18" charset="0"/>
              <a:ea typeface="SimSun" panose="02010600030101010101" pitchFamily="2" charset="-122"/>
              <a:sym typeface="+mn-ea"/>
            </a:endParaRPr>
          </a:p>
        </p:txBody>
      </p:sp>
    </p:spTree>
    <p:custDataLst>
      <p:tags r:id="rId8"/>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22189"/>
            <a:ext cx="12214860" cy="6870700"/>
          </a:xfrm>
          <a:prstGeom prst="rect">
            <a:avLst/>
          </a:prstGeom>
        </p:spPr>
      </p:pic>
      <p:sp>
        <p:nvSpPr>
          <p:cNvPr id="6" name="文本框 5"/>
          <p:cNvSpPr txBox="1"/>
          <p:nvPr>
            <p:custDataLst>
              <p:tags r:id="rId3"/>
            </p:custDataLst>
          </p:nvPr>
        </p:nvSpPr>
        <p:spPr>
          <a:xfrm>
            <a:off x="326231" y="338311"/>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7" name="文本框 6"/>
          <p:cNvSpPr txBox="1"/>
          <p:nvPr>
            <p:custDataLst>
              <p:tags r:id="rId4"/>
            </p:custDataLst>
          </p:nvPr>
        </p:nvSpPr>
        <p:spPr>
          <a:xfrm>
            <a:off x="973929" y="338311"/>
            <a:ext cx="1847852"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作者简介</a:t>
            </a:r>
            <a:endParaRPr lang="zh-CN" altLang="en-US" sz="3200">
              <a:solidFill>
                <a:schemeClr val="bg1"/>
              </a:solidFill>
            </a:endParaRPr>
          </a:p>
        </p:txBody>
      </p:sp>
      <p:sp>
        <p:nvSpPr>
          <p:cNvPr id="5" name="内容占位符 2"/>
          <p:cNvSpPr>
            <a:spLocks noGrp="1"/>
          </p:cNvSpPr>
          <p:nvPr>
            <p:custDataLst>
              <p:tags r:id="rId5"/>
            </p:custDataLst>
          </p:nvPr>
        </p:nvSpPr>
        <p:spPr>
          <a:xfrm>
            <a:off x="723560" y="1443355"/>
            <a:ext cx="10319861" cy="4435951"/>
          </a:xfrm>
          <a:prstGeom prst="rect">
            <a:avLst/>
          </a:prstGeom>
          <a:solidFill>
            <a:schemeClr val="bg1"/>
          </a:solidFill>
        </p:spPr>
        <p:txBody>
          <a:bodyPr vert="horz" lIns="91440" tIns="45720" rIns="91440" bIns="4572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Microsoft YaHei"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Microsoft YaHei"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Microsoft YaHei"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Microsoft YaHei"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Microsoft YaHei"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1200"/>
              </a:spcBef>
              <a:spcAft>
                <a:spcPct val="0"/>
              </a:spcAft>
              <a:buNone/>
            </a:pPr>
            <a:r>
              <a:rPr lang="en-US" altLang="zh-CN" sz="2800" b="1">
                <a:solidFill>
                  <a:srgbClr val="FF0000"/>
                </a:solidFill>
                <a:latin typeface="KaiTi" panose="02010609060101010101" charset="-122"/>
                <a:ea typeface="KaiTi" panose="02010609060101010101" charset="-122"/>
                <a:cs typeface="SimHei" panose="02010609060101010101" charset="-122"/>
              </a:rPr>
              <a:t>    </a:t>
            </a:r>
            <a:r>
              <a:rPr sz="2800" b="1">
                <a:solidFill>
                  <a:srgbClr val="FF0000"/>
                </a:solidFill>
                <a:latin typeface="KaiTi" panose="02010609060101010101" charset="-122"/>
                <a:ea typeface="KaiTi" panose="02010609060101010101" charset="-122"/>
                <a:cs typeface="SimHei" panose="02010609060101010101" charset="-122"/>
              </a:rPr>
              <a:t>李贺</a:t>
            </a:r>
            <a:r>
              <a:rPr sz="2800">
                <a:latin typeface="KaiTi" panose="02010609060101010101" charset="-122"/>
                <a:ea typeface="KaiTi" panose="02010609060101010101" charset="-122"/>
                <a:cs typeface="SimHei" panose="02010609060101010101" charset="-122"/>
              </a:rPr>
              <a:t>（790～816） ，</a:t>
            </a:r>
            <a:r>
              <a:rPr sz="2800" b="1">
                <a:solidFill>
                  <a:srgbClr val="FF0000"/>
                </a:solidFill>
                <a:latin typeface="KaiTi" panose="02010609060101010101" charset="-122"/>
                <a:ea typeface="KaiTi" panose="02010609060101010101" charset="-122"/>
                <a:cs typeface="SimHei" panose="02010609060101010101" charset="-122"/>
              </a:rPr>
              <a:t>字长吉</a:t>
            </a:r>
            <a:r>
              <a:rPr sz="2800">
                <a:latin typeface="KaiTi" panose="02010609060101010101" charset="-122"/>
                <a:ea typeface="KaiTi" panose="02010609060101010101" charset="-122"/>
                <a:cs typeface="SimHei" panose="02010609060101010101" charset="-122"/>
              </a:rPr>
              <a:t>。河南府福昌县昌谷乡人， 祖籍陇西郡。</a:t>
            </a:r>
            <a:r>
              <a:rPr sz="2800">
                <a:latin typeface="KaiTi" panose="02010609060101010101" charset="-122"/>
                <a:ea typeface="KaiTi" panose="02010609060101010101" charset="-122"/>
                <a:cs typeface="SimHei" panose="02010609060101010101" charset="-122"/>
                <a:sym typeface="+mn-ea"/>
              </a:rPr>
              <a:t>著有</a:t>
            </a:r>
            <a:r>
              <a:rPr sz="2800" b="1">
                <a:solidFill>
                  <a:srgbClr val="FF0000"/>
                </a:solidFill>
                <a:latin typeface="KaiTi" panose="02010609060101010101" charset="-122"/>
                <a:ea typeface="KaiTi" panose="02010609060101010101" charset="-122"/>
                <a:cs typeface="SimHei" panose="02010609060101010101" charset="-122"/>
                <a:sym typeface="+mn-ea"/>
              </a:rPr>
              <a:t>《昌谷集》</a:t>
            </a:r>
            <a:r>
              <a:rPr sz="2800">
                <a:latin typeface="KaiTi" panose="02010609060101010101" charset="-122"/>
                <a:ea typeface="KaiTi" panose="02010609060101010101" charset="-122"/>
                <a:cs typeface="SimHei" panose="02010609060101010101" charset="-122"/>
                <a:sym typeface="+mn-ea"/>
              </a:rPr>
              <a:t>。</a:t>
            </a:r>
            <a:r>
              <a:rPr sz="2800">
                <a:latin typeface="KaiTi" panose="02010609060101010101" charset="-122"/>
                <a:ea typeface="KaiTi" panose="02010609060101010101" charset="-122"/>
                <a:cs typeface="SimHei" panose="02010609060101010101" charset="-122"/>
              </a:rPr>
              <a:t>唐朝中期浪漫主义诗人， 与诗仙</a:t>
            </a:r>
            <a:r>
              <a:rPr sz="2800">
                <a:solidFill>
                  <a:srgbClr val="FF0000"/>
                </a:solidFill>
                <a:latin typeface="KaiTi" panose="02010609060101010101" charset="-122"/>
                <a:ea typeface="KaiTi" panose="02010609060101010101" charset="-122"/>
                <a:cs typeface="SimHei" panose="02010609060101010101" charset="-122"/>
              </a:rPr>
              <a:t>李白、李商隐</a:t>
            </a:r>
            <a:r>
              <a:rPr sz="2800">
                <a:latin typeface="KaiTi" panose="02010609060101010101" charset="-122"/>
                <a:ea typeface="KaiTi" panose="02010609060101010101" charset="-122"/>
                <a:cs typeface="SimHei" panose="02010609060101010101" charset="-122"/>
              </a:rPr>
              <a:t>称为</a:t>
            </a:r>
            <a:r>
              <a:rPr sz="2800" b="1">
                <a:solidFill>
                  <a:srgbClr val="FF0000"/>
                </a:solidFill>
                <a:latin typeface="KaiTi" panose="02010609060101010101" charset="-122"/>
                <a:ea typeface="KaiTi" panose="02010609060101010101" charset="-122"/>
                <a:cs typeface="SimHei" panose="02010609060101010101" charset="-122"/>
              </a:rPr>
              <a:t>“唐代三李”</a:t>
            </a:r>
            <a:r>
              <a:rPr sz="2800">
                <a:latin typeface="KaiTi" panose="02010609060101010101" charset="-122"/>
                <a:ea typeface="KaiTi" panose="02010609060101010101" charset="-122"/>
                <a:cs typeface="SimHei" panose="02010609060101010101" charset="-122"/>
              </a:rPr>
              <a:t>，后世称</a:t>
            </a:r>
            <a:r>
              <a:rPr sz="2800" b="1">
                <a:solidFill>
                  <a:srgbClr val="FF0000"/>
                </a:solidFill>
                <a:latin typeface="KaiTi" panose="02010609060101010101" charset="-122"/>
                <a:ea typeface="KaiTi" panose="02010609060101010101" charset="-122"/>
                <a:cs typeface="SimHei" panose="02010609060101010101" charset="-122"/>
              </a:rPr>
              <a:t>李昌谷</a:t>
            </a:r>
            <a:r>
              <a:rPr sz="2800">
                <a:latin typeface="KaiTi" panose="02010609060101010101" charset="-122"/>
                <a:ea typeface="KaiTi" panose="02010609060101010101" charset="-122"/>
                <a:cs typeface="SimHei" panose="02010609060101010101" charset="-122"/>
              </a:rPr>
              <a:t>。</a:t>
            </a:r>
            <a:endParaRPr sz="2800">
              <a:latin typeface="KaiTi" panose="02010609060101010101" charset="-122"/>
              <a:ea typeface="KaiTi" panose="02010609060101010101" charset="-122"/>
              <a:cs typeface="SimHei" panose="02010609060101010101" charset="-122"/>
            </a:endParaRPr>
          </a:p>
          <a:p>
            <a:pPr marL="0" indent="0">
              <a:lnSpc>
                <a:spcPct val="100000"/>
              </a:lnSpc>
              <a:spcBef>
                <a:spcPts val="1200"/>
              </a:spcBef>
              <a:spcAft>
                <a:spcPct val="0"/>
              </a:spcAft>
              <a:buNone/>
            </a:pPr>
            <a:r>
              <a:rPr sz="2800">
                <a:latin typeface="KaiTi" panose="02010609060101010101" charset="-122"/>
                <a:ea typeface="KaiTi" panose="02010609060101010101" charset="-122"/>
                <a:cs typeface="SimHei" panose="02010609060101010101" charset="-122"/>
              </a:rPr>
              <a:t>   出身唐朝宗室大郑王（李亮）房，家道衰落，</a:t>
            </a:r>
            <a:r>
              <a:rPr sz="2800" b="1">
                <a:solidFill>
                  <a:srgbClr val="7030A0"/>
                </a:solidFill>
                <a:latin typeface="KaiTi" panose="02010609060101010101" charset="-122"/>
                <a:ea typeface="KaiTi" panose="02010609060101010101" charset="-122"/>
                <a:cs typeface="SimHei" panose="02010609060101010101" charset="-122"/>
              </a:rPr>
              <a:t>科举坎坷</a:t>
            </a:r>
            <a:r>
              <a:rPr sz="2800">
                <a:latin typeface="KaiTi" panose="02010609060101010101" charset="-122"/>
                <a:ea typeface="KaiTi" panose="02010609060101010101" charset="-122"/>
                <a:cs typeface="SimHei" panose="02010609060101010101" charset="-122"/>
              </a:rPr>
              <a:t>， 门荫入仕，授奉礼郎。</a:t>
            </a:r>
            <a:r>
              <a:rPr sz="2800" b="1">
                <a:solidFill>
                  <a:srgbClr val="7030A0"/>
                </a:solidFill>
                <a:latin typeface="KaiTi" panose="02010609060101010101" charset="-122"/>
                <a:ea typeface="KaiTi" panose="02010609060101010101" charset="-122"/>
                <a:cs typeface="SimHei" panose="02010609060101010101" charset="-122"/>
              </a:rPr>
              <a:t>仕途偃蹇</a:t>
            </a:r>
            <a:r>
              <a:rPr sz="2800">
                <a:latin typeface="KaiTi" panose="02010609060101010101" charset="-122"/>
                <a:ea typeface="KaiTi" panose="02010609060101010101" charset="-122"/>
                <a:cs typeface="SimHei" panose="02010609060101010101" charset="-122"/>
              </a:rPr>
              <a:t>，</a:t>
            </a:r>
            <a:r>
              <a:rPr sz="2800">
                <a:latin typeface="KaiTi" panose="02010609060101010101" charset="-122"/>
                <a:ea typeface="KaiTi" panose="02010609060101010101" charset="-122"/>
                <a:cs typeface="SimHei" panose="02010609060101010101" charset="-122"/>
                <a:sym typeface="+mn-ea"/>
              </a:rPr>
              <a:t>27岁英年早逝。</a:t>
            </a:r>
            <a:endParaRPr sz="2800">
              <a:latin typeface="KaiTi" panose="02010609060101010101" charset="-122"/>
              <a:ea typeface="KaiTi" panose="02010609060101010101" charset="-122"/>
              <a:cs typeface="SimHei" panose="02010609060101010101" charset="-122"/>
            </a:endParaRPr>
          </a:p>
          <a:p>
            <a:pPr marL="0" indent="0">
              <a:lnSpc>
                <a:spcPct val="100000"/>
              </a:lnSpc>
              <a:spcBef>
                <a:spcPts val="1200"/>
              </a:spcBef>
              <a:spcAft>
                <a:spcPct val="0"/>
              </a:spcAft>
              <a:buNone/>
            </a:pPr>
            <a:r>
              <a:rPr sz="2800">
                <a:latin typeface="KaiTi" panose="02010609060101010101" charset="-122"/>
                <a:ea typeface="KaiTi" panose="02010609060101010101" charset="-122"/>
                <a:cs typeface="SimHei" panose="02010609060101010101" charset="-122"/>
                <a:sym typeface="+mn-ea"/>
              </a:rPr>
              <a:t>    特殊的身世与遭遇，形成了李贺凄艳诡谲的诗风。他的诗作</a:t>
            </a:r>
            <a:r>
              <a:rPr sz="2800">
                <a:solidFill>
                  <a:srgbClr val="FF0000"/>
                </a:solidFill>
                <a:latin typeface="KaiTi" panose="02010609060101010101" charset="-122"/>
                <a:ea typeface="KaiTi" panose="02010609060101010101" charset="-122"/>
                <a:cs typeface="SimHei" panose="02010609060101010101" charset="-122"/>
                <a:sym typeface="+mn-ea"/>
              </a:rPr>
              <a:t>想象丰富，立意新奇，用词瑰丽，</a:t>
            </a:r>
            <a:r>
              <a:rPr sz="2800">
                <a:latin typeface="KaiTi" panose="02010609060101010101" charset="-122"/>
                <a:ea typeface="KaiTi" panose="02010609060101010101" charset="-122"/>
                <a:cs typeface="SimHei" panose="02010609060101010101" charset="-122"/>
                <a:sym typeface="+mn-ea"/>
              </a:rPr>
              <a:t>在诗史上独树一帜。后人称李贺为鬼才，说他的诗是“</a:t>
            </a:r>
            <a:r>
              <a:rPr sz="2800">
                <a:solidFill>
                  <a:srgbClr val="FF0000"/>
                </a:solidFill>
                <a:latin typeface="KaiTi" panose="02010609060101010101" charset="-122"/>
                <a:ea typeface="KaiTi" panose="02010609060101010101" charset="-122"/>
                <a:cs typeface="SimHei" panose="02010609060101010101" charset="-122"/>
                <a:sym typeface="+mn-ea"/>
              </a:rPr>
              <a:t>鬼仙之辞</a:t>
            </a:r>
            <a:r>
              <a:rPr sz="2800">
                <a:latin typeface="KaiTi" panose="02010609060101010101" charset="-122"/>
                <a:ea typeface="KaiTi" panose="02010609060101010101" charset="-122"/>
                <a:cs typeface="SimHei" panose="02010609060101010101" charset="-122"/>
                <a:sym typeface="+mn-ea"/>
              </a:rPr>
              <a:t>”，誉他为“</a:t>
            </a:r>
            <a:r>
              <a:rPr sz="2800">
                <a:solidFill>
                  <a:srgbClr val="FF0000"/>
                </a:solidFill>
                <a:latin typeface="KaiTi" panose="02010609060101010101" charset="-122"/>
                <a:ea typeface="KaiTi" panose="02010609060101010101" charset="-122"/>
                <a:cs typeface="SimHei" panose="02010609060101010101" charset="-122"/>
                <a:sym typeface="+mn-ea"/>
              </a:rPr>
              <a:t>诗鬼”</a:t>
            </a:r>
            <a:r>
              <a:rPr sz="2800">
                <a:latin typeface="KaiTi" panose="02010609060101010101" charset="-122"/>
                <a:ea typeface="KaiTi" panose="02010609060101010101" charset="-122"/>
                <a:cs typeface="SimHei" panose="02010609060101010101" charset="-122"/>
                <a:sym typeface="+mn-ea"/>
              </a:rPr>
              <a:t>。</a:t>
            </a:r>
            <a:endParaRPr sz="2800">
              <a:latin typeface="KaiTi" panose="02010609060101010101" charset="-122"/>
              <a:ea typeface="KaiTi" panose="02010609060101010101" charset="-122"/>
              <a:cs typeface="SimHei" panose="02010609060101010101" charset="-122"/>
              <a:sym typeface="+mn-ea"/>
            </a:endParaRPr>
          </a:p>
          <a:p>
            <a:pPr marL="0" indent="0">
              <a:lnSpc>
                <a:spcPct val="100000"/>
              </a:lnSpc>
              <a:spcBef>
                <a:spcPts val="1200"/>
              </a:spcBef>
              <a:spcAft>
                <a:spcPct val="0"/>
              </a:spcAft>
              <a:buNone/>
            </a:pPr>
            <a:r>
              <a:rPr sz="2800">
                <a:latin typeface="KaiTi" panose="02010609060101010101" charset="-122"/>
                <a:ea typeface="KaiTi" panose="02010609060101010101" charset="-122"/>
                <a:cs typeface="SimHei" panose="02010609060101010101" charset="-122"/>
                <a:sym typeface="+mn-ea"/>
              </a:rPr>
              <a:t>    此诗大约作于811－813年，当时李贺在长安任奉礼郎。</a:t>
            </a:r>
            <a:endParaRPr sz="2800">
              <a:latin typeface="KaiTi" panose="02010609060101010101" charset="-122"/>
              <a:ea typeface="KaiTi" panose="02010609060101010101" charset="-122"/>
              <a:cs typeface="SimHei" panose="02010609060101010101" charset="-122"/>
            </a:endParaRPr>
          </a:p>
        </p:txBody>
      </p:sp>
    </p:spTree>
    <p:custDataLst>
      <p:tags r:id="rId6"/>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微信图片_20191105201044"/>
          <p:cNvPicPr>
            <a:picLocks noGrp="1" noChangeAspect="1"/>
          </p:cNvPicPr>
          <p:nvPr>
            <p:ph idx="1"/>
            <p:custDataLst>
              <p:tags r:id="rId1"/>
            </p:custDataLst>
          </p:nvPr>
        </p:nvPicPr>
        <p:blipFill>
          <a:blip r:embed="rId2"/>
          <a:stretch>
            <a:fillRect/>
          </a:stretch>
        </p:blipFill>
        <p:spPr>
          <a:xfrm>
            <a:off x="0" y="-22189"/>
            <a:ext cx="12214860" cy="6870700"/>
          </a:xfrm>
          <a:prstGeom prst="rect">
            <a:avLst/>
          </a:prstGeom>
        </p:spPr>
      </p:pic>
      <p:sp>
        <p:nvSpPr>
          <p:cNvPr id="6" name="文本框 5"/>
          <p:cNvSpPr txBox="1"/>
          <p:nvPr>
            <p:custDataLst>
              <p:tags r:id="rId3"/>
            </p:custDataLst>
          </p:nvPr>
        </p:nvSpPr>
        <p:spPr>
          <a:xfrm>
            <a:off x="326231" y="338311"/>
            <a:ext cx="397329" cy="609600"/>
          </a:xfrm>
          <a:prstGeom prst="rect">
            <a:avLst/>
          </a:prstGeom>
          <a:solidFill>
            <a:schemeClr val="accent2">
              <a:lumMod val="75000"/>
            </a:schemeClr>
          </a:solidFill>
        </p:spPr>
        <p:txBody>
          <a:bodyPr wrap="square" rtlCol="0">
            <a:spAutoFit/>
          </a:bodyPr>
          <a:lstStyle/>
          <a:p>
            <a:endParaRPr lang="zh-CN" altLang="en-US"/>
          </a:p>
        </p:txBody>
      </p:sp>
      <p:sp>
        <p:nvSpPr>
          <p:cNvPr id="7" name="文本框 6"/>
          <p:cNvSpPr txBox="1"/>
          <p:nvPr>
            <p:custDataLst>
              <p:tags r:id="rId4"/>
            </p:custDataLst>
          </p:nvPr>
        </p:nvSpPr>
        <p:spPr>
          <a:xfrm>
            <a:off x="973929" y="338311"/>
            <a:ext cx="1164773" cy="584775"/>
          </a:xfrm>
          <a:prstGeom prst="rect">
            <a:avLst/>
          </a:prstGeom>
          <a:solidFill>
            <a:schemeClr val="accent2">
              <a:lumMod val="75000"/>
            </a:schemeClr>
          </a:solidFill>
        </p:spPr>
        <p:txBody>
          <a:bodyPr wrap="square" rtlCol="0">
            <a:spAutoFit/>
          </a:bodyPr>
          <a:lstStyle/>
          <a:p>
            <a:r>
              <a:rPr lang="zh-CN" altLang="en-US" sz="3200">
                <a:solidFill>
                  <a:schemeClr val="bg1"/>
                </a:solidFill>
              </a:rPr>
              <a:t>解题</a:t>
            </a:r>
            <a:endParaRPr lang="zh-CN" altLang="en-US" sz="3200">
              <a:solidFill>
                <a:schemeClr val="bg1"/>
              </a:solidFill>
            </a:endParaRPr>
          </a:p>
        </p:txBody>
      </p:sp>
      <p:sp>
        <p:nvSpPr>
          <p:cNvPr id="8" name="文本框 7"/>
          <p:cNvSpPr txBox="1"/>
          <p:nvPr>
            <p:custDataLst>
              <p:tags r:id="rId5"/>
            </p:custDataLst>
          </p:nvPr>
        </p:nvSpPr>
        <p:spPr>
          <a:xfrm>
            <a:off x="2275386" y="2989129"/>
            <a:ext cx="9916614" cy="1383665"/>
          </a:xfrm>
          <a:prstGeom prst="rect">
            <a:avLst/>
          </a:prstGeom>
          <a:solidFill>
            <a:schemeClr val="bg1"/>
          </a:solidFill>
          <a:ln w="9525">
            <a:noFill/>
          </a:ln>
        </p:spPr>
        <p:txBody>
          <a:bodyPr wrap="square">
            <a:spAutoFit/>
          </a:bodyPr>
          <a:lstStyle/>
          <a:p>
            <a:pPr indent="0"/>
            <a:r>
              <a:rPr lang="en-US" altLang="zh-CN" sz="2800" b="1">
                <a:solidFill>
                  <a:srgbClr val="000000"/>
                </a:solidFill>
                <a:latin typeface="KaiTi" panose="02010609060101010101" charset="-122"/>
                <a:ea typeface="KaiTi" panose="02010609060101010101" charset="-122"/>
              </a:rPr>
              <a:t>   </a:t>
            </a:r>
            <a:r>
              <a:rPr lang="zh-CN" sz="2800" b="1">
                <a:solidFill>
                  <a:srgbClr val="000000"/>
                </a:solidFill>
                <a:latin typeface="KaiTi" panose="02010609060101010101" charset="-122"/>
                <a:ea typeface="KaiTi" panose="02010609060101010101" charset="-122"/>
              </a:rPr>
              <a:t>箜篌：</a:t>
            </a:r>
            <a:r>
              <a:rPr lang="zh-CN" sz="2800" b="1">
                <a:solidFill>
                  <a:srgbClr val="FF0000"/>
                </a:solidFill>
                <a:latin typeface="KaiTi" panose="02010609060101010101" charset="-122"/>
                <a:ea typeface="KaiTi" panose="02010609060101010101" charset="-122"/>
              </a:rPr>
              <a:t>古代西域传来的一种弦乐器</a:t>
            </a:r>
            <a:r>
              <a:rPr lang="zh-CN" sz="2800" b="1">
                <a:solidFill>
                  <a:srgbClr val="000000"/>
                </a:solidFill>
                <a:latin typeface="KaiTi" panose="02010609060101010101" charset="-122"/>
                <a:ea typeface="KaiTi" panose="02010609060101010101" charset="-122"/>
              </a:rPr>
              <a:t>，体制不一，有大箜篌、小箜篌、竖箜篌、卧箜篌数种。饰有凤首的箜篌酷似一只顾盼生姿的大凤凰。</a:t>
            </a:r>
            <a:endParaRPr lang="zh-CN" altLang="en-US" sz="2800" b="1">
              <a:latin typeface="KaiTi" panose="02010609060101010101" charset="-122"/>
              <a:ea typeface="KaiTi" panose="02010609060101010101" charset="-122"/>
            </a:endParaRPr>
          </a:p>
        </p:txBody>
      </p:sp>
      <p:sp>
        <p:nvSpPr>
          <p:cNvPr id="9" name="文本框 8"/>
          <p:cNvSpPr txBox="1"/>
          <p:nvPr>
            <p:custDataLst>
              <p:tags r:id="rId6"/>
            </p:custDataLst>
          </p:nvPr>
        </p:nvSpPr>
        <p:spPr>
          <a:xfrm>
            <a:off x="470535" y="1323975"/>
            <a:ext cx="1101090" cy="645160"/>
          </a:xfrm>
          <a:prstGeom prst="rect">
            <a:avLst/>
          </a:prstGeom>
          <a:solidFill>
            <a:schemeClr val="bg1"/>
          </a:solidFill>
        </p:spPr>
        <p:txBody>
          <a:bodyPr wrap="none" rtlCol="0" anchor="t">
            <a:spAutoFit/>
          </a:bodyPr>
          <a:lstStyle/>
          <a:p>
            <a:r>
              <a:rPr lang="zh-CN" sz="3600" b="1">
                <a:solidFill>
                  <a:srgbClr val="FF0000"/>
                </a:solidFill>
                <a:effectLst/>
                <a:latin typeface="Calibri" panose="020F0502020204030204" pitchFamily="34" charset="0"/>
                <a:ea typeface="SimSun" panose="02010600030101010101" pitchFamily="2" charset="-122"/>
                <a:sym typeface="+mn-ea"/>
              </a:rPr>
              <a:t>李凭</a:t>
            </a:r>
            <a:endParaRPr lang="zh-CN" altLang="en-US" sz="3600" b="1">
              <a:solidFill>
                <a:srgbClr val="FF0000"/>
              </a:solidFill>
              <a:effectLst/>
              <a:latin typeface="Calibri" panose="020F0502020204030204" pitchFamily="34" charset="0"/>
              <a:ea typeface="SimSun" panose="02010600030101010101" pitchFamily="2" charset="-122"/>
              <a:sym typeface="+mn-ea"/>
            </a:endParaRPr>
          </a:p>
        </p:txBody>
      </p:sp>
      <p:sp>
        <p:nvSpPr>
          <p:cNvPr id="11" name="文本框 10"/>
          <p:cNvSpPr txBox="1"/>
          <p:nvPr>
            <p:custDataLst>
              <p:tags r:id="rId7"/>
            </p:custDataLst>
          </p:nvPr>
        </p:nvSpPr>
        <p:spPr>
          <a:xfrm>
            <a:off x="639467" y="5478464"/>
            <a:ext cx="641985" cy="645160"/>
          </a:xfrm>
          <a:prstGeom prst="rect">
            <a:avLst/>
          </a:prstGeom>
          <a:solidFill>
            <a:schemeClr val="bg1"/>
          </a:solidFill>
        </p:spPr>
        <p:txBody>
          <a:bodyPr wrap="square" rtlCol="0" anchor="t">
            <a:spAutoFit/>
          </a:bodyPr>
          <a:lstStyle/>
          <a:p>
            <a:pPr lvl="0" algn="l"/>
            <a:r>
              <a:rPr lang="zh-CN" sz="3600" b="1">
                <a:solidFill>
                  <a:srgbClr val="FF0000"/>
                </a:solidFill>
                <a:effectLst/>
                <a:latin typeface="Calibri" panose="020F0502020204030204" pitchFamily="34" charset="0"/>
                <a:ea typeface="SimSun" panose="02010600030101010101" pitchFamily="2" charset="-122"/>
                <a:sym typeface="+mn-ea"/>
              </a:rPr>
              <a:t>引</a:t>
            </a:r>
            <a:endParaRPr lang="zh-CN" sz="3600" b="1">
              <a:solidFill>
                <a:srgbClr val="FF0000"/>
              </a:solidFill>
              <a:effectLst/>
              <a:latin typeface="Calibri" panose="020F0502020204030204" pitchFamily="34" charset="0"/>
              <a:ea typeface="SimSun" panose="02010600030101010101" pitchFamily="2" charset="-122"/>
              <a:sym typeface="+mn-ea"/>
            </a:endParaRPr>
          </a:p>
        </p:txBody>
      </p:sp>
      <p:sp>
        <p:nvSpPr>
          <p:cNvPr id="12" name="文本框 11"/>
          <p:cNvSpPr txBox="1"/>
          <p:nvPr>
            <p:custDataLst>
              <p:tags r:id="rId8"/>
            </p:custDataLst>
          </p:nvPr>
        </p:nvSpPr>
        <p:spPr>
          <a:xfrm>
            <a:off x="510879" y="3401219"/>
            <a:ext cx="1101090" cy="645160"/>
          </a:xfrm>
          <a:prstGeom prst="rect">
            <a:avLst/>
          </a:prstGeom>
          <a:solidFill>
            <a:schemeClr val="bg1"/>
          </a:solidFill>
        </p:spPr>
        <p:txBody>
          <a:bodyPr wrap="none" rtlCol="0" anchor="t">
            <a:spAutoFit/>
          </a:bodyPr>
          <a:lstStyle/>
          <a:p>
            <a:pPr lvl="0" algn="l"/>
            <a:r>
              <a:rPr lang="zh-CN" sz="3600" b="1">
                <a:solidFill>
                  <a:srgbClr val="FF0000"/>
                </a:solidFill>
                <a:effectLst/>
                <a:latin typeface="Calibri" panose="020F0502020204030204" pitchFamily="34" charset="0"/>
                <a:ea typeface="SimSun" panose="02010600030101010101" pitchFamily="2" charset="-122"/>
                <a:sym typeface="+mn-ea"/>
              </a:rPr>
              <a:t>箜篌</a:t>
            </a:r>
            <a:endParaRPr lang="zh-CN" sz="3600" b="1">
              <a:solidFill>
                <a:srgbClr val="FF0000"/>
              </a:solidFill>
              <a:effectLst/>
              <a:latin typeface="Calibri" panose="020F0502020204030204" pitchFamily="34" charset="0"/>
              <a:ea typeface="SimSun" panose="02010600030101010101" pitchFamily="2" charset="-122"/>
              <a:sym typeface="+mn-ea"/>
            </a:endParaRPr>
          </a:p>
        </p:txBody>
      </p:sp>
      <p:sp>
        <p:nvSpPr>
          <p:cNvPr id="14" name="文本框 13"/>
          <p:cNvSpPr txBox="1"/>
          <p:nvPr>
            <p:custDataLst>
              <p:tags r:id="rId9"/>
            </p:custDataLst>
          </p:nvPr>
        </p:nvSpPr>
        <p:spPr>
          <a:xfrm>
            <a:off x="2270124" y="1002030"/>
            <a:ext cx="9944736" cy="1384995"/>
          </a:xfrm>
          <a:prstGeom prst="rect">
            <a:avLst/>
          </a:prstGeom>
          <a:solidFill>
            <a:schemeClr val="bg1"/>
          </a:solidFill>
          <a:ln w="9525">
            <a:noFill/>
          </a:ln>
        </p:spPr>
        <p:txBody>
          <a:bodyPr wrap="square" rtlCol="0" anchor="t">
            <a:spAutoFit/>
          </a:bodyPr>
          <a:lstStyle/>
          <a:p>
            <a:pPr lvl="0" algn="l"/>
            <a:r>
              <a:rPr lang="en-US" altLang="zh-CN" sz="2800" b="1">
                <a:solidFill>
                  <a:srgbClr val="000000"/>
                </a:solidFill>
                <a:latin typeface="KaiTi" panose="02010609060101010101" charset="-122"/>
                <a:ea typeface="KaiTi" panose="02010609060101010101" charset="-122"/>
                <a:sym typeface="+mn-ea"/>
              </a:rPr>
              <a:t>   </a:t>
            </a:r>
            <a:r>
              <a:rPr lang="zh-CN" sz="2800" b="1">
                <a:solidFill>
                  <a:srgbClr val="FF0000"/>
                </a:solidFill>
                <a:latin typeface="KaiTi" panose="02010609060101010101" charset="-122"/>
                <a:ea typeface="KaiTi" panose="02010609060101010101" charset="-122"/>
                <a:sym typeface="+mn-ea"/>
              </a:rPr>
              <a:t>李凭，红极一时的宫廷乐师，因善弹箜篌而名噪一时。</a:t>
            </a:r>
            <a:r>
              <a:rPr lang="zh-CN" sz="2800" b="1">
                <a:solidFill>
                  <a:srgbClr val="000000"/>
                </a:solidFill>
                <a:latin typeface="KaiTi" panose="02010609060101010101" charset="-122"/>
                <a:ea typeface="KaiTi" panose="02010609060101010101" charset="-122"/>
                <a:sym typeface="+mn-ea"/>
              </a:rPr>
              <a:t>“天子一日一回见，王侯将相立马迎。”他的精湛技艺受到诗人们的激赏。唐代有很多诗人都描写过李凭的演奏。</a:t>
            </a:r>
            <a:endParaRPr lang="zh-CN" sz="2800" b="1">
              <a:solidFill>
                <a:srgbClr val="000000"/>
              </a:solidFill>
              <a:latin typeface="KaiTi" panose="02010609060101010101" charset="-122"/>
              <a:ea typeface="KaiTi" panose="02010609060101010101" charset="-122"/>
              <a:sym typeface="+mn-ea"/>
            </a:endParaRPr>
          </a:p>
        </p:txBody>
      </p:sp>
      <p:sp>
        <p:nvSpPr>
          <p:cNvPr id="15" name="文本框 14"/>
          <p:cNvSpPr txBox="1"/>
          <p:nvPr>
            <p:custDataLst>
              <p:tags r:id="rId10"/>
            </p:custDataLst>
          </p:nvPr>
        </p:nvSpPr>
        <p:spPr>
          <a:xfrm>
            <a:off x="2138702" y="5324794"/>
            <a:ext cx="8183880" cy="953135"/>
          </a:xfrm>
          <a:prstGeom prst="rect">
            <a:avLst/>
          </a:prstGeom>
          <a:solidFill>
            <a:schemeClr val="bg1"/>
          </a:solidFill>
          <a:ln w="9525">
            <a:noFill/>
          </a:ln>
        </p:spPr>
        <p:txBody>
          <a:bodyPr wrap="square" rtlCol="0" anchor="t">
            <a:spAutoFit/>
          </a:bodyPr>
          <a:lstStyle/>
          <a:p>
            <a:pPr lvl="0" algn="l"/>
            <a:r>
              <a:rPr lang="en-US" altLang="zh-CN" sz="2800" b="1">
                <a:solidFill>
                  <a:srgbClr val="000000"/>
                </a:solidFill>
                <a:latin typeface="KaiTi" panose="02010609060101010101" charset="-122"/>
                <a:ea typeface="KaiTi" panose="02010609060101010101" charset="-122"/>
                <a:sym typeface="+mn-ea"/>
              </a:rPr>
              <a:t>   </a:t>
            </a:r>
            <a:r>
              <a:rPr lang="zh-CN" sz="2800" b="1">
                <a:solidFill>
                  <a:srgbClr val="FF0000"/>
                </a:solidFill>
                <a:latin typeface="KaiTi" panose="02010609060101010101" charset="-122"/>
                <a:ea typeface="KaiTi" panose="02010609060101010101" charset="-122"/>
                <a:sym typeface="+mn-ea"/>
              </a:rPr>
              <a:t>诗体的一种</a:t>
            </a:r>
            <a:r>
              <a:rPr lang="zh-CN" sz="2800" b="1">
                <a:solidFill>
                  <a:srgbClr val="000000"/>
                </a:solidFill>
                <a:latin typeface="KaiTi" panose="02010609060101010101" charset="-122"/>
                <a:ea typeface="KaiTi" panose="02010609060101010101" charset="-122"/>
                <a:sym typeface="+mn-ea"/>
              </a:rPr>
              <a:t>。篇幅较长，音节、格律一般比较自由，与歌、行一样，是乐府诗。</a:t>
            </a:r>
            <a:endParaRPr lang="zh-CN" sz="2800" b="1">
              <a:solidFill>
                <a:srgbClr val="000000"/>
              </a:solidFill>
              <a:latin typeface="KaiTi" panose="02010609060101010101" charset="-122"/>
              <a:ea typeface="KaiTi" panose="02010609060101010101" charset="-122"/>
              <a:sym typeface="+mn-ea"/>
            </a:endParaRPr>
          </a:p>
        </p:txBody>
      </p:sp>
      <p:pic>
        <p:nvPicPr>
          <p:cNvPr id="17" name="图片 16"/>
          <p:cNvPicPr>
            <a:picLocks noChangeAspect="1"/>
          </p:cNvPicPr>
          <p:nvPr>
            <p:custDataLst>
              <p:tags r:id="rId11"/>
            </p:custDataLst>
          </p:nvPr>
        </p:nvPicPr>
        <p:blipFill>
          <a:blip r:embed="rId12"/>
          <a:srcRect l="20184" r="17060"/>
          <a:stretch>
            <a:fillRect/>
          </a:stretch>
        </p:blipFill>
        <p:spPr>
          <a:xfrm>
            <a:off x="10200865" y="4028902"/>
            <a:ext cx="1957933" cy="2773218"/>
          </a:xfrm>
          <a:prstGeom prst="rect">
            <a:avLst/>
          </a:prstGeom>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4"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3"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2"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5"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P spid="11" grpId="2"/>
      <p:bldP spid="12" grpId="3"/>
      <p:bldP spid="14" grpId="4"/>
      <p:bldP spid="15" grpId="5"/>
    </p:bldLst>
  </p:timing>
</p:sld>
</file>

<file path=ppt/tags/tag1.xml><?xml version="1.0" encoding="utf-8"?>
<p:tagLst xmlns:p="http://schemas.openxmlformats.org/presentationml/2006/main">
  <p:tag name="AS_UNIQUEID" val="71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AS_UNIQUEID" val="72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833"/>
</p:tagLst>
</file>

<file path=ppt/tags/tag101.xml><?xml version="1.0" encoding="utf-8"?>
<p:tagLst xmlns:p="http://schemas.openxmlformats.org/presentationml/2006/main">
  <p:tag name="AS_UNIQUEID" val="834"/>
</p:tagLst>
</file>

<file path=ppt/tags/tag102.xml><?xml version="1.0" encoding="utf-8"?>
<p:tagLst xmlns:p="http://schemas.openxmlformats.org/presentationml/2006/main">
  <p:tag name="AS_UNIQUEID" val="835"/>
</p:tagLst>
</file>

<file path=ppt/tags/tag103.xml><?xml version="1.0" encoding="utf-8"?>
<p:tagLst xmlns:p="http://schemas.openxmlformats.org/presentationml/2006/main">
  <p:tag name="AS_UNIQUEID" val="506"/>
</p:tagLst>
</file>

<file path=ppt/tags/tag104.xml><?xml version="1.0" encoding="utf-8"?>
<p:tagLst xmlns:p="http://schemas.openxmlformats.org/presentationml/2006/main">
  <p:tag name="AS_UNIQUEID" val="507"/>
</p:tagLst>
</file>

<file path=ppt/tags/tag105.xml><?xml version="1.0" encoding="utf-8"?>
<p:tagLst xmlns:p="http://schemas.openxmlformats.org/presentationml/2006/main">
  <p:tag name="AS_UNIQUEID" val="508"/>
</p:tagLst>
</file>

<file path=ppt/tags/tag106.xml><?xml version="1.0" encoding="utf-8"?>
<p:tagLst xmlns:p="http://schemas.openxmlformats.org/presentationml/2006/main">
  <p:tag name="AS_UNIQUEID" val="509"/>
</p:tagLst>
</file>

<file path=ppt/tags/tag107.xml><?xml version="1.0" encoding="utf-8"?>
<p:tagLst xmlns:p="http://schemas.openxmlformats.org/presentationml/2006/main">
  <p:tag name="AS_UNIQUEID" val="510"/>
</p:tagLst>
</file>

<file path=ppt/tags/tag108.xml><?xml version="1.0" encoding="utf-8"?>
<p:tagLst xmlns:p="http://schemas.openxmlformats.org/presentationml/2006/main">
  <p:tag name="AS_UNIQUEID" val="511"/>
</p:tagLst>
</file>

<file path=ppt/tags/tag109.xml><?xml version="1.0" encoding="utf-8"?>
<p:tagLst xmlns:p="http://schemas.openxmlformats.org/presentationml/2006/main">
  <p:tag name="AS_UNIQUEID" val="502"/>
</p:tagLst>
</file>

<file path=ppt/tags/tag11.xml><?xml version="1.0" encoding="utf-8"?>
<p:tagLst xmlns:p="http://schemas.openxmlformats.org/presentationml/2006/main">
  <p:tag name="AS_UNIQUEID" val="72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11.xml><?xml version="1.0" encoding="utf-8"?>
<p:tagLst xmlns:p="http://schemas.openxmlformats.org/presentationml/2006/main">
  <p:tag name="AS_UNIQUEID" val="837"/>
</p:tagLst>
</file>

<file path=ppt/tags/tag112.xml><?xml version="1.0" encoding="utf-8"?>
<p:tagLst xmlns:p="http://schemas.openxmlformats.org/presentationml/2006/main">
  <p:tag name="AS_UNIQUEID" val="838"/>
</p:tagLst>
</file>

<file path=ppt/tags/tag113.xml><?xml version="1.0" encoding="utf-8"?>
<p:tagLst xmlns:p="http://schemas.openxmlformats.org/presentationml/2006/main">
  <p:tag name="AS_UNIQUEID" val="839"/>
</p:tagLst>
</file>

<file path=ppt/tags/tag114.xml><?xml version="1.0" encoding="utf-8"?>
<p:tagLst xmlns:p="http://schemas.openxmlformats.org/presentationml/2006/main">
  <p:tag name="AS_UNIQUEID" val="840"/>
</p:tagLst>
</file>

<file path=ppt/tags/tag11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16.xml><?xml version="1.0" encoding="utf-8"?>
<p:tagLst xmlns:p="http://schemas.openxmlformats.org/presentationml/2006/main">
  <p:tag name="AS_UNIQUEID" val="856"/>
</p:tagLst>
</file>

<file path=ppt/tags/tag117.xml><?xml version="1.0" encoding="utf-8"?>
<p:tagLst xmlns:p="http://schemas.openxmlformats.org/presentationml/2006/main">
  <p:tag name="AS_UNIQUEID" val="857"/>
</p:tagLst>
</file>

<file path=ppt/tags/tag118.xml><?xml version="1.0" encoding="utf-8"?>
<p:tagLst xmlns:p="http://schemas.openxmlformats.org/presentationml/2006/main">
  <p:tag name="AS_UNIQUEID" val="858"/>
</p:tagLst>
</file>

<file path=ppt/tags/tag119.xml><?xml version="1.0" encoding="utf-8"?>
<p:tagLst xmlns:p="http://schemas.openxmlformats.org/presentationml/2006/main">
  <p:tag name="AS_UNIQUEID" val="320"/>
</p:tagLst>
</file>

<file path=ppt/tags/tag12.xml><?xml version="1.0" encoding="utf-8"?>
<p:tagLst xmlns:p="http://schemas.openxmlformats.org/presentationml/2006/main">
  <p:tag name="AS_UNIQUEID" val="72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AS_UNIQUEID" val="321"/>
</p:tagLst>
</file>

<file path=ppt/tags/tag121.xml><?xml version="1.0" encoding="utf-8"?>
<p:tagLst xmlns:p="http://schemas.openxmlformats.org/presentationml/2006/main">
  <p:tag name="AS_UNIQUEID" val="859"/>
</p:tagLst>
</file>

<file path=ppt/tags/tag122.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23.xml><?xml version="1.0" encoding="utf-8"?>
<p:tagLst xmlns:p="http://schemas.openxmlformats.org/presentationml/2006/main">
  <p:tag name="AS_UNIQUEID" val="856"/>
</p:tagLst>
</file>

<file path=ppt/tags/tag124.xml><?xml version="1.0" encoding="utf-8"?>
<p:tagLst xmlns:p="http://schemas.openxmlformats.org/presentationml/2006/main">
  <p:tag name="AS_UNIQUEID" val="857"/>
</p:tagLst>
</file>

<file path=ppt/tags/tag125.xml><?xml version="1.0" encoding="utf-8"?>
<p:tagLst xmlns:p="http://schemas.openxmlformats.org/presentationml/2006/main">
  <p:tag name="AS_UNIQUEID" val="858"/>
</p:tagLst>
</file>

<file path=ppt/tags/tag126.xml><?xml version="1.0" encoding="utf-8"?>
<p:tagLst xmlns:p="http://schemas.openxmlformats.org/presentationml/2006/main">
  <p:tag name="AS_UNIQUEID" val="320"/>
</p:tagLst>
</file>

<file path=ppt/tags/tag127.xml><?xml version="1.0" encoding="utf-8"?>
<p:tagLst xmlns:p="http://schemas.openxmlformats.org/presentationml/2006/main">
  <p:tag name="AS_UNIQUEID" val="321"/>
</p:tagLst>
</file>

<file path=ppt/tags/tag128.xml><?xml version="1.0" encoding="utf-8"?>
<p:tagLst xmlns:p="http://schemas.openxmlformats.org/presentationml/2006/main">
  <p:tag name="AS_UNIQUEID" val="859"/>
</p:tagLst>
</file>

<file path=ppt/tags/tag12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3.xml><?xml version="1.0" encoding="utf-8"?>
<p:tagLst xmlns:p="http://schemas.openxmlformats.org/presentationml/2006/main">
  <p:tag name="AS_UNIQUEID" val="72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AS_UNIQUEID" val="861"/>
</p:tagLst>
</file>

<file path=ppt/tags/tag131.xml><?xml version="1.0" encoding="utf-8"?>
<p:tagLst xmlns:p="http://schemas.openxmlformats.org/presentationml/2006/main">
  <p:tag name="AS_UNIQUEID" val="862"/>
</p:tagLst>
</file>

<file path=ppt/tags/tag132.xml><?xml version="1.0" encoding="utf-8"?>
<p:tagLst xmlns:p="http://schemas.openxmlformats.org/presentationml/2006/main">
  <p:tag name="AS_UNIQUEID" val="863"/>
</p:tagLst>
</file>

<file path=ppt/tags/tag133.xml><?xml version="1.0" encoding="utf-8"?>
<p:tagLst xmlns:p="http://schemas.openxmlformats.org/presentationml/2006/main">
  <p:tag name="AS_UNIQUEID" val="864"/>
</p:tagLst>
</file>

<file path=ppt/tags/tag134.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35.xml><?xml version="1.0" encoding="utf-8"?>
<p:tagLst xmlns:p="http://schemas.openxmlformats.org/presentationml/2006/main">
  <p:tag name="AS_UNIQUEID" val="866"/>
</p:tagLst>
</file>

<file path=ppt/tags/tag136.xml><?xml version="1.0" encoding="utf-8"?>
<p:tagLst xmlns:p="http://schemas.openxmlformats.org/presentationml/2006/main">
  <p:tag name="AS_UNIQUEID" val="868"/>
</p:tagLst>
</file>

<file path=ppt/tags/tag137.xml><?xml version="1.0" encoding="utf-8"?>
<p:tagLst xmlns:p="http://schemas.openxmlformats.org/presentationml/2006/main">
  <p:tag name="AS_UNIQUEID" val="869"/>
</p:tagLst>
</file>

<file path=ppt/tags/tag138.xml><?xml version="1.0" encoding="utf-8"?>
<p:tagLst xmlns:p="http://schemas.openxmlformats.org/presentationml/2006/main">
  <p:tag name="AS_UNIQUEID" val="870"/>
</p:tagLst>
</file>

<file path=ppt/tags/tag139.xml><?xml version="1.0" encoding="utf-8"?>
<p:tagLst xmlns:p="http://schemas.openxmlformats.org/presentationml/2006/main">
  <p:tag name="AS_UNIQUEID" val="871"/>
</p:tagLst>
</file>

<file path=ppt/tags/tag14.xml><?xml version="1.0" encoding="utf-8"?>
<p:tagLst xmlns:p="http://schemas.openxmlformats.org/presentationml/2006/main">
  <p:tag name="AS_UNIQUEID" val="73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872"/>
</p:tagLst>
</file>

<file path=ppt/tags/tag141.xml><?xml version="1.0" encoding="utf-8"?>
<p:tagLst xmlns:p="http://schemas.openxmlformats.org/presentationml/2006/main">
  <p:tag name="AS_UNIQUEID" val="873"/>
</p:tagLst>
</file>

<file path=ppt/tags/tag142.xml><?xml version="1.0" encoding="utf-8"?>
<p:tagLst xmlns:p="http://schemas.openxmlformats.org/presentationml/2006/main">
  <p:tag name="AS_UNIQUEID" val="874"/>
</p:tagLst>
</file>

<file path=ppt/tags/tag143.xml><?xml version="1.0" encoding="utf-8"?>
<p:tagLst xmlns:p="http://schemas.openxmlformats.org/presentationml/2006/main">
  <p:tag name="AS_UNIQUEID" val="875"/>
</p:tagLst>
</file>

<file path=ppt/tags/tag144.xml><?xml version="1.0" encoding="utf-8"?>
<p:tagLst xmlns:p="http://schemas.openxmlformats.org/presentationml/2006/main">
  <p:tag name="AS_UNIQUEID" val="876"/>
</p:tagLst>
</file>

<file path=ppt/tags/tag145.xml><?xml version="1.0" encoding="utf-8"?>
<p:tagLst xmlns:p="http://schemas.openxmlformats.org/presentationml/2006/main">
  <p:tag name="AS_UNIQUEID" val="877"/>
</p:tagLst>
</file>

<file path=ppt/tags/tag146.xml><?xml version="1.0" encoding="utf-8"?>
<p:tagLst xmlns:p="http://schemas.openxmlformats.org/presentationml/2006/main">
  <p:tag name="AS_UNIQUEID" val="878"/>
</p:tagLst>
</file>

<file path=ppt/tags/tag147.xml><?xml version="1.0" encoding="utf-8"?>
<p:tagLst xmlns:p="http://schemas.openxmlformats.org/presentationml/2006/main">
  <p:tag name="AS_UNIQUEID" val="879"/>
</p:tagLst>
</file>

<file path=ppt/tags/tag148.xml><?xml version="1.0" encoding="utf-8"?>
<p:tagLst xmlns:p="http://schemas.openxmlformats.org/presentationml/2006/main">
  <p:tag name="AS_UNIQUEID" val="880"/>
</p:tagLst>
</file>

<file path=ppt/tags/tag149.xml><?xml version="1.0" encoding="utf-8"?>
<p:tagLst xmlns:p="http://schemas.openxmlformats.org/presentationml/2006/main">
  <p:tag name="AS_UNIQUEID" val="881"/>
</p:tagLst>
</file>

<file path=ppt/tags/tag15.xml><?xml version="1.0" encoding="utf-8"?>
<p:tagLst xmlns:p="http://schemas.openxmlformats.org/presentationml/2006/main">
  <p:tag name="AS_UNIQUEID" val="73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882"/>
</p:tagLst>
</file>

<file path=ppt/tags/tag151.xml><?xml version="1.0" encoding="utf-8"?>
<p:tagLst xmlns:p="http://schemas.openxmlformats.org/presentationml/2006/main">
  <p:tag name="AS_UNIQUEID" val="883"/>
</p:tagLst>
</file>

<file path=ppt/tags/tag152.xml><?xml version="1.0" encoding="utf-8"?>
<p:tagLst xmlns:p="http://schemas.openxmlformats.org/presentationml/2006/main">
  <p:tag name="AS_UNIQUEID" val="884"/>
</p:tagLst>
</file>

<file path=ppt/tags/tag153.xml><?xml version="1.0" encoding="utf-8"?>
<p:tagLst xmlns:p="http://schemas.openxmlformats.org/presentationml/2006/main">
  <p:tag name="AS_UNIQUEID" val="885"/>
</p:tagLst>
</file>

<file path=ppt/tags/tag154.xml><?xml version="1.0" encoding="utf-8"?>
<p:tagLst xmlns:p="http://schemas.openxmlformats.org/presentationml/2006/main">
  <p:tag name="AS_UNIQUEID" val="886"/>
</p:tagLst>
</file>

<file path=ppt/tags/tag155.xml><?xml version="1.0" encoding="utf-8"?>
<p:tagLst xmlns:p="http://schemas.openxmlformats.org/presentationml/2006/main">
  <p:tag name="AS_UNIQUEID" val="887"/>
</p:tagLst>
</file>

<file path=ppt/tags/tag156.xml><?xml version="1.0" encoding="utf-8"?>
<p:tagLst xmlns:p="http://schemas.openxmlformats.org/presentationml/2006/main">
  <p:tag name="AS_UNIQUEID" val="877"/>
</p:tagLst>
</file>

<file path=ppt/tags/tag157.xml><?xml version="1.0" encoding="utf-8"?>
<p:tagLst xmlns:p="http://schemas.openxmlformats.org/presentationml/2006/main">
  <p:tag name="AS_UNIQUEID" val="877"/>
</p:tagLst>
</file>

<file path=ppt/tags/tag158.xml><?xml version="1.0" encoding="utf-8"?>
<p:tagLst xmlns:p="http://schemas.openxmlformats.org/presentationml/2006/main">
  <p:tag name="AS_UNIQUEID" val="878"/>
</p:tagLst>
</file>

<file path=ppt/tags/tag159.xml><?xml version="1.0" encoding="utf-8"?>
<p:tagLst xmlns:p="http://schemas.openxmlformats.org/presentationml/2006/main">
  <p:tag name="AS_UNIQUEID" val="878"/>
</p:tagLst>
</file>

<file path=ppt/tags/tag16.xml><?xml version="1.0" encoding="utf-8"?>
<p:tagLst xmlns:p="http://schemas.openxmlformats.org/presentationml/2006/main">
  <p:tag name="AS_UNIQUEID" val="7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1.xml><?xml version="1.0" encoding="utf-8"?>
<p:tagLst xmlns:p="http://schemas.openxmlformats.org/presentationml/2006/main">
  <p:tag name="AS_UNIQUEID" val="889"/>
</p:tagLst>
</file>

<file path=ppt/tags/tag162.xml><?xml version="1.0" encoding="utf-8"?>
<p:tagLst xmlns:p="http://schemas.openxmlformats.org/presentationml/2006/main">
  <p:tag name="AS_UNIQUEID" val="890"/>
</p:tagLst>
</file>

<file path=ppt/tags/tag163.xml><?xml version="1.0" encoding="utf-8"?>
<p:tagLst xmlns:p="http://schemas.openxmlformats.org/presentationml/2006/main">
  <p:tag name="AS_UNIQUEID" val="891"/>
</p:tagLst>
</file>

<file path=ppt/tags/tag164.xml><?xml version="1.0" encoding="utf-8"?>
<p:tagLst xmlns:p="http://schemas.openxmlformats.org/presentationml/2006/main">
  <p:tag name="AS_UNIQUEID" val="892"/>
</p:tagLst>
</file>

<file path=ppt/tags/tag165.xml><?xml version="1.0" encoding="utf-8"?>
<p:tagLst xmlns:p="http://schemas.openxmlformats.org/presentationml/2006/main">
  <p:tag name="AS_UNIQUEID" val="893"/>
</p:tagLst>
</file>

<file path=ppt/tags/tag166.xml><?xml version="1.0" encoding="utf-8"?>
<p:tagLst xmlns:p="http://schemas.openxmlformats.org/presentationml/2006/main">
  <p:tag name="AS_UNIQUEID" val="894"/>
</p:tagLst>
</file>

<file path=ppt/tags/tag167.xml><?xml version="1.0" encoding="utf-8"?>
<p:tagLst xmlns:p="http://schemas.openxmlformats.org/presentationml/2006/main">
  <p:tag name="AS_UNIQUEID" val="895"/>
</p:tagLst>
</file>

<file path=ppt/tags/tag168.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69.xml><?xml version="1.0" encoding="utf-8"?>
<p:tagLst xmlns:p="http://schemas.openxmlformats.org/presentationml/2006/main">
  <p:tag name="AS_UNIQUEID" val="897"/>
</p:tagLst>
</file>

<file path=ppt/tags/tag17.xml><?xml version="1.0" encoding="utf-8"?>
<p:tagLst xmlns:p="http://schemas.openxmlformats.org/presentationml/2006/main">
  <p:tag name="AS_UNIQUEID" val="7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AS_UNIQUEID" val="898"/>
</p:tagLst>
</file>

<file path=ppt/tags/tag171.xml><?xml version="1.0" encoding="utf-8"?>
<p:tagLst xmlns:p="http://schemas.openxmlformats.org/presentationml/2006/main">
  <p:tag name="AS_UNIQUEID" val="899"/>
</p:tagLst>
</file>

<file path=ppt/tags/tag172.xml><?xml version="1.0" encoding="utf-8"?>
<p:tagLst xmlns:p="http://schemas.openxmlformats.org/presentationml/2006/main">
  <p:tag name="AS_UNIQUEID" val="900"/>
</p:tagLst>
</file>

<file path=ppt/tags/tag173.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74.xml><?xml version="1.0" encoding="utf-8"?>
<p:tagLst xmlns:p="http://schemas.openxmlformats.org/presentationml/2006/main">
  <p:tag name="AS_UNIQUEID" val="902"/>
</p:tagLst>
</file>

<file path=ppt/tags/tag175.xml><?xml version="1.0" encoding="utf-8"?>
<p:tagLst xmlns:p="http://schemas.openxmlformats.org/presentationml/2006/main">
  <p:tag name="AS_UNIQUEID" val="903"/>
</p:tagLst>
</file>

<file path=ppt/tags/tag176.xml><?xml version="1.0" encoding="utf-8"?>
<p:tagLst xmlns:p="http://schemas.openxmlformats.org/presentationml/2006/main">
  <p:tag name="AS_UNIQUEID" val="904"/>
</p:tagLst>
</file>

<file path=ppt/tags/tag177.xml><?xml version="1.0" encoding="utf-8"?>
<p:tagLst xmlns:p="http://schemas.openxmlformats.org/presentationml/2006/main">
  <p:tag name="AS_UNIQUEID" val="321"/>
</p:tagLst>
</file>

<file path=ppt/tags/tag178.xml><?xml version="1.0" encoding="utf-8"?>
<p:tagLst xmlns:p="http://schemas.openxmlformats.org/presentationml/2006/main">
  <p:tag name="AS_UNIQUEID" val="334"/>
</p:tagLst>
</file>

<file path=ppt/tags/tag179.xml><?xml version="1.0" encoding="utf-8"?>
<p:tagLst xmlns:p="http://schemas.openxmlformats.org/presentationml/2006/main">
  <p:tag name="AS_UNIQUEID" val="335"/>
</p:tagLst>
</file>

<file path=ppt/tags/tag18.xml><?xml version="1.0" encoding="utf-8"?>
<p:tagLst xmlns:p="http://schemas.openxmlformats.org/presentationml/2006/main">
  <p:tag name="AS_UNIQUEID" val="73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AS_UNIQUEID" val="336"/>
</p:tagLst>
</file>

<file path=ppt/tags/tag181.xml><?xml version="1.0" encoding="utf-8"?>
<p:tagLst xmlns:p="http://schemas.openxmlformats.org/presentationml/2006/main">
  <p:tag name="AS_UNIQUEID" val="338"/>
</p:tagLst>
</file>

<file path=ppt/tags/tag182.xml><?xml version="1.0" encoding="utf-8"?>
<p:tagLst xmlns:p="http://schemas.openxmlformats.org/presentationml/2006/main">
  <p:tag name="AS_UNIQUEID" val="339"/>
</p:tagLst>
</file>

<file path=ppt/tags/tag183.xml><?xml version="1.0" encoding="utf-8"?>
<p:tagLst xmlns:p="http://schemas.openxmlformats.org/presentationml/2006/main">
  <p:tag name="AS_UNIQUEID" val="340"/>
</p:tagLst>
</file>

<file path=ppt/tags/tag184.xml><?xml version="1.0" encoding="utf-8"?>
<p:tagLst xmlns:p="http://schemas.openxmlformats.org/presentationml/2006/main">
  <p:tag name="AS_UNIQUEID" val="905"/>
</p:tagLst>
</file>

<file path=ppt/tags/tag18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86.xml><?xml version="1.0" encoding="utf-8"?>
<p:tagLst xmlns:p="http://schemas.openxmlformats.org/presentationml/2006/main">
  <p:tag name="AS_UNIQUEID" val="912"/>
</p:tagLst>
</file>

<file path=ppt/tags/tag187.xml><?xml version="1.0" encoding="utf-8"?>
<p:tagLst xmlns:p="http://schemas.openxmlformats.org/presentationml/2006/main">
  <p:tag name="AS_UNIQUEID" val="913"/>
</p:tagLst>
</file>

<file path=ppt/tags/tag188.xml><?xml version="1.0" encoding="utf-8"?>
<p:tagLst xmlns:p="http://schemas.openxmlformats.org/presentationml/2006/main">
  <p:tag name="AS_UNIQUEID" val="914"/>
</p:tagLst>
</file>

<file path=ppt/tags/tag189.xml><?xml version="1.0" encoding="utf-8"?>
<p:tagLst xmlns:p="http://schemas.openxmlformats.org/presentationml/2006/main">
  <p:tag name="AS_UNIQUEID" val="320"/>
</p:tagLst>
</file>

<file path=ppt/tags/tag19.xml><?xml version="1.0" encoding="utf-8"?>
<p:tagLst xmlns:p="http://schemas.openxmlformats.org/presentationml/2006/main">
  <p:tag name="AS_UNIQUEID" val="73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AS_UNIQUEID" val="915"/>
</p:tagLst>
</file>

<file path=ppt/tags/tag191.xml><?xml version="1.0" encoding="utf-8"?>
<p:tagLst xmlns:p="http://schemas.openxmlformats.org/presentationml/2006/main">
  <p:tag name="AS_UNIQUEID" val="916"/>
</p:tagLst>
</file>

<file path=ppt/tags/tag192.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93.xml><?xml version="1.0" encoding="utf-8"?>
<p:tagLst xmlns:p="http://schemas.openxmlformats.org/presentationml/2006/main">
  <p:tag name="AS_UNIQUEID" val="912"/>
</p:tagLst>
</file>

<file path=ppt/tags/tag194.xml><?xml version="1.0" encoding="utf-8"?>
<p:tagLst xmlns:p="http://schemas.openxmlformats.org/presentationml/2006/main">
  <p:tag name="AS_UNIQUEID" val="913"/>
</p:tagLst>
</file>

<file path=ppt/tags/tag195.xml><?xml version="1.0" encoding="utf-8"?>
<p:tagLst xmlns:p="http://schemas.openxmlformats.org/presentationml/2006/main">
  <p:tag name="AS_UNIQUEID" val="914"/>
</p:tagLst>
</file>

<file path=ppt/tags/tag196.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197.xml><?xml version="1.0" encoding="utf-8"?>
<p:tagLst xmlns:p="http://schemas.openxmlformats.org/presentationml/2006/main">
  <p:tag name="AS_UNIQUEID" val="912"/>
</p:tagLst>
</file>

<file path=ppt/tags/tag198.xml><?xml version="1.0" encoding="utf-8"?>
<p:tagLst xmlns:p="http://schemas.openxmlformats.org/presentationml/2006/main">
  <p:tag name="AS_UNIQUEID" val="913"/>
</p:tagLst>
</file>

<file path=ppt/tags/tag199.xml><?xml version="1.0" encoding="utf-8"?>
<p:tagLst xmlns:p="http://schemas.openxmlformats.org/presentationml/2006/main">
  <p:tag name="AS_UNIQUEID" val="914"/>
</p:tagLst>
</file>

<file path=ppt/tags/tag2.xml><?xml version="1.0" encoding="utf-8"?>
<p:tagLst xmlns:p="http://schemas.openxmlformats.org/presentationml/2006/main">
  <p:tag name="AS_UNIQUEID" val="71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73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01.xml><?xml version="1.0" encoding="utf-8"?>
<p:tagLst xmlns:p="http://schemas.openxmlformats.org/presentationml/2006/main">
  <p:tag name="AS_UNIQUEID" val="918"/>
</p:tagLst>
</file>

<file path=ppt/tags/tag202.xml><?xml version="1.0" encoding="utf-8"?>
<p:tagLst xmlns:p="http://schemas.openxmlformats.org/presentationml/2006/main">
  <p:tag name="AS_UNIQUEID" val="919"/>
</p:tagLst>
</file>

<file path=ppt/tags/tag203.xml><?xml version="1.0" encoding="utf-8"?>
<p:tagLst xmlns:p="http://schemas.openxmlformats.org/presentationml/2006/main">
  <p:tag name="AS_UNIQUEID" val="920"/>
</p:tagLst>
</file>

<file path=ppt/tags/tag204.xml><?xml version="1.0" encoding="utf-8"?>
<p:tagLst xmlns:p="http://schemas.openxmlformats.org/presentationml/2006/main">
  <p:tag name="AS_UNIQUEID" val="400"/>
</p:tagLst>
</file>

<file path=ppt/tags/tag205.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06.xml><?xml version="1.0" encoding="utf-8"?>
<p:tagLst xmlns:p="http://schemas.openxmlformats.org/presentationml/2006/main">
  <p:tag name="AS_UNIQUEID" val="918"/>
</p:tagLst>
</file>

<file path=ppt/tags/tag207.xml><?xml version="1.0" encoding="utf-8"?>
<p:tagLst xmlns:p="http://schemas.openxmlformats.org/presentationml/2006/main">
  <p:tag name="AS_UNIQUEID" val="50"/>
</p:tagLst>
</file>

<file path=ppt/tags/tag208.xml><?xml version="1.0" encoding="utf-8"?>
<p:tagLst xmlns:p="http://schemas.openxmlformats.org/presentationml/2006/main">
  <p:tag name="AS_UNIQUEID" val="501"/>
</p:tagLst>
</file>

<file path=ppt/tags/tag20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1.xml><?xml version="1.0" encoding="utf-8"?>
<p:tagLst xmlns:p="http://schemas.openxmlformats.org/presentationml/2006/main">
  <p:tag name="AS_UNIQUEID" val="7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918"/>
</p:tagLst>
</file>

<file path=ppt/tags/tag211.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12.xml><?xml version="1.0" encoding="utf-8"?>
<p:tagLst xmlns:p="http://schemas.openxmlformats.org/presentationml/2006/main">
  <p:tag name="AS_UNIQUEID" val="922"/>
</p:tagLst>
</file>

<file path=ppt/tags/tag213.xml><?xml version="1.0" encoding="utf-8"?>
<p:tagLst xmlns:p="http://schemas.openxmlformats.org/presentationml/2006/main">
  <p:tag name="AS_UNIQUEID" val="923"/>
</p:tagLst>
</file>

<file path=ppt/tags/tag214.xml><?xml version="1.0" encoding="utf-8"?>
<p:tagLst xmlns:p="http://schemas.openxmlformats.org/presentationml/2006/main">
  <p:tag name="AS_UNIQUEID" val="924"/>
</p:tagLst>
</file>

<file path=ppt/tags/tag215.xml><?xml version="1.0" encoding="utf-8"?>
<p:tagLst xmlns:p="http://schemas.openxmlformats.org/presentationml/2006/main">
  <p:tag name="AS_UNIQUEID" val="925"/>
</p:tagLst>
</file>

<file path=ppt/tags/tag216.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17.xml><?xml version="1.0" encoding="utf-8"?>
<p:tagLst xmlns:p="http://schemas.openxmlformats.org/presentationml/2006/main">
  <p:tag name="AS_UNIQUEID" val="927"/>
</p:tagLst>
</file>

<file path=ppt/tags/tag218.xml><?xml version="1.0" encoding="utf-8"?>
<p:tagLst xmlns:p="http://schemas.openxmlformats.org/presentationml/2006/main">
  <p:tag name="AS_UNIQUEID" val="928"/>
</p:tagLst>
</file>

<file path=ppt/tags/tag219.xml><?xml version="1.0" encoding="utf-8"?>
<p:tagLst xmlns:p="http://schemas.openxmlformats.org/presentationml/2006/main">
  <p:tag name="AS_UNIQUEID" val="929"/>
</p:tagLst>
</file>

<file path=ppt/tags/tag22.xml><?xml version="1.0" encoding="utf-8"?>
<p:tagLst xmlns:p="http://schemas.openxmlformats.org/presentationml/2006/main">
  <p:tag name="AS_UNIQUEID" val="7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AS_UNIQUEID" val="683"/>
</p:tagLst>
</file>

<file path=ppt/tags/tag221.xml><?xml version="1.0" encoding="utf-8"?>
<p:tagLst xmlns:p="http://schemas.openxmlformats.org/presentationml/2006/main">
  <p:tag name="AS_UNIQUEID" val="684"/>
</p:tagLst>
</file>

<file path=ppt/tags/tag222.xml><?xml version="1.0" encoding="utf-8"?>
<p:tagLst xmlns:p="http://schemas.openxmlformats.org/presentationml/2006/main">
  <p:tag name="AS_UNIQUEID" val="685"/>
</p:tagLst>
</file>

<file path=ppt/tags/tag223.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24.xml><?xml version="1.0" encoding="utf-8"?>
<p:tagLst xmlns:p="http://schemas.openxmlformats.org/presentationml/2006/main">
  <p:tag name="AS_UNIQUEID" val="931"/>
</p:tagLst>
</file>

<file path=ppt/tags/tag225.xml><?xml version="1.0" encoding="utf-8"?>
<p:tagLst xmlns:p="http://schemas.openxmlformats.org/presentationml/2006/main">
  <p:tag name="AS_UNIQUEID" val="932"/>
</p:tagLst>
</file>

<file path=ppt/tags/tag226.xml><?xml version="1.0" encoding="utf-8"?>
<p:tagLst xmlns:p="http://schemas.openxmlformats.org/presentationml/2006/main">
  <p:tag name="AS_UNIQUEID" val="933"/>
</p:tagLst>
</file>

<file path=ppt/tags/tag227.xml><?xml version="1.0" encoding="utf-8"?>
<p:tagLst xmlns:p="http://schemas.openxmlformats.org/presentationml/2006/main">
  <p:tag name="AS_UNIQUEID" val="698"/>
</p:tagLst>
</file>

<file path=ppt/tags/tag228.xml><?xml version="1.0" encoding="utf-8"?>
<p:tagLst xmlns:p="http://schemas.openxmlformats.org/presentationml/2006/main">
  <p:tag name="AS_UNIQUEID" val="699"/>
</p:tagLst>
</file>

<file path=ppt/tags/tag229.xml><?xml version="1.0" encoding="utf-8"?>
<p:tagLst xmlns:p="http://schemas.openxmlformats.org/presentationml/2006/main">
  <p:tag name="AS_UNIQUEID" val="700"/>
</p:tagLst>
</file>

<file path=ppt/tags/tag23.xml><?xml version="1.0" encoding="utf-8"?>
<p:tagLst xmlns:p="http://schemas.openxmlformats.org/presentationml/2006/main">
  <p:tag name="AS_UNIQUEID" val="7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31.xml><?xml version="1.0" encoding="utf-8"?>
<p:tagLst xmlns:p="http://schemas.openxmlformats.org/presentationml/2006/main">
  <p:tag name="AS_UNIQUEID" val="935"/>
</p:tagLst>
</file>

<file path=ppt/tags/tag232.xml><?xml version="1.0" encoding="utf-8"?>
<p:tagLst xmlns:p="http://schemas.openxmlformats.org/presentationml/2006/main">
  <p:tag name="AS_UNIQUEID" val="936"/>
</p:tagLst>
</file>

<file path=ppt/tags/tag233.xml><?xml version="1.0" encoding="utf-8"?>
<p:tagLst xmlns:p="http://schemas.openxmlformats.org/presentationml/2006/main">
  <p:tag name="AS_UNIQUEID" val="937"/>
</p:tagLst>
</file>

<file path=ppt/tags/tag234.xml><?xml version="1.0" encoding="utf-8"?>
<p:tagLst xmlns:p="http://schemas.openxmlformats.org/presentationml/2006/main">
  <p:tag name="AS_UNIQUEID" val="711"/>
</p:tagLst>
</file>

<file path=ppt/tags/tag235.xml><?xml version="1.0" encoding="utf-8"?>
<p:tagLst xmlns:p="http://schemas.openxmlformats.org/presentationml/2006/main">
  <p:tag name="AS_UNIQUEID" val="713"/>
</p:tagLst>
</file>

<file path=ppt/tags/tag236.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37.xml><?xml version="1.0" encoding="utf-8"?>
<p:tagLst xmlns:p="http://schemas.openxmlformats.org/presentationml/2006/main">
  <p:tag name="AS_UNIQUEID" val="975"/>
</p:tagLst>
</file>

<file path=ppt/tags/tag238.xml><?xml version="1.0" encoding="utf-8"?>
<p:tagLst xmlns:p="http://schemas.openxmlformats.org/presentationml/2006/main">
  <p:tag name="AS_UNIQUEID" val="976"/>
</p:tagLst>
</file>

<file path=ppt/tags/tag239.xml><?xml version="1.0" encoding="utf-8"?>
<p:tagLst xmlns:p="http://schemas.openxmlformats.org/presentationml/2006/main">
  <p:tag name="AS_UNIQUEID" val="977"/>
</p:tagLst>
</file>

<file path=ppt/tags/tag24.xml><?xml version="1.0" encoding="utf-8"?>
<p:tagLst xmlns:p="http://schemas.openxmlformats.org/presentationml/2006/main">
  <p:tag name="AS_UNIQUEID" val="7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AS_UNIQUEID" val="978"/>
</p:tagLst>
</file>

<file path=ppt/tags/tag241.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242.xml><?xml version="1.0" encoding="utf-8"?>
<p:tagLst xmlns:p="http://schemas.openxmlformats.org/presentationml/2006/main">
  <p:tag name="AS_UNIQUEID" val="788"/>
</p:tagLst>
</file>

<file path=ppt/tags/tag243.xml><?xml version="1.0" encoding="utf-8"?>
<p:tagLst xmlns:p="http://schemas.openxmlformats.org/presentationml/2006/main">
  <p:tag name="AS_UNIQUEID" val="789"/>
</p:tagLst>
</file>

<file path=ppt/tags/tag244.xml><?xml version="1.0" encoding="utf-8"?>
<p:tagLst xmlns:p="http://schemas.openxmlformats.org/presentationml/2006/main">
  <p:tag name="AS_UNIQUEID" val="790"/>
</p:tagLst>
</file>

<file path=ppt/tags/tag245.xml><?xml version="1.0" encoding="utf-8"?>
<p:tagLst xmlns:p="http://schemas.openxmlformats.org/presentationml/2006/main">
  <p:tag name="AS_UNIQUEID" val="791"/>
</p:tagLst>
</file>

<file path=ppt/tags/tag246.xml><?xml version="1.0" encoding="utf-8"?>
<p:tagLst xmlns:p="http://schemas.openxmlformats.org/presentationml/2006/main">
  <p:tag name="AS_UNIQUEID" val="792"/>
</p:tagLst>
</file>

<file path=ppt/tags/tag247.xml><?xml version="1.0" encoding="utf-8"?>
<p:tagLst xmlns:p="http://schemas.openxmlformats.org/presentationml/2006/main">
  <p:tag name="AS_UNIQUEID" val="793"/>
</p:tagLst>
</file>

<file path=ppt/tags/tag248.xml><?xml version="1.0" encoding="utf-8"?>
<p:tagLst xmlns:p="http://schemas.openxmlformats.org/presentationml/2006/main">
  <p:tag name="AS_UNIQUEID" val="795"/>
</p:tagLst>
</file>

<file path=ppt/tags/tag249.xml><?xml version="1.0" encoding="utf-8"?>
<p:tagLst xmlns:p="http://schemas.openxmlformats.org/presentationml/2006/main">
  <p:tag name="AS_UNIQUEID" val="796"/>
</p:tagLst>
</file>

<file path=ppt/tags/tag25.xml><?xml version="1.0" encoding="utf-8"?>
<p:tagLst xmlns:p="http://schemas.openxmlformats.org/presentationml/2006/main">
  <p:tag name="AS_UNIQUEID" val="7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AS_UNIQUEID" val="797"/>
</p:tagLst>
</file>

<file path=ppt/tags/tag251.xml><?xml version="1.0" encoding="utf-8"?>
<p:tagLst xmlns:p="http://schemas.openxmlformats.org/presentationml/2006/main">
  <p:tag name="AS_UNIQUEID" val="798"/>
</p:tagLst>
</file>

<file path=ppt/tags/tag252.xml><?xml version="1.0" encoding="utf-8"?>
<p:tagLst xmlns:p="http://schemas.openxmlformats.org/presentationml/2006/main">
  <p:tag name="AS_OS" val="Unix 3.10 unknown"/>
  <p:tag name="AS_RELEASE_DATE" val="2017.06.20"/>
  <p:tag name="AS_TITLE" val="Aspose.Slides for Java"/>
  <p:tag name="AS_VERSION" val="17.6"/>
</p:tagLst>
</file>

<file path=ppt/tags/tag26.xml><?xml version="1.0" encoding="utf-8"?>
<p:tagLst xmlns:p="http://schemas.openxmlformats.org/presentationml/2006/main">
  <p:tag name="AS_UNIQUEID" val="74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AS_UNIQUEID" val="7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AS_UNIQUEID" val="74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AS_UNIQUEID" val="7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AS_UNIQUEID" val="71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74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AS_UNIQUEID" val="75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AS_UNIQUEID" val="75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AS_UNIQUEID" val="75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AS_UNIQUEID" val="75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AS_UNIQUEID" val="75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AS_UNIQUEID" val="75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AS_UNIQUEID" val="75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AS_UNIQUEID" val="75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AS_UNIQUEID" val="76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AS_UNIQUEID" val="71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76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AS_UNIQUEID" val="76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AS_UNIQUEID" val="76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AS_UNIQUEID" val="76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AS_UNIQUEID" val="76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AS_UNIQUEID" val="76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AS_UNIQUEID" val="76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AS_UNIQUEID" val="76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AS_UNIQUEID" val="77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AS_UNIQUEID" val="77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AS_UNIQUEID" val="71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77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AS_UNIQUEID" val="77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AS_UNIQUEID" val="77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AS_UNIQUEID" val="7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AS_UNIQUEID" val="77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AS_UNIQUEID" val="77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AS_UNIQUEID" val="781"/>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AS_UNIQUEID" val="782"/>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AS_UNIQUEID" val="78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AS_UNIQUEID" val="78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AS_UNIQUEID" val="7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AS_UNIQUEID" val="78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AS_UNIQUEID" val="786"/>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62.xml><?xml version="1.0" encoding="utf-8"?>
<p:tagLst xmlns:p="http://schemas.openxmlformats.org/presentationml/2006/main">
  <p:tag name="AS_UNIQUEID" val="804"/>
</p:tagLst>
</file>

<file path=ppt/tags/tag63.xml><?xml version="1.0" encoding="utf-8"?>
<p:tagLst xmlns:p="http://schemas.openxmlformats.org/presentationml/2006/main">
  <p:tag name="AS_UNIQUEID" val="805"/>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custom20187308_1*a*1"/>
  <p:tag name="KSO_WM_UNIT_INDEX" val="1"/>
  <p:tag name="KSO_WM_UNIT_ISCONTENTSTITLE" val="0"/>
  <p:tag name="KSO_WM_UNIT_LAYERLEVEL" val="1"/>
  <p:tag name="KSO_WM_UNIT_NOCLEAR" val="0"/>
  <p:tag name="KSO_WM_UNIT_PRESET_TEXT" val="空白演示"/>
  <p:tag name="KSO_WM_UNIT_TYPE" val="a"/>
  <p:tag name="KSO_WM_UNIT_VALUE" val="13"/>
</p:tagLst>
</file>

<file path=ppt/tags/tag64.xml><?xml version="1.0" encoding="utf-8"?>
<p:tagLst xmlns:p="http://schemas.openxmlformats.org/presentationml/2006/main">
  <p:tag name="AS_UNIQUEID" val="806"/>
</p:tagLst>
</file>

<file path=ppt/tags/tag65.xml><?xml version="1.0" encoding="utf-8"?>
<p:tagLst xmlns:p="http://schemas.openxmlformats.org/presentationml/2006/main">
  <p:tag name="AS_UNIQUEID" val="807"/>
</p:tagLst>
</file>

<file path=ppt/tags/tag66.xml><?xml version="1.0" encoding="utf-8"?>
<p:tagLst xmlns:p="http://schemas.openxmlformats.org/presentationml/2006/main">
  <p:tag name="AS_UNIQUEID" val="808"/>
</p:tagLst>
</file>

<file path=ppt/tags/tag67.xml><?xml version="1.0" encoding="utf-8"?>
<p:tagLst xmlns:p="http://schemas.openxmlformats.org/presentationml/2006/main">
  <p:tag name="AS_UNIQUEID" val="809"/>
</p:tagLst>
</file>

<file path=ppt/tags/tag68.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69.xml><?xml version="1.0" encoding="utf-8"?>
<p:tagLst xmlns:p="http://schemas.openxmlformats.org/presentationml/2006/main">
  <p:tag name="AS_UNIQUEID" val="800"/>
</p:tagLst>
</file>

<file path=ppt/tags/tag7.xml><?xml version="1.0" encoding="utf-8"?>
<p:tagLst xmlns:p="http://schemas.openxmlformats.org/presentationml/2006/main">
  <p:tag name="AS_UNIQUEID" val="72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AS_UNIQUEID" val="801"/>
</p:tagLst>
</file>

<file path=ppt/tags/tag71.xml><?xml version="1.0" encoding="utf-8"?>
<p:tagLst xmlns:p="http://schemas.openxmlformats.org/presentationml/2006/main">
  <p:tag name="AS_UNIQUEID" val="802"/>
</p:tagLst>
</file>

<file path=ppt/tags/tag72.xml><?xml version="1.0" encoding="utf-8"?>
<p:tagLst xmlns:p="http://schemas.openxmlformats.org/presentationml/2006/main">
  <p:tag name="AS_UNIQUEID" val="811"/>
</p:tagLst>
</file>

<file path=ppt/tags/tag73.xml><?xml version="1.0" encoding="utf-8"?>
<p:tagLst xmlns:p="http://schemas.openxmlformats.org/presentationml/2006/main">
  <p:tag name="AS_UNIQUEID" val="812"/>
</p:tagLst>
</file>

<file path=ppt/tags/tag74.xml><?xml version="1.0" encoding="utf-8"?>
<p:tagLst xmlns:p="http://schemas.openxmlformats.org/presentationml/2006/main">
  <p:tag name="AS_UNIQUEID" val="813"/>
</p:tagLst>
</file>

<file path=ppt/tags/tag75.xml><?xml version="1.0" encoding="utf-8"?>
<p:tagLst xmlns:p="http://schemas.openxmlformats.org/presentationml/2006/main">
  <p:tag name="AS_UNIQUEID" val="814"/>
</p:tagLst>
</file>

<file path=ppt/tags/tag76.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7.xml><?xml version="1.0" encoding="utf-8"?>
<p:tagLst xmlns:p="http://schemas.openxmlformats.org/presentationml/2006/main">
  <p:tag name="AS_UNIQUEID" val="811"/>
</p:tagLst>
</file>

<file path=ppt/tags/tag78.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79.xml><?xml version="1.0" encoding="utf-8"?>
<p:tagLst xmlns:p="http://schemas.openxmlformats.org/presentationml/2006/main">
  <p:tag name="AS_UNIQUEID" val="816"/>
</p:tagLst>
</file>

<file path=ppt/tags/tag8.xml><?xml version="1.0" encoding="utf-8"?>
<p:tagLst xmlns:p="http://schemas.openxmlformats.org/presentationml/2006/main">
  <p:tag name="AS_UNIQUEID" val="72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817"/>
</p:tagLst>
</file>

<file path=ppt/tags/tag81.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82.xml><?xml version="1.0" encoding="utf-8"?>
<p:tagLst xmlns:p="http://schemas.openxmlformats.org/presentationml/2006/main">
  <p:tag name="AS_UNIQUEID" val="819"/>
</p:tagLst>
</file>

<file path=ppt/tags/tag83.xml><?xml version="1.0" encoding="utf-8"?>
<p:tagLst xmlns:p="http://schemas.openxmlformats.org/presentationml/2006/main">
  <p:tag name="AS_UNIQUEID" val="821"/>
</p:tagLst>
</file>

<file path=ppt/tags/tag84.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85.xml><?xml version="1.0" encoding="utf-8"?>
<p:tagLst xmlns:p="http://schemas.openxmlformats.org/presentationml/2006/main">
  <p:tag name="AS_UNIQUEID" val="823"/>
</p:tagLst>
</file>

<file path=ppt/tags/tag86.xml><?xml version="1.0" encoding="utf-8"?>
<p:tagLst xmlns:p="http://schemas.openxmlformats.org/presentationml/2006/main">
  <p:tag name="AS_UNIQUEID" val="274"/>
</p:tagLst>
</file>

<file path=ppt/tags/tag87.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88.xml><?xml version="1.0" encoding="utf-8"?>
<p:tagLst xmlns:p="http://schemas.openxmlformats.org/presentationml/2006/main">
  <p:tag name="AS_UNIQUEID" val="825"/>
</p:tagLst>
</file>

<file path=ppt/tags/tag89.xml><?xml version="1.0" encoding="utf-8"?>
<p:tagLst xmlns:p="http://schemas.openxmlformats.org/presentationml/2006/main">
  <p:tag name="AS_UNIQUEID" val="826"/>
</p:tagLst>
</file>

<file path=ppt/tags/tag9.xml><?xml version="1.0" encoding="utf-8"?>
<p:tagLst xmlns:p="http://schemas.openxmlformats.org/presentationml/2006/main">
  <p:tag name="AS_UNIQUEID" val="72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827"/>
</p:tagLst>
</file>

<file path=ppt/tags/tag91.xml><?xml version="1.0" encoding="utf-8"?>
<p:tagLst xmlns:p="http://schemas.openxmlformats.org/presentationml/2006/main">
  <p:tag name="AS_UNIQUEID" val="264"/>
</p:tagLst>
</file>

<file path=ppt/tags/tag92.xml><?xml version="1.0" encoding="utf-8"?>
<p:tagLst xmlns:p="http://schemas.openxmlformats.org/presentationml/2006/main">
  <p:tag name="AS_UNIQUEID" val="267"/>
</p:tagLst>
</file>

<file path=ppt/tags/tag93.xml><?xml version="1.0" encoding="utf-8"?>
<p:tagLst xmlns:p="http://schemas.openxmlformats.org/presentationml/2006/main">
  <p:tag name="AS_UNIQUEID" val="270"/>
</p:tagLst>
</file>

<file path=ppt/tags/tag94.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ags/tag95.xml><?xml version="1.0" encoding="utf-8"?>
<p:tagLst xmlns:p="http://schemas.openxmlformats.org/presentationml/2006/main">
  <p:tag name="AS_UNIQUEID" val="829"/>
</p:tagLst>
</file>

<file path=ppt/tags/tag96.xml><?xml version="1.0" encoding="utf-8"?>
<p:tagLst xmlns:p="http://schemas.openxmlformats.org/presentationml/2006/main">
  <p:tag name="AS_UNIQUEID" val="830"/>
</p:tagLst>
</file>

<file path=ppt/tags/tag97.xml><?xml version="1.0" encoding="utf-8"?>
<p:tagLst xmlns:p="http://schemas.openxmlformats.org/presentationml/2006/main">
  <p:tag name="AS_UNIQUEID" val="831"/>
</p:tagLst>
</file>

<file path=ppt/tags/tag98.xml><?xml version="1.0" encoding="utf-8"?>
<p:tagLst xmlns:p="http://schemas.openxmlformats.org/presentationml/2006/main">
  <p:tag name="AS_UNIQUEID" val="312"/>
</p:tagLst>
</file>

<file path=ppt/tags/tag99.xml><?xml version="1.0" encoding="utf-8"?>
<p:tagLst xmlns:p="http://schemas.openxmlformats.org/presentationml/2006/main">
  <p:tag name="KSO_WM_BEAUTIFY_FLAG" val="#wm#"/>
  <p:tag name="KSO_WM_SPECIAL_SOURCE" val="bdnull"/>
  <p:tag name="KSO_WM_TEMPLATE_CATEGORY" val="custom"/>
  <p:tag name="KSO_WM_TEMPLATE_INDEX" val="20187308"/>
</p:tagLst>
</file>

<file path=ppt/theme/theme1.xml><?xml version="1.0" encoding="utf-8"?>
<a:theme xmlns:a="http://schemas.openxmlformats.org/drawingml/2006/main" name="Office 主题​​">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4002</Words>
  <Application>WPS 演示</Application>
  <PresentationFormat/>
  <Paragraphs>277</Paragraphs>
  <Slides>28</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28</vt:i4>
      </vt:variant>
    </vt:vector>
  </HeadingPairs>
  <TitlesOfParts>
    <vt:vector size="46" baseType="lpstr">
      <vt:lpstr>Arial</vt:lpstr>
      <vt:lpstr>SimSun</vt:lpstr>
      <vt:lpstr>Wingdings</vt:lpstr>
      <vt:lpstr>Microsoft YaHei</vt:lpstr>
      <vt:lpstr>隶书</vt:lpstr>
      <vt:lpstr>KaiTi</vt:lpstr>
      <vt:lpstr>Times New Roman</vt:lpstr>
      <vt:lpstr>SimHei</vt:lpstr>
      <vt:lpstr>Calibri</vt:lpstr>
      <vt:lpstr>Arial Unicode MS</vt:lpstr>
      <vt:lpstr>STXinwei</vt:lpstr>
      <vt:lpstr>华文细黑</vt:lpstr>
      <vt:lpstr>Wingdings 3</vt:lpstr>
      <vt:lpstr>微软简隶书</vt:lpstr>
      <vt:lpstr>华文宋体</vt:lpstr>
      <vt:lpstr>方正粗圆简体</vt:lpstr>
      <vt:lpstr>FangSong</vt:lpstr>
      <vt:lpstr>Office 主题​​</vt:lpstr>
      <vt:lpstr>李凭箜篌引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11</cp:revision>
  <cp:lastPrinted>2020-12-01T16:16:00Z</cp:lastPrinted>
  <dcterms:created xsi:type="dcterms:W3CDTF">2020-12-01T16:16:00Z</dcterms:created>
  <dcterms:modified xsi:type="dcterms:W3CDTF">2020-12-08T08:20:51Z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2052-11.1.0.10132</vt:lpwstr>
  </property>
</Properties>
</file>