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57" r:id="rId4"/>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1" r:id="rId69"/>
    <p:sldId id="322" r:id="rId70"/>
    <p:sldId id="323" r:id="rId71"/>
    <p:sldId id="324" r:id="rId72"/>
    <p:sldId id="325" r:id="rId73"/>
    <p:sldId id="326" r:id="rId74"/>
    <p:sldId id="327" r:id="rId75"/>
    <p:sldId id="328" r:id="rId76"/>
    <p:sldId id="329" r:id="rId77"/>
    <p:sldId id="330" r:id="rId78"/>
    <p:sldId id="331" r:id="rId79"/>
    <p:sldId id="332" r:id="rId80"/>
    <p:sldId id="333" r:id="rId81"/>
    <p:sldId id="334" r:id="rId82"/>
    <p:sldId id="335" r:id="rId83"/>
    <p:sldId id="336" r:id="rId84"/>
    <p:sldId id="337" r:id="rId85"/>
    <p:sldId id="338" r:id="rId86"/>
    <p:sldId id="339" r:id="rId87"/>
    <p:sldId id="340" r:id="rId88"/>
    <p:sldId id="341" r:id="rId89"/>
    <p:sldId id="342" r:id="rId90"/>
    <p:sldId id="343" r:id="rId91"/>
    <p:sldId id="344" r:id="rId92"/>
    <p:sldId id="345" r:id="rId93"/>
    <p:sldId id="346" r:id="rId94"/>
    <p:sldId id="347" r:id="rId95"/>
    <p:sldId id="348" r:id="rId96"/>
    <p:sldId id="349" r:id="rId97"/>
    <p:sldId id="350" r:id="rId98"/>
    <p:sldId id="351" r:id="rId99"/>
    <p:sldId id="352" r:id="rId100"/>
    <p:sldId id="353" r:id="rId101"/>
    <p:sldId id="354" r:id="rId102"/>
    <p:sldId id="355" r:id="rId103"/>
    <p:sldId id="356" r:id="rId104"/>
    <p:sldId id="357" r:id="rId105"/>
    <p:sldId id="358" r:id="rId106"/>
    <p:sldId id="359" r:id="rId107"/>
    <p:sldId id="360" r:id="rId108"/>
    <p:sldId id="361" r:id="rId109"/>
    <p:sldId id="362" r:id="rId110"/>
    <p:sldId id="363" r:id="rId111"/>
    <p:sldId id="364" r:id="rId112"/>
    <p:sldId id="365" r:id="rId113"/>
    <p:sldId id="366" r:id="rId114"/>
    <p:sldId id="367" r:id="rId115"/>
    <p:sldId id="368" r:id="rId116"/>
    <p:sldId id="369" r:id="rId117"/>
    <p:sldId id="370" r:id="rId118"/>
    <p:sldId id="371" r:id="rId119"/>
    <p:sldId id="372" r:id="rId120"/>
    <p:sldId id="373" r:id="rId121"/>
    <p:sldId id="374" r:id="rId122"/>
    <p:sldId id="375" r:id="rId123"/>
    <p:sldId id="376" r:id="rId124"/>
    <p:sldId id="377" r:id="rId125"/>
    <p:sldId id="378" r:id="rId126"/>
    <p:sldId id="379" r:id="rId127"/>
    <p:sldId id="380" r:id="rId128"/>
    <p:sldId id="381" r:id="rId129"/>
    <p:sldId id="382" r:id="rId130"/>
    <p:sldId id="383" r:id="rId131"/>
    <p:sldId id="384" r:id="rId132"/>
    <p:sldId id="385" r:id="rId133"/>
    <p:sldId id="386" r:id="rId134"/>
    <p:sldId id="387" r:id="rId135"/>
    <p:sldId id="388" r:id="rId136"/>
    <p:sldId id="389" r:id="rId137"/>
    <p:sldId id="390" r:id="rId138"/>
    <p:sldId id="391" r:id="rId139"/>
    <p:sldId id="392" r:id="rId140"/>
    <p:sldId id="393" r:id="rId141"/>
    <p:sldId id="394" r:id="rId142"/>
    <p:sldId id="395" r:id="rId143"/>
    <p:sldId id="396" r:id="rId144"/>
    <p:sldId id="397" r:id="rId145"/>
    <p:sldId id="398" r:id="rId146"/>
    <p:sldId id="399" r:id="rId147"/>
    <p:sldId id="400" r:id="rId148"/>
    <p:sldId id="401" r:id="rId149"/>
    <p:sldId id="402" r:id="rId150"/>
    <p:sldId id="403" r:id="rId151"/>
    <p:sldId id="404" r:id="rId152"/>
    <p:sldId id="405" r:id="rId153"/>
    <p:sldId id="406" r:id="rId154"/>
    <p:sldId id="407" r:id="rId155"/>
    <p:sldId id="408" r:id="rId156"/>
    <p:sldId id="409" r:id="rId157"/>
    <p:sldId id="410" r:id="rId158"/>
    <p:sldId id="411" r:id="rId159"/>
    <p:sldId id="412" r:id="rId160"/>
    <p:sldId id="413" r:id="rId161"/>
    <p:sldId id="414" r:id="rId162"/>
    <p:sldId id="415" r:id="rId163"/>
    <p:sldId id="416" r:id="rId164"/>
    <p:sldId id="417" r:id="rId165"/>
    <p:sldId id="418" r:id="rId166"/>
    <p:sldId id="419" r:id="rId167"/>
    <p:sldId id="420" r:id="rId168"/>
    <p:sldId id="421" r:id="rId169"/>
    <p:sldId id="422" r:id="rId170"/>
    <p:sldId id="423" r:id="rId171"/>
    <p:sldId id="424" r:id="rId172"/>
    <p:sldId id="425" r:id="rId173"/>
    <p:sldId id="426" r:id="rId174"/>
    <p:sldId id="427" r:id="rId175"/>
    <p:sldId id="428" r:id="rId176"/>
    <p:sldId id="429" r:id="rId177"/>
    <p:sldId id="430" r:id="rId178"/>
    <p:sldId id="431" r:id="rId179"/>
    <p:sldId id="432" r:id="rId180"/>
    <p:sldId id="433" r:id="rId181"/>
    <p:sldId id="434" r:id="rId182"/>
    <p:sldId id="435" r:id="rId183"/>
    <p:sldId id="436" r:id="rId184"/>
    <p:sldId id="437" r:id="rId185"/>
    <p:sldId id="438" r:id="rId186"/>
    <p:sldId id="439" r:id="rId187"/>
    <p:sldId id="440" r:id="rId188"/>
    <p:sldId id="441" r:id="rId189"/>
    <p:sldId id="442" r:id="rId190"/>
    <p:sldId id="443" r:id="rId191"/>
    <p:sldId id="444" r:id="rId192"/>
    <p:sldId id="445" r:id="rId193"/>
    <p:sldId id="446" r:id="rId194"/>
    <p:sldId id="447" r:id="rId195"/>
    <p:sldId id="448" r:id="rId196"/>
    <p:sldId id="449" r:id="rId197"/>
    <p:sldId id="450" r:id="rId198"/>
    <p:sldId id="451" r:id="rId199"/>
    <p:sldId id="452" r:id="rId200"/>
    <p:sldId id="453" r:id="rId201"/>
    <p:sldId id="454" r:id="rId202"/>
    <p:sldId id="455" r:id="rId203"/>
    <p:sldId id="456" r:id="rId204"/>
    <p:sldId id="457" r:id="rId205"/>
    <p:sldId id="458" r:id="rId206"/>
    <p:sldId id="459" r:id="rId207"/>
    <p:sldId id="460" r:id="rId208"/>
    <p:sldId id="461" r:id="rId209"/>
    <p:sldId id="462" r:id="rId210"/>
    <p:sldId id="463" r:id="rId211"/>
    <p:sldId id="464" r:id="rId212"/>
    <p:sldId id="465" r:id="rId213"/>
    <p:sldId id="466" r:id="rId214"/>
    <p:sldId id="467" r:id="rId215"/>
    <p:sldId id="468" r:id="rId216"/>
    <p:sldId id="469" r:id="rId217"/>
    <p:sldId id="470" r:id="rId218"/>
    <p:sldId id="471" r:id="rId219"/>
    <p:sldId id="472" r:id="rId220"/>
    <p:sldId id="473" r:id="rId221"/>
    <p:sldId id="474" r:id="rId222"/>
    <p:sldId id="475" r:id="rId223"/>
    <p:sldId id="476" r:id="rId224"/>
    <p:sldId id="477" r:id="rId225"/>
    <p:sldId id="478" r:id="rId226"/>
    <p:sldId id="479" r:id="rId227"/>
    <p:sldId id="480" r:id="rId228"/>
    <p:sldId id="481" r:id="rId229"/>
    <p:sldId id="482" r:id="rId230"/>
    <p:sldId id="483" r:id="rId231"/>
    <p:sldId id="484" r:id="rId232"/>
    <p:sldId id="485" r:id="rId233"/>
    <p:sldId id="486" r:id="rId234"/>
    <p:sldId id="487" r:id="rId235"/>
    <p:sldId id="488" r:id="rId236"/>
    <p:sldId id="489" r:id="rId237"/>
    <p:sldId id="490" r:id="rId238"/>
    <p:sldId id="491" r:id="rId239"/>
    <p:sldId id="492" r:id="rId240"/>
    <p:sldId id="493" r:id="rId241"/>
    <p:sldId id="494" r:id="rId242"/>
    <p:sldId id="495" r:id="rId243"/>
    <p:sldId id="496" r:id="rId244"/>
    <p:sldId id="497" r:id="rId245"/>
    <p:sldId id="498" r:id="rId246"/>
    <p:sldId id="499" r:id="rId247"/>
    <p:sldId id="500" r:id="rId248"/>
    <p:sldId id="501" r:id="rId249"/>
    <p:sldId id="502" r:id="rId250"/>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3" Type="http://schemas.openxmlformats.org/officeDocument/2006/relationships/tableStyles" Target="tableStyles.xml"/><Relationship Id="rId252" Type="http://schemas.openxmlformats.org/officeDocument/2006/relationships/viewProps" Target="viewProps.xml"/><Relationship Id="rId251" Type="http://schemas.openxmlformats.org/officeDocument/2006/relationships/presProps" Target="presProps.xml"/><Relationship Id="rId250" Type="http://schemas.openxmlformats.org/officeDocument/2006/relationships/slide" Target="slides/slide247.xml"/><Relationship Id="rId25" Type="http://schemas.openxmlformats.org/officeDocument/2006/relationships/slide" Target="slides/slide22.xml"/><Relationship Id="rId249" Type="http://schemas.openxmlformats.org/officeDocument/2006/relationships/slide" Target="slides/slide246.xml"/><Relationship Id="rId248" Type="http://schemas.openxmlformats.org/officeDocument/2006/relationships/slide" Target="slides/slide245.xml"/><Relationship Id="rId247" Type="http://schemas.openxmlformats.org/officeDocument/2006/relationships/slide" Target="slides/slide244.xml"/><Relationship Id="rId246" Type="http://schemas.openxmlformats.org/officeDocument/2006/relationships/slide" Target="slides/slide243.xml"/><Relationship Id="rId245" Type="http://schemas.openxmlformats.org/officeDocument/2006/relationships/slide" Target="slides/slide242.xml"/><Relationship Id="rId244" Type="http://schemas.openxmlformats.org/officeDocument/2006/relationships/slide" Target="slides/slide241.xml"/><Relationship Id="rId243" Type="http://schemas.openxmlformats.org/officeDocument/2006/relationships/slide" Target="slides/slide240.xml"/><Relationship Id="rId242" Type="http://schemas.openxmlformats.org/officeDocument/2006/relationships/slide" Target="slides/slide239.xml"/><Relationship Id="rId241" Type="http://schemas.openxmlformats.org/officeDocument/2006/relationships/slide" Target="slides/slide238.xml"/><Relationship Id="rId240" Type="http://schemas.openxmlformats.org/officeDocument/2006/relationships/slide" Target="slides/slide237.xml"/><Relationship Id="rId24" Type="http://schemas.openxmlformats.org/officeDocument/2006/relationships/slide" Target="slides/slide21.xml"/><Relationship Id="rId239" Type="http://schemas.openxmlformats.org/officeDocument/2006/relationships/slide" Target="slides/slide236.xml"/><Relationship Id="rId238" Type="http://schemas.openxmlformats.org/officeDocument/2006/relationships/slide" Target="slides/slide235.xml"/><Relationship Id="rId237" Type="http://schemas.openxmlformats.org/officeDocument/2006/relationships/slide" Target="slides/slide234.xml"/><Relationship Id="rId236" Type="http://schemas.openxmlformats.org/officeDocument/2006/relationships/slide" Target="slides/slide233.xml"/><Relationship Id="rId235" Type="http://schemas.openxmlformats.org/officeDocument/2006/relationships/slide" Target="slides/slide232.xml"/><Relationship Id="rId234" Type="http://schemas.openxmlformats.org/officeDocument/2006/relationships/slide" Target="slides/slide231.xml"/><Relationship Id="rId233" Type="http://schemas.openxmlformats.org/officeDocument/2006/relationships/slide" Target="slides/slide230.xml"/><Relationship Id="rId232" Type="http://schemas.openxmlformats.org/officeDocument/2006/relationships/slide" Target="slides/slide229.xml"/><Relationship Id="rId231" Type="http://schemas.openxmlformats.org/officeDocument/2006/relationships/slide" Target="slides/slide228.xml"/><Relationship Id="rId230" Type="http://schemas.openxmlformats.org/officeDocument/2006/relationships/slide" Target="slides/slide227.xml"/><Relationship Id="rId23" Type="http://schemas.openxmlformats.org/officeDocument/2006/relationships/slide" Target="slides/slide20.xml"/><Relationship Id="rId229" Type="http://schemas.openxmlformats.org/officeDocument/2006/relationships/slide" Target="slides/slide226.xml"/><Relationship Id="rId228" Type="http://schemas.openxmlformats.org/officeDocument/2006/relationships/slide" Target="slides/slide225.xml"/><Relationship Id="rId227" Type="http://schemas.openxmlformats.org/officeDocument/2006/relationships/slide" Target="slides/slide224.xml"/><Relationship Id="rId226" Type="http://schemas.openxmlformats.org/officeDocument/2006/relationships/slide" Target="slides/slide223.xml"/><Relationship Id="rId225" Type="http://schemas.openxmlformats.org/officeDocument/2006/relationships/slide" Target="slides/slide222.xml"/><Relationship Id="rId224" Type="http://schemas.openxmlformats.org/officeDocument/2006/relationships/slide" Target="slides/slide221.xml"/><Relationship Id="rId223" Type="http://schemas.openxmlformats.org/officeDocument/2006/relationships/slide" Target="slides/slide220.xml"/><Relationship Id="rId222" Type="http://schemas.openxmlformats.org/officeDocument/2006/relationships/slide" Target="slides/slide219.xml"/><Relationship Id="rId221" Type="http://schemas.openxmlformats.org/officeDocument/2006/relationships/slide" Target="slides/slide218.xml"/><Relationship Id="rId220" Type="http://schemas.openxmlformats.org/officeDocument/2006/relationships/slide" Target="slides/slide217.xml"/><Relationship Id="rId22" Type="http://schemas.openxmlformats.org/officeDocument/2006/relationships/slide" Target="slides/slide19.xml"/><Relationship Id="rId219" Type="http://schemas.openxmlformats.org/officeDocument/2006/relationships/slide" Target="slides/slide216.xml"/><Relationship Id="rId218" Type="http://schemas.openxmlformats.org/officeDocument/2006/relationships/slide" Target="slides/slide215.xml"/><Relationship Id="rId217" Type="http://schemas.openxmlformats.org/officeDocument/2006/relationships/slide" Target="slides/slide214.xml"/><Relationship Id="rId216" Type="http://schemas.openxmlformats.org/officeDocument/2006/relationships/slide" Target="slides/slide213.xml"/><Relationship Id="rId215" Type="http://schemas.openxmlformats.org/officeDocument/2006/relationships/slide" Target="slides/slide212.xml"/><Relationship Id="rId214" Type="http://schemas.openxmlformats.org/officeDocument/2006/relationships/slide" Target="slides/slide211.xml"/><Relationship Id="rId213" Type="http://schemas.openxmlformats.org/officeDocument/2006/relationships/slide" Target="slides/slide210.xml"/><Relationship Id="rId212" Type="http://schemas.openxmlformats.org/officeDocument/2006/relationships/slide" Target="slides/slide209.xml"/><Relationship Id="rId211" Type="http://schemas.openxmlformats.org/officeDocument/2006/relationships/slide" Target="slides/slide208.xml"/><Relationship Id="rId210" Type="http://schemas.openxmlformats.org/officeDocument/2006/relationships/slide" Target="slides/slide207.xml"/><Relationship Id="rId21" Type="http://schemas.openxmlformats.org/officeDocument/2006/relationships/slide" Target="slides/slide18.xml"/><Relationship Id="rId209" Type="http://schemas.openxmlformats.org/officeDocument/2006/relationships/slide" Target="slides/slide206.xml"/><Relationship Id="rId208" Type="http://schemas.openxmlformats.org/officeDocument/2006/relationships/slide" Target="slides/slide205.xml"/><Relationship Id="rId207" Type="http://schemas.openxmlformats.org/officeDocument/2006/relationships/slide" Target="slides/slide204.xml"/><Relationship Id="rId206" Type="http://schemas.openxmlformats.org/officeDocument/2006/relationships/slide" Target="slides/slide203.xml"/><Relationship Id="rId205" Type="http://schemas.openxmlformats.org/officeDocument/2006/relationships/slide" Target="slides/slide202.xml"/><Relationship Id="rId204" Type="http://schemas.openxmlformats.org/officeDocument/2006/relationships/slide" Target="slides/slide201.xml"/><Relationship Id="rId203" Type="http://schemas.openxmlformats.org/officeDocument/2006/relationships/slide" Target="slides/slide200.xml"/><Relationship Id="rId202" Type="http://schemas.openxmlformats.org/officeDocument/2006/relationships/slide" Target="slides/slide199.xml"/><Relationship Id="rId201" Type="http://schemas.openxmlformats.org/officeDocument/2006/relationships/slide" Target="slides/slide198.xml"/><Relationship Id="rId200" Type="http://schemas.openxmlformats.org/officeDocument/2006/relationships/slide" Target="slides/slide197.xml"/><Relationship Id="rId20" Type="http://schemas.openxmlformats.org/officeDocument/2006/relationships/slide" Target="slides/slide17.xml"/><Relationship Id="rId2" Type="http://schemas.openxmlformats.org/officeDocument/2006/relationships/theme" Target="theme/theme1.xml"/><Relationship Id="rId199" Type="http://schemas.openxmlformats.org/officeDocument/2006/relationships/slide" Target="slides/slide196.xml"/><Relationship Id="rId198" Type="http://schemas.openxmlformats.org/officeDocument/2006/relationships/slide" Target="slides/slide195.xml"/><Relationship Id="rId197" Type="http://schemas.openxmlformats.org/officeDocument/2006/relationships/slide" Target="slides/slide194.xml"/><Relationship Id="rId196" Type="http://schemas.openxmlformats.org/officeDocument/2006/relationships/slide" Target="slides/slide193.xml"/><Relationship Id="rId195" Type="http://schemas.openxmlformats.org/officeDocument/2006/relationships/slide" Target="slides/slide192.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slide" Target="slides/slide187.xml"/><Relationship Id="rId19" Type="http://schemas.openxmlformats.org/officeDocument/2006/relationships/slide" Target="slides/slide16.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slide" Target="slides/slide183.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5.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10AE4DA-CEF6-4E60-B036-AEC2BC1C12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0AE4DA-CEF6-4E60-B036-AEC2BC1C12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大标题">
    <p:spTree>
      <p:nvGrpSpPr>
        <p:cNvPr id="1" name=""/>
        <p:cNvGrpSpPr/>
        <p:nvPr/>
      </p:nvGrpSpPr>
      <p:grpSpPr>
        <a:xfrm>
          <a:off x="0" y="0"/>
          <a:ext cx="0" cy="0"/>
          <a:chOff x="0" y="0"/>
          <a:chExt cx="0" cy="0"/>
        </a:xfrm>
      </p:grpSpPr>
      <p:sp>
        <p:nvSpPr>
          <p:cNvPr id="146" name="is1ide-Oval 2"/>
          <p:cNvSpPr/>
          <p:nvPr/>
        </p:nvSpPr>
        <p:spPr>
          <a:xfrm>
            <a:off x="2738665" y="2320101"/>
            <a:ext cx="1500495" cy="1553700"/>
          </a:xfrm>
          <a:prstGeom prst="ellipse">
            <a:avLst/>
          </a:prstGeom>
          <a:solidFill>
            <a:schemeClr val="bg1">
              <a:lumMod val="95000"/>
            </a:schemeClr>
          </a:solidFill>
          <a:ln w="12700" cap="flat">
            <a:solidFill>
              <a:srgbClr val="DCDEE0"/>
            </a:solidFill>
            <a:prstDash val="solid"/>
            <a:round/>
          </a:ln>
          <a:effectLst/>
        </p:spPr>
        <p:txBody>
          <a:bodyPr anchor="ctr"/>
          <a:lstStyle/>
          <a:p>
            <a:pPr algn="ctr"/>
          </a:p>
        </p:txBody>
      </p:sp>
      <p:sp>
        <p:nvSpPr>
          <p:cNvPr id="142" name="is1ide-Freeform: Shape 4"/>
          <p:cNvSpPr/>
          <p:nvPr userDrawn="1"/>
        </p:nvSpPr>
        <p:spPr>
          <a:xfrm>
            <a:off x="3517559" y="2062769"/>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p>
        </p:txBody>
      </p:sp>
      <p:sp>
        <p:nvSpPr>
          <p:cNvPr id="143" name="is1ide-Freeform: Shape 5"/>
          <p:cNvSpPr/>
          <p:nvPr userDrawn="1"/>
        </p:nvSpPr>
        <p:spPr>
          <a:xfrm>
            <a:off x="3517563" y="3115382"/>
            <a:ext cx="980955"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p>
        </p:txBody>
      </p:sp>
      <p:sp>
        <p:nvSpPr>
          <p:cNvPr id="144" name="is1ide-Freeform: Shape 6"/>
          <p:cNvSpPr/>
          <p:nvPr userDrawn="1"/>
        </p:nvSpPr>
        <p:spPr>
          <a:xfrm>
            <a:off x="2501000" y="3115382"/>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p>
        </p:txBody>
      </p:sp>
      <p:sp>
        <p:nvSpPr>
          <p:cNvPr id="145" name="is1ide-Freeform: Shape 7"/>
          <p:cNvSpPr/>
          <p:nvPr userDrawn="1"/>
        </p:nvSpPr>
        <p:spPr>
          <a:xfrm>
            <a:off x="2500996" y="2062769"/>
            <a:ext cx="980971" cy="1015747"/>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p>
        </p:txBody>
      </p:sp>
      <p:pic>
        <p:nvPicPr>
          <p:cNvPr id="3" name="图片 2"/>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92202" y="2614835"/>
            <a:ext cx="1050706" cy="927362"/>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小标题3">
    <p:spTree>
      <p:nvGrpSpPr>
        <p:cNvPr id="1" name=""/>
        <p:cNvGrpSpPr/>
        <p:nvPr/>
      </p:nvGrpSpPr>
      <p:grpSpPr>
        <a:xfrm>
          <a:off x="0" y="0"/>
          <a:ext cx="0" cy="0"/>
          <a:chOff x="0" y="0"/>
          <a:chExt cx="0" cy="0"/>
        </a:xfrm>
      </p:grpSpPr>
      <p:grpSp>
        <p:nvGrpSpPr>
          <p:cNvPr id="6" name="组合 9"/>
          <p:cNvGrpSpPr/>
          <p:nvPr userDrawn="1"/>
        </p:nvGrpSpPr>
        <p:grpSpPr bwMode="auto">
          <a:xfrm>
            <a:off x="2510295" y="2543017"/>
            <a:ext cx="1641044" cy="1602663"/>
            <a:chOff x="0" y="0"/>
            <a:chExt cx="1387872" cy="1387872"/>
          </a:xfrm>
        </p:grpSpPr>
        <p:sp>
          <p:nvSpPr>
            <p:cNvPr id="7"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F47349"/>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8"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rgbClr val="00B0F0">
                <a:alpha val="48000"/>
              </a:srgb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9" name="文本框 19"/>
          <p:cNvSpPr>
            <a:spLocks noChangeArrowheads="1"/>
          </p:cNvSpPr>
          <p:nvPr userDrawn="1"/>
        </p:nvSpPr>
        <p:spPr bwMode="auto">
          <a:xfrm>
            <a:off x="2888919" y="3006620"/>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0921" y="2826068"/>
            <a:ext cx="4563428" cy="714375"/>
          </a:xfrm>
          <a:prstGeom prst="rect">
            <a:avLst/>
          </a:prstGeom>
          <a:noFill/>
          <a:ln w="9525">
            <a:noFill/>
          </a:ln>
        </p:spPr>
        <p:txBody>
          <a:bodyPr wrap="square">
            <a:spAutoFit/>
          </a:bodyPr>
          <a:lstStyle/>
          <a:p>
            <a:pPr indent="0"/>
            <a:r>
              <a:rPr lang="zh-CN" sz="4050" b="1">
                <a:solidFill>
                  <a:srgbClr val="ED7D31"/>
                </a:solidFill>
                <a:ea typeface="微软雅黑" panose="020B0503020204020204" pitchFamily="34" charset="-122"/>
              </a:rPr>
              <a:t>考点九 文言文阅读</a:t>
            </a:r>
            <a:endParaRPr lang="zh-CN" altLang="en-US" sz="4050" b="1">
              <a:solidFill>
                <a:srgbClr val="ED7D31"/>
              </a:solidFill>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515235"/>
          </a:xfrm>
          <a:prstGeom prst="rect">
            <a:avLst/>
          </a:prstGeom>
        </p:spPr>
        <p:txBody>
          <a:bodyPr wrap="square">
            <a:spAutoFit/>
          </a:bodyPr>
          <a:lstStyle/>
          <a:p>
            <a:pPr algn="just">
              <a:lnSpc>
                <a:spcPct val="150000"/>
              </a:lnSpc>
            </a:pPr>
            <a:r>
              <a:rPr sz="2100" dirty="0">
                <a:latin typeface="Times New Roman" panose="02020603050405020304" pitchFamily="18" charset="0"/>
                <a:ea typeface="微软雅黑" panose="020B0503020204020204" pitchFamily="34" charset="-122"/>
              </a:rPr>
              <a:t>2.对下列句子中加点词解释不正确的一项是(</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A.未尝稍降</a:t>
            </a:r>
            <a:r>
              <a:rPr sz="2100" dirty="0">
                <a:solidFill>
                  <a:srgbClr val="00B0F0"/>
                </a:solidFill>
                <a:latin typeface="Times New Roman" panose="02020603050405020304" pitchFamily="18" charset="0"/>
                <a:ea typeface="微软雅黑" panose="020B0503020204020204" pitchFamily="34" charset="-122"/>
              </a:rPr>
              <a:t>辞</a:t>
            </a:r>
            <a:r>
              <a:rPr sz="2100" dirty="0">
                <a:latin typeface="Times New Roman" panose="02020603050405020304" pitchFamily="18" charset="0"/>
                <a:ea typeface="微软雅黑" panose="020B0503020204020204" pitchFamily="34" charset="-122"/>
              </a:rPr>
              <a:t>色</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辞:言辞</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B.犹幸</a:t>
            </a:r>
            <a:r>
              <a:rPr sz="2100" dirty="0">
                <a:solidFill>
                  <a:srgbClr val="00B0F0"/>
                </a:solidFill>
                <a:latin typeface="Times New Roman" panose="02020603050405020304" pitchFamily="18" charset="0"/>
                <a:ea typeface="微软雅黑" panose="020B0503020204020204" pitchFamily="34" charset="-122"/>
              </a:rPr>
              <a:t>预</a:t>
            </a:r>
            <a:r>
              <a:rPr sz="2100" dirty="0">
                <a:latin typeface="Times New Roman" panose="02020603050405020304" pitchFamily="18" charset="0"/>
                <a:ea typeface="微软雅黑" panose="020B0503020204020204" pitchFamily="34" charset="-122"/>
              </a:rPr>
              <a:t>君子之列</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预:参与</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C.若</a:t>
            </a:r>
            <a:r>
              <a:rPr sz="2100" dirty="0">
                <a:solidFill>
                  <a:srgbClr val="00B0F0"/>
                </a:solidFill>
                <a:latin typeface="Times New Roman" panose="02020603050405020304" pitchFamily="18" charset="0"/>
                <a:ea typeface="微软雅黑" panose="020B0503020204020204" pitchFamily="34" charset="-122"/>
              </a:rPr>
              <a:t>业</a:t>
            </a:r>
            <a:r>
              <a:rPr sz="2100" dirty="0">
                <a:latin typeface="Times New Roman" panose="02020603050405020304" pitchFamily="18" charset="0"/>
                <a:ea typeface="微软雅黑" panose="020B0503020204020204" pitchFamily="34" charset="-122"/>
              </a:rPr>
              <a:t>为吾所有</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业:学业</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D.</a:t>
            </a:r>
            <a:r>
              <a:rPr sz="2100" dirty="0">
                <a:solidFill>
                  <a:srgbClr val="00B0F0"/>
                </a:solidFill>
                <a:latin typeface="Times New Roman" panose="02020603050405020304" pitchFamily="18" charset="0"/>
                <a:ea typeface="微软雅黑" panose="020B0503020204020204" pitchFamily="34" charset="-122"/>
              </a:rPr>
              <a:t>为</a:t>
            </a:r>
            <a:r>
              <a:rPr sz="2100" dirty="0">
                <a:latin typeface="Times New Roman" panose="02020603050405020304" pitchFamily="18" charset="0"/>
                <a:ea typeface="微软雅黑" panose="020B0503020204020204" pitchFamily="34" charset="-122"/>
              </a:rPr>
              <a:t>一说,使与书俱</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为:写,作</a:t>
            </a:r>
            <a:endParaRPr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5457661" y="1681163"/>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C</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261934" y="4002276"/>
            <a:ext cx="8620601" cy="1447165"/>
          </a:xfrm>
          <a:prstGeom prst="rect">
            <a:avLst/>
          </a:prstGeom>
          <a:noFill/>
          <a:ln w="28575">
            <a:solidFill>
              <a:srgbClr val="ED7D31"/>
            </a:solidFill>
            <a:prstDash val="dash"/>
          </a:ln>
        </p:spPr>
        <p:txBody>
          <a:bodyPr wrap="square">
            <a:spAutoFit/>
          </a:bodyPr>
          <a:lstStyle/>
          <a:p>
            <a:pPr indent="0" algn="just">
              <a:lnSpc>
                <a:spcPct val="140000"/>
              </a:lnSpc>
            </a:pPr>
            <a:r>
              <a:rPr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sz="2100" dirty="0">
                <a:latin typeface="Times New Roman" panose="02020603050405020304" pitchFamily="18" charset="0"/>
                <a:ea typeface="微软雅黑" panose="020B0503020204020204" pitchFamily="34" charset="-122"/>
                <a:cs typeface="Times New Roman" panose="02020603050405020304" pitchFamily="18" charset="0"/>
              </a:rPr>
              <a:t>本题考查理解常见文言实词在文中的含义｡要熟记课内文言词语的含义,结合具体语境推断词义,注意通假字､一词多义､词类活用等文言现象｡C.业:已经｡</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89246"/>
            <a:ext cx="8124092" cy="4453890"/>
          </a:xfrm>
          <a:prstGeom prst="rect">
            <a:avLst/>
          </a:prstGeom>
        </p:spPr>
        <p:txBody>
          <a:bodyPr wrap="square">
            <a:spAutoFit/>
          </a:bodyPr>
          <a:lstStyle/>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匹夫</a:t>
            </a:r>
            <a:r>
              <a:rPr lang="zh-CN" altLang="en-US" sz="2100" dirty="0">
                <a:latin typeface="Times New Roman" panose="02020603050405020304" pitchFamily="18" charset="0"/>
                <a:ea typeface="微软雅黑" panose="020B0503020204020204" pitchFamily="34" charset="-122"/>
              </a:rPr>
              <a:t>不可夺志也</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古义：指平民中的男子，这里泛指平民百姓</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今义：无学识，无智谋的人</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b="1" dirty="0">
                <a:latin typeface="Times New Roman" panose="02020603050405020304" pitchFamily="18" charset="0"/>
                <a:ea typeface="微软雅黑" panose="020B0503020204020204" pitchFamily="34" charset="-122"/>
              </a:rPr>
              <a:t>二、重点句子翻译</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子曰：“学而时习之，不亦说乎？有朋自远方来，不亦乐乎？人不知而不愠，不亦君子乎？”</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rPr>
              <a:t>孔子说：“学了（知识）又按时温习它，不是很愉快吗</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有志同道合的人从远方来，不也是很快乐吗</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别人不了解我，我却不生气，不也是有才德的人吗</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 calcmode="lin" valueType="num">
                                      <p:cBhvr additive="base">
                                        <p:cTn id="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10346"/>
            <a:ext cx="8124092" cy="4453890"/>
          </a:xfrm>
          <a:prstGeom prst="rect">
            <a:avLst/>
          </a:prstGeom>
        </p:spPr>
        <p:txBody>
          <a:bodyPr wrap="square">
            <a:spAutoFit/>
          </a:bodyPr>
          <a:lstStyle/>
          <a:p>
            <a:pPr>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曾子曰：“吾日三省吾身：为人谋而不忠乎？与朋友交而不信乎？传不习乎？”</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rPr>
              <a:t>曾子说：“我每天多次进行自我检查：替人谋划事情是否竭尽自己的心力？和朋友交往是否诚信？老师传授的知识是否复习了？”</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子曰：“吾十有五而志于学，三十而立，四十而不惑，五十而知天命，六十而耳顺，七十而从心所欲，不逾矩。”</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rPr>
              <a:t>孔子说：“我十五岁开始立志做学问，三十岁能有所成就，四十岁遇事能不迷惑，五十岁知道哪些是上天的意旨，六十岁能听得进不同的意见，到七十岁能顺从意愿，又不会越过法度。”</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39" y="1510346"/>
            <a:ext cx="8092441" cy="2999740"/>
          </a:xfrm>
          <a:prstGeom prst="rect">
            <a:avLst/>
          </a:prstGeom>
        </p:spPr>
        <p:txBody>
          <a:bodyPr wrap="square">
            <a:spAutoFit/>
          </a:bodyPr>
          <a:lstStyle/>
          <a:p>
            <a:pPr>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子曰：“温故而知新，可以为师矣。”</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rPr>
              <a:t>孔子说：“温习学过的知识，可以得到新的理解和体会，可以凭借这一点当老师了。”</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子曰：“学而不思则罔，思而不学则殆。”</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rPr>
              <a:t>孔子说：“只学习而不思考，就会感到迷茫而无所适从；只思考而不学习，就会感到疑惑。”</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10346"/>
            <a:ext cx="8092441" cy="3969385"/>
          </a:xfrm>
          <a:prstGeom prst="rect">
            <a:avLst/>
          </a:prstGeom>
        </p:spPr>
        <p:txBody>
          <a:bodyPr wrap="square">
            <a:spAutoFit/>
          </a:bodyPr>
          <a:lstStyle/>
          <a:p>
            <a:pPr>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子曰：“贤哉，回也！一箪食，一瓢饮，在陋巷，人不堪其忧，回也不改其乐。贤哉，回也！”</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rPr>
              <a:t>孔子说：“颜回的品质是多么高尚啊！一竹筐饭，一瓢水，住在简陋的小巷子里，别人都不能忍受那穷困的忧愁，颜回却不改变他的乐趣。颜回的品质是多么高尚啊！”</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子曰：“知之者不如好之者，好之者不如乐之者。”</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rPr>
              <a:t>孔子说：“知道怎么学习的人，不如喜爱学习的人；喜爱学习的人，又不如以学习为快乐的人。”</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9823" y="1510346"/>
            <a:ext cx="8408964" cy="4453890"/>
          </a:xfrm>
          <a:prstGeom prst="rect">
            <a:avLst/>
          </a:prstGeom>
        </p:spPr>
        <p:txBody>
          <a:bodyPr wrap="square">
            <a:spAutoFit/>
          </a:bodyPr>
          <a:lstStyle/>
          <a:p>
            <a:pPr>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子曰：“饭疏食，饮水，曲肱而枕之，乐亦在其中矣。不义而富且贵，于我如浮云。”</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rPr>
              <a:t>孔子说：“吃粗粮，喝冷水，弯着胳膊当枕头，乐趣也就在这其中了。用不正当的手段得来的富贵，对于我来讲就像浮云一样。”</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子曰：“三人行，必有我师焉。择其善者而从之，其不善者而改之。”</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rPr>
              <a:t>孔子说：“几个人一起走路，这其中必定有可以做我的老师的人。我选择他的优点来学习，（看到自己也有）他们的缺点就要改正。”</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子在川上曰：“逝者如斯夫，不舍昼夜。”</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rPr>
              <a:t>孔子在河边说：“逝去的一切像河水一样流去，日夜不停。”</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85728"/>
            <a:ext cx="8124092" cy="2515235"/>
          </a:xfrm>
          <a:prstGeom prst="rect">
            <a:avLst/>
          </a:prstGeom>
        </p:spPr>
        <p:txBody>
          <a:bodyPr wrap="square">
            <a:spAutoFit/>
          </a:bodyPr>
          <a:lstStyle/>
          <a:p>
            <a:pPr>
              <a:lnSpc>
                <a:spcPct val="150000"/>
              </a:lnSpc>
            </a:pP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子曰：“三军可夺帅也，匹夫不可夺志也。”</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rPr>
              <a:t>孔子说：“军队可以改变主帅，平民百姓的志向是不能改变的。”</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12.</a:t>
            </a:r>
            <a:r>
              <a:rPr lang="zh-CN" altLang="en-US" sz="2100" dirty="0">
                <a:latin typeface="Times New Roman" panose="02020603050405020304" pitchFamily="18" charset="0"/>
                <a:ea typeface="微软雅黑" panose="020B0503020204020204" pitchFamily="34" charset="-122"/>
              </a:rPr>
              <a:t>子夏曰：“博学而笃志，切问而近思，仁在其中矣。”</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rPr>
              <a:t>子夏说：“广泛学习且能坚定志向，恳切地发问求教，多思考当前的事情，仁德就在其中了。</a:t>
            </a:r>
            <a:r>
              <a:rPr lang="zh-CN" altLang="en-US" sz="2100" dirty="0" smtClean="0">
                <a:solidFill>
                  <a:srgbClr val="C00000"/>
                </a:solidFill>
                <a:latin typeface="Times New Roman" panose="02020603050405020304" pitchFamily="18" charset="0"/>
                <a:ea typeface="微软雅黑" panose="020B0503020204020204" pitchFamily="34" charset="-122"/>
              </a:rPr>
              <a:t>”</a:t>
            </a:r>
            <a:endParaRPr lang="zh-CN" altLang="en-US" sz="2100" dirty="0" smtClean="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163" y="1485900"/>
            <a:ext cx="8046244" cy="3969385"/>
          </a:xfrm>
          <a:prstGeom prst="rect">
            <a:avLst/>
          </a:prstGeom>
        </p:spPr>
        <p:txBody>
          <a:bodyPr wrap="square">
            <a:spAutoFit/>
          </a:bodyPr>
          <a:lstStyle/>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三､内容理解</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第一章:</a:t>
            </a:r>
            <a:r>
              <a:rPr sz="2100" dirty="0">
                <a:latin typeface="Times New Roman" panose="02020603050405020304" pitchFamily="18" charset="0"/>
                <a:ea typeface="微软雅黑" panose="020B0503020204020204" pitchFamily="34" charset="-122"/>
              </a:rPr>
              <a:t>讲的是学习的方法､学习的乐趣和为人的态度｡</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第二章:</a:t>
            </a:r>
            <a:r>
              <a:rPr sz="2100" dirty="0">
                <a:latin typeface="Times New Roman" panose="02020603050405020304" pitchFamily="18" charset="0"/>
                <a:ea typeface="微软雅黑" panose="020B0503020204020204" pitchFamily="34" charset="-122"/>
              </a:rPr>
              <a:t>强调治学的人要重视品德修养,多反躬自省｡</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第三章:</a:t>
            </a:r>
            <a:r>
              <a:rPr sz="2100" dirty="0">
                <a:latin typeface="Times New Roman" panose="02020603050405020304" pitchFamily="18" charset="0"/>
                <a:ea typeface="微软雅黑" panose="020B0503020204020204" pitchFamily="34" charset="-122"/>
              </a:rPr>
              <a:t>孔子自述他学习和提高修养的过程｡</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第四章:</a:t>
            </a:r>
            <a:r>
              <a:rPr sz="2100" dirty="0">
                <a:latin typeface="Times New Roman" panose="02020603050405020304" pitchFamily="18" charset="0"/>
                <a:ea typeface="微软雅黑" panose="020B0503020204020204" pitchFamily="34" charset="-122"/>
              </a:rPr>
              <a:t>谈论的是学习的方法｡</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第五章:</a:t>
            </a:r>
            <a:r>
              <a:rPr sz="2100" dirty="0">
                <a:latin typeface="Times New Roman" panose="02020603050405020304" pitchFamily="18" charset="0"/>
                <a:ea typeface="微软雅黑" panose="020B0503020204020204" pitchFamily="34" charset="-122"/>
              </a:rPr>
              <a:t>阐述了学习和思考的辩证关系,强调要学思结合｡</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第六章:</a:t>
            </a:r>
            <a:r>
              <a:rPr sz="2100" dirty="0">
                <a:latin typeface="Times New Roman" panose="02020603050405020304" pitchFamily="18" charset="0"/>
                <a:ea typeface="微软雅黑" panose="020B0503020204020204" pitchFamily="34" charset="-122"/>
              </a:rPr>
              <a:t>赞扬了颜回乐于学习､安贫乐道的品质｡</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第七章:</a:t>
            </a:r>
            <a:r>
              <a:rPr sz="2100" dirty="0">
                <a:latin typeface="Times New Roman" panose="02020603050405020304" pitchFamily="18" charset="0"/>
                <a:ea typeface="微软雅黑" panose="020B0503020204020204" pitchFamily="34" charset="-122"/>
              </a:rPr>
              <a:t>阐述了学习态度,倡导以学习为快乐｡</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163" y="1485900"/>
            <a:ext cx="8046244" cy="2999740"/>
          </a:xfrm>
          <a:prstGeom prst="rect">
            <a:avLst/>
          </a:prstGeom>
        </p:spPr>
        <p:txBody>
          <a:bodyPr wrap="square">
            <a:spAutoFit/>
          </a:bodyPr>
          <a:lstStyle/>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sym typeface="+mn-ea"/>
              </a:rPr>
              <a:t>第八章:</a:t>
            </a:r>
            <a:r>
              <a:rPr sz="2100" dirty="0">
                <a:latin typeface="Times New Roman" panose="02020603050405020304" pitchFamily="18" charset="0"/>
                <a:ea typeface="微软雅黑" panose="020B0503020204020204" pitchFamily="34" charset="-122"/>
                <a:sym typeface="+mn-ea"/>
              </a:rPr>
              <a:t>讲人的道德修养,要有正确的财富观,提倡“安贫乐道”｡</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第九章:</a:t>
            </a:r>
            <a:r>
              <a:rPr sz="2100" dirty="0">
                <a:latin typeface="Times New Roman" panose="02020603050405020304" pitchFamily="18" charset="0"/>
                <a:ea typeface="微软雅黑" panose="020B0503020204020204" pitchFamily="34" charset="-122"/>
              </a:rPr>
              <a:t>讲学习态度,向一切人虚心学习,不但要学习别人的长处,还要借鉴别人的短处,反省自己有无类似的毛病,要注意改正｡</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第十章:</a:t>
            </a:r>
            <a:r>
              <a:rPr sz="2100" dirty="0">
                <a:latin typeface="Times New Roman" panose="02020603050405020304" pitchFamily="18" charset="0"/>
                <a:ea typeface="微软雅黑" panose="020B0503020204020204" pitchFamily="34" charset="-122"/>
              </a:rPr>
              <a:t>讲时光易逝,应珍惜时间｡</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第十一章:</a:t>
            </a:r>
            <a:r>
              <a:rPr sz="2100" dirty="0">
                <a:latin typeface="Times New Roman" panose="02020603050405020304" pitchFamily="18" charset="0"/>
                <a:ea typeface="微软雅黑" panose="020B0503020204020204" pitchFamily="34" charset="-122"/>
              </a:rPr>
              <a:t>讲一个人应当坚定信念,矢志不渝｡</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第十二章:</a:t>
            </a:r>
            <a:r>
              <a:rPr sz="2100" dirty="0">
                <a:latin typeface="Times New Roman" panose="02020603050405020304" pitchFamily="18" charset="0"/>
                <a:ea typeface="微软雅黑" panose="020B0503020204020204" pitchFamily="34" charset="-122"/>
              </a:rPr>
              <a:t>讲学习方法,要坚定信念,广泛学习｡</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2046749"/>
            <a:ext cx="8343977" cy="3484245"/>
          </a:xfrm>
          <a:prstGeom prst="rect">
            <a:avLst/>
          </a:prstGeom>
        </p:spPr>
        <p:txBody>
          <a:bodyPr wrap="square">
            <a:spAutoFit/>
          </a:bodyPr>
          <a:lstStyle/>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阅读下面文言文,完成题目｡</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【甲】</a:t>
            </a:r>
            <a:r>
              <a:rPr sz="2100" dirty="0">
                <a:latin typeface="Times New Roman" panose="02020603050405020304" pitchFamily="18" charset="0"/>
                <a:ea typeface="微软雅黑" panose="020B0503020204020204" pitchFamily="34" charset="-122"/>
              </a:rPr>
              <a:t>子曰:“学而时习之,不亦说乎?有朋自远方来,不亦乐乎?人不知而不愠,不亦君子乎?”(《学而》)</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曾子曰:“吾日三省吾身:为人谋而不忠乎?与朋友交而不信乎?传不习乎?”(《学而》)</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子曰:“吾十有五而志于学,三十而立,四十而不惑,五十而知天命,六十而耳顺,七十而从心所欲,不逾矩｡”(《为政》)</a:t>
            </a:r>
            <a:endParaRPr sz="2100" dirty="0">
              <a:latin typeface="Times New Roman" panose="02020603050405020304" pitchFamily="18" charset="0"/>
              <a:ea typeface="微软雅黑" panose="020B0503020204020204" pitchFamily="34" charset="-122"/>
            </a:endParaRPr>
          </a:p>
        </p:txBody>
      </p:sp>
      <p:grpSp>
        <p:nvGrpSpPr>
          <p:cNvPr id="3" name="组合 2"/>
          <p:cNvGrpSpPr/>
          <p:nvPr/>
        </p:nvGrpSpPr>
        <p:grpSpPr>
          <a:xfrm>
            <a:off x="538266" y="1585400"/>
            <a:ext cx="1832229" cy="575945"/>
            <a:chOff x="3318511" y="2579277"/>
            <a:chExt cx="2442972" cy="767927"/>
          </a:xfrm>
        </p:grpSpPr>
        <p:grpSp>
          <p:nvGrpSpPr>
            <p:cNvPr id="5" name="组合 4"/>
            <p:cNvGrpSpPr/>
            <p:nvPr/>
          </p:nvGrpSpPr>
          <p:grpSpPr>
            <a:xfrm>
              <a:off x="3318511" y="2707006"/>
              <a:ext cx="437563" cy="458225"/>
              <a:chOff x="9324592" y="1236103"/>
              <a:chExt cx="531657" cy="583566"/>
            </a:xfrm>
          </p:grpSpPr>
          <p:sp>
            <p:nvSpPr>
              <p:cNvPr id="7" name="Shape 6853"/>
              <p:cNvSpPr/>
              <p:nvPr/>
            </p:nvSpPr>
            <p:spPr>
              <a:xfrm>
                <a:off x="9332127" y="1236103"/>
                <a:ext cx="450444" cy="583566"/>
              </a:xfrm>
              <a:custGeom>
                <a:avLst/>
                <a:gdLst/>
                <a:ahLst/>
                <a:cxnLst>
                  <a:cxn ang="0">
                    <a:pos x="wd2" y="hd2"/>
                  </a:cxn>
                  <a:cxn ang="5400000">
                    <a:pos x="wd2" y="hd2"/>
                  </a:cxn>
                  <a:cxn ang="10800000">
                    <a:pos x="wd2" y="hd2"/>
                  </a:cxn>
                  <a:cxn ang="16200000">
                    <a:pos x="wd2" y="hd2"/>
                  </a:cxn>
                </a:cxnLst>
                <a:rect l="0" t="0" r="r" b="b"/>
                <a:pathLst>
                  <a:path w="21600" h="21600" extrusionOk="0">
                    <a:moveTo>
                      <a:pt x="19406" y="0"/>
                    </a:moveTo>
                    <a:cubicBezTo>
                      <a:pt x="7425" y="0"/>
                      <a:pt x="7425" y="0"/>
                      <a:pt x="7425" y="0"/>
                    </a:cubicBezTo>
                    <a:cubicBezTo>
                      <a:pt x="7425" y="0"/>
                      <a:pt x="4978" y="2088"/>
                      <a:pt x="4134" y="2741"/>
                    </a:cubicBezTo>
                    <a:cubicBezTo>
                      <a:pt x="3122" y="3524"/>
                      <a:pt x="0" y="5873"/>
                      <a:pt x="0" y="5873"/>
                    </a:cubicBezTo>
                    <a:cubicBezTo>
                      <a:pt x="0" y="5873"/>
                      <a:pt x="0" y="5873"/>
                      <a:pt x="0" y="5873"/>
                    </a:cubicBezTo>
                    <a:cubicBezTo>
                      <a:pt x="0" y="19903"/>
                      <a:pt x="0" y="19903"/>
                      <a:pt x="0" y="19903"/>
                    </a:cubicBezTo>
                    <a:cubicBezTo>
                      <a:pt x="0" y="20817"/>
                      <a:pt x="928" y="21600"/>
                      <a:pt x="2109" y="21600"/>
                    </a:cubicBezTo>
                    <a:cubicBezTo>
                      <a:pt x="19406" y="21600"/>
                      <a:pt x="19406" y="21600"/>
                      <a:pt x="19406" y="21600"/>
                    </a:cubicBezTo>
                    <a:cubicBezTo>
                      <a:pt x="20588" y="21600"/>
                      <a:pt x="21600" y="20817"/>
                      <a:pt x="21600" y="19903"/>
                    </a:cubicBezTo>
                    <a:cubicBezTo>
                      <a:pt x="21600" y="1697"/>
                      <a:pt x="21600" y="1697"/>
                      <a:pt x="21600" y="1697"/>
                    </a:cubicBezTo>
                    <a:cubicBezTo>
                      <a:pt x="21600" y="783"/>
                      <a:pt x="20588" y="0"/>
                      <a:pt x="19406" y="0"/>
                    </a:cubicBezTo>
                  </a:path>
                </a:pathLst>
              </a:custGeom>
              <a:solidFill>
                <a:srgbClr val="0A8CBF"/>
              </a:solidFill>
              <a:ln w="12700" cap="flat">
                <a:noFill/>
                <a:miter lim="400000"/>
              </a:ln>
              <a:effectLst/>
            </p:spPr>
            <p:txBody>
              <a:bodyPr wrap="square" lIns="0" tIns="0" rIns="0" bIns="0" numCol="1" anchor="t">
                <a:noAutofit/>
              </a:bodyPr>
              <a:lstStyle/>
              <a:p>
                <a:pPr lvl="0"/>
                <a:endParaRPr sz="100"/>
              </a:p>
            </p:txBody>
          </p:sp>
          <p:pic>
            <p:nvPicPr>
              <p:cNvPr id="8" name="image22.png"/>
              <p:cNvPicPr/>
              <p:nvPr/>
            </p:nvPicPr>
            <p:blipFill>
              <a:blip r:embed="rId1"/>
              <a:stretch>
                <a:fillRect/>
              </a:stretch>
            </p:blipFill>
            <p:spPr>
              <a:xfrm>
                <a:off x="9652796" y="1483092"/>
                <a:ext cx="134798" cy="314808"/>
              </a:xfrm>
              <a:prstGeom prst="rect">
                <a:avLst/>
              </a:prstGeom>
              <a:ln w="12700" cap="flat">
                <a:noFill/>
                <a:miter lim="400000"/>
                <a:headEnd/>
                <a:tailEnd/>
              </a:ln>
              <a:effectLst/>
            </p:spPr>
          </p:pic>
          <p:sp>
            <p:nvSpPr>
              <p:cNvPr id="9" name="Shape 6855"/>
              <p:cNvSpPr/>
              <p:nvPr/>
            </p:nvSpPr>
            <p:spPr>
              <a:xfrm>
                <a:off x="9332127" y="1236103"/>
                <a:ext cx="225222" cy="5835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850" y="0"/>
                      <a:pt x="14850" y="0"/>
                      <a:pt x="14850" y="0"/>
                    </a:cubicBezTo>
                    <a:cubicBezTo>
                      <a:pt x="14850" y="0"/>
                      <a:pt x="9956" y="2088"/>
                      <a:pt x="8269" y="2741"/>
                    </a:cubicBezTo>
                    <a:cubicBezTo>
                      <a:pt x="6244" y="3524"/>
                      <a:pt x="0" y="5873"/>
                      <a:pt x="0" y="5873"/>
                    </a:cubicBezTo>
                    <a:cubicBezTo>
                      <a:pt x="0" y="5873"/>
                      <a:pt x="0" y="5873"/>
                      <a:pt x="0" y="5873"/>
                    </a:cubicBezTo>
                    <a:cubicBezTo>
                      <a:pt x="0" y="19903"/>
                      <a:pt x="0" y="19903"/>
                      <a:pt x="0" y="19903"/>
                    </a:cubicBezTo>
                    <a:cubicBezTo>
                      <a:pt x="0" y="20817"/>
                      <a:pt x="1856" y="21600"/>
                      <a:pt x="4219" y="21600"/>
                    </a:cubicBezTo>
                    <a:cubicBezTo>
                      <a:pt x="21600" y="21600"/>
                      <a:pt x="21600" y="21600"/>
                      <a:pt x="21600" y="21600"/>
                    </a:cubicBezTo>
                    <a:cubicBezTo>
                      <a:pt x="21600" y="0"/>
                      <a:pt x="21600" y="0"/>
                      <a:pt x="21600" y="0"/>
                    </a:cubicBezTo>
                  </a:path>
                </a:pathLst>
              </a:custGeom>
              <a:solidFill>
                <a:srgbClr val="18A3D9"/>
              </a:solidFill>
              <a:ln w="12700" cap="flat">
                <a:noFill/>
                <a:miter lim="400000"/>
              </a:ln>
              <a:effectLst/>
            </p:spPr>
            <p:txBody>
              <a:bodyPr wrap="square" lIns="0" tIns="0" rIns="0" bIns="0" numCol="1" anchor="t">
                <a:noAutofit/>
              </a:bodyPr>
              <a:lstStyle/>
              <a:p>
                <a:pPr lvl="0"/>
                <a:endParaRPr sz="100"/>
              </a:p>
            </p:txBody>
          </p:sp>
          <p:pic>
            <p:nvPicPr>
              <p:cNvPr id="10" name="image23.png"/>
              <p:cNvPicPr/>
              <p:nvPr/>
            </p:nvPicPr>
            <p:blipFill>
              <a:blip r:embed="rId2"/>
              <a:stretch>
                <a:fillRect/>
              </a:stretch>
            </p:blipFill>
            <p:spPr>
              <a:xfrm>
                <a:off x="9324592" y="1375087"/>
                <a:ext cx="195081" cy="57771"/>
              </a:xfrm>
              <a:prstGeom prst="rect">
                <a:avLst/>
              </a:prstGeom>
              <a:ln w="12700" cap="flat">
                <a:noFill/>
                <a:miter lim="400000"/>
                <a:headEnd/>
                <a:tailEnd/>
              </a:ln>
              <a:effectLst/>
            </p:spPr>
          </p:pic>
          <p:sp>
            <p:nvSpPr>
              <p:cNvPr id="11" name="Shape 6857"/>
              <p:cNvSpPr/>
              <p:nvPr/>
            </p:nvSpPr>
            <p:spPr>
              <a:xfrm>
                <a:off x="9332127" y="1236103"/>
                <a:ext cx="154893" cy="159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5360"/>
                      <a:pt x="21600" y="15360"/>
                      <a:pt x="21600" y="15360"/>
                    </a:cubicBezTo>
                    <a:cubicBezTo>
                      <a:pt x="21600" y="18960"/>
                      <a:pt x="18900" y="21600"/>
                      <a:pt x="15464" y="21600"/>
                    </a:cubicBezTo>
                    <a:cubicBezTo>
                      <a:pt x="0" y="21600"/>
                      <a:pt x="0" y="21600"/>
                      <a:pt x="0" y="21600"/>
                    </a:cubicBezTo>
                    <a:lnTo>
                      <a:pt x="21600" y="0"/>
                    </a:lnTo>
                    <a:close/>
                  </a:path>
                </a:pathLst>
              </a:custGeom>
              <a:solidFill>
                <a:srgbClr val="3DBAEB"/>
              </a:solidFill>
              <a:ln w="12700" cap="flat">
                <a:noFill/>
                <a:miter lim="400000"/>
              </a:ln>
              <a:effectLst/>
            </p:spPr>
            <p:txBody>
              <a:bodyPr wrap="square" lIns="0" tIns="0" rIns="0" bIns="0" numCol="1" anchor="t">
                <a:noAutofit/>
              </a:bodyPr>
              <a:lstStyle/>
              <a:p>
                <a:pPr lvl="0"/>
                <a:endParaRPr sz="100"/>
              </a:p>
            </p:txBody>
          </p:sp>
          <p:sp>
            <p:nvSpPr>
              <p:cNvPr id="12" name="Shape 6858"/>
              <p:cNvSpPr/>
              <p:nvPr/>
            </p:nvSpPr>
            <p:spPr>
              <a:xfrm>
                <a:off x="9405806" y="1446253"/>
                <a:ext cx="301412" cy="195081"/>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cubicBezTo>
                      <a:pt x="1137" y="21600"/>
                      <a:pt x="1137" y="21600"/>
                      <a:pt x="1137" y="21600"/>
                    </a:cubicBezTo>
                    <a:cubicBezTo>
                      <a:pt x="505" y="21600"/>
                      <a:pt x="0" y="20822"/>
                      <a:pt x="0" y="19849"/>
                    </a:cubicBezTo>
                    <a:cubicBezTo>
                      <a:pt x="0" y="18876"/>
                      <a:pt x="505" y="18097"/>
                      <a:pt x="1137" y="18097"/>
                    </a:cubicBezTo>
                    <a:cubicBezTo>
                      <a:pt x="20463" y="18097"/>
                      <a:pt x="20463" y="18097"/>
                      <a:pt x="20463" y="18097"/>
                    </a:cubicBezTo>
                    <a:cubicBezTo>
                      <a:pt x="21095" y="18097"/>
                      <a:pt x="21600" y="18876"/>
                      <a:pt x="21600" y="19849"/>
                    </a:cubicBezTo>
                    <a:cubicBezTo>
                      <a:pt x="21600" y="20822"/>
                      <a:pt x="21095" y="21600"/>
                      <a:pt x="20463" y="21600"/>
                    </a:cubicBezTo>
                    <a:close/>
                    <a:moveTo>
                      <a:pt x="21600" y="13816"/>
                    </a:moveTo>
                    <a:cubicBezTo>
                      <a:pt x="21600" y="12843"/>
                      <a:pt x="21095" y="12065"/>
                      <a:pt x="20463" y="12065"/>
                    </a:cubicBezTo>
                    <a:cubicBezTo>
                      <a:pt x="1137" y="12065"/>
                      <a:pt x="1137" y="12065"/>
                      <a:pt x="1137" y="12065"/>
                    </a:cubicBezTo>
                    <a:cubicBezTo>
                      <a:pt x="505" y="12065"/>
                      <a:pt x="0" y="12843"/>
                      <a:pt x="0" y="13816"/>
                    </a:cubicBezTo>
                    <a:cubicBezTo>
                      <a:pt x="0" y="14789"/>
                      <a:pt x="505" y="15373"/>
                      <a:pt x="1137" y="15373"/>
                    </a:cubicBezTo>
                    <a:cubicBezTo>
                      <a:pt x="20463" y="15373"/>
                      <a:pt x="20463" y="15373"/>
                      <a:pt x="20463" y="15373"/>
                    </a:cubicBezTo>
                    <a:cubicBezTo>
                      <a:pt x="21095" y="15373"/>
                      <a:pt x="21600" y="14789"/>
                      <a:pt x="21600" y="13816"/>
                    </a:cubicBezTo>
                    <a:close/>
                    <a:moveTo>
                      <a:pt x="21600" y="7784"/>
                    </a:moveTo>
                    <a:cubicBezTo>
                      <a:pt x="21600" y="6811"/>
                      <a:pt x="21095" y="6032"/>
                      <a:pt x="20463" y="6032"/>
                    </a:cubicBezTo>
                    <a:cubicBezTo>
                      <a:pt x="1137" y="6032"/>
                      <a:pt x="1137" y="6032"/>
                      <a:pt x="1137" y="6032"/>
                    </a:cubicBezTo>
                    <a:cubicBezTo>
                      <a:pt x="505" y="6032"/>
                      <a:pt x="0" y="6811"/>
                      <a:pt x="0" y="7784"/>
                    </a:cubicBezTo>
                    <a:cubicBezTo>
                      <a:pt x="0" y="8562"/>
                      <a:pt x="505" y="9341"/>
                      <a:pt x="1137" y="9341"/>
                    </a:cubicBezTo>
                    <a:cubicBezTo>
                      <a:pt x="20463" y="9341"/>
                      <a:pt x="20463" y="9341"/>
                      <a:pt x="20463" y="9341"/>
                    </a:cubicBezTo>
                    <a:cubicBezTo>
                      <a:pt x="21095" y="9341"/>
                      <a:pt x="21600" y="8562"/>
                      <a:pt x="21600" y="7784"/>
                    </a:cubicBezTo>
                    <a:close/>
                    <a:moveTo>
                      <a:pt x="10737" y="1751"/>
                    </a:moveTo>
                    <a:cubicBezTo>
                      <a:pt x="10737" y="778"/>
                      <a:pt x="10232" y="0"/>
                      <a:pt x="9726" y="0"/>
                    </a:cubicBezTo>
                    <a:cubicBezTo>
                      <a:pt x="1137" y="0"/>
                      <a:pt x="1137" y="0"/>
                      <a:pt x="1137" y="0"/>
                    </a:cubicBezTo>
                    <a:cubicBezTo>
                      <a:pt x="505" y="0"/>
                      <a:pt x="0" y="778"/>
                      <a:pt x="0" y="1751"/>
                    </a:cubicBezTo>
                    <a:cubicBezTo>
                      <a:pt x="0" y="2530"/>
                      <a:pt x="505" y="3308"/>
                      <a:pt x="1137" y="3308"/>
                    </a:cubicBezTo>
                    <a:cubicBezTo>
                      <a:pt x="9726" y="3308"/>
                      <a:pt x="9726" y="3308"/>
                      <a:pt x="9726" y="3308"/>
                    </a:cubicBezTo>
                    <a:cubicBezTo>
                      <a:pt x="10232" y="3308"/>
                      <a:pt x="10737" y="2530"/>
                      <a:pt x="10737" y="1751"/>
                    </a:cubicBez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3" name="Shape 6859"/>
              <p:cNvSpPr/>
              <p:nvPr/>
            </p:nvSpPr>
            <p:spPr>
              <a:xfrm>
                <a:off x="9578280" y="1325689"/>
                <a:ext cx="113029" cy="98796"/>
              </a:xfrm>
              <a:prstGeom prst="rect">
                <a:avLst/>
              </a:prstGeom>
              <a:solidFill>
                <a:srgbClr val="F8EDE7"/>
              </a:solidFill>
              <a:ln w="12700" cap="flat">
                <a:noFill/>
                <a:miter lim="400000"/>
              </a:ln>
              <a:effectLst/>
            </p:spPr>
            <p:txBody>
              <a:bodyPr wrap="square" lIns="0" tIns="0" rIns="0" bIns="0" numCol="1" anchor="t">
                <a:noAutofit/>
              </a:bodyPr>
              <a:lstStyle/>
              <a:p>
                <a:pPr lvl="0"/>
                <a:endParaRPr sz="100"/>
              </a:p>
            </p:txBody>
          </p:sp>
          <p:sp>
            <p:nvSpPr>
              <p:cNvPr id="14" name="Shape 6860"/>
              <p:cNvSpPr/>
              <p:nvPr/>
            </p:nvSpPr>
            <p:spPr>
              <a:xfrm>
                <a:off x="9640236" y="1424484"/>
                <a:ext cx="216013" cy="250340"/>
              </a:xfrm>
              <a:custGeom>
                <a:avLst/>
                <a:gdLst/>
                <a:ahLst/>
                <a:cxnLst>
                  <a:cxn ang="0">
                    <a:pos x="wd2" y="hd2"/>
                  </a:cxn>
                  <a:cxn ang="5400000">
                    <a:pos x="wd2" y="hd2"/>
                  </a:cxn>
                  <a:cxn ang="10800000">
                    <a:pos x="wd2" y="hd2"/>
                  </a:cxn>
                  <a:cxn ang="16200000">
                    <a:pos x="wd2" y="hd2"/>
                  </a:cxn>
                </a:cxnLst>
                <a:rect l="0" t="0" r="r" b="b"/>
                <a:pathLst>
                  <a:path w="21600" h="21600" extrusionOk="0">
                    <a:moveTo>
                      <a:pt x="8623" y="0"/>
                    </a:moveTo>
                    <a:lnTo>
                      <a:pt x="0" y="16615"/>
                    </a:lnTo>
                    <a:lnTo>
                      <a:pt x="13144" y="21600"/>
                    </a:lnTo>
                    <a:lnTo>
                      <a:pt x="21600" y="5201"/>
                    </a:lnTo>
                    <a:lnTo>
                      <a:pt x="8623" y="0"/>
                    </a:lnTo>
                    <a:close/>
                  </a:path>
                </a:pathLst>
              </a:custGeom>
              <a:solidFill>
                <a:srgbClr val="3BBF98"/>
              </a:solidFill>
              <a:ln w="12700" cap="flat">
                <a:noFill/>
                <a:miter lim="400000"/>
              </a:ln>
              <a:effectLst/>
            </p:spPr>
            <p:txBody>
              <a:bodyPr wrap="square" lIns="0" tIns="0" rIns="0" bIns="0" numCol="1" anchor="t">
                <a:noAutofit/>
              </a:bodyPr>
              <a:lstStyle/>
              <a:p>
                <a:pPr lvl="0"/>
                <a:endParaRPr sz="100"/>
              </a:p>
            </p:txBody>
          </p:sp>
          <p:sp>
            <p:nvSpPr>
              <p:cNvPr id="15" name="Shape 6861"/>
              <p:cNvSpPr/>
              <p:nvPr/>
            </p:nvSpPr>
            <p:spPr>
              <a:xfrm>
                <a:off x="9640236" y="1617053"/>
                <a:ext cx="131450" cy="98797"/>
              </a:xfrm>
              <a:custGeom>
                <a:avLst/>
                <a:gdLst/>
                <a:ahLst/>
                <a:cxnLst>
                  <a:cxn ang="0">
                    <a:pos x="wd2" y="hd2"/>
                  </a:cxn>
                  <a:cxn ang="5400000">
                    <a:pos x="wd2" y="hd2"/>
                  </a:cxn>
                  <a:cxn ang="10800000">
                    <a:pos x="wd2" y="hd2"/>
                  </a:cxn>
                  <a:cxn ang="16200000">
                    <a:pos x="wd2" y="hd2"/>
                  </a:cxn>
                </a:cxnLst>
                <a:rect l="0" t="0" r="r" b="b"/>
                <a:pathLst>
                  <a:path w="21600" h="21600" extrusionOk="0">
                    <a:moveTo>
                      <a:pt x="1651" y="15742"/>
                    </a:moveTo>
                    <a:lnTo>
                      <a:pt x="0" y="0"/>
                    </a:lnTo>
                    <a:lnTo>
                      <a:pt x="21600" y="12631"/>
                    </a:lnTo>
                    <a:lnTo>
                      <a:pt x="11557" y="21600"/>
                    </a:lnTo>
                    <a:lnTo>
                      <a:pt x="1651" y="15742"/>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6862"/>
              <p:cNvSpPr/>
              <p:nvPr/>
            </p:nvSpPr>
            <p:spPr>
              <a:xfrm>
                <a:off x="9640236" y="1424484"/>
                <a:ext cx="151544" cy="222711"/>
              </a:xfrm>
              <a:custGeom>
                <a:avLst/>
                <a:gdLst/>
                <a:ahLst/>
                <a:cxnLst>
                  <a:cxn ang="0">
                    <a:pos x="wd2" y="hd2"/>
                  </a:cxn>
                  <a:cxn ang="5400000">
                    <a:pos x="wd2" y="hd2"/>
                  </a:cxn>
                  <a:cxn ang="10800000">
                    <a:pos x="wd2" y="hd2"/>
                  </a:cxn>
                  <a:cxn ang="16200000">
                    <a:pos x="wd2" y="hd2"/>
                  </a:cxn>
                </a:cxnLst>
                <a:rect l="0" t="0" r="r" b="b"/>
                <a:pathLst>
                  <a:path w="21600" h="21600" extrusionOk="0">
                    <a:moveTo>
                      <a:pt x="12292" y="0"/>
                    </a:moveTo>
                    <a:lnTo>
                      <a:pt x="0" y="18677"/>
                    </a:lnTo>
                    <a:lnTo>
                      <a:pt x="9308" y="21600"/>
                    </a:lnTo>
                    <a:lnTo>
                      <a:pt x="21600" y="2923"/>
                    </a:lnTo>
                    <a:lnTo>
                      <a:pt x="12292" y="0"/>
                    </a:lnTo>
                    <a:close/>
                  </a:path>
                </a:pathLst>
              </a:custGeom>
              <a:solidFill>
                <a:srgbClr val="4ED0AA"/>
              </a:solidFill>
              <a:ln w="12700" cap="flat">
                <a:noFill/>
                <a:miter lim="400000"/>
              </a:ln>
              <a:effectLst/>
            </p:spPr>
            <p:txBody>
              <a:bodyPr wrap="square" lIns="0" tIns="0" rIns="0" bIns="0" numCol="1" anchor="t">
                <a:noAutofit/>
              </a:bodyPr>
              <a:lstStyle/>
              <a:p>
                <a:pPr lvl="0"/>
                <a:endParaRPr sz="100"/>
              </a:p>
            </p:txBody>
          </p:sp>
          <p:sp>
            <p:nvSpPr>
              <p:cNvPr id="17" name="Shape 6863"/>
              <p:cNvSpPr/>
              <p:nvPr/>
            </p:nvSpPr>
            <p:spPr>
              <a:xfrm>
                <a:off x="9640236" y="1617053"/>
                <a:ext cx="66982" cy="86238"/>
              </a:xfrm>
              <a:custGeom>
                <a:avLst/>
                <a:gdLst/>
                <a:ahLst/>
                <a:cxnLst>
                  <a:cxn ang="0">
                    <a:pos x="wd2" y="hd2"/>
                  </a:cxn>
                  <a:cxn ang="5400000">
                    <a:pos x="wd2" y="hd2"/>
                  </a:cxn>
                  <a:cxn ang="10800000">
                    <a:pos x="wd2" y="hd2"/>
                  </a:cxn>
                  <a:cxn ang="16200000">
                    <a:pos x="wd2" y="hd2"/>
                  </a:cxn>
                </a:cxnLst>
                <a:rect l="0" t="0" r="r" b="b"/>
                <a:pathLst>
                  <a:path w="21600" h="21600" extrusionOk="0">
                    <a:moveTo>
                      <a:pt x="3240" y="18035"/>
                    </a:moveTo>
                    <a:lnTo>
                      <a:pt x="0" y="0"/>
                    </a:lnTo>
                    <a:lnTo>
                      <a:pt x="21600" y="6920"/>
                    </a:lnTo>
                    <a:lnTo>
                      <a:pt x="12960" y="21600"/>
                    </a:lnTo>
                    <a:lnTo>
                      <a:pt x="3240" y="18035"/>
                    </a:ln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8" name="Shape 6864"/>
              <p:cNvSpPr/>
              <p:nvPr/>
            </p:nvSpPr>
            <p:spPr>
              <a:xfrm>
                <a:off x="9650283" y="1684033"/>
                <a:ext cx="65307" cy="66981"/>
              </a:xfrm>
              <a:custGeom>
                <a:avLst/>
                <a:gdLst/>
                <a:ahLst/>
                <a:cxnLst>
                  <a:cxn ang="0">
                    <a:pos x="wd2" y="hd2"/>
                  </a:cxn>
                  <a:cxn ang="5400000">
                    <a:pos x="wd2" y="hd2"/>
                  </a:cxn>
                  <a:cxn ang="10800000">
                    <a:pos x="wd2" y="hd2"/>
                  </a:cxn>
                  <a:cxn ang="16200000">
                    <a:pos x="wd2" y="hd2"/>
                  </a:cxn>
                </a:cxnLst>
                <a:rect l="0" t="0" r="r" b="b"/>
                <a:pathLst>
                  <a:path w="21600" h="21600" extrusionOk="0">
                    <a:moveTo>
                      <a:pt x="21600" y="8910"/>
                    </a:moveTo>
                    <a:lnTo>
                      <a:pt x="3046" y="21600"/>
                    </a:lnTo>
                    <a:lnTo>
                      <a:pt x="0" y="0"/>
                    </a:lnTo>
                    <a:lnTo>
                      <a:pt x="21600" y="8910"/>
                    </a:ln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9" name="Shape 6865"/>
              <p:cNvSpPr/>
              <p:nvPr/>
            </p:nvSpPr>
            <p:spPr>
              <a:xfrm>
                <a:off x="9650283" y="1684033"/>
                <a:ext cx="31817" cy="66981"/>
              </a:xfrm>
              <a:custGeom>
                <a:avLst/>
                <a:gdLst/>
                <a:ahLst/>
                <a:cxnLst>
                  <a:cxn ang="0">
                    <a:pos x="wd2" y="hd2"/>
                  </a:cxn>
                  <a:cxn ang="5400000">
                    <a:pos x="wd2" y="hd2"/>
                  </a:cxn>
                  <a:cxn ang="10800000">
                    <a:pos x="wd2" y="hd2"/>
                  </a:cxn>
                  <a:cxn ang="16200000">
                    <a:pos x="wd2" y="hd2"/>
                  </a:cxn>
                </a:cxnLst>
                <a:rect l="0" t="0" r="r" b="b"/>
                <a:pathLst>
                  <a:path w="21600" h="21600" extrusionOk="0">
                    <a:moveTo>
                      <a:pt x="6253" y="21600"/>
                    </a:moveTo>
                    <a:lnTo>
                      <a:pt x="0" y="0"/>
                    </a:lnTo>
                    <a:lnTo>
                      <a:pt x="21600" y="4590"/>
                    </a:lnTo>
                    <a:lnTo>
                      <a:pt x="6253"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grpSp>
        <p:sp>
          <p:nvSpPr>
            <p:cNvPr id="6" name="文本框 5"/>
            <p:cNvSpPr txBox="1"/>
            <p:nvPr/>
          </p:nvSpPr>
          <p:spPr>
            <a:xfrm>
              <a:off x="3726730" y="2579277"/>
              <a:ext cx="2034753" cy="767927"/>
            </a:xfrm>
            <a:prstGeom prst="rect">
              <a:avLst/>
            </a:prstGeom>
            <a:noFill/>
          </p:spPr>
          <p:txBody>
            <a:bodyPr wrap="square" rtlCol="0" anchor="t">
              <a:spAutoFit/>
            </a:bodyPr>
            <a:lstStyle/>
            <a:p>
              <a:pPr algn="just">
                <a:lnSpc>
                  <a:spcPct val="150000"/>
                </a:lnSpc>
              </a:pPr>
              <a:r>
                <a:rPr lang="zh-CN" altLang="en-US" sz="2100" b="1" dirty="0" smtClean="0">
                  <a:solidFill>
                    <a:srgbClr val="0A8CBF"/>
                  </a:solidFill>
                  <a:latin typeface="Times New Roman" panose="02020603050405020304" pitchFamily="18" charset="0"/>
                  <a:ea typeface="微软雅黑" panose="020B0503020204020204" pitchFamily="34" charset="-122"/>
                  <a:sym typeface="+mn-ea"/>
                </a:rPr>
                <a:t>课堂变式练</a:t>
              </a:r>
              <a:endParaRPr lang="zh-CN" altLang="en-US" sz="2100" b="1" dirty="0" smtClean="0">
                <a:solidFill>
                  <a:srgbClr val="0A8CBF"/>
                </a:solidFill>
                <a:latin typeface="Times New Roman" panose="02020603050405020304" pitchFamily="18" charset="0"/>
                <a:ea typeface="微软雅黑" panose="020B0503020204020204" pitchFamily="34" charset="-122"/>
                <a:sym typeface="+mn-ea"/>
              </a:endParaRPr>
            </a:p>
          </p:txBody>
        </p:sp>
      </p:gr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163" y="1485900"/>
            <a:ext cx="8038148" cy="3484245"/>
          </a:xfrm>
          <a:prstGeom prst="rect">
            <a:avLst/>
          </a:prstGeom>
        </p:spPr>
        <p:txBody>
          <a:bodyPr wrap="square">
            <a:spAutoFit/>
          </a:bodyPr>
          <a:lstStyle/>
          <a:p>
            <a:pPr>
              <a:lnSpc>
                <a:spcPct val="150000"/>
              </a:lnSpc>
              <a:spcBef>
                <a:spcPts val="0"/>
              </a:spcBef>
              <a:spcAft>
                <a:spcPts val="0"/>
              </a:spcAft>
            </a:pPr>
            <a:r>
              <a:rPr sz="2100" dirty="0">
                <a:latin typeface="Times New Roman" panose="02020603050405020304" pitchFamily="18" charset="0"/>
                <a:ea typeface="微软雅黑" panose="020B0503020204020204" pitchFamily="34" charset="-122"/>
                <a:sym typeface="+mn-ea"/>
              </a:rPr>
              <a:t>子曰:“温故而知新,可以为师矣｡”(《为政》)</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dirty="0">
                <a:latin typeface="Times New Roman" panose="02020603050405020304" pitchFamily="18" charset="0"/>
                <a:ea typeface="微软雅黑" panose="020B0503020204020204" pitchFamily="34" charset="-122"/>
                <a:sym typeface="+mn-ea"/>
              </a:rPr>
              <a:t>子曰:“贤哉,回也!一箪食,一瓢饮,在陋巷,人不堪其忧,回也不改其乐｡贤哉,回也!”(《雍也》)</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dirty="0">
                <a:latin typeface="Times New Roman" panose="02020603050405020304" pitchFamily="18" charset="0"/>
                <a:ea typeface="微软雅黑" panose="020B0503020204020204" pitchFamily="34" charset="-122"/>
                <a:sym typeface="+mn-ea"/>
              </a:rPr>
              <a:t>子曰:“知之者不如好之者,好之者不如乐之者｡”(《雍也》)</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dirty="0">
                <a:latin typeface="Times New Roman" panose="02020603050405020304" pitchFamily="18" charset="0"/>
                <a:ea typeface="微软雅黑" panose="020B0503020204020204" pitchFamily="34" charset="-122"/>
                <a:sym typeface="+mn-ea"/>
              </a:rPr>
              <a:t>子曰:“饭疏食,饮水,曲肱而枕之,乐亦在其中矣｡不义而富且贵,于我如浮云｡”(《述而》)</a:t>
            </a:r>
            <a:endParaRPr sz="2100" dirty="0">
              <a:latin typeface="Times New Roman" panose="02020603050405020304" pitchFamily="18" charset="0"/>
              <a:ea typeface="微软雅黑" panose="020B0503020204020204" pitchFamily="34" charset="-122"/>
            </a:endParaRPr>
          </a:p>
          <a:p>
            <a:pPr algn="r">
              <a:lnSpc>
                <a:spcPct val="150000"/>
              </a:lnSpc>
              <a:spcBef>
                <a:spcPts val="0"/>
              </a:spcBef>
              <a:spcAft>
                <a:spcPts val="0"/>
              </a:spcAft>
            </a:pPr>
            <a:r>
              <a:rPr sz="2100" dirty="0">
                <a:latin typeface="Times New Roman" panose="02020603050405020304" pitchFamily="18" charset="0"/>
                <a:ea typeface="微软雅黑" panose="020B0503020204020204" pitchFamily="34" charset="-122"/>
                <a:sym typeface="+mn-ea"/>
              </a:rPr>
              <a:t>(节选自《&lt;论语&gt;十二章》)</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1938" y="1510189"/>
            <a:ext cx="8602980" cy="4291330"/>
          </a:xfrm>
          <a:prstGeom prst="rect">
            <a:avLst/>
          </a:prstGeom>
        </p:spPr>
        <p:txBody>
          <a:bodyPr wrap="square">
            <a:spAutoFit/>
          </a:bodyPr>
          <a:lstStyle/>
          <a:p>
            <a:pPr algn="just" fontAlgn="auto">
              <a:lnSpc>
                <a:spcPct val="130000"/>
              </a:lnSpc>
            </a:pPr>
            <a:r>
              <a:rPr sz="2100" dirty="0">
                <a:latin typeface="Times New Roman" panose="02020603050405020304" pitchFamily="18" charset="0"/>
                <a:ea typeface="微软雅黑" panose="020B0503020204020204" pitchFamily="34" charset="-122"/>
              </a:rPr>
              <a:t>3.下列对两篇选文的理解和分析有误的一项是(</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endParaRPr>
          </a:p>
          <a:p>
            <a:pPr algn="just" fontAlgn="auto">
              <a:lnSpc>
                <a:spcPct val="130000"/>
              </a:lnSpc>
            </a:pPr>
            <a:r>
              <a:rPr sz="2100" dirty="0">
                <a:latin typeface="Times New Roman" panose="02020603050405020304" pitchFamily="18" charset="0"/>
                <a:ea typeface="微软雅黑" panose="020B0503020204020204" pitchFamily="34" charset="-122"/>
              </a:rPr>
              <a:t>A.“序”和“说”都是古代的一种文体｡“序”有书序和赠序之分,甲文属于赠序｡“说”既可以发表议论,也可以叙事,是为了说明一种道理｡</a:t>
            </a:r>
            <a:endParaRPr sz="2100" dirty="0">
              <a:latin typeface="Times New Roman" panose="02020603050405020304" pitchFamily="18" charset="0"/>
              <a:ea typeface="微软雅黑" panose="020B0503020204020204" pitchFamily="34" charset="-122"/>
            </a:endParaRPr>
          </a:p>
          <a:p>
            <a:pPr algn="just" fontAlgn="auto">
              <a:lnSpc>
                <a:spcPct val="130000"/>
              </a:lnSpc>
            </a:pPr>
            <a:r>
              <a:rPr sz="2100" dirty="0">
                <a:latin typeface="Times New Roman" panose="02020603050405020304" pitchFamily="18" charset="0"/>
                <a:ea typeface="微软雅黑" panose="020B0503020204020204" pitchFamily="34" charset="-122"/>
              </a:rPr>
              <a:t>B.甲文作者结合自身经历,具体地叙说了自己从幼年到成年的艰苦求学历程,用以勉励后生勤奋学习,作者刻苦的精神､虚心的态度令人敬佩｡</a:t>
            </a:r>
            <a:endParaRPr sz="2100" dirty="0">
              <a:latin typeface="Times New Roman" panose="02020603050405020304" pitchFamily="18" charset="0"/>
              <a:ea typeface="微软雅黑" panose="020B0503020204020204" pitchFamily="34" charset="-122"/>
            </a:endParaRPr>
          </a:p>
          <a:p>
            <a:pPr algn="just" fontAlgn="auto">
              <a:lnSpc>
                <a:spcPct val="130000"/>
              </a:lnSpc>
            </a:pPr>
            <a:r>
              <a:rPr sz="2100" dirty="0">
                <a:latin typeface="Times New Roman" panose="02020603050405020304" pitchFamily="18" charset="0"/>
                <a:ea typeface="微软雅黑" panose="020B0503020204020204" pitchFamily="34" charset="-122"/>
              </a:rPr>
              <a:t>C.乙文作者就青年黄允修向自己借书一事发表议论,借此勉励他要珍惜机会､勤奋学习,层次清楚地阐明了“读书能够改变命运”这一中心论点｡</a:t>
            </a:r>
            <a:endParaRPr sz="2100" dirty="0">
              <a:latin typeface="Times New Roman" panose="02020603050405020304" pitchFamily="18" charset="0"/>
              <a:ea typeface="微软雅黑" panose="020B0503020204020204" pitchFamily="34" charset="-122"/>
            </a:endParaRPr>
          </a:p>
          <a:p>
            <a:pPr algn="just" fontAlgn="auto">
              <a:lnSpc>
                <a:spcPct val="130000"/>
              </a:lnSpc>
            </a:pPr>
            <a:r>
              <a:rPr sz="2100" dirty="0">
                <a:latin typeface="Times New Roman" panose="02020603050405020304" pitchFamily="18" charset="0"/>
                <a:ea typeface="微软雅黑" panose="020B0503020204020204" pitchFamily="34" charset="-122"/>
              </a:rPr>
              <a:t>D.甲乙两文都运用了对比手法,甲文写求学时将自己与他人进行对比,乙文将自己年少时借书苦读与做官后有书不读进行对比,取得了很好的表达效果｡</a:t>
            </a:r>
            <a:endParaRPr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5707216" y="1610679"/>
            <a:ext cx="361315" cy="414020"/>
          </a:xfrm>
          <a:prstGeom prst="rect">
            <a:avLst/>
          </a:prstGeom>
          <a:noFill/>
        </p:spPr>
        <p:txBody>
          <a:bodyPr wrap="none" rtlCol="0" anchor="t">
            <a:spAutoFit/>
          </a:bodyPr>
          <a:lstStyle/>
          <a:p>
            <a:r>
              <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C</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163" y="1485900"/>
            <a:ext cx="8038148" cy="2030095"/>
          </a:xfrm>
          <a:prstGeom prst="rect">
            <a:avLst/>
          </a:prstGeom>
        </p:spPr>
        <p:txBody>
          <a:bodyPr wrap="square">
            <a:spAutoFit/>
          </a:bodyPr>
          <a:lstStyle/>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【乙】</a:t>
            </a:r>
            <a:r>
              <a:rPr sz="2100" dirty="0">
                <a:latin typeface="Times New Roman" panose="02020603050405020304" pitchFamily="18" charset="0"/>
                <a:ea typeface="微软雅黑" panose="020B0503020204020204" pitchFamily="34" charset="-122"/>
              </a:rPr>
              <a:t>匡衡勤学而无烛,邻舍有烛而不逮｡衡乃穿壁引其光,以书映光而读之｡邑人大姓文不识,家富多书,衡乃与其佣作而不求偿｡主人怪,问衡,衡曰:“愿得主人书遍读之｡”主人感叹,资给以书,遂成大学｡</a:t>
            </a:r>
            <a:endParaRPr sz="2100" dirty="0">
              <a:latin typeface="Times New Roman" panose="02020603050405020304" pitchFamily="18" charset="0"/>
              <a:ea typeface="微软雅黑" panose="020B0503020204020204" pitchFamily="34" charset="-122"/>
            </a:endParaRPr>
          </a:p>
          <a:p>
            <a:pPr algn="r">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(选自刘歆《西京杂记·卷二》)</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7684" y="1510189"/>
            <a:ext cx="8086249" cy="2515235"/>
          </a:xfrm>
          <a:prstGeom prst="rect">
            <a:avLst/>
          </a:prstGeom>
        </p:spPr>
        <p:txBody>
          <a:bodyPr wrap="square">
            <a:spAutoFit/>
          </a:bodyPr>
          <a:lstStyle/>
          <a:p>
            <a:pPr algn="just">
              <a:lnSpc>
                <a:spcPct val="150000"/>
              </a:lnSpc>
            </a:pPr>
            <a:r>
              <a:rPr sz="2100" dirty="0">
                <a:latin typeface="Times New Roman" panose="02020603050405020304" pitchFamily="18" charset="0"/>
                <a:ea typeface="微软雅黑" panose="020B0503020204020204" pitchFamily="34" charset="-122"/>
              </a:rPr>
              <a:t>1.下列句中加点词解释有误的一项是(</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A.不亦说乎说:同“悦”,愉快</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B.四十而不惑惑:迷惑</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C.邻舍有烛而不逮逮:抓到</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D.主人怪怪:感到奇怪</a:t>
            </a:r>
            <a:endParaRPr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4970933" y="1663067"/>
            <a:ext cx="361315" cy="414020"/>
          </a:xfrm>
          <a:prstGeom prst="rect">
            <a:avLst/>
          </a:prstGeom>
          <a:noFill/>
        </p:spPr>
        <p:txBody>
          <a:bodyPr wrap="none" rtlCol="0" anchor="t">
            <a:spAutoFit/>
          </a:bodyPr>
          <a:lstStyle/>
          <a:p>
            <a:r>
              <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C</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518160" y="4010978"/>
            <a:ext cx="8086249" cy="542925"/>
          </a:xfrm>
          <a:prstGeom prst="rect">
            <a:avLst/>
          </a:prstGeom>
          <a:noFill/>
          <a:ln w="28575">
            <a:solidFill>
              <a:srgbClr val="ED7D31"/>
            </a:solidFill>
            <a:prstDash val="dash"/>
          </a:ln>
        </p:spPr>
        <p:txBody>
          <a:bodyPr wrap="square">
            <a:spAutoFit/>
          </a:bodyPr>
          <a:lstStyle/>
          <a:p>
            <a:pPr indent="0" algn="just">
              <a:lnSpc>
                <a:spcPct val="140000"/>
              </a:lnSpc>
            </a:pPr>
            <a:r>
              <a:rPr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sz="2100" dirty="0">
                <a:latin typeface="Times New Roman" panose="02020603050405020304" pitchFamily="18" charset="0"/>
                <a:ea typeface="微软雅黑" panose="020B0503020204020204" pitchFamily="34" charset="-122"/>
                <a:cs typeface="Times New Roman" panose="02020603050405020304" pitchFamily="18" charset="0"/>
              </a:rPr>
              <a:t>C. 逮:到､及｡</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8158" y="1510189"/>
            <a:ext cx="8121491" cy="2515235"/>
          </a:xfrm>
          <a:prstGeom prst="rect">
            <a:avLst/>
          </a:prstGeom>
        </p:spPr>
        <p:txBody>
          <a:bodyPr wrap="square">
            <a:spAutoFit/>
          </a:bodyPr>
          <a:lstStyle/>
          <a:p>
            <a:pPr algn="just">
              <a:lnSpc>
                <a:spcPct val="150000"/>
              </a:lnSpc>
            </a:pPr>
            <a:r>
              <a:rPr sz="2100" dirty="0">
                <a:latin typeface="Times New Roman" panose="02020603050405020304" pitchFamily="18" charset="0"/>
                <a:ea typeface="微软雅黑" panose="020B0503020204020204" pitchFamily="34" charset="-122"/>
              </a:rPr>
              <a:t>2.下列句中加点词的意义和用法相同的一项是(</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A.人不知而不愠余强饮三大白而别</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B.可以为师矣岂能为暴涨携之去</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C.愿得主人书遍读之醉翁之意不在酒</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D.资给以书以衾拥覆</a:t>
            </a:r>
            <a:endParaRPr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5972011" y="1672591"/>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D</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511016" y="4062889"/>
            <a:ext cx="8121491" cy="995045"/>
          </a:xfrm>
          <a:prstGeom prst="rect">
            <a:avLst/>
          </a:prstGeom>
          <a:noFill/>
          <a:ln w="28575">
            <a:solidFill>
              <a:srgbClr val="ED7D31"/>
            </a:solidFill>
            <a:prstDash val="dash"/>
          </a:ln>
        </p:spPr>
        <p:txBody>
          <a:bodyPr wrap="square">
            <a:spAutoFit/>
          </a:bodyPr>
          <a:lstStyle/>
          <a:p>
            <a:pPr indent="0" algn="just">
              <a:lnSpc>
                <a:spcPct val="140000"/>
              </a:lnSpc>
            </a:pPr>
            <a:r>
              <a:rPr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sz="2100" dirty="0">
                <a:latin typeface="Times New Roman" panose="02020603050405020304" pitchFamily="18" charset="0"/>
                <a:ea typeface="微软雅黑" panose="020B0503020204020204" pitchFamily="34" charset="-122"/>
                <a:cs typeface="Times New Roman" panose="02020603050405020304" pitchFamily="18" charset="0"/>
              </a:rPr>
              <a:t>A.表转折/表承接｡B.当,作为/被｡C.代词,书/结构助词,的｡D.用/用｡</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89585" y="1510189"/>
            <a:ext cx="8155781" cy="4453890"/>
          </a:xfrm>
          <a:prstGeom prst="rect">
            <a:avLst/>
          </a:prstGeom>
        </p:spPr>
        <p:txBody>
          <a:bodyPr wrap="square">
            <a:spAutoFit/>
          </a:bodyPr>
          <a:lstStyle/>
          <a:p>
            <a:pPr algn="just" fontAlgn="auto">
              <a:lnSpc>
                <a:spcPct val="150000"/>
              </a:lnSpc>
            </a:pPr>
            <a:r>
              <a:rPr sz="2100" dirty="0">
                <a:latin typeface="Times New Roman" panose="02020603050405020304" pitchFamily="18" charset="0"/>
                <a:ea typeface="微软雅黑" panose="020B0503020204020204" pitchFamily="34" charset="-122"/>
              </a:rPr>
              <a:t>3.下列对文章理解和分析有误的一项是(</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endParaRPr>
          </a:p>
          <a:p>
            <a:pPr algn="just" fontAlgn="auto">
              <a:lnSpc>
                <a:spcPct val="150000"/>
              </a:lnSpc>
            </a:pPr>
            <a:r>
              <a:rPr sz="2100" dirty="0">
                <a:latin typeface="Times New Roman" panose="02020603050405020304" pitchFamily="18" charset="0"/>
                <a:ea typeface="微软雅黑" panose="020B0503020204020204" pitchFamily="34" charset="-122"/>
              </a:rPr>
              <a:t>A.甲文中,透过曾子的反省,可以看出古代治学的人认为重视品德修养､多反躬自省是很重要的｡</a:t>
            </a:r>
            <a:endParaRPr sz="2100" dirty="0">
              <a:latin typeface="Times New Roman" panose="02020603050405020304" pitchFamily="18" charset="0"/>
              <a:ea typeface="微软雅黑" panose="020B0503020204020204" pitchFamily="34" charset="-122"/>
            </a:endParaRPr>
          </a:p>
          <a:p>
            <a:pPr algn="just" fontAlgn="auto">
              <a:lnSpc>
                <a:spcPct val="150000"/>
              </a:lnSpc>
            </a:pPr>
            <a:r>
              <a:rPr sz="2100" dirty="0">
                <a:latin typeface="Times New Roman" panose="02020603050405020304" pitchFamily="18" charset="0"/>
                <a:ea typeface="微软雅黑" panose="020B0503020204020204" pitchFamily="34" charset="-122"/>
              </a:rPr>
              <a:t>B.甲文中,孔子把“不义而富且贵”视作“浮云”,用来表明自己坚持道义的信念｡</a:t>
            </a:r>
            <a:endParaRPr sz="2100" dirty="0">
              <a:latin typeface="Times New Roman" panose="02020603050405020304" pitchFamily="18" charset="0"/>
              <a:ea typeface="微软雅黑" panose="020B0503020204020204" pitchFamily="34" charset="-122"/>
            </a:endParaRPr>
          </a:p>
          <a:p>
            <a:pPr algn="just" fontAlgn="auto">
              <a:lnSpc>
                <a:spcPct val="150000"/>
              </a:lnSpc>
            </a:pPr>
            <a:r>
              <a:rPr sz="2100" dirty="0">
                <a:latin typeface="Times New Roman" panose="02020603050405020304" pitchFamily="18" charset="0"/>
                <a:ea typeface="微软雅黑" panose="020B0503020204020204" pitchFamily="34" charset="-122"/>
              </a:rPr>
              <a:t>C.乙文的故事后来流传为“凿壁偷光”,家喻户晓,现用来形容家贫而读书刻苦的人｡</a:t>
            </a:r>
            <a:endParaRPr sz="2100" dirty="0">
              <a:latin typeface="Times New Roman" panose="02020603050405020304" pitchFamily="18" charset="0"/>
              <a:ea typeface="微软雅黑" panose="020B0503020204020204" pitchFamily="34" charset="-122"/>
            </a:endParaRPr>
          </a:p>
          <a:p>
            <a:pPr algn="just" fontAlgn="auto">
              <a:lnSpc>
                <a:spcPct val="150000"/>
              </a:lnSpc>
            </a:pPr>
            <a:r>
              <a:rPr sz="2100" dirty="0">
                <a:latin typeface="Times New Roman" panose="02020603050405020304" pitchFamily="18" charset="0"/>
                <a:ea typeface="微软雅黑" panose="020B0503020204020204" pitchFamily="34" charset="-122"/>
              </a:rPr>
              <a:t>D.乙文中“邑人大姓文不识,家富多书”是说匡衡的邻居是个大户人家,不识字,非常富有,家里藏书很多｡</a:t>
            </a:r>
            <a:endParaRPr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5172863" y="1661638"/>
            <a:ext cx="375920" cy="414020"/>
          </a:xfrm>
          <a:prstGeom prst="rect">
            <a:avLst/>
          </a:prstGeom>
          <a:noFill/>
        </p:spPr>
        <p:txBody>
          <a:bodyPr wrap="none" rtlCol="0" anchor="t">
            <a:spAutoFit/>
          </a:bodyPr>
          <a:lstStyle/>
          <a:p>
            <a:r>
              <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D</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85299" y="1600676"/>
            <a:ext cx="8172926" cy="542925"/>
          </a:xfrm>
          <a:prstGeom prst="rect">
            <a:avLst/>
          </a:prstGeom>
          <a:noFill/>
          <a:ln w="28575">
            <a:solidFill>
              <a:srgbClr val="ED7D31"/>
            </a:solidFill>
            <a:prstDash val="dash"/>
          </a:ln>
        </p:spPr>
        <p:txBody>
          <a:bodyPr wrap="square">
            <a:spAutoFit/>
          </a:bodyPr>
          <a:lstStyle/>
          <a:p>
            <a:pPr indent="0" algn="just">
              <a:lnSpc>
                <a:spcPct val="140000"/>
              </a:lnSpc>
            </a:pPr>
            <a:r>
              <a:rPr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sz="2100" dirty="0">
                <a:latin typeface="Times New Roman" panose="02020603050405020304" pitchFamily="18" charset="0"/>
                <a:ea typeface="微软雅黑" panose="020B0503020204020204" pitchFamily="34" charset="-122"/>
                <a:cs typeface="Times New Roman" panose="02020603050405020304" pitchFamily="18" charset="0"/>
              </a:rPr>
              <a:t> D.不是邻居,是“里人”,即同县的人｡</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085773" cy="2515235"/>
          </a:xfrm>
          <a:prstGeom prst="rect">
            <a:avLst/>
          </a:prstGeom>
        </p:spPr>
        <p:txBody>
          <a:bodyPr wrap="square">
            <a:spAutoFit/>
          </a:bodyPr>
          <a:lstStyle/>
          <a:p>
            <a:pPr algn="just">
              <a:lnSpc>
                <a:spcPct val="150000"/>
              </a:lnSpc>
            </a:pPr>
            <a:r>
              <a:rPr sz="2100" dirty="0">
                <a:latin typeface="Times New Roman" panose="02020603050405020304" pitchFamily="18" charset="0"/>
                <a:ea typeface="微软雅黑" panose="020B0503020204020204" pitchFamily="34" charset="-122"/>
              </a:rPr>
              <a:t>4.翻译下列句子｡</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(1)人不知而不愠,不亦君子乎?</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solidFill>
                  <a:srgbClr val="FF0000"/>
                </a:solidFill>
                <a:latin typeface="Times New Roman" panose="02020603050405020304" pitchFamily="18" charset="0"/>
                <a:ea typeface="微软雅黑" panose="020B0503020204020204" pitchFamily="34" charset="-122"/>
              </a:rPr>
              <a:t>别人不了解我,我却不生气,不也是有才德的人吗?</a:t>
            </a:r>
            <a:endParaRPr sz="2100" dirty="0">
              <a:solidFill>
                <a:srgbClr val="FF0000"/>
              </a:solidFill>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(2)主人感叹,资给以书,遂成大学｡</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solidFill>
                  <a:srgbClr val="FF0000"/>
                </a:solidFill>
                <a:latin typeface="Times New Roman" panose="02020603050405020304" pitchFamily="18" charset="0"/>
                <a:ea typeface="微软雅黑" panose="020B0503020204020204" pitchFamily="34" charset="-122"/>
              </a:rPr>
              <a:t>主人听了,深为感叹,就用书资助匡衡｡于是匡衡成了一代的大学问家｡</a:t>
            </a:r>
            <a:endParaRPr sz="2100"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120539" cy="1545590"/>
          </a:xfrm>
          <a:prstGeom prst="rect">
            <a:avLst/>
          </a:prstGeom>
        </p:spPr>
        <p:txBody>
          <a:bodyPr wrap="square">
            <a:spAutoFit/>
          </a:bodyPr>
          <a:lstStyle/>
          <a:p>
            <a:pPr algn="just">
              <a:lnSpc>
                <a:spcPct val="150000"/>
              </a:lnSpc>
            </a:pPr>
            <a:r>
              <a:rPr sz="2100" dirty="0">
                <a:latin typeface="Times New Roman" panose="02020603050405020304" pitchFamily="18" charset="0"/>
                <a:ea typeface="微软雅黑" panose="020B0503020204020204" pitchFamily="34" charset="-122"/>
              </a:rPr>
              <a:t>5.匡衡“凿壁偷光”的故事对我们有怎样的启发?谈谈你的看法｡</a:t>
            </a:r>
            <a:endParaRPr sz="2100" dirty="0">
              <a:latin typeface="Times New Roman" panose="02020603050405020304" pitchFamily="18" charset="0"/>
              <a:ea typeface="微软雅黑" panose="020B0503020204020204" pitchFamily="34" charset="-122"/>
            </a:endParaRPr>
          </a:p>
          <a:p>
            <a:pPr algn="just">
              <a:lnSpc>
                <a:spcPct val="150000"/>
              </a:lnSpc>
            </a:pPr>
            <a:r>
              <a:rPr sz="2100" b="1" dirty="0">
                <a:solidFill>
                  <a:srgbClr val="FF0000"/>
                </a:solidFill>
                <a:latin typeface="Times New Roman" panose="02020603050405020304" pitchFamily="18" charset="0"/>
                <a:ea typeface="微软雅黑" panose="020B0503020204020204" pitchFamily="34" charset="-122"/>
              </a:rPr>
              <a:t>示例:</a:t>
            </a:r>
            <a:r>
              <a:rPr sz="2100" dirty="0">
                <a:solidFill>
                  <a:srgbClr val="FF0000"/>
                </a:solidFill>
                <a:latin typeface="Times New Roman" panose="02020603050405020304" pitchFamily="18" charset="0"/>
                <a:ea typeface="微软雅黑" panose="020B0503020204020204" pitchFamily="34" charset="-122"/>
              </a:rPr>
              <a:t>我们要学习凿壁偷光的精神,学习匡衡不怕艰难学习的恒心与毅力｡</a:t>
            </a:r>
            <a:endParaRPr sz="2100"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120539" cy="2999740"/>
          </a:xfrm>
          <a:prstGeom prst="rect">
            <a:avLst/>
          </a:prstGeom>
        </p:spPr>
        <p:txBody>
          <a:bodyPr wrap="square">
            <a:spAutoFit/>
          </a:bodyPr>
          <a:lstStyle/>
          <a:p>
            <a:pPr algn="just">
              <a:lnSpc>
                <a:spcPct val="150000"/>
              </a:lnSpc>
            </a:pPr>
            <a:r>
              <a:rPr sz="2100" b="1" dirty="0">
                <a:latin typeface="Times New Roman" panose="02020603050405020304" pitchFamily="18" charset="0"/>
                <a:ea typeface="微软雅黑" panose="020B0503020204020204" pitchFamily="34" charset="-122"/>
              </a:rPr>
              <a:t>【乙文参考译文】</a:t>
            </a:r>
            <a:r>
              <a:rPr sz="2100" dirty="0">
                <a:latin typeface="Times New Roman" panose="02020603050405020304" pitchFamily="18" charset="0"/>
                <a:ea typeface="微软雅黑" panose="020B0503020204020204" pitchFamily="34" charset="-122"/>
              </a:rPr>
              <a:t>匡衡勤奋好学,但家中没有蜡烛｡邻家有蜡烛,但光亮照不到他家｡匡衡就在墙壁上凿了一个洞引来邻家的光亮,让光亮照在书上读书｡县里有个名文不识的大户人家,有很多书,匡衡就到他家去做工,但不要报酬｡主人感到很奇怪,问他为什么,他说:“我希望读遍主人家的书｡”主人听了,深为感叹,就用书资助匡衡,于是(匡衡)成了大学问家｡</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78454"/>
            <a:ext cx="8081890" cy="4453890"/>
          </a:xfrm>
          <a:prstGeom prst="rect">
            <a:avLst/>
          </a:prstGeom>
        </p:spPr>
        <p:txBody>
          <a:bodyPr wrap="square">
            <a:spAutoFit/>
          </a:bodyPr>
          <a:lstStyle/>
          <a:p>
            <a:pPr algn="ctr">
              <a:lnSpc>
                <a:spcPct val="150000"/>
              </a:lnSpc>
              <a:spcBef>
                <a:spcPts val="0"/>
              </a:spcBef>
              <a:spcAft>
                <a:spcPts val="0"/>
              </a:spcAft>
            </a:pPr>
            <a:r>
              <a:rPr lang="en-US" altLang="zh-CN" sz="2100" b="1" dirty="0" smtClean="0">
                <a:latin typeface="Times New Roman" panose="02020603050405020304" pitchFamily="18" charset="0"/>
                <a:ea typeface="微软雅黑" panose="020B0503020204020204" pitchFamily="34" charset="-122"/>
              </a:rPr>
              <a:t>3 </a:t>
            </a:r>
            <a:r>
              <a:rPr lang="zh-CN" altLang="en-US" sz="2100" b="1" dirty="0" smtClean="0">
                <a:latin typeface="Times New Roman" panose="02020603050405020304" pitchFamily="18" charset="0"/>
                <a:ea typeface="微软雅黑" panose="020B0503020204020204" pitchFamily="34" charset="-122"/>
              </a:rPr>
              <a:t>诫子书</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spcBef>
                <a:spcPts val="0"/>
              </a:spcBef>
              <a:spcAft>
                <a:spcPts val="0"/>
              </a:spcAft>
            </a:pP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b="1" dirty="0" smtClean="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诫</a:t>
            </a:r>
            <a:r>
              <a:rPr lang="zh-CN" altLang="en-US" sz="2100" dirty="0">
                <a:latin typeface="Times New Roman" panose="02020603050405020304" pitchFamily="18" charset="0"/>
                <a:ea typeface="微软雅黑" panose="020B0503020204020204" pitchFamily="34" charset="-122"/>
              </a:rPr>
              <a:t>子书:告诫､劝勉</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夫</a:t>
            </a:r>
            <a:r>
              <a:rPr lang="zh-CN" altLang="en-US" sz="2100" dirty="0">
                <a:latin typeface="Times New Roman" panose="02020603050405020304" pitchFamily="18" charset="0"/>
                <a:ea typeface="微软雅黑" panose="020B0503020204020204" pitchFamily="34" charset="-122"/>
              </a:rPr>
              <a:t>君子之行:助词,用于句首,表示发端</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(3)非淡泊无以</a:t>
            </a:r>
            <a:r>
              <a:rPr lang="zh-CN" altLang="en-US" sz="2100" dirty="0">
                <a:solidFill>
                  <a:srgbClr val="FF00FF"/>
                </a:solidFill>
                <a:latin typeface="Times New Roman" panose="02020603050405020304" pitchFamily="18" charset="0"/>
                <a:ea typeface="微软雅黑" panose="020B0503020204020204" pitchFamily="34" charset="-122"/>
              </a:rPr>
              <a:t>明志</a:t>
            </a:r>
            <a:r>
              <a:rPr lang="zh-CN" altLang="en-US" sz="2100" dirty="0">
                <a:latin typeface="Times New Roman" panose="02020603050405020304" pitchFamily="18" charset="0"/>
                <a:ea typeface="微软雅黑" panose="020B0503020204020204" pitchFamily="34" charset="-122"/>
              </a:rPr>
              <a:t>:内心恬淡,不慕名利;明确､坚定志向</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(4)非学无以</a:t>
            </a:r>
            <a:r>
              <a:rPr lang="zh-CN" altLang="en-US" sz="2100" dirty="0">
                <a:solidFill>
                  <a:srgbClr val="FF00FF"/>
                </a:solidFill>
                <a:latin typeface="Times New Roman" panose="02020603050405020304" pitchFamily="18" charset="0"/>
                <a:ea typeface="微软雅黑" panose="020B0503020204020204" pitchFamily="34" charset="-122"/>
              </a:rPr>
              <a:t>广</a:t>
            </a:r>
            <a:r>
              <a:rPr lang="zh-CN" altLang="en-US" sz="2100" dirty="0">
                <a:latin typeface="Times New Roman" panose="02020603050405020304" pitchFamily="18" charset="0"/>
                <a:ea typeface="微软雅黑" panose="020B0503020204020204" pitchFamily="34" charset="-122"/>
              </a:rPr>
              <a:t>才:增长</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(5)</a:t>
            </a:r>
            <a:r>
              <a:rPr lang="zh-CN" altLang="en-US" sz="2100" dirty="0">
                <a:solidFill>
                  <a:srgbClr val="FF00FF"/>
                </a:solidFill>
                <a:latin typeface="Times New Roman" panose="02020603050405020304" pitchFamily="18" charset="0"/>
                <a:ea typeface="微软雅黑" panose="020B0503020204020204" pitchFamily="34" charset="-122"/>
              </a:rPr>
              <a:t>淫慢</a:t>
            </a:r>
            <a:r>
              <a:rPr lang="zh-CN" altLang="en-US" sz="2100" dirty="0">
                <a:latin typeface="Times New Roman" panose="02020603050405020304" pitchFamily="18" charset="0"/>
                <a:ea typeface="微软雅黑" panose="020B0503020204020204" pitchFamily="34" charset="-122"/>
              </a:rPr>
              <a:t>则不能</a:t>
            </a:r>
            <a:r>
              <a:rPr lang="zh-CN" altLang="en-US" sz="2100" dirty="0">
                <a:solidFill>
                  <a:srgbClr val="FF00FF"/>
                </a:solidFill>
                <a:latin typeface="Times New Roman" panose="02020603050405020304" pitchFamily="18" charset="0"/>
                <a:ea typeface="微软雅黑" panose="020B0503020204020204" pitchFamily="34" charset="-122"/>
              </a:rPr>
              <a:t>励精</a:t>
            </a:r>
            <a:r>
              <a:rPr lang="zh-CN" altLang="en-US" sz="2100" dirty="0">
                <a:latin typeface="Times New Roman" panose="02020603050405020304" pitchFamily="18" charset="0"/>
                <a:ea typeface="微软雅黑" panose="020B0503020204020204" pitchFamily="34" charset="-122"/>
              </a:rPr>
              <a:t>:放纵懈怠;振奋</a:t>
            </a:r>
            <a:r>
              <a:rPr lang="zh-CN" altLang="en-US" sz="2100" dirty="0" smtClean="0">
                <a:latin typeface="Times New Roman" panose="02020603050405020304" pitchFamily="18" charset="0"/>
                <a:ea typeface="微软雅黑" panose="020B0503020204020204" pitchFamily="34" charset="-122"/>
              </a:rPr>
              <a:t>精神</a:t>
            </a:r>
            <a:endParaRPr lang="zh-CN" altLang="en-US" sz="2100" dirty="0">
              <a:latin typeface="Times New Roman" panose="02020603050405020304" pitchFamily="18" charset="0"/>
              <a:ea typeface="微软雅黑" panose="020B0503020204020204" pitchFamily="34" charset="-122"/>
            </a:endParaRPr>
          </a:p>
        </p:txBody>
      </p:sp>
      <p:grpSp>
        <p:nvGrpSpPr>
          <p:cNvPr id="3" name="组合 2"/>
          <p:cNvGrpSpPr/>
          <p:nvPr/>
        </p:nvGrpSpPr>
        <p:grpSpPr>
          <a:xfrm>
            <a:off x="629603" y="1924526"/>
            <a:ext cx="8210074" cy="575786"/>
            <a:chOff x="879" y="1466"/>
            <a:chExt cx="17239" cy="1209"/>
          </a:xfrm>
        </p:grpSpPr>
        <p:sp>
          <p:nvSpPr>
            <p:cNvPr id="4" name="矩形 3"/>
            <p:cNvSpPr/>
            <p:nvPr/>
          </p:nvSpPr>
          <p:spPr>
            <a:xfrm>
              <a:off x="1695" y="1466"/>
              <a:ext cx="16423" cy="1209"/>
            </a:xfrm>
            <a:prstGeom prst="rect">
              <a:avLst/>
            </a:prstGeom>
          </p:spPr>
          <p:txBody>
            <a:bodyPr wrap="square">
              <a:spAutoFit/>
            </a:bodyPr>
            <a:lstStyle/>
            <a:p>
              <a:pPr algn="just">
                <a:lnSpc>
                  <a:spcPct val="150000"/>
                </a:lnSpc>
              </a:pPr>
              <a:r>
                <a:rPr lang="zh-CN" altLang="en-US" sz="2100" b="1" dirty="0" smtClean="0">
                  <a:solidFill>
                    <a:srgbClr val="ED7D31"/>
                  </a:solidFill>
                  <a:latin typeface="Times New Roman" panose="02020603050405020304" pitchFamily="18" charset="0"/>
                  <a:ea typeface="微软雅黑" panose="020B0503020204020204" pitchFamily="34" charset="-122"/>
                </a:rPr>
                <a:t>教材梳理</a:t>
              </a:r>
              <a:endParaRPr lang="zh-CN" altLang="en-US" sz="2100" b="1" dirty="0" smtClean="0">
                <a:solidFill>
                  <a:srgbClr val="ED7D31"/>
                </a:solidFill>
                <a:latin typeface="Times New Roman" panose="02020603050405020304" pitchFamily="18" charset="0"/>
                <a:ea typeface="微软雅黑" panose="020B0503020204020204" pitchFamily="34" charset="-122"/>
              </a:endParaRPr>
            </a:p>
          </p:txBody>
        </p:sp>
        <p:sp>
          <p:nvSpPr>
            <p:cNvPr id="5" name="Shape 16869"/>
            <p:cNvSpPr/>
            <p:nvPr/>
          </p:nvSpPr>
          <p:spPr>
            <a:xfrm>
              <a:off x="879" y="1717"/>
              <a:ext cx="816" cy="731"/>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chemeClr val="accent2"/>
            </a:solidFill>
            <a:ln w="12700">
              <a:miter lim="400000"/>
            </a:ln>
          </p:spPr>
          <p:txBody>
            <a:bodyPr lIns="0" tIns="0" rIns="0" bIns="0"/>
            <a:lstStyle/>
            <a:p>
              <a:pPr lvl="0"/>
              <a:endParaRPr sz="100"/>
            </a:p>
          </p:txBody>
        </p:sp>
      </p:gr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419" y="1547666"/>
            <a:ext cx="8075009" cy="1545590"/>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(6)</a:t>
            </a:r>
            <a:r>
              <a:rPr lang="zh-CN" altLang="en-US" sz="2100" dirty="0">
                <a:solidFill>
                  <a:srgbClr val="FF00FF"/>
                </a:solidFill>
                <a:latin typeface="Times New Roman" panose="02020603050405020304" pitchFamily="18" charset="0"/>
                <a:ea typeface="微软雅黑" panose="020B0503020204020204" pitchFamily="34" charset="-122"/>
              </a:rPr>
              <a:t>险躁</a:t>
            </a:r>
            <a:r>
              <a:rPr lang="zh-CN" altLang="en-US" sz="2100" dirty="0">
                <a:latin typeface="Times New Roman" panose="02020603050405020304" pitchFamily="18" charset="0"/>
                <a:ea typeface="微软雅黑" panose="020B0503020204020204" pitchFamily="34" charset="-122"/>
              </a:rPr>
              <a:t>则不能</a:t>
            </a:r>
            <a:r>
              <a:rPr lang="zh-CN" altLang="en-US" sz="2100" dirty="0">
                <a:solidFill>
                  <a:srgbClr val="FF00FF"/>
                </a:solidFill>
                <a:latin typeface="Times New Roman" panose="02020603050405020304" pitchFamily="18" charset="0"/>
                <a:ea typeface="微软雅黑" panose="020B0503020204020204" pitchFamily="34" charset="-122"/>
              </a:rPr>
              <a:t>治性</a:t>
            </a:r>
            <a:r>
              <a:rPr lang="zh-CN" altLang="en-US" sz="2100" dirty="0">
                <a:latin typeface="Times New Roman" panose="02020603050405020304" pitchFamily="18" charset="0"/>
                <a:ea typeface="微软雅黑" panose="020B0503020204020204" pitchFamily="34" charset="-122"/>
              </a:rPr>
              <a:t>:轻薄浮躁;修养性情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7)</a:t>
            </a:r>
            <a:r>
              <a:rPr lang="zh-CN" altLang="en-US" sz="2100" dirty="0">
                <a:solidFill>
                  <a:srgbClr val="FF00FF"/>
                </a:solidFill>
                <a:latin typeface="Times New Roman" panose="02020603050405020304" pitchFamily="18" charset="0"/>
                <a:ea typeface="微软雅黑" panose="020B0503020204020204" pitchFamily="34" charset="-122"/>
              </a:rPr>
              <a:t>意</a:t>
            </a:r>
            <a:r>
              <a:rPr lang="zh-CN" altLang="en-US" sz="2100" dirty="0">
                <a:latin typeface="Times New Roman" panose="02020603050405020304" pitchFamily="18" charset="0"/>
                <a:ea typeface="微软雅黑" panose="020B0503020204020204" pitchFamily="34" charset="-122"/>
              </a:rPr>
              <a:t>与日去:意志</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8)遂成</a:t>
            </a:r>
            <a:r>
              <a:rPr lang="zh-CN" altLang="en-US" sz="2100" dirty="0">
                <a:solidFill>
                  <a:srgbClr val="FF00FF"/>
                </a:solidFill>
                <a:latin typeface="Times New Roman" panose="02020603050405020304" pitchFamily="18" charset="0"/>
                <a:ea typeface="微软雅黑" panose="020B0503020204020204" pitchFamily="34" charset="-122"/>
                <a:sym typeface="+mn-ea"/>
              </a:rPr>
              <a:t>枯落</a:t>
            </a:r>
            <a:r>
              <a:rPr lang="zh-CN" altLang="en-US" sz="2100" dirty="0">
                <a:latin typeface="Times New Roman" panose="02020603050405020304" pitchFamily="18" charset="0"/>
                <a:ea typeface="微软雅黑" panose="020B0503020204020204" pitchFamily="34" charset="-122"/>
                <a:sym typeface="+mn-ea"/>
              </a:rPr>
              <a:t>:凋落,衰残｡比喻人年老志衰,没有</a:t>
            </a:r>
            <a:r>
              <a:rPr lang="zh-CN" altLang="en-US" sz="2100" dirty="0" smtClean="0">
                <a:latin typeface="Times New Roman" panose="02020603050405020304" pitchFamily="18" charset="0"/>
                <a:ea typeface="微软雅黑" panose="020B0503020204020204" pitchFamily="34" charset="-122"/>
                <a:sym typeface="+mn-ea"/>
              </a:rPr>
              <a:t>用处</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261934" y="1490603"/>
            <a:ext cx="8620601" cy="995045"/>
          </a:xfrm>
          <a:prstGeom prst="rect">
            <a:avLst/>
          </a:prstGeom>
          <a:noFill/>
          <a:ln w="28575">
            <a:solidFill>
              <a:srgbClr val="ED7D31"/>
            </a:solidFill>
            <a:prstDash val="dash"/>
          </a:ln>
        </p:spPr>
        <p:txBody>
          <a:bodyPr wrap="square">
            <a:spAutoFit/>
          </a:bodyPr>
          <a:lstStyle/>
          <a:p>
            <a:pPr indent="0" algn="just">
              <a:lnSpc>
                <a:spcPct val="140000"/>
              </a:lnSpc>
            </a:pPr>
            <a:r>
              <a:rPr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sz="2100" dirty="0">
                <a:latin typeface="Times New Roman" panose="02020603050405020304" pitchFamily="18" charset="0"/>
                <a:ea typeface="微软雅黑" panose="020B0503020204020204" pitchFamily="34" charset="-122"/>
                <a:cs typeface="Times New Roman" panose="02020603050405020304" pitchFamily="18" charset="0"/>
              </a:rPr>
              <a:t>本题考查对文章内容和写法的理解｡C.乙文的中心论点是“书非借不能读也”｡</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419" y="1547666"/>
            <a:ext cx="8075009" cy="3484245"/>
          </a:xfrm>
          <a:prstGeom prst="rect">
            <a:avLst/>
          </a:prstGeom>
        </p:spPr>
        <p:txBody>
          <a:bodyPr wrap="square">
            <a:spAutoFit/>
          </a:bodyPr>
          <a:lstStyle/>
          <a:p>
            <a:pPr algn="just">
              <a:lnSpc>
                <a:spcPct val="150000"/>
              </a:lnSpc>
            </a:pPr>
            <a:r>
              <a:rPr sz="2100" b="1" dirty="0" smtClean="0">
                <a:latin typeface="Times New Roman" panose="02020603050405020304" pitchFamily="18" charset="0"/>
                <a:ea typeface="微软雅黑" panose="020B0503020204020204" pitchFamily="34" charset="-122"/>
              </a:rPr>
              <a:t>2</a:t>
            </a:r>
            <a:r>
              <a:rPr sz="2100" b="1" dirty="0">
                <a:latin typeface="Times New Roman" panose="02020603050405020304" pitchFamily="18" charset="0"/>
                <a:ea typeface="微软雅黑" panose="020B0503020204020204" pitchFamily="34" charset="-122"/>
              </a:rPr>
              <a:t>.一词多义</a:t>
            </a:r>
            <a:endParaRPr sz="2100" dirty="0">
              <a:latin typeface="Times New Roman" panose="02020603050405020304" pitchFamily="18" charset="0"/>
              <a:ea typeface="微软雅黑" panose="020B0503020204020204" pitchFamily="34" charset="-122"/>
            </a:endParaRPr>
          </a:p>
          <a:p>
            <a:pPr algn="just">
              <a:lnSpc>
                <a:spcPct val="150000"/>
              </a:lnSpc>
            </a:pP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静</a:t>
            </a:r>
            <a:r>
              <a:rPr sz="2100" dirty="0">
                <a:solidFill>
                  <a:srgbClr val="FF00FF"/>
                </a:solidFill>
                <a:latin typeface="Times New Roman" panose="02020603050405020304" pitchFamily="18" charset="0"/>
                <a:ea typeface="微软雅黑" panose="020B0503020204020204" pitchFamily="34" charset="-122"/>
              </a:rPr>
              <a:t>以</a:t>
            </a:r>
            <a:r>
              <a:rPr sz="2100" dirty="0">
                <a:latin typeface="Times New Roman" panose="02020603050405020304" pitchFamily="18" charset="0"/>
                <a:ea typeface="微软雅黑" panose="020B0503020204020204" pitchFamily="34" charset="-122"/>
              </a:rPr>
              <a:t>修身:连词,表示后者是前者的目的</a:t>
            </a:r>
            <a:endParaRPr sz="2100" dirty="0">
              <a:latin typeface="Times New Roman" panose="02020603050405020304" pitchFamily="18" charset="0"/>
              <a:ea typeface="微软雅黑" panose="020B0503020204020204" pitchFamily="34" charset="-122"/>
            </a:endParaRPr>
          </a:p>
          <a:p>
            <a:pPr algn="just">
              <a:lnSpc>
                <a:spcPct val="150000"/>
              </a:lnSpc>
            </a:pP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不</a:t>
            </a:r>
            <a:r>
              <a:rPr sz="2100" dirty="0">
                <a:solidFill>
                  <a:srgbClr val="FF00FF"/>
                </a:solidFill>
                <a:latin typeface="Times New Roman" panose="02020603050405020304" pitchFamily="18" charset="0"/>
                <a:ea typeface="微软雅黑" panose="020B0503020204020204" pitchFamily="34" charset="-122"/>
              </a:rPr>
              <a:t>以</a:t>
            </a:r>
            <a:r>
              <a:rPr sz="2100" dirty="0">
                <a:latin typeface="Times New Roman" panose="02020603050405020304" pitchFamily="18" charset="0"/>
                <a:ea typeface="微软雅黑" panose="020B0503020204020204" pitchFamily="34" charset="-122"/>
              </a:rPr>
              <a:t>物喜:介词,因为</a:t>
            </a:r>
            <a:endParaRPr sz="2100" dirty="0">
              <a:latin typeface="Times New Roman" panose="02020603050405020304" pitchFamily="18" charset="0"/>
              <a:ea typeface="微软雅黑" panose="020B0503020204020204" pitchFamily="34" charset="-122"/>
            </a:endParaRPr>
          </a:p>
          <a:p>
            <a:pPr algn="just">
              <a:lnSpc>
                <a:spcPct val="150000"/>
              </a:lnSpc>
            </a:pP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非志无以</a:t>
            </a:r>
            <a:r>
              <a:rPr sz="2100" dirty="0">
                <a:solidFill>
                  <a:srgbClr val="FF00FF"/>
                </a:solidFill>
                <a:latin typeface="Times New Roman" panose="02020603050405020304" pitchFamily="18" charset="0"/>
                <a:ea typeface="微软雅黑" panose="020B0503020204020204" pitchFamily="34" charset="-122"/>
              </a:rPr>
              <a:t>成</a:t>
            </a:r>
            <a:r>
              <a:rPr sz="2100" dirty="0">
                <a:latin typeface="Times New Roman" panose="02020603050405020304" pitchFamily="18" charset="0"/>
                <a:ea typeface="微软雅黑" panose="020B0503020204020204" pitchFamily="34" charset="-122"/>
              </a:rPr>
              <a:t>学:动词,成就,达成</a:t>
            </a:r>
            <a:endParaRPr sz="2100" dirty="0">
              <a:latin typeface="Times New Roman" panose="02020603050405020304" pitchFamily="18" charset="0"/>
              <a:ea typeface="微软雅黑" panose="020B0503020204020204" pitchFamily="34" charset="-122"/>
            </a:endParaRPr>
          </a:p>
          <a:p>
            <a:pPr algn="just">
              <a:lnSpc>
                <a:spcPct val="150000"/>
              </a:lnSpc>
            </a:pP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遂</a:t>
            </a:r>
            <a:r>
              <a:rPr sz="2100" dirty="0">
                <a:solidFill>
                  <a:srgbClr val="FF00FF"/>
                </a:solidFill>
                <a:latin typeface="Times New Roman" panose="02020603050405020304" pitchFamily="18" charset="0"/>
                <a:ea typeface="微软雅黑" panose="020B0503020204020204" pitchFamily="34" charset="-122"/>
              </a:rPr>
              <a:t>成</a:t>
            </a:r>
            <a:r>
              <a:rPr sz="2100" dirty="0">
                <a:latin typeface="Times New Roman" panose="02020603050405020304" pitchFamily="18" charset="0"/>
                <a:ea typeface="微软雅黑" panose="020B0503020204020204" pitchFamily="34" charset="-122"/>
              </a:rPr>
              <a:t>枯落:动词,变为</a:t>
            </a:r>
            <a:endParaRPr sz="2100" dirty="0">
              <a:latin typeface="Times New Roman" panose="02020603050405020304" pitchFamily="18" charset="0"/>
              <a:ea typeface="微软雅黑" panose="020B0503020204020204" pitchFamily="34" charset="-122"/>
            </a:endParaRPr>
          </a:p>
          <a:p>
            <a:pPr algn="just">
              <a:lnSpc>
                <a:spcPct val="150000"/>
              </a:lnSpc>
            </a:pP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夫</a:t>
            </a:r>
            <a:r>
              <a:rPr sz="2100" dirty="0">
                <a:solidFill>
                  <a:srgbClr val="FF00FF"/>
                </a:solidFill>
                <a:latin typeface="Times New Roman" panose="02020603050405020304" pitchFamily="18" charset="0"/>
                <a:ea typeface="微软雅黑" panose="020B0503020204020204" pitchFamily="34" charset="-122"/>
              </a:rPr>
              <a:t>学</a:t>
            </a:r>
            <a:r>
              <a:rPr sz="2100" dirty="0">
                <a:latin typeface="Times New Roman" panose="02020603050405020304" pitchFamily="18" charset="0"/>
                <a:ea typeface="微软雅黑" panose="020B0503020204020204" pitchFamily="34" charset="-122"/>
              </a:rPr>
              <a:t>须静也:动词,学习</a:t>
            </a:r>
            <a:endParaRPr sz="2100" dirty="0">
              <a:latin typeface="Times New Roman" panose="02020603050405020304" pitchFamily="18" charset="0"/>
              <a:ea typeface="微软雅黑" panose="020B0503020204020204" pitchFamily="34" charset="-122"/>
            </a:endParaRPr>
          </a:p>
          <a:p>
            <a:pPr algn="just">
              <a:lnSpc>
                <a:spcPct val="150000"/>
              </a:lnSpc>
            </a:pP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非志无以成</a:t>
            </a:r>
            <a:r>
              <a:rPr sz="2100" dirty="0">
                <a:solidFill>
                  <a:srgbClr val="FF00FF"/>
                </a:solidFill>
                <a:latin typeface="Times New Roman" panose="02020603050405020304" pitchFamily="18" charset="0"/>
                <a:ea typeface="微软雅黑" panose="020B0503020204020204" pitchFamily="34" charset="-122"/>
              </a:rPr>
              <a:t>学</a:t>
            </a:r>
            <a:r>
              <a:rPr sz="2100" dirty="0">
                <a:latin typeface="Times New Roman" panose="02020603050405020304" pitchFamily="18" charset="0"/>
                <a:ea typeface="微软雅黑" panose="020B0503020204020204" pitchFamily="34" charset="-122"/>
              </a:rPr>
              <a:t>:名词,学业</a:t>
            </a:r>
            <a:endParaRPr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534419" y="2330904"/>
            <a:ext cx="760730" cy="414020"/>
          </a:xfrm>
          <a:prstGeom prst="rect">
            <a:avLst/>
          </a:prstGeom>
          <a:noFill/>
        </p:spPr>
        <p:txBody>
          <a:bodyPr wrap="none" rtlCol="0" anchor="t">
            <a:spAutoFit/>
          </a:bodyPr>
          <a:lstStyle/>
          <a:p>
            <a:r>
              <a:rPr sz="2100" dirty="0">
                <a:latin typeface="Times New Roman" panose="02020603050405020304" pitchFamily="18" charset="0"/>
                <a:ea typeface="微软雅黑" panose="020B0503020204020204" pitchFamily="34" charset="-122"/>
                <a:sym typeface="+mn-ea"/>
              </a:rPr>
              <a:t>(1)以</a:t>
            </a:r>
            <a:endParaRPr lang="zh-CN" altLang="en-US" sz="2100" dirty="0">
              <a:latin typeface="Times New Roman" panose="02020603050405020304" pitchFamily="18" charset="0"/>
              <a:ea typeface="微软雅黑" panose="020B0503020204020204" pitchFamily="34" charset="-122"/>
              <a:sym typeface="+mn-ea"/>
            </a:endParaRPr>
          </a:p>
        </p:txBody>
      </p:sp>
      <p:sp>
        <p:nvSpPr>
          <p:cNvPr id="6" name="左大括号 5"/>
          <p:cNvSpPr/>
          <p:nvPr/>
        </p:nvSpPr>
        <p:spPr>
          <a:xfrm>
            <a:off x="1270850" y="2240481"/>
            <a:ext cx="116058" cy="70690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4" name="文本框 3"/>
          <p:cNvSpPr txBox="1"/>
          <p:nvPr/>
        </p:nvSpPr>
        <p:spPr>
          <a:xfrm>
            <a:off x="534419" y="3317218"/>
            <a:ext cx="760730" cy="414020"/>
          </a:xfrm>
          <a:prstGeom prst="rect">
            <a:avLst/>
          </a:prstGeom>
          <a:noFill/>
        </p:spPr>
        <p:txBody>
          <a:bodyPr wrap="none" rtlCol="0" anchor="t">
            <a:spAutoFit/>
          </a:bodyPr>
          <a:lstStyle/>
          <a:p>
            <a:r>
              <a:rPr sz="2100" dirty="0">
                <a:latin typeface="Times New Roman" panose="02020603050405020304" pitchFamily="18" charset="0"/>
                <a:ea typeface="微软雅黑" panose="020B0503020204020204" pitchFamily="34" charset="-122"/>
                <a:sym typeface="+mn-ea"/>
              </a:rPr>
              <a:t>(2)成</a:t>
            </a:r>
            <a:endParaRPr lang="zh-CN" altLang="en-US" sz="2100" dirty="0">
              <a:latin typeface="Times New Roman" panose="02020603050405020304" pitchFamily="18" charset="0"/>
              <a:ea typeface="微软雅黑" panose="020B0503020204020204" pitchFamily="34" charset="-122"/>
              <a:sym typeface="+mn-ea"/>
            </a:endParaRPr>
          </a:p>
        </p:txBody>
      </p:sp>
      <p:sp>
        <p:nvSpPr>
          <p:cNvPr id="5" name="左大括号 4"/>
          <p:cNvSpPr/>
          <p:nvPr/>
        </p:nvSpPr>
        <p:spPr>
          <a:xfrm>
            <a:off x="1270850" y="3159644"/>
            <a:ext cx="116058" cy="70690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文本框 6"/>
          <p:cNvSpPr txBox="1"/>
          <p:nvPr/>
        </p:nvSpPr>
        <p:spPr>
          <a:xfrm>
            <a:off x="534419" y="4303532"/>
            <a:ext cx="760730" cy="414020"/>
          </a:xfrm>
          <a:prstGeom prst="rect">
            <a:avLst/>
          </a:prstGeom>
          <a:noFill/>
        </p:spPr>
        <p:txBody>
          <a:bodyPr wrap="none" rtlCol="0" anchor="t">
            <a:spAutoFit/>
          </a:bodyPr>
          <a:lstStyle/>
          <a:p>
            <a:r>
              <a:rPr sz="2100" dirty="0">
                <a:latin typeface="Times New Roman" panose="02020603050405020304" pitchFamily="18" charset="0"/>
                <a:ea typeface="微软雅黑" panose="020B0503020204020204" pitchFamily="34" charset="-122"/>
                <a:sym typeface="+mn-ea"/>
              </a:rPr>
              <a:t>(3)学</a:t>
            </a:r>
            <a:endParaRPr lang="zh-CN" altLang="en-US" sz="2100" dirty="0">
              <a:latin typeface="Times New Roman" panose="02020603050405020304" pitchFamily="18" charset="0"/>
              <a:ea typeface="微软雅黑" panose="020B0503020204020204" pitchFamily="34" charset="-122"/>
              <a:sym typeface="+mn-ea"/>
            </a:endParaRPr>
          </a:p>
        </p:txBody>
      </p:sp>
      <p:sp>
        <p:nvSpPr>
          <p:cNvPr id="8" name="左大括号 7"/>
          <p:cNvSpPr/>
          <p:nvPr/>
        </p:nvSpPr>
        <p:spPr>
          <a:xfrm>
            <a:off x="1270850" y="4145957"/>
            <a:ext cx="116058" cy="70690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22422"/>
            <a:ext cx="8354528" cy="3484245"/>
          </a:xfrm>
          <a:prstGeom prst="rect">
            <a:avLst/>
          </a:prstGeom>
        </p:spPr>
        <p:txBody>
          <a:bodyPr wrap="square">
            <a:spAutoFit/>
          </a:bodyPr>
          <a:lstStyle/>
          <a:p>
            <a:pPr algn="just">
              <a:lnSpc>
                <a:spcPct val="150000"/>
              </a:lnSpc>
            </a:pPr>
            <a:r>
              <a:rPr sz="2100" b="1" dirty="0">
                <a:latin typeface="Times New Roman" panose="02020603050405020304" pitchFamily="18" charset="0"/>
                <a:ea typeface="微软雅黑" panose="020B0503020204020204" pitchFamily="34" charset="-122"/>
              </a:rPr>
              <a:t>3.词类活用</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(1)非宁静无以致</a:t>
            </a:r>
            <a:r>
              <a:rPr sz="2100" dirty="0">
                <a:solidFill>
                  <a:srgbClr val="FF00FF"/>
                </a:solidFill>
                <a:latin typeface="Times New Roman" panose="02020603050405020304" pitchFamily="18" charset="0"/>
                <a:ea typeface="微软雅黑" panose="020B0503020204020204" pitchFamily="34" charset="-122"/>
              </a:rPr>
              <a:t>远</a:t>
            </a:r>
            <a:r>
              <a:rPr sz="2100" dirty="0">
                <a:latin typeface="Times New Roman" panose="02020603050405020304" pitchFamily="18" charset="0"/>
                <a:ea typeface="微软雅黑" panose="020B0503020204020204" pitchFamily="34" charset="-122"/>
              </a:rPr>
              <a:t>:形容词作名词,远大目标</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(2)非</a:t>
            </a:r>
            <a:r>
              <a:rPr sz="2100" dirty="0">
                <a:solidFill>
                  <a:srgbClr val="FF00FF"/>
                </a:solidFill>
                <a:latin typeface="Times New Roman" panose="02020603050405020304" pitchFamily="18" charset="0"/>
                <a:ea typeface="微软雅黑" panose="020B0503020204020204" pitchFamily="34" charset="-122"/>
              </a:rPr>
              <a:t>志</a:t>
            </a:r>
            <a:r>
              <a:rPr sz="2100" dirty="0">
                <a:latin typeface="Times New Roman" panose="02020603050405020304" pitchFamily="18" charset="0"/>
                <a:ea typeface="微软雅黑" panose="020B0503020204020204" pitchFamily="34" charset="-122"/>
              </a:rPr>
              <a:t>无以成学:名词作动词,立志</a:t>
            </a:r>
            <a:endParaRPr sz="2100" dirty="0">
              <a:latin typeface="Times New Roman" panose="02020603050405020304" pitchFamily="18" charset="0"/>
              <a:ea typeface="微软雅黑" panose="020B0503020204020204" pitchFamily="34" charset="-122"/>
            </a:endParaRPr>
          </a:p>
          <a:p>
            <a:pPr algn="just">
              <a:lnSpc>
                <a:spcPct val="150000"/>
              </a:lnSpc>
            </a:pPr>
            <a:r>
              <a:rPr sz="2100" b="1" dirty="0">
                <a:latin typeface="Times New Roman" panose="02020603050405020304" pitchFamily="18" charset="0"/>
                <a:ea typeface="微软雅黑" panose="020B0503020204020204" pitchFamily="34" charset="-122"/>
              </a:rPr>
              <a:t>4.古今异义</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(1)淫</a:t>
            </a:r>
            <a:r>
              <a:rPr sz="2100" dirty="0">
                <a:solidFill>
                  <a:srgbClr val="FF00FF"/>
                </a:solidFill>
                <a:latin typeface="Times New Roman" panose="02020603050405020304" pitchFamily="18" charset="0"/>
                <a:ea typeface="微软雅黑" panose="020B0503020204020204" pitchFamily="34" charset="-122"/>
              </a:rPr>
              <a:t>慢</a:t>
            </a:r>
            <a:r>
              <a:rPr sz="2100" dirty="0">
                <a:latin typeface="Times New Roman" panose="02020603050405020304" pitchFamily="18" charset="0"/>
                <a:ea typeface="微软雅黑" panose="020B0503020204020204" pitchFamily="34" charset="-122"/>
              </a:rPr>
              <a:t>则不能励精</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古义:懈怠</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今义:速度低,缓慢</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39" y="1485727"/>
            <a:ext cx="8092441" cy="2999740"/>
          </a:xfrm>
          <a:prstGeom prst="rect">
            <a:avLst/>
          </a:prstGeom>
        </p:spPr>
        <p:txBody>
          <a:bodyPr wrap="square">
            <a:spAutoFit/>
          </a:bodyPr>
          <a:lstStyle/>
          <a:p>
            <a:pPr algn="just">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(2)险躁则不能</a:t>
            </a:r>
            <a:r>
              <a:rPr sz="2100" dirty="0">
                <a:solidFill>
                  <a:srgbClr val="FF00FF"/>
                </a:solidFill>
                <a:latin typeface="Times New Roman" panose="02020603050405020304" pitchFamily="18" charset="0"/>
                <a:ea typeface="微软雅黑" panose="020B0503020204020204" pitchFamily="34" charset="-122"/>
              </a:rPr>
              <a:t>治</a:t>
            </a:r>
            <a:r>
              <a:rPr sz="2100" dirty="0">
                <a:latin typeface="Times New Roman" panose="02020603050405020304" pitchFamily="18" charset="0"/>
                <a:ea typeface="微软雅黑" panose="020B0503020204020204" pitchFamily="34" charset="-122"/>
              </a:rPr>
              <a:t>性</a:t>
            </a:r>
            <a:endParaRPr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古义:修养</a:t>
            </a:r>
            <a:endParaRPr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今义:治理</a:t>
            </a:r>
            <a:endParaRPr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(3)悲守</a:t>
            </a:r>
            <a:r>
              <a:rPr sz="2100" dirty="0">
                <a:solidFill>
                  <a:srgbClr val="FF00FF"/>
                </a:solidFill>
                <a:latin typeface="Times New Roman" panose="02020603050405020304" pitchFamily="18" charset="0"/>
                <a:ea typeface="微软雅黑" panose="020B0503020204020204" pitchFamily="34" charset="-122"/>
              </a:rPr>
              <a:t>穷</a:t>
            </a:r>
            <a:r>
              <a:rPr sz="2100" dirty="0">
                <a:latin typeface="Times New Roman" panose="02020603050405020304" pitchFamily="18" charset="0"/>
                <a:ea typeface="微软雅黑" panose="020B0503020204020204" pitchFamily="34" charset="-122"/>
              </a:rPr>
              <a:t>庐</a:t>
            </a:r>
            <a:endParaRPr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古义:破旧,简陋</a:t>
            </a:r>
            <a:endParaRPr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今义:不富裕</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39" y="1485727"/>
            <a:ext cx="8092441" cy="3969385"/>
          </a:xfrm>
          <a:prstGeom prst="rect">
            <a:avLst/>
          </a:prstGeom>
        </p:spPr>
        <p:txBody>
          <a:bodyPr wrap="square">
            <a:spAutoFit/>
          </a:bodyPr>
          <a:lstStyle/>
          <a:p>
            <a:pPr algn="just">
              <a:lnSpc>
                <a:spcPct val="150000"/>
              </a:lnSpc>
              <a:spcBef>
                <a:spcPts val="0"/>
              </a:spcBef>
              <a:spcAft>
                <a:spcPts val="0"/>
              </a:spcAft>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夫君子之行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静以修身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俭以养德</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君子</a:t>
            </a:r>
            <a:r>
              <a:rPr lang="zh-CN" altLang="en-US" sz="2100" dirty="0">
                <a:solidFill>
                  <a:srgbClr val="C00000"/>
                </a:solidFill>
                <a:latin typeface="Times New Roman" panose="02020603050405020304" pitchFamily="18" charset="0"/>
                <a:ea typeface="微软雅黑" panose="020B0503020204020204" pitchFamily="34" charset="-122"/>
              </a:rPr>
              <a:t>的行为操守</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以宁静专一来修养身心</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以节俭来培养品德</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非淡泊无以明志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非宁静无以致远</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不能</a:t>
            </a:r>
            <a:r>
              <a:rPr lang="zh-CN" altLang="en-US" sz="2100" dirty="0">
                <a:solidFill>
                  <a:srgbClr val="C00000"/>
                </a:solidFill>
                <a:latin typeface="Times New Roman" panose="02020603050405020304" pitchFamily="18" charset="0"/>
                <a:ea typeface="微软雅黑" panose="020B0503020204020204" pitchFamily="34" charset="-122"/>
              </a:rPr>
              <a:t>内心恬淡</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不慕名利</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就没办法明确志向</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不能宁静专一</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就没办法达到远大目标</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夫学须静也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才须学也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学习</a:t>
            </a:r>
            <a:r>
              <a:rPr lang="zh-CN" altLang="en-US" sz="2100" dirty="0">
                <a:solidFill>
                  <a:srgbClr val="C00000"/>
                </a:solidFill>
                <a:latin typeface="Times New Roman" panose="02020603050405020304" pitchFamily="18" charset="0"/>
                <a:ea typeface="微软雅黑" panose="020B0503020204020204" pitchFamily="34" charset="-122"/>
              </a:rPr>
              <a:t>必须静心专一</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增长才干必须学习</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39" y="1485727"/>
            <a:ext cx="8092441" cy="3484245"/>
          </a:xfrm>
          <a:prstGeom prst="rect">
            <a:avLst/>
          </a:prstGeom>
        </p:spPr>
        <p:txBody>
          <a:bodyPr wrap="square">
            <a:spAutoFit/>
          </a:bodyPr>
          <a:lstStyle/>
          <a:p>
            <a:pPr algn="just">
              <a:lnSpc>
                <a:spcPct val="150000"/>
              </a:lnSpc>
              <a:spcBef>
                <a:spcPts val="0"/>
              </a:spcBef>
              <a:spcAft>
                <a:spcPts val="0"/>
              </a:spcAft>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非学无以广才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非志无以成学</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不</a:t>
            </a:r>
            <a:r>
              <a:rPr lang="zh-CN" altLang="en-US" sz="2100" dirty="0">
                <a:solidFill>
                  <a:srgbClr val="C00000"/>
                </a:solidFill>
                <a:latin typeface="Times New Roman" panose="02020603050405020304" pitchFamily="18" charset="0"/>
                <a:ea typeface="微软雅黑" panose="020B0503020204020204" pitchFamily="34" charset="-122"/>
              </a:rPr>
              <a:t>学习就没办法增长才干</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不立志就没办法学有所成</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淫慢则不能励精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险躁则不能治性</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放纵</a:t>
            </a:r>
            <a:r>
              <a:rPr lang="zh-CN" altLang="en-US" sz="2100" dirty="0">
                <a:solidFill>
                  <a:srgbClr val="C00000"/>
                </a:solidFill>
                <a:latin typeface="Times New Roman" panose="02020603050405020304" pitchFamily="18" charset="0"/>
                <a:ea typeface="微软雅黑" panose="020B0503020204020204" pitchFamily="34" charset="-122"/>
              </a:rPr>
              <a:t>懈怠就无法振奋精神</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轻薄浮躁就不能修养性情</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年与时驰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意与日去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遂成枯落</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年纪</a:t>
            </a:r>
            <a:r>
              <a:rPr lang="zh-CN" altLang="en-US" sz="2100" dirty="0">
                <a:solidFill>
                  <a:srgbClr val="C00000"/>
                </a:solidFill>
                <a:latin typeface="Times New Roman" panose="02020603050405020304" pitchFamily="18" charset="0"/>
                <a:ea typeface="微软雅黑" panose="020B0503020204020204" pitchFamily="34" charset="-122"/>
              </a:rPr>
              <a:t>随同时光而疾速逝去</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意志随同岁月而消失</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最终人年老志衰</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没有用处</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39" y="1485727"/>
            <a:ext cx="8092441" cy="4453890"/>
          </a:xfrm>
          <a:prstGeom prst="rect">
            <a:avLst/>
          </a:prstGeom>
        </p:spPr>
        <p:txBody>
          <a:bodyPr wrap="square">
            <a:spAutoFit/>
          </a:bodyPr>
          <a:lstStyle/>
          <a:p>
            <a:pPr algn="just">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三､内容理解</a:t>
            </a:r>
            <a:endParaRPr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1.课文内容</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诸葛亮围绕学习告诫儿子,要成才需要具备三个条件:第一个条件是立志,“非淡泊无以明志,非宁静无以致远”“非学无以广才,非志无以成学”;第二个条件是学习,“夫学须静也,才须学也”;第三个条件是惜时,“年与时驰,意与日去,遂成枯落,多不接世,悲守穷庐,将复何及”｡</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三者的关系:诸葛亮主张以俭养德,以静求学,以学广才,这三者是互相联系,缺一不可的｡立志是成才的前提和基础,志向的培养又必须砥砺德行｡</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39" y="1485727"/>
            <a:ext cx="8092441" cy="1545590"/>
          </a:xfrm>
          <a:prstGeom prst="rect">
            <a:avLst/>
          </a:prstGeom>
        </p:spPr>
        <p:txBody>
          <a:bodyPr wrap="square">
            <a:spAutoFit/>
          </a:bodyPr>
          <a:lstStyle/>
          <a:p>
            <a:pPr algn="just">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2.中心思想</a:t>
            </a:r>
            <a:endParaRPr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        诸葛亮的这封书信主要是告诫儿子要注意修身养性,生活节俭,以此来培养自己的品德,表达了他对后代志存高远的厚望｡</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2046749"/>
            <a:ext cx="8343977" cy="2999740"/>
          </a:xfrm>
          <a:prstGeom prst="rect">
            <a:avLst/>
          </a:prstGeom>
        </p:spPr>
        <p:txBody>
          <a:bodyPr wrap="square">
            <a:spAutoFit/>
          </a:bodyPr>
          <a:lstStyle/>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阅读下面文言文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完成题目</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甲</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夫君子之行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静以修身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俭以养德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非淡泊无以明志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非宁静无以致远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夫学须静也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才须学也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非学无以广才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非志无以成学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淫慢则不能励精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险躁则不能治性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年与时驰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意与日去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遂成枯落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多不接世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悲守穷庐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将复何及</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诸葛亮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诫子书</a:t>
            </a:r>
            <a:r>
              <a:rPr lang="en-US" altLang="zh-CN"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endParaRPr>
          </a:p>
        </p:txBody>
      </p:sp>
      <p:grpSp>
        <p:nvGrpSpPr>
          <p:cNvPr id="3" name="组合 2"/>
          <p:cNvGrpSpPr/>
          <p:nvPr/>
        </p:nvGrpSpPr>
        <p:grpSpPr>
          <a:xfrm>
            <a:off x="538266" y="1585400"/>
            <a:ext cx="1832229" cy="575945"/>
            <a:chOff x="3318511" y="2579277"/>
            <a:chExt cx="2442972" cy="767927"/>
          </a:xfrm>
        </p:grpSpPr>
        <p:grpSp>
          <p:nvGrpSpPr>
            <p:cNvPr id="5" name="组合 4"/>
            <p:cNvGrpSpPr/>
            <p:nvPr/>
          </p:nvGrpSpPr>
          <p:grpSpPr>
            <a:xfrm>
              <a:off x="3318511" y="2707006"/>
              <a:ext cx="437563" cy="458225"/>
              <a:chOff x="9324592" y="1236103"/>
              <a:chExt cx="531657" cy="583566"/>
            </a:xfrm>
          </p:grpSpPr>
          <p:sp>
            <p:nvSpPr>
              <p:cNvPr id="7" name="Shape 6853"/>
              <p:cNvSpPr/>
              <p:nvPr/>
            </p:nvSpPr>
            <p:spPr>
              <a:xfrm>
                <a:off x="9332127" y="1236103"/>
                <a:ext cx="450444" cy="583566"/>
              </a:xfrm>
              <a:custGeom>
                <a:avLst/>
                <a:gdLst/>
                <a:ahLst/>
                <a:cxnLst>
                  <a:cxn ang="0">
                    <a:pos x="wd2" y="hd2"/>
                  </a:cxn>
                  <a:cxn ang="5400000">
                    <a:pos x="wd2" y="hd2"/>
                  </a:cxn>
                  <a:cxn ang="10800000">
                    <a:pos x="wd2" y="hd2"/>
                  </a:cxn>
                  <a:cxn ang="16200000">
                    <a:pos x="wd2" y="hd2"/>
                  </a:cxn>
                </a:cxnLst>
                <a:rect l="0" t="0" r="r" b="b"/>
                <a:pathLst>
                  <a:path w="21600" h="21600" extrusionOk="0">
                    <a:moveTo>
                      <a:pt x="19406" y="0"/>
                    </a:moveTo>
                    <a:cubicBezTo>
                      <a:pt x="7425" y="0"/>
                      <a:pt x="7425" y="0"/>
                      <a:pt x="7425" y="0"/>
                    </a:cubicBezTo>
                    <a:cubicBezTo>
                      <a:pt x="7425" y="0"/>
                      <a:pt x="4978" y="2088"/>
                      <a:pt x="4134" y="2741"/>
                    </a:cubicBezTo>
                    <a:cubicBezTo>
                      <a:pt x="3122" y="3524"/>
                      <a:pt x="0" y="5873"/>
                      <a:pt x="0" y="5873"/>
                    </a:cubicBezTo>
                    <a:cubicBezTo>
                      <a:pt x="0" y="5873"/>
                      <a:pt x="0" y="5873"/>
                      <a:pt x="0" y="5873"/>
                    </a:cubicBezTo>
                    <a:cubicBezTo>
                      <a:pt x="0" y="19903"/>
                      <a:pt x="0" y="19903"/>
                      <a:pt x="0" y="19903"/>
                    </a:cubicBezTo>
                    <a:cubicBezTo>
                      <a:pt x="0" y="20817"/>
                      <a:pt x="928" y="21600"/>
                      <a:pt x="2109" y="21600"/>
                    </a:cubicBezTo>
                    <a:cubicBezTo>
                      <a:pt x="19406" y="21600"/>
                      <a:pt x="19406" y="21600"/>
                      <a:pt x="19406" y="21600"/>
                    </a:cubicBezTo>
                    <a:cubicBezTo>
                      <a:pt x="20588" y="21600"/>
                      <a:pt x="21600" y="20817"/>
                      <a:pt x="21600" y="19903"/>
                    </a:cubicBezTo>
                    <a:cubicBezTo>
                      <a:pt x="21600" y="1697"/>
                      <a:pt x="21600" y="1697"/>
                      <a:pt x="21600" y="1697"/>
                    </a:cubicBezTo>
                    <a:cubicBezTo>
                      <a:pt x="21600" y="783"/>
                      <a:pt x="20588" y="0"/>
                      <a:pt x="19406" y="0"/>
                    </a:cubicBezTo>
                  </a:path>
                </a:pathLst>
              </a:custGeom>
              <a:solidFill>
                <a:srgbClr val="0A8CBF"/>
              </a:solidFill>
              <a:ln w="12700" cap="flat">
                <a:noFill/>
                <a:miter lim="400000"/>
              </a:ln>
              <a:effectLst/>
            </p:spPr>
            <p:txBody>
              <a:bodyPr wrap="square" lIns="0" tIns="0" rIns="0" bIns="0" numCol="1" anchor="t">
                <a:noAutofit/>
              </a:bodyPr>
              <a:lstStyle/>
              <a:p>
                <a:pPr lvl="0"/>
                <a:endParaRPr sz="100"/>
              </a:p>
            </p:txBody>
          </p:sp>
          <p:pic>
            <p:nvPicPr>
              <p:cNvPr id="8" name="image22.png"/>
              <p:cNvPicPr/>
              <p:nvPr/>
            </p:nvPicPr>
            <p:blipFill>
              <a:blip r:embed="rId1"/>
              <a:stretch>
                <a:fillRect/>
              </a:stretch>
            </p:blipFill>
            <p:spPr>
              <a:xfrm>
                <a:off x="9652796" y="1483092"/>
                <a:ext cx="134798" cy="314808"/>
              </a:xfrm>
              <a:prstGeom prst="rect">
                <a:avLst/>
              </a:prstGeom>
              <a:ln w="12700" cap="flat">
                <a:noFill/>
                <a:miter lim="400000"/>
                <a:headEnd/>
                <a:tailEnd/>
              </a:ln>
              <a:effectLst/>
            </p:spPr>
          </p:pic>
          <p:sp>
            <p:nvSpPr>
              <p:cNvPr id="9" name="Shape 6855"/>
              <p:cNvSpPr/>
              <p:nvPr/>
            </p:nvSpPr>
            <p:spPr>
              <a:xfrm>
                <a:off x="9332127" y="1236103"/>
                <a:ext cx="225222" cy="5835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850" y="0"/>
                      <a:pt x="14850" y="0"/>
                      <a:pt x="14850" y="0"/>
                    </a:cubicBezTo>
                    <a:cubicBezTo>
                      <a:pt x="14850" y="0"/>
                      <a:pt x="9956" y="2088"/>
                      <a:pt x="8269" y="2741"/>
                    </a:cubicBezTo>
                    <a:cubicBezTo>
                      <a:pt x="6244" y="3524"/>
                      <a:pt x="0" y="5873"/>
                      <a:pt x="0" y="5873"/>
                    </a:cubicBezTo>
                    <a:cubicBezTo>
                      <a:pt x="0" y="5873"/>
                      <a:pt x="0" y="5873"/>
                      <a:pt x="0" y="5873"/>
                    </a:cubicBezTo>
                    <a:cubicBezTo>
                      <a:pt x="0" y="19903"/>
                      <a:pt x="0" y="19903"/>
                      <a:pt x="0" y="19903"/>
                    </a:cubicBezTo>
                    <a:cubicBezTo>
                      <a:pt x="0" y="20817"/>
                      <a:pt x="1856" y="21600"/>
                      <a:pt x="4219" y="21600"/>
                    </a:cubicBezTo>
                    <a:cubicBezTo>
                      <a:pt x="21600" y="21600"/>
                      <a:pt x="21600" y="21600"/>
                      <a:pt x="21600" y="21600"/>
                    </a:cubicBezTo>
                    <a:cubicBezTo>
                      <a:pt x="21600" y="0"/>
                      <a:pt x="21600" y="0"/>
                      <a:pt x="21600" y="0"/>
                    </a:cubicBezTo>
                  </a:path>
                </a:pathLst>
              </a:custGeom>
              <a:solidFill>
                <a:srgbClr val="18A3D9"/>
              </a:solidFill>
              <a:ln w="12700" cap="flat">
                <a:noFill/>
                <a:miter lim="400000"/>
              </a:ln>
              <a:effectLst/>
            </p:spPr>
            <p:txBody>
              <a:bodyPr wrap="square" lIns="0" tIns="0" rIns="0" bIns="0" numCol="1" anchor="t">
                <a:noAutofit/>
              </a:bodyPr>
              <a:lstStyle/>
              <a:p>
                <a:pPr lvl="0"/>
                <a:endParaRPr sz="100"/>
              </a:p>
            </p:txBody>
          </p:sp>
          <p:pic>
            <p:nvPicPr>
              <p:cNvPr id="10" name="image23.png"/>
              <p:cNvPicPr/>
              <p:nvPr/>
            </p:nvPicPr>
            <p:blipFill>
              <a:blip r:embed="rId2"/>
              <a:stretch>
                <a:fillRect/>
              </a:stretch>
            </p:blipFill>
            <p:spPr>
              <a:xfrm>
                <a:off x="9324592" y="1375087"/>
                <a:ext cx="195081" cy="57771"/>
              </a:xfrm>
              <a:prstGeom prst="rect">
                <a:avLst/>
              </a:prstGeom>
              <a:ln w="12700" cap="flat">
                <a:noFill/>
                <a:miter lim="400000"/>
                <a:headEnd/>
                <a:tailEnd/>
              </a:ln>
              <a:effectLst/>
            </p:spPr>
          </p:pic>
          <p:sp>
            <p:nvSpPr>
              <p:cNvPr id="11" name="Shape 6857"/>
              <p:cNvSpPr/>
              <p:nvPr/>
            </p:nvSpPr>
            <p:spPr>
              <a:xfrm>
                <a:off x="9332127" y="1236103"/>
                <a:ext cx="154893" cy="159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5360"/>
                      <a:pt x="21600" y="15360"/>
                      <a:pt x="21600" y="15360"/>
                    </a:cubicBezTo>
                    <a:cubicBezTo>
                      <a:pt x="21600" y="18960"/>
                      <a:pt x="18900" y="21600"/>
                      <a:pt x="15464" y="21600"/>
                    </a:cubicBezTo>
                    <a:cubicBezTo>
                      <a:pt x="0" y="21600"/>
                      <a:pt x="0" y="21600"/>
                      <a:pt x="0" y="21600"/>
                    </a:cubicBezTo>
                    <a:lnTo>
                      <a:pt x="21600" y="0"/>
                    </a:lnTo>
                    <a:close/>
                  </a:path>
                </a:pathLst>
              </a:custGeom>
              <a:solidFill>
                <a:srgbClr val="3DBAEB"/>
              </a:solidFill>
              <a:ln w="12700" cap="flat">
                <a:noFill/>
                <a:miter lim="400000"/>
              </a:ln>
              <a:effectLst/>
            </p:spPr>
            <p:txBody>
              <a:bodyPr wrap="square" lIns="0" tIns="0" rIns="0" bIns="0" numCol="1" anchor="t">
                <a:noAutofit/>
              </a:bodyPr>
              <a:lstStyle/>
              <a:p>
                <a:pPr lvl="0"/>
                <a:endParaRPr sz="100"/>
              </a:p>
            </p:txBody>
          </p:sp>
          <p:sp>
            <p:nvSpPr>
              <p:cNvPr id="12" name="Shape 6858"/>
              <p:cNvSpPr/>
              <p:nvPr/>
            </p:nvSpPr>
            <p:spPr>
              <a:xfrm>
                <a:off x="9405806" y="1446253"/>
                <a:ext cx="301412" cy="195081"/>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cubicBezTo>
                      <a:pt x="1137" y="21600"/>
                      <a:pt x="1137" y="21600"/>
                      <a:pt x="1137" y="21600"/>
                    </a:cubicBezTo>
                    <a:cubicBezTo>
                      <a:pt x="505" y="21600"/>
                      <a:pt x="0" y="20822"/>
                      <a:pt x="0" y="19849"/>
                    </a:cubicBezTo>
                    <a:cubicBezTo>
                      <a:pt x="0" y="18876"/>
                      <a:pt x="505" y="18097"/>
                      <a:pt x="1137" y="18097"/>
                    </a:cubicBezTo>
                    <a:cubicBezTo>
                      <a:pt x="20463" y="18097"/>
                      <a:pt x="20463" y="18097"/>
                      <a:pt x="20463" y="18097"/>
                    </a:cubicBezTo>
                    <a:cubicBezTo>
                      <a:pt x="21095" y="18097"/>
                      <a:pt x="21600" y="18876"/>
                      <a:pt x="21600" y="19849"/>
                    </a:cubicBezTo>
                    <a:cubicBezTo>
                      <a:pt x="21600" y="20822"/>
                      <a:pt x="21095" y="21600"/>
                      <a:pt x="20463" y="21600"/>
                    </a:cubicBezTo>
                    <a:close/>
                    <a:moveTo>
                      <a:pt x="21600" y="13816"/>
                    </a:moveTo>
                    <a:cubicBezTo>
                      <a:pt x="21600" y="12843"/>
                      <a:pt x="21095" y="12065"/>
                      <a:pt x="20463" y="12065"/>
                    </a:cubicBezTo>
                    <a:cubicBezTo>
                      <a:pt x="1137" y="12065"/>
                      <a:pt x="1137" y="12065"/>
                      <a:pt x="1137" y="12065"/>
                    </a:cubicBezTo>
                    <a:cubicBezTo>
                      <a:pt x="505" y="12065"/>
                      <a:pt x="0" y="12843"/>
                      <a:pt x="0" y="13816"/>
                    </a:cubicBezTo>
                    <a:cubicBezTo>
                      <a:pt x="0" y="14789"/>
                      <a:pt x="505" y="15373"/>
                      <a:pt x="1137" y="15373"/>
                    </a:cubicBezTo>
                    <a:cubicBezTo>
                      <a:pt x="20463" y="15373"/>
                      <a:pt x="20463" y="15373"/>
                      <a:pt x="20463" y="15373"/>
                    </a:cubicBezTo>
                    <a:cubicBezTo>
                      <a:pt x="21095" y="15373"/>
                      <a:pt x="21600" y="14789"/>
                      <a:pt x="21600" y="13816"/>
                    </a:cubicBezTo>
                    <a:close/>
                    <a:moveTo>
                      <a:pt x="21600" y="7784"/>
                    </a:moveTo>
                    <a:cubicBezTo>
                      <a:pt x="21600" y="6811"/>
                      <a:pt x="21095" y="6032"/>
                      <a:pt x="20463" y="6032"/>
                    </a:cubicBezTo>
                    <a:cubicBezTo>
                      <a:pt x="1137" y="6032"/>
                      <a:pt x="1137" y="6032"/>
                      <a:pt x="1137" y="6032"/>
                    </a:cubicBezTo>
                    <a:cubicBezTo>
                      <a:pt x="505" y="6032"/>
                      <a:pt x="0" y="6811"/>
                      <a:pt x="0" y="7784"/>
                    </a:cubicBezTo>
                    <a:cubicBezTo>
                      <a:pt x="0" y="8562"/>
                      <a:pt x="505" y="9341"/>
                      <a:pt x="1137" y="9341"/>
                    </a:cubicBezTo>
                    <a:cubicBezTo>
                      <a:pt x="20463" y="9341"/>
                      <a:pt x="20463" y="9341"/>
                      <a:pt x="20463" y="9341"/>
                    </a:cubicBezTo>
                    <a:cubicBezTo>
                      <a:pt x="21095" y="9341"/>
                      <a:pt x="21600" y="8562"/>
                      <a:pt x="21600" y="7784"/>
                    </a:cubicBezTo>
                    <a:close/>
                    <a:moveTo>
                      <a:pt x="10737" y="1751"/>
                    </a:moveTo>
                    <a:cubicBezTo>
                      <a:pt x="10737" y="778"/>
                      <a:pt x="10232" y="0"/>
                      <a:pt x="9726" y="0"/>
                    </a:cubicBezTo>
                    <a:cubicBezTo>
                      <a:pt x="1137" y="0"/>
                      <a:pt x="1137" y="0"/>
                      <a:pt x="1137" y="0"/>
                    </a:cubicBezTo>
                    <a:cubicBezTo>
                      <a:pt x="505" y="0"/>
                      <a:pt x="0" y="778"/>
                      <a:pt x="0" y="1751"/>
                    </a:cubicBezTo>
                    <a:cubicBezTo>
                      <a:pt x="0" y="2530"/>
                      <a:pt x="505" y="3308"/>
                      <a:pt x="1137" y="3308"/>
                    </a:cubicBezTo>
                    <a:cubicBezTo>
                      <a:pt x="9726" y="3308"/>
                      <a:pt x="9726" y="3308"/>
                      <a:pt x="9726" y="3308"/>
                    </a:cubicBezTo>
                    <a:cubicBezTo>
                      <a:pt x="10232" y="3308"/>
                      <a:pt x="10737" y="2530"/>
                      <a:pt x="10737" y="1751"/>
                    </a:cubicBez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3" name="Shape 6859"/>
              <p:cNvSpPr/>
              <p:nvPr/>
            </p:nvSpPr>
            <p:spPr>
              <a:xfrm>
                <a:off x="9578280" y="1325689"/>
                <a:ext cx="113029" cy="98796"/>
              </a:xfrm>
              <a:prstGeom prst="rect">
                <a:avLst/>
              </a:prstGeom>
              <a:solidFill>
                <a:srgbClr val="F8EDE7"/>
              </a:solidFill>
              <a:ln w="12700" cap="flat">
                <a:noFill/>
                <a:miter lim="400000"/>
              </a:ln>
              <a:effectLst/>
            </p:spPr>
            <p:txBody>
              <a:bodyPr wrap="square" lIns="0" tIns="0" rIns="0" bIns="0" numCol="1" anchor="t">
                <a:noAutofit/>
              </a:bodyPr>
              <a:lstStyle/>
              <a:p>
                <a:pPr lvl="0"/>
                <a:endParaRPr sz="100"/>
              </a:p>
            </p:txBody>
          </p:sp>
          <p:sp>
            <p:nvSpPr>
              <p:cNvPr id="14" name="Shape 6860"/>
              <p:cNvSpPr/>
              <p:nvPr/>
            </p:nvSpPr>
            <p:spPr>
              <a:xfrm>
                <a:off x="9640236" y="1424484"/>
                <a:ext cx="216013" cy="250340"/>
              </a:xfrm>
              <a:custGeom>
                <a:avLst/>
                <a:gdLst/>
                <a:ahLst/>
                <a:cxnLst>
                  <a:cxn ang="0">
                    <a:pos x="wd2" y="hd2"/>
                  </a:cxn>
                  <a:cxn ang="5400000">
                    <a:pos x="wd2" y="hd2"/>
                  </a:cxn>
                  <a:cxn ang="10800000">
                    <a:pos x="wd2" y="hd2"/>
                  </a:cxn>
                  <a:cxn ang="16200000">
                    <a:pos x="wd2" y="hd2"/>
                  </a:cxn>
                </a:cxnLst>
                <a:rect l="0" t="0" r="r" b="b"/>
                <a:pathLst>
                  <a:path w="21600" h="21600" extrusionOk="0">
                    <a:moveTo>
                      <a:pt x="8623" y="0"/>
                    </a:moveTo>
                    <a:lnTo>
                      <a:pt x="0" y="16615"/>
                    </a:lnTo>
                    <a:lnTo>
                      <a:pt x="13144" y="21600"/>
                    </a:lnTo>
                    <a:lnTo>
                      <a:pt x="21600" y="5201"/>
                    </a:lnTo>
                    <a:lnTo>
                      <a:pt x="8623" y="0"/>
                    </a:lnTo>
                    <a:close/>
                  </a:path>
                </a:pathLst>
              </a:custGeom>
              <a:solidFill>
                <a:srgbClr val="3BBF98"/>
              </a:solidFill>
              <a:ln w="12700" cap="flat">
                <a:noFill/>
                <a:miter lim="400000"/>
              </a:ln>
              <a:effectLst/>
            </p:spPr>
            <p:txBody>
              <a:bodyPr wrap="square" lIns="0" tIns="0" rIns="0" bIns="0" numCol="1" anchor="t">
                <a:noAutofit/>
              </a:bodyPr>
              <a:lstStyle/>
              <a:p>
                <a:pPr lvl="0"/>
                <a:endParaRPr sz="100"/>
              </a:p>
            </p:txBody>
          </p:sp>
          <p:sp>
            <p:nvSpPr>
              <p:cNvPr id="15" name="Shape 6861"/>
              <p:cNvSpPr/>
              <p:nvPr/>
            </p:nvSpPr>
            <p:spPr>
              <a:xfrm>
                <a:off x="9640236" y="1617053"/>
                <a:ext cx="131450" cy="98797"/>
              </a:xfrm>
              <a:custGeom>
                <a:avLst/>
                <a:gdLst/>
                <a:ahLst/>
                <a:cxnLst>
                  <a:cxn ang="0">
                    <a:pos x="wd2" y="hd2"/>
                  </a:cxn>
                  <a:cxn ang="5400000">
                    <a:pos x="wd2" y="hd2"/>
                  </a:cxn>
                  <a:cxn ang="10800000">
                    <a:pos x="wd2" y="hd2"/>
                  </a:cxn>
                  <a:cxn ang="16200000">
                    <a:pos x="wd2" y="hd2"/>
                  </a:cxn>
                </a:cxnLst>
                <a:rect l="0" t="0" r="r" b="b"/>
                <a:pathLst>
                  <a:path w="21600" h="21600" extrusionOk="0">
                    <a:moveTo>
                      <a:pt x="1651" y="15742"/>
                    </a:moveTo>
                    <a:lnTo>
                      <a:pt x="0" y="0"/>
                    </a:lnTo>
                    <a:lnTo>
                      <a:pt x="21600" y="12631"/>
                    </a:lnTo>
                    <a:lnTo>
                      <a:pt x="11557" y="21600"/>
                    </a:lnTo>
                    <a:lnTo>
                      <a:pt x="1651" y="15742"/>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6862"/>
              <p:cNvSpPr/>
              <p:nvPr/>
            </p:nvSpPr>
            <p:spPr>
              <a:xfrm>
                <a:off x="9640236" y="1424484"/>
                <a:ext cx="151544" cy="222711"/>
              </a:xfrm>
              <a:custGeom>
                <a:avLst/>
                <a:gdLst/>
                <a:ahLst/>
                <a:cxnLst>
                  <a:cxn ang="0">
                    <a:pos x="wd2" y="hd2"/>
                  </a:cxn>
                  <a:cxn ang="5400000">
                    <a:pos x="wd2" y="hd2"/>
                  </a:cxn>
                  <a:cxn ang="10800000">
                    <a:pos x="wd2" y="hd2"/>
                  </a:cxn>
                  <a:cxn ang="16200000">
                    <a:pos x="wd2" y="hd2"/>
                  </a:cxn>
                </a:cxnLst>
                <a:rect l="0" t="0" r="r" b="b"/>
                <a:pathLst>
                  <a:path w="21600" h="21600" extrusionOk="0">
                    <a:moveTo>
                      <a:pt x="12292" y="0"/>
                    </a:moveTo>
                    <a:lnTo>
                      <a:pt x="0" y="18677"/>
                    </a:lnTo>
                    <a:lnTo>
                      <a:pt x="9308" y="21600"/>
                    </a:lnTo>
                    <a:lnTo>
                      <a:pt x="21600" y="2923"/>
                    </a:lnTo>
                    <a:lnTo>
                      <a:pt x="12292" y="0"/>
                    </a:lnTo>
                    <a:close/>
                  </a:path>
                </a:pathLst>
              </a:custGeom>
              <a:solidFill>
                <a:srgbClr val="4ED0AA"/>
              </a:solidFill>
              <a:ln w="12700" cap="flat">
                <a:noFill/>
                <a:miter lim="400000"/>
              </a:ln>
              <a:effectLst/>
            </p:spPr>
            <p:txBody>
              <a:bodyPr wrap="square" lIns="0" tIns="0" rIns="0" bIns="0" numCol="1" anchor="t">
                <a:noAutofit/>
              </a:bodyPr>
              <a:lstStyle/>
              <a:p>
                <a:pPr lvl="0"/>
                <a:endParaRPr sz="100"/>
              </a:p>
            </p:txBody>
          </p:sp>
          <p:sp>
            <p:nvSpPr>
              <p:cNvPr id="17" name="Shape 6863"/>
              <p:cNvSpPr/>
              <p:nvPr/>
            </p:nvSpPr>
            <p:spPr>
              <a:xfrm>
                <a:off x="9640236" y="1617053"/>
                <a:ext cx="66982" cy="86238"/>
              </a:xfrm>
              <a:custGeom>
                <a:avLst/>
                <a:gdLst/>
                <a:ahLst/>
                <a:cxnLst>
                  <a:cxn ang="0">
                    <a:pos x="wd2" y="hd2"/>
                  </a:cxn>
                  <a:cxn ang="5400000">
                    <a:pos x="wd2" y="hd2"/>
                  </a:cxn>
                  <a:cxn ang="10800000">
                    <a:pos x="wd2" y="hd2"/>
                  </a:cxn>
                  <a:cxn ang="16200000">
                    <a:pos x="wd2" y="hd2"/>
                  </a:cxn>
                </a:cxnLst>
                <a:rect l="0" t="0" r="r" b="b"/>
                <a:pathLst>
                  <a:path w="21600" h="21600" extrusionOk="0">
                    <a:moveTo>
                      <a:pt x="3240" y="18035"/>
                    </a:moveTo>
                    <a:lnTo>
                      <a:pt x="0" y="0"/>
                    </a:lnTo>
                    <a:lnTo>
                      <a:pt x="21600" y="6920"/>
                    </a:lnTo>
                    <a:lnTo>
                      <a:pt x="12960" y="21600"/>
                    </a:lnTo>
                    <a:lnTo>
                      <a:pt x="3240" y="18035"/>
                    </a:ln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8" name="Shape 6864"/>
              <p:cNvSpPr/>
              <p:nvPr/>
            </p:nvSpPr>
            <p:spPr>
              <a:xfrm>
                <a:off x="9650283" y="1684033"/>
                <a:ext cx="65307" cy="66981"/>
              </a:xfrm>
              <a:custGeom>
                <a:avLst/>
                <a:gdLst/>
                <a:ahLst/>
                <a:cxnLst>
                  <a:cxn ang="0">
                    <a:pos x="wd2" y="hd2"/>
                  </a:cxn>
                  <a:cxn ang="5400000">
                    <a:pos x="wd2" y="hd2"/>
                  </a:cxn>
                  <a:cxn ang="10800000">
                    <a:pos x="wd2" y="hd2"/>
                  </a:cxn>
                  <a:cxn ang="16200000">
                    <a:pos x="wd2" y="hd2"/>
                  </a:cxn>
                </a:cxnLst>
                <a:rect l="0" t="0" r="r" b="b"/>
                <a:pathLst>
                  <a:path w="21600" h="21600" extrusionOk="0">
                    <a:moveTo>
                      <a:pt x="21600" y="8910"/>
                    </a:moveTo>
                    <a:lnTo>
                      <a:pt x="3046" y="21600"/>
                    </a:lnTo>
                    <a:lnTo>
                      <a:pt x="0" y="0"/>
                    </a:lnTo>
                    <a:lnTo>
                      <a:pt x="21600" y="8910"/>
                    </a:ln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9" name="Shape 6865"/>
              <p:cNvSpPr/>
              <p:nvPr/>
            </p:nvSpPr>
            <p:spPr>
              <a:xfrm>
                <a:off x="9650283" y="1684033"/>
                <a:ext cx="31817" cy="66981"/>
              </a:xfrm>
              <a:custGeom>
                <a:avLst/>
                <a:gdLst/>
                <a:ahLst/>
                <a:cxnLst>
                  <a:cxn ang="0">
                    <a:pos x="wd2" y="hd2"/>
                  </a:cxn>
                  <a:cxn ang="5400000">
                    <a:pos x="wd2" y="hd2"/>
                  </a:cxn>
                  <a:cxn ang="10800000">
                    <a:pos x="wd2" y="hd2"/>
                  </a:cxn>
                  <a:cxn ang="16200000">
                    <a:pos x="wd2" y="hd2"/>
                  </a:cxn>
                </a:cxnLst>
                <a:rect l="0" t="0" r="r" b="b"/>
                <a:pathLst>
                  <a:path w="21600" h="21600" extrusionOk="0">
                    <a:moveTo>
                      <a:pt x="6253" y="21600"/>
                    </a:moveTo>
                    <a:lnTo>
                      <a:pt x="0" y="0"/>
                    </a:lnTo>
                    <a:lnTo>
                      <a:pt x="21600" y="4590"/>
                    </a:lnTo>
                    <a:lnTo>
                      <a:pt x="6253"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grpSp>
        <p:sp>
          <p:nvSpPr>
            <p:cNvPr id="6" name="文本框 5"/>
            <p:cNvSpPr txBox="1"/>
            <p:nvPr/>
          </p:nvSpPr>
          <p:spPr>
            <a:xfrm>
              <a:off x="3726730" y="2579277"/>
              <a:ext cx="2034753" cy="767927"/>
            </a:xfrm>
            <a:prstGeom prst="rect">
              <a:avLst/>
            </a:prstGeom>
            <a:noFill/>
          </p:spPr>
          <p:txBody>
            <a:bodyPr wrap="square" rtlCol="0" anchor="t">
              <a:spAutoFit/>
            </a:bodyPr>
            <a:lstStyle/>
            <a:p>
              <a:pPr algn="just">
                <a:lnSpc>
                  <a:spcPct val="150000"/>
                </a:lnSpc>
              </a:pPr>
              <a:r>
                <a:rPr lang="zh-CN" altLang="en-US" sz="2100" b="1" dirty="0" smtClean="0">
                  <a:solidFill>
                    <a:srgbClr val="0A8CBF"/>
                  </a:solidFill>
                  <a:latin typeface="Times New Roman" panose="02020603050405020304" pitchFamily="18" charset="0"/>
                  <a:ea typeface="微软雅黑" panose="020B0503020204020204" pitchFamily="34" charset="-122"/>
                  <a:sym typeface="+mn-ea"/>
                </a:rPr>
                <a:t>课堂变式练</a:t>
              </a:r>
              <a:endParaRPr lang="zh-CN" altLang="en-US" sz="2100" b="1" dirty="0" smtClean="0">
                <a:solidFill>
                  <a:srgbClr val="0A8CBF"/>
                </a:solidFill>
                <a:latin typeface="Times New Roman" panose="02020603050405020304" pitchFamily="18" charset="0"/>
                <a:ea typeface="微软雅黑" panose="020B0503020204020204" pitchFamily="34" charset="-122"/>
                <a:sym typeface="+mn-ea"/>
              </a:endParaRPr>
            </a:p>
          </p:txBody>
        </p:sp>
      </p:gr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163" y="1485900"/>
            <a:ext cx="8038148" cy="4453890"/>
          </a:xfrm>
          <a:prstGeom prst="rect">
            <a:avLst/>
          </a:prstGeom>
        </p:spPr>
        <p:txBody>
          <a:bodyPr wrap="square">
            <a:spAutoFit/>
          </a:bodyPr>
          <a:lstStyle/>
          <a:p>
            <a:pPr algn="just">
              <a:lnSpc>
                <a:spcPct val="150000"/>
              </a:lnSpc>
              <a:spcBef>
                <a:spcPts val="0"/>
              </a:spcBef>
              <a:spcAft>
                <a:spcPts val="0"/>
              </a:spcAft>
            </a:pP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乙</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世家子弟最易犯“奢”字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傲”字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不必锦衣玉食而后谓之奢也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但使皮袍呢褂俯拾即是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车马仆从习惯为常</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此即日趋于奢矣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见乡人则嗤其朴陋</a:t>
            </a:r>
            <a:r>
              <a:rPr lang="zh-CN" altLang="en-US" sz="2100" baseline="30000" dirty="0">
                <a:latin typeface="Times New Roman" panose="02020603050405020304" pitchFamily="18" charset="0"/>
                <a:ea typeface="微软雅黑" panose="020B0503020204020204" pitchFamily="34" charset="-122"/>
                <a:sym typeface="+mn-ea"/>
              </a:rPr>
              <a:t>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见雇工则颐指气使</a:t>
            </a:r>
            <a:r>
              <a:rPr lang="zh-CN" altLang="en-US" sz="2100" baseline="30000"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此即日习于傲矣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京师子弟之坏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未有不由于“奢”“傲”二字者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初五夜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又接弟信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余固恐弟之焦躁也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余前年所以废弛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亦以焦躁故尔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一经焦躁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则心绪少佳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办事不能妥善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弟总宜平心静气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尔与诸弟戒之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至嘱至嘱</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algn="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节选自</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曾国藩家书</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algn="just">
              <a:lnSpc>
                <a:spcPct val="150000"/>
              </a:lnSpc>
              <a:spcBef>
                <a:spcPts val="0"/>
              </a:spcBef>
              <a:spcAft>
                <a:spcPts val="0"/>
              </a:spcAft>
            </a:pPr>
            <a:r>
              <a:rPr lang="en-US" altLang="zh-CN" sz="2100" b="1" dirty="0" smtClean="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注释</a:t>
            </a:r>
            <a:r>
              <a:rPr lang="en-US" altLang="zh-CN" sz="2100" b="1" dirty="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①</a:t>
            </a:r>
            <a:r>
              <a:rPr lang="zh-CN" altLang="en-US" sz="2100" dirty="0">
                <a:latin typeface="Times New Roman" panose="02020603050405020304" pitchFamily="18" charset="0"/>
                <a:ea typeface="微软雅黑" panose="020B0503020204020204" pitchFamily="34" charset="-122"/>
                <a:sym typeface="+mn-ea"/>
              </a:rPr>
              <a:t>朴陋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粗俗鄙陋</a:t>
            </a:r>
            <a:r>
              <a:rPr lang="en-US" altLang="zh-CN" sz="2100" dirty="0">
                <a:latin typeface="Times New Roman" panose="02020603050405020304" pitchFamily="18" charset="0"/>
                <a:ea typeface="微软雅黑" panose="020B0503020204020204" pitchFamily="34" charset="-122"/>
                <a:sym typeface="+mn-ea"/>
              </a:rPr>
              <a:t>｡②</a:t>
            </a:r>
            <a:r>
              <a:rPr lang="zh-CN" altLang="en-US" sz="2100" dirty="0">
                <a:latin typeface="Times New Roman" panose="02020603050405020304" pitchFamily="18" charset="0"/>
                <a:ea typeface="微软雅黑" panose="020B0503020204020204" pitchFamily="34" charset="-122"/>
                <a:sym typeface="+mn-ea"/>
              </a:rPr>
              <a:t>颐指气使</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不说话而用面部表情或口鼻出气发声来示意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形容有权势的人随意支使人的傲慢神气</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7684" y="1510189"/>
            <a:ext cx="8086249"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下列句子中加点词语意思相同的一项是</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意与日去醉翁之意不在酒</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悲守穷庐南阳诸葛庐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此即日习于傲矣日中不至</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余固恐弟之焦躁也汝心之固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固不可彻</a:t>
            </a:r>
            <a:endParaRPr lang="zh-CN" altLang="en-US"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5614530" y="1631414"/>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B</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518160" y="4010978"/>
            <a:ext cx="8086249" cy="995045"/>
          </a:xfrm>
          <a:prstGeom prst="rect">
            <a:avLst/>
          </a:prstGeom>
          <a:noFill/>
          <a:ln w="28575">
            <a:solidFill>
              <a:srgbClr val="ED7D31"/>
            </a:solidFill>
            <a:prstDash val="dash"/>
          </a:ln>
        </p:spPr>
        <p:txBody>
          <a:bodyPr wrap="square">
            <a:spAutoFit/>
          </a:bodyPr>
          <a:lstStyle/>
          <a:p>
            <a:pPr indent="0" algn="just">
              <a:lnSpc>
                <a:spcPct val="14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意志</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意趣</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情趣</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陋室</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陋室</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一天天地</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太阳</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确实</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实在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固执</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52549"/>
            <a:ext cx="8620133" cy="3484245"/>
          </a:xfrm>
          <a:prstGeom prst="rect">
            <a:avLst/>
          </a:prstGeom>
        </p:spPr>
        <p:txBody>
          <a:bodyPr wrap="square">
            <a:spAutoFit/>
          </a:bodyPr>
          <a:lstStyle/>
          <a:p>
            <a:pPr algn="just">
              <a:lnSpc>
                <a:spcPct val="150000"/>
              </a:lnSpc>
            </a:pPr>
            <a:r>
              <a:rPr sz="2100" dirty="0">
                <a:latin typeface="Times New Roman" panose="02020603050405020304" pitchFamily="18" charset="0"/>
                <a:ea typeface="微软雅黑" panose="020B0503020204020204" pitchFamily="34" charset="-122"/>
              </a:rPr>
              <a:t>4.用现代汉语翻译文中画横线的句子｡</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(1)县官日有廪稍之供,父母岁有裘葛之遗,无冻馁之患矣｡</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solidFill>
                  <a:srgbClr val="FF0000"/>
                </a:solidFill>
                <a:latin typeface="Times New Roman" panose="02020603050405020304" pitchFamily="18" charset="0"/>
                <a:ea typeface="微软雅黑" panose="020B0503020204020204" pitchFamily="34" charset="-122"/>
              </a:rPr>
              <a:t>朝廷每天供给粮食,父母每年都给予冬天的皮衣和夏天的葛衣,没有挨冻受饿的忧虑｡</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(2)非夫人之物而强假焉,必虑人逼取,而惴惴焉摩玩之不已｡</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solidFill>
                  <a:srgbClr val="FF0000"/>
                </a:solidFill>
                <a:latin typeface="Times New Roman" panose="02020603050405020304" pitchFamily="18" charset="0"/>
                <a:ea typeface="微软雅黑" panose="020B0503020204020204" pitchFamily="34" charset="-122"/>
              </a:rPr>
              <a:t>不是那人自己的东西却勉强向别人借来,(他)一定担心别人催着要还,因而就显出忧惧的样子,抚摸玩赏那东西久久不能停止｡</a:t>
            </a:r>
            <a:endParaRPr sz="2100"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8158" y="1510189"/>
            <a:ext cx="8121491"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下列加点词意义和用法相同的一项是</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静以修身皆以美于徐公</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险躁则不能治性余则缊袍敝衣处其间</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不必锦衣玉食而后谓之奢也假诸人而后见也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车马仆从习惯为常岂能为暴涨携之去</a:t>
            </a:r>
            <a:endParaRPr lang="zh-CN" altLang="en-US"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5170152" y="1609286"/>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C</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511016" y="4062889"/>
            <a:ext cx="8121491" cy="995045"/>
          </a:xfrm>
          <a:prstGeom prst="rect">
            <a:avLst/>
          </a:prstGeom>
          <a:noFill/>
          <a:ln w="28575">
            <a:solidFill>
              <a:srgbClr val="ED7D31"/>
            </a:solidFill>
            <a:prstDash val="dash"/>
          </a:ln>
        </p:spPr>
        <p:txBody>
          <a:bodyPr wrap="square">
            <a:spAutoFit/>
          </a:bodyPr>
          <a:lstStyle/>
          <a:p>
            <a:pPr indent="0" algn="just">
              <a:lnSpc>
                <a:spcPct val="140000"/>
              </a:lnSpc>
            </a:pPr>
            <a:r>
              <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连词</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来</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动词</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认为</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连词</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就</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连词</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表转折</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连词</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表顺承</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动词</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作为</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介词</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被</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085773"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翻译下列句子</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非淡泊无以明志</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如果</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内心不恬淡</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追慕名利就没办法明确志向</a:t>
            </a:r>
            <a:r>
              <a:rPr lang="en-US" altLang="zh-CN" sz="2100" dirty="0">
                <a:solidFill>
                  <a:srgbClr val="FF0000"/>
                </a:solidFill>
                <a:latin typeface="Times New Roman" panose="02020603050405020304" pitchFamily="18" charset="0"/>
                <a:ea typeface="微软雅黑" panose="020B0503020204020204" pitchFamily="34" charset="-122"/>
              </a:rPr>
              <a:t>｡</a:t>
            </a:r>
            <a:endParaRPr lang="en-US" altLang="zh-CN" sz="2100" dirty="0">
              <a:solidFill>
                <a:srgbClr val="FF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余前年所以废弛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亦以焦躁故尔</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00"/>
                </a:solidFill>
                <a:latin typeface="Times New Roman" panose="02020603050405020304" pitchFamily="18" charset="0"/>
                <a:ea typeface="微软雅黑" panose="020B0503020204020204" pitchFamily="34" charset="-122"/>
              </a:rPr>
              <a:t>我</a:t>
            </a:r>
            <a:r>
              <a:rPr lang="zh-CN" altLang="en-US" sz="2100" dirty="0">
                <a:solidFill>
                  <a:srgbClr val="FF0000"/>
                </a:solidFill>
                <a:latin typeface="Times New Roman" panose="02020603050405020304" pitchFamily="18" charset="0"/>
                <a:ea typeface="微软雅黑" panose="020B0503020204020204" pitchFamily="34" charset="-122"/>
              </a:rPr>
              <a:t>前几年之所以败坏松弛</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也是因为焦虑</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急躁</a:t>
            </a:r>
            <a:r>
              <a:rPr lang="en-US" altLang="zh-CN" sz="2100" dirty="0">
                <a:solidFill>
                  <a:srgbClr val="FF0000"/>
                </a:solidFill>
                <a:latin typeface="Times New Roman" panose="02020603050405020304" pitchFamily="18" charset="0"/>
                <a:ea typeface="微软雅黑" panose="020B0503020204020204" pitchFamily="34" charset="-122"/>
              </a:rPr>
              <a:t>｡</a:t>
            </a:r>
            <a:endParaRPr lang="en-US" altLang="zh-CN" sz="2100"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4" y="1552575"/>
            <a:ext cx="8219782"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文中诸葛亮认为“学须静也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才须学也”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a:t>
            </a:r>
            <a:r>
              <a:rPr lang="zh-CN" altLang="en-US" sz="2100" u="sng" dirty="0" smtClean="0">
                <a:latin typeface="Times New Roman" panose="02020603050405020304" pitchFamily="18" charset="0"/>
                <a:ea typeface="微软雅黑" panose="020B0503020204020204" pitchFamily="34" charset="-122"/>
              </a:rPr>
              <a:t>“</a:t>
            </a:r>
            <a:r>
              <a:rPr lang="en-US" altLang="zh-CN" sz="2100" u="sng" dirty="0" smtClean="0">
                <a:latin typeface="Times New Roman" panose="02020603050405020304" pitchFamily="18" charset="0"/>
                <a:ea typeface="微软雅黑" panose="020B0503020204020204" pitchFamily="34" charset="-122"/>
              </a:rPr>
              <a:t>		</a:t>
            </a:r>
            <a:r>
              <a:rPr lang="zh-CN" altLang="en-US" sz="2100" u="sng"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四字比喻过度懈怠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不静心于学的人精力衰竭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失去活力的状态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文中曾国藩以自己为例劝诫弟弟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提出做事宜</a:t>
            </a:r>
            <a:r>
              <a:rPr lang="zh-CN" altLang="en-US" sz="2100" u="sng" dirty="0" smtClean="0">
                <a:latin typeface="Times New Roman" panose="02020603050405020304" pitchFamily="18" charset="0"/>
                <a:ea typeface="微软雅黑" panose="020B0503020204020204" pitchFamily="34" charset="-122"/>
              </a:rPr>
              <a:t>“</a:t>
            </a:r>
            <a:r>
              <a:rPr lang="en-US" altLang="zh-CN" sz="2100" u="sng" dirty="0" smtClean="0">
                <a:latin typeface="Times New Roman" panose="02020603050405020304" pitchFamily="18" charset="0"/>
                <a:ea typeface="微软雅黑" panose="020B0503020204020204" pitchFamily="34" charset="-122"/>
              </a:rPr>
              <a:t>			</a:t>
            </a:r>
            <a:r>
              <a:rPr lang="zh-CN" altLang="en-US" sz="2100" u="sng"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否则会导致“心绪少佳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办事不能妥善”的结果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两文的作者都认为</a:t>
            </a:r>
            <a:r>
              <a:rPr lang="zh-CN" altLang="en-US" sz="2100" dirty="0" smtClean="0">
                <a:latin typeface="Times New Roman" panose="02020603050405020304" pitchFamily="18" charset="0"/>
                <a:ea typeface="微软雅黑" panose="020B0503020204020204" pitchFamily="34" charset="-122"/>
              </a:rPr>
              <a:t>“</a:t>
            </a:r>
            <a:r>
              <a:rPr lang="en-US" altLang="zh-CN" sz="2100" u="sng"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会</a:t>
            </a:r>
            <a:r>
              <a:rPr lang="zh-CN" altLang="en-US" sz="2100" dirty="0">
                <a:latin typeface="Times New Roman" panose="02020603050405020304" pitchFamily="18" charset="0"/>
                <a:ea typeface="微软雅黑" panose="020B0503020204020204" pitchFamily="34" charset="-122"/>
              </a:rPr>
              <a:t>阻碍“静”的养成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从而影响学习与做事</a:t>
            </a:r>
            <a:r>
              <a:rPr lang="en-US" altLang="zh-CN" sz="2100" dirty="0">
                <a:latin typeface="Times New Roman" panose="02020603050405020304" pitchFamily="18" charset="0"/>
                <a:ea typeface="微软雅黑" panose="020B0503020204020204" pitchFamily="34" charset="-122"/>
              </a:rPr>
              <a:t>｡</a:t>
            </a:r>
            <a:endParaRPr sz="2100" dirty="0">
              <a:solidFill>
                <a:srgbClr val="C00000"/>
              </a:solidFill>
              <a:latin typeface="Times New Roman" panose="02020603050405020304" pitchFamily="18" charset="0"/>
              <a:ea typeface="微软雅黑" panose="020B0503020204020204" pitchFamily="34" charset="-122"/>
            </a:endParaRPr>
          </a:p>
        </p:txBody>
      </p:sp>
      <p:sp>
        <p:nvSpPr>
          <p:cNvPr id="3" name="矩形 2"/>
          <p:cNvSpPr/>
          <p:nvPr/>
        </p:nvSpPr>
        <p:spPr>
          <a:xfrm>
            <a:off x="6846948" y="1615881"/>
            <a:ext cx="1249680" cy="414020"/>
          </a:xfrm>
          <a:prstGeom prst="rect">
            <a:avLst/>
          </a:prstGeom>
        </p:spPr>
        <p:txBody>
          <a:bodyPr wrap="none">
            <a:spAutoFit/>
          </a:bodyPr>
          <a:lstStyle/>
          <a:p>
            <a:r>
              <a:rPr lang="zh-CN" altLang="en-US" sz="2100" dirty="0">
                <a:solidFill>
                  <a:srgbClr val="FF0000"/>
                </a:solidFill>
                <a:latin typeface="Times New Roman" panose="02020603050405020304" pitchFamily="18" charset="0"/>
                <a:ea typeface="微软雅黑" panose="020B0503020204020204" pitchFamily="34" charset="-122"/>
              </a:rPr>
              <a:t>遂成枯落</a:t>
            </a:r>
            <a:endParaRPr lang="zh-CN" altLang="en-US" sz="2100" dirty="0">
              <a:solidFill>
                <a:srgbClr val="FF0000"/>
              </a:solidFill>
            </a:endParaRPr>
          </a:p>
        </p:txBody>
      </p:sp>
      <p:sp>
        <p:nvSpPr>
          <p:cNvPr id="4" name="矩形 3"/>
          <p:cNvSpPr/>
          <p:nvPr/>
        </p:nvSpPr>
        <p:spPr>
          <a:xfrm>
            <a:off x="5958305" y="2560658"/>
            <a:ext cx="1249680" cy="414020"/>
          </a:xfrm>
          <a:prstGeom prst="rect">
            <a:avLst/>
          </a:prstGeom>
        </p:spPr>
        <p:txBody>
          <a:bodyPr wrap="none">
            <a:spAutoFit/>
          </a:bodyPr>
          <a:lstStyle/>
          <a:p>
            <a:r>
              <a:rPr lang="zh-CN" altLang="en-US" sz="2100" dirty="0">
                <a:solidFill>
                  <a:srgbClr val="FF0000"/>
                </a:solidFill>
                <a:latin typeface="Times New Roman" panose="02020603050405020304" pitchFamily="18" charset="0"/>
                <a:ea typeface="微软雅黑" panose="020B0503020204020204" pitchFamily="34" charset="-122"/>
              </a:rPr>
              <a:t>平心静气</a:t>
            </a:r>
            <a:endParaRPr lang="zh-CN" altLang="en-US" sz="2100" dirty="0">
              <a:solidFill>
                <a:srgbClr val="FF0000"/>
              </a:solidFill>
            </a:endParaRPr>
          </a:p>
        </p:txBody>
      </p:sp>
      <p:sp>
        <p:nvSpPr>
          <p:cNvPr id="5" name="矩形 4"/>
          <p:cNvSpPr/>
          <p:nvPr/>
        </p:nvSpPr>
        <p:spPr>
          <a:xfrm>
            <a:off x="1512486" y="3512066"/>
            <a:ext cx="1768475" cy="414020"/>
          </a:xfrm>
          <a:prstGeom prst="rect">
            <a:avLst/>
          </a:prstGeom>
        </p:spPr>
        <p:txBody>
          <a:bodyPr wrap="none">
            <a:spAutoFit/>
          </a:bodyPr>
          <a:lstStyle/>
          <a:p>
            <a:r>
              <a:rPr lang="zh-CN" altLang="en-US" sz="2100" dirty="0">
                <a:solidFill>
                  <a:srgbClr val="FF0000"/>
                </a:solidFill>
                <a:latin typeface="Times New Roman" panose="02020603050405020304" pitchFamily="18" charset="0"/>
                <a:ea typeface="微软雅黑" panose="020B0503020204020204" pitchFamily="34" charset="-122"/>
              </a:rPr>
              <a:t>躁</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险躁</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焦躁</a:t>
            </a:r>
            <a:r>
              <a:rPr lang="en-US" altLang="zh-CN" sz="2100" dirty="0" smtClean="0">
                <a:solidFill>
                  <a:srgbClr val="FF0000"/>
                </a:solidFill>
                <a:latin typeface="Times New Roman" panose="02020603050405020304" pitchFamily="18" charset="0"/>
                <a:ea typeface="微软雅黑" panose="020B0503020204020204" pitchFamily="34" charset="-122"/>
              </a:rPr>
              <a:t>)</a:t>
            </a:r>
            <a:endParaRPr lang="zh-CN" altLang="en-US" sz="21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120539"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文中诸葛亮提出“俭以养德”的观点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请你</a:t>
            </a:r>
            <a:r>
              <a:rPr lang="zh-CN" altLang="en-US" sz="2100" dirty="0" smtClean="0">
                <a:latin typeface="Times New Roman" panose="02020603050405020304" pitchFamily="18" charset="0"/>
                <a:ea typeface="微软雅黑" panose="020B0503020204020204" pitchFamily="34" charset="-122"/>
              </a:rPr>
              <a:t>结合</a:t>
            </a: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谈谈在生活中该如何培养“俭”的习惯</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00"/>
                </a:solidFill>
                <a:latin typeface="Times New Roman" panose="02020603050405020304" pitchFamily="18" charset="0"/>
                <a:ea typeface="微软雅黑" panose="020B0503020204020204" pitchFamily="34" charset="-122"/>
              </a:rPr>
              <a:t>培养</a:t>
            </a:r>
            <a:r>
              <a:rPr lang="zh-CN" altLang="en-US" sz="2100" dirty="0">
                <a:solidFill>
                  <a:srgbClr val="FF0000"/>
                </a:solidFill>
                <a:latin typeface="Times New Roman" panose="02020603050405020304" pitchFamily="18" charset="0"/>
                <a:ea typeface="微软雅黑" panose="020B0503020204020204" pitchFamily="34" charset="-122"/>
              </a:rPr>
              <a:t>“俭”的习惯要从日常小事做起</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如</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乙</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文所说并不是“锦衣玉食”才是奢</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如果“皮袍呢褂”随处都是</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车马仆从”成为习惯</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这样就靠近奢而远离俭了</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所以要提醒自己</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在衣食住行等方面注意节俭</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不过度消费</a:t>
            </a:r>
            <a:r>
              <a:rPr lang="en-US" altLang="zh-CN" sz="2100" dirty="0">
                <a:solidFill>
                  <a:srgbClr val="FF0000"/>
                </a:solidFill>
                <a:latin typeface="Times New Roman" panose="02020603050405020304" pitchFamily="18" charset="0"/>
                <a:ea typeface="微软雅黑" panose="020B0503020204020204" pitchFamily="34" charset="-122"/>
              </a:rPr>
              <a:t>｡</a:t>
            </a:r>
            <a:endParaRPr sz="2100"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120539"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乙文参考译文</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世家子弟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最容易犯的错误就是“奢”“傲”两字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并不是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经历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锦衣玉食后才称作奢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只要整日里皮袍呢褂随手可得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车马仆人习以为常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这样就会一天天地变得奢侈起来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见到乡下人就嘲笑他们粗俗鄙陋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见到雇工就神气傲慢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这样一天天地就变得骄傲了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京城官宦子弟之所以变坏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没有不是因为“奢”“傲”二字的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初五晚上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又接到弟弟的信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我实在担心弟弟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会变得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焦虑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急躁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我前几年之所以败坏松弛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也是因为焦虑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急躁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一旦焦虑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急躁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心情就会不好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办事就不能妥善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弟弟你应该平心静气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你一定要与弟弟们戒除这种毛病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一定要记住</a:t>
            </a:r>
            <a:r>
              <a:rPr lang="en-US" altLang="zh-CN"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78454"/>
            <a:ext cx="8081890" cy="4453890"/>
          </a:xfrm>
          <a:prstGeom prst="rect">
            <a:avLst/>
          </a:prstGeom>
        </p:spPr>
        <p:txBody>
          <a:bodyPr wrap="square">
            <a:spAutoFit/>
          </a:bodyPr>
          <a:lstStyle/>
          <a:p>
            <a:pPr algn="ctr">
              <a:lnSpc>
                <a:spcPct val="150000"/>
              </a:lnSpc>
              <a:spcBef>
                <a:spcPts val="0"/>
              </a:spcBef>
              <a:spcAft>
                <a:spcPts val="0"/>
              </a:spcAft>
            </a:pPr>
            <a:r>
              <a:rPr lang="en-US" altLang="zh-CN" sz="2100" b="1" dirty="0" smtClean="0">
                <a:latin typeface="Times New Roman" panose="02020603050405020304" pitchFamily="18" charset="0"/>
                <a:ea typeface="微软雅黑" panose="020B0503020204020204" pitchFamily="34" charset="-122"/>
              </a:rPr>
              <a:t>4 </a:t>
            </a:r>
            <a:r>
              <a:rPr lang="zh-CN" altLang="en-US" sz="2100" b="1" dirty="0" smtClean="0">
                <a:latin typeface="Times New Roman" panose="02020603050405020304" pitchFamily="18" charset="0"/>
                <a:ea typeface="微软雅黑" panose="020B0503020204020204" pitchFamily="34" charset="-122"/>
              </a:rPr>
              <a:t>狼</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spcBef>
                <a:spcPts val="0"/>
              </a:spcBef>
              <a:spcAft>
                <a:spcPts val="0"/>
              </a:spcAft>
            </a:pPr>
            <a:endParaRPr lang="zh-CN" altLang="en-US" sz="2100" b="1"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b="1" dirty="0" smtClean="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缀</a:t>
            </a:r>
            <a:r>
              <a:rPr lang="zh-CN" altLang="en-US" sz="2100" dirty="0">
                <a:latin typeface="Times New Roman" panose="02020603050405020304" pitchFamily="18" charset="0"/>
                <a:ea typeface="微软雅黑" panose="020B0503020204020204" pitchFamily="34" charset="-122"/>
              </a:rPr>
              <a:t>行甚远:连接､紧跟</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(2)一狼仍</a:t>
            </a:r>
            <a:r>
              <a:rPr lang="zh-CN" altLang="en-US" sz="2100" dirty="0">
                <a:solidFill>
                  <a:srgbClr val="FF00FF"/>
                </a:solidFill>
                <a:latin typeface="Times New Roman" panose="02020603050405020304" pitchFamily="18" charset="0"/>
                <a:ea typeface="微软雅黑" panose="020B0503020204020204" pitchFamily="34" charset="-122"/>
              </a:rPr>
              <a:t>从</a:t>
            </a:r>
            <a:r>
              <a:rPr lang="zh-CN" altLang="en-US" sz="2100" dirty="0">
                <a:latin typeface="Times New Roman" panose="02020603050405020304" pitchFamily="18" charset="0"/>
                <a:ea typeface="微软雅黑" panose="020B0503020204020204" pitchFamily="34" charset="-122"/>
              </a:rPr>
              <a:t>:跟从</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顾</a:t>
            </a:r>
            <a:r>
              <a:rPr lang="zh-CN" altLang="en-US" sz="2100" dirty="0">
                <a:latin typeface="Times New Roman" panose="02020603050405020304" pitchFamily="18" charset="0"/>
                <a:ea typeface="微软雅黑" panose="020B0503020204020204" pitchFamily="34" charset="-122"/>
              </a:rPr>
              <a:t>野有麦场:看,视</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(4)场主</a:t>
            </a:r>
            <a:r>
              <a:rPr lang="zh-CN" altLang="en-US" sz="2100" dirty="0">
                <a:solidFill>
                  <a:srgbClr val="FF00FF"/>
                </a:solidFill>
                <a:latin typeface="Times New Roman" panose="02020603050405020304" pitchFamily="18" charset="0"/>
                <a:ea typeface="微软雅黑" panose="020B0503020204020204" pitchFamily="34" charset="-122"/>
              </a:rPr>
              <a:t>积薪</a:t>
            </a:r>
            <a:r>
              <a:rPr lang="zh-CN" altLang="en-US" sz="2100" dirty="0">
                <a:latin typeface="Times New Roman" panose="02020603050405020304" pitchFamily="18" charset="0"/>
                <a:ea typeface="微软雅黑" panose="020B0503020204020204" pitchFamily="34" charset="-122"/>
              </a:rPr>
              <a:t>其中:堆积柴草</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(5)</a:t>
            </a:r>
            <a:r>
              <a:rPr lang="zh-CN" altLang="en-US" sz="2100" dirty="0">
                <a:solidFill>
                  <a:srgbClr val="FF00FF"/>
                </a:solidFill>
                <a:latin typeface="Times New Roman" panose="02020603050405020304" pitchFamily="18" charset="0"/>
                <a:ea typeface="微软雅黑" panose="020B0503020204020204" pitchFamily="34" charset="-122"/>
              </a:rPr>
              <a:t>苫蔽</a:t>
            </a:r>
            <a:r>
              <a:rPr lang="zh-CN" altLang="en-US" sz="2100" dirty="0">
                <a:latin typeface="Times New Roman" panose="02020603050405020304" pitchFamily="18" charset="0"/>
                <a:ea typeface="微软雅黑" panose="020B0503020204020204" pitchFamily="34" charset="-122"/>
              </a:rPr>
              <a:t>成丘:覆盖､</a:t>
            </a:r>
            <a:r>
              <a:rPr lang="zh-CN" altLang="en-US" sz="2100" dirty="0" smtClean="0">
                <a:latin typeface="Times New Roman" panose="02020603050405020304" pitchFamily="18" charset="0"/>
                <a:ea typeface="微软雅黑" panose="020B0503020204020204" pitchFamily="34" charset="-122"/>
              </a:rPr>
              <a:t>遮盖</a:t>
            </a:r>
            <a:endParaRPr lang="zh-CN" altLang="en-US" sz="2100" dirty="0">
              <a:latin typeface="Times New Roman" panose="02020603050405020304" pitchFamily="18" charset="0"/>
              <a:ea typeface="微软雅黑" panose="020B0503020204020204" pitchFamily="34" charset="-122"/>
            </a:endParaRPr>
          </a:p>
        </p:txBody>
      </p:sp>
      <p:grpSp>
        <p:nvGrpSpPr>
          <p:cNvPr id="3" name="组合 2"/>
          <p:cNvGrpSpPr/>
          <p:nvPr/>
        </p:nvGrpSpPr>
        <p:grpSpPr>
          <a:xfrm>
            <a:off x="629603" y="1924526"/>
            <a:ext cx="8210074" cy="575786"/>
            <a:chOff x="879" y="1466"/>
            <a:chExt cx="17239" cy="1209"/>
          </a:xfrm>
        </p:grpSpPr>
        <p:sp>
          <p:nvSpPr>
            <p:cNvPr id="4" name="矩形 3"/>
            <p:cNvSpPr/>
            <p:nvPr/>
          </p:nvSpPr>
          <p:spPr>
            <a:xfrm>
              <a:off x="1695" y="1466"/>
              <a:ext cx="16423" cy="1209"/>
            </a:xfrm>
            <a:prstGeom prst="rect">
              <a:avLst/>
            </a:prstGeom>
          </p:spPr>
          <p:txBody>
            <a:bodyPr wrap="square">
              <a:spAutoFit/>
            </a:bodyPr>
            <a:lstStyle/>
            <a:p>
              <a:pPr algn="just">
                <a:lnSpc>
                  <a:spcPct val="150000"/>
                </a:lnSpc>
              </a:pPr>
              <a:r>
                <a:rPr lang="zh-CN" altLang="en-US" sz="2100" b="1" dirty="0" smtClean="0">
                  <a:solidFill>
                    <a:srgbClr val="ED7D31"/>
                  </a:solidFill>
                  <a:latin typeface="Times New Roman" panose="02020603050405020304" pitchFamily="18" charset="0"/>
                  <a:ea typeface="微软雅黑" panose="020B0503020204020204" pitchFamily="34" charset="-122"/>
                </a:rPr>
                <a:t>教材梳理</a:t>
              </a:r>
              <a:endParaRPr lang="zh-CN" altLang="en-US" sz="2100" b="1" dirty="0" smtClean="0">
                <a:solidFill>
                  <a:srgbClr val="ED7D31"/>
                </a:solidFill>
                <a:latin typeface="Times New Roman" panose="02020603050405020304" pitchFamily="18" charset="0"/>
                <a:ea typeface="微软雅黑" panose="020B0503020204020204" pitchFamily="34" charset="-122"/>
              </a:endParaRPr>
            </a:p>
          </p:txBody>
        </p:sp>
        <p:sp>
          <p:nvSpPr>
            <p:cNvPr id="5" name="Shape 16869"/>
            <p:cNvSpPr/>
            <p:nvPr/>
          </p:nvSpPr>
          <p:spPr>
            <a:xfrm>
              <a:off x="879" y="1717"/>
              <a:ext cx="816" cy="731"/>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chemeClr val="accent2"/>
            </a:solidFill>
            <a:ln w="12700">
              <a:miter lim="400000"/>
            </a:ln>
          </p:spPr>
          <p:txBody>
            <a:bodyPr lIns="0" tIns="0" rIns="0" bIns="0"/>
            <a:lstStyle/>
            <a:p>
              <a:pPr lvl="0"/>
              <a:endParaRPr sz="100"/>
            </a:p>
          </p:txBody>
        </p:sp>
      </p:gr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78454"/>
            <a:ext cx="8102991" cy="4453890"/>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(6)</a:t>
            </a:r>
            <a:r>
              <a:rPr lang="zh-CN" altLang="en-US" sz="2100" dirty="0">
                <a:solidFill>
                  <a:srgbClr val="FF00FF"/>
                </a:solidFill>
                <a:latin typeface="Times New Roman" panose="02020603050405020304" pitchFamily="18" charset="0"/>
                <a:ea typeface="微软雅黑" panose="020B0503020204020204" pitchFamily="34" charset="-122"/>
              </a:rPr>
              <a:t>弛</a:t>
            </a:r>
            <a:r>
              <a:rPr lang="zh-CN" altLang="en-US" sz="2100" dirty="0">
                <a:latin typeface="Times New Roman" panose="02020603050405020304" pitchFamily="18" charset="0"/>
                <a:ea typeface="微软雅黑" panose="020B0503020204020204" pitchFamily="34" charset="-122"/>
              </a:rPr>
              <a:t>担持刀:解除,卸下</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7)</a:t>
            </a:r>
            <a:r>
              <a:rPr lang="zh-CN" altLang="en-US" sz="2100" dirty="0">
                <a:solidFill>
                  <a:srgbClr val="FF00FF"/>
                </a:solidFill>
                <a:latin typeface="Times New Roman" panose="02020603050405020304" pitchFamily="18" charset="0"/>
                <a:ea typeface="微软雅黑" panose="020B0503020204020204" pitchFamily="34" charset="-122"/>
              </a:rPr>
              <a:t>眈眈</a:t>
            </a:r>
            <a:r>
              <a:rPr lang="zh-CN" altLang="en-US" sz="2100" dirty="0">
                <a:latin typeface="Times New Roman" panose="02020603050405020304" pitchFamily="18" charset="0"/>
                <a:ea typeface="微软雅黑" panose="020B0503020204020204" pitchFamily="34" charset="-122"/>
              </a:rPr>
              <a:t>相向:凶狠注视的样子</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(8)目似</a:t>
            </a:r>
            <a:r>
              <a:rPr lang="zh-CN" altLang="en-US" sz="2100" dirty="0">
                <a:solidFill>
                  <a:srgbClr val="FF00FF"/>
                </a:solidFill>
                <a:latin typeface="Times New Roman" panose="02020603050405020304" pitchFamily="18" charset="0"/>
                <a:ea typeface="微软雅黑" panose="020B0503020204020204" pitchFamily="34" charset="-122"/>
              </a:rPr>
              <a:t>瞑</a:t>
            </a:r>
            <a:r>
              <a:rPr lang="zh-CN" altLang="en-US" sz="2100" dirty="0">
                <a:latin typeface="Times New Roman" panose="02020603050405020304" pitchFamily="18" charset="0"/>
                <a:ea typeface="微软雅黑" panose="020B0503020204020204" pitchFamily="34" charset="-122"/>
              </a:rPr>
              <a:t>:闭上眼睛</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(9)意</a:t>
            </a:r>
            <a:r>
              <a:rPr lang="zh-CN" altLang="en-US" sz="2100" dirty="0">
                <a:solidFill>
                  <a:srgbClr val="FF00FF"/>
                </a:solidFill>
                <a:latin typeface="Times New Roman" panose="02020603050405020304" pitchFamily="18" charset="0"/>
                <a:ea typeface="微软雅黑" panose="020B0503020204020204" pitchFamily="34" charset="-122"/>
              </a:rPr>
              <a:t>暇</a:t>
            </a:r>
            <a:r>
              <a:rPr lang="zh-CN" altLang="en-US" sz="2100" dirty="0">
                <a:latin typeface="Times New Roman" panose="02020603050405020304" pitchFamily="18" charset="0"/>
                <a:ea typeface="微软雅黑" panose="020B0503020204020204" pitchFamily="34" charset="-122"/>
              </a:rPr>
              <a:t>甚:从容､悠闲</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(10)屠</a:t>
            </a:r>
            <a:r>
              <a:rPr lang="zh-CN" altLang="en-US" sz="2100" dirty="0">
                <a:solidFill>
                  <a:srgbClr val="FF00FF"/>
                </a:solidFill>
                <a:latin typeface="Times New Roman" panose="02020603050405020304" pitchFamily="18" charset="0"/>
                <a:ea typeface="微软雅黑" panose="020B0503020204020204" pitchFamily="34" charset="-122"/>
              </a:rPr>
              <a:t>暴</a:t>
            </a:r>
            <a:r>
              <a:rPr lang="zh-CN" altLang="en-US" sz="2100" dirty="0">
                <a:latin typeface="Times New Roman" panose="02020603050405020304" pitchFamily="18" charset="0"/>
                <a:ea typeface="微软雅黑" panose="020B0503020204020204" pitchFamily="34" charset="-122"/>
              </a:rPr>
              <a:t>起:突然</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(11)止露</a:t>
            </a:r>
            <a:r>
              <a:rPr lang="zh-CN" altLang="en-US" sz="2100" dirty="0">
                <a:solidFill>
                  <a:srgbClr val="FF00FF"/>
                </a:solidFill>
                <a:latin typeface="Times New Roman" panose="02020603050405020304" pitchFamily="18" charset="0"/>
                <a:ea typeface="微软雅黑" panose="020B0503020204020204" pitchFamily="34" charset="-122"/>
              </a:rPr>
              <a:t>尻</a:t>
            </a:r>
            <a:r>
              <a:rPr lang="zh-CN" altLang="en-US" sz="2100" dirty="0">
                <a:latin typeface="Times New Roman" panose="02020603050405020304" pitchFamily="18" charset="0"/>
                <a:ea typeface="微软雅黑" panose="020B0503020204020204" pitchFamily="34" charset="-122"/>
              </a:rPr>
              <a:t>尾:屁股</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(12)乃悟前狼假</a:t>
            </a:r>
            <a:r>
              <a:rPr lang="zh-CN" altLang="en-US" sz="2100" dirty="0">
                <a:solidFill>
                  <a:srgbClr val="FF00FF"/>
                </a:solidFill>
                <a:latin typeface="Times New Roman" panose="02020603050405020304" pitchFamily="18" charset="0"/>
                <a:ea typeface="微软雅黑" panose="020B0503020204020204" pitchFamily="34" charset="-122"/>
              </a:rPr>
              <a:t>寐</a:t>
            </a:r>
            <a:r>
              <a:rPr lang="zh-CN" altLang="en-US" sz="2100" dirty="0">
                <a:latin typeface="Times New Roman" panose="02020603050405020304" pitchFamily="18" charset="0"/>
                <a:ea typeface="微软雅黑" panose="020B0503020204020204" pitchFamily="34" charset="-122"/>
              </a:rPr>
              <a:t>:睡觉</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(13)</a:t>
            </a:r>
            <a:r>
              <a:rPr lang="zh-CN" altLang="en-US" sz="2100" dirty="0">
                <a:solidFill>
                  <a:srgbClr val="FF00FF"/>
                </a:solidFill>
                <a:latin typeface="Times New Roman" panose="02020603050405020304" pitchFamily="18" charset="0"/>
                <a:ea typeface="微软雅黑" panose="020B0503020204020204" pitchFamily="34" charset="-122"/>
              </a:rPr>
              <a:t>盖</a:t>
            </a:r>
            <a:r>
              <a:rPr lang="zh-CN" altLang="en-US" sz="2100" dirty="0">
                <a:latin typeface="Times New Roman" panose="02020603050405020304" pitchFamily="18" charset="0"/>
                <a:ea typeface="微软雅黑" panose="020B0503020204020204" pitchFamily="34" charset="-122"/>
              </a:rPr>
              <a:t>以诱敌:表示推测,大概,原来是</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(14)狼亦</a:t>
            </a:r>
            <a:r>
              <a:rPr lang="zh-CN" altLang="en-US" sz="2100" dirty="0">
                <a:solidFill>
                  <a:srgbClr val="FF00FF"/>
                </a:solidFill>
                <a:latin typeface="Times New Roman" panose="02020603050405020304" pitchFamily="18" charset="0"/>
                <a:ea typeface="微软雅黑" panose="020B0503020204020204" pitchFamily="34" charset="-122"/>
              </a:rPr>
              <a:t>黠</a:t>
            </a:r>
            <a:r>
              <a:rPr lang="zh-CN" altLang="en-US" sz="2100" dirty="0">
                <a:latin typeface="Times New Roman" panose="02020603050405020304" pitchFamily="18" charset="0"/>
                <a:ea typeface="微软雅黑" panose="020B0503020204020204" pitchFamily="34" charset="-122"/>
              </a:rPr>
              <a:t>矣:狡猾</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510346"/>
            <a:ext cx="8085560"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sym typeface="+mn-ea"/>
              </a:rPr>
              <a:t>2.一词多义</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zh-CN" altLang="en-US" sz="2100" dirty="0">
                <a:latin typeface="Times New Roman" panose="02020603050405020304" pitchFamily="18" charset="0"/>
                <a:ea typeface="微软雅黑" panose="020B0503020204020204" pitchFamily="34" charset="-122"/>
                <a:sym typeface="+mn-ea"/>
              </a:rPr>
              <a:t>狼不敢</a:t>
            </a:r>
            <a:r>
              <a:rPr lang="zh-CN" altLang="en-US" sz="2100" dirty="0">
                <a:solidFill>
                  <a:srgbClr val="FF00FF"/>
                </a:solidFill>
                <a:latin typeface="Times New Roman" panose="02020603050405020304" pitchFamily="18" charset="0"/>
                <a:ea typeface="微软雅黑" panose="020B0503020204020204" pitchFamily="34" charset="-122"/>
                <a:sym typeface="+mn-ea"/>
              </a:rPr>
              <a:t>前</a:t>
            </a:r>
            <a:r>
              <a:rPr lang="zh-CN" altLang="en-US" sz="2100" dirty="0">
                <a:latin typeface="Times New Roman" panose="02020603050405020304" pitchFamily="18" charset="0"/>
                <a:ea typeface="微软雅黑" panose="020B0503020204020204" pitchFamily="34" charset="-122"/>
                <a:sym typeface="+mn-ea"/>
              </a:rPr>
              <a:t>:动词,上前</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zh-CN" altLang="en-US" sz="2100" dirty="0">
                <a:latin typeface="Times New Roman" panose="02020603050405020304" pitchFamily="18" charset="0"/>
                <a:ea typeface="微软雅黑" panose="020B0503020204020204" pitchFamily="34" charset="-122"/>
                <a:sym typeface="+mn-ea"/>
              </a:rPr>
              <a:t>其一犬坐于</a:t>
            </a:r>
            <a:r>
              <a:rPr lang="zh-CN" altLang="en-US" sz="2100" dirty="0">
                <a:solidFill>
                  <a:srgbClr val="FF00FF"/>
                </a:solidFill>
                <a:latin typeface="Times New Roman" panose="02020603050405020304" pitchFamily="18" charset="0"/>
                <a:ea typeface="微软雅黑" panose="020B0503020204020204" pitchFamily="34" charset="-122"/>
                <a:sym typeface="+mn-ea"/>
              </a:rPr>
              <a:t>前</a:t>
            </a:r>
            <a:r>
              <a:rPr lang="zh-CN" altLang="en-US" sz="2100" dirty="0">
                <a:latin typeface="Times New Roman" panose="02020603050405020304" pitchFamily="18" charset="0"/>
                <a:ea typeface="微软雅黑" panose="020B0503020204020204" pitchFamily="34" charset="-122"/>
                <a:sym typeface="+mn-ea"/>
              </a:rPr>
              <a:t>:方位名词,前面</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zh-CN" altLang="en-US" sz="2100" dirty="0">
                <a:solidFill>
                  <a:srgbClr val="FF00FF"/>
                </a:solidFill>
                <a:latin typeface="Times New Roman" panose="02020603050405020304" pitchFamily="18" charset="0"/>
                <a:ea typeface="微软雅黑" panose="020B0503020204020204" pitchFamily="34" charset="-122"/>
                <a:sym typeface="+mn-ea"/>
              </a:rPr>
              <a:t>意</a:t>
            </a:r>
            <a:r>
              <a:rPr lang="zh-CN" altLang="en-US" sz="2100" dirty="0">
                <a:latin typeface="Times New Roman" panose="02020603050405020304" pitchFamily="18" charset="0"/>
                <a:ea typeface="微软雅黑" panose="020B0503020204020204" pitchFamily="34" charset="-122"/>
                <a:sym typeface="+mn-ea"/>
              </a:rPr>
              <a:t>暇甚:名词,这里指神情､态度</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zh-CN" altLang="en-US" sz="2100" dirty="0">
                <a:solidFill>
                  <a:srgbClr val="FF00FF"/>
                </a:solidFill>
                <a:latin typeface="Times New Roman" panose="02020603050405020304" pitchFamily="18" charset="0"/>
                <a:ea typeface="微软雅黑" panose="020B0503020204020204" pitchFamily="34" charset="-122"/>
                <a:sym typeface="+mn-ea"/>
              </a:rPr>
              <a:t>意</a:t>
            </a:r>
            <a:r>
              <a:rPr lang="zh-CN" altLang="en-US" sz="2100" dirty="0">
                <a:latin typeface="Times New Roman" panose="02020603050405020304" pitchFamily="18" charset="0"/>
                <a:ea typeface="微软雅黑" panose="020B0503020204020204" pitchFamily="34" charset="-122"/>
                <a:sym typeface="+mn-ea"/>
              </a:rPr>
              <a:t>将隧入以攻其后也:动词,企图</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zh-CN" altLang="en-US" sz="2100" dirty="0">
                <a:latin typeface="Times New Roman" panose="02020603050405020304" pitchFamily="18" charset="0"/>
                <a:ea typeface="微软雅黑" panose="020B0503020204020204" pitchFamily="34" charset="-122"/>
                <a:sym typeface="+mn-ea"/>
              </a:rPr>
              <a:t>恐前后受其</a:t>
            </a:r>
            <a:r>
              <a:rPr lang="zh-CN" altLang="en-US" sz="2100" dirty="0">
                <a:solidFill>
                  <a:srgbClr val="FF00FF"/>
                </a:solidFill>
                <a:latin typeface="Times New Roman" panose="02020603050405020304" pitchFamily="18" charset="0"/>
                <a:ea typeface="微软雅黑" panose="020B0503020204020204" pitchFamily="34" charset="-122"/>
                <a:sym typeface="+mn-ea"/>
              </a:rPr>
              <a:t>敌</a:t>
            </a:r>
            <a:r>
              <a:rPr lang="zh-CN" altLang="en-US" sz="2100" dirty="0">
                <a:latin typeface="Times New Roman" panose="02020603050405020304" pitchFamily="18" charset="0"/>
                <a:ea typeface="微软雅黑" panose="020B0503020204020204" pitchFamily="34" charset="-122"/>
                <a:sym typeface="+mn-ea"/>
              </a:rPr>
              <a:t>:动词,攻击</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zh-CN" altLang="en-US" sz="2100" dirty="0">
                <a:latin typeface="Times New Roman" panose="02020603050405020304" pitchFamily="18" charset="0"/>
                <a:ea typeface="微软雅黑" panose="020B0503020204020204" pitchFamily="34" charset="-122"/>
                <a:sym typeface="+mn-ea"/>
              </a:rPr>
              <a:t>盖以诱</a:t>
            </a:r>
            <a:r>
              <a:rPr lang="zh-CN" altLang="en-US" sz="2100" dirty="0">
                <a:solidFill>
                  <a:srgbClr val="FF00FF"/>
                </a:solidFill>
                <a:latin typeface="Times New Roman" panose="02020603050405020304" pitchFamily="18" charset="0"/>
                <a:ea typeface="微软雅黑" panose="020B0503020204020204" pitchFamily="34" charset="-122"/>
                <a:sym typeface="+mn-ea"/>
              </a:rPr>
              <a:t>敌</a:t>
            </a:r>
            <a:r>
              <a:rPr lang="zh-CN" altLang="en-US" sz="2100" dirty="0">
                <a:latin typeface="Times New Roman" panose="02020603050405020304" pitchFamily="18" charset="0"/>
                <a:ea typeface="微软雅黑" panose="020B0503020204020204" pitchFamily="34" charset="-122"/>
                <a:sym typeface="+mn-ea"/>
              </a:rPr>
              <a:t>:名词,敌人</a:t>
            </a:r>
            <a:endParaRPr lang="zh-CN" altLang="en-US" sz="2100" dirty="0">
              <a:latin typeface="Times New Roman" panose="02020603050405020304" pitchFamily="18" charset="0"/>
              <a:ea typeface="微软雅黑" panose="020B0503020204020204" pitchFamily="34" charset="-122"/>
              <a:sym typeface="+mn-ea"/>
            </a:endParaRPr>
          </a:p>
        </p:txBody>
      </p:sp>
      <p:sp>
        <p:nvSpPr>
          <p:cNvPr id="3" name="文本框 2"/>
          <p:cNvSpPr txBox="1"/>
          <p:nvPr/>
        </p:nvSpPr>
        <p:spPr>
          <a:xfrm>
            <a:off x="523871" y="2345605"/>
            <a:ext cx="760730" cy="414020"/>
          </a:xfrm>
          <a:prstGeom prst="rect">
            <a:avLst/>
          </a:prstGeom>
          <a:noFill/>
        </p:spPr>
        <p:txBody>
          <a:bodyPr wrap="none" rtlCol="0" anchor="t">
            <a:spAutoFit/>
          </a:bodyPr>
          <a:lstStyle/>
          <a:p>
            <a:pPr algn="l"/>
            <a:r>
              <a:rPr lang="zh-CN" altLang="en-US" sz="2100" dirty="0">
                <a:latin typeface="Times New Roman" panose="02020603050405020304" pitchFamily="18" charset="0"/>
                <a:ea typeface="微软雅黑" panose="020B0503020204020204" pitchFamily="34" charset="-122"/>
                <a:sym typeface="+mn-ea"/>
              </a:rPr>
              <a:t>(1)前</a:t>
            </a:r>
            <a:endParaRPr lang="zh-CN" altLang="en-US" sz="2100" dirty="0">
              <a:latin typeface="Times New Roman" panose="02020603050405020304" pitchFamily="18" charset="0"/>
              <a:ea typeface="微软雅黑" panose="020B0503020204020204" pitchFamily="34" charset="-122"/>
              <a:sym typeface="+mn-ea"/>
            </a:endParaRPr>
          </a:p>
        </p:txBody>
      </p:sp>
      <p:sp>
        <p:nvSpPr>
          <p:cNvPr id="6" name="左大括号 5"/>
          <p:cNvSpPr/>
          <p:nvPr/>
        </p:nvSpPr>
        <p:spPr>
          <a:xfrm>
            <a:off x="1260302" y="2188031"/>
            <a:ext cx="116058" cy="70690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4" name="文本框 3"/>
          <p:cNvSpPr txBox="1"/>
          <p:nvPr/>
        </p:nvSpPr>
        <p:spPr>
          <a:xfrm>
            <a:off x="523871" y="3243812"/>
            <a:ext cx="760730" cy="414020"/>
          </a:xfrm>
          <a:prstGeom prst="rect">
            <a:avLst/>
          </a:prstGeom>
          <a:noFill/>
        </p:spPr>
        <p:txBody>
          <a:bodyPr wrap="none" rtlCol="0" anchor="t">
            <a:spAutoFit/>
          </a:bodyPr>
          <a:lstStyle/>
          <a:p>
            <a:pPr algn="l"/>
            <a:r>
              <a:rPr lang="zh-CN" altLang="en-US" sz="2100" dirty="0">
                <a:latin typeface="Times New Roman" panose="02020603050405020304" pitchFamily="18" charset="0"/>
                <a:ea typeface="微软雅黑" panose="020B0503020204020204" pitchFamily="34" charset="-122"/>
                <a:sym typeface="+mn-ea"/>
              </a:rPr>
              <a:t>(2)意</a:t>
            </a:r>
            <a:endParaRPr lang="zh-CN" altLang="en-US" sz="2100" dirty="0">
              <a:latin typeface="Times New Roman" panose="02020603050405020304" pitchFamily="18" charset="0"/>
              <a:ea typeface="微软雅黑" panose="020B0503020204020204" pitchFamily="34" charset="-122"/>
              <a:sym typeface="+mn-ea"/>
            </a:endParaRPr>
          </a:p>
        </p:txBody>
      </p:sp>
      <p:sp>
        <p:nvSpPr>
          <p:cNvPr id="5" name="左大括号 4"/>
          <p:cNvSpPr/>
          <p:nvPr/>
        </p:nvSpPr>
        <p:spPr>
          <a:xfrm>
            <a:off x="1260302" y="3086238"/>
            <a:ext cx="116058" cy="70690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文本框 6"/>
          <p:cNvSpPr txBox="1"/>
          <p:nvPr/>
        </p:nvSpPr>
        <p:spPr>
          <a:xfrm>
            <a:off x="523871" y="4312994"/>
            <a:ext cx="760730" cy="414020"/>
          </a:xfrm>
          <a:prstGeom prst="rect">
            <a:avLst/>
          </a:prstGeom>
          <a:noFill/>
        </p:spPr>
        <p:txBody>
          <a:bodyPr wrap="none" rtlCol="0" anchor="t">
            <a:spAutoFit/>
          </a:bodyPr>
          <a:lstStyle/>
          <a:p>
            <a:pPr algn="l"/>
            <a:r>
              <a:rPr lang="zh-CN" altLang="en-US" sz="2100" dirty="0">
                <a:latin typeface="Times New Roman" panose="02020603050405020304" pitchFamily="18" charset="0"/>
                <a:ea typeface="微软雅黑" panose="020B0503020204020204" pitchFamily="34" charset="-122"/>
                <a:sym typeface="+mn-ea"/>
              </a:rPr>
              <a:t>(3)敌</a:t>
            </a:r>
            <a:endParaRPr lang="zh-CN" altLang="en-US" sz="2100" dirty="0">
              <a:latin typeface="Times New Roman" panose="02020603050405020304" pitchFamily="18" charset="0"/>
              <a:ea typeface="微软雅黑" panose="020B0503020204020204" pitchFamily="34" charset="-122"/>
              <a:sym typeface="+mn-ea"/>
            </a:endParaRPr>
          </a:p>
        </p:txBody>
      </p:sp>
      <p:sp>
        <p:nvSpPr>
          <p:cNvPr id="8" name="左大括号 7"/>
          <p:cNvSpPr/>
          <p:nvPr/>
        </p:nvSpPr>
        <p:spPr>
          <a:xfrm>
            <a:off x="1238395" y="4155419"/>
            <a:ext cx="116058" cy="70690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501004"/>
            <a:ext cx="8081891" cy="2999740"/>
          </a:xfrm>
          <a:prstGeom prst="rect">
            <a:avLst/>
          </a:prstGeom>
        </p:spPr>
        <p:txBody>
          <a:bodyPr wrap="square">
            <a:spAutoFit/>
          </a:bodyPr>
          <a:lstStyle/>
          <a:p>
            <a:pPr algn="just">
              <a:lnSpc>
                <a:spcPct val="150000"/>
              </a:lnSpc>
            </a:pPr>
            <a:r>
              <a:rPr sz="2100" b="1" dirty="0">
                <a:latin typeface="Times New Roman" panose="02020603050405020304" pitchFamily="18" charset="0"/>
                <a:ea typeface="微软雅黑" panose="020B0503020204020204" pitchFamily="34" charset="-122"/>
              </a:rPr>
              <a:t>3.词类活用</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(1)一</a:t>
            </a:r>
            <a:r>
              <a:rPr sz="2100" dirty="0">
                <a:solidFill>
                  <a:srgbClr val="FF00FF"/>
                </a:solidFill>
                <a:latin typeface="Times New Roman" panose="02020603050405020304" pitchFamily="18" charset="0"/>
                <a:ea typeface="微软雅黑" panose="020B0503020204020204" pitchFamily="34" charset="-122"/>
              </a:rPr>
              <a:t>屠</a:t>
            </a:r>
            <a:r>
              <a:rPr sz="2100" dirty="0">
                <a:latin typeface="Times New Roman" panose="02020603050405020304" pitchFamily="18" charset="0"/>
                <a:ea typeface="微软雅黑" panose="020B0503020204020204" pitchFamily="34" charset="-122"/>
              </a:rPr>
              <a:t>晚归:动词作名词,屠户</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(2)其一</a:t>
            </a:r>
            <a:r>
              <a:rPr sz="2100" dirty="0">
                <a:solidFill>
                  <a:srgbClr val="FF00FF"/>
                </a:solidFill>
                <a:latin typeface="Times New Roman" panose="02020603050405020304" pitchFamily="18" charset="0"/>
                <a:ea typeface="微软雅黑" panose="020B0503020204020204" pitchFamily="34" charset="-122"/>
              </a:rPr>
              <a:t>犬</a:t>
            </a:r>
            <a:r>
              <a:rPr sz="2100" dirty="0">
                <a:latin typeface="Times New Roman" panose="02020603050405020304" pitchFamily="18" charset="0"/>
                <a:ea typeface="微软雅黑" panose="020B0503020204020204" pitchFamily="34" charset="-122"/>
              </a:rPr>
              <a:t>坐于前:名词作状语,像狗似的</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(3)一狼</a:t>
            </a:r>
            <a:r>
              <a:rPr sz="2100" dirty="0">
                <a:solidFill>
                  <a:srgbClr val="FF00FF"/>
                </a:solidFill>
                <a:latin typeface="Times New Roman" panose="02020603050405020304" pitchFamily="18" charset="0"/>
                <a:ea typeface="微软雅黑" panose="020B0503020204020204" pitchFamily="34" charset="-122"/>
              </a:rPr>
              <a:t>洞</a:t>
            </a:r>
            <a:r>
              <a:rPr sz="2100" dirty="0">
                <a:latin typeface="Times New Roman" panose="02020603050405020304" pitchFamily="18" charset="0"/>
                <a:ea typeface="微软雅黑" panose="020B0503020204020204" pitchFamily="34" charset="-122"/>
              </a:rPr>
              <a:t>其中:名词作动词,挖洞</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(4)意将</a:t>
            </a:r>
            <a:r>
              <a:rPr sz="2100" dirty="0">
                <a:solidFill>
                  <a:srgbClr val="FF00FF"/>
                </a:solidFill>
                <a:latin typeface="Times New Roman" panose="02020603050405020304" pitchFamily="18" charset="0"/>
                <a:ea typeface="微软雅黑" panose="020B0503020204020204" pitchFamily="34" charset="-122"/>
              </a:rPr>
              <a:t>隧</a:t>
            </a:r>
            <a:r>
              <a:rPr sz="2100" dirty="0">
                <a:latin typeface="Times New Roman" panose="02020603050405020304" pitchFamily="18" charset="0"/>
                <a:ea typeface="微软雅黑" panose="020B0503020204020204" pitchFamily="34" charset="-122"/>
              </a:rPr>
              <a:t>入以攻其后也:名词作状语,“从通道”的意思</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(5)止增</a:t>
            </a:r>
            <a:r>
              <a:rPr sz="2100" dirty="0">
                <a:solidFill>
                  <a:srgbClr val="FF00FF"/>
                </a:solidFill>
                <a:latin typeface="Times New Roman" panose="02020603050405020304" pitchFamily="18" charset="0"/>
                <a:ea typeface="微软雅黑" panose="020B0503020204020204" pitchFamily="34" charset="-122"/>
              </a:rPr>
              <a:t>笑</a:t>
            </a:r>
            <a:r>
              <a:rPr sz="2100" dirty="0">
                <a:latin typeface="Times New Roman" panose="02020603050405020304" pitchFamily="18" charset="0"/>
                <a:ea typeface="微软雅黑" panose="020B0503020204020204" pitchFamily="34" charset="-122"/>
              </a:rPr>
              <a:t>耳:动词作名词,笑料</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85727"/>
            <a:ext cx="8102991" cy="4453890"/>
          </a:xfrm>
          <a:prstGeom prst="rect">
            <a:avLst/>
          </a:prstGeom>
        </p:spPr>
        <p:txBody>
          <a:bodyPr wrap="square">
            <a:spAutoFit/>
          </a:bodyPr>
          <a:lstStyle/>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4.古今异义</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禽兽之变诈</a:t>
            </a:r>
            <a:r>
              <a:rPr sz="2100" dirty="0">
                <a:solidFill>
                  <a:srgbClr val="FF00FF"/>
                </a:solidFill>
                <a:latin typeface="Times New Roman" panose="02020603050405020304" pitchFamily="18" charset="0"/>
                <a:ea typeface="微软雅黑" panose="020B0503020204020204" pitchFamily="34" charset="-122"/>
              </a:rPr>
              <a:t>几何</a:t>
            </a:r>
            <a:r>
              <a:rPr sz="2100" dirty="0">
                <a:latin typeface="Times New Roman" panose="02020603050405020304" pitchFamily="18" charset="0"/>
                <a:ea typeface="微软雅黑" panose="020B0503020204020204" pitchFamily="34" charset="-122"/>
              </a:rPr>
              <a:t>哉</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古义:能有多少</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dirty="0" err="1">
                <a:latin typeface="Times New Roman" panose="02020603050405020304" pitchFamily="18" charset="0"/>
                <a:ea typeface="微软雅黑" panose="020B0503020204020204" pitchFamily="34" charset="-122"/>
              </a:rPr>
              <a:t>今义:</a:t>
            </a:r>
            <a:r>
              <a:rPr sz="2100" dirty="0" err="1" smtClean="0">
                <a:latin typeface="Times New Roman" panose="02020603050405020304" pitchFamily="18" charset="0"/>
                <a:ea typeface="微软雅黑" panose="020B0503020204020204" pitchFamily="34" charset="-122"/>
              </a:rPr>
              <a:t>几何学</a:t>
            </a:r>
            <a:endParaRPr lang="en-US"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骨已尽矣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而两狼之并驱如故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骨头</a:t>
            </a:r>
            <a:r>
              <a:rPr lang="zh-CN" altLang="en-US" sz="2100" dirty="0">
                <a:solidFill>
                  <a:srgbClr val="C00000"/>
                </a:solidFill>
                <a:latin typeface="Times New Roman" panose="02020603050405020304" pitchFamily="18" charset="0"/>
                <a:ea typeface="微软雅黑" panose="020B0503020204020204" pitchFamily="34" charset="-122"/>
              </a:rPr>
              <a:t>已经扔完了</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而两只狼像原来一样一起追赶</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屠乃奔倚其下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弛担持刀</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屠户</a:t>
            </a:r>
            <a:r>
              <a:rPr lang="zh-CN" altLang="en-US" sz="2100" dirty="0">
                <a:solidFill>
                  <a:srgbClr val="C00000"/>
                </a:solidFill>
                <a:latin typeface="Times New Roman" panose="02020603050405020304" pitchFamily="18" charset="0"/>
                <a:ea typeface="微软雅黑" panose="020B0503020204020204" pitchFamily="34" charset="-122"/>
              </a:rPr>
              <a:t>于是奔过去靠在柴草堆下面</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卸下担子</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拿起屠刀</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 calcmode="lin" valueType="num">
                                      <p:cBhvr additive="base">
                                        <p:cTn id="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anim calcmode="lin" valueType="num">
                                      <p:cBhvr additive="base">
                                        <p:cTn id="13"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1461" y="1552099"/>
            <a:ext cx="8620601" cy="1060450"/>
          </a:xfrm>
          <a:prstGeom prst="rect">
            <a:avLst/>
          </a:prstGeom>
          <a:noFill/>
          <a:ln w="28575">
            <a:solidFill>
              <a:srgbClr val="ED7D31"/>
            </a:solidFill>
            <a:prstDash val="dash"/>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sz="2100" dirty="0">
                <a:latin typeface="Times New Roman" panose="02020603050405020304" pitchFamily="18" charset="0"/>
                <a:ea typeface="微软雅黑" panose="020B0503020204020204" pitchFamily="34" charset="-122"/>
                <a:cs typeface="Times New Roman" panose="02020603050405020304" pitchFamily="18" charset="0"/>
              </a:rPr>
              <a:t>本题考查翻译句子｡注意对句中重点词语的解释要准确,如(1)句中的“县官”“廪稍”“馁”,(2)句中的“假”“虑”｡</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85727"/>
            <a:ext cx="8102991" cy="4453890"/>
          </a:xfrm>
          <a:prstGeom prst="rect">
            <a:avLst/>
          </a:prstGeom>
        </p:spPr>
        <p:txBody>
          <a:bodyPr wrap="square">
            <a:spAutoFit/>
          </a:bodyPr>
          <a:lstStyle/>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少时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一狼径去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其一犬坐于前</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smtClean="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过了</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一会儿</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一只狼径直离开</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另一只狼像狗似的蹲坐在前面</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一狼洞其中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意将隧入以攻其后也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另</a:t>
            </a:r>
            <a:r>
              <a:rPr lang="zh-CN" altLang="en-US" sz="2100" dirty="0">
                <a:solidFill>
                  <a:srgbClr val="C00000"/>
                </a:solidFill>
                <a:latin typeface="Times New Roman" panose="02020603050405020304" pitchFamily="18" charset="0"/>
                <a:ea typeface="微软雅黑" panose="020B0503020204020204" pitchFamily="34" charset="-122"/>
              </a:rPr>
              <a:t>一只狼正在堆积的柴草中打洞</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企图从通道进入从后面攻击屠户</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乃悟前狼假寐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盖以诱敌</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smtClean="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屠户</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这才明白前面的那只狼假装睡觉</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原来是用来诱惑敌方的</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狼亦黠矣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而顷刻两毙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禽兽之变诈几何哉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止增笑耳</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狼</a:t>
            </a:r>
            <a:r>
              <a:rPr lang="zh-CN" altLang="en-US" sz="2100" dirty="0">
                <a:solidFill>
                  <a:srgbClr val="C00000"/>
                </a:solidFill>
                <a:latin typeface="Times New Roman" panose="02020603050405020304" pitchFamily="18" charset="0"/>
                <a:ea typeface="微软雅黑" panose="020B0503020204020204" pitchFamily="34" charset="-122"/>
              </a:rPr>
              <a:t>也太狡猾了</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可是一会儿两只狼都被杀死了</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禽兽的诡诈手段能有多少啊</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只是增加笑料罢了</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anim calcmode="lin" valueType="num">
                                      <p:cBhvr additive="base">
                                        <p:cTn id="25"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85727"/>
            <a:ext cx="8102991" cy="2515235"/>
          </a:xfrm>
          <a:prstGeom prst="rect">
            <a:avLst/>
          </a:prstGeom>
        </p:spPr>
        <p:txBody>
          <a:bodyPr wrap="square">
            <a:spAutoFit/>
          </a:bodyPr>
          <a:lstStyle/>
          <a:p>
            <a:pPr>
              <a:lnSpc>
                <a:spcPct val="150000"/>
              </a:lnSpc>
              <a:spcBef>
                <a:spcPts val="0"/>
              </a:spcBef>
              <a:spcAft>
                <a:spcPts val="0"/>
              </a:spcAft>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zh-CN" altLang="en-US" sz="2100" b="1" dirty="0" smtClean="0">
                <a:latin typeface="Times New Roman" panose="02020603050405020304" pitchFamily="18" charset="0"/>
                <a:ea typeface="微软雅黑" panose="020B0503020204020204" pitchFamily="34" charset="-122"/>
              </a:rPr>
              <a:t>理解</a:t>
            </a:r>
            <a:endParaRPr lang="en-US" altLang="zh-CN" sz="2100" b="1"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latin typeface="Times New Roman" panose="02020603050405020304" pitchFamily="18" charset="0"/>
                <a:ea typeface="微软雅黑" panose="020B0503020204020204" pitchFamily="34" charset="-122"/>
              </a:rPr>
              <a:t>        本文</a:t>
            </a:r>
            <a:r>
              <a:rPr lang="zh-CN" altLang="en-US" sz="2100" dirty="0">
                <a:latin typeface="Times New Roman" panose="02020603050405020304" pitchFamily="18" charset="0"/>
                <a:ea typeface="微软雅黑" panose="020B0503020204020204" pitchFamily="34" charset="-122"/>
              </a:rPr>
              <a:t>通过讲述一个屠户晚归途中遇狼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惧狼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御狼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杀狼的故事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生动地表现了狼贪婪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凶恶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狡诈的本性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嘲讽了恶狼因贪婪狡诈而自取灭亡的可笑下场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同时启发我们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对待像狼一样阴险狡诈的恶势力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要敢于斗争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善于斗争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最后才能取得胜利</a:t>
            </a:r>
            <a:r>
              <a:rPr lang="en-US" altLang="zh-CN" sz="2100" dirty="0">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2046749"/>
            <a:ext cx="8343977" cy="3893185"/>
          </a:xfrm>
          <a:prstGeom prst="rect">
            <a:avLst/>
          </a:prstGeom>
        </p:spPr>
        <p:txBody>
          <a:bodyPr wrap="square">
            <a:spAutoFit/>
          </a:bodyPr>
          <a:lstStyle/>
          <a:p>
            <a:pPr algn="just">
              <a:lnSpc>
                <a:spcPct val="130000"/>
              </a:lnSpc>
              <a:spcBef>
                <a:spcPts val="0"/>
              </a:spcBef>
              <a:spcAft>
                <a:spcPts val="0"/>
              </a:spcAft>
            </a:pPr>
            <a:r>
              <a:rPr lang="zh-CN" altLang="en-US" sz="1725" b="1" dirty="0">
                <a:latin typeface="Times New Roman" panose="02020603050405020304" pitchFamily="18" charset="0"/>
                <a:ea typeface="微软雅黑" panose="020B0503020204020204" pitchFamily="34" charset="-122"/>
              </a:rPr>
              <a:t>阅读下面文言文</a:t>
            </a:r>
            <a:r>
              <a:rPr lang="en-US" altLang="zh-CN" sz="1725" b="1" dirty="0">
                <a:latin typeface="Times New Roman" panose="02020603050405020304" pitchFamily="18" charset="0"/>
                <a:ea typeface="微软雅黑" panose="020B0503020204020204" pitchFamily="34" charset="-122"/>
              </a:rPr>
              <a:t>,</a:t>
            </a:r>
            <a:r>
              <a:rPr lang="zh-CN" altLang="en-US" sz="1725" b="1" dirty="0">
                <a:latin typeface="Times New Roman" panose="02020603050405020304" pitchFamily="18" charset="0"/>
                <a:ea typeface="微软雅黑" panose="020B0503020204020204" pitchFamily="34" charset="-122"/>
              </a:rPr>
              <a:t>完成题目</a:t>
            </a:r>
            <a:r>
              <a:rPr lang="en-US" altLang="zh-CN" sz="1725" b="1" dirty="0" smtClean="0">
                <a:latin typeface="Times New Roman" panose="02020603050405020304" pitchFamily="18" charset="0"/>
                <a:ea typeface="微软雅黑" panose="020B0503020204020204" pitchFamily="34" charset="-122"/>
              </a:rPr>
              <a:t>｡</a:t>
            </a:r>
            <a:endParaRPr lang="en-US" altLang="zh-CN" sz="1725" b="1" dirty="0" smtClean="0">
              <a:latin typeface="Times New Roman" panose="02020603050405020304" pitchFamily="18" charset="0"/>
              <a:ea typeface="微软雅黑" panose="020B0503020204020204" pitchFamily="34" charset="-122"/>
            </a:endParaRPr>
          </a:p>
          <a:p>
            <a:pPr indent="720090" algn="just">
              <a:lnSpc>
                <a:spcPct val="130000"/>
              </a:lnSpc>
              <a:spcBef>
                <a:spcPts val="0"/>
              </a:spcBef>
              <a:spcAft>
                <a:spcPts val="0"/>
              </a:spcAft>
            </a:pPr>
            <a:r>
              <a:rPr lang="en-US" altLang="zh-CN" sz="1725" b="1" dirty="0" smtClean="0">
                <a:latin typeface="Times New Roman" panose="02020603050405020304" pitchFamily="18" charset="0"/>
                <a:ea typeface="微软雅黑" panose="020B0503020204020204" pitchFamily="34" charset="-122"/>
              </a:rPr>
              <a:t>【</a:t>
            </a:r>
            <a:r>
              <a:rPr lang="zh-CN" altLang="en-US" sz="1725" b="1" dirty="0">
                <a:latin typeface="Times New Roman" panose="02020603050405020304" pitchFamily="18" charset="0"/>
                <a:ea typeface="微软雅黑" panose="020B0503020204020204" pitchFamily="34" charset="-122"/>
              </a:rPr>
              <a:t>甲</a:t>
            </a:r>
            <a:r>
              <a:rPr lang="en-US" altLang="zh-CN" sz="1725" b="1"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一屠晚归</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担中肉尽</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止有剩骨</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途中两狼</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缀行甚远</a:t>
            </a:r>
            <a:r>
              <a:rPr lang="en-US" altLang="zh-CN" sz="1725" dirty="0" smtClean="0">
                <a:latin typeface="Times New Roman" panose="02020603050405020304" pitchFamily="18" charset="0"/>
                <a:ea typeface="微软雅黑" panose="020B0503020204020204" pitchFamily="34" charset="-122"/>
              </a:rPr>
              <a:t>｡</a:t>
            </a:r>
            <a:endParaRPr lang="en-US" altLang="zh-CN" sz="1725" dirty="0" smtClean="0">
              <a:latin typeface="Times New Roman" panose="02020603050405020304" pitchFamily="18" charset="0"/>
              <a:ea typeface="微软雅黑" panose="020B0503020204020204" pitchFamily="34" charset="-122"/>
            </a:endParaRPr>
          </a:p>
          <a:p>
            <a:pPr indent="720090" algn="just">
              <a:lnSpc>
                <a:spcPct val="130000"/>
              </a:lnSpc>
              <a:spcBef>
                <a:spcPts val="0"/>
              </a:spcBef>
              <a:spcAft>
                <a:spcPts val="0"/>
              </a:spcAft>
            </a:pPr>
            <a:r>
              <a:rPr lang="zh-CN" altLang="en-US" sz="1725" dirty="0" smtClean="0">
                <a:latin typeface="Times New Roman" panose="02020603050405020304" pitchFamily="18" charset="0"/>
                <a:ea typeface="微软雅黑" panose="020B0503020204020204" pitchFamily="34" charset="-122"/>
              </a:rPr>
              <a:t>屠</a:t>
            </a:r>
            <a:r>
              <a:rPr lang="zh-CN" altLang="en-US" sz="1725" dirty="0">
                <a:latin typeface="Times New Roman" panose="02020603050405020304" pitchFamily="18" charset="0"/>
                <a:ea typeface="微软雅黑" panose="020B0503020204020204" pitchFamily="34" charset="-122"/>
              </a:rPr>
              <a:t>惧</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投以骨</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一狼得骨止</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一狼仍从</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复投之</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后狼止而前狼又至</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骨已尽矣</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而两狼之并驱如故</a:t>
            </a:r>
            <a:r>
              <a:rPr lang="en-US" altLang="zh-CN" sz="1725" dirty="0" smtClean="0">
                <a:latin typeface="Times New Roman" panose="02020603050405020304" pitchFamily="18" charset="0"/>
                <a:ea typeface="微软雅黑" panose="020B0503020204020204" pitchFamily="34" charset="-122"/>
              </a:rPr>
              <a:t>｡</a:t>
            </a:r>
            <a:endParaRPr lang="en-US" altLang="zh-CN" sz="1725" dirty="0" smtClean="0">
              <a:latin typeface="Times New Roman" panose="02020603050405020304" pitchFamily="18" charset="0"/>
              <a:ea typeface="微软雅黑" panose="020B0503020204020204" pitchFamily="34" charset="-122"/>
            </a:endParaRPr>
          </a:p>
          <a:p>
            <a:pPr indent="720090" algn="just">
              <a:lnSpc>
                <a:spcPct val="130000"/>
              </a:lnSpc>
              <a:spcBef>
                <a:spcPts val="0"/>
              </a:spcBef>
              <a:spcAft>
                <a:spcPts val="0"/>
              </a:spcAft>
            </a:pPr>
            <a:r>
              <a:rPr lang="zh-CN" altLang="en-US" sz="1725" dirty="0" smtClean="0">
                <a:latin typeface="Times New Roman" panose="02020603050405020304" pitchFamily="18" charset="0"/>
                <a:ea typeface="微软雅黑" panose="020B0503020204020204" pitchFamily="34" charset="-122"/>
              </a:rPr>
              <a:t>屠大</a:t>
            </a:r>
            <a:r>
              <a:rPr lang="zh-CN" altLang="en-US" sz="1725" dirty="0">
                <a:latin typeface="Times New Roman" panose="02020603050405020304" pitchFamily="18" charset="0"/>
                <a:ea typeface="微软雅黑" panose="020B0503020204020204" pitchFamily="34" charset="-122"/>
              </a:rPr>
              <a:t>窘</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恐前后受其敌</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顾野有麦场</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场主积薪其中</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苫蔽成丘</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屠乃奔倚其下</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弛担持刀</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狼不敢前</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眈眈相向</a:t>
            </a:r>
            <a:r>
              <a:rPr lang="en-US" altLang="zh-CN" sz="1725" dirty="0" smtClean="0">
                <a:latin typeface="Times New Roman" panose="02020603050405020304" pitchFamily="18" charset="0"/>
                <a:ea typeface="微软雅黑" panose="020B0503020204020204" pitchFamily="34" charset="-122"/>
              </a:rPr>
              <a:t>｡</a:t>
            </a:r>
            <a:endParaRPr lang="en-US" altLang="zh-CN" sz="1725" dirty="0" smtClean="0">
              <a:latin typeface="Times New Roman" panose="02020603050405020304" pitchFamily="18" charset="0"/>
              <a:ea typeface="微软雅黑" panose="020B0503020204020204" pitchFamily="34" charset="-122"/>
            </a:endParaRPr>
          </a:p>
          <a:p>
            <a:pPr indent="720090" algn="just">
              <a:lnSpc>
                <a:spcPct val="130000"/>
              </a:lnSpc>
              <a:spcBef>
                <a:spcPts val="0"/>
              </a:spcBef>
              <a:spcAft>
                <a:spcPts val="0"/>
              </a:spcAft>
            </a:pPr>
            <a:r>
              <a:rPr lang="zh-CN" altLang="en-US" sz="1725" dirty="0" smtClean="0">
                <a:latin typeface="Times New Roman" panose="02020603050405020304" pitchFamily="18" charset="0"/>
                <a:ea typeface="微软雅黑" panose="020B0503020204020204" pitchFamily="34" charset="-122"/>
              </a:rPr>
              <a:t>少时</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一狼径去</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其一犬坐于前</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久之</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目似瞑</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意暇甚</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屠暴起</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以刀劈狼首</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又数刀毙之</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方欲行</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转视积薪后</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一狼洞其中</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意将隧入以攻其后也</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身已半入</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止露尻尾</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屠自后断其股</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亦毙之</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乃悟前狼假寐</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盖以诱敌</a:t>
            </a:r>
            <a:r>
              <a:rPr lang="en-US" altLang="zh-CN" sz="1725" dirty="0" smtClean="0">
                <a:latin typeface="Times New Roman" panose="02020603050405020304" pitchFamily="18" charset="0"/>
                <a:ea typeface="微软雅黑" panose="020B0503020204020204" pitchFamily="34" charset="-122"/>
              </a:rPr>
              <a:t>｡</a:t>
            </a:r>
            <a:endParaRPr lang="en-US" altLang="zh-CN" sz="1725" dirty="0" smtClean="0">
              <a:latin typeface="Times New Roman" panose="02020603050405020304" pitchFamily="18" charset="0"/>
              <a:ea typeface="微软雅黑" panose="020B0503020204020204" pitchFamily="34" charset="-122"/>
            </a:endParaRPr>
          </a:p>
          <a:p>
            <a:pPr indent="720090" algn="just">
              <a:lnSpc>
                <a:spcPct val="130000"/>
              </a:lnSpc>
              <a:spcBef>
                <a:spcPts val="0"/>
              </a:spcBef>
              <a:spcAft>
                <a:spcPts val="0"/>
              </a:spcAft>
            </a:pPr>
            <a:r>
              <a:rPr lang="zh-CN" altLang="en-US" sz="1725" dirty="0" smtClean="0">
                <a:latin typeface="Times New Roman" panose="02020603050405020304" pitchFamily="18" charset="0"/>
                <a:ea typeface="微软雅黑" panose="020B0503020204020204" pitchFamily="34" charset="-122"/>
              </a:rPr>
              <a:t>狼</a:t>
            </a:r>
            <a:r>
              <a:rPr lang="zh-CN" altLang="en-US" sz="1725" dirty="0">
                <a:latin typeface="Times New Roman" panose="02020603050405020304" pitchFamily="18" charset="0"/>
                <a:ea typeface="微软雅黑" panose="020B0503020204020204" pitchFamily="34" charset="-122"/>
              </a:rPr>
              <a:t>亦黠矣</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而顷刻两毙</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禽兽之变诈几何哉</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止增笑耳</a:t>
            </a:r>
            <a:r>
              <a:rPr lang="en-US" altLang="zh-CN" sz="1725" dirty="0">
                <a:latin typeface="Times New Roman" panose="02020603050405020304" pitchFamily="18" charset="0"/>
                <a:ea typeface="微软雅黑" panose="020B0503020204020204" pitchFamily="34" charset="-122"/>
              </a:rPr>
              <a:t>｡</a:t>
            </a:r>
            <a:endParaRPr lang="en-US" altLang="zh-CN" sz="1725" dirty="0">
              <a:latin typeface="Times New Roman" panose="02020603050405020304" pitchFamily="18" charset="0"/>
              <a:ea typeface="微软雅黑" panose="020B0503020204020204" pitchFamily="34" charset="-122"/>
            </a:endParaRPr>
          </a:p>
          <a:p>
            <a:pPr algn="r">
              <a:lnSpc>
                <a:spcPct val="130000"/>
              </a:lnSpc>
              <a:spcBef>
                <a:spcPts val="0"/>
              </a:spcBef>
              <a:spcAft>
                <a:spcPts val="0"/>
              </a:spcAft>
            </a:pP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蒲松龄</a:t>
            </a:r>
            <a:r>
              <a:rPr lang="en-US" altLang="zh-CN" sz="1725" dirty="0">
                <a:latin typeface="Times New Roman" panose="02020603050405020304" pitchFamily="18" charset="0"/>
                <a:ea typeface="微软雅黑" panose="020B0503020204020204" pitchFamily="34" charset="-122"/>
              </a:rPr>
              <a:t>《</a:t>
            </a:r>
            <a:r>
              <a:rPr lang="zh-CN" altLang="en-US" sz="1725" dirty="0">
                <a:latin typeface="Times New Roman" panose="02020603050405020304" pitchFamily="18" charset="0"/>
                <a:ea typeface="微软雅黑" panose="020B0503020204020204" pitchFamily="34" charset="-122"/>
              </a:rPr>
              <a:t>狼</a:t>
            </a:r>
            <a:r>
              <a:rPr lang="en-US" altLang="zh-CN" sz="1725" dirty="0">
                <a:latin typeface="Times New Roman" panose="02020603050405020304" pitchFamily="18" charset="0"/>
                <a:ea typeface="微软雅黑" panose="020B0503020204020204" pitchFamily="34" charset="-122"/>
              </a:rPr>
              <a:t>》)</a:t>
            </a:r>
            <a:endParaRPr sz="1725" dirty="0">
              <a:latin typeface="Times New Roman" panose="02020603050405020304" pitchFamily="18" charset="0"/>
              <a:ea typeface="微软雅黑" panose="020B0503020204020204" pitchFamily="34" charset="-122"/>
            </a:endParaRPr>
          </a:p>
        </p:txBody>
      </p:sp>
      <p:grpSp>
        <p:nvGrpSpPr>
          <p:cNvPr id="3" name="组合 2"/>
          <p:cNvGrpSpPr/>
          <p:nvPr/>
        </p:nvGrpSpPr>
        <p:grpSpPr>
          <a:xfrm>
            <a:off x="538266" y="1585400"/>
            <a:ext cx="1832229" cy="575945"/>
            <a:chOff x="3318511" y="2579277"/>
            <a:chExt cx="2442972" cy="767927"/>
          </a:xfrm>
        </p:grpSpPr>
        <p:grpSp>
          <p:nvGrpSpPr>
            <p:cNvPr id="5" name="组合 4"/>
            <p:cNvGrpSpPr/>
            <p:nvPr/>
          </p:nvGrpSpPr>
          <p:grpSpPr>
            <a:xfrm>
              <a:off x="3318511" y="2707006"/>
              <a:ext cx="437563" cy="458225"/>
              <a:chOff x="9324592" y="1236103"/>
              <a:chExt cx="531657" cy="583566"/>
            </a:xfrm>
          </p:grpSpPr>
          <p:sp>
            <p:nvSpPr>
              <p:cNvPr id="7" name="Shape 6853"/>
              <p:cNvSpPr/>
              <p:nvPr/>
            </p:nvSpPr>
            <p:spPr>
              <a:xfrm>
                <a:off x="9332127" y="1236103"/>
                <a:ext cx="450444" cy="583566"/>
              </a:xfrm>
              <a:custGeom>
                <a:avLst/>
                <a:gdLst/>
                <a:ahLst/>
                <a:cxnLst>
                  <a:cxn ang="0">
                    <a:pos x="wd2" y="hd2"/>
                  </a:cxn>
                  <a:cxn ang="5400000">
                    <a:pos x="wd2" y="hd2"/>
                  </a:cxn>
                  <a:cxn ang="10800000">
                    <a:pos x="wd2" y="hd2"/>
                  </a:cxn>
                  <a:cxn ang="16200000">
                    <a:pos x="wd2" y="hd2"/>
                  </a:cxn>
                </a:cxnLst>
                <a:rect l="0" t="0" r="r" b="b"/>
                <a:pathLst>
                  <a:path w="21600" h="21600" extrusionOk="0">
                    <a:moveTo>
                      <a:pt x="19406" y="0"/>
                    </a:moveTo>
                    <a:cubicBezTo>
                      <a:pt x="7425" y="0"/>
                      <a:pt x="7425" y="0"/>
                      <a:pt x="7425" y="0"/>
                    </a:cubicBezTo>
                    <a:cubicBezTo>
                      <a:pt x="7425" y="0"/>
                      <a:pt x="4978" y="2088"/>
                      <a:pt x="4134" y="2741"/>
                    </a:cubicBezTo>
                    <a:cubicBezTo>
                      <a:pt x="3122" y="3524"/>
                      <a:pt x="0" y="5873"/>
                      <a:pt x="0" y="5873"/>
                    </a:cubicBezTo>
                    <a:cubicBezTo>
                      <a:pt x="0" y="5873"/>
                      <a:pt x="0" y="5873"/>
                      <a:pt x="0" y="5873"/>
                    </a:cubicBezTo>
                    <a:cubicBezTo>
                      <a:pt x="0" y="19903"/>
                      <a:pt x="0" y="19903"/>
                      <a:pt x="0" y="19903"/>
                    </a:cubicBezTo>
                    <a:cubicBezTo>
                      <a:pt x="0" y="20817"/>
                      <a:pt x="928" y="21600"/>
                      <a:pt x="2109" y="21600"/>
                    </a:cubicBezTo>
                    <a:cubicBezTo>
                      <a:pt x="19406" y="21600"/>
                      <a:pt x="19406" y="21600"/>
                      <a:pt x="19406" y="21600"/>
                    </a:cubicBezTo>
                    <a:cubicBezTo>
                      <a:pt x="20588" y="21600"/>
                      <a:pt x="21600" y="20817"/>
                      <a:pt x="21600" y="19903"/>
                    </a:cubicBezTo>
                    <a:cubicBezTo>
                      <a:pt x="21600" y="1697"/>
                      <a:pt x="21600" y="1697"/>
                      <a:pt x="21600" y="1697"/>
                    </a:cubicBezTo>
                    <a:cubicBezTo>
                      <a:pt x="21600" y="783"/>
                      <a:pt x="20588" y="0"/>
                      <a:pt x="19406" y="0"/>
                    </a:cubicBezTo>
                  </a:path>
                </a:pathLst>
              </a:custGeom>
              <a:solidFill>
                <a:srgbClr val="0A8CBF"/>
              </a:solidFill>
              <a:ln w="12700" cap="flat">
                <a:noFill/>
                <a:miter lim="400000"/>
              </a:ln>
              <a:effectLst/>
            </p:spPr>
            <p:txBody>
              <a:bodyPr wrap="square" lIns="0" tIns="0" rIns="0" bIns="0" numCol="1" anchor="t">
                <a:noAutofit/>
              </a:bodyPr>
              <a:lstStyle/>
              <a:p>
                <a:pPr lvl="0"/>
                <a:endParaRPr sz="100"/>
              </a:p>
            </p:txBody>
          </p:sp>
          <p:pic>
            <p:nvPicPr>
              <p:cNvPr id="8" name="image22.png"/>
              <p:cNvPicPr/>
              <p:nvPr/>
            </p:nvPicPr>
            <p:blipFill>
              <a:blip r:embed="rId1"/>
              <a:stretch>
                <a:fillRect/>
              </a:stretch>
            </p:blipFill>
            <p:spPr>
              <a:xfrm>
                <a:off x="9652796" y="1483092"/>
                <a:ext cx="134798" cy="314808"/>
              </a:xfrm>
              <a:prstGeom prst="rect">
                <a:avLst/>
              </a:prstGeom>
              <a:ln w="12700" cap="flat">
                <a:noFill/>
                <a:miter lim="400000"/>
                <a:headEnd/>
                <a:tailEnd/>
              </a:ln>
              <a:effectLst/>
            </p:spPr>
          </p:pic>
          <p:sp>
            <p:nvSpPr>
              <p:cNvPr id="9" name="Shape 6855"/>
              <p:cNvSpPr/>
              <p:nvPr/>
            </p:nvSpPr>
            <p:spPr>
              <a:xfrm>
                <a:off x="9332127" y="1236103"/>
                <a:ext cx="225222" cy="5835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850" y="0"/>
                      <a:pt x="14850" y="0"/>
                      <a:pt x="14850" y="0"/>
                    </a:cubicBezTo>
                    <a:cubicBezTo>
                      <a:pt x="14850" y="0"/>
                      <a:pt x="9956" y="2088"/>
                      <a:pt x="8269" y="2741"/>
                    </a:cubicBezTo>
                    <a:cubicBezTo>
                      <a:pt x="6244" y="3524"/>
                      <a:pt x="0" y="5873"/>
                      <a:pt x="0" y="5873"/>
                    </a:cubicBezTo>
                    <a:cubicBezTo>
                      <a:pt x="0" y="5873"/>
                      <a:pt x="0" y="5873"/>
                      <a:pt x="0" y="5873"/>
                    </a:cubicBezTo>
                    <a:cubicBezTo>
                      <a:pt x="0" y="19903"/>
                      <a:pt x="0" y="19903"/>
                      <a:pt x="0" y="19903"/>
                    </a:cubicBezTo>
                    <a:cubicBezTo>
                      <a:pt x="0" y="20817"/>
                      <a:pt x="1856" y="21600"/>
                      <a:pt x="4219" y="21600"/>
                    </a:cubicBezTo>
                    <a:cubicBezTo>
                      <a:pt x="21600" y="21600"/>
                      <a:pt x="21600" y="21600"/>
                      <a:pt x="21600" y="21600"/>
                    </a:cubicBezTo>
                    <a:cubicBezTo>
                      <a:pt x="21600" y="0"/>
                      <a:pt x="21600" y="0"/>
                      <a:pt x="21600" y="0"/>
                    </a:cubicBezTo>
                  </a:path>
                </a:pathLst>
              </a:custGeom>
              <a:solidFill>
                <a:srgbClr val="18A3D9"/>
              </a:solidFill>
              <a:ln w="12700" cap="flat">
                <a:noFill/>
                <a:miter lim="400000"/>
              </a:ln>
              <a:effectLst/>
            </p:spPr>
            <p:txBody>
              <a:bodyPr wrap="square" lIns="0" tIns="0" rIns="0" bIns="0" numCol="1" anchor="t">
                <a:noAutofit/>
              </a:bodyPr>
              <a:lstStyle/>
              <a:p>
                <a:pPr lvl="0"/>
                <a:endParaRPr sz="100"/>
              </a:p>
            </p:txBody>
          </p:sp>
          <p:pic>
            <p:nvPicPr>
              <p:cNvPr id="10" name="image23.png"/>
              <p:cNvPicPr/>
              <p:nvPr/>
            </p:nvPicPr>
            <p:blipFill>
              <a:blip r:embed="rId2"/>
              <a:stretch>
                <a:fillRect/>
              </a:stretch>
            </p:blipFill>
            <p:spPr>
              <a:xfrm>
                <a:off x="9324592" y="1375087"/>
                <a:ext cx="195081" cy="57771"/>
              </a:xfrm>
              <a:prstGeom prst="rect">
                <a:avLst/>
              </a:prstGeom>
              <a:ln w="12700" cap="flat">
                <a:noFill/>
                <a:miter lim="400000"/>
                <a:headEnd/>
                <a:tailEnd/>
              </a:ln>
              <a:effectLst/>
            </p:spPr>
          </p:pic>
          <p:sp>
            <p:nvSpPr>
              <p:cNvPr id="11" name="Shape 6857"/>
              <p:cNvSpPr/>
              <p:nvPr/>
            </p:nvSpPr>
            <p:spPr>
              <a:xfrm>
                <a:off x="9332127" y="1236103"/>
                <a:ext cx="154893" cy="159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5360"/>
                      <a:pt x="21600" y="15360"/>
                      <a:pt x="21600" y="15360"/>
                    </a:cubicBezTo>
                    <a:cubicBezTo>
                      <a:pt x="21600" y="18960"/>
                      <a:pt x="18900" y="21600"/>
                      <a:pt x="15464" y="21600"/>
                    </a:cubicBezTo>
                    <a:cubicBezTo>
                      <a:pt x="0" y="21600"/>
                      <a:pt x="0" y="21600"/>
                      <a:pt x="0" y="21600"/>
                    </a:cubicBezTo>
                    <a:lnTo>
                      <a:pt x="21600" y="0"/>
                    </a:lnTo>
                    <a:close/>
                  </a:path>
                </a:pathLst>
              </a:custGeom>
              <a:solidFill>
                <a:srgbClr val="3DBAEB"/>
              </a:solidFill>
              <a:ln w="12700" cap="flat">
                <a:noFill/>
                <a:miter lim="400000"/>
              </a:ln>
              <a:effectLst/>
            </p:spPr>
            <p:txBody>
              <a:bodyPr wrap="square" lIns="0" tIns="0" rIns="0" bIns="0" numCol="1" anchor="t">
                <a:noAutofit/>
              </a:bodyPr>
              <a:lstStyle/>
              <a:p>
                <a:pPr lvl="0"/>
                <a:endParaRPr sz="100"/>
              </a:p>
            </p:txBody>
          </p:sp>
          <p:sp>
            <p:nvSpPr>
              <p:cNvPr id="12" name="Shape 6858"/>
              <p:cNvSpPr/>
              <p:nvPr/>
            </p:nvSpPr>
            <p:spPr>
              <a:xfrm>
                <a:off x="9405806" y="1446253"/>
                <a:ext cx="301412" cy="195081"/>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cubicBezTo>
                      <a:pt x="1137" y="21600"/>
                      <a:pt x="1137" y="21600"/>
                      <a:pt x="1137" y="21600"/>
                    </a:cubicBezTo>
                    <a:cubicBezTo>
                      <a:pt x="505" y="21600"/>
                      <a:pt x="0" y="20822"/>
                      <a:pt x="0" y="19849"/>
                    </a:cubicBezTo>
                    <a:cubicBezTo>
                      <a:pt x="0" y="18876"/>
                      <a:pt x="505" y="18097"/>
                      <a:pt x="1137" y="18097"/>
                    </a:cubicBezTo>
                    <a:cubicBezTo>
                      <a:pt x="20463" y="18097"/>
                      <a:pt x="20463" y="18097"/>
                      <a:pt x="20463" y="18097"/>
                    </a:cubicBezTo>
                    <a:cubicBezTo>
                      <a:pt x="21095" y="18097"/>
                      <a:pt x="21600" y="18876"/>
                      <a:pt x="21600" y="19849"/>
                    </a:cubicBezTo>
                    <a:cubicBezTo>
                      <a:pt x="21600" y="20822"/>
                      <a:pt x="21095" y="21600"/>
                      <a:pt x="20463" y="21600"/>
                    </a:cubicBezTo>
                    <a:close/>
                    <a:moveTo>
                      <a:pt x="21600" y="13816"/>
                    </a:moveTo>
                    <a:cubicBezTo>
                      <a:pt x="21600" y="12843"/>
                      <a:pt x="21095" y="12065"/>
                      <a:pt x="20463" y="12065"/>
                    </a:cubicBezTo>
                    <a:cubicBezTo>
                      <a:pt x="1137" y="12065"/>
                      <a:pt x="1137" y="12065"/>
                      <a:pt x="1137" y="12065"/>
                    </a:cubicBezTo>
                    <a:cubicBezTo>
                      <a:pt x="505" y="12065"/>
                      <a:pt x="0" y="12843"/>
                      <a:pt x="0" y="13816"/>
                    </a:cubicBezTo>
                    <a:cubicBezTo>
                      <a:pt x="0" y="14789"/>
                      <a:pt x="505" y="15373"/>
                      <a:pt x="1137" y="15373"/>
                    </a:cubicBezTo>
                    <a:cubicBezTo>
                      <a:pt x="20463" y="15373"/>
                      <a:pt x="20463" y="15373"/>
                      <a:pt x="20463" y="15373"/>
                    </a:cubicBezTo>
                    <a:cubicBezTo>
                      <a:pt x="21095" y="15373"/>
                      <a:pt x="21600" y="14789"/>
                      <a:pt x="21600" y="13816"/>
                    </a:cubicBezTo>
                    <a:close/>
                    <a:moveTo>
                      <a:pt x="21600" y="7784"/>
                    </a:moveTo>
                    <a:cubicBezTo>
                      <a:pt x="21600" y="6811"/>
                      <a:pt x="21095" y="6032"/>
                      <a:pt x="20463" y="6032"/>
                    </a:cubicBezTo>
                    <a:cubicBezTo>
                      <a:pt x="1137" y="6032"/>
                      <a:pt x="1137" y="6032"/>
                      <a:pt x="1137" y="6032"/>
                    </a:cubicBezTo>
                    <a:cubicBezTo>
                      <a:pt x="505" y="6032"/>
                      <a:pt x="0" y="6811"/>
                      <a:pt x="0" y="7784"/>
                    </a:cubicBezTo>
                    <a:cubicBezTo>
                      <a:pt x="0" y="8562"/>
                      <a:pt x="505" y="9341"/>
                      <a:pt x="1137" y="9341"/>
                    </a:cubicBezTo>
                    <a:cubicBezTo>
                      <a:pt x="20463" y="9341"/>
                      <a:pt x="20463" y="9341"/>
                      <a:pt x="20463" y="9341"/>
                    </a:cubicBezTo>
                    <a:cubicBezTo>
                      <a:pt x="21095" y="9341"/>
                      <a:pt x="21600" y="8562"/>
                      <a:pt x="21600" y="7784"/>
                    </a:cubicBezTo>
                    <a:close/>
                    <a:moveTo>
                      <a:pt x="10737" y="1751"/>
                    </a:moveTo>
                    <a:cubicBezTo>
                      <a:pt x="10737" y="778"/>
                      <a:pt x="10232" y="0"/>
                      <a:pt x="9726" y="0"/>
                    </a:cubicBezTo>
                    <a:cubicBezTo>
                      <a:pt x="1137" y="0"/>
                      <a:pt x="1137" y="0"/>
                      <a:pt x="1137" y="0"/>
                    </a:cubicBezTo>
                    <a:cubicBezTo>
                      <a:pt x="505" y="0"/>
                      <a:pt x="0" y="778"/>
                      <a:pt x="0" y="1751"/>
                    </a:cubicBezTo>
                    <a:cubicBezTo>
                      <a:pt x="0" y="2530"/>
                      <a:pt x="505" y="3308"/>
                      <a:pt x="1137" y="3308"/>
                    </a:cubicBezTo>
                    <a:cubicBezTo>
                      <a:pt x="9726" y="3308"/>
                      <a:pt x="9726" y="3308"/>
                      <a:pt x="9726" y="3308"/>
                    </a:cubicBezTo>
                    <a:cubicBezTo>
                      <a:pt x="10232" y="3308"/>
                      <a:pt x="10737" y="2530"/>
                      <a:pt x="10737" y="1751"/>
                    </a:cubicBez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3" name="Shape 6859"/>
              <p:cNvSpPr/>
              <p:nvPr/>
            </p:nvSpPr>
            <p:spPr>
              <a:xfrm>
                <a:off x="9578280" y="1325689"/>
                <a:ext cx="113029" cy="98796"/>
              </a:xfrm>
              <a:prstGeom prst="rect">
                <a:avLst/>
              </a:prstGeom>
              <a:solidFill>
                <a:srgbClr val="F8EDE7"/>
              </a:solidFill>
              <a:ln w="12700" cap="flat">
                <a:noFill/>
                <a:miter lim="400000"/>
              </a:ln>
              <a:effectLst/>
            </p:spPr>
            <p:txBody>
              <a:bodyPr wrap="square" lIns="0" tIns="0" rIns="0" bIns="0" numCol="1" anchor="t">
                <a:noAutofit/>
              </a:bodyPr>
              <a:lstStyle/>
              <a:p>
                <a:pPr lvl="0"/>
                <a:endParaRPr sz="100"/>
              </a:p>
            </p:txBody>
          </p:sp>
          <p:sp>
            <p:nvSpPr>
              <p:cNvPr id="14" name="Shape 6860"/>
              <p:cNvSpPr/>
              <p:nvPr/>
            </p:nvSpPr>
            <p:spPr>
              <a:xfrm>
                <a:off x="9640236" y="1424484"/>
                <a:ext cx="216013" cy="250340"/>
              </a:xfrm>
              <a:custGeom>
                <a:avLst/>
                <a:gdLst/>
                <a:ahLst/>
                <a:cxnLst>
                  <a:cxn ang="0">
                    <a:pos x="wd2" y="hd2"/>
                  </a:cxn>
                  <a:cxn ang="5400000">
                    <a:pos x="wd2" y="hd2"/>
                  </a:cxn>
                  <a:cxn ang="10800000">
                    <a:pos x="wd2" y="hd2"/>
                  </a:cxn>
                  <a:cxn ang="16200000">
                    <a:pos x="wd2" y="hd2"/>
                  </a:cxn>
                </a:cxnLst>
                <a:rect l="0" t="0" r="r" b="b"/>
                <a:pathLst>
                  <a:path w="21600" h="21600" extrusionOk="0">
                    <a:moveTo>
                      <a:pt x="8623" y="0"/>
                    </a:moveTo>
                    <a:lnTo>
                      <a:pt x="0" y="16615"/>
                    </a:lnTo>
                    <a:lnTo>
                      <a:pt x="13144" y="21600"/>
                    </a:lnTo>
                    <a:lnTo>
                      <a:pt x="21600" y="5201"/>
                    </a:lnTo>
                    <a:lnTo>
                      <a:pt x="8623" y="0"/>
                    </a:lnTo>
                    <a:close/>
                  </a:path>
                </a:pathLst>
              </a:custGeom>
              <a:solidFill>
                <a:srgbClr val="3BBF98"/>
              </a:solidFill>
              <a:ln w="12700" cap="flat">
                <a:noFill/>
                <a:miter lim="400000"/>
              </a:ln>
              <a:effectLst/>
            </p:spPr>
            <p:txBody>
              <a:bodyPr wrap="square" lIns="0" tIns="0" rIns="0" bIns="0" numCol="1" anchor="t">
                <a:noAutofit/>
              </a:bodyPr>
              <a:lstStyle/>
              <a:p>
                <a:pPr lvl="0"/>
                <a:endParaRPr sz="100"/>
              </a:p>
            </p:txBody>
          </p:sp>
          <p:sp>
            <p:nvSpPr>
              <p:cNvPr id="15" name="Shape 6861"/>
              <p:cNvSpPr/>
              <p:nvPr/>
            </p:nvSpPr>
            <p:spPr>
              <a:xfrm>
                <a:off x="9640236" y="1617053"/>
                <a:ext cx="131450" cy="98797"/>
              </a:xfrm>
              <a:custGeom>
                <a:avLst/>
                <a:gdLst/>
                <a:ahLst/>
                <a:cxnLst>
                  <a:cxn ang="0">
                    <a:pos x="wd2" y="hd2"/>
                  </a:cxn>
                  <a:cxn ang="5400000">
                    <a:pos x="wd2" y="hd2"/>
                  </a:cxn>
                  <a:cxn ang="10800000">
                    <a:pos x="wd2" y="hd2"/>
                  </a:cxn>
                  <a:cxn ang="16200000">
                    <a:pos x="wd2" y="hd2"/>
                  </a:cxn>
                </a:cxnLst>
                <a:rect l="0" t="0" r="r" b="b"/>
                <a:pathLst>
                  <a:path w="21600" h="21600" extrusionOk="0">
                    <a:moveTo>
                      <a:pt x="1651" y="15742"/>
                    </a:moveTo>
                    <a:lnTo>
                      <a:pt x="0" y="0"/>
                    </a:lnTo>
                    <a:lnTo>
                      <a:pt x="21600" y="12631"/>
                    </a:lnTo>
                    <a:lnTo>
                      <a:pt x="11557" y="21600"/>
                    </a:lnTo>
                    <a:lnTo>
                      <a:pt x="1651" y="15742"/>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6862"/>
              <p:cNvSpPr/>
              <p:nvPr/>
            </p:nvSpPr>
            <p:spPr>
              <a:xfrm>
                <a:off x="9640236" y="1424484"/>
                <a:ext cx="151544" cy="222711"/>
              </a:xfrm>
              <a:custGeom>
                <a:avLst/>
                <a:gdLst/>
                <a:ahLst/>
                <a:cxnLst>
                  <a:cxn ang="0">
                    <a:pos x="wd2" y="hd2"/>
                  </a:cxn>
                  <a:cxn ang="5400000">
                    <a:pos x="wd2" y="hd2"/>
                  </a:cxn>
                  <a:cxn ang="10800000">
                    <a:pos x="wd2" y="hd2"/>
                  </a:cxn>
                  <a:cxn ang="16200000">
                    <a:pos x="wd2" y="hd2"/>
                  </a:cxn>
                </a:cxnLst>
                <a:rect l="0" t="0" r="r" b="b"/>
                <a:pathLst>
                  <a:path w="21600" h="21600" extrusionOk="0">
                    <a:moveTo>
                      <a:pt x="12292" y="0"/>
                    </a:moveTo>
                    <a:lnTo>
                      <a:pt x="0" y="18677"/>
                    </a:lnTo>
                    <a:lnTo>
                      <a:pt x="9308" y="21600"/>
                    </a:lnTo>
                    <a:lnTo>
                      <a:pt x="21600" y="2923"/>
                    </a:lnTo>
                    <a:lnTo>
                      <a:pt x="12292" y="0"/>
                    </a:lnTo>
                    <a:close/>
                  </a:path>
                </a:pathLst>
              </a:custGeom>
              <a:solidFill>
                <a:srgbClr val="4ED0AA"/>
              </a:solidFill>
              <a:ln w="12700" cap="flat">
                <a:noFill/>
                <a:miter lim="400000"/>
              </a:ln>
              <a:effectLst/>
            </p:spPr>
            <p:txBody>
              <a:bodyPr wrap="square" lIns="0" tIns="0" rIns="0" bIns="0" numCol="1" anchor="t">
                <a:noAutofit/>
              </a:bodyPr>
              <a:lstStyle/>
              <a:p>
                <a:pPr lvl="0"/>
                <a:endParaRPr sz="100"/>
              </a:p>
            </p:txBody>
          </p:sp>
          <p:sp>
            <p:nvSpPr>
              <p:cNvPr id="17" name="Shape 6863"/>
              <p:cNvSpPr/>
              <p:nvPr/>
            </p:nvSpPr>
            <p:spPr>
              <a:xfrm>
                <a:off x="9640236" y="1617053"/>
                <a:ext cx="66982" cy="86238"/>
              </a:xfrm>
              <a:custGeom>
                <a:avLst/>
                <a:gdLst/>
                <a:ahLst/>
                <a:cxnLst>
                  <a:cxn ang="0">
                    <a:pos x="wd2" y="hd2"/>
                  </a:cxn>
                  <a:cxn ang="5400000">
                    <a:pos x="wd2" y="hd2"/>
                  </a:cxn>
                  <a:cxn ang="10800000">
                    <a:pos x="wd2" y="hd2"/>
                  </a:cxn>
                  <a:cxn ang="16200000">
                    <a:pos x="wd2" y="hd2"/>
                  </a:cxn>
                </a:cxnLst>
                <a:rect l="0" t="0" r="r" b="b"/>
                <a:pathLst>
                  <a:path w="21600" h="21600" extrusionOk="0">
                    <a:moveTo>
                      <a:pt x="3240" y="18035"/>
                    </a:moveTo>
                    <a:lnTo>
                      <a:pt x="0" y="0"/>
                    </a:lnTo>
                    <a:lnTo>
                      <a:pt x="21600" y="6920"/>
                    </a:lnTo>
                    <a:lnTo>
                      <a:pt x="12960" y="21600"/>
                    </a:lnTo>
                    <a:lnTo>
                      <a:pt x="3240" y="18035"/>
                    </a:ln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8" name="Shape 6864"/>
              <p:cNvSpPr/>
              <p:nvPr/>
            </p:nvSpPr>
            <p:spPr>
              <a:xfrm>
                <a:off x="9650283" y="1684033"/>
                <a:ext cx="65307" cy="66981"/>
              </a:xfrm>
              <a:custGeom>
                <a:avLst/>
                <a:gdLst/>
                <a:ahLst/>
                <a:cxnLst>
                  <a:cxn ang="0">
                    <a:pos x="wd2" y="hd2"/>
                  </a:cxn>
                  <a:cxn ang="5400000">
                    <a:pos x="wd2" y="hd2"/>
                  </a:cxn>
                  <a:cxn ang="10800000">
                    <a:pos x="wd2" y="hd2"/>
                  </a:cxn>
                  <a:cxn ang="16200000">
                    <a:pos x="wd2" y="hd2"/>
                  </a:cxn>
                </a:cxnLst>
                <a:rect l="0" t="0" r="r" b="b"/>
                <a:pathLst>
                  <a:path w="21600" h="21600" extrusionOk="0">
                    <a:moveTo>
                      <a:pt x="21600" y="8910"/>
                    </a:moveTo>
                    <a:lnTo>
                      <a:pt x="3046" y="21600"/>
                    </a:lnTo>
                    <a:lnTo>
                      <a:pt x="0" y="0"/>
                    </a:lnTo>
                    <a:lnTo>
                      <a:pt x="21600" y="8910"/>
                    </a:ln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9" name="Shape 6865"/>
              <p:cNvSpPr/>
              <p:nvPr/>
            </p:nvSpPr>
            <p:spPr>
              <a:xfrm>
                <a:off x="9650283" y="1684033"/>
                <a:ext cx="31817" cy="66981"/>
              </a:xfrm>
              <a:custGeom>
                <a:avLst/>
                <a:gdLst/>
                <a:ahLst/>
                <a:cxnLst>
                  <a:cxn ang="0">
                    <a:pos x="wd2" y="hd2"/>
                  </a:cxn>
                  <a:cxn ang="5400000">
                    <a:pos x="wd2" y="hd2"/>
                  </a:cxn>
                  <a:cxn ang="10800000">
                    <a:pos x="wd2" y="hd2"/>
                  </a:cxn>
                  <a:cxn ang="16200000">
                    <a:pos x="wd2" y="hd2"/>
                  </a:cxn>
                </a:cxnLst>
                <a:rect l="0" t="0" r="r" b="b"/>
                <a:pathLst>
                  <a:path w="21600" h="21600" extrusionOk="0">
                    <a:moveTo>
                      <a:pt x="6253" y="21600"/>
                    </a:moveTo>
                    <a:lnTo>
                      <a:pt x="0" y="0"/>
                    </a:lnTo>
                    <a:lnTo>
                      <a:pt x="21600" y="4590"/>
                    </a:lnTo>
                    <a:lnTo>
                      <a:pt x="6253"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grpSp>
        <p:sp>
          <p:nvSpPr>
            <p:cNvPr id="6" name="文本框 5"/>
            <p:cNvSpPr txBox="1"/>
            <p:nvPr/>
          </p:nvSpPr>
          <p:spPr>
            <a:xfrm>
              <a:off x="3726730" y="2579277"/>
              <a:ext cx="2034753" cy="767927"/>
            </a:xfrm>
            <a:prstGeom prst="rect">
              <a:avLst/>
            </a:prstGeom>
            <a:noFill/>
          </p:spPr>
          <p:txBody>
            <a:bodyPr wrap="square" rtlCol="0" anchor="t">
              <a:spAutoFit/>
            </a:bodyPr>
            <a:lstStyle/>
            <a:p>
              <a:pPr algn="just">
                <a:lnSpc>
                  <a:spcPct val="150000"/>
                </a:lnSpc>
              </a:pPr>
              <a:r>
                <a:rPr lang="zh-CN" altLang="en-US" sz="2100" b="1" dirty="0" smtClean="0">
                  <a:solidFill>
                    <a:srgbClr val="0A8CBF"/>
                  </a:solidFill>
                  <a:latin typeface="Times New Roman" panose="02020603050405020304" pitchFamily="18" charset="0"/>
                  <a:ea typeface="微软雅黑" panose="020B0503020204020204" pitchFamily="34" charset="-122"/>
                  <a:sym typeface="+mn-ea"/>
                </a:rPr>
                <a:t>课堂变式练</a:t>
              </a:r>
              <a:endParaRPr lang="zh-CN" altLang="en-US" sz="2100" b="1" dirty="0" smtClean="0">
                <a:solidFill>
                  <a:srgbClr val="0A8CBF"/>
                </a:solidFill>
                <a:latin typeface="Times New Roman" panose="02020603050405020304" pitchFamily="18" charset="0"/>
                <a:ea typeface="微软雅黑" panose="020B0503020204020204" pitchFamily="34" charset="-122"/>
                <a:sym typeface="+mn-ea"/>
              </a:endParaRPr>
            </a:p>
          </p:txBody>
        </p:sp>
      </p:gr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163" y="1485900"/>
            <a:ext cx="8038148" cy="4453890"/>
          </a:xfrm>
          <a:prstGeom prst="rect">
            <a:avLst/>
          </a:prstGeom>
        </p:spPr>
        <p:txBody>
          <a:bodyPr wrap="square">
            <a:spAutoFit/>
          </a:bodyPr>
          <a:lstStyle/>
          <a:p>
            <a:pPr indent="720090" algn="just">
              <a:lnSpc>
                <a:spcPct val="150000"/>
              </a:lnSpc>
              <a:spcBef>
                <a:spcPts val="0"/>
              </a:spcBef>
              <a:spcAft>
                <a:spcPts val="0"/>
              </a:spcAft>
            </a:pP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乙</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两牧竖</a:t>
            </a:r>
            <a:r>
              <a:rPr lang="zh-CN" altLang="en-US" sz="2100" baseline="30000" dirty="0">
                <a:latin typeface="Times New Roman" panose="02020603050405020304" pitchFamily="18" charset="0"/>
                <a:ea typeface="微软雅黑" panose="020B0503020204020204" pitchFamily="34" charset="-122"/>
                <a:sym typeface="+mn-ea"/>
              </a:rPr>
              <a:t>①</a:t>
            </a:r>
            <a:r>
              <a:rPr lang="zh-CN" altLang="en-US" sz="2100" dirty="0">
                <a:latin typeface="Times New Roman" panose="02020603050405020304" pitchFamily="18" charset="0"/>
                <a:ea typeface="微软雅黑" panose="020B0503020204020204" pitchFamily="34" charset="-122"/>
                <a:sym typeface="+mn-ea"/>
              </a:rPr>
              <a:t>入山至狼穴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穴中有小狼二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谋分捉之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各登一树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相去数十步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少顷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大狼至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入穴失子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意甚仓皇</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竖于树上扭小狼蹄耳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故令嗥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大狼闻声仰视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怒奔树下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号且爬抓</a:t>
            </a:r>
            <a:r>
              <a:rPr lang="en-US" altLang="zh-CN" sz="2100" dirty="0">
                <a:latin typeface="Times New Roman" panose="02020603050405020304" pitchFamily="18" charset="0"/>
                <a:ea typeface="微软雅黑" panose="020B0503020204020204" pitchFamily="34" charset="-122"/>
                <a:sym typeface="+mn-ea"/>
              </a:rPr>
              <a:t>｡</a:t>
            </a:r>
            <a:r>
              <a:rPr lang="zh-CN" altLang="en-US" sz="2100" u="sng" dirty="0">
                <a:latin typeface="Times New Roman" panose="02020603050405020304" pitchFamily="18" charset="0"/>
                <a:ea typeface="微软雅黑" panose="020B0503020204020204" pitchFamily="34" charset="-122"/>
                <a:sym typeface="+mn-ea"/>
              </a:rPr>
              <a:t>其一竖又在彼树致小狼鸣急</a:t>
            </a:r>
            <a:r>
              <a:rPr lang="en-US" altLang="zh-CN" sz="2100" u="sng"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狼闻声四顾</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始望见之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乃舍此趋彼</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跑</a:t>
            </a:r>
            <a:r>
              <a:rPr lang="zh-CN" altLang="en-US" sz="2100" baseline="30000" dirty="0">
                <a:latin typeface="Times New Roman" panose="02020603050405020304" pitchFamily="18" charset="0"/>
                <a:ea typeface="微软雅黑" panose="020B0503020204020204" pitchFamily="34" charset="-122"/>
                <a:sym typeface="+mn-ea"/>
              </a:rPr>
              <a:t>②</a:t>
            </a:r>
            <a:r>
              <a:rPr lang="zh-CN" altLang="en-US" sz="2100" dirty="0">
                <a:latin typeface="Times New Roman" panose="02020603050405020304" pitchFamily="18" charset="0"/>
                <a:ea typeface="微软雅黑" panose="020B0503020204020204" pitchFamily="34" charset="-122"/>
                <a:sym typeface="+mn-ea"/>
              </a:rPr>
              <a:t>号如前状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前树又鸣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又转奔之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口无停声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足无停趾</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数十往复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奔渐迟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声渐弱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既而奄奄</a:t>
            </a:r>
            <a:r>
              <a:rPr lang="zh-CN" altLang="en-US" sz="2100" baseline="30000" dirty="0">
                <a:latin typeface="Times New Roman" panose="02020603050405020304" pitchFamily="18" charset="0"/>
                <a:ea typeface="微软雅黑" panose="020B0503020204020204" pitchFamily="34" charset="-122"/>
                <a:sym typeface="+mn-ea"/>
              </a:rPr>
              <a:t>③</a:t>
            </a:r>
            <a:r>
              <a:rPr lang="zh-CN" altLang="en-US" sz="2100" dirty="0">
                <a:latin typeface="Times New Roman" panose="02020603050405020304" pitchFamily="18" charset="0"/>
                <a:ea typeface="微软雅黑" panose="020B0503020204020204" pitchFamily="34" charset="-122"/>
                <a:sym typeface="+mn-ea"/>
              </a:rPr>
              <a:t>僵卧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久之不动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竖下视之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气已绝矣</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algn="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选自</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聊斋志异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牧竖</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algn="just">
              <a:lnSpc>
                <a:spcPct val="150000"/>
              </a:lnSpc>
              <a:spcBef>
                <a:spcPts val="0"/>
              </a:spcBef>
              <a:spcAft>
                <a:spcPts val="0"/>
              </a:spcAft>
            </a:pPr>
            <a:r>
              <a:rPr lang="en-US" altLang="zh-CN" sz="2100" b="1" dirty="0" smtClean="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注释</a:t>
            </a:r>
            <a:r>
              <a:rPr lang="en-US" altLang="zh-CN" sz="2100" b="1" dirty="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①</a:t>
            </a:r>
            <a:r>
              <a:rPr lang="zh-CN" altLang="en-US" sz="2100" dirty="0">
                <a:latin typeface="Times New Roman" panose="02020603050405020304" pitchFamily="18" charset="0"/>
                <a:ea typeface="微软雅黑" panose="020B0503020204020204" pitchFamily="34" charset="-122"/>
                <a:sym typeface="+mn-ea"/>
              </a:rPr>
              <a:t>牧竖</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牧童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竖</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童仆</a:t>
            </a:r>
            <a:r>
              <a:rPr lang="en-US" altLang="zh-CN" sz="2100" dirty="0">
                <a:latin typeface="Times New Roman" panose="02020603050405020304" pitchFamily="18" charset="0"/>
                <a:ea typeface="微软雅黑" panose="020B0503020204020204" pitchFamily="34" charset="-122"/>
                <a:sym typeface="+mn-ea"/>
              </a:rPr>
              <a:t>｡②</a:t>
            </a:r>
            <a:r>
              <a:rPr lang="zh-CN" altLang="en-US" sz="2100" dirty="0">
                <a:latin typeface="Times New Roman" panose="02020603050405020304" pitchFamily="18" charset="0"/>
                <a:ea typeface="微软雅黑" panose="020B0503020204020204" pitchFamily="34" charset="-122"/>
                <a:sym typeface="+mn-ea"/>
              </a:rPr>
              <a:t>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兽类用足扒土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同“刨”</a:t>
            </a:r>
            <a:r>
              <a:rPr lang="en-US" altLang="zh-CN" sz="2100" dirty="0">
                <a:latin typeface="Times New Roman" panose="02020603050405020304" pitchFamily="18" charset="0"/>
                <a:ea typeface="微软雅黑" panose="020B0503020204020204" pitchFamily="34" charset="-122"/>
                <a:sym typeface="+mn-ea"/>
              </a:rPr>
              <a:t>｡③</a:t>
            </a:r>
            <a:r>
              <a:rPr lang="zh-CN" altLang="en-US" sz="2100" dirty="0">
                <a:latin typeface="Times New Roman" panose="02020603050405020304" pitchFamily="18" charset="0"/>
                <a:ea typeface="微软雅黑" panose="020B0503020204020204" pitchFamily="34" charset="-122"/>
                <a:sym typeface="+mn-ea"/>
              </a:rPr>
              <a:t>奄奄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气息微弱的样子</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7684" y="1510189"/>
            <a:ext cx="8086249"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下列句中加点词解释有误的一项是</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乃悟前</a:t>
            </a:r>
            <a:r>
              <a:rPr lang="zh-CN" altLang="en-US" sz="2100" dirty="0" smtClean="0">
                <a:latin typeface="Times New Roman" panose="02020603050405020304" pitchFamily="18" charset="0"/>
                <a:ea typeface="微软雅黑" panose="020B0503020204020204" pitchFamily="34" charset="-122"/>
              </a:rPr>
              <a:t>狼假</a:t>
            </a:r>
            <a:r>
              <a:rPr lang="zh-CN" altLang="en-US" sz="2100" dirty="0" smtClean="0">
                <a:solidFill>
                  <a:srgbClr val="FF00FF"/>
                </a:solidFill>
                <a:latin typeface="Times New Roman" panose="02020603050405020304" pitchFamily="18" charset="0"/>
                <a:ea typeface="微软雅黑" panose="020B0503020204020204" pitchFamily="34" charset="-122"/>
              </a:rPr>
              <a:t>寐</a:t>
            </a:r>
            <a:r>
              <a:rPr lang="zh-CN" altLang="en-US" sz="2100" dirty="0" smtClean="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睡觉</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屠</a:t>
            </a:r>
            <a:r>
              <a:rPr lang="zh-CN" altLang="en-US" sz="2100" dirty="0">
                <a:solidFill>
                  <a:srgbClr val="FF00FF"/>
                </a:solidFill>
                <a:latin typeface="Times New Roman" panose="02020603050405020304" pitchFamily="18" charset="0"/>
                <a:ea typeface="微软雅黑" panose="020B0503020204020204" pitchFamily="34" charset="-122"/>
              </a:rPr>
              <a:t>暴</a:t>
            </a:r>
            <a:r>
              <a:rPr lang="zh-CN" altLang="en-US" sz="2100" dirty="0">
                <a:latin typeface="Times New Roman" panose="02020603050405020304" pitchFamily="18" charset="0"/>
                <a:ea typeface="微软雅黑" panose="020B0503020204020204" pitchFamily="34" charset="-122"/>
              </a:rPr>
              <a:t>起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暴躁</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恐前后受</a:t>
            </a:r>
            <a:r>
              <a:rPr lang="zh-CN" altLang="en-US" sz="2100" dirty="0" smtClean="0">
                <a:latin typeface="Times New Roman" panose="02020603050405020304" pitchFamily="18" charset="0"/>
                <a:ea typeface="微软雅黑" panose="020B0503020204020204" pitchFamily="34" charset="-122"/>
              </a:rPr>
              <a:t>其</a:t>
            </a:r>
            <a:r>
              <a:rPr lang="zh-CN" altLang="en-US" sz="2100" dirty="0" smtClean="0">
                <a:solidFill>
                  <a:srgbClr val="FF00FF"/>
                </a:solidFill>
                <a:latin typeface="Times New Roman" panose="02020603050405020304" pitchFamily="18" charset="0"/>
                <a:ea typeface="微软雅黑" panose="020B0503020204020204" pitchFamily="34" charset="-122"/>
              </a:rPr>
              <a:t>敌</a:t>
            </a:r>
            <a:r>
              <a:rPr lang="zh-CN" altLang="en-US" sz="2100" dirty="0" smtClean="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攻击</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solidFill>
                  <a:srgbClr val="FF00FF"/>
                </a:solidFill>
                <a:latin typeface="Times New Roman" panose="02020603050405020304" pitchFamily="18" charset="0"/>
                <a:ea typeface="微软雅黑" panose="020B0503020204020204" pitchFamily="34" charset="-122"/>
              </a:rPr>
              <a:t>止</a:t>
            </a:r>
            <a:r>
              <a:rPr lang="zh-CN" altLang="en-US" sz="2100" dirty="0">
                <a:latin typeface="Times New Roman" panose="02020603050405020304" pitchFamily="18" charset="0"/>
                <a:ea typeface="微软雅黑" panose="020B0503020204020204" pitchFamily="34" charset="-122"/>
              </a:rPr>
              <a:t>增笑耳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只是</a:t>
            </a:r>
            <a:endParaRPr lang="zh-CN" altLang="en-US"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4960382" y="1641965"/>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B</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518160" y="4010978"/>
            <a:ext cx="8086249" cy="542925"/>
          </a:xfrm>
          <a:prstGeom prst="rect">
            <a:avLst/>
          </a:prstGeom>
          <a:noFill/>
          <a:ln w="28575">
            <a:solidFill>
              <a:srgbClr val="ED7D31"/>
            </a:solidFill>
            <a:prstDash val="dash"/>
          </a:ln>
        </p:spPr>
        <p:txBody>
          <a:bodyPr wrap="square">
            <a:spAutoFit/>
          </a:bodyPr>
          <a:lstStyle/>
          <a:p>
            <a:pPr indent="0" algn="just">
              <a:lnSpc>
                <a:spcPct val="14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突然</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8158" y="1510189"/>
            <a:ext cx="8121491"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下列每组句子中加点词的意义和用法相同的一项是</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而两狼之并驱如故濯清涟而不妖</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以刀劈狼首策之不以其道</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止增笑耳竖于树上扭小狼啼耳</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竖下视之公将鼓之</a:t>
            </a:r>
            <a:endParaRPr lang="zh-CN" altLang="en-US"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6900478" y="1619837"/>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A</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511017" y="4062889"/>
            <a:ext cx="8108633" cy="995045"/>
          </a:xfrm>
          <a:prstGeom prst="rect">
            <a:avLst/>
          </a:prstGeom>
          <a:noFill/>
          <a:ln w="28575">
            <a:solidFill>
              <a:srgbClr val="ED7D31"/>
            </a:solidFill>
            <a:prstDash val="dash"/>
          </a:ln>
        </p:spPr>
        <p:txBody>
          <a:bodyPr wrap="square">
            <a:spAutoFit/>
          </a:bodyPr>
          <a:lstStyle/>
          <a:p>
            <a:pPr indent="0" algn="just">
              <a:lnSpc>
                <a:spcPct val="14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表转折</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按照</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罢了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耳朵</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代词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指狼</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语气助词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不译</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8158" y="1510189"/>
            <a:ext cx="8121491" cy="348424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比较阅读甲乙两文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下列理解有误的一项是</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甲文主要表现狼的贪婪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凶残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狡诈和愚蠢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乙文则从大狼身上体现伟大的母爱</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甲乙两文在刻画狼时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都运用了动作和神态描写</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甲文表现狼的狡诈时主要写两狼配合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一明一暗地“诱敌”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乙文开篇写“谋分捉之”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后面从狼的侧面处处体现了“谋”的结果</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两文的语言都简练而生动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都运用了比喻和描写</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5845402" y="1630387"/>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D</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498158" y="4915400"/>
            <a:ext cx="8108633" cy="542925"/>
          </a:xfrm>
          <a:prstGeom prst="rect">
            <a:avLst/>
          </a:prstGeom>
          <a:noFill/>
          <a:ln w="28575">
            <a:solidFill>
              <a:srgbClr val="ED7D31"/>
            </a:solidFill>
            <a:prstDash val="dash"/>
          </a:ln>
        </p:spPr>
        <p:txBody>
          <a:bodyPr wrap="square">
            <a:spAutoFit/>
          </a:bodyPr>
          <a:lstStyle/>
          <a:p>
            <a:pPr indent="0" algn="just">
              <a:lnSpc>
                <a:spcPct val="14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乙文没有运用比喻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085773"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翻译下列句子</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禽兽之变诈几何哉</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00"/>
                </a:solidFill>
                <a:latin typeface="Times New Roman" panose="02020603050405020304" pitchFamily="18" charset="0"/>
                <a:ea typeface="微软雅黑" panose="020B0503020204020204" pitchFamily="34" charset="-122"/>
              </a:rPr>
              <a:t>止</a:t>
            </a:r>
            <a:r>
              <a:rPr lang="zh-CN" altLang="en-US" sz="2100" dirty="0">
                <a:solidFill>
                  <a:srgbClr val="FF0000"/>
                </a:solidFill>
                <a:latin typeface="Times New Roman" panose="02020603050405020304" pitchFamily="18" charset="0"/>
                <a:ea typeface="微软雅黑" panose="020B0503020204020204" pitchFamily="34" charset="-122"/>
              </a:rPr>
              <a:t>增笑耳</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禽兽的诡诈手段能有多少啊</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只是增加笑料罢了</a:t>
            </a:r>
            <a:r>
              <a:rPr lang="en-US" altLang="zh-CN" sz="2100" dirty="0">
                <a:solidFill>
                  <a:srgbClr val="FF0000"/>
                </a:solidFill>
                <a:latin typeface="Times New Roman" panose="02020603050405020304" pitchFamily="18" charset="0"/>
                <a:ea typeface="微软雅黑" panose="020B0503020204020204" pitchFamily="34" charset="-122"/>
              </a:rPr>
              <a:t>｡</a:t>
            </a:r>
            <a:endParaRPr lang="en-US" altLang="zh-CN" sz="2100" dirty="0">
              <a:solidFill>
                <a:srgbClr val="FF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竖下视之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气已绝矣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00"/>
                </a:solidFill>
                <a:latin typeface="Times New Roman" panose="02020603050405020304" pitchFamily="18" charset="0"/>
                <a:ea typeface="微软雅黑" panose="020B0503020204020204" pitchFamily="34" charset="-122"/>
              </a:rPr>
              <a:t>牧童</a:t>
            </a:r>
            <a:r>
              <a:rPr lang="zh-CN" altLang="en-US" sz="2100" dirty="0">
                <a:solidFill>
                  <a:srgbClr val="FF0000"/>
                </a:solidFill>
                <a:latin typeface="Times New Roman" panose="02020603050405020304" pitchFamily="18" charset="0"/>
                <a:ea typeface="微软雅黑" panose="020B0503020204020204" pitchFamily="34" charset="-122"/>
              </a:rPr>
              <a:t>从树上爬下来一看</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大狼已经断气了</a:t>
            </a:r>
            <a:r>
              <a:rPr lang="en-US" altLang="zh-CN" sz="2100" dirty="0">
                <a:solidFill>
                  <a:srgbClr val="FF0000"/>
                </a:solidFill>
                <a:latin typeface="Times New Roman" panose="02020603050405020304" pitchFamily="18" charset="0"/>
                <a:ea typeface="微软雅黑" panose="020B0503020204020204" pitchFamily="34" charset="-122"/>
              </a:rPr>
              <a:t>!</a:t>
            </a:r>
            <a:endParaRPr lang="en-US" altLang="zh-CN" sz="2100"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120539" cy="106045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给乙文中画线句子划分节奏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画两处</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solidFill>
                  <a:srgbClr val="FF0000"/>
                </a:solidFill>
                <a:latin typeface="Times New Roman" panose="02020603050405020304" pitchFamily="18" charset="0"/>
                <a:ea typeface="微软雅黑" panose="020B0503020204020204" pitchFamily="34" charset="-122"/>
              </a:rPr>
              <a:t>其一竖</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又在彼树</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致小狼鸣急</a:t>
            </a:r>
            <a:r>
              <a:rPr lang="en-US" altLang="zh-CN" sz="2100" dirty="0">
                <a:solidFill>
                  <a:srgbClr val="FF0000"/>
                </a:solidFill>
                <a:latin typeface="Times New Roman" panose="02020603050405020304" pitchFamily="18" charset="0"/>
                <a:ea typeface="微软雅黑" panose="020B0503020204020204" pitchFamily="34" charset="-122"/>
              </a:rPr>
              <a:t>｡</a:t>
            </a:r>
            <a:endParaRPr lang="en-US" altLang="zh-CN" sz="2100"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120539" cy="203009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同是人与狼的较量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屠户与牧竖对狼的做法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你更赞同哪一种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为什么</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solidFill>
                  <a:srgbClr val="FF0000"/>
                </a:solidFill>
                <a:latin typeface="Times New Roman" panose="02020603050405020304" pitchFamily="18" charset="0"/>
                <a:ea typeface="微软雅黑" panose="020B0503020204020204" pitchFamily="34" charset="-122"/>
              </a:rPr>
              <a:t>示例</a:t>
            </a:r>
            <a:r>
              <a:rPr lang="en-US" altLang="zh-CN" sz="2100" b="1"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更赞同甲文中屠户的做法</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因为屠户面对的是恶狼</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被迫自卫</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除恶务尽</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杀狼是正当的</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而乙文中牧竖“杀狼”则出于一种无聊的残忍</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张扬的是人性中恶的一面</a:t>
            </a:r>
            <a:r>
              <a:rPr lang="en-US" altLang="zh-CN" sz="2100" dirty="0">
                <a:solidFill>
                  <a:srgbClr val="FF0000"/>
                </a:solidFill>
                <a:latin typeface="Times New Roman" panose="02020603050405020304" pitchFamily="18" charset="0"/>
                <a:ea typeface="微软雅黑" panose="020B0503020204020204" pitchFamily="34" charset="-122"/>
              </a:rPr>
              <a:t>｡</a:t>
            </a:r>
            <a:endParaRPr lang="en-US" altLang="zh-CN" sz="2100"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2402" y="1491944"/>
            <a:ext cx="8620133" cy="4453890"/>
          </a:xfrm>
          <a:prstGeom prst="rect">
            <a:avLst/>
          </a:prstGeom>
        </p:spPr>
        <p:txBody>
          <a:bodyPr wrap="square">
            <a:spAutoFit/>
          </a:bodyPr>
          <a:lstStyle/>
          <a:p>
            <a:pPr algn="just">
              <a:lnSpc>
                <a:spcPct val="150000"/>
              </a:lnSpc>
            </a:pPr>
            <a:r>
              <a:rPr sz="2100" b="1" dirty="0">
                <a:latin typeface="Times New Roman" panose="02020603050405020304" pitchFamily="18" charset="0"/>
                <a:ea typeface="微软雅黑" panose="020B0503020204020204" pitchFamily="34" charset="-122"/>
              </a:rPr>
              <a:t>样题2</a:t>
            </a:r>
            <a:r>
              <a:rPr sz="2100" dirty="0">
                <a:latin typeface="Times New Roman" panose="02020603050405020304" pitchFamily="18" charset="0"/>
                <a:ea typeface="微软雅黑" panose="020B0503020204020204" pitchFamily="34" charset="-122"/>
              </a:rPr>
              <a:t>(2018·泸州)阅读下列文言文,回答问题｡</a:t>
            </a:r>
            <a:endParaRPr sz="2100" dirty="0">
              <a:latin typeface="Times New Roman" panose="02020603050405020304" pitchFamily="18" charset="0"/>
              <a:ea typeface="微软雅黑" panose="020B0503020204020204" pitchFamily="34" charset="-122"/>
            </a:endParaRPr>
          </a:p>
          <a:p>
            <a:pPr algn="ctr">
              <a:lnSpc>
                <a:spcPct val="150000"/>
              </a:lnSpc>
            </a:pPr>
            <a:r>
              <a:rPr sz="2100" b="1" dirty="0">
                <a:latin typeface="Times New Roman" panose="02020603050405020304" pitchFamily="18" charset="0"/>
                <a:ea typeface="微软雅黑" panose="020B0503020204020204" pitchFamily="34" charset="-122"/>
              </a:rPr>
              <a:t>【甲】唐雎不辱使命</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pPr>
            <a:r>
              <a:rPr sz="2100" dirty="0">
                <a:latin typeface="Times New Roman" panose="02020603050405020304" pitchFamily="18" charset="0"/>
                <a:ea typeface="微软雅黑" panose="020B0503020204020204" pitchFamily="34" charset="-122"/>
              </a:rPr>
              <a:t>秦王使人谓安陵君曰:“寡人欲以五百里之地易安陵,安陵君其许寡人!”安陵君曰:“大王加惠,以大易小,甚善;虽然,受地于先王,愿终守之,弗敢易!”秦王不悦｡安陵君因使唐雎使于秦｡</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pPr>
            <a:r>
              <a:rPr sz="2100" dirty="0">
                <a:latin typeface="Times New Roman" panose="02020603050405020304" pitchFamily="18" charset="0"/>
                <a:ea typeface="微软雅黑" panose="020B0503020204020204" pitchFamily="34" charset="-122"/>
              </a:rPr>
              <a:t>秦王谓唐雎曰:“寡人以五百里之地易安陵,安陵君不听寡人,何也?且秦灭韩亡魏,而君以五十里之地存者,以君为长者,故不错意也｡今吾以十倍之地,请广于君,而君逆寡人者,轻寡人与?”唐雎对曰:“否,非若是也｡安陵君受地于先王而守之,虽千里不敢易也,岂直五百里哉?</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120539" cy="4291330"/>
          </a:xfrm>
          <a:prstGeom prst="rect">
            <a:avLst/>
          </a:prstGeom>
        </p:spPr>
        <p:txBody>
          <a:bodyPr wrap="square">
            <a:spAutoFit/>
          </a:bodyPr>
          <a:lstStyle/>
          <a:p>
            <a:pPr algn="just">
              <a:lnSpc>
                <a:spcPct val="140000"/>
              </a:lnSpc>
            </a:pPr>
            <a:r>
              <a:rPr lang="en-US" altLang="zh-CN" sz="1950" b="1" dirty="0" smtClean="0">
                <a:latin typeface="Times New Roman" panose="02020603050405020304" pitchFamily="18" charset="0"/>
                <a:ea typeface="微软雅黑" panose="020B0503020204020204" pitchFamily="34" charset="-122"/>
              </a:rPr>
              <a:t>【</a:t>
            </a:r>
            <a:r>
              <a:rPr lang="zh-CN" altLang="en-US" sz="1950" b="1" dirty="0" smtClean="0">
                <a:latin typeface="Times New Roman" panose="02020603050405020304" pitchFamily="18" charset="0"/>
                <a:ea typeface="微软雅黑" panose="020B0503020204020204" pitchFamily="34" charset="-122"/>
              </a:rPr>
              <a:t>乙文参考译文</a:t>
            </a:r>
            <a:r>
              <a:rPr lang="en-US" altLang="zh-CN" sz="1950" b="1" dirty="0" smtClean="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有两个牧童在山里发现了一个狼穴</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里面有两只小狼</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牧童们商量好了</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每人捉了一只</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各自爬到一棵树上</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两棵树之间大约相隔几十步远</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一会儿</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大狼回来了</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进洞看到两只小狼不见了</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非常惊慌</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一个牧童在树上扭小狼的爪子和耳朵</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故意让小狼嗥叫</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大狼听见后</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仰起头寻找</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愤怒地奔到树下</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一边嚎叫着一边抓爬着树干</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另一棵树上的牧童也扭着小狼让它哀鸣</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大狼听到后</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停止嚎叫</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四面环顾</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发现了另一棵树上的小狼</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于是便丢下这个</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急奔到另一棵树下连抓带嚎</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这时</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前一棵树上的小狼又嚎叫起来</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大狼又急忙转身奔到第一棵树下</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就这样</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大狼不停地嚎叫</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不停地奔跑</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来回跑了几十趟</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渐渐地脚步慢了</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嚎叫的声音也弱了</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最后奄奄一息地僵卧在地上</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很久不再动弹</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牧童从树上爬下来一看</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大狼已经断气了</a:t>
            </a:r>
            <a:r>
              <a:rPr lang="en-US" altLang="zh-CN" sz="1950" dirty="0">
                <a:latin typeface="Times New Roman" panose="02020603050405020304" pitchFamily="18" charset="0"/>
                <a:ea typeface="微软雅黑" panose="020B0503020204020204" pitchFamily="34" charset="-122"/>
              </a:rPr>
              <a:t>!</a:t>
            </a:r>
            <a:endParaRPr sz="195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78454"/>
            <a:ext cx="8081890" cy="4453890"/>
          </a:xfrm>
          <a:prstGeom prst="rect">
            <a:avLst/>
          </a:prstGeom>
        </p:spPr>
        <p:txBody>
          <a:bodyPr wrap="square">
            <a:spAutoFit/>
          </a:bodyPr>
          <a:lstStyle/>
          <a:p>
            <a:pPr algn="ctr">
              <a:lnSpc>
                <a:spcPct val="150000"/>
              </a:lnSpc>
              <a:spcBef>
                <a:spcPts val="0"/>
              </a:spcBef>
              <a:spcAft>
                <a:spcPts val="0"/>
              </a:spcAft>
            </a:pPr>
            <a:r>
              <a:rPr lang="en-US" altLang="zh-CN" sz="2100" b="1" dirty="0" smtClean="0">
                <a:latin typeface="Times New Roman" panose="02020603050405020304" pitchFamily="18" charset="0"/>
                <a:ea typeface="微软雅黑" panose="020B0503020204020204" pitchFamily="34" charset="-122"/>
              </a:rPr>
              <a:t>5 </a:t>
            </a:r>
            <a:r>
              <a:rPr lang="zh-CN" altLang="en-US" sz="2100" b="1" dirty="0" smtClean="0">
                <a:latin typeface="Times New Roman" panose="02020603050405020304" pitchFamily="18" charset="0"/>
                <a:ea typeface="微软雅黑" panose="020B0503020204020204" pitchFamily="34" charset="-122"/>
              </a:rPr>
              <a:t>寓言</a:t>
            </a:r>
            <a:r>
              <a:rPr lang="zh-CN" altLang="en-US" sz="2100" b="1" dirty="0">
                <a:latin typeface="Times New Roman" panose="02020603050405020304" pitchFamily="18" charset="0"/>
                <a:ea typeface="微软雅黑" panose="020B0503020204020204" pitchFamily="34" charset="-122"/>
              </a:rPr>
              <a:t>二则</a:t>
            </a:r>
            <a:endParaRPr lang="zh-CN" altLang="en-US" sz="2100" dirty="0">
              <a:latin typeface="Times New Roman" panose="02020603050405020304" pitchFamily="18" charset="0"/>
              <a:ea typeface="微软雅黑" panose="020B0503020204020204" pitchFamily="34" charset="-122"/>
            </a:endParaRPr>
          </a:p>
          <a:p>
            <a:pPr algn="ctr">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(《穿井得一人》《杞人忧天》</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spcBef>
                <a:spcPts val="0"/>
              </a:spcBef>
              <a:spcAft>
                <a:spcPts val="0"/>
              </a:spcAft>
            </a:pP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b="1" dirty="0" smtClean="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(1)家无井而出</a:t>
            </a:r>
            <a:r>
              <a:rPr lang="zh-CN" altLang="en-US" sz="2100" dirty="0">
                <a:solidFill>
                  <a:srgbClr val="FF00FF"/>
                </a:solidFill>
                <a:latin typeface="Times New Roman" panose="02020603050405020304" pitchFamily="18" charset="0"/>
                <a:ea typeface="微软雅黑" panose="020B0503020204020204" pitchFamily="34" charset="-122"/>
              </a:rPr>
              <a:t>溉汲</a:t>
            </a:r>
            <a:r>
              <a:rPr lang="zh-CN" altLang="en-US" sz="2100" dirty="0">
                <a:latin typeface="Times New Roman" panose="02020603050405020304" pitchFamily="18" charset="0"/>
                <a:ea typeface="微软雅黑" panose="020B0503020204020204" pitchFamily="34" charset="-122"/>
              </a:rPr>
              <a:t>:打水浇田</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国人</a:t>
            </a:r>
            <a:r>
              <a:rPr lang="zh-CN" altLang="en-US" sz="2100" dirty="0">
                <a:latin typeface="Times New Roman" panose="02020603050405020304" pitchFamily="18" charset="0"/>
                <a:ea typeface="微软雅黑" panose="020B0503020204020204" pitchFamily="34" charset="-122"/>
              </a:rPr>
              <a:t>道之:指居住在国都中的人</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(3)身</a:t>
            </a:r>
            <a:r>
              <a:rPr lang="zh-CN" altLang="en-US" sz="2100" dirty="0">
                <a:solidFill>
                  <a:srgbClr val="FF00FF"/>
                </a:solidFill>
                <a:latin typeface="Times New Roman" panose="02020603050405020304" pitchFamily="18" charset="0"/>
                <a:ea typeface="微软雅黑" panose="020B0503020204020204" pitchFamily="34" charset="-122"/>
              </a:rPr>
              <a:t>亡</a:t>
            </a:r>
            <a:r>
              <a:rPr lang="zh-CN" altLang="en-US" sz="2100" dirty="0">
                <a:latin typeface="Times New Roman" panose="02020603050405020304" pitchFamily="18" charset="0"/>
                <a:ea typeface="微软雅黑" panose="020B0503020204020204" pitchFamily="34" charset="-122"/>
              </a:rPr>
              <a:t>所寄:无,没有</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(4)终日在天中</a:t>
            </a:r>
            <a:r>
              <a:rPr lang="zh-CN" altLang="en-US" sz="2100" dirty="0">
                <a:solidFill>
                  <a:srgbClr val="FF00FF"/>
                </a:solidFill>
                <a:latin typeface="Times New Roman" panose="02020603050405020304" pitchFamily="18" charset="0"/>
                <a:ea typeface="微软雅黑" panose="020B0503020204020204" pitchFamily="34" charset="-122"/>
              </a:rPr>
              <a:t>行止</a:t>
            </a:r>
            <a:r>
              <a:rPr lang="zh-CN" altLang="en-US" sz="2100" dirty="0">
                <a:latin typeface="Times New Roman" panose="02020603050405020304" pitchFamily="18" charset="0"/>
                <a:ea typeface="微软雅黑" panose="020B0503020204020204" pitchFamily="34" charset="-122"/>
              </a:rPr>
              <a:t>:行动,</a:t>
            </a:r>
            <a:r>
              <a:rPr lang="zh-CN" altLang="en-US" sz="2100" dirty="0" smtClean="0">
                <a:latin typeface="Times New Roman" panose="02020603050405020304" pitchFamily="18" charset="0"/>
                <a:ea typeface="微软雅黑" panose="020B0503020204020204" pitchFamily="34" charset="-122"/>
              </a:rPr>
              <a:t>活动</a:t>
            </a:r>
            <a:endParaRPr lang="zh-CN" altLang="en-US" sz="2100" dirty="0">
              <a:latin typeface="Times New Roman" panose="02020603050405020304" pitchFamily="18" charset="0"/>
              <a:ea typeface="微软雅黑" panose="020B0503020204020204" pitchFamily="34" charset="-122"/>
            </a:endParaRPr>
          </a:p>
        </p:txBody>
      </p:sp>
      <p:grpSp>
        <p:nvGrpSpPr>
          <p:cNvPr id="3" name="组合 2"/>
          <p:cNvGrpSpPr/>
          <p:nvPr/>
        </p:nvGrpSpPr>
        <p:grpSpPr>
          <a:xfrm>
            <a:off x="580293" y="2430962"/>
            <a:ext cx="8210074" cy="575786"/>
            <a:chOff x="879" y="1466"/>
            <a:chExt cx="17239" cy="1209"/>
          </a:xfrm>
        </p:grpSpPr>
        <p:sp>
          <p:nvSpPr>
            <p:cNvPr id="4" name="矩形 3"/>
            <p:cNvSpPr/>
            <p:nvPr/>
          </p:nvSpPr>
          <p:spPr>
            <a:xfrm>
              <a:off x="1695" y="1466"/>
              <a:ext cx="16423" cy="1209"/>
            </a:xfrm>
            <a:prstGeom prst="rect">
              <a:avLst/>
            </a:prstGeom>
          </p:spPr>
          <p:txBody>
            <a:bodyPr wrap="square">
              <a:spAutoFit/>
            </a:bodyPr>
            <a:lstStyle/>
            <a:p>
              <a:pPr algn="just">
                <a:lnSpc>
                  <a:spcPct val="150000"/>
                </a:lnSpc>
              </a:pPr>
              <a:r>
                <a:rPr lang="zh-CN" altLang="en-US" sz="2100" b="1" dirty="0" smtClean="0">
                  <a:solidFill>
                    <a:srgbClr val="ED7D31"/>
                  </a:solidFill>
                  <a:latin typeface="Times New Roman" panose="02020603050405020304" pitchFamily="18" charset="0"/>
                  <a:ea typeface="微软雅黑" panose="020B0503020204020204" pitchFamily="34" charset="-122"/>
                </a:rPr>
                <a:t>教材梳理</a:t>
              </a:r>
              <a:endParaRPr lang="zh-CN" altLang="en-US" sz="2100" b="1" dirty="0" smtClean="0">
                <a:solidFill>
                  <a:srgbClr val="ED7D31"/>
                </a:solidFill>
                <a:latin typeface="Times New Roman" panose="02020603050405020304" pitchFamily="18" charset="0"/>
                <a:ea typeface="微软雅黑" panose="020B0503020204020204" pitchFamily="34" charset="-122"/>
              </a:endParaRPr>
            </a:p>
          </p:txBody>
        </p:sp>
        <p:sp>
          <p:nvSpPr>
            <p:cNvPr id="5" name="Shape 16869"/>
            <p:cNvSpPr/>
            <p:nvPr/>
          </p:nvSpPr>
          <p:spPr>
            <a:xfrm>
              <a:off x="879" y="1717"/>
              <a:ext cx="816" cy="731"/>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chemeClr val="accent2"/>
            </a:solidFill>
            <a:ln w="12700">
              <a:miter lim="400000"/>
            </a:ln>
          </p:spPr>
          <p:txBody>
            <a:bodyPr lIns="0" tIns="0" rIns="0" bIns="0"/>
            <a:lstStyle/>
            <a:p>
              <a:pPr lvl="0"/>
              <a:endParaRPr sz="100"/>
            </a:p>
          </p:txBody>
        </p:sp>
      </p:gr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8" y="1478454"/>
            <a:ext cx="8092441" cy="2999740"/>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(5)</a:t>
            </a:r>
            <a:r>
              <a:rPr lang="zh-CN" altLang="en-US" sz="2100" dirty="0">
                <a:solidFill>
                  <a:srgbClr val="FF00FF"/>
                </a:solidFill>
                <a:latin typeface="Times New Roman" panose="02020603050405020304" pitchFamily="18" charset="0"/>
                <a:ea typeface="微软雅黑" panose="020B0503020204020204" pitchFamily="34" charset="-122"/>
              </a:rPr>
              <a:t>奈何</a:t>
            </a:r>
            <a:r>
              <a:rPr lang="zh-CN" altLang="en-US" sz="2100" dirty="0">
                <a:latin typeface="Times New Roman" panose="02020603050405020304" pitchFamily="18" charset="0"/>
                <a:ea typeface="微软雅黑" panose="020B0503020204020204" pitchFamily="34" charset="-122"/>
              </a:rPr>
              <a:t>忧崩坠乎:为何,为什么</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6)</a:t>
            </a:r>
            <a:r>
              <a:rPr lang="zh-CN" altLang="en-US" sz="2100" dirty="0">
                <a:solidFill>
                  <a:srgbClr val="FF00FF"/>
                </a:solidFill>
                <a:latin typeface="Times New Roman" panose="02020603050405020304" pitchFamily="18" charset="0"/>
                <a:ea typeface="微软雅黑" panose="020B0503020204020204" pitchFamily="34" charset="-122"/>
              </a:rPr>
              <a:t>只使</a:t>
            </a:r>
            <a:r>
              <a:rPr lang="zh-CN" altLang="en-US" sz="2100" dirty="0">
                <a:latin typeface="Times New Roman" panose="02020603050405020304" pitchFamily="18" charset="0"/>
                <a:ea typeface="微软雅黑" panose="020B0503020204020204" pitchFamily="34" charset="-122"/>
              </a:rPr>
              <a:t>坠:纵使,即使</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(7)充塞</a:t>
            </a:r>
            <a:r>
              <a:rPr lang="zh-CN" altLang="en-US" sz="2100" dirty="0">
                <a:solidFill>
                  <a:srgbClr val="FF00FF"/>
                </a:solidFill>
                <a:latin typeface="Times New Roman" panose="02020603050405020304" pitchFamily="18" charset="0"/>
                <a:ea typeface="微软雅黑" panose="020B0503020204020204" pitchFamily="34" charset="-122"/>
              </a:rPr>
              <a:t>四虚</a:t>
            </a:r>
            <a:r>
              <a:rPr lang="zh-CN" altLang="en-US" sz="2100" dirty="0">
                <a:latin typeface="Times New Roman" panose="02020603050405020304" pitchFamily="18" charset="0"/>
                <a:ea typeface="微软雅黑" panose="020B0503020204020204" pitchFamily="34" charset="-122"/>
              </a:rPr>
              <a:t>:四方</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(8)若</a:t>
            </a:r>
            <a:r>
              <a:rPr lang="zh-CN" altLang="en-US" sz="2100" dirty="0">
                <a:solidFill>
                  <a:srgbClr val="FF00FF"/>
                </a:solidFill>
                <a:latin typeface="Times New Roman" panose="02020603050405020304" pitchFamily="18" charset="0"/>
                <a:ea typeface="微软雅黑" panose="020B0503020204020204" pitchFamily="34" charset="-122"/>
              </a:rPr>
              <a:t>躇步跐蹈</a:t>
            </a:r>
            <a:r>
              <a:rPr lang="zh-CN" altLang="en-US" sz="2100" dirty="0">
                <a:latin typeface="Times New Roman" panose="02020603050405020304" pitchFamily="18" charset="0"/>
                <a:ea typeface="微软雅黑" panose="020B0503020204020204" pitchFamily="34" charset="-122"/>
              </a:rPr>
              <a:t>:这四个字都是踩､踏的意思</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b="1" dirty="0">
                <a:latin typeface="Times New Roman" panose="02020603050405020304" pitchFamily="18" charset="0"/>
                <a:ea typeface="微软雅黑" panose="020B0503020204020204" pitchFamily="34" charset="-122"/>
              </a:rPr>
              <a:t>2.通假字</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其人</a:t>
            </a:r>
            <a:r>
              <a:rPr lang="zh-CN" altLang="en-US" sz="2100" dirty="0">
                <a:solidFill>
                  <a:srgbClr val="FF00FF"/>
                </a:solidFill>
                <a:latin typeface="Times New Roman" panose="02020603050405020304" pitchFamily="18" charset="0"/>
                <a:ea typeface="微软雅黑" panose="020B0503020204020204" pitchFamily="34" charset="-122"/>
              </a:rPr>
              <a:t>舍</a:t>
            </a:r>
            <a:r>
              <a:rPr lang="zh-CN" altLang="en-US" sz="2100" dirty="0">
                <a:latin typeface="Times New Roman" panose="02020603050405020304" pitchFamily="18" charset="0"/>
                <a:ea typeface="微软雅黑" panose="020B0503020204020204" pitchFamily="34" charset="-122"/>
              </a:rPr>
              <a:t>然大喜:“舍”同“释”,解除､消除</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5521" y="1489243"/>
            <a:ext cx="8053907"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sym typeface="+mn-ea"/>
              </a:rPr>
              <a:t>3.一词多义</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zh-CN" altLang="en-US" sz="2100" dirty="0">
                <a:latin typeface="Times New Roman" panose="02020603050405020304" pitchFamily="18" charset="0"/>
                <a:ea typeface="微软雅黑" panose="020B0503020204020204" pitchFamily="34" charset="-122"/>
                <a:sym typeface="+mn-ea"/>
              </a:rPr>
              <a:t>有</a:t>
            </a:r>
            <a:r>
              <a:rPr lang="zh-CN" altLang="en-US" sz="2100" dirty="0">
                <a:solidFill>
                  <a:srgbClr val="FF00FF"/>
                </a:solidFill>
                <a:latin typeface="Times New Roman" panose="02020603050405020304" pitchFamily="18" charset="0"/>
                <a:ea typeface="微软雅黑" panose="020B0503020204020204" pitchFamily="34" charset="-122"/>
                <a:sym typeface="+mn-ea"/>
              </a:rPr>
              <a:t>闻</a:t>
            </a:r>
            <a:r>
              <a:rPr lang="zh-CN" altLang="en-US" sz="2100" dirty="0">
                <a:latin typeface="Times New Roman" panose="02020603050405020304" pitchFamily="18" charset="0"/>
                <a:ea typeface="微软雅黑" panose="020B0503020204020204" pitchFamily="34" charset="-122"/>
                <a:sym typeface="+mn-ea"/>
              </a:rPr>
              <a:t>而传之者:动词,听见</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zh-CN" altLang="en-US" sz="2100" dirty="0">
                <a:solidFill>
                  <a:srgbClr val="FF00FF"/>
                </a:solidFill>
                <a:latin typeface="Times New Roman" panose="02020603050405020304" pitchFamily="18" charset="0"/>
                <a:ea typeface="微软雅黑" panose="020B0503020204020204" pitchFamily="34" charset="-122"/>
                <a:sym typeface="+mn-ea"/>
              </a:rPr>
              <a:t>闻</a:t>
            </a:r>
            <a:r>
              <a:rPr lang="zh-CN" altLang="en-US" sz="2100" dirty="0">
                <a:latin typeface="Times New Roman" panose="02020603050405020304" pitchFamily="18" charset="0"/>
                <a:ea typeface="微软雅黑" panose="020B0503020204020204" pitchFamily="34" charset="-122"/>
                <a:sym typeface="+mn-ea"/>
              </a:rPr>
              <a:t>之于宋君:动词的使动用法,使知道</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endParaRPr lang="en-US" altLang="zh-CN" sz="2100" dirty="0" smtClean="0">
              <a:latin typeface="Times New Roman" panose="02020603050405020304" pitchFamily="18" charset="0"/>
              <a:ea typeface="微软雅黑" panose="020B0503020204020204" pitchFamily="34" charset="-122"/>
              <a:sym typeface="+mn-ea"/>
            </a:endParaRPr>
          </a:p>
          <a:p>
            <a:pPr algn="just">
              <a:lnSpc>
                <a:spcPct val="150000"/>
              </a:lnSpc>
            </a:pPr>
            <a:endParaRPr lang="en-US" altLang="zh-CN"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zh-CN" altLang="en-US" sz="2100" dirty="0">
                <a:latin typeface="Times New Roman" panose="02020603050405020304" pitchFamily="18" charset="0"/>
                <a:ea typeface="微软雅黑" panose="020B0503020204020204" pitchFamily="34" charset="-122"/>
                <a:sym typeface="+mn-ea"/>
              </a:rPr>
              <a:t>及</a:t>
            </a:r>
            <a:r>
              <a:rPr lang="zh-CN" altLang="en-US" sz="2100" dirty="0">
                <a:solidFill>
                  <a:srgbClr val="FF00FF"/>
                </a:solidFill>
                <a:latin typeface="Times New Roman" panose="02020603050405020304" pitchFamily="18" charset="0"/>
                <a:ea typeface="微软雅黑" panose="020B0503020204020204" pitchFamily="34" charset="-122"/>
                <a:sym typeface="+mn-ea"/>
              </a:rPr>
              <a:t>其</a:t>
            </a:r>
            <a:r>
              <a:rPr lang="zh-CN" altLang="en-US" sz="2100" dirty="0">
                <a:latin typeface="Times New Roman" panose="02020603050405020304" pitchFamily="18" charset="0"/>
                <a:ea typeface="微软雅黑" panose="020B0503020204020204" pitchFamily="34" charset="-122"/>
                <a:sym typeface="+mn-ea"/>
              </a:rPr>
              <a:t>家穿井:代词,指“丁氏”</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zh-CN" altLang="en-US" sz="2100" dirty="0">
                <a:latin typeface="Times New Roman" panose="02020603050405020304" pitchFamily="18" charset="0"/>
                <a:ea typeface="微软雅黑" panose="020B0503020204020204" pitchFamily="34" charset="-122"/>
                <a:sym typeface="+mn-ea"/>
              </a:rPr>
              <a:t>奈何忧</a:t>
            </a:r>
            <a:r>
              <a:rPr lang="zh-CN" altLang="en-US" sz="2100" dirty="0">
                <a:solidFill>
                  <a:srgbClr val="FF00FF"/>
                </a:solidFill>
                <a:latin typeface="Times New Roman" panose="02020603050405020304" pitchFamily="18" charset="0"/>
                <a:ea typeface="微软雅黑" panose="020B0503020204020204" pitchFamily="34" charset="-122"/>
                <a:sym typeface="+mn-ea"/>
              </a:rPr>
              <a:t>其</a:t>
            </a:r>
            <a:r>
              <a:rPr lang="zh-CN" altLang="en-US" sz="2100" dirty="0">
                <a:latin typeface="Times New Roman" panose="02020603050405020304" pitchFamily="18" charset="0"/>
                <a:ea typeface="微软雅黑" panose="020B0503020204020204" pitchFamily="34" charset="-122"/>
                <a:sym typeface="+mn-ea"/>
              </a:rPr>
              <a:t>坏:代词,指“大地”</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zh-CN" altLang="en-US" sz="2100" dirty="0">
                <a:solidFill>
                  <a:srgbClr val="FF00FF"/>
                </a:solidFill>
                <a:latin typeface="Times New Roman" panose="02020603050405020304" pitchFamily="18" charset="0"/>
                <a:ea typeface="微软雅黑" panose="020B0503020204020204" pitchFamily="34" charset="-122"/>
                <a:sym typeface="+mn-ea"/>
              </a:rPr>
              <a:t>其</a:t>
            </a:r>
            <a:r>
              <a:rPr lang="zh-CN" altLang="en-US" sz="2100" dirty="0">
                <a:latin typeface="Times New Roman" panose="02020603050405020304" pitchFamily="18" charset="0"/>
                <a:ea typeface="微软雅黑" panose="020B0503020204020204" pitchFamily="34" charset="-122"/>
                <a:sym typeface="+mn-ea"/>
              </a:rPr>
              <a:t>人曰:代词,那</a:t>
            </a:r>
            <a:endParaRPr lang="zh-CN" altLang="en-US" sz="2100" dirty="0">
              <a:latin typeface="Times New Roman" panose="02020603050405020304" pitchFamily="18" charset="0"/>
              <a:ea typeface="微软雅黑" panose="020B0503020204020204" pitchFamily="34" charset="-122"/>
              <a:sym typeface="+mn-ea"/>
            </a:endParaRPr>
          </a:p>
        </p:txBody>
      </p:sp>
      <p:sp>
        <p:nvSpPr>
          <p:cNvPr id="3" name="文本框 2"/>
          <p:cNvSpPr txBox="1"/>
          <p:nvPr/>
        </p:nvSpPr>
        <p:spPr>
          <a:xfrm>
            <a:off x="555524" y="2324502"/>
            <a:ext cx="760730" cy="414020"/>
          </a:xfrm>
          <a:prstGeom prst="rect">
            <a:avLst/>
          </a:prstGeom>
          <a:noFill/>
        </p:spPr>
        <p:txBody>
          <a:bodyPr wrap="none" rtlCol="0" anchor="t">
            <a:spAutoFit/>
          </a:bodyPr>
          <a:lstStyle/>
          <a:p>
            <a:pPr algn="l"/>
            <a:r>
              <a:rPr lang="zh-CN" altLang="en-US" sz="2100" dirty="0">
                <a:latin typeface="Times New Roman" panose="02020603050405020304" pitchFamily="18" charset="0"/>
                <a:ea typeface="微软雅黑" panose="020B0503020204020204" pitchFamily="34" charset="-122"/>
                <a:sym typeface="+mn-ea"/>
              </a:rPr>
              <a:t>(1)闻</a:t>
            </a:r>
            <a:endParaRPr lang="zh-CN" altLang="en-US" sz="2100" dirty="0">
              <a:latin typeface="Times New Roman" panose="02020603050405020304" pitchFamily="18" charset="0"/>
              <a:ea typeface="微软雅黑" panose="020B0503020204020204" pitchFamily="34" charset="-122"/>
              <a:sym typeface="+mn-ea"/>
            </a:endParaRPr>
          </a:p>
        </p:txBody>
      </p:sp>
      <p:sp>
        <p:nvSpPr>
          <p:cNvPr id="6" name="左大括号 5"/>
          <p:cNvSpPr/>
          <p:nvPr/>
        </p:nvSpPr>
        <p:spPr>
          <a:xfrm>
            <a:off x="1291955" y="2166928"/>
            <a:ext cx="116058" cy="70690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文本框 6"/>
          <p:cNvSpPr txBox="1"/>
          <p:nvPr/>
        </p:nvSpPr>
        <p:spPr>
          <a:xfrm>
            <a:off x="555524" y="4514300"/>
            <a:ext cx="760730" cy="414020"/>
          </a:xfrm>
          <a:prstGeom prst="rect">
            <a:avLst/>
          </a:prstGeom>
          <a:noFill/>
        </p:spPr>
        <p:txBody>
          <a:bodyPr wrap="none" rtlCol="0" anchor="t">
            <a:spAutoFit/>
          </a:bodyPr>
          <a:lstStyle/>
          <a:p>
            <a:pPr algn="l"/>
            <a:r>
              <a:rPr lang="zh-CN" altLang="en-US" sz="2100" dirty="0" smtClean="0">
                <a:latin typeface="Times New Roman" panose="02020603050405020304" pitchFamily="18" charset="0"/>
                <a:ea typeface="微软雅黑" panose="020B0503020204020204" pitchFamily="34" charset="-122"/>
                <a:sym typeface="+mn-ea"/>
              </a:rPr>
              <a:t>(</a:t>
            </a:r>
            <a:r>
              <a:rPr lang="en-US" altLang="zh-CN" sz="2100" dirty="0" smtClean="0">
                <a:latin typeface="Times New Roman" panose="02020603050405020304" pitchFamily="18" charset="0"/>
                <a:ea typeface="微软雅黑" panose="020B0503020204020204" pitchFamily="34" charset="-122"/>
                <a:sym typeface="+mn-ea"/>
              </a:rPr>
              <a:t>2</a:t>
            </a:r>
            <a:r>
              <a:rPr lang="zh-CN" altLang="en-US" sz="2100" dirty="0" smtClean="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其</a:t>
            </a:r>
            <a:endParaRPr lang="zh-CN" altLang="en-US" sz="2100" dirty="0">
              <a:latin typeface="Times New Roman" panose="02020603050405020304" pitchFamily="18" charset="0"/>
              <a:ea typeface="微软雅黑" panose="020B0503020204020204" pitchFamily="34" charset="-122"/>
              <a:sym typeface="+mn-ea"/>
            </a:endParaRPr>
          </a:p>
        </p:txBody>
      </p:sp>
      <p:sp>
        <p:nvSpPr>
          <p:cNvPr id="8" name="左大括号 7"/>
          <p:cNvSpPr/>
          <p:nvPr/>
        </p:nvSpPr>
        <p:spPr>
          <a:xfrm>
            <a:off x="1269899" y="4134252"/>
            <a:ext cx="105728" cy="115204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89244"/>
            <a:ext cx="8096111" cy="3969385"/>
          </a:xfrm>
          <a:prstGeom prst="rect">
            <a:avLst/>
          </a:prstGeom>
        </p:spPr>
        <p:txBody>
          <a:bodyPr wrap="square">
            <a:spAutoFit/>
          </a:bodyPr>
          <a:lstStyle/>
          <a:p>
            <a:pPr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宋</a:t>
            </a:r>
            <a:r>
              <a:rPr sz="2100" dirty="0">
                <a:solidFill>
                  <a:srgbClr val="FF00FF"/>
                </a:solidFill>
                <a:latin typeface="Times New Roman" panose="02020603050405020304" pitchFamily="18" charset="0"/>
                <a:ea typeface="微软雅黑" panose="020B0503020204020204" pitchFamily="34" charset="-122"/>
                <a:sym typeface="+mn-ea"/>
              </a:rPr>
              <a:t>之</a:t>
            </a:r>
            <a:r>
              <a:rPr sz="2100" dirty="0">
                <a:latin typeface="Times New Roman" panose="02020603050405020304" pitchFamily="18" charset="0"/>
                <a:ea typeface="微软雅黑" panose="020B0503020204020204" pitchFamily="34" charset="-122"/>
                <a:sym typeface="+mn-ea"/>
              </a:rPr>
              <a:t>丁氏:助词,的</a:t>
            </a:r>
            <a:endParaRPr sz="2100" dirty="0">
              <a:latin typeface="Times New Roman" panose="02020603050405020304" pitchFamily="18" charset="0"/>
              <a:ea typeface="微软雅黑" panose="020B0503020204020204" pitchFamily="34" charset="-122"/>
              <a:sym typeface="+mn-ea"/>
            </a:endParaRPr>
          </a:p>
          <a:p>
            <a:pPr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宋君令人问</a:t>
            </a:r>
            <a:r>
              <a:rPr sz="2100" dirty="0">
                <a:solidFill>
                  <a:srgbClr val="FF00FF"/>
                </a:solidFill>
                <a:latin typeface="Times New Roman" panose="02020603050405020304" pitchFamily="18" charset="0"/>
                <a:ea typeface="微软雅黑" panose="020B0503020204020204" pitchFamily="34" charset="-122"/>
                <a:sym typeface="+mn-ea"/>
              </a:rPr>
              <a:t>之</a:t>
            </a:r>
            <a:r>
              <a:rPr sz="2100" dirty="0">
                <a:latin typeface="Times New Roman" panose="02020603050405020304" pitchFamily="18" charset="0"/>
                <a:ea typeface="微软雅黑" panose="020B0503020204020204" pitchFamily="34" charset="-122"/>
                <a:sym typeface="+mn-ea"/>
              </a:rPr>
              <a:t>于丁氏:代词,指“穿井得一人”这件事</a:t>
            </a:r>
            <a:endParaRPr sz="2100" dirty="0">
              <a:latin typeface="Times New Roman" panose="02020603050405020304" pitchFamily="18" charset="0"/>
              <a:ea typeface="微软雅黑" panose="020B0503020204020204" pitchFamily="34" charset="-122"/>
              <a:sym typeface="+mn-ea"/>
            </a:endParaRPr>
          </a:p>
          <a:p>
            <a:pPr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求闻</a:t>
            </a:r>
            <a:r>
              <a:rPr sz="2100" dirty="0">
                <a:solidFill>
                  <a:srgbClr val="FF00FF"/>
                </a:solidFill>
                <a:latin typeface="Times New Roman" panose="02020603050405020304" pitchFamily="18" charset="0"/>
                <a:ea typeface="微软雅黑" panose="020B0503020204020204" pitchFamily="34" charset="-122"/>
                <a:sym typeface="+mn-ea"/>
              </a:rPr>
              <a:t>之</a:t>
            </a:r>
            <a:r>
              <a:rPr sz="2100" dirty="0">
                <a:latin typeface="Times New Roman" panose="02020603050405020304" pitchFamily="18" charset="0"/>
                <a:ea typeface="微软雅黑" panose="020B0503020204020204" pitchFamily="34" charset="-122"/>
                <a:sym typeface="+mn-ea"/>
              </a:rPr>
              <a:t>若此:定语后置的标志</a:t>
            </a:r>
            <a:endParaRPr sz="2100" dirty="0">
              <a:latin typeface="Times New Roman" panose="02020603050405020304" pitchFamily="18" charset="0"/>
              <a:ea typeface="微软雅黑" panose="020B0503020204020204" pitchFamily="34" charset="-122"/>
              <a:sym typeface="+mn-ea"/>
            </a:endParaRPr>
          </a:p>
          <a:p>
            <a:pPr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宋君令人问之</a:t>
            </a:r>
            <a:r>
              <a:rPr sz="2100" dirty="0">
                <a:solidFill>
                  <a:srgbClr val="FF00FF"/>
                </a:solidFill>
                <a:latin typeface="Times New Roman" panose="02020603050405020304" pitchFamily="18" charset="0"/>
                <a:ea typeface="微软雅黑" panose="020B0503020204020204" pitchFamily="34" charset="-122"/>
                <a:sym typeface="+mn-ea"/>
              </a:rPr>
              <a:t>于</a:t>
            </a:r>
            <a:r>
              <a:rPr sz="2100" dirty="0">
                <a:latin typeface="Times New Roman" panose="02020603050405020304" pitchFamily="18" charset="0"/>
                <a:ea typeface="微软雅黑" panose="020B0503020204020204" pitchFamily="34" charset="-122"/>
                <a:sym typeface="+mn-ea"/>
              </a:rPr>
              <a:t>丁氏:向</a:t>
            </a:r>
            <a:endParaRPr sz="2100" dirty="0">
              <a:latin typeface="Times New Roman" panose="02020603050405020304" pitchFamily="18" charset="0"/>
              <a:ea typeface="微软雅黑" panose="020B0503020204020204" pitchFamily="34" charset="-122"/>
              <a:sym typeface="+mn-ea"/>
            </a:endParaRPr>
          </a:p>
          <a:p>
            <a:pPr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闻之</a:t>
            </a:r>
            <a:r>
              <a:rPr sz="2100" dirty="0">
                <a:solidFill>
                  <a:srgbClr val="FF00FF"/>
                </a:solidFill>
                <a:latin typeface="Times New Roman" panose="02020603050405020304" pitchFamily="18" charset="0"/>
                <a:ea typeface="微软雅黑" panose="020B0503020204020204" pitchFamily="34" charset="-122"/>
                <a:sym typeface="+mn-ea"/>
              </a:rPr>
              <a:t>于</a:t>
            </a:r>
            <a:r>
              <a:rPr sz="2100" dirty="0">
                <a:latin typeface="Times New Roman" panose="02020603050405020304" pitchFamily="18" charset="0"/>
                <a:ea typeface="微软雅黑" panose="020B0503020204020204" pitchFamily="34" charset="-122"/>
                <a:sym typeface="+mn-ea"/>
              </a:rPr>
              <a:t>宋君:使</a:t>
            </a:r>
            <a:endParaRPr sz="2100" dirty="0">
              <a:latin typeface="Times New Roman" panose="02020603050405020304" pitchFamily="18" charset="0"/>
              <a:ea typeface="微软雅黑" panose="020B0503020204020204" pitchFamily="34" charset="-122"/>
              <a:sym typeface="+mn-ea"/>
            </a:endParaRPr>
          </a:p>
          <a:p>
            <a:pPr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err="1">
                <a:latin typeface="Times New Roman" panose="02020603050405020304" pitchFamily="18" charset="0"/>
                <a:ea typeface="微软雅黑" panose="020B0503020204020204" pitchFamily="34" charset="-122"/>
                <a:sym typeface="+mn-ea"/>
              </a:rPr>
              <a:t>非得一人</a:t>
            </a:r>
            <a:r>
              <a:rPr sz="2100" dirty="0" err="1">
                <a:solidFill>
                  <a:srgbClr val="FF00FF"/>
                </a:solidFill>
                <a:latin typeface="Times New Roman" panose="02020603050405020304" pitchFamily="18" charset="0"/>
                <a:ea typeface="微软雅黑" panose="020B0503020204020204" pitchFamily="34" charset="-122"/>
                <a:sym typeface="+mn-ea"/>
              </a:rPr>
              <a:t>于</a:t>
            </a:r>
            <a:r>
              <a:rPr sz="2100" dirty="0" err="1">
                <a:latin typeface="Times New Roman" panose="02020603050405020304" pitchFamily="18" charset="0"/>
                <a:ea typeface="微软雅黑" panose="020B0503020204020204" pitchFamily="34" charset="-122"/>
                <a:sym typeface="+mn-ea"/>
              </a:rPr>
              <a:t>井中也:</a:t>
            </a:r>
            <a:r>
              <a:rPr sz="2100" dirty="0" err="1" smtClean="0">
                <a:latin typeface="Times New Roman" panose="02020603050405020304" pitchFamily="18" charset="0"/>
                <a:ea typeface="微软雅黑" panose="020B0503020204020204" pitchFamily="34" charset="-122"/>
                <a:sym typeface="+mn-ea"/>
              </a:rPr>
              <a:t>在</a:t>
            </a:r>
            <a:endParaRPr 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en-US" altLang="zh-CN" sz="2100" dirty="0">
                <a:latin typeface="Times New Roman" panose="02020603050405020304" pitchFamily="18" charset="0"/>
                <a:ea typeface="微软雅黑" panose="020B0503020204020204" pitchFamily="34" charset="-122"/>
                <a:sym typeface="+mn-ea"/>
              </a:rPr>
              <a:t> </a:t>
            </a: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solidFill>
                  <a:srgbClr val="FF00FF"/>
                </a:solidFill>
                <a:latin typeface="Times New Roman" panose="02020603050405020304" pitchFamily="18" charset="0"/>
                <a:ea typeface="微软雅黑" panose="020B0503020204020204" pitchFamily="34" charset="-122"/>
                <a:sym typeface="+mn-ea"/>
              </a:rPr>
              <a:t>日</a:t>
            </a:r>
            <a:r>
              <a:rPr lang="zh-CN" altLang="en-US" sz="2100" dirty="0" smtClean="0">
                <a:latin typeface="Times New Roman" panose="02020603050405020304" pitchFamily="18" charset="0"/>
                <a:ea typeface="微软雅黑" panose="020B0503020204020204" pitchFamily="34" charset="-122"/>
                <a:sym typeface="+mn-ea"/>
              </a:rPr>
              <a:t>月</a:t>
            </a:r>
            <a:r>
              <a:rPr lang="zh-CN" altLang="en-US" sz="2100" dirty="0">
                <a:latin typeface="Times New Roman" panose="02020603050405020304" pitchFamily="18" charset="0"/>
                <a:ea typeface="微软雅黑" panose="020B0503020204020204" pitchFamily="34" charset="-122"/>
                <a:sym typeface="+mn-ea"/>
              </a:rPr>
              <a:t>星宿:名词,太阳</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zh-CN" altLang="en-US" sz="2100" dirty="0">
                <a:latin typeface="Times New Roman" panose="02020603050405020304" pitchFamily="18" charset="0"/>
                <a:ea typeface="微软雅黑" panose="020B0503020204020204" pitchFamily="34" charset="-122"/>
                <a:sym typeface="+mn-ea"/>
              </a:rPr>
              <a:t>终</a:t>
            </a:r>
            <a:r>
              <a:rPr lang="zh-CN" altLang="en-US" sz="2100" dirty="0">
                <a:solidFill>
                  <a:srgbClr val="FF00FF"/>
                </a:solidFill>
                <a:latin typeface="Times New Roman" panose="02020603050405020304" pitchFamily="18" charset="0"/>
                <a:ea typeface="微软雅黑" panose="020B0503020204020204" pitchFamily="34" charset="-122"/>
                <a:sym typeface="+mn-ea"/>
              </a:rPr>
              <a:t>日</a:t>
            </a:r>
            <a:r>
              <a:rPr lang="zh-CN" altLang="en-US" sz="2100" dirty="0">
                <a:latin typeface="Times New Roman" panose="02020603050405020304" pitchFamily="18" charset="0"/>
                <a:ea typeface="微软雅黑" panose="020B0503020204020204" pitchFamily="34" charset="-122"/>
                <a:sym typeface="+mn-ea"/>
              </a:rPr>
              <a:t>在地上行止:名词,每天</a:t>
            </a:r>
            <a:endParaRPr sz="2100" dirty="0">
              <a:latin typeface="Times New Roman" panose="02020603050405020304" pitchFamily="18" charset="0"/>
              <a:ea typeface="微软雅黑" panose="020B0503020204020204" pitchFamily="34" charset="-122"/>
              <a:sym typeface="+mn-ea"/>
            </a:endParaRPr>
          </a:p>
        </p:txBody>
      </p:sp>
      <p:sp>
        <p:nvSpPr>
          <p:cNvPr id="3" name="文本框 2"/>
          <p:cNvSpPr txBox="1"/>
          <p:nvPr/>
        </p:nvSpPr>
        <p:spPr>
          <a:xfrm>
            <a:off x="523871" y="1901117"/>
            <a:ext cx="760730" cy="414020"/>
          </a:xfrm>
          <a:prstGeom prst="rect">
            <a:avLst/>
          </a:prstGeom>
          <a:noFill/>
        </p:spPr>
        <p:txBody>
          <a:bodyPr wrap="none" rtlCol="0" anchor="t">
            <a:spAutoFit/>
          </a:bodyPr>
          <a:lstStyle/>
          <a:p>
            <a:pPr algn="l"/>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3</a:t>
            </a:r>
            <a:r>
              <a:rPr sz="2100" dirty="0" smtClean="0">
                <a:latin typeface="Times New Roman" panose="02020603050405020304" pitchFamily="18" charset="0"/>
                <a:ea typeface="微软雅黑" panose="020B0503020204020204" pitchFamily="34" charset="-122"/>
                <a:sym typeface="+mn-ea"/>
              </a:rPr>
              <a:t>)</a:t>
            </a:r>
            <a:r>
              <a:rPr sz="2100" dirty="0">
                <a:latin typeface="Times New Roman" panose="02020603050405020304" pitchFamily="18" charset="0"/>
                <a:ea typeface="微软雅黑" panose="020B0503020204020204" pitchFamily="34" charset="-122"/>
                <a:sym typeface="+mn-ea"/>
              </a:rPr>
              <a:t>之</a:t>
            </a:r>
            <a:endParaRPr lang="zh-CN" altLang="en-US" sz="2100" dirty="0">
              <a:latin typeface="Times New Roman" panose="02020603050405020304" pitchFamily="18" charset="0"/>
              <a:ea typeface="微软雅黑" panose="020B0503020204020204" pitchFamily="34" charset="-122"/>
              <a:sym typeface="+mn-ea"/>
            </a:endParaRPr>
          </a:p>
        </p:txBody>
      </p:sp>
      <p:sp>
        <p:nvSpPr>
          <p:cNvPr id="6" name="左大括号 5"/>
          <p:cNvSpPr/>
          <p:nvPr/>
        </p:nvSpPr>
        <p:spPr>
          <a:xfrm>
            <a:off x="1260154" y="1743479"/>
            <a:ext cx="116205" cy="111918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4" name="文本框 3"/>
          <p:cNvSpPr txBox="1"/>
          <p:nvPr/>
        </p:nvSpPr>
        <p:spPr>
          <a:xfrm>
            <a:off x="523871" y="3523225"/>
            <a:ext cx="760730" cy="414020"/>
          </a:xfrm>
          <a:prstGeom prst="rect">
            <a:avLst/>
          </a:prstGeom>
          <a:noFill/>
        </p:spPr>
        <p:txBody>
          <a:bodyPr wrap="none" rtlCol="0" anchor="t">
            <a:spAutoFit/>
          </a:bodyPr>
          <a:lstStyle/>
          <a:p>
            <a:pPr algn="l"/>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4</a:t>
            </a:r>
            <a:r>
              <a:rPr sz="2100" dirty="0" smtClean="0">
                <a:latin typeface="Times New Roman" panose="02020603050405020304" pitchFamily="18" charset="0"/>
                <a:ea typeface="微软雅黑" panose="020B0503020204020204" pitchFamily="34" charset="-122"/>
                <a:sym typeface="+mn-ea"/>
              </a:rPr>
              <a:t>)</a:t>
            </a:r>
            <a:r>
              <a:rPr sz="2100" dirty="0">
                <a:latin typeface="Times New Roman" panose="02020603050405020304" pitchFamily="18" charset="0"/>
                <a:ea typeface="微软雅黑" panose="020B0503020204020204" pitchFamily="34" charset="-122"/>
                <a:sym typeface="+mn-ea"/>
              </a:rPr>
              <a:t>于</a:t>
            </a:r>
            <a:endParaRPr lang="zh-CN" altLang="en-US" sz="2100" dirty="0">
              <a:latin typeface="Times New Roman" panose="02020603050405020304" pitchFamily="18" charset="0"/>
              <a:ea typeface="微软雅黑" panose="020B0503020204020204" pitchFamily="34" charset="-122"/>
              <a:sym typeface="+mn-ea"/>
            </a:endParaRPr>
          </a:p>
        </p:txBody>
      </p:sp>
      <p:sp>
        <p:nvSpPr>
          <p:cNvPr id="5" name="左大括号 4"/>
          <p:cNvSpPr/>
          <p:nvPr/>
        </p:nvSpPr>
        <p:spPr>
          <a:xfrm>
            <a:off x="1260154" y="3065072"/>
            <a:ext cx="94774" cy="1307783"/>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文本框 6"/>
          <p:cNvSpPr txBox="1"/>
          <p:nvPr/>
        </p:nvSpPr>
        <p:spPr>
          <a:xfrm>
            <a:off x="502438" y="4732835"/>
            <a:ext cx="760730" cy="414020"/>
          </a:xfrm>
          <a:prstGeom prst="rect">
            <a:avLst/>
          </a:prstGeom>
          <a:noFill/>
        </p:spPr>
        <p:txBody>
          <a:bodyPr wrap="none" rtlCol="0" anchor="t">
            <a:spAutoFit/>
          </a:bodyPr>
          <a:lstStyle/>
          <a:p>
            <a:pPr algn="l"/>
            <a:r>
              <a:rPr lang="zh-CN" altLang="en-US" sz="2100" dirty="0" smtClean="0">
                <a:latin typeface="Times New Roman" panose="02020603050405020304" pitchFamily="18" charset="0"/>
                <a:ea typeface="微软雅黑" panose="020B0503020204020204" pitchFamily="34" charset="-122"/>
                <a:sym typeface="+mn-ea"/>
              </a:rPr>
              <a:t>(</a:t>
            </a:r>
            <a:r>
              <a:rPr lang="en-US" altLang="zh-CN" sz="2100" dirty="0" smtClean="0">
                <a:latin typeface="Times New Roman" panose="02020603050405020304" pitchFamily="18" charset="0"/>
                <a:ea typeface="微软雅黑" panose="020B0503020204020204" pitchFamily="34" charset="-122"/>
                <a:sym typeface="+mn-ea"/>
              </a:rPr>
              <a:t>5</a:t>
            </a:r>
            <a:r>
              <a:rPr lang="zh-CN" altLang="en-US" sz="2100" dirty="0" smtClean="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日</a:t>
            </a:r>
            <a:endParaRPr lang="zh-CN" altLang="en-US" sz="2100" dirty="0">
              <a:latin typeface="Times New Roman" panose="02020603050405020304" pitchFamily="18" charset="0"/>
              <a:ea typeface="微软雅黑" panose="020B0503020204020204" pitchFamily="34" charset="-122"/>
              <a:sym typeface="+mn-ea"/>
            </a:endParaRPr>
          </a:p>
        </p:txBody>
      </p:sp>
      <p:sp>
        <p:nvSpPr>
          <p:cNvPr id="8" name="左大括号 7"/>
          <p:cNvSpPr/>
          <p:nvPr/>
        </p:nvSpPr>
        <p:spPr>
          <a:xfrm>
            <a:off x="1238870" y="4575261"/>
            <a:ext cx="116058" cy="70690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102992" cy="4453890"/>
          </a:xfrm>
          <a:prstGeom prst="rect">
            <a:avLst/>
          </a:prstGeom>
        </p:spPr>
        <p:txBody>
          <a:bodyPr wrap="square">
            <a:spAutoFit/>
          </a:bodyPr>
          <a:lstStyle/>
          <a:p>
            <a:pPr algn="just">
              <a:lnSpc>
                <a:spcPct val="150000"/>
              </a:lnSpc>
            </a:pPr>
            <a:r>
              <a:rPr sz="2100" b="1" dirty="0">
                <a:latin typeface="Times New Roman" panose="02020603050405020304" pitchFamily="18" charset="0"/>
                <a:ea typeface="微软雅黑" panose="020B0503020204020204" pitchFamily="34" charset="-122"/>
              </a:rPr>
              <a:t>4.古今异义</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(1)</a:t>
            </a:r>
            <a:r>
              <a:rPr sz="2100" dirty="0">
                <a:solidFill>
                  <a:srgbClr val="FF00FF"/>
                </a:solidFill>
                <a:latin typeface="Times New Roman" panose="02020603050405020304" pitchFamily="18" charset="0"/>
                <a:ea typeface="微软雅黑" panose="020B0503020204020204" pitchFamily="34" charset="-122"/>
              </a:rPr>
              <a:t>因</a:t>
            </a:r>
            <a:r>
              <a:rPr sz="2100" dirty="0">
                <a:latin typeface="Times New Roman" panose="02020603050405020304" pitchFamily="18" charset="0"/>
                <a:ea typeface="微软雅黑" panose="020B0503020204020204" pitchFamily="34" charset="-122"/>
              </a:rPr>
              <a:t>往晓之</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古义:于是,就</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今义:原因</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(2)因往</a:t>
            </a:r>
            <a:r>
              <a:rPr sz="2100" dirty="0">
                <a:solidFill>
                  <a:srgbClr val="FF00FF"/>
                </a:solidFill>
                <a:latin typeface="Times New Roman" panose="02020603050405020304" pitchFamily="18" charset="0"/>
                <a:ea typeface="微软雅黑" panose="020B0503020204020204" pitchFamily="34" charset="-122"/>
              </a:rPr>
              <a:t>晓</a:t>
            </a:r>
            <a:r>
              <a:rPr sz="2100" dirty="0">
                <a:latin typeface="Times New Roman" panose="02020603050405020304" pitchFamily="18" charset="0"/>
                <a:ea typeface="微软雅黑" panose="020B0503020204020204" pitchFamily="34" charset="-122"/>
              </a:rPr>
              <a:t>之</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古义:告知,开导</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今义:知道</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(3)</a:t>
            </a:r>
            <a:r>
              <a:rPr sz="2100" dirty="0">
                <a:solidFill>
                  <a:srgbClr val="FF00FF"/>
                </a:solidFill>
                <a:latin typeface="Times New Roman" panose="02020603050405020304" pitchFamily="18" charset="0"/>
                <a:ea typeface="微软雅黑" panose="020B0503020204020204" pitchFamily="34" charset="-122"/>
              </a:rPr>
              <a:t>若</a:t>
            </a:r>
            <a:r>
              <a:rPr sz="2100" dirty="0">
                <a:latin typeface="Times New Roman" panose="02020603050405020304" pitchFamily="18" charset="0"/>
                <a:ea typeface="微软雅黑" panose="020B0503020204020204" pitchFamily="34" charset="-122"/>
              </a:rPr>
              <a:t>屈伸呼吸</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古义:你</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今义:如果</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(4)亦不能有所</a:t>
            </a:r>
            <a:r>
              <a:rPr sz="2100" dirty="0">
                <a:solidFill>
                  <a:srgbClr val="FF00FF"/>
                </a:solidFill>
                <a:latin typeface="Times New Roman" panose="02020603050405020304" pitchFamily="18" charset="0"/>
                <a:ea typeface="微软雅黑" panose="020B0503020204020204" pitchFamily="34" charset="-122"/>
              </a:rPr>
              <a:t>中伤</a:t>
            </a:r>
            <a:endParaRPr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古义:伤害</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今义:诬蔑别人使受损害</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102992"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国人道之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闻之于宋君</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居住</a:t>
            </a:r>
            <a:r>
              <a:rPr lang="zh-CN" altLang="en-US" sz="2100" dirty="0">
                <a:solidFill>
                  <a:srgbClr val="C00000"/>
                </a:solidFill>
                <a:latin typeface="Times New Roman" panose="02020603050405020304" pitchFamily="18" charset="0"/>
                <a:ea typeface="微软雅黑" panose="020B0503020204020204" pitchFamily="34" charset="-122"/>
              </a:rPr>
              <a:t>在国都中的人都在讲述这件事</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使宋国的国君知道这件事</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得一人之使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非得一人于井中也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得到</a:t>
            </a:r>
            <a:r>
              <a:rPr lang="zh-CN" altLang="en-US" sz="2100" dirty="0">
                <a:solidFill>
                  <a:srgbClr val="C00000"/>
                </a:solidFill>
                <a:latin typeface="Times New Roman" panose="02020603050405020304" pitchFamily="18" charset="0"/>
                <a:ea typeface="微软雅黑" panose="020B0503020204020204" pitchFamily="34" charset="-122"/>
              </a:rPr>
              <a:t>一个人的劳力</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并非在井中挖出了一个人</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杞国有人忧天地崩坠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身亡所寄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废寝食者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杞</a:t>
            </a:r>
            <a:r>
              <a:rPr lang="zh-CN" altLang="en-US" sz="2100" dirty="0">
                <a:solidFill>
                  <a:srgbClr val="C00000"/>
                </a:solidFill>
                <a:latin typeface="Times New Roman" panose="02020603050405020304" pitchFamily="18" charset="0"/>
                <a:ea typeface="微软雅黑" panose="020B0503020204020204" pitchFamily="34" charset="-122"/>
              </a:rPr>
              <a:t>国有个人担忧天会崩塌地会陷落</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自己无处容身</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以至于整天睡不好觉</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吃不下饭</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102992" cy="203009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终日在地上行止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奈何忧其坏</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你</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整天都在地上活动</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为何还担心地会陷下去呢</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其人舍然大喜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晓之者亦舍然大喜</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那个</a:t>
            </a:r>
            <a:r>
              <a:rPr lang="zh-CN" altLang="en-US" sz="2100" dirty="0">
                <a:solidFill>
                  <a:srgbClr val="C00000"/>
                </a:solidFill>
                <a:latin typeface="Times New Roman" panose="02020603050405020304" pitchFamily="18" charset="0"/>
                <a:ea typeface="微软雅黑" panose="020B0503020204020204" pitchFamily="34" charset="-122"/>
              </a:rPr>
              <a:t>人消除疑虑</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非常高兴</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开导他的人也消除疑虑</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非常高兴</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102992"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zh-CN" altLang="en-US" sz="2100" b="1" dirty="0" smtClean="0">
                <a:latin typeface="Times New Roman" panose="02020603050405020304" pitchFamily="18" charset="0"/>
                <a:ea typeface="微软雅黑" panose="020B0503020204020204" pitchFamily="34" charset="-122"/>
              </a:rPr>
              <a:t>理解</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穿井得一人</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讲述了宋国有个人因打井得到了一个人的劳力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却被误传为从井里挖出了一个人的故事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告诉我们对于传闻一定要详查其真相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不要轻信盲从的道理</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杞人忧天</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通过杞人担心天地崩坠而另外一个人耐心解释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对他进行开导的故事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告诉我们不要毫无根据或为没必要的事情忧虑和担心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辛辣地讽刺了那些庸人自扰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患得患失的人</a:t>
            </a:r>
            <a:r>
              <a:rPr lang="en-US" altLang="zh-CN" sz="2100" dirty="0">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2046749"/>
            <a:ext cx="8343977" cy="2999740"/>
          </a:xfrm>
          <a:prstGeom prst="rect">
            <a:avLst/>
          </a:prstGeom>
        </p:spPr>
        <p:txBody>
          <a:bodyPr wrap="square">
            <a:spAutoFit/>
          </a:bodyPr>
          <a:lstStyle/>
          <a:p>
            <a:pPr algn="just">
              <a:lnSpc>
                <a:spcPct val="150000"/>
              </a:lnSpc>
              <a:spcBef>
                <a:spcPts val="0"/>
              </a:spcBef>
              <a:spcAft>
                <a:spcPts val="0"/>
              </a:spcAft>
            </a:pPr>
            <a:r>
              <a:rPr lang="zh-CN" altLang="en-US" sz="2100" b="1" dirty="0">
                <a:latin typeface="Times New Roman" panose="02020603050405020304" pitchFamily="18" charset="0"/>
                <a:ea typeface="微软雅黑" panose="020B0503020204020204" pitchFamily="34" charset="-122"/>
              </a:rPr>
              <a:t>阅读下面文言文</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完成题目</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甲</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宋之丁氏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家无井而出溉汲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常一人居外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及其家穿井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告人曰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吾穿井得一人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有闻而传之者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丁氏穿井得一人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国人道之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闻之于宋君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宋君令人问之于丁氏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丁氏对曰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得一人之使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非得一人于井中也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求闻之若此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不若无闻也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r">
              <a:lnSpc>
                <a:spcPct val="150000"/>
              </a:lnSpc>
              <a:spcBef>
                <a:spcPts val="0"/>
              </a:spcBef>
              <a:spcAft>
                <a:spcPts val="0"/>
              </a:spcAft>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穿井得一人</a:t>
            </a:r>
            <a:r>
              <a:rPr lang="en-US" altLang="zh-CN"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endParaRPr>
          </a:p>
        </p:txBody>
      </p:sp>
      <p:grpSp>
        <p:nvGrpSpPr>
          <p:cNvPr id="3" name="组合 2"/>
          <p:cNvGrpSpPr/>
          <p:nvPr/>
        </p:nvGrpSpPr>
        <p:grpSpPr>
          <a:xfrm>
            <a:off x="538266" y="1585400"/>
            <a:ext cx="1832229" cy="575945"/>
            <a:chOff x="3318511" y="2579277"/>
            <a:chExt cx="2442972" cy="767927"/>
          </a:xfrm>
        </p:grpSpPr>
        <p:grpSp>
          <p:nvGrpSpPr>
            <p:cNvPr id="5" name="组合 4"/>
            <p:cNvGrpSpPr/>
            <p:nvPr/>
          </p:nvGrpSpPr>
          <p:grpSpPr>
            <a:xfrm>
              <a:off x="3318511" y="2707006"/>
              <a:ext cx="437563" cy="458225"/>
              <a:chOff x="9324592" y="1236103"/>
              <a:chExt cx="531657" cy="583566"/>
            </a:xfrm>
          </p:grpSpPr>
          <p:sp>
            <p:nvSpPr>
              <p:cNvPr id="7" name="Shape 6853"/>
              <p:cNvSpPr/>
              <p:nvPr/>
            </p:nvSpPr>
            <p:spPr>
              <a:xfrm>
                <a:off x="9332127" y="1236103"/>
                <a:ext cx="450444" cy="583566"/>
              </a:xfrm>
              <a:custGeom>
                <a:avLst/>
                <a:gdLst/>
                <a:ahLst/>
                <a:cxnLst>
                  <a:cxn ang="0">
                    <a:pos x="wd2" y="hd2"/>
                  </a:cxn>
                  <a:cxn ang="5400000">
                    <a:pos x="wd2" y="hd2"/>
                  </a:cxn>
                  <a:cxn ang="10800000">
                    <a:pos x="wd2" y="hd2"/>
                  </a:cxn>
                  <a:cxn ang="16200000">
                    <a:pos x="wd2" y="hd2"/>
                  </a:cxn>
                </a:cxnLst>
                <a:rect l="0" t="0" r="r" b="b"/>
                <a:pathLst>
                  <a:path w="21600" h="21600" extrusionOk="0">
                    <a:moveTo>
                      <a:pt x="19406" y="0"/>
                    </a:moveTo>
                    <a:cubicBezTo>
                      <a:pt x="7425" y="0"/>
                      <a:pt x="7425" y="0"/>
                      <a:pt x="7425" y="0"/>
                    </a:cubicBezTo>
                    <a:cubicBezTo>
                      <a:pt x="7425" y="0"/>
                      <a:pt x="4978" y="2088"/>
                      <a:pt x="4134" y="2741"/>
                    </a:cubicBezTo>
                    <a:cubicBezTo>
                      <a:pt x="3122" y="3524"/>
                      <a:pt x="0" y="5873"/>
                      <a:pt x="0" y="5873"/>
                    </a:cubicBezTo>
                    <a:cubicBezTo>
                      <a:pt x="0" y="5873"/>
                      <a:pt x="0" y="5873"/>
                      <a:pt x="0" y="5873"/>
                    </a:cubicBezTo>
                    <a:cubicBezTo>
                      <a:pt x="0" y="19903"/>
                      <a:pt x="0" y="19903"/>
                      <a:pt x="0" y="19903"/>
                    </a:cubicBezTo>
                    <a:cubicBezTo>
                      <a:pt x="0" y="20817"/>
                      <a:pt x="928" y="21600"/>
                      <a:pt x="2109" y="21600"/>
                    </a:cubicBezTo>
                    <a:cubicBezTo>
                      <a:pt x="19406" y="21600"/>
                      <a:pt x="19406" y="21600"/>
                      <a:pt x="19406" y="21600"/>
                    </a:cubicBezTo>
                    <a:cubicBezTo>
                      <a:pt x="20588" y="21600"/>
                      <a:pt x="21600" y="20817"/>
                      <a:pt x="21600" y="19903"/>
                    </a:cubicBezTo>
                    <a:cubicBezTo>
                      <a:pt x="21600" y="1697"/>
                      <a:pt x="21600" y="1697"/>
                      <a:pt x="21600" y="1697"/>
                    </a:cubicBezTo>
                    <a:cubicBezTo>
                      <a:pt x="21600" y="783"/>
                      <a:pt x="20588" y="0"/>
                      <a:pt x="19406" y="0"/>
                    </a:cubicBezTo>
                  </a:path>
                </a:pathLst>
              </a:custGeom>
              <a:solidFill>
                <a:srgbClr val="0A8CBF"/>
              </a:solidFill>
              <a:ln w="12700" cap="flat">
                <a:noFill/>
                <a:miter lim="400000"/>
              </a:ln>
              <a:effectLst/>
            </p:spPr>
            <p:txBody>
              <a:bodyPr wrap="square" lIns="0" tIns="0" rIns="0" bIns="0" numCol="1" anchor="t">
                <a:noAutofit/>
              </a:bodyPr>
              <a:lstStyle/>
              <a:p>
                <a:pPr lvl="0"/>
                <a:endParaRPr sz="100"/>
              </a:p>
            </p:txBody>
          </p:sp>
          <p:pic>
            <p:nvPicPr>
              <p:cNvPr id="8" name="image22.png"/>
              <p:cNvPicPr/>
              <p:nvPr/>
            </p:nvPicPr>
            <p:blipFill>
              <a:blip r:embed="rId1"/>
              <a:stretch>
                <a:fillRect/>
              </a:stretch>
            </p:blipFill>
            <p:spPr>
              <a:xfrm>
                <a:off x="9652796" y="1483092"/>
                <a:ext cx="134798" cy="314808"/>
              </a:xfrm>
              <a:prstGeom prst="rect">
                <a:avLst/>
              </a:prstGeom>
              <a:ln w="12700" cap="flat">
                <a:noFill/>
                <a:miter lim="400000"/>
                <a:headEnd/>
                <a:tailEnd/>
              </a:ln>
              <a:effectLst/>
            </p:spPr>
          </p:pic>
          <p:sp>
            <p:nvSpPr>
              <p:cNvPr id="9" name="Shape 6855"/>
              <p:cNvSpPr/>
              <p:nvPr/>
            </p:nvSpPr>
            <p:spPr>
              <a:xfrm>
                <a:off x="9332127" y="1236103"/>
                <a:ext cx="225222" cy="5835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850" y="0"/>
                      <a:pt x="14850" y="0"/>
                      <a:pt x="14850" y="0"/>
                    </a:cubicBezTo>
                    <a:cubicBezTo>
                      <a:pt x="14850" y="0"/>
                      <a:pt x="9956" y="2088"/>
                      <a:pt x="8269" y="2741"/>
                    </a:cubicBezTo>
                    <a:cubicBezTo>
                      <a:pt x="6244" y="3524"/>
                      <a:pt x="0" y="5873"/>
                      <a:pt x="0" y="5873"/>
                    </a:cubicBezTo>
                    <a:cubicBezTo>
                      <a:pt x="0" y="5873"/>
                      <a:pt x="0" y="5873"/>
                      <a:pt x="0" y="5873"/>
                    </a:cubicBezTo>
                    <a:cubicBezTo>
                      <a:pt x="0" y="19903"/>
                      <a:pt x="0" y="19903"/>
                      <a:pt x="0" y="19903"/>
                    </a:cubicBezTo>
                    <a:cubicBezTo>
                      <a:pt x="0" y="20817"/>
                      <a:pt x="1856" y="21600"/>
                      <a:pt x="4219" y="21600"/>
                    </a:cubicBezTo>
                    <a:cubicBezTo>
                      <a:pt x="21600" y="21600"/>
                      <a:pt x="21600" y="21600"/>
                      <a:pt x="21600" y="21600"/>
                    </a:cubicBezTo>
                    <a:cubicBezTo>
                      <a:pt x="21600" y="0"/>
                      <a:pt x="21600" y="0"/>
                      <a:pt x="21600" y="0"/>
                    </a:cubicBezTo>
                  </a:path>
                </a:pathLst>
              </a:custGeom>
              <a:solidFill>
                <a:srgbClr val="18A3D9"/>
              </a:solidFill>
              <a:ln w="12700" cap="flat">
                <a:noFill/>
                <a:miter lim="400000"/>
              </a:ln>
              <a:effectLst/>
            </p:spPr>
            <p:txBody>
              <a:bodyPr wrap="square" lIns="0" tIns="0" rIns="0" bIns="0" numCol="1" anchor="t">
                <a:noAutofit/>
              </a:bodyPr>
              <a:lstStyle/>
              <a:p>
                <a:pPr lvl="0"/>
                <a:endParaRPr sz="100"/>
              </a:p>
            </p:txBody>
          </p:sp>
          <p:pic>
            <p:nvPicPr>
              <p:cNvPr id="10" name="image23.png"/>
              <p:cNvPicPr/>
              <p:nvPr/>
            </p:nvPicPr>
            <p:blipFill>
              <a:blip r:embed="rId2"/>
              <a:stretch>
                <a:fillRect/>
              </a:stretch>
            </p:blipFill>
            <p:spPr>
              <a:xfrm>
                <a:off x="9324592" y="1375087"/>
                <a:ext cx="195081" cy="57771"/>
              </a:xfrm>
              <a:prstGeom prst="rect">
                <a:avLst/>
              </a:prstGeom>
              <a:ln w="12700" cap="flat">
                <a:noFill/>
                <a:miter lim="400000"/>
                <a:headEnd/>
                <a:tailEnd/>
              </a:ln>
              <a:effectLst/>
            </p:spPr>
          </p:pic>
          <p:sp>
            <p:nvSpPr>
              <p:cNvPr id="11" name="Shape 6857"/>
              <p:cNvSpPr/>
              <p:nvPr/>
            </p:nvSpPr>
            <p:spPr>
              <a:xfrm>
                <a:off x="9332127" y="1236103"/>
                <a:ext cx="154893" cy="159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5360"/>
                      <a:pt x="21600" y="15360"/>
                      <a:pt x="21600" y="15360"/>
                    </a:cubicBezTo>
                    <a:cubicBezTo>
                      <a:pt x="21600" y="18960"/>
                      <a:pt x="18900" y="21600"/>
                      <a:pt x="15464" y="21600"/>
                    </a:cubicBezTo>
                    <a:cubicBezTo>
                      <a:pt x="0" y="21600"/>
                      <a:pt x="0" y="21600"/>
                      <a:pt x="0" y="21600"/>
                    </a:cubicBezTo>
                    <a:lnTo>
                      <a:pt x="21600" y="0"/>
                    </a:lnTo>
                    <a:close/>
                  </a:path>
                </a:pathLst>
              </a:custGeom>
              <a:solidFill>
                <a:srgbClr val="3DBAEB"/>
              </a:solidFill>
              <a:ln w="12700" cap="flat">
                <a:noFill/>
                <a:miter lim="400000"/>
              </a:ln>
              <a:effectLst/>
            </p:spPr>
            <p:txBody>
              <a:bodyPr wrap="square" lIns="0" tIns="0" rIns="0" bIns="0" numCol="1" anchor="t">
                <a:noAutofit/>
              </a:bodyPr>
              <a:lstStyle/>
              <a:p>
                <a:pPr lvl="0"/>
                <a:endParaRPr sz="100"/>
              </a:p>
            </p:txBody>
          </p:sp>
          <p:sp>
            <p:nvSpPr>
              <p:cNvPr id="12" name="Shape 6858"/>
              <p:cNvSpPr/>
              <p:nvPr/>
            </p:nvSpPr>
            <p:spPr>
              <a:xfrm>
                <a:off x="9405806" y="1446253"/>
                <a:ext cx="301412" cy="195081"/>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cubicBezTo>
                      <a:pt x="1137" y="21600"/>
                      <a:pt x="1137" y="21600"/>
                      <a:pt x="1137" y="21600"/>
                    </a:cubicBezTo>
                    <a:cubicBezTo>
                      <a:pt x="505" y="21600"/>
                      <a:pt x="0" y="20822"/>
                      <a:pt x="0" y="19849"/>
                    </a:cubicBezTo>
                    <a:cubicBezTo>
                      <a:pt x="0" y="18876"/>
                      <a:pt x="505" y="18097"/>
                      <a:pt x="1137" y="18097"/>
                    </a:cubicBezTo>
                    <a:cubicBezTo>
                      <a:pt x="20463" y="18097"/>
                      <a:pt x="20463" y="18097"/>
                      <a:pt x="20463" y="18097"/>
                    </a:cubicBezTo>
                    <a:cubicBezTo>
                      <a:pt x="21095" y="18097"/>
                      <a:pt x="21600" y="18876"/>
                      <a:pt x="21600" y="19849"/>
                    </a:cubicBezTo>
                    <a:cubicBezTo>
                      <a:pt x="21600" y="20822"/>
                      <a:pt x="21095" y="21600"/>
                      <a:pt x="20463" y="21600"/>
                    </a:cubicBezTo>
                    <a:close/>
                    <a:moveTo>
                      <a:pt x="21600" y="13816"/>
                    </a:moveTo>
                    <a:cubicBezTo>
                      <a:pt x="21600" y="12843"/>
                      <a:pt x="21095" y="12065"/>
                      <a:pt x="20463" y="12065"/>
                    </a:cubicBezTo>
                    <a:cubicBezTo>
                      <a:pt x="1137" y="12065"/>
                      <a:pt x="1137" y="12065"/>
                      <a:pt x="1137" y="12065"/>
                    </a:cubicBezTo>
                    <a:cubicBezTo>
                      <a:pt x="505" y="12065"/>
                      <a:pt x="0" y="12843"/>
                      <a:pt x="0" y="13816"/>
                    </a:cubicBezTo>
                    <a:cubicBezTo>
                      <a:pt x="0" y="14789"/>
                      <a:pt x="505" y="15373"/>
                      <a:pt x="1137" y="15373"/>
                    </a:cubicBezTo>
                    <a:cubicBezTo>
                      <a:pt x="20463" y="15373"/>
                      <a:pt x="20463" y="15373"/>
                      <a:pt x="20463" y="15373"/>
                    </a:cubicBezTo>
                    <a:cubicBezTo>
                      <a:pt x="21095" y="15373"/>
                      <a:pt x="21600" y="14789"/>
                      <a:pt x="21600" y="13816"/>
                    </a:cubicBezTo>
                    <a:close/>
                    <a:moveTo>
                      <a:pt x="21600" y="7784"/>
                    </a:moveTo>
                    <a:cubicBezTo>
                      <a:pt x="21600" y="6811"/>
                      <a:pt x="21095" y="6032"/>
                      <a:pt x="20463" y="6032"/>
                    </a:cubicBezTo>
                    <a:cubicBezTo>
                      <a:pt x="1137" y="6032"/>
                      <a:pt x="1137" y="6032"/>
                      <a:pt x="1137" y="6032"/>
                    </a:cubicBezTo>
                    <a:cubicBezTo>
                      <a:pt x="505" y="6032"/>
                      <a:pt x="0" y="6811"/>
                      <a:pt x="0" y="7784"/>
                    </a:cubicBezTo>
                    <a:cubicBezTo>
                      <a:pt x="0" y="8562"/>
                      <a:pt x="505" y="9341"/>
                      <a:pt x="1137" y="9341"/>
                    </a:cubicBezTo>
                    <a:cubicBezTo>
                      <a:pt x="20463" y="9341"/>
                      <a:pt x="20463" y="9341"/>
                      <a:pt x="20463" y="9341"/>
                    </a:cubicBezTo>
                    <a:cubicBezTo>
                      <a:pt x="21095" y="9341"/>
                      <a:pt x="21600" y="8562"/>
                      <a:pt x="21600" y="7784"/>
                    </a:cubicBezTo>
                    <a:close/>
                    <a:moveTo>
                      <a:pt x="10737" y="1751"/>
                    </a:moveTo>
                    <a:cubicBezTo>
                      <a:pt x="10737" y="778"/>
                      <a:pt x="10232" y="0"/>
                      <a:pt x="9726" y="0"/>
                    </a:cubicBezTo>
                    <a:cubicBezTo>
                      <a:pt x="1137" y="0"/>
                      <a:pt x="1137" y="0"/>
                      <a:pt x="1137" y="0"/>
                    </a:cubicBezTo>
                    <a:cubicBezTo>
                      <a:pt x="505" y="0"/>
                      <a:pt x="0" y="778"/>
                      <a:pt x="0" y="1751"/>
                    </a:cubicBezTo>
                    <a:cubicBezTo>
                      <a:pt x="0" y="2530"/>
                      <a:pt x="505" y="3308"/>
                      <a:pt x="1137" y="3308"/>
                    </a:cubicBezTo>
                    <a:cubicBezTo>
                      <a:pt x="9726" y="3308"/>
                      <a:pt x="9726" y="3308"/>
                      <a:pt x="9726" y="3308"/>
                    </a:cubicBezTo>
                    <a:cubicBezTo>
                      <a:pt x="10232" y="3308"/>
                      <a:pt x="10737" y="2530"/>
                      <a:pt x="10737" y="1751"/>
                    </a:cubicBez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3" name="Shape 6859"/>
              <p:cNvSpPr/>
              <p:nvPr/>
            </p:nvSpPr>
            <p:spPr>
              <a:xfrm>
                <a:off x="9578280" y="1325689"/>
                <a:ext cx="113029" cy="98796"/>
              </a:xfrm>
              <a:prstGeom prst="rect">
                <a:avLst/>
              </a:prstGeom>
              <a:solidFill>
                <a:srgbClr val="F8EDE7"/>
              </a:solidFill>
              <a:ln w="12700" cap="flat">
                <a:noFill/>
                <a:miter lim="400000"/>
              </a:ln>
              <a:effectLst/>
            </p:spPr>
            <p:txBody>
              <a:bodyPr wrap="square" lIns="0" tIns="0" rIns="0" bIns="0" numCol="1" anchor="t">
                <a:noAutofit/>
              </a:bodyPr>
              <a:lstStyle/>
              <a:p>
                <a:pPr lvl="0"/>
                <a:endParaRPr sz="100"/>
              </a:p>
            </p:txBody>
          </p:sp>
          <p:sp>
            <p:nvSpPr>
              <p:cNvPr id="14" name="Shape 6860"/>
              <p:cNvSpPr/>
              <p:nvPr/>
            </p:nvSpPr>
            <p:spPr>
              <a:xfrm>
                <a:off x="9640236" y="1424484"/>
                <a:ext cx="216013" cy="250340"/>
              </a:xfrm>
              <a:custGeom>
                <a:avLst/>
                <a:gdLst/>
                <a:ahLst/>
                <a:cxnLst>
                  <a:cxn ang="0">
                    <a:pos x="wd2" y="hd2"/>
                  </a:cxn>
                  <a:cxn ang="5400000">
                    <a:pos x="wd2" y="hd2"/>
                  </a:cxn>
                  <a:cxn ang="10800000">
                    <a:pos x="wd2" y="hd2"/>
                  </a:cxn>
                  <a:cxn ang="16200000">
                    <a:pos x="wd2" y="hd2"/>
                  </a:cxn>
                </a:cxnLst>
                <a:rect l="0" t="0" r="r" b="b"/>
                <a:pathLst>
                  <a:path w="21600" h="21600" extrusionOk="0">
                    <a:moveTo>
                      <a:pt x="8623" y="0"/>
                    </a:moveTo>
                    <a:lnTo>
                      <a:pt x="0" y="16615"/>
                    </a:lnTo>
                    <a:lnTo>
                      <a:pt x="13144" y="21600"/>
                    </a:lnTo>
                    <a:lnTo>
                      <a:pt x="21600" y="5201"/>
                    </a:lnTo>
                    <a:lnTo>
                      <a:pt x="8623" y="0"/>
                    </a:lnTo>
                    <a:close/>
                  </a:path>
                </a:pathLst>
              </a:custGeom>
              <a:solidFill>
                <a:srgbClr val="3BBF98"/>
              </a:solidFill>
              <a:ln w="12700" cap="flat">
                <a:noFill/>
                <a:miter lim="400000"/>
              </a:ln>
              <a:effectLst/>
            </p:spPr>
            <p:txBody>
              <a:bodyPr wrap="square" lIns="0" tIns="0" rIns="0" bIns="0" numCol="1" anchor="t">
                <a:noAutofit/>
              </a:bodyPr>
              <a:lstStyle/>
              <a:p>
                <a:pPr lvl="0"/>
                <a:endParaRPr sz="100"/>
              </a:p>
            </p:txBody>
          </p:sp>
          <p:sp>
            <p:nvSpPr>
              <p:cNvPr id="15" name="Shape 6861"/>
              <p:cNvSpPr/>
              <p:nvPr/>
            </p:nvSpPr>
            <p:spPr>
              <a:xfrm>
                <a:off x="9640236" y="1617053"/>
                <a:ext cx="131450" cy="98797"/>
              </a:xfrm>
              <a:custGeom>
                <a:avLst/>
                <a:gdLst/>
                <a:ahLst/>
                <a:cxnLst>
                  <a:cxn ang="0">
                    <a:pos x="wd2" y="hd2"/>
                  </a:cxn>
                  <a:cxn ang="5400000">
                    <a:pos x="wd2" y="hd2"/>
                  </a:cxn>
                  <a:cxn ang="10800000">
                    <a:pos x="wd2" y="hd2"/>
                  </a:cxn>
                  <a:cxn ang="16200000">
                    <a:pos x="wd2" y="hd2"/>
                  </a:cxn>
                </a:cxnLst>
                <a:rect l="0" t="0" r="r" b="b"/>
                <a:pathLst>
                  <a:path w="21600" h="21600" extrusionOk="0">
                    <a:moveTo>
                      <a:pt x="1651" y="15742"/>
                    </a:moveTo>
                    <a:lnTo>
                      <a:pt x="0" y="0"/>
                    </a:lnTo>
                    <a:lnTo>
                      <a:pt x="21600" y="12631"/>
                    </a:lnTo>
                    <a:lnTo>
                      <a:pt x="11557" y="21600"/>
                    </a:lnTo>
                    <a:lnTo>
                      <a:pt x="1651" y="15742"/>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6862"/>
              <p:cNvSpPr/>
              <p:nvPr/>
            </p:nvSpPr>
            <p:spPr>
              <a:xfrm>
                <a:off x="9640236" y="1424484"/>
                <a:ext cx="151544" cy="222711"/>
              </a:xfrm>
              <a:custGeom>
                <a:avLst/>
                <a:gdLst/>
                <a:ahLst/>
                <a:cxnLst>
                  <a:cxn ang="0">
                    <a:pos x="wd2" y="hd2"/>
                  </a:cxn>
                  <a:cxn ang="5400000">
                    <a:pos x="wd2" y="hd2"/>
                  </a:cxn>
                  <a:cxn ang="10800000">
                    <a:pos x="wd2" y="hd2"/>
                  </a:cxn>
                  <a:cxn ang="16200000">
                    <a:pos x="wd2" y="hd2"/>
                  </a:cxn>
                </a:cxnLst>
                <a:rect l="0" t="0" r="r" b="b"/>
                <a:pathLst>
                  <a:path w="21600" h="21600" extrusionOk="0">
                    <a:moveTo>
                      <a:pt x="12292" y="0"/>
                    </a:moveTo>
                    <a:lnTo>
                      <a:pt x="0" y="18677"/>
                    </a:lnTo>
                    <a:lnTo>
                      <a:pt x="9308" y="21600"/>
                    </a:lnTo>
                    <a:lnTo>
                      <a:pt x="21600" y="2923"/>
                    </a:lnTo>
                    <a:lnTo>
                      <a:pt x="12292" y="0"/>
                    </a:lnTo>
                    <a:close/>
                  </a:path>
                </a:pathLst>
              </a:custGeom>
              <a:solidFill>
                <a:srgbClr val="4ED0AA"/>
              </a:solidFill>
              <a:ln w="12700" cap="flat">
                <a:noFill/>
                <a:miter lim="400000"/>
              </a:ln>
              <a:effectLst/>
            </p:spPr>
            <p:txBody>
              <a:bodyPr wrap="square" lIns="0" tIns="0" rIns="0" bIns="0" numCol="1" anchor="t">
                <a:noAutofit/>
              </a:bodyPr>
              <a:lstStyle/>
              <a:p>
                <a:pPr lvl="0"/>
                <a:endParaRPr sz="100"/>
              </a:p>
            </p:txBody>
          </p:sp>
          <p:sp>
            <p:nvSpPr>
              <p:cNvPr id="17" name="Shape 6863"/>
              <p:cNvSpPr/>
              <p:nvPr/>
            </p:nvSpPr>
            <p:spPr>
              <a:xfrm>
                <a:off x="9640236" y="1617053"/>
                <a:ext cx="66982" cy="86238"/>
              </a:xfrm>
              <a:custGeom>
                <a:avLst/>
                <a:gdLst/>
                <a:ahLst/>
                <a:cxnLst>
                  <a:cxn ang="0">
                    <a:pos x="wd2" y="hd2"/>
                  </a:cxn>
                  <a:cxn ang="5400000">
                    <a:pos x="wd2" y="hd2"/>
                  </a:cxn>
                  <a:cxn ang="10800000">
                    <a:pos x="wd2" y="hd2"/>
                  </a:cxn>
                  <a:cxn ang="16200000">
                    <a:pos x="wd2" y="hd2"/>
                  </a:cxn>
                </a:cxnLst>
                <a:rect l="0" t="0" r="r" b="b"/>
                <a:pathLst>
                  <a:path w="21600" h="21600" extrusionOk="0">
                    <a:moveTo>
                      <a:pt x="3240" y="18035"/>
                    </a:moveTo>
                    <a:lnTo>
                      <a:pt x="0" y="0"/>
                    </a:lnTo>
                    <a:lnTo>
                      <a:pt x="21600" y="6920"/>
                    </a:lnTo>
                    <a:lnTo>
                      <a:pt x="12960" y="21600"/>
                    </a:lnTo>
                    <a:lnTo>
                      <a:pt x="3240" y="18035"/>
                    </a:ln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8" name="Shape 6864"/>
              <p:cNvSpPr/>
              <p:nvPr/>
            </p:nvSpPr>
            <p:spPr>
              <a:xfrm>
                <a:off x="9650283" y="1684033"/>
                <a:ext cx="65307" cy="66981"/>
              </a:xfrm>
              <a:custGeom>
                <a:avLst/>
                <a:gdLst/>
                <a:ahLst/>
                <a:cxnLst>
                  <a:cxn ang="0">
                    <a:pos x="wd2" y="hd2"/>
                  </a:cxn>
                  <a:cxn ang="5400000">
                    <a:pos x="wd2" y="hd2"/>
                  </a:cxn>
                  <a:cxn ang="10800000">
                    <a:pos x="wd2" y="hd2"/>
                  </a:cxn>
                  <a:cxn ang="16200000">
                    <a:pos x="wd2" y="hd2"/>
                  </a:cxn>
                </a:cxnLst>
                <a:rect l="0" t="0" r="r" b="b"/>
                <a:pathLst>
                  <a:path w="21600" h="21600" extrusionOk="0">
                    <a:moveTo>
                      <a:pt x="21600" y="8910"/>
                    </a:moveTo>
                    <a:lnTo>
                      <a:pt x="3046" y="21600"/>
                    </a:lnTo>
                    <a:lnTo>
                      <a:pt x="0" y="0"/>
                    </a:lnTo>
                    <a:lnTo>
                      <a:pt x="21600" y="8910"/>
                    </a:ln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9" name="Shape 6865"/>
              <p:cNvSpPr/>
              <p:nvPr/>
            </p:nvSpPr>
            <p:spPr>
              <a:xfrm>
                <a:off x="9650283" y="1684033"/>
                <a:ext cx="31817" cy="66981"/>
              </a:xfrm>
              <a:custGeom>
                <a:avLst/>
                <a:gdLst/>
                <a:ahLst/>
                <a:cxnLst>
                  <a:cxn ang="0">
                    <a:pos x="wd2" y="hd2"/>
                  </a:cxn>
                  <a:cxn ang="5400000">
                    <a:pos x="wd2" y="hd2"/>
                  </a:cxn>
                  <a:cxn ang="10800000">
                    <a:pos x="wd2" y="hd2"/>
                  </a:cxn>
                  <a:cxn ang="16200000">
                    <a:pos x="wd2" y="hd2"/>
                  </a:cxn>
                </a:cxnLst>
                <a:rect l="0" t="0" r="r" b="b"/>
                <a:pathLst>
                  <a:path w="21600" h="21600" extrusionOk="0">
                    <a:moveTo>
                      <a:pt x="6253" y="21600"/>
                    </a:moveTo>
                    <a:lnTo>
                      <a:pt x="0" y="0"/>
                    </a:lnTo>
                    <a:lnTo>
                      <a:pt x="21600" y="4590"/>
                    </a:lnTo>
                    <a:lnTo>
                      <a:pt x="6253"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grpSp>
        <p:sp>
          <p:nvSpPr>
            <p:cNvPr id="6" name="文本框 5"/>
            <p:cNvSpPr txBox="1"/>
            <p:nvPr/>
          </p:nvSpPr>
          <p:spPr>
            <a:xfrm>
              <a:off x="3726730" y="2579277"/>
              <a:ext cx="2034753" cy="767927"/>
            </a:xfrm>
            <a:prstGeom prst="rect">
              <a:avLst/>
            </a:prstGeom>
            <a:noFill/>
          </p:spPr>
          <p:txBody>
            <a:bodyPr wrap="square" rtlCol="0" anchor="t">
              <a:spAutoFit/>
            </a:bodyPr>
            <a:lstStyle/>
            <a:p>
              <a:pPr algn="just">
                <a:lnSpc>
                  <a:spcPct val="150000"/>
                </a:lnSpc>
              </a:pPr>
              <a:r>
                <a:rPr lang="zh-CN" altLang="en-US" sz="2100" b="1" dirty="0" smtClean="0">
                  <a:solidFill>
                    <a:srgbClr val="0A8CBF"/>
                  </a:solidFill>
                  <a:latin typeface="Times New Roman" panose="02020603050405020304" pitchFamily="18" charset="0"/>
                  <a:ea typeface="微软雅黑" panose="020B0503020204020204" pitchFamily="34" charset="-122"/>
                  <a:sym typeface="+mn-ea"/>
                </a:rPr>
                <a:t>课堂变式练</a:t>
              </a:r>
              <a:endParaRPr lang="zh-CN" altLang="en-US" sz="2100" b="1" dirty="0" smtClean="0">
                <a:solidFill>
                  <a:srgbClr val="0A8CBF"/>
                </a:solidFill>
                <a:latin typeface="Times New Roman" panose="02020603050405020304" pitchFamily="18" charset="0"/>
                <a:ea typeface="微软雅黑" panose="020B0503020204020204" pitchFamily="34" charset="-122"/>
                <a:sym typeface="+mn-ea"/>
              </a:endParaRP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2402" y="1491944"/>
            <a:ext cx="8620133" cy="4453890"/>
          </a:xfrm>
          <a:prstGeom prst="rect">
            <a:avLst/>
          </a:prstGeom>
        </p:spPr>
        <p:txBody>
          <a:bodyPr wrap="square">
            <a:spAutoFit/>
          </a:bodyPr>
          <a:lstStyle/>
          <a:p>
            <a:pPr indent="720090" algn="just" fontAlgn="auto">
              <a:lnSpc>
                <a:spcPct val="150000"/>
              </a:lnSpc>
            </a:pPr>
            <a:r>
              <a:rPr sz="2100" dirty="0">
                <a:latin typeface="Times New Roman" panose="02020603050405020304" pitchFamily="18" charset="0"/>
                <a:ea typeface="微软雅黑" panose="020B0503020204020204" pitchFamily="34" charset="-122"/>
                <a:sym typeface="+mn-ea"/>
              </a:rPr>
              <a:t>秦王怫然怒,谓唐雎曰:“公亦尝闻天子之怒乎?”唐雎对曰:“臣未尝闻也｡”秦王曰:“天子之怒,伏尸百万,流血千里｡”唐雎曰:“大王尝闻布衣之怒乎?”秦王曰:“</a:t>
            </a:r>
            <a:r>
              <a:rPr sz="2100" u="sng" dirty="0">
                <a:latin typeface="Times New Roman" panose="02020603050405020304" pitchFamily="18" charset="0"/>
                <a:ea typeface="微软雅黑" panose="020B0503020204020204" pitchFamily="34" charset="-122"/>
                <a:sym typeface="+mn-ea"/>
              </a:rPr>
              <a:t>布衣之怒,亦免冠徒跣,以头抢地尔｡</a:t>
            </a:r>
            <a:r>
              <a:rPr sz="2100" dirty="0">
                <a:latin typeface="Times New Roman" panose="02020603050405020304" pitchFamily="18" charset="0"/>
                <a:ea typeface="微软雅黑" panose="020B0503020204020204" pitchFamily="34" charset="-122"/>
                <a:sym typeface="+mn-ea"/>
              </a:rPr>
              <a:t>”唐雎曰:“此庸夫之怒也,非士之怒也｡夫专诸之刺王僚也,彗星袭月;聂政之刺韩傀也,白虹贯日;要离之刺庆忌也,仓鹰击于殿上｡此三子者,皆布衣之士也,怀怒未发,休祲降于天,与臣而将四矣｡若士必怒,伏尸二人,流血五步,天下素,今日是也｡”挺剑而起｡</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pPr>
            <a:r>
              <a:rPr sz="2100" dirty="0">
                <a:latin typeface="Times New Roman" panose="02020603050405020304" pitchFamily="18" charset="0"/>
                <a:ea typeface="微软雅黑" panose="020B0503020204020204" pitchFamily="34" charset="-122"/>
                <a:sym typeface="+mn-ea"/>
              </a:rPr>
              <a:t>秦王色挠,长跪而谢之曰:“先生坐!何至于此!寡人谕矣:夫韩､魏灭亡,而安陵以五十里之地存者,徒以有先生也｡”</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163" y="1485900"/>
            <a:ext cx="8038148" cy="3969385"/>
          </a:xfrm>
          <a:prstGeom prst="rect">
            <a:avLst/>
          </a:prstGeom>
        </p:spPr>
        <p:txBody>
          <a:bodyPr wrap="square">
            <a:spAutoFit/>
          </a:bodyPr>
          <a:lstStyle/>
          <a:p>
            <a:pPr algn="just">
              <a:lnSpc>
                <a:spcPct val="150000"/>
              </a:lnSpc>
              <a:spcBef>
                <a:spcPts val="0"/>
              </a:spcBef>
              <a:spcAft>
                <a:spcPts val="0"/>
              </a:spcAft>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乙</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鲁哀公问于孔子曰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乐正</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夔</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一足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信乎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孔子曰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昔者舜欲以乐传教于天下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乃令重黎举夔于草莽之中而进之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舜以为乐正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夔于是正六律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和五声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以通八风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而天下大服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重黎又欲益求于人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舜曰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夫乐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天地之精也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得失之节也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故唯圣人为能和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乐之本也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夔能和之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以平天下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若夔者一而足矣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故曰‘夔一足’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非‘一足’也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r">
              <a:lnSpc>
                <a:spcPct val="150000"/>
              </a:lnSpc>
              <a:spcBef>
                <a:spcPts val="0"/>
              </a:spcBef>
              <a:spcAft>
                <a:spcPts val="0"/>
              </a:spcAft>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夔一足</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注释</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乐正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古代官名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负责音乐事务的官员</a:t>
            </a:r>
            <a:r>
              <a:rPr lang="en-US" altLang="zh-CN" sz="21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我国见诸记载最早的音乐家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以精通音乐著称</a:t>
            </a:r>
            <a:r>
              <a:rPr lang="en-US" altLang="zh-CN"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7684" y="1510189"/>
            <a:ext cx="8086249"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下列句子中加点词解释不正确的一项是</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宋之丁氏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家无井而出</a:t>
            </a:r>
            <a:r>
              <a:rPr lang="zh-CN" altLang="en-US" sz="2100" dirty="0">
                <a:solidFill>
                  <a:srgbClr val="FF00FF"/>
                </a:solidFill>
                <a:latin typeface="Times New Roman" panose="02020603050405020304" pitchFamily="18" charset="0"/>
                <a:ea typeface="微软雅黑" panose="020B0503020204020204" pitchFamily="34" charset="-122"/>
              </a:rPr>
              <a:t>溉</a:t>
            </a:r>
            <a:r>
              <a:rPr lang="zh-CN" altLang="en-US" sz="2100" dirty="0">
                <a:latin typeface="Times New Roman" panose="02020603050405020304" pitchFamily="18" charset="0"/>
                <a:ea typeface="微软雅黑" panose="020B0503020204020204" pitchFamily="34" charset="-122"/>
              </a:rPr>
              <a:t>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从井里取水</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乐正夔一足</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信</a:t>
            </a:r>
            <a:r>
              <a:rPr lang="zh-CN" altLang="en-US" sz="2100" dirty="0">
                <a:latin typeface="Times New Roman" panose="02020603050405020304" pitchFamily="18" charset="0"/>
                <a:ea typeface="微软雅黑" panose="020B0503020204020204" pitchFamily="34" charset="-122"/>
              </a:rPr>
              <a:t>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相信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乃令重黎举夔于草莽之中而</a:t>
            </a:r>
            <a:r>
              <a:rPr lang="zh-CN" altLang="en-US" sz="2100" dirty="0">
                <a:solidFill>
                  <a:srgbClr val="FF00FF"/>
                </a:solidFill>
                <a:latin typeface="Times New Roman" panose="02020603050405020304" pitchFamily="18" charset="0"/>
                <a:ea typeface="微软雅黑" panose="020B0503020204020204" pitchFamily="34" charset="-122"/>
              </a:rPr>
              <a:t>进</a:t>
            </a:r>
            <a:r>
              <a:rPr lang="zh-CN" altLang="en-US" sz="2100" dirty="0">
                <a:latin typeface="Times New Roman" panose="02020603050405020304" pitchFamily="18" charset="0"/>
                <a:ea typeface="微软雅黑" panose="020B0503020204020204" pitchFamily="34" charset="-122"/>
              </a:rPr>
              <a:t>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推荐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荐举</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夫乐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天地之精也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得失之</a:t>
            </a:r>
            <a:r>
              <a:rPr lang="zh-CN" altLang="en-US" sz="2100" dirty="0">
                <a:solidFill>
                  <a:srgbClr val="FF00FF"/>
                </a:solidFill>
                <a:latin typeface="Times New Roman" panose="02020603050405020304" pitchFamily="18" charset="0"/>
                <a:ea typeface="微软雅黑" panose="020B0503020204020204" pitchFamily="34" charset="-122"/>
              </a:rPr>
              <a:t>节</a:t>
            </a:r>
            <a:r>
              <a:rPr lang="zh-CN" altLang="en-US" sz="2100" dirty="0">
                <a:latin typeface="Times New Roman" panose="02020603050405020304" pitchFamily="18" charset="0"/>
                <a:ea typeface="微软雅黑" panose="020B0503020204020204" pitchFamily="34" charset="-122"/>
              </a:rPr>
              <a:t>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关键</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5580607" y="1631414"/>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B</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518160" y="4002405"/>
            <a:ext cx="8086249" cy="542925"/>
          </a:xfrm>
          <a:prstGeom prst="rect">
            <a:avLst/>
          </a:prstGeom>
          <a:noFill/>
          <a:ln w="28575">
            <a:solidFill>
              <a:srgbClr val="ED7D31"/>
            </a:solidFill>
            <a:prstDash val="dash"/>
          </a:ln>
        </p:spPr>
        <p:txBody>
          <a:bodyPr wrap="square">
            <a:spAutoFit/>
          </a:bodyPr>
          <a:lstStyle/>
          <a:p>
            <a:pPr indent="0" algn="just">
              <a:lnSpc>
                <a:spcPct val="14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信</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事实</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真理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8158" y="1510189"/>
            <a:ext cx="8121491"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下列句子中“之”的用法不同于其他三项的一项是</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有闻而传</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宋君令人问</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于丁氏</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夔能和</a:t>
            </a:r>
            <a:r>
              <a:rPr lang="zh-CN" altLang="en-US" sz="2100" dirty="0">
                <a:solidFill>
                  <a:srgbClr val="FF00FF"/>
                </a:solidFill>
                <a:latin typeface="Times New Roman" panose="02020603050405020304" pitchFamily="18" charset="0"/>
                <a:ea typeface="微软雅黑" panose="020B0503020204020204" pitchFamily="34" charset="-122"/>
              </a:rPr>
              <a:t>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以平天下</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乃令重黎举夔于草莽</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中而进之</a:t>
            </a:r>
            <a:endParaRPr lang="zh-CN" altLang="en-US"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6925243" y="1630387"/>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D</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498635" y="4028123"/>
            <a:ext cx="8216301" cy="995045"/>
          </a:xfrm>
          <a:prstGeom prst="rect">
            <a:avLst/>
          </a:prstGeom>
          <a:noFill/>
          <a:ln w="28575">
            <a:solidFill>
              <a:srgbClr val="ED7D31"/>
            </a:solidFill>
            <a:prstDash val="dash"/>
          </a:ln>
        </p:spPr>
        <p:txBody>
          <a:bodyPr wrap="square">
            <a:spAutoFit/>
          </a:bodyPr>
          <a:lstStyle/>
          <a:p>
            <a:pPr indent="0" algn="just">
              <a:lnSpc>
                <a:spcPct val="14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A､B､C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三项中的“之”为代词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项中的“之”为助词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的”</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89585" y="1510189"/>
            <a:ext cx="8155781" cy="3969385"/>
          </a:xfrm>
          <a:prstGeom prst="rect">
            <a:avLst/>
          </a:prstGeom>
        </p:spPr>
        <p:txBody>
          <a:bodyPr wrap="square">
            <a:spAutoFit/>
          </a:bodyPr>
          <a:lstStyle/>
          <a:p>
            <a:pPr algn="just" fontAlgn="auto">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下列对两文的理解和分析有误的一项是</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fontAlgn="auto">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穿井得人”是一个成语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原指家中打井后省得一个人的劳力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却传说成打井时挖得一个人</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fontAlgn="auto">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甲文告诉我们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一家之言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经再三转述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往往会丧失原义</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fontAlgn="auto">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乙文作者在强调个人的感受和看法的同时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通过举例来以理服人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似有“言有尽而意无穷”的意蕴</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fontAlgn="auto">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孔子对于“夔”的解释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虽然从历史的角度看未必真有其事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但能看得出儒家把神话历史化的高妙</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5522321" y="1631304"/>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C</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6" name="文本框 5"/>
          <p:cNvSpPr txBox="1"/>
          <p:nvPr/>
        </p:nvSpPr>
        <p:spPr>
          <a:xfrm>
            <a:off x="489585" y="5342295"/>
            <a:ext cx="8172926" cy="542925"/>
          </a:xfrm>
          <a:prstGeom prst="rect">
            <a:avLst/>
          </a:prstGeom>
          <a:noFill/>
          <a:ln w="28575">
            <a:solidFill>
              <a:srgbClr val="ED7D31"/>
            </a:solidFill>
            <a:prstDash val="dash"/>
          </a:ln>
        </p:spPr>
        <p:txBody>
          <a:bodyPr wrap="square">
            <a:spAutoFit/>
          </a:bodyPr>
          <a:lstStyle/>
          <a:p>
            <a:pPr indent="0" algn="just">
              <a:lnSpc>
                <a:spcPct val="14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作者并未强调个人的感受和看法</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bldLvl="0"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085773"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翻译下列句子</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求闻之若此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不若无闻也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00"/>
                </a:solidFill>
                <a:latin typeface="Times New Roman" panose="02020603050405020304" pitchFamily="18" charset="0"/>
                <a:ea typeface="微软雅黑" panose="020B0503020204020204" pitchFamily="34" charset="-122"/>
              </a:rPr>
              <a:t>像</a:t>
            </a:r>
            <a:r>
              <a:rPr lang="zh-CN" altLang="en-US" sz="2100" dirty="0">
                <a:solidFill>
                  <a:srgbClr val="FF0000"/>
                </a:solidFill>
                <a:latin typeface="Times New Roman" panose="02020603050405020304" pitchFamily="18" charset="0"/>
                <a:ea typeface="微软雅黑" panose="020B0503020204020204" pitchFamily="34" charset="-122"/>
              </a:rPr>
              <a:t>这样听取传闻</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还不如不去听</a:t>
            </a:r>
            <a:r>
              <a:rPr lang="en-US" altLang="zh-CN" sz="2100" dirty="0">
                <a:solidFill>
                  <a:srgbClr val="FF0000"/>
                </a:solidFill>
                <a:latin typeface="Times New Roman" panose="02020603050405020304" pitchFamily="18" charset="0"/>
                <a:ea typeface="微软雅黑" panose="020B0503020204020204" pitchFamily="34" charset="-122"/>
              </a:rPr>
              <a:t>｡</a:t>
            </a:r>
            <a:endParaRPr lang="en-US" altLang="zh-CN" sz="2100" dirty="0">
              <a:solidFill>
                <a:srgbClr val="FF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故曰“夔一足”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非“一足”也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00"/>
                </a:solidFill>
                <a:latin typeface="Times New Roman" panose="02020603050405020304" pitchFamily="18" charset="0"/>
                <a:ea typeface="微软雅黑" panose="020B0503020204020204" pitchFamily="34" charset="-122"/>
              </a:rPr>
              <a:t>所以</a:t>
            </a:r>
            <a:r>
              <a:rPr lang="zh-CN" altLang="en-US" sz="2100" dirty="0">
                <a:solidFill>
                  <a:srgbClr val="FF0000"/>
                </a:solidFill>
                <a:latin typeface="Times New Roman" panose="02020603050405020304" pitchFamily="18" charset="0"/>
                <a:ea typeface="微软雅黑" panose="020B0503020204020204" pitchFamily="34" charset="-122"/>
              </a:rPr>
              <a:t>说“一个夔就足够了”</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并不是说“夔只有一只脚”啊</a:t>
            </a:r>
            <a:r>
              <a:rPr lang="en-US" altLang="zh-CN" sz="2100" dirty="0">
                <a:solidFill>
                  <a:srgbClr val="FF0000"/>
                </a:solidFill>
                <a:latin typeface="Times New Roman" panose="02020603050405020304" pitchFamily="18" charset="0"/>
                <a:ea typeface="微软雅黑" panose="020B0503020204020204" pitchFamily="34" charset="-122"/>
              </a:rPr>
              <a:t>｡</a:t>
            </a:r>
            <a:endParaRPr lang="en-US" altLang="zh-CN" sz="2100"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120539"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穿井得一人”和“夔一足”虽然都使人产生了误解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可是原因不一样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你能分别说出产生这两种误解的原因吗</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穿井得一人”错在“得一人”的解释</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得一人”应理解为“得到一个人使唤”</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却被误解为“挖到了一个人”</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夔一足”主要错在“足”字的解释</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足”应理解为“足够”</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却被误解为“脚”的意思</a:t>
            </a:r>
            <a:r>
              <a:rPr lang="en-US" altLang="zh-CN" sz="2100" dirty="0">
                <a:solidFill>
                  <a:srgbClr val="FF0000"/>
                </a:solidFill>
                <a:latin typeface="Times New Roman" panose="02020603050405020304" pitchFamily="18" charset="0"/>
                <a:ea typeface="微软雅黑" panose="020B0503020204020204" pitchFamily="34" charset="-122"/>
              </a:rPr>
              <a:t>｡</a:t>
            </a:r>
            <a:endParaRPr sz="2100"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120539" cy="3969385"/>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smtClean="0">
                <a:latin typeface="Times New Roman" panose="02020603050405020304" pitchFamily="18" charset="0"/>
                <a:ea typeface="微软雅黑" panose="020B0503020204020204" pitchFamily="34" charset="-122"/>
              </a:rPr>
              <a:t>乙文参考译文</a:t>
            </a:r>
            <a:r>
              <a:rPr lang="en-US" altLang="zh-CN" sz="2100" b="1"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鲁哀公向孔子询问说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乐正夔只有一只脚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真的吗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孔子说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从前舜想把音乐传授给天下老百姓并教化他们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就让重黎从民间举荐了夔而且任用了他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舜把他任命为乐正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夔于是确定了六律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使五声谐和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用来调和阴阳之气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因而天下归顺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重黎还想多找些像夔这样的人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舜说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音乐是天地间的精华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国家治乱的关键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所以只有圣人才能使音乐和谐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而和谐是音乐的根本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夔能让音律调和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从而使天下安定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像夔这样的人一个就够了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所以说‘一个夔就足够了’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并不是说‘夔只有一只脚啊’</a:t>
            </a:r>
            <a:r>
              <a:rPr lang="en-US" altLang="zh-CN" sz="2100" dirty="0" smtClean="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78454"/>
            <a:ext cx="8092440" cy="445389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6 </a:t>
            </a:r>
            <a:r>
              <a:rPr lang="zh-CN" altLang="en-US" sz="2100" b="1" dirty="0" smtClean="0">
                <a:latin typeface="Times New Roman" panose="02020603050405020304" pitchFamily="18" charset="0"/>
                <a:ea typeface="微软雅黑" panose="020B0503020204020204" pitchFamily="34" charset="-122"/>
              </a:rPr>
              <a:t>孙权劝学</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(1)卿今</a:t>
            </a:r>
            <a:r>
              <a:rPr lang="zh-CN" altLang="en-US" sz="2100" dirty="0">
                <a:solidFill>
                  <a:srgbClr val="FF00FF"/>
                </a:solidFill>
                <a:latin typeface="Times New Roman" panose="02020603050405020304" pitchFamily="18" charset="0"/>
                <a:ea typeface="微软雅黑" panose="020B0503020204020204" pitchFamily="34" charset="-122"/>
              </a:rPr>
              <a:t>当涂</a:t>
            </a:r>
            <a:r>
              <a:rPr lang="zh-CN" altLang="en-US" sz="2100" dirty="0">
                <a:latin typeface="Times New Roman" panose="02020603050405020304" pitchFamily="18" charset="0"/>
                <a:ea typeface="微软雅黑" panose="020B0503020204020204" pitchFamily="34" charset="-122"/>
              </a:rPr>
              <a:t>掌事:当道,当权</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(2)蒙</a:t>
            </a:r>
            <a:r>
              <a:rPr lang="zh-CN" altLang="en-US" sz="2100" dirty="0">
                <a:solidFill>
                  <a:srgbClr val="FF00FF"/>
                </a:solidFill>
                <a:latin typeface="Times New Roman" panose="02020603050405020304" pitchFamily="18" charset="0"/>
                <a:ea typeface="微软雅黑" panose="020B0503020204020204" pitchFamily="34" charset="-122"/>
              </a:rPr>
              <a:t>辞</a:t>
            </a:r>
            <a:r>
              <a:rPr lang="zh-CN" altLang="en-US" sz="2100" dirty="0">
                <a:latin typeface="Times New Roman" panose="02020603050405020304" pitchFamily="18" charset="0"/>
                <a:ea typeface="微软雅黑" panose="020B0503020204020204" pitchFamily="34" charset="-122"/>
              </a:rPr>
              <a:t>以军中多务:推托</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(3)孤岂欲卿</a:t>
            </a:r>
            <a:r>
              <a:rPr lang="zh-CN" altLang="en-US" sz="2100" dirty="0">
                <a:solidFill>
                  <a:srgbClr val="FF00FF"/>
                </a:solidFill>
                <a:latin typeface="Times New Roman" panose="02020603050405020304" pitchFamily="18" charset="0"/>
                <a:ea typeface="微软雅黑" panose="020B0503020204020204" pitchFamily="34" charset="-122"/>
              </a:rPr>
              <a:t>治</a:t>
            </a:r>
            <a:r>
              <a:rPr lang="zh-CN" altLang="en-US" sz="2100" dirty="0">
                <a:latin typeface="Times New Roman" panose="02020603050405020304" pitchFamily="18" charset="0"/>
                <a:ea typeface="微软雅黑" panose="020B0503020204020204" pitchFamily="34" charset="-122"/>
              </a:rPr>
              <a:t>经为博士邪:研究</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(4)但当</a:t>
            </a:r>
            <a:r>
              <a:rPr lang="zh-CN" altLang="en-US" sz="2100" dirty="0">
                <a:solidFill>
                  <a:srgbClr val="FF00FF"/>
                </a:solidFill>
                <a:latin typeface="Times New Roman" panose="02020603050405020304" pitchFamily="18" charset="0"/>
                <a:ea typeface="微软雅黑" panose="020B0503020204020204" pitchFamily="34" charset="-122"/>
              </a:rPr>
              <a:t>涉猎</a:t>
            </a:r>
            <a:r>
              <a:rPr lang="zh-CN" altLang="en-US" sz="2100" dirty="0">
                <a:latin typeface="Times New Roman" panose="02020603050405020304" pitchFamily="18" charset="0"/>
                <a:ea typeface="微软雅黑" panose="020B0503020204020204" pitchFamily="34" charset="-122"/>
              </a:rPr>
              <a:t>:粗略地阅读</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(5)卿今者</a:t>
            </a:r>
            <a:r>
              <a:rPr lang="zh-CN" altLang="en-US" sz="2100" dirty="0">
                <a:solidFill>
                  <a:srgbClr val="FF00FF"/>
                </a:solidFill>
                <a:latin typeface="Times New Roman" panose="02020603050405020304" pitchFamily="18" charset="0"/>
                <a:ea typeface="微软雅黑" panose="020B0503020204020204" pitchFamily="34" charset="-122"/>
              </a:rPr>
              <a:t>才略</a:t>
            </a:r>
            <a:r>
              <a:rPr lang="zh-CN" altLang="en-US" sz="2100" dirty="0">
                <a:latin typeface="Times New Roman" panose="02020603050405020304" pitchFamily="18" charset="0"/>
                <a:ea typeface="微软雅黑" panose="020B0503020204020204" pitchFamily="34" charset="-122"/>
              </a:rPr>
              <a:t>:才干和谋略</a:t>
            </a:r>
            <a:endParaRPr lang="zh-CN" altLang="en-US" sz="2100" dirty="0">
              <a:latin typeface="Times New Roman" panose="02020603050405020304" pitchFamily="18" charset="0"/>
              <a:ea typeface="微软雅黑" panose="020B0503020204020204" pitchFamily="34" charset="-122"/>
            </a:endParaRPr>
          </a:p>
        </p:txBody>
      </p:sp>
      <p:grpSp>
        <p:nvGrpSpPr>
          <p:cNvPr id="3" name="组合 2"/>
          <p:cNvGrpSpPr/>
          <p:nvPr/>
        </p:nvGrpSpPr>
        <p:grpSpPr>
          <a:xfrm>
            <a:off x="611945" y="1956179"/>
            <a:ext cx="8210074" cy="575786"/>
            <a:chOff x="879" y="1466"/>
            <a:chExt cx="17239" cy="1209"/>
          </a:xfrm>
        </p:grpSpPr>
        <p:sp>
          <p:nvSpPr>
            <p:cNvPr id="4" name="矩形 3"/>
            <p:cNvSpPr/>
            <p:nvPr/>
          </p:nvSpPr>
          <p:spPr>
            <a:xfrm>
              <a:off x="1695" y="1466"/>
              <a:ext cx="16423" cy="1209"/>
            </a:xfrm>
            <a:prstGeom prst="rect">
              <a:avLst/>
            </a:prstGeom>
          </p:spPr>
          <p:txBody>
            <a:bodyPr wrap="square">
              <a:spAutoFit/>
            </a:bodyPr>
            <a:lstStyle/>
            <a:p>
              <a:pPr algn="just">
                <a:lnSpc>
                  <a:spcPct val="150000"/>
                </a:lnSpc>
              </a:pPr>
              <a:r>
                <a:rPr lang="zh-CN" altLang="en-US" sz="2100" b="1" dirty="0" smtClean="0">
                  <a:solidFill>
                    <a:srgbClr val="ED7D31"/>
                  </a:solidFill>
                  <a:latin typeface="Times New Roman" panose="02020603050405020304" pitchFamily="18" charset="0"/>
                  <a:ea typeface="微软雅黑" panose="020B0503020204020204" pitchFamily="34" charset="-122"/>
                </a:rPr>
                <a:t>教材梳理</a:t>
              </a:r>
              <a:endParaRPr lang="zh-CN" altLang="en-US" sz="2100" b="1" dirty="0" smtClean="0">
                <a:solidFill>
                  <a:srgbClr val="ED7D31"/>
                </a:solidFill>
                <a:latin typeface="Times New Roman" panose="02020603050405020304" pitchFamily="18" charset="0"/>
                <a:ea typeface="微软雅黑" panose="020B0503020204020204" pitchFamily="34" charset="-122"/>
              </a:endParaRPr>
            </a:p>
          </p:txBody>
        </p:sp>
        <p:sp>
          <p:nvSpPr>
            <p:cNvPr id="5" name="Shape 16869"/>
            <p:cNvSpPr/>
            <p:nvPr/>
          </p:nvSpPr>
          <p:spPr>
            <a:xfrm>
              <a:off x="879" y="1717"/>
              <a:ext cx="816" cy="731"/>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chemeClr val="accent2"/>
            </a:solidFill>
            <a:ln w="12700">
              <a:miter lim="400000"/>
            </a:ln>
          </p:spPr>
          <p:txBody>
            <a:bodyPr lIns="0" tIns="0" rIns="0" bIns="0"/>
            <a:lstStyle/>
            <a:p>
              <a:pPr lvl="0"/>
              <a:endParaRPr sz="100"/>
            </a:p>
          </p:txBody>
        </p:sp>
      </p:gr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99795"/>
            <a:ext cx="8081889"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solidFill>
                  <a:srgbClr val="FF00FF"/>
                </a:solidFill>
                <a:latin typeface="Times New Roman" panose="02020603050405020304" pitchFamily="18" charset="0"/>
                <a:ea typeface="微软雅黑" panose="020B0503020204020204" pitchFamily="34" charset="-122"/>
              </a:rPr>
              <a:t>非复</a:t>
            </a:r>
            <a:r>
              <a:rPr lang="zh-CN" altLang="en-US" sz="2100" dirty="0">
                <a:latin typeface="Times New Roman" panose="02020603050405020304" pitchFamily="18" charset="0"/>
                <a:ea typeface="微软雅黑" panose="020B0503020204020204" pitchFamily="34" charset="-122"/>
              </a:rPr>
              <a:t>吴下阿蒙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不再是</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即更</a:t>
            </a:r>
            <a:r>
              <a:rPr lang="zh-CN" altLang="en-US" sz="2100" dirty="0">
                <a:solidFill>
                  <a:srgbClr val="FF00FF"/>
                </a:solidFill>
                <a:latin typeface="Times New Roman" panose="02020603050405020304" pitchFamily="18" charset="0"/>
                <a:ea typeface="微软雅黑" panose="020B0503020204020204" pitchFamily="34" charset="-122"/>
              </a:rPr>
              <a:t>刮</a:t>
            </a:r>
            <a:r>
              <a:rPr lang="zh-CN" altLang="en-US" sz="2100" dirty="0">
                <a:latin typeface="Times New Roman" panose="02020603050405020304" pitchFamily="18" charset="0"/>
                <a:ea typeface="微软雅黑" panose="020B0503020204020204" pitchFamily="34" charset="-122"/>
              </a:rPr>
              <a:t>目相待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擦拭</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solidFill>
                  <a:srgbClr val="FF00FF"/>
                </a:solidFill>
                <a:latin typeface="Times New Roman" panose="02020603050405020304" pitchFamily="18" charset="0"/>
                <a:ea typeface="微软雅黑" panose="020B0503020204020204" pitchFamily="34" charset="-122"/>
              </a:rPr>
              <a:t>大兄</a:t>
            </a:r>
            <a:r>
              <a:rPr lang="zh-CN" altLang="en-US" sz="2100" dirty="0">
                <a:latin typeface="Times New Roman" panose="02020603050405020304" pitchFamily="18" charset="0"/>
                <a:ea typeface="微软雅黑" panose="020B0503020204020204" pitchFamily="34" charset="-122"/>
              </a:rPr>
              <a:t>何见事之晚乎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对朋友辈的敬称</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通假字</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孤岂欲卿治经为博士</a:t>
            </a:r>
            <a:r>
              <a:rPr lang="zh-CN" altLang="en-US" sz="2100" dirty="0">
                <a:solidFill>
                  <a:srgbClr val="FF00FF"/>
                </a:solidFill>
                <a:latin typeface="Times New Roman" panose="02020603050405020304" pitchFamily="18" charset="0"/>
                <a:ea typeface="微软雅黑" panose="020B0503020204020204" pitchFamily="34" charset="-122"/>
              </a:rPr>
              <a:t>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邪”同“耶”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语气词</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419" y="1484362"/>
            <a:ext cx="8064458"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卿</a:t>
            </a:r>
            <a:r>
              <a:rPr lang="zh-CN" altLang="en-US" sz="2100" dirty="0">
                <a:latin typeface="Times New Roman" panose="02020603050405020304" pitchFamily="18" charset="0"/>
                <a:ea typeface="微软雅黑" panose="020B0503020204020204" pitchFamily="34" charset="-122"/>
              </a:rPr>
              <a:t>今</a:t>
            </a:r>
            <a:r>
              <a:rPr lang="zh-CN" altLang="en-US" sz="2100" dirty="0">
                <a:solidFill>
                  <a:srgbClr val="FF00FF"/>
                </a:solidFill>
                <a:latin typeface="Times New Roman" panose="02020603050405020304" pitchFamily="18" charset="0"/>
                <a:ea typeface="微软雅黑" panose="020B0503020204020204" pitchFamily="34" charset="-122"/>
              </a:rPr>
              <a:t>当</a:t>
            </a:r>
            <a:r>
              <a:rPr lang="zh-CN" altLang="en-US" sz="2100" dirty="0">
                <a:latin typeface="Times New Roman" panose="02020603050405020304" pitchFamily="18" charset="0"/>
                <a:ea typeface="微软雅黑" panose="020B0503020204020204" pitchFamily="34" charset="-122"/>
              </a:rPr>
              <a:t>涂掌事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掌管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主持</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但</a:t>
            </a:r>
            <a:r>
              <a:rPr lang="zh-CN" altLang="en-US" sz="2100" dirty="0">
                <a:solidFill>
                  <a:srgbClr val="FF00FF"/>
                </a:solidFill>
                <a:latin typeface="Times New Roman" panose="02020603050405020304" pitchFamily="18" charset="0"/>
                <a:ea typeface="微软雅黑" panose="020B0503020204020204" pitchFamily="34" charset="-122"/>
              </a:rPr>
              <a:t>当</a:t>
            </a:r>
            <a:r>
              <a:rPr lang="zh-CN" altLang="en-US" sz="2100" dirty="0">
                <a:latin typeface="Times New Roman" panose="02020603050405020304" pitchFamily="18" charset="0"/>
                <a:ea typeface="微软雅黑" panose="020B0503020204020204" pitchFamily="34" charset="-122"/>
              </a:rPr>
              <a:t>涉猎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应该</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见</a:t>
            </a:r>
            <a:r>
              <a:rPr lang="zh-CN" altLang="en-US" sz="2100" dirty="0">
                <a:latin typeface="Times New Roman" panose="02020603050405020304" pitchFamily="18" charset="0"/>
                <a:ea typeface="微软雅黑" panose="020B0503020204020204" pitchFamily="34" charset="-122"/>
              </a:rPr>
              <a:t>往事耳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了解</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大</a:t>
            </a:r>
            <a:r>
              <a:rPr lang="zh-CN" altLang="en-US" sz="2100" dirty="0">
                <a:latin typeface="Times New Roman" panose="02020603050405020304" pitchFamily="18" charset="0"/>
                <a:ea typeface="微软雅黑" panose="020B0503020204020204" pitchFamily="34" charset="-122"/>
              </a:rPr>
              <a:t>兄何</a:t>
            </a:r>
            <a:r>
              <a:rPr lang="zh-CN" altLang="en-US" sz="2100" dirty="0">
                <a:solidFill>
                  <a:srgbClr val="FF00FF"/>
                </a:solidFill>
                <a:latin typeface="Times New Roman" panose="02020603050405020304" pitchFamily="18" charset="0"/>
                <a:ea typeface="微软雅黑" panose="020B0503020204020204" pitchFamily="34" charset="-122"/>
              </a:rPr>
              <a:t>见</a:t>
            </a:r>
            <a:r>
              <a:rPr lang="zh-CN" altLang="en-US" sz="2100" dirty="0">
                <a:latin typeface="Times New Roman" panose="02020603050405020304" pitchFamily="18" charset="0"/>
                <a:ea typeface="微软雅黑" panose="020B0503020204020204" pitchFamily="34" charset="-122"/>
              </a:rPr>
              <a:t>事之晚乎</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知晓</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古今异</a:t>
            </a:r>
            <a:r>
              <a:rPr lang="zh-CN" altLang="en-US" sz="2100" b="1" dirty="0" smtClean="0">
                <a:latin typeface="Times New Roman" panose="02020603050405020304" pitchFamily="18" charset="0"/>
                <a:ea typeface="微软雅黑" panose="020B0503020204020204" pitchFamily="34" charset="-122"/>
              </a:rPr>
              <a:t>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孤岂欲卿治经为</a:t>
            </a:r>
            <a:r>
              <a:rPr lang="zh-CN" altLang="en-US" sz="2100" dirty="0">
                <a:solidFill>
                  <a:srgbClr val="FF00FF"/>
                </a:solidFill>
                <a:latin typeface="Times New Roman" panose="02020603050405020304" pitchFamily="18" charset="0"/>
                <a:ea typeface="微软雅黑" panose="020B0503020204020204" pitchFamily="34" charset="-122"/>
              </a:rPr>
              <a:t>博士</a:t>
            </a:r>
            <a:r>
              <a:rPr lang="zh-CN" altLang="en-US" sz="2100" dirty="0">
                <a:latin typeface="Times New Roman" panose="02020603050405020304" pitchFamily="18" charset="0"/>
                <a:ea typeface="微软雅黑" panose="020B0503020204020204" pitchFamily="34" charset="-122"/>
              </a:rPr>
              <a:t>邪</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专掌经学传授的学官</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学位的最高</a:t>
            </a:r>
            <a:r>
              <a:rPr lang="zh-CN" altLang="en-US" sz="2100" dirty="0" smtClean="0">
                <a:latin typeface="Times New Roman" panose="02020603050405020304" pitchFamily="18" charset="0"/>
                <a:ea typeface="微软雅黑" panose="020B0503020204020204" pitchFamily="34" charset="-122"/>
              </a:rPr>
              <a:t>一级</a:t>
            </a:r>
            <a:endParaRPr lang="zh-CN" altLang="en-US" sz="2100" dirty="0">
              <a:latin typeface="Times New Roman" panose="02020603050405020304" pitchFamily="18" charset="0"/>
              <a:ea typeface="微软雅黑" panose="020B0503020204020204" pitchFamily="34" charset="-122"/>
            </a:endParaRPr>
          </a:p>
        </p:txBody>
      </p:sp>
      <p:sp>
        <p:nvSpPr>
          <p:cNvPr id="3" name="矩形 2"/>
          <p:cNvSpPr/>
          <p:nvPr/>
        </p:nvSpPr>
        <p:spPr>
          <a:xfrm>
            <a:off x="534419" y="2309804"/>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当</a:t>
            </a:r>
            <a:endParaRPr lang="en-US" altLang="zh-CN" sz="2100" dirty="0">
              <a:latin typeface="Times New Roman" panose="02020603050405020304" pitchFamily="18" charset="0"/>
              <a:ea typeface="微软雅黑" panose="020B0503020204020204" pitchFamily="34" charset="-122"/>
            </a:endParaRPr>
          </a:p>
        </p:txBody>
      </p:sp>
      <p:sp>
        <p:nvSpPr>
          <p:cNvPr id="10" name="左大括号 9"/>
          <p:cNvSpPr/>
          <p:nvPr/>
        </p:nvSpPr>
        <p:spPr>
          <a:xfrm>
            <a:off x="1257212" y="2157837"/>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100">
              <a:latin typeface="Times New Roman" panose="02020603050405020304" pitchFamily="18" charset="0"/>
              <a:ea typeface="微软雅黑" panose="020B0503020204020204" pitchFamily="34" charset="-122"/>
            </a:endParaRPr>
          </a:p>
        </p:txBody>
      </p:sp>
      <p:sp>
        <p:nvSpPr>
          <p:cNvPr id="5" name="矩形 4"/>
          <p:cNvSpPr/>
          <p:nvPr/>
        </p:nvSpPr>
        <p:spPr>
          <a:xfrm>
            <a:off x="534419" y="3266908"/>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见</a:t>
            </a:r>
            <a:endParaRPr lang="en-US" altLang="zh-CN" sz="2100" dirty="0">
              <a:latin typeface="Times New Roman" panose="02020603050405020304" pitchFamily="18" charset="0"/>
              <a:ea typeface="微软雅黑" panose="020B0503020204020204" pitchFamily="34" charset="-122"/>
            </a:endParaRPr>
          </a:p>
        </p:txBody>
      </p:sp>
      <p:sp>
        <p:nvSpPr>
          <p:cNvPr id="6" name="左大括号 5"/>
          <p:cNvSpPr/>
          <p:nvPr/>
        </p:nvSpPr>
        <p:spPr>
          <a:xfrm>
            <a:off x="1257212" y="3114941"/>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2402" y="1491944"/>
            <a:ext cx="8620133" cy="4939030"/>
          </a:xfrm>
          <a:prstGeom prst="rect">
            <a:avLst/>
          </a:prstGeom>
        </p:spPr>
        <p:txBody>
          <a:bodyPr wrap="square">
            <a:spAutoFit/>
          </a:bodyPr>
          <a:lstStyle/>
          <a:p>
            <a:pPr algn="ctr">
              <a:lnSpc>
                <a:spcPct val="150000"/>
              </a:lnSpc>
            </a:pPr>
            <a:r>
              <a:rPr sz="2100" b="1" dirty="0">
                <a:latin typeface="Times New Roman" panose="02020603050405020304" pitchFamily="18" charset="0"/>
                <a:ea typeface="微软雅黑" panose="020B0503020204020204" pitchFamily="34" charset="-122"/>
              </a:rPr>
              <a:t>【乙】触龙说赵太后</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pPr>
            <a:r>
              <a:rPr sz="2100" dirty="0">
                <a:latin typeface="Times New Roman" panose="02020603050405020304" pitchFamily="18" charset="0"/>
                <a:ea typeface="微软雅黑" panose="020B0503020204020204" pitchFamily="34" charset="-122"/>
              </a:rPr>
              <a:t>赵太后新用事,秦急攻之｡赵氏求救于齐,齐曰:“必以长安君为质,兵乃出｡”太后不肯,大臣强谏｡太后明谓左右:“有复言令长安君为质者,老妇必唾其面｡”</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pPr>
            <a:r>
              <a:rPr sz="2100" dirty="0">
                <a:latin typeface="Times New Roman" panose="02020603050405020304" pitchFamily="18" charset="0"/>
                <a:ea typeface="微软雅黑" panose="020B0503020204020204" pitchFamily="34" charset="-122"/>
              </a:rPr>
              <a:t>左师触龙愿见太后｡太后盛气而揖之｡入而徐趋,至而自谢,曰:“老臣病足,曾不能疾走,不得见久矣｡窃自恕,而恐太后玉体之有所郄也,故愿望见太后｡”太后曰:“老妇恃辇而行｡”曰:“日食饮得无衰乎?”曰:“恃粥耳｡”曰:“老臣今者殊不欲食,乃自强步,日三四里,少益耆食,和于身｡”太后曰:“老妇不能｡”太后之色少解｡</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pP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5727"/>
            <a:ext cx="8081889" cy="2999740"/>
          </a:xfrm>
          <a:prstGeom prst="rect">
            <a:avLst/>
          </a:prstGeom>
        </p:spPr>
        <p:txBody>
          <a:bodyPr wrap="square">
            <a:spAutoFit/>
          </a:bodyPr>
          <a:lstStyle/>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见</a:t>
            </a:r>
            <a:r>
              <a:rPr lang="zh-CN" altLang="en-US" sz="2100" dirty="0">
                <a:solidFill>
                  <a:srgbClr val="FF00FF"/>
                </a:solidFill>
                <a:latin typeface="Times New Roman" panose="02020603050405020304" pitchFamily="18" charset="0"/>
                <a:ea typeface="微软雅黑" panose="020B0503020204020204" pitchFamily="34" charset="-122"/>
              </a:rPr>
              <a:t>往事</a:t>
            </a:r>
            <a:r>
              <a:rPr lang="zh-CN" altLang="en-US" sz="2100" dirty="0">
                <a:latin typeface="Times New Roman" panose="02020603050405020304" pitchFamily="18" charset="0"/>
                <a:ea typeface="微软雅黑" panose="020B0503020204020204" pitchFamily="34" charset="-122"/>
              </a:rPr>
              <a:t>耳</a:t>
            </a:r>
            <a:endParaRPr lang="zh-CN" altLang="en-US"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指历史今义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过去的事情</a:t>
            </a:r>
            <a:endParaRPr lang="zh-CN" altLang="en-US"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但</a:t>
            </a:r>
            <a:r>
              <a:rPr lang="zh-CN" altLang="en-US" sz="2100" dirty="0">
                <a:latin typeface="Times New Roman" panose="02020603050405020304" pitchFamily="18" charset="0"/>
                <a:ea typeface="微软雅黑" panose="020B0503020204020204" pitchFamily="34" charset="-122"/>
              </a:rPr>
              <a:t>当涉猎</a:t>
            </a:r>
            <a:endParaRPr lang="zh-CN" altLang="en-US"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只是今义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表转折关系的连词</a:t>
            </a:r>
            <a:endParaRPr lang="zh-CN" altLang="en-US"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即</a:t>
            </a:r>
            <a:r>
              <a:rPr lang="zh-CN" altLang="en-US" sz="2100" dirty="0">
                <a:solidFill>
                  <a:srgbClr val="FF00FF"/>
                </a:solidFill>
                <a:latin typeface="Times New Roman" panose="02020603050405020304" pitchFamily="18" charset="0"/>
                <a:ea typeface="微软雅黑" panose="020B0503020204020204" pitchFamily="34" charset="-122"/>
              </a:rPr>
              <a:t>更</a:t>
            </a:r>
            <a:r>
              <a:rPr lang="zh-CN" altLang="en-US" sz="2100" dirty="0">
                <a:latin typeface="Times New Roman" panose="02020603050405020304" pitchFamily="18" charset="0"/>
                <a:ea typeface="微软雅黑" panose="020B0503020204020204" pitchFamily="34" charset="-122"/>
              </a:rPr>
              <a:t>刮目相待</a:t>
            </a:r>
            <a:endParaRPr lang="zh-CN" altLang="en-US"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另外今义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更加</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5727"/>
            <a:ext cx="8081889" cy="4453890"/>
          </a:xfrm>
          <a:prstGeom prst="rect">
            <a:avLst/>
          </a:prstGeom>
        </p:spPr>
        <p:txBody>
          <a:bodyPr wrap="square">
            <a:spAutoFit/>
          </a:bodyPr>
          <a:lstStyle/>
          <a:p>
            <a:pPr>
              <a:lnSpc>
                <a:spcPct val="150000"/>
              </a:lnSpc>
              <a:spcBef>
                <a:spcPts val="0"/>
              </a:spcBef>
              <a:spcAft>
                <a:spcPts val="0"/>
              </a:spcAft>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卿今当涂掌事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不可不学</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你</a:t>
            </a:r>
            <a:r>
              <a:rPr lang="zh-CN" altLang="en-US" sz="2100" dirty="0">
                <a:solidFill>
                  <a:srgbClr val="C00000"/>
                </a:solidFill>
                <a:latin typeface="Times New Roman" panose="02020603050405020304" pitchFamily="18" charset="0"/>
                <a:ea typeface="微软雅黑" panose="020B0503020204020204" pitchFamily="34" charset="-122"/>
              </a:rPr>
              <a:t>现在当权管事了</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不可以不学习</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蒙辞以军中多务</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吕蒙</a:t>
            </a:r>
            <a:r>
              <a:rPr lang="zh-CN" altLang="en-US" sz="2100" dirty="0">
                <a:solidFill>
                  <a:srgbClr val="C00000"/>
                </a:solidFill>
                <a:latin typeface="Times New Roman" panose="02020603050405020304" pitchFamily="18" charset="0"/>
                <a:ea typeface="微软雅黑" panose="020B0503020204020204" pitchFamily="34" charset="-122"/>
              </a:rPr>
              <a:t>用军中事务太多来推托</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孤岂欲卿治经为博士邪</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我</a:t>
            </a:r>
            <a:r>
              <a:rPr lang="zh-CN" altLang="en-US" sz="2100" dirty="0">
                <a:solidFill>
                  <a:srgbClr val="C00000"/>
                </a:solidFill>
                <a:latin typeface="Times New Roman" panose="02020603050405020304" pitchFamily="18" charset="0"/>
                <a:ea typeface="微软雅黑" panose="020B0503020204020204" pitchFamily="34" charset="-122"/>
              </a:rPr>
              <a:t>难道想要你研究儒家经典成为专掌经学传授的学官吗</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卿今者才略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非复吴下阿蒙</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你</a:t>
            </a:r>
            <a:r>
              <a:rPr lang="zh-CN" altLang="en-US" sz="2100" dirty="0">
                <a:solidFill>
                  <a:srgbClr val="C00000"/>
                </a:solidFill>
                <a:latin typeface="Times New Roman" panose="02020603050405020304" pitchFamily="18" charset="0"/>
                <a:ea typeface="微软雅黑" panose="020B0503020204020204" pitchFamily="34" charset="-122"/>
              </a:rPr>
              <a:t>如今的才干和谋略</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不再是当年吴地的那个吕蒙了</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anim calcmode="lin" valueType="num">
                                      <p:cBhvr additive="base">
                                        <p:cTn id="2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5727"/>
            <a:ext cx="8081889" cy="1771015"/>
          </a:xfrm>
          <a:prstGeom prst="rect">
            <a:avLst/>
          </a:prstGeom>
        </p:spPr>
        <p:txBody>
          <a:bodyPr wrap="square">
            <a:spAutoFit/>
          </a:bodyPr>
          <a:lstStyle/>
          <a:p>
            <a:pPr>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士别三日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即更刮目相待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大兄何见事之晚乎</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读书人</a:t>
            </a:r>
            <a:r>
              <a:rPr lang="zh-CN" altLang="en-US" sz="2100" dirty="0">
                <a:solidFill>
                  <a:srgbClr val="C00000"/>
                </a:solidFill>
                <a:latin typeface="Times New Roman" panose="02020603050405020304" pitchFamily="18" charset="0"/>
                <a:ea typeface="微软雅黑" panose="020B0503020204020204" pitchFamily="34" charset="-122"/>
              </a:rPr>
              <a:t>分别几天</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就另用新的眼光看待他</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你为什么知晓事情这么晚啊</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肃遂拜蒙母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结友而别</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鲁肃</a:t>
            </a:r>
            <a:r>
              <a:rPr lang="zh-CN" altLang="en-US" sz="2100" dirty="0">
                <a:solidFill>
                  <a:srgbClr val="C00000"/>
                </a:solidFill>
                <a:latin typeface="Times New Roman" panose="02020603050405020304" pitchFamily="18" charset="0"/>
                <a:ea typeface="微软雅黑" panose="020B0503020204020204" pitchFamily="34" charset="-122"/>
              </a:rPr>
              <a:t>于是拜见吕蒙的母亲</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与吕蒙结为好友</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然后告别而去</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5727"/>
            <a:ext cx="8081889" cy="1545590"/>
          </a:xfrm>
          <a:prstGeom prst="rect">
            <a:avLst/>
          </a:prstGeom>
        </p:spPr>
        <p:txBody>
          <a:bodyPr wrap="square">
            <a:spAutoFit/>
          </a:bodyPr>
          <a:lstStyle/>
          <a:p>
            <a:pPr>
              <a:lnSpc>
                <a:spcPct val="150000"/>
              </a:lnSpc>
              <a:spcBef>
                <a:spcPts val="0"/>
              </a:spcBef>
              <a:spcAft>
                <a:spcPts val="0"/>
              </a:spcAft>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zh-CN" altLang="en-US" sz="2100" b="1" dirty="0" smtClean="0">
                <a:latin typeface="Times New Roman" panose="02020603050405020304" pitchFamily="18" charset="0"/>
                <a:ea typeface="微软雅黑" panose="020B0503020204020204" pitchFamily="34" charset="-122"/>
              </a:rPr>
              <a:t>理解</a:t>
            </a:r>
            <a:endParaRPr lang="en-US" altLang="zh-CN" sz="2100" b="1"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latin typeface="Times New Roman" panose="02020603050405020304" pitchFamily="18" charset="0"/>
                <a:ea typeface="微软雅黑" panose="020B0503020204020204" pitchFamily="34" charset="-122"/>
              </a:rPr>
              <a:t>        本文</a:t>
            </a:r>
            <a:r>
              <a:rPr lang="zh-CN" altLang="en-US" sz="2100" dirty="0">
                <a:latin typeface="Times New Roman" panose="02020603050405020304" pitchFamily="18" charset="0"/>
                <a:ea typeface="微软雅黑" panose="020B0503020204020204" pitchFamily="34" charset="-122"/>
              </a:rPr>
              <a:t>通过叙述孙权劝告吕蒙读书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吕蒙读书后大有长进的故事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告诉我们只要肯学习就会有长进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突出学习的重要性</a:t>
            </a:r>
            <a:r>
              <a:rPr lang="en-US" altLang="zh-CN" sz="2100" dirty="0">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2046749"/>
            <a:ext cx="8343977" cy="3484245"/>
          </a:xfrm>
          <a:prstGeom prst="rect">
            <a:avLst/>
          </a:prstGeom>
        </p:spPr>
        <p:txBody>
          <a:bodyPr wrap="square">
            <a:spAutoFit/>
          </a:bodyPr>
          <a:lstStyle/>
          <a:p>
            <a:pPr algn="just">
              <a:lnSpc>
                <a:spcPct val="150000"/>
              </a:lnSpc>
              <a:spcBef>
                <a:spcPts val="0"/>
              </a:spcBef>
              <a:spcAft>
                <a:spcPts val="0"/>
              </a:spcAft>
            </a:pPr>
            <a:r>
              <a:rPr lang="zh-CN" altLang="en-US" sz="2100" b="1" dirty="0">
                <a:latin typeface="Times New Roman" panose="02020603050405020304" pitchFamily="18" charset="0"/>
                <a:ea typeface="微软雅黑" panose="020B0503020204020204" pitchFamily="34" charset="-122"/>
              </a:rPr>
              <a:t>阅读下面文言文</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完成题目</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甲</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权谓吕蒙曰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卿今当涂掌事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不可不学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蒙辞以军中多务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权曰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孤岂欲卿治经为博士邪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但当涉猎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见往事耳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卿言多务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孰若孤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孤常读书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自以为大有所益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蒙乃</a:t>
            </a:r>
            <a:r>
              <a:rPr lang="zh-CN" altLang="en-US" sz="2100" dirty="0" smtClean="0">
                <a:latin typeface="Times New Roman" panose="02020603050405020304" pitchFamily="18" charset="0"/>
                <a:ea typeface="微软雅黑" panose="020B0503020204020204" pitchFamily="34" charset="-122"/>
              </a:rPr>
              <a:t>始就学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及鲁肃过寻阳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与蒙论议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大惊曰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卿今者才略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非复吴下阿蒙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蒙曰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士别三日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即更刮目相待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大兄何见事之晚乎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肃遂拜蒙母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结友而别</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孙权劝学</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grpSp>
        <p:nvGrpSpPr>
          <p:cNvPr id="3" name="组合 2"/>
          <p:cNvGrpSpPr/>
          <p:nvPr/>
        </p:nvGrpSpPr>
        <p:grpSpPr>
          <a:xfrm>
            <a:off x="538266" y="1585400"/>
            <a:ext cx="1832229" cy="575945"/>
            <a:chOff x="3318511" y="2579277"/>
            <a:chExt cx="2442972" cy="767927"/>
          </a:xfrm>
        </p:grpSpPr>
        <p:grpSp>
          <p:nvGrpSpPr>
            <p:cNvPr id="5" name="组合 4"/>
            <p:cNvGrpSpPr/>
            <p:nvPr/>
          </p:nvGrpSpPr>
          <p:grpSpPr>
            <a:xfrm>
              <a:off x="3318511" y="2707006"/>
              <a:ext cx="437563" cy="458225"/>
              <a:chOff x="9324592" y="1236103"/>
              <a:chExt cx="531657" cy="583566"/>
            </a:xfrm>
          </p:grpSpPr>
          <p:sp>
            <p:nvSpPr>
              <p:cNvPr id="7" name="Shape 6853"/>
              <p:cNvSpPr/>
              <p:nvPr/>
            </p:nvSpPr>
            <p:spPr>
              <a:xfrm>
                <a:off x="9332127" y="1236103"/>
                <a:ext cx="450444" cy="583566"/>
              </a:xfrm>
              <a:custGeom>
                <a:avLst/>
                <a:gdLst/>
                <a:ahLst/>
                <a:cxnLst>
                  <a:cxn ang="0">
                    <a:pos x="wd2" y="hd2"/>
                  </a:cxn>
                  <a:cxn ang="5400000">
                    <a:pos x="wd2" y="hd2"/>
                  </a:cxn>
                  <a:cxn ang="10800000">
                    <a:pos x="wd2" y="hd2"/>
                  </a:cxn>
                  <a:cxn ang="16200000">
                    <a:pos x="wd2" y="hd2"/>
                  </a:cxn>
                </a:cxnLst>
                <a:rect l="0" t="0" r="r" b="b"/>
                <a:pathLst>
                  <a:path w="21600" h="21600" extrusionOk="0">
                    <a:moveTo>
                      <a:pt x="19406" y="0"/>
                    </a:moveTo>
                    <a:cubicBezTo>
                      <a:pt x="7425" y="0"/>
                      <a:pt x="7425" y="0"/>
                      <a:pt x="7425" y="0"/>
                    </a:cubicBezTo>
                    <a:cubicBezTo>
                      <a:pt x="7425" y="0"/>
                      <a:pt x="4978" y="2088"/>
                      <a:pt x="4134" y="2741"/>
                    </a:cubicBezTo>
                    <a:cubicBezTo>
                      <a:pt x="3122" y="3524"/>
                      <a:pt x="0" y="5873"/>
                      <a:pt x="0" y="5873"/>
                    </a:cubicBezTo>
                    <a:cubicBezTo>
                      <a:pt x="0" y="5873"/>
                      <a:pt x="0" y="5873"/>
                      <a:pt x="0" y="5873"/>
                    </a:cubicBezTo>
                    <a:cubicBezTo>
                      <a:pt x="0" y="19903"/>
                      <a:pt x="0" y="19903"/>
                      <a:pt x="0" y="19903"/>
                    </a:cubicBezTo>
                    <a:cubicBezTo>
                      <a:pt x="0" y="20817"/>
                      <a:pt x="928" y="21600"/>
                      <a:pt x="2109" y="21600"/>
                    </a:cubicBezTo>
                    <a:cubicBezTo>
                      <a:pt x="19406" y="21600"/>
                      <a:pt x="19406" y="21600"/>
                      <a:pt x="19406" y="21600"/>
                    </a:cubicBezTo>
                    <a:cubicBezTo>
                      <a:pt x="20588" y="21600"/>
                      <a:pt x="21600" y="20817"/>
                      <a:pt x="21600" y="19903"/>
                    </a:cubicBezTo>
                    <a:cubicBezTo>
                      <a:pt x="21600" y="1697"/>
                      <a:pt x="21600" y="1697"/>
                      <a:pt x="21600" y="1697"/>
                    </a:cubicBezTo>
                    <a:cubicBezTo>
                      <a:pt x="21600" y="783"/>
                      <a:pt x="20588" y="0"/>
                      <a:pt x="19406" y="0"/>
                    </a:cubicBezTo>
                  </a:path>
                </a:pathLst>
              </a:custGeom>
              <a:solidFill>
                <a:srgbClr val="0A8CBF"/>
              </a:solidFill>
              <a:ln w="12700" cap="flat">
                <a:noFill/>
                <a:miter lim="400000"/>
              </a:ln>
              <a:effectLst/>
            </p:spPr>
            <p:txBody>
              <a:bodyPr wrap="square" lIns="0" tIns="0" rIns="0" bIns="0" numCol="1" anchor="t">
                <a:noAutofit/>
              </a:bodyPr>
              <a:lstStyle/>
              <a:p>
                <a:pPr lvl="0"/>
                <a:endParaRPr sz="100"/>
              </a:p>
            </p:txBody>
          </p:sp>
          <p:pic>
            <p:nvPicPr>
              <p:cNvPr id="8" name="image22.png"/>
              <p:cNvPicPr/>
              <p:nvPr/>
            </p:nvPicPr>
            <p:blipFill>
              <a:blip r:embed="rId1"/>
              <a:stretch>
                <a:fillRect/>
              </a:stretch>
            </p:blipFill>
            <p:spPr>
              <a:xfrm>
                <a:off x="9652796" y="1483092"/>
                <a:ext cx="134798" cy="314808"/>
              </a:xfrm>
              <a:prstGeom prst="rect">
                <a:avLst/>
              </a:prstGeom>
              <a:ln w="12700" cap="flat">
                <a:noFill/>
                <a:miter lim="400000"/>
                <a:headEnd/>
                <a:tailEnd/>
              </a:ln>
              <a:effectLst/>
            </p:spPr>
          </p:pic>
          <p:sp>
            <p:nvSpPr>
              <p:cNvPr id="9" name="Shape 6855"/>
              <p:cNvSpPr/>
              <p:nvPr/>
            </p:nvSpPr>
            <p:spPr>
              <a:xfrm>
                <a:off x="9332127" y="1236103"/>
                <a:ext cx="225222" cy="5835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850" y="0"/>
                      <a:pt x="14850" y="0"/>
                      <a:pt x="14850" y="0"/>
                    </a:cubicBezTo>
                    <a:cubicBezTo>
                      <a:pt x="14850" y="0"/>
                      <a:pt x="9956" y="2088"/>
                      <a:pt x="8269" y="2741"/>
                    </a:cubicBezTo>
                    <a:cubicBezTo>
                      <a:pt x="6244" y="3524"/>
                      <a:pt x="0" y="5873"/>
                      <a:pt x="0" y="5873"/>
                    </a:cubicBezTo>
                    <a:cubicBezTo>
                      <a:pt x="0" y="5873"/>
                      <a:pt x="0" y="5873"/>
                      <a:pt x="0" y="5873"/>
                    </a:cubicBezTo>
                    <a:cubicBezTo>
                      <a:pt x="0" y="19903"/>
                      <a:pt x="0" y="19903"/>
                      <a:pt x="0" y="19903"/>
                    </a:cubicBezTo>
                    <a:cubicBezTo>
                      <a:pt x="0" y="20817"/>
                      <a:pt x="1856" y="21600"/>
                      <a:pt x="4219" y="21600"/>
                    </a:cubicBezTo>
                    <a:cubicBezTo>
                      <a:pt x="21600" y="21600"/>
                      <a:pt x="21600" y="21600"/>
                      <a:pt x="21600" y="21600"/>
                    </a:cubicBezTo>
                    <a:cubicBezTo>
                      <a:pt x="21600" y="0"/>
                      <a:pt x="21600" y="0"/>
                      <a:pt x="21600" y="0"/>
                    </a:cubicBezTo>
                  </a:path>
                </a:pathLst>
              </a:custGeom>
              <a:solidFill>
                <a:srgbClr val="18A3D9"/>
              </a:solidFill>
              <a:ln w="12700" cap="flat">
                <a:noFill/>
                <a:miter lim="400000"/>
              </a:ln>
              <a:effectLst/>
            </p:spPr>
            <p:txBody>
              <a:bodyPr wrap="square" lIns="0" tIns="0" rIns="0" bIns="0" numCol="1" anchor="t">
                <a:noAutofit/>
              </a:bodyPr>
              <a:lstStyle/>
              <a:p>
                <a:pPr lvl="0"/>
                <a:endParaRPr sz="100"/>
              </a:p>
            </p:txBody>
          </p:sp>
          <p:pic>
            <p:nvPicPr>
              <p:cNvPr id="10" name="image23.png"/>
              <p:cNvPicPr/>
              <p:nvPr/>
            </p:nvPicPr>
            <p:blipFill>
              <a:blip r:embed="rId2"/>
              <a:stretch>
                <a:fillRect/>
              </a:stretch>
            </p:blipFill>
            <p:spPr>
              <a:xfrm>
                <a:off x="9324592" y="1375087"/>
                <a:ext cx="195081" cy="57771"/>
              </a:xfrm>
              <a:prstGeom prst="rect">
                <a:avLst/>
              </a:prstGeom>
              <a:ln w="12700" cap="flat">
                <a:noFill/>
                <a:miter lim="400000"/>
                <a:headEnd/>
                <a:tailEnd/>
              </a:ln>
              <a:effectLst/>
            </p:spPr>
          </p:pic>
          <p:sp>
            <p:nvSpPr>
              <p:cNvPr id="11" name="Shape 6857"/>
              <p:cNvSpPr/>
              <p:nvPr/>
            </p:nvSpPr>
            <p:spPr>
              <a:xfrm>
                <a:off x="9332127" y="1236103"/>
                <a:ext cx="154893" cy="159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5360"/>
                      <a:pt x="21600" y="15360"/>
                      <a:pt x="21600" y="15360"/>
                    </a:cubicBezTo>
                    <a:cubicBezTo>
                      <a:pt x="21600" y="18960"/>
                      <a:pt x="18900" y="21600"/>
                      <a:pt x="15464" y="21600"/>
                    </a:cubicBezTo>
                    <a:cubicBezTo>
                      <a:pt x="0" y="21600"/>
                      <a:pt x="0" y="21600"/>
                      <a:pt x="0" y="21600"/>
                    </a:cubicBezTo>
                    <a:lnTo>
                      <a:pt x="21600" y="0"/>
                    </a:lnTo>
                    <a:close/>
                  </a:path>
                </a:pathLst>
              </a:custGeom>
              <a:solidFill>
                <a:srgbClr val="3DBAEB"/>
              </a:solidFill>
              <a:ln w="12700" cap="flat">
                <a:noFill/>
                <a:miter lim="400000"/>
              </a:ln>
              <a:effectLst/>
            </p:spPr>
            <p:txBody>
              <a:bodyPr wrap="square" lIns="0" tIns="0" rIns="0" bIns="0" numCol="1" anchor="t">
                <a:noAutofit/>
              </a:bodyPr>
              <a:lstStyle/>
              <a:p>
                <a:pPr lvl="0"/>
                <a:endParaRPr sz="100"/>
              </a:p>
            </p:txBody>
          </p:sp>
          <p:sp>
            <p:nvSpPr>
              <p:cNvPr id="12" name="Shape 6858"/>
              <p:cNvSpPr/>
              <p:nvPr/>
            </p:nvSpPr>
            <p:spPr>
              <a:xfrm>
                <a:off x="9405806" y="1446253"/>
                <a:ext cx="301412" cy="195081"/>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cubicBezTo>
                      <a:pt x="1137" y="21600"/>
                      <a:pt x="1137" y="21600"/>
                      <a:pt x="1137" y="21600"/>
                    </a:cubicBezTo>
                    <a:cubicBezTo>
                      <a:pt x="505" y="21600"/>
                      <a:pt x="0" y="20822"/>
                      <a:pt x="0" y="19849"/>
                    </a:cubicBezTo>
                    <a:cubicBezTo>
                      <a:pt x="0" y="18876"/>
                      <a:pt x="505" y="18097"/>
                      <a:pt x="1137" y="18097"/>
                    </a:cubicBezTo>
                    <a:cubicBezTo>
                      <a:pt x="20463" y="18097"/>
                      <a:pt x="20463" y="18097"/>
                      <a:pt x="20463" y="18097"/>
                    </a:cubicBezTo>
                    <a:cubicBezTo>
                      <a:pt x="21095" y="18097"/>
                      <a:pt x="21600" y="18876"/>
                      <a:pt x="21600" y="19849"/>
                    </a:cubicBezTo>
                    <a:cubicBezTo>
                      <a:pt x="21600" y="20822"/>
                      <a:pt x="21095" y="21600"/>
                      <a:pt x="20463" y="21600"/>
                    </a:cubicBezTo>
                    <a:close/>
                    <a:moveTo>
                      <a:pt x="21600" y="13816"/>
                    </a:moveTo>
                    <a:cubicBezTo>
                      <a:pt x="21600" y="12843"/>
                      <a:pt x="21095" y="12065"/>
                      <a:pt x="20463" y="12065"/>
                    </a:cubicBezTo>
                    <a:cubicBezTo>
                      <a:pt x="1137" y="12065"/>
                      <a:pt x="1137" y="12065"/>
                      <a:pt x="1137" y="12065"/>
                    </a:cubicBezTo>
                    <a:cubicBezTo>
                      <a:pt x="505" y="12065"/>
                      <a:pt x="0" y="12843"/>
                      <a:pt x="0" y="13816"/>
                    </a:cubicBezTo>
                    <a:cubicBezTo>
                      <a:pt x="0" y="14789"/>
                      <a:pt x="505" y="15373"/>
                      <a:pt x="1137" y="15373"/>
                    </a:cubicBezTo>
                    <a:cubicBezTo>
                      <a:pt x="20463" y="15373"/>
                      <a:pt x="20463" y="15373"/>
                      <a:pt x="20463" y="15373"/>
                    </a:cubicBezTo>
                    <a:cubicBezTo>
                      <a:pt x="21095" y="15373"/>
                      <a:pt x="21600" y="14789"/>
                      <a:pt x="21600" y="13816"/>
                    </a:cubicBezTo>
                    <a:close/>
                    <a:moveTo>
                      <a:pt x="21600" y="7784"/>
                    </a:moveTo>
                    <a:cubicBezTo>
                      <a:pt x="21600" y="6811"/>
                      <a:pt x="21095" y="6032"/>
                      <a:pt x="20463" y="6032"/>
                    </a:cubicBezTo>
                    <a:cubicBezTo>
                      <a:pt x="1137" y="6032"/>
                      <a:pt x="1137" y="6032"/>
                      <a:pt x="1137" y="6032"/>
                    </a:cubicBezTo>
                    <a:cubicBezTo>
                      <a:pt x="505" y="6032"/>
                      <a:pt x="0" y="6811"/>
                      <a:pt x="0" y="7784"/>
                    </a:cubicBezTo>
                    <a:cubicBezTo>
                      <a:pt x="0" y="8562"/>
                      <a:pt x="505" y="9341"/>
                      <a:pt x="1137" y="9341"/>
                    </a:cubicBezTo>
                    <a:cubicBezTo>
                      <a:pt x="20463" y="9341"/>
                      <a:pt x="20463" y="9341"/>
                      <a:pt x="20463" y="9341"/>
                    </a:cubicBezTo>
                    <a:cubicBezTo>
                      <a:pt x="21095" y="9341"/>
                      <a:pt x="21600" y="8562"/>
                      <a:pt x="21600" y="7784"/>
                    </a:cubicBezTo>
                    <a:close/>
                    <a:moveTo>
                      <a:pt x="10737" y="1751"/>
                    </a:moveTo>
                    <a:cubicBezTo>
                      <a:pt x="10737" y="778"/>
                      <a:pt x="10232" y="0"/>
                      <a:pt x="9726" y="0"/>
                    </a:cubicBezTo>
                    <a:cubicBezTo>
                      <a:pt x="1137" y="0"/>
                      <a:pt x="1137" y="0"/>
                      <a:pt x="1137" y="0"/>
                    </a:cubicBezTo>
                    <a:cubicBezTo>
                      <a:pt x="505" y="0"/>
                      <a:pt x="0" y="778"/>
                      <a:pt x="0" y="1751"/>
                    </a:cubicBezTo>
                    <a:cubicBezTo>
                      <a:pt x="0" y="2530"/>
                      <a:pt x="505" y="3308"/>
                      <a:pt x="1137" y="3308"/>
                    </a:cubicBezTo>
                    <a:cubicBezTo>
                      <a:pt x="9726" y="3308"/>
                      <a:pt x="9726" y="3308"/>
                      <a:pt x="9726" y="3308"/>
                    </a:cubicBezTo>
                    <a:cubicBezTo>
                      <a:pt x="10232" y="3308"/>
                      <a:pt x="10737" y="2530"/>
                      <a:pt x="10737" y="1751"/>
                    </a:cubicBez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3" name="Shape 6859"/>
              <p:cNvSpPr/>
              <p:nvPr/>
            </p:nvSpPr>
            <p:spPr>
              <a:xfrm>
                <a:off x="9578280" y="1325689"/>
                <a:ext cx="113029" cy="98796"/>
              </a:xfrm>
              <a:prstGeom prst="rect">
                <a:avLst/>
              </a:prstGeom>
              <a:solidFill>
                <a:srgbClr val="F8EDE7"/>
              </a:solidFill>
              <a:ln w="12700" cap="flat">
                <a:noFill/>
                <a:miter lim="400000"/>
              </a:ln>
              <a:effectLst/>
            </p:spPr>
            <p:txBody>
              <a:bodyPr wrap="square" lIns="0" tIns="0" rIns="0" bIns="0" numCol="1" anchor="t">
                <a:noAutofit/>
              </a:bodyPr>
              <a:lstStyle/>
              <a:p>
                <a:pPr lvl="0"/>
                <a:endParaRPr sz="100"/>
              </a:p>
            </p:txBody>
          </p:sp>
          <p:sp>
            <p:nvSpPr>
              <p:cNvPr id="14" name="Shape 6860"/>
              <p:cNvSpPr/>
              <p:nvPr/>
            </p:nvSpPr>
            <p:spPr>
              <a:xfrm>
                <a:off x="9640236" y="1424484"/>
                <a:ext cx="216013" cy="250340"/>
              </a:xfrm>
              <a:custGeom>
                <a:avLst/>
                <a:gdLst/>
                <a:ahLst/>
                <a:cxnLst>
                  <a:cxn ang="0">
                    <a:pos x="wd2" y="hd2"/>
                  </a:cxn>
                  <a:cxn ang="5400000">
                    <a:pos x="wd2" y="hd2"/>
                  </a:cxn>
                  <a:cxn ang="10800000">
                    <a:pos x="wd2" y="hd2"/>
                  </a:cxn>
                  <a:cxn ang="16200000">
                    <a:pos x="wd2" y="hd2"/>
                  </a:cxn>
                </a:cxnLst>
                <a:rect l="0" t="0" r="r" b="b"/>
                <a:pathLst>
                  <a:path w="21600" h="21600" extrusionOk="0">
                    <a:moveTo>
                      <a:pt x="8623" y="0"/>
                    </a:moveTo>
                    <a:lnTo>
                      <a:pt x="0" y="16615"/>
                    </a:lnTo>
                    <a:lnTo>
                      <a:pt x="13144" y="21600"/>
                    </a:lnTo>
                    <a:lnTo>
                      <a:pt x="21600" y="5201"/>
                    </a:lnTo>
                    <a:lnTo>
                      <a:pt x="8623" y="0"/>
                    </a:lnTo>
                    <a:close/>
                  </a:path>
                </a:pathLst>
              </a:custGeom>
              <a:solidFill>
                <a:srgbClr val="3BBF98"/>
              </a:solidFill>
              <a:ln w="12700" cap="flat">
                <a:noFill/>
                <a:miter lim="400000"/>
              </a:ln>
              <a:effectLst/>
            </p:spPr>
            <p:txBody>
              <a:bodyPr wrap="square" lIns="0" tIns="0" rIns="0" bIns="0" numCol="1" anchor="t">
                <a:noAutofit/>
              </a:bodyPr>
              <a:lstStyle/>
              <a:p>
                <a:pPr lvl="0"/>
                <a:endParaRPr sz="100"/>
              </a:p>
            </p:txBody>
          </p:sp>
          <p:sp>
            <p:nvSpPr>
              <p:cNvPr id="15" name="Shape 6861"/>
              <p:cNvSpPr/>
              <p:nvPr/>
            </p:nvSpPr>
            <p:spPr>
              <a:xfrm>
                <a:off x="9640236" y="1617053"/>
                <a:ext cx="131450" cy="98797"/>
              </a:xfrm>
              <a:custGeom>
                <a:avLst/>
                <a:gdLst/>
                <a:ahLst/>
                <a:cxnLst>
                  <a:cxn ang="0">
                    <a:pos x="wd2" y="hd2"/>
                  </a:cxn>
                  <a:cxn ang="5400000">
                    <a:pos x="wd2" y="hd2"/>
                  </a:cxn>
                  <a:cxn ang="10800000">
                    <a:pos x="wd2" y="hd2"/>
                  </a:cxn>
                  <a:cxn ang="16200000">
                    <a:pos x="wd2" y="hd2"/>
                  </a:cxn>
                </a:cxnLst>
                <a:rect l="0" t="0" r="r" b="b"/>
                <a:pathLst>
                  <a:path w="21600" h="21600" extrusionOk="0">
                    <a:moveTo>
                      <a:pt x="1651" y="15742"/>
                    </a:moveTo>
                    <a:lnTo>
                      <a:pt x="0" y="0"/>
                    </a:lnTo>
                    <a:lnTo>
                      <a:pt x="21600" y="12631"/>
                    </a:lnTo>
                    <a:lnTo>
                      <a:pt x="11557" y="21600"/>
                    </a:lnTo>
                    <a:lnTo>
                      <a:pt x="1651" y="15742"/>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6862"/>
              <p:cNvSpPr/>
              <p:nvPr/>
            </p:nvSpPr>
            <p:spPr>
              <a:xfrm>
                <a:off x="9640236" y="1424484"/>
                <a:ext cx="151544" cy="222711"/>
              </a:xfrm>
              <a:custGeom>
                <a:avLst/>
                <a:gdLst/>
                <a:ahLst/>
                <a:cxnLst>
                  <a:cxn ang="0">
                    <a:pos x="wd2" y="hd2"/>
                  </a:cxn>
                  <a:cxn ang="5400000">
                    <a:pos x="wd2" y="hd2"/>
                  </a:cxn>
                  <a:cxn ang="10800000">
                    <a:pos x="wd2" y="hd2"/>
                  </a:cxn>
                  <a:cxn ang="16200000">
                    <a:pos x="wd2" y="hd2"/>
                  </a:cxn>
                </a:cxnLst>
                <a:rect l="0" t="0" r="r" b="b"/>
                <a:pathLst>
                  <a:path w="21600" h="21600" extrusionOk="0">
                    <a:moveTo>
                      <a:pt x="12292" y="0"/>
                    </a:moveTo>
                    <a:lnTo>
                      <a:pt x="0" y="18677"/>
                    </a:lnTo>
                    <a:lnTo>
                      <a:pt x="9308" y="21600"/>
                    </a:lnTo>
                    <a:lnTo>
                      <a:pt x="21600" y="2923"/>
                    </a:lnTo>
                    <a:lnTo>
                      <a:pt x="12292" y="0"/>
                    </a:lnTo>
                    <a:close/>
                  </a:path>
                </a:pathLst>
              </a:custGeom>
              <a:solidFill>
                <a:srgbClr val="4ED0AA"/>
              </a:solidFill>
              <a:ln w="12700" cap="flat">
                <a:noFill/>
                <a:miter lim="400000"/>
              </a:ln>
              <a:effectLst/>
            </p:spPr>
            <p:txBody>
              <a:bodyPr wrap="square" lIns="0" tIns="0" rIns="0" bIns="0" numCol="1" anchor="t">
                <a:noAutofit/>
              </a:bodyPr>
              <a:lstStyle/>
              <a:p>
                <a:pPr lvl="0"/>
                <a:endParaRPr sz="100"/>
              </a:p>
            </p:txBody>
          </p:sp>
          <p:sp>
            <p:nvSpPr>
              <p:cNvPr id="17" name="Shape 6863"/>
              <p:cNvSpPr/>
              <p:nvPr/>
            </p:nvSpPr>
            <p:spPr>
              <a:xfrm>
                <a:off x="9640236" y="1617053"/>
                <a:ext cx="66982" cy="86238"/>
              </a:xfrm>
              <a:custGeom>
                <a:avLst/>
                <a:gdLst/>
                <a:ahLst/>
                <a:cxnLst>
                  <a:cxn ang="0">
                    <a:pos x="wd2" y="hd2"/>
                  </a:cxn>
                  <a:cxn ang="5400000">
                    <a:pos x="wd2" y="hd2"/>
                  </a:cxn>
                  <a:cxn ang="10800000">
                    <a:pos x="wd2" y="hd2"/>
                  </a:cxn>
                  <a:cxn ang="16200000">
                    <a:pos x="wd2" y="hd2"/>
                  </a:cxn>
                </a:cxnLst>
                <a:rect l="0" t="0" r="r" b="b"/>
                <a:pathLst>
                  <a:path w="21600" h="21600" extrusionOk="0">
                    <a:moveTo>
                      <a:pt x="3240" y="18035"/>
                    </a:moveTo>
                    <a:lnTo>
                      <a:pt x="0" y="0"/>
                    </a:lnTo>
                    <a:lnTo>
                      <a:pt x="21600" y="6920"/>
                    </a:lnTo>
                    <a:lnTo>
                      <a:pt x="12960" y="21600"/>
                    </a:lnTo>
                    <a:lnTo>
                      <a:pt x="3240" y="18035"/>
                    </a:ln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8" name="Shape 6864"/>
              <p:cNvSpPr/>
              <p:nvPr/>
            </p:nvSpPr>
            <p:spPr>
              <a:xfrm>
                <a:off x="9650283" y="1684033"/>
                <a:ext cx="65307" cy="66981"/>
              </a:xfrm>
              <a:custGeom>
                <a:avLst/>
                <a:gdLst/>
                <a:ahLst/>
                <a:cxnLst>
                  <a:cxn ang="0">
                    <a:pos x="wd2" y="hd2"/>
                  </a:cxn>
                  <a:cxn ang="5400000">
                    <a:pos x="wd2" y="hd2"/>
                  </a:cxn>
                  <a:cxn ang="10800000">
                    <a:pos x="wd2" y="hd2"/>
                  </a:cxn>
                  <a:cxn ang="16200000">
                    <a:pos x="wd2" y="hd2"/>
                  </a:cxn>
                </a:cxnLst>
                <a:rect l="0" t="0" r="r" b="b"/>
                <a:pathLst>
                  <a:path w="21600" h="21600" extrusionOk="0">
                    <a:moveTo>
                      <a:pt x="21600" y="8910"/>
                    </a:moveTo>
                    <a:lnTo>
                      <a:pt x="3046" y="21600"/>
                    </a:lnTo>
                    <a:lnTo>
                      <a:pt x="0" y="0"/>
                    </a:lnTo>
                    <a:lnTo>
                      <a:pt x="21600" y="8910"/>
                    </a:ln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9" name="Shape 6865"/>
              <p:cNvSpPr/>
              <p:nvPr/>
            </p:nvSpPr>
            <p:spPr>
              <a:xfrm>
                <a:off x="9650283" y="1684033"/>
                <a:ext cx="31817" cy="66981"/>
              </a:xfrm>
              <a:custGeom>
                <a:avLst/>
                <a:gdLst/>
                <a:ahLst/>
                <a:cxnLst>
                  <a:cxn ang="0">
                    <a:pos x="wd2" y="hd2"/>
                  </a:cxn>
                  <a:cxn ang="5400000">
                    <a:pos x="wd2" y="hd2"/>
                  </a:cxn>
                  <a:cxn ang="10800000">
                    <a:pos x="wd2" y="hd2"/>
                  </a:cxn>
                  <a:cxn ang="16200000">
                    <a:pos x="wd2" y="hd2"/>
                  </a:cxn>
                </a:cxnLst>
                <a:rect l="0" t="0" r="r" b="b"/>
                <a:pathLst>
                  <a:path w="21600" h="21600" extrusionOk="0">
                    <a:moveTo>
                      <a:pt x="6253" y="21600"/>
                    </a:moveTo>
                    <a:lnTo>
                      <a:pt x="0" y="0"/>
                    </a:lnTo>
                    <a:lnTo>
                      <a:pt x="21600" y="4590"/>
                    </a:lnTo>
                    <a:lnTo>
                      <a:pt x="6253"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grpSp>
        <p:sp>
          <p:nvSpPr>
            <p:cNvPr id="6" name="文本框 5"/>
            <p:cNvSpPr txBox="1"/>
            <p:nvPr/>
          </p:nvSpPr>
          <p:spPr>
            <a:xfrm>
              <a:off x="3726730" y="2579277"/>
              <a:ext cx="2034753" cy="767927"/>
            </a:xfrm>
            <a:prstGeom prst="rect">
              <a:avLst/>
            </a:prstGeom>
            <a:noFill/>
          </p:spPr>
          <p:txBody>
            <a:bodyPr wrap="square" rtlCol="0" anchor="t">
              <a:spAutoFit/>
            </a:bodyPr>
            <a:lstStyle/>
            <a:p>
              <a:pPr algn="just">
                <a:lnSpc>
                  <a:spcPct val="150000"/>
                </a:lnSpc>
              </a:pPr>
              <a:r>
                <a:rPr lang="zh-CN" altLang="en-US" sz="2100" b="1" dirty="0" smtClean="0">
                  <a:solidFill>
                    <a:srgbClr val="0A8CBF"/>
                  </a:solidFill>
                  <a:latin typeface="Times New Roman" panose="02020603050405020304" pitchFamily="18" charset="0"/>
                  <a:ea typeface="微软雅黑" panose="020B0503020204020204" pitchFamily="34" charset="-122"/>
                  <a:sym typeface="+mn-ea"/>
                </a:rPr>
                <a:t>课堂变式练</a:t>
              </a:r>
              <a:endParaRPr lang="zh-CN" altLang="en-US" sz="2100" b="1" dirty="0" smtClean="0">
                <a:solidFill>
                  <a:srgbClr val="0A8CBF"/>
                </a:solidFill>
                <a:latin typeface="Times New Roman" panose="02020603050405020304" pitchFamily="18" charset="0"/>
                <a:ea typeface="微软雅黑" panose="020B0503020204020204" pitchFamily="34" charset="-122"/>
                <a:sym typeface="+mn-ea"/>
              </a:endParaRPr>
            </a:p>
          </p:txBody>
        </p:sp>
      </p:gr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163" y="1485900"/>
            <a:ext cx="8038148" cy="3484245"/>
          </a:xfrm>
          <a:prstGeom prst="rect">
            <a:avLst/>
          </a:prstGeom>
        </p:spPr>
        <p:txBody>
          <a:bodyPr wrap="square">
            <a:spAutoFit/>
          </a:bodyPr>
          <a:lstStyle/>
          <a:p>
            <a:pPr algn="just">
              <a:lnSpc>
                <a:spcPct val="150000"/>
              </a:lnSpc>
              <a:spcBef>
                <a:spcPts val="0"/>
              </a:spcBef>
              <a:spcAft>
                <a:spcPts val="0"/>
              </a:spcAft>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乙</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一年归来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妻跪问其故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羊子曰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久行怀思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无它异也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妻乃引刀趋</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机而言曰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此织生自蚕茧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成于机杼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一丝而累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以至于寸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累寸不已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遂成丈匹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今若断斯织也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则捐</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失成功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稽废时日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夫子积学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当‘日知其所亡</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以就懿</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若中道而归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何异断斯织乎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羊子感其言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复还终业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遂七年不返</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选自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乐羊子妻</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注释</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快步走</a:t>
            </a:r>
            <a:r>
              <a:rPr lang="en-US" altLang="zh-CN" sz="21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抛弃</a:t>
            </a:r>
            <a:r>
              <a:rPr lang="en-US" altLang="zh-CN" sz="21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不足</a:t>
            </a:r>
            <a:r>
              <a:rPr lang="en-US" altLang="zh-CN" sz="21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美好</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7684" y="1510189"/>
            <a:ext cx="8086249"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下列句子中加点词解释有误的一项是</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solidFill>
                  <a:srgbClr val="FF00FF"/>
                </a:solidFill>
                <a:latin typeface="Times New Roman" panose="02020603050405020304" pitchFamily="18" charset="0"/>
                <a:ea typeface="微软雅黑" panose="020B0503020204020204" pitchFamily="34" charset="-122"/>
              </a:rPr>
              <a:t>见</a:t>
            </a:r>
            <a:r>
              <a:rPr lang="zh-CN" altLang="en-US" sz="2100" dirty="0">
                <a:latin typeface="Times New Roman" panose="02020603050405020304" pitchFamily="18" charset="0"/>
                <a:ea typeface="微软雅黑" panose="020B0503020204020204" pitchFamily="34" charset="-122"/>
              </a:rPr>
              <a:t>往事</a:t>
            </a:r>
            <a:r>
              <a:rPr lang="zh-CN" altLang="en-US" sz="2100" dirty="0" smtClean="0">
                <a:latin typeface="Times New Roman" panose="02020603050405020304" pitchFamily="18" charset="0"/>
                <a:ea typeface="微软雅黑" panose="020B0503020204020204" pitchFamily="34" charset="-122"/>
              </a:rPr>
              <a:t>耳</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了解	</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solidFill>
                  <a:srgbClr val="FF00FF"/>
                </a:solidFill>
                <a:latin typeface="Times New Roman" panose="02020603050405020304" pitchFamily="18" charset="0"/>
                <a:ea typeface="微软雅黑" panose="020B0503020204020204" pitchFamily="34" charset="-122"/>
              </a:rPr>
              <a:t>及</a:t>
            </a:r>
            <a:r>
              <a:rPr lang="zh-CN" altLang="en-US" sz="2100" dirty="0">
                <a:latin typeface="Times New Roman" panose="02020603050405020304" pitchFamily="18" charset="0"/>
                <a:ea typeface="微软雅黑" panose="020B0503020204020204" pitchFamily="34" charset="-122"/>
              </a:rPr>
              <a:t>鲁肃过寻</a:t>
            </a:r>
            <a:r>
              <a:rPr lang="zh-CN" altLang="en-US" sz="2100" dirty="0" smtClean="0">
                <a:latin typeface="Times New Roman" panose="02020603050405020304" pitchFamily="18" charset="0"/>
                <a:ea typeface="微软雅黑" panose="020B0503020204020204" pitchFamily="34" charset="-122"/>
              </a:rPr>
              <a:t>阳</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等到</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当</a:t>
            </a:r>
            <a:r>
              <a:rPr lang="zh-CN" altLang="en-US" sz="2100" dirty="0">
                <a:solidFill>
                  <a:srgbClr val="FF00FF"/>
                </a:solidFill>
                <a:latin typeface="Times New Roman" panose="02020603050405020304" pitchFamily="18" charset="0"/>
                <a:ea typeface="微软雅黑" panose="020B0503020204020204" pitchFamily="34" charset="-122"/>
              </a:rPr>
              <a:t>日</a:t>
            </a:r>
            <a:r>
              <a:rPr lang="zh-CN" altLang="en-US" sz="2100" dirty="0">
                <a:latin typeface="Times New Roman" panose="02020603050405020304" pitchFamily="18" charset="0"/>
                <a:ea typeface="微软雅黑" panose="020B0503020204020204" pitchFamily="34" charset="-122"/>
              </a:rPr>
              <a:t>知其所</a:t>
            </a:r>
            <a:r>
              <a:rPr lang="zh-CN" altLang="en-US" sz="2100" dirty="0" smtClean="0">
                <a:latin typeface="Times New Roman" panose="02020603050405020304" pitchFamily="18" charset="0"/>
                <a:ea typeface="微软雅黑" panose="020B0503020204020204" pitchFamily="34" charset="-122"/>
              </a:rPr>
              <a:t>亡</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每天</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solidFill>
                  <a:srgbClr val="FF00FF"/>
                </a:solidFill>
                <a:latin typeface="Times New Roman" panose="02020603050405020304" pitchFamily="18" charset="0"/>
                <a:ea typeface="微软雅黑" panose="020B0503020204020204" pitchFamily="34" charset="-122"/>
              </a:rPr>
              <a:t>遂</a:t>
            </a:r>
            <a:r>
              <a:rPr lang="zh-CN" altLang="en-US" sz="2100" dirty="0">
                <a:latin typeface="Times New Roman" panose="02020603050405020304" pitchFamily="18" charset="0"/>
                <a:ea typeface="微软雅黑" panose="020B0503020204020204" pitchFamily="34" charset="-122"/>
              </a:rPr>
              <a:t>七年不</a:t>
            </a:r>
            <a:r>
              <a:rPr lang="zh-CN" altLang="en-US" sz="2100" dirty="0" smtClean="0">
                <a:latin typeface="Times New Roman" panose="02020603050405020304" pitchFamily="18" charset="0"/>
                <a:ea typeface="微软雅黑" panose="020B0503020204020204" pitchFamily="34" charset="-122"/>
              </a:rPr>
              <a:t>返</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才</a:t>
            </a:r>
            <a:endParaRPr lang="zh-CN" altLang="en-US"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5242982" y="1620863"/>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D</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518160" y="4002405"/>
            <a:ext cx="8086249" cy="542925"/>
          </a:xfrm>
          <a:prstGeom prst="rect">
            <a:avLst/>
          </a:prstGeom>
          <a:noFill/>
          <a:ln w="28575">
            <a:solidFill>
              <a:srgbClr val="ED7D31"/>
            </a:solidFill>
            <a:prstDash val="dash"/>
          </a:ln>
        </p:spPr>
        <p:txBody>
          <a:bodyPr wrap="square">
            <a:spAutoFit/>
          </a:bodyPr>
          <a:lstStyle/>
          <a:p>
            <a:pPr indent="0" algn="just">
              <a:lnSpc>
                <a:spcPct val="14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sz="2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于是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8158" y="1510189"/>
            <a:ext cx="8121491"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下列加点词的意义和用法相同的一项是</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蒙辞</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军中多</a:t>
            </a:r>
            <a:r>
              <a:rPr lang="zh-CN" altLang="en-US" sz="2100" dirty="0" smtClean="0">
                <a:latin typeface="Times New Roman" panose="02020603050405020304" pitchFamily="18" charset="0"/>
                <a:ea typeface="微软雅黑" panose="020B0503020204020204" pitchFamily="34" charset="-122"/>
              </a:rPr>
              <a:t>务</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我酌油知之</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蒙</a:t>
            </a:r>
            <a:r>
              <a:rPr lang="zh-CN" altLang="en-US" sz="2100" dirty="0">
                <a:solidFill>
                  <a:srgbClr val="FF00FF"/>
                </a:solidFill>
                <a:latin typeface="Times New Roman" panose="02020603050405020304" pitchFamily="18" charset="0"/>
                <a:ea typeface="微软雅黑" panose="020B0503020204020204" pitchFamily="34" charset="-122"/>
              </a:rPr>
              <a:t>乃</a:t>
            </a:r>
            <a:r>
              <a:rPr lang="zh-CN" altLang="en-US" sz="2100" dirty="0">
                <a:latin typeface="Times New Roman" panose="02020603050405020304" pitchFamily="18" charset="0"/>
                <a:ea typeface="微软雅黑" panose="020B0503020204020204" pitchFamily="34" charset="-122"/>
              </a:rPr>
              <a:t>始</a:t>
            </a:r>
            <a:r>
              <a:rPr lang="zh-CN" altLang="en-US" sz="2100" dirty="0" smtClean="0">
                <a:latin typeface="Times New Roman" panose="02020603050405020304" pitchFamily="18" charset="0"/>
                <a:ea typeface="微软雅黑" panose="020B0503020204020204" pitchFamily="34" charset="-122"/>
              </a:rPr>
              <a:t>就学</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妻</a:t>
            </a:r>
            <a:r>
              <a:rPr lang="zh-CN" altLang="en-US" sz="2100" dirty="0">
                <a:solidFill>
                  <a:srgbClr val="FF00FF"/>
                </a:solidFill>
                <a:latin typeface="Times New Roman" panose="02020603050405020304" pitchFamily="18" charset="0"/>
                <a:ea typeface="微软雅黑" panose="020B0503020204020204" pitchFamily="34" charset="-122"/>
              </a:rPr>
              <a:t>乃</a:t>
            </a:r>
            <a:r>
              <a:rPr lang="zh-CN" altLang="en-US" sz="2100" dirty="0">
                <a:latin typeface="Times New Roman" panose="02020603050405020304" pitchFamily="18" charset="0"/>
                <a:ea typeface="微软雅黑" panose="020B0503020204020204" pitchFamily="34" charset="-122"/>
              </a:rPr>
              <a:t>引刀趋机而言曰</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若中道</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smtClean="0">
                <a:latin typeface="Times New Roman" panose="02020603050405020304" pitchFamily="18" charset="0"/>
                <a:ea typeface="微软雅黑" panose="020B0503020204020204" pitchFamily="34" charset="-122"/>
              </a:rPr>
              <a:t>归</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自</a:t>
            </a:r>
            <a:r>
              <a:rPr lang="zh-CN" altLang="en-US" sz="2100" dirty="0">
                <a:latin typeface="Times New Roman" panose="02020603050405020304" pitchFamily="18" charset="0"/>
                <a:ea typeface="微软雅黑" panose="020B0503020204020204" pitchFamily="34" charset="-122"/>
              </a:rPr>
              <a:t>钱孔入</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钱不湿</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大兄何见事</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晚</a:t>
            </a:r>
            <a:r>
              <a:rPr lang="zh-CN" altLang="en-US" sz="2100" dirty="0" smtClean="0">
                <a:latin typeface="Times New Roman" panose="02020603050405020304" pitchFamily="18" charset="0"/>
                <a:ea typeface="微软雅黑" panose="020B0503020204020204" pitchFamily="34" charset="-122"/>
              </a:rPr>
              <a:t>乎</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属</a:t>
            </a:r>
            <a:r>
              <a:rPr lang="zh-CN" altLang="en-US" sz="2100" dirty="0">
                <a:latin typeface="Times New Roman" panose="02020603050405020304" pitchFamily="18" charset="0"/>
                <a:ea typeface="微软雅黑" panose="020B0503020204020204" pitchFamily="34" charset="-122"/>
              </a:rPr>
              <a:t>予作文以记</a:t>
            </a:r>
            <a:r>
              <a:rPr lang="zh-CN" altLang="en-US" sz="2100" dirty="0">
                <a:solidFill>
                  <a:srgbClr val="FF00FF"/>
                </a:solidFill>
                <a:latin typeface="Times New Roman" panose="02020603050405020304" pitchFamily="18" charset="0"/>
                <a:ea typeface="微软雅黑" panose="020B0503020204020204" pitchFamily="34" charset="-122"/>
              </a:rPr>
              <a:t>之</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
        <p:nvSpPr>
          <p:cNvPr id="3" name="文本框 2"/>
          <p:cNvSpPr txBox="1"/>
          <p:nvPr/>
        </p:nvSpPr>
        <p:spPr>
          <a:xfrm>
            <a:off x="5564194" y="1630388"/>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B</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498634" y="4028123"/>
            <a:ext cx="8121491" cy="995045"/>
          </a:xfrm>
          <a:prstGeom prst="rect">
            <a:avLst/>
          </a:prstGeom>
          <a:noFill/>
          <a:ln w="28575">
            <a:solidFill>
              <a:srgbClr val="ED7D31"/>
            </a:solidFill>
            <a:prstDash val="dash"/>
          </a:ln>
        </p:spPr>
        <p:txBody>
          <a:bodyPr wrap="square">
            <a:spAutoFit/>
          </a:bodyPr>
          <a:lstStyle/>
          <a:p>
            <a:pPr indent="0" algn="just">
              <a:lnSpc>
                <a:spcPct val="14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介词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介词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凭借</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于是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于是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连词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就</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表示转折</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用于主谓之词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取消句子的独立性</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不译</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代词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这件事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89585" y="1510189"/>
            <a:ext cx="8155781" cy="2999740"/>
          </a:xfrm>
          <a:prstGeom prst="rect">
            <a:avLst/>
          </a:prstGeom>
        </p:spPr>
        <p:txBody>
          <a:bodyPr wrap="square">
            <a:spAutoFit/>
          </a:bodyPr>
          <a:lstStyle/>
          <a:p>
            <a:pPr algn="just" fontAlgn="auto">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下列说法不正确的一项是</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fontAlgn="auto">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甲文中孙权要求吕蒙不仅要涉猎广泛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而且要钻研经书</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fontAlgn="auto">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乙文中羊子被妻子的话感动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又回去修完了他的学业</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fontAlgn="auto">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甲乙两文中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孙权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羊子之妻都劝学有法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并达到了劝学的目的</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fontAlgn="auto">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甲文中孙权指出“学”的必要性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乙文中羊子之妻指出“学”要不断积累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持之以恒</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3823647" y="1610203"/>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A</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489585" y="4487927"/>
            <a:ext cx="8172926" cy="995045"/>
          </a:xfrm>
          <a:prstGeom prst="rect">
            <a:avLst/>
          </a:prstGeom>
          <a:noFill/>
          <a:ln w="28575">
            <a:solidFill>
              <a:srgbClr val="ED7D31"/>
            </a:solidFill>
            <a:prstDash val="dash"/>
          </a:ln>
        </p:spPr>
        <p:txBody>
          <a:bodyPr wrap="square">
            <a:spAutoFit/>
          </a:bodyPr>
          <a:lstStyle/>
          <a:p>
            <a:pPr indent="0" algn="just">
              <a:lnSpc>
                <a:spcPct val="14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根据“孤岂欲卿治经为博士邪”可知孙权并没有要吕蒙研究经书</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085773"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翻译下列的句子</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蒙辞以军中多务</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00"/>
                </a:solidFill>
                <a:latin typeface="Times New Roman" panose="02020603050405020304" pitchFamily="18" charset="0"/>
                <a:ea typeface="微软雅黑" panose="020B0503020204020204" pitchFamily="34" charset="-122"/>
              </a:rPr>
              <a:t>吕蒙</a:t>
            </a:r>
            <a:r>
              <a:rPr lang="zh-CN" altLang="en-US" sz="2100" dirty="0">
                <a:solidFill>
                  <a:srgbClr val="FF0000"/>
                </a:solidFill>
                <a:latin typeface="Times New Roman" panose="02020603050405020304" pitchFamily="18" charset="0"/>
                <a:ea typeface="微软雅黑" panose="020B0503020204020204" pitchFamily="34" charset="-122"/>
              </a:rPr>
              <a:t>用军中事务太多来推托</a:t>
            </a:r>
            <a:r>
              <a:rPr lang="en-US" altLang="zh-CN" sz="2100" dirty="0">
                <a:solidFill>
                  <a:srgbClr val="FF0000"/>
                </a:solidFill>
                <a:latin typeface="Times New Roman" panose="02020603050405020304" pitchFamily="18" charset="0"/>
                <a:ea typeface="微软雅黑" panose="020B0503020204020204" pitchFamily="34" charset="-122"/>
              </a:rPr>
              <a:t>｡</a:t>
            </a:r>
            <a:endParaRPr lang="en-US" altLang="zh-CN" sz="2100" dirty="0">
              <a:solidFill>
                <a:srgbClr val="FF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何异断斯织乎</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00"/>
                </a:solidFill>
                <a:latin typeface="Times New Roman" panose="02020603050405020304" pitchFamily="18" charset="0"/>
                <a:ea typeface="微软雅黑" panose="020B0503020204020204" pitchFamily="34" charset="-122"/>
              </a:rPr>
              <a:t>同</a:t>
            </a:r>
            <a:r>
              <a:rPr lang="zh-CN" altLang="en-US" sz="2100" dirty="0">
                <a:solidFill>
                  <a:srgbClr val="FF0000"/>
                </a:solidFill>
                <a:latin typeface="Times New Roman" panose="02020603050405020304" pitchFamily="18" charset="0"/>
                <a:ea typeface="微软雅黑" panose="020B0503020204020204" pitchFamily="34" charset="-122"/>
              </a:rPr>
              <a:t>割断这丝织品又有什么不同呢</a:t>
            </a:r>
            <a:r>
              <a:rPr lang="en-US" altLang="zh-CN" sz="2100" dirty="0">
                <a:solidFill>
                  <a:srgbClr val="FF0000"/>
                </a:solidFill>
                <a:latin typeface="Times New Roman" panose="02020603050405020304" pitchFamily="18" charset="0"/>
                <a:ea typeface="微软雅黑" panose="020B0503020204020204" pitchFamily="34" charset="-122"/>
              </a:rPr>
              <a:t>?</a:t>
            </a:r>
            <a:endParaRPr lang="en-US" altLang="zh-CN" sz="2100"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2402" y="1491944"/>
            <a:ext cx="8620133" cy="3484245"/>
          </a:xfrm>
          <a:prstGeom prst="rect">
            <a:avLst/>
          </a:prstGeom>
        </p:spPr>
        <p:txBody>
          <a:bodyPr wrap="square">
            <a:spAutoFit/>
          </a:bodyPr>
          <a:lstStyle/>
          <a:p>
            <a:pPr indent="720090" algn="just" fontAlgn="auto">
              <a:lnSpc>
                <a:spcPct val="150000"/>
              </a:lnSpc>
            </a:pPr>
            <a:r>
              <a:rPr sz="2100" dirty="0">
                <a:latin typeface="Times New Roman" panose="02020603050405020304" pitchFamily="18" charset="0"/>
                <a:ea typeface="微软雅黑" panose="020B0503020204020204" pitchFamily="34" charset="-122"/>
                <a:sym typeface="+mn-ea"/>
              </a:rPr>
              <a:t>左师公曰:“老臣贱息舒祺,最少,不肖;而臣衰,窃爱怜之｡愿令得补黑衣之数,以卫王宫｡没死以闻｡”太后曰:“敬诺｡年几何矣?”对曰:“十五岁矣｡虽少,愿及未填沟壑而托之｡”太后曰:“丈夫亦爱怜其少子乎?”对曰:“甚于妇人｡”太后笑曰:“妇人异甚｡”对曰:“老臣窃以为媪之爱燕后贤于长安君｡”曰:“君过矣!不若长安君之甚｡”左师公曰:“父母之爱子,则为之计深远｡媪之送燕后也,持其踵,为之泣,念悲其远也,亦哀之矣｡已行,非弗思也,祭祀必祝之,祝曰:‘必勿使反｡’岂非计久长,有子孙相继为王也哉?”太后曰:“然｡”</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120539" cy="203009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两文所揭示的道理对你有什么启示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请分别说明</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solidFill>
                  <a:srgbClr val="FF0000"/>
                </a:solidFill>
                <a:latin typeface="Times New Roman" panose="02020603050405020304" pitchFamily="18" charset="0"/>
                <a:ea typeface="微软雅黑" panose="020B0503020204020204" pitchFamily="34" charset="-122"/>
              </a:rPr>
              <a:t>示例</a:t>
            </a:r>
            <a:r>
              <a:rPr lang="zh-CN" altLang="en-US" sz="2100" b="1" dirty="0">
                <a:solidFill>
                  <a:srgbClr val="FF0000"/>
                </a:solidFill>
                <a:latin typeface="Times New Roman" panose="02020603050405020304" pitchFamily="18" charset="0"/>
                <a:ea typeface="微软雅黑" panose="020B0503020204020204" pitchFamily="34" charset="-122"/>
              </a:rPr>
              <a:t>一</a:t>
            </a:r>
            <a:r>
              <a:rPr lang="en-US" altLang="zh-CN" sz="2100" b="1"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开卷有益</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只要学习</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就会有收获</a:t>
            </a:r>
            <a:r>
              <a:rPr lang="en-US" altLang="zh-CN" sz="2100" dirty="0" smtClean="0">
                <a:solidFill>
                  <a:srgbClr val="FF0000"/>
                </a:solidFill>
                <a:latin typeface="Times New Roman" panose="02020603050405020304" pitchFamily="18" charset="0"/>
                <a:ea typeface="微软雅黑" panose="020B0503020204020204" pitchFamily="34" charset="-122"/>
              </a:rPr>
              <a:t>｡</a:t>
            </a:r>
            <a:endParaRPr lang="en-US" altLang="zh-CN" sz="2100" dirty="0" smtClean="0">
              <a:solidFill>
                <a:srgbClr val="FF0000"/>
              </a:solidFill>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solidFill>
                  <a:srgbClr val="FF0000"/>
                </a:solidFill>
                <a:latin typeface="Times New Roman" panose="02020603050405020304" pitchFamily="18" charset="0"/>
                <a:ea typeface="微软雅黑" panose="020B0503020204020204" pitchFamily="34" charset="-122"/>
              </a:rPr>
              <a:t>示例</a:t>
            </a:r>
            <a:r>
              <a:rPr lang="zh-CN" altLang="en-US" sz="2100" b="1" dirty="0">
                <a:solidFill>
                  <a:srgbClr val="FF0000"/>
                </a:solidFill>
                <a:latin typeface="Times New Roman" panose="02020603050405020304" pitchFamily="18" charset="0"/>
                <a:ea typeface="微软雅黑" panose="020B0503020204020204" pitchFamily="34" charset="-122"/>
              </a:rPr>
              <a:t>二</a:t>
            </a:r>
            <a:r>
              <a:rPr lang="en-US" altLang="zh-CN" sz="2100" b="1"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士别三日</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刮目相看</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我们要以开放的眼光看待别人</a:t>
            </a:r>
            <a:r>
              <a:rPr lang="en-US" altLang="zh-CN" sz="2100" dirty="0" smtClean="0">
                <a:solidFill>
                  <a:srgbClr val="FF0000"/>
                </a:solidFill>
                <a:latin typeface="Times New Roman" panose="02020603050405020304" pitchFamily="18" charset="0"/>
                <a:ea typeface="微软雅黑" panose="020B0503020204020204" pitchFamily="34" charset="-122"/>
              </a:rPr>
              <a:t>｡</a:t>
            </a:r>
            <a:endParaRPr lang="en-US" altLang="zh-CN" sz="2100" dirty="0" smtClean="0">
              <a:solidFill>
                <a:srgbClr val="FF0000"/>
              </a:solidFill>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solidFill>
                  <a:srgbClr val="FF0000"/>
                </a:solidFill>
                <a:latin typeface="Times New Roman" panose="02020603050405020304" pitchFamily="18" charset="0"/>
                <a:ea typeface="微软雅黑" panose="020B0503020204020204" pitchFamily="34" charset="-122"/>
              </a:rPr>
              <a:t>示例</a:t>
            </a:r>
            <a:r>
              <a:rPr lang="zh-CN" altLang="en-US" sz="2100" b="1" dirty="0">
                <a:solidFill>
                  <a:srgbClr val="FF0000"/>
                </a:solidFill>
                <a:latin typeface="Times New Roman" panose="02020603050405020304" pitchFamily="18" charset="0"/>
                <a:ea typeface="微软雅黑" panose="020B0503020204020204" pitchFamily="34" charset="-122"/>
              </a:rPr>
              <a:t>三</a:t>
            </a:r>
            <a:r>
              <a:rPr lang="en-US" altLang="zh-CN" sz="2100" b="1"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学习应该坚持不懈</a:t>
            </a:r>
            <a:r>
              <a:rPr lang="en-US" altLang="zh-CN" sz="2100" dirty="0">
                <a:solidFill>
                  <a:srgbClr val="FF0000"/>
                </a:solidFill>
                <a:latin typeface="Times New Roman" panose="02020603050405020304" pitchFamily="18" charset="0"/>
                <a:ea typeface="微软雅黑" panose="020B0503020204020204" pitchFamily="34" charset="-122"/>
              </a:rPr>
              <a:t>｡</a:t>
            </a:r>
            <a:endParaRPr sz="2100"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120539"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乙文参考译文</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一年后羊子回到家中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妻子跪坐着问他回来的原因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羊子说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出行在外久了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心中思念家人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没有别的特殊的事情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妻子听后就拿起刀来快步走到织机前说道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这些丝织品都是从蚕茧中生出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又在织机上织成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一根丝一根丝地积累起来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才达到一寸长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一寸一寸地积累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才能成丈成匹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现在如果割断这些正在织着的丝织品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那就要放弃成功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迟延荒废时光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你积累学问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就应当‘每天都学到自己不懂的东西’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以此成就自己的美德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如果中途就回来了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同割断这丝织品又有什么不同呢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羊子被妻子的话感动了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重新回去完成了自己的学业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于是七年都没有回来</a:t>
            </a:r>
            <a:r>
              <a:rPr lang="en-US" altLang="zh-CN"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78454"/>
            <a:ext cx="8092440" cy="445389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7 </a:t>
            </a:r>
            <a:r>
              <a:rPr lang="zh-CN" altLang="en-US" sz="2100" b="1" dirty="0" smtClean="0">
                <a:latin typeface="Times New Roman" panose="02020603050405020304" pitchFamily="18" charset="0"/>
                <a:ea typeface="微软雅黑" panose="020B0503020204020204" pitchFamily="34" charset="-122"/>
              </a:rPr>
              <a:t>木兰</a:t>
            </a:r>
            <a:r>
              <a:rPr lang="zh-CN" altLang="en-US" sz="2100" b="1" dirty="0">
                <a:latin typeface="Times New Roman" panose="02020603050405020304" pitchFamily="18" charset="0"/>
                <a:ea typeface="微软雅黑" panose="020B0503020204020204" pitchFamily="34" charset="-122"/>
              </a:rPr>
              <a:t>诗</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一</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词语解释</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唯</a:t>
            </a:r>
            <a:r>
              <a:rPr lang="zh-CN" altLang="en-US" sz="2100" dirty="0">
                <a:latin typeface="Times New Roman" panose="02020603050405020304" pitchFamily="18" charset="0"/>
                <a:ea typeface="微软雅黑" panose="020B0503020204020204" pitchFamily="34" charset="-122"/>
              </a:rPr>
              <a:t>闻女叹息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问女何所</a:t>
            </a:r>
            <a:r>
              <a:rPr lang="zh-CN" altLang="en-US" sz="2100" dirty="0">
                <a:solidFill>
                  <a:srgbClr val="FF00FF"/>
                </a:solidFill>
                <a:latin typeface="Times New Roman" panose="02020603050405020304" pitchFamily="18" charset="0"/>
                <a:ea typeface="微软雅黑" panose="020B0503020204020204" pitchFamily="34" charset="-122"/>
              </a:rPr>
              <a:t>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思念</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军书</a:t>
            </a:r>
            <a:r>
              <a:rPr lang="zh-CN" altLang="en-US" sz="2100" dirty="0">
                <a:latin typeface="Times New Roman" panose="02020603050405020304" pitchFamily="18" charset="0"/>
                <a:ea typeface="微软雅黑" panose="020B0503020204020204" pitchFamily="34" charset="-122"/>
              </a:rPr>
              <a:t>十二卷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军中的文书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这里指征兵的名册</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旦</a:t>
            </a:r>
            <a:r>
              <a:rPr lang="zh-CN" altLang="en-US" sz="2100" dirty="0">
                <a:latin typeface="Times New Roman" panose="02020603050405020304" pitchFamily="18" charset="0"/>
                <a:ea typeface="微软雅黑" panose="020B0503020204020204" pitchFamily="34" charset="-122"/>
              </a:rPr>
              <a:t>辞爷娘去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早晨</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万里赴</a:t>
            </a:r>
            <a:r>
              <a:rPr lang="zh-CN" altLang="en-US" sz="2100" dirty="0">
                <a:solidFill>
                  <a:srgbClr val="FF00FF"/>
                </a:solidFill>
                <a:latin typeface="Times New Roman" panose="02020603050405020304" pitchFamily="18" charset="0"/>
                <a:ea typeface="微软雅黑" panose="020B0503020204020204" pitchFamily="34" charset="-122"/>
              </a:rPr>
              <a:t>戎</a:t>
            </a:r>
            <a:r>
              <a:rPr lang="zh-CN" altLang="en-US" sz="2100" dirty="0">
                <a:latin typeface="Times New Roman" panose="02020603050405020304" pitchFamily="18" charset="0"/>
                <a:ea typeface="微软雅黑" panose="020B0503020204020204" pitchFamily="34" charset="-122"/>
              </a:rPr>
              <a:t>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战事</a:t>
            </a:r>
            <a:endParaRPr lang="zh-CN" altLang="en-US" sz="2100" dirty="0">
              <a:latin typeface="Times New Roman" panose="02020603050405020304" pitchFamily="18" charset="0"/>
              <a:ea typeface="微软雅黑" panose="020B0503020204020204" pitchFamily="34" charset="-122"/>
            </a:endParaRPr>
          </a:p>
        </p:txBody>
      </p:sp>
      <p:grpSp>
        <p:nvGrpSpPr>
          <p:cNvPr id="3" name="组合 2"/>
          <p:cNvGrpSpPr/>
          <p:nvPr/>
        </p:nvGrpSpPr>
        <p:grpSpPr>
          <a:xfrm>
            <a:off x="611945" y="1956179"/>
            <a:ext cx="8210074" cy="575786"/>
            <a:chOff x="879" y="1466"/>
            <a:chExt cx="17239" cy="1209"/>
          </a:xfrm>
        </p:grpSpPr>
        <p:sp>
          <p:nvSpPr>
            <p:cNvPr id="4" name="矩形 3"/>
            <p:cNvSpPr/>
            <p:nvPr/>
          </p:nvSpPr>
          <p:spPr>
            <a:xfrm>
              <a:off x="1695" y="1466"/>
              <a:ext cx="16423" cy="1209"/>
            </a:xfrm>
            <a:prstGeom prst="rect">
              <a:avLst/>
            </a:prstGeom>
          </p:spPr>
          <p:txBody>
            <a:bodyPr wrap="square">
              <a:spAutoFit/>
            </a:bodyPr>
            <a:lstStyle/>
            <a:p>
              <a:pPr algn="just">
                <a:lnSpc>
                  <a:spcPct val="150000"/>
                </a:lnSpc>
              </a:pPr>
              <a:r>
                <a:rPr lang="zh-CN" altLang="en-US" sz="2100" b="1" dirty="0" smtClean="0">
                  <a:solidFill>
                    <a:srgbClr val="ED7D31"/>
                  </a:solidFill>
                  <a:latin typeface="Times New Roman" panose="02020603050405020304" pitchFamily="18" charset="0"/>
                  <a:ea typeface="微软雅黑" panose="020B0503020204020204" pitchFamily="34" charset="-122"/>
                </a:rPr>
                <a:t>教材梳理</a:t>
              </a:r>
              <a:endParaRPr lang="zh-CN" altLang="en-US" sz="2100" b="1" dirty="0" smtClean="0">
                <a:solidFill>
                  <a:srgbClr val="ED7D31"/>
                </a:solidFill>
                <a:latin typeface="Times New Roman" panose="02020603050405020304" pitchFamily="18" charset="0"/>
                <a:ea typeface="微软雅黑" panose="020B0503020204020204" pitchFamily="34" charset="-122"/>
              </a:endParaRPr>
            </a:p>
          </p:txBody>
        </p:sp>
        <p:sp>
          <p:nvSpPr>
            <p:cNvPr id="5" name="Shape 16869"/>
            <p:cNvSpPr/>
            <p:nvPr/>
          </p:nvSpPr>
          <p:spPr>
            <a:xfrm>
              <a:off x="879" y="1717"/>
              <a:ext cx="816" cy="731"/>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chemeClr val="accent2"/>
            </a:solidFill>
            <a:ln w="12700">
              <a:miter lim="400000"/>
            </a:ln>
          </p:spPr>
          <p:txBody>
            <a:bodyPr lIns="0" tIns="0" rIns="0" bIns="0"/>
            <a:lstStyle/>
            <a:p>
              <a:pPr lvl="0"/>
              <a:endParaRPr sz="100"/>
            </a:p>
          </p:txBody>
        </p:sp>
      </p:gr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99795"/>
            <a:ext cx="8081889"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关山</a:t>
            </a:r>
            <a:r>
              <a:rPr lang="zh-CN" altLang="en-US" sz="2100" dirty="0">
                <a:solidFill>
                  <a:srgbClr val="FF00FF"/>
                </a:solidFill>
                <a:latin typeface="Times New Roman" panose="02020603050405020304" pitchFamily="18" charset="0"/>
                <a:ea typeface="微软雅黑" panose="020B0503020204020204" pitchFamily="34" charset="-122"/>
              </a:rPr>
              <a:t>度</a:t>
            </a:r>
            <a:r>
              <a:rPr lang="zh-CN" altLang="en-US" sz="2100" dirty="0">
                <a:latin typeface="Times New Roman" panose="02020603050405020304" pitchFamily="18" charset="0"/>
                <a:ea typeface="微软雅黑" panose="020B0503020204020204" pitchFamily="34" charset="-122"/>
              </a:rPr>
              <a:t>若飞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越过</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木兰</a:t>
            </a:r>
            <a:r>
              <a:rPr lang="zh-CN" altLang="en-US" sz="2100" dirty="0">
                <a:solidFill>
                  <a:srgbClr val="FF00FF"/>
                </a:solidFill>
                <a:latin typeface="Times New Roman" panose="02020603050405020304" pitchFamily="18" charset="0"/>
                <a:ea typeface="微软雅黑" panose="020B0503020204020204" pitchFamily="34" charset="-122"/>
              </a:rPr>
              <a:t>不用</a:t>
            </a:r>
            <a:r>
              <a:rPr lang="zh-CN" altLang="en-US" sz="2100" dirty="0">
                <a:latin typeface="Times New Roman" panose="02020603050405020304" pitchFamily="18" charset="0"/>
                <a:ea typeface="微软雅黑" panose="020B0503020204020204" pitchFamily="34" charset="-122"/>
              </a:rPr>
              <a:t>尚书郎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不愿做</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solidFill>
                  <a:srgbClr val="FF00FF"/>
                </a:solidFill>
                <a:latin typeface="Times New Roman" panose="02020603050405020304" pitchFamily="18" charset="0"/>
                <a:ea typeface="微软雅黑" panose="020B0503020204020204" pitchFamily="34" charset="-122"/>
              </a:rPr>
              <a:t>著</a:t>
            </a:r>
            <a:r>
              <a:rPr lang="zh-CN" altLang="en-US" sz="2100" dirty="0">
                <a:latin typeface="Times New Roman" panose="02020603050405020304" pitchFamily="18" charset="0"/>
                <a:ea typeface="微软雅黑" panose="020B0503020204020204" pitchFamily="34" charset="-122"/>
              </a:rPr>
              <a:t>我旧时裳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穿</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对镜</a:t>
            </a:r>
            <a:r>
              <a:rPr lang="zh-CN" altLang="en-US" sz="2100" dirty="0">
                <a:solidFill>
                  <a:srgbClr val="FF00FF"/>
                </a:solidFill>
                <a:latin typeface="Times New Roman" panose="02020603050405020304" pitchFamily="18" charset="0"/>
                <a:ea typeface="微软雅黑" panose="020B0503020204020204" pitchFamily="34" charset="-122"/>
              </a:rPr>
              <a:t>帖</a:t>
            </a:r>
            <a:r>
              <a:rPr lang="zh-CN" altLang="en-US" sz="2100" dirty="0">
                <a:latin typeface="Times New Roman" panose="02020603050405020304" pitchFamily="18" charset="0"/>
                <a:ea typeface="微软雅黑" panose="020B0503020204020204" pitchFamily="34" charset="-122"/>
              </a:rPr>
              <a:t>花黄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帖”同“贴”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粘贴</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419" y="1484362"/>
            <a:ext cx="8064458"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愿</a:t>
            </a:r>
            <a:r>
              <a:rPr lang="zh-CN" altLang="en-US" sz="2100" dirty="0">
                <a:latin typeface="Times New Roman" panose="02020603050405020304" pitchFamily="18" charset="0"/>
                <a:ea typeface="微软雅黑" panose="020B0503020204020204" pitchFamily="34" charset="-122"/>
              </a:rPr>
              <a:t>为</a:t>
            </a:r>
            <a:r>
              <a:rPr lang="zh-CN" altLang="en-US" sz="2100" dirty="0">
                <a:solidFill>
                  <a:srgbClr val="FF00FF"/>
                </a:solidFill>
                <a:latin typeface="Times New Roman" panose="02020603050405020304" pitchFamily="18" charset="0"/>
                <a:ea typeface="微软雅黑" panose="020B0503020204020204" pitchFamily="34" charset="-122"/>
              </a:rPr>
              <a:t>市</a:t>
            </a:r>
            <a:r>
              <a:rPr lang="zh-CN" altLang="en-US" sz="2100" dirty="0">
                <a:latin typeface="Times New Roman" panose="02020603050405020304" pitchFamily="18" charset="0"/>
                <a:ea typeface="微软雅黑" panose="020B0503020204020204" pitchFamily="34" charset="-122"/>
              </a:rPr>
              <a:t>鞍马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买</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东</a:t>
            </a:r>
            <a:r>
              <a:rPr lang="zh-CN" altLang="en-US" sz="2100" dirty="0">
                <a:solidFill>
                  <a:srgbClr val="FF00FF"/>
                </a:solidFill>
                <a:latin typeface="Times New Roman" panose="02020603050405020304" pitchFamily="18" charset="0"/>
                <a:ea typeface="微软雅黑" panose="020B0503020204020204" pitchFamily="34" charset="-122"/>
              </a:rPr>
              <a:t>市</a:t>
            </a:r>
            <a:r>
              <a:rPr lang="zh-CN" altLang="en-US" sz="2100" dirty="0">
                <a:latin typeface="Times New Roman" panose="02020603050405020304" pitchFamily="18" charset="0"/>
                <a:ea typeface="微软雅黑" panose="020B0503020204020204" pitchFamily="34" charset="-122"/>
              </a:rPr>
              <a:t>买骏马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集市</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愿</a:t>
            </a:r>
            <a:r>
              <a:rPr lang="zh-CN" altLang="en-US" sz="2100" dirty="0">
                <a:latin typeface="Times New Roman" panose="02020603050405020304" pitchFamily="18" charset="0"/>
                <a:ea typeface="微软雅黑" panose="020B0503020204020204" pitchFamily="34" charset="-122"/>
              </a:rPr>
              <a:t>为市鞍马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愿意</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愿</a:t>
            </a:r>
            <a:r>
              <a:rPr lang="zh-CN" altLang="en-US" sz="2100" dirty="0">
                <a:latin typeface="Times New Roman" panose="02020603050405020304" pitchFamily="18" charset="0"/>
                <a:ea typeface="微软雅黑" panose="020B0503020204020204" pitchFamily="34" charset="-122"/>
              </a:rPr>
              <a:t>驰千里足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希望</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4.</a:t>
            </a:r>
            <a:r>
              <a:rPr lang="zh-CN" altLang="en-US" sz="2100" b="1" dirty="0" smtClean="0">
                <a:latin typeface="Times New Roman" panose="02020603050405020304" pitchFamily="18" charset="0"/>
                <a:ea typeface="微软雅黑" panose="020B0503020204020204" pitchFamily="34" charset="-122"/>
              </a:rPr>
              <a:t>词类活用</a:t>
            </a:r>
            <a:endParaRPr lang="zh-CN" altLang="en-US"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策</a:t>
            </a:r>
            <a:r>
              <a:rPr lang="zh-CN" altLang="en-US" sz="2100" dirty="0" smtClean="0">
                <a:latin typeface="Times New Roman" panose="02020603050405020304" pitchFamily="18" charset="0"/>
                <a:ea typeface="微软雅黑" panose="020B0503020204020204" pitchFamily="34" charset="-122"/>
              </a:rPr>
              <a:t>勋十二转</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名词作动词</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记</a:t>
            </a:r>
            <a:endParaRPr lang="zh-CN" altLang="en-US" sz="2100" dirty="0">
              <a:latin typeface="Times New Roman" panose="02020603050405020304" pitchFamily="18" charset="0"/>
              <a:ea typeface="微软雅黑" panose="020B0503020204020204" pitchFamily="34" charset="-122"/>
            </a:endParaRPr>
          </a:p>
        </p:txBody>
      </p:sp>
      <p:sp>
        <p:nvSpPr>
          <p:cNvPr id="3" name="矩形 2"/>
          <p:cNvSpPr/>
          <p:nvPr/>
        </p:nvSpPr>
        <p:spPr>
          <a:xfrm>
            <a:off x="534419" y="2309804"/>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市</a:t>
            </a:r>
            <a:endParaRPr lang="en-US" altLang="zh-CN" sz="2100" dirty="0">
              <a:latin typeface="Times New Roman" panose="02020603050405020304" pitchFamily="18" charset="0"/>
              <a:ea typeface="微软雅黑" panose="020B0503020204020204" pitchFamily="34" charset="-122"/>
            </a:endParaRPr>
          </a:p>
        </p:txBody>
      </p:sp>
      <p:sp>
        <p:nvSpPr>
          <p:cNvPr id="10" name="左大括号 9"/>
          <p:cNvSpPr/>
          <p:nvPr/>
        </p:nvSpPr>
        <p:spPr>
          <a:xfrm>
            <a:off x="1257212" y="2157837"/>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100">
              <a:latin typeface="Times New Roman" panose="02020603050405020304" pitchFamily="18" charset="0"/>
              <a:ea typeface="微软雅黑" panose="020B0503020204020204" pitchFamily="34" charset="-122"/>
            </a:endParaRPr>
          </a:p>
        </p:txBody>
      </p:sp>
      <p:sp>
        <p:nvSpPr>
          <p:cNvPr id="5" name="矩形 4"/>
          <p:cNvSpPr/>
          <p:nvPr/>
        </p:nvSpPr>
        <p:spPr>
          <a:xfrm>
            <a:off x="534419" y="3266908"/>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愿</a:t>
            </a:r>
            <a:endParaRPr lang="en-US" altLang="zh-CN" sz="2100" dirty="0">
              <a:latin typeface="Times New Roman" panose="02020603050405020304" pitchFamily="18" charset="0"/>
              <a:ea typeface="微软雅黑" panose="020B0503020204020204" pitchFamily="34" charset="-122"/>
            </a:endParaRPr>
          </a:p>
        </p:txBody>
      </p:sp>
      <p:sp>
        <p:nvSpPr>
          <p:cNvPr id="6" name="左大括号 5"/>
          <p:cNvSpPr/>
          <p:nvPr/>
        </p:nvSpPr>
        <p:spPr>
          <a:xfrm>
            <a:off x="1257212" y="3114941"/>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5727"/>
            <a:ext cx="8081889" cy="4453890"/>
          </a:xfrm>
          <a:prstGeom prst="rect">
            <a:avLst/>
          </a:prstGeom>
        </p:spPr>
        <p:txBody>
          <a:bodyPr wrap="square">
            <a:spAutoFit/>
          </a:bodyPr>
          <a:lstStyle/>
          <a:p>
            <a:pPr>
              <a:lnSpc>
                <a:spcPct val="150000"/>
              </a:lnSpc>
              <a:spcBef>
                <a:spcPts val="0"/>
              </a:spcBef>
              <a:spcAft>
                <a:spcPts val="0"/>
              </a:spcAft>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木兰当</a:t>
            </a:r>
            <a:r>
              <a:rPr lang="zh-CN" altLang="en-US" sz="2100" dirty="0">
                <a:solidFill>
                  <a:srgbClr val="FF00FF"/>
                </a:solidFill>
                <a:latin typeface="Times New Roman" panose="02020603050405020304" pitchFamily="18" charset="0"/>
                <a:ea typeface="微软雅黑" panose="020B0503020204020204" pitchFamily="34" charset="-122"/>
              </a:rPr>
              <a:t>户</a:t>
            </a:r>
            <a:r>
              <a:rPr lang="zh-CN" altLang="en-US" sz="2100" dirty="0">
                <a:latin typeface="Times New Roman" panose="02020603050405020304" pitchFamily="18" charset="0"/>
                <a:ea typeface="微软雅黑" panose="020B0503020204020204" pitchFamily="34" charset="-122"/>
              </a:rPr>
              <a:t>织</a:t>
            </a:r>
            <a:endParaRPr lang="zh-CN" altLang="en-US"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门</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窗户</a:t>
            </a:r>
            <a:endParaRPr lang="zh-CN" altLang="en-US"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卷卷有</a:t>
            </a:r>
            <a:r>
              <a:rPr lang="zh-CN" altLang="en-US" sz="2100" dirty="0">
                <a:solidFill>
                  <a:srgbClr val="FF00FF"/>
                </a:solidFill>
                <a:latin typeface="Times New Roman" panose="02020603050405020304" pitchFamily="18" charset="0"/>
                <a:ea typeface="微软雅黑" panose="020B0503020204020204" pitchFamily="34" charset="-122"/>
              </a:rPr>
              <a:t>爷</a:t>
            </a:r>
            <a:r>
              <a:rPr lang="zh-CN" altLang="en-US" sz="2100" dirty="0">
                <a:latin typeface="Times New Roman" panose="02020603050405020304" pitchFamily="18" charset="0"/>
                <a:ea typeface="微软雅黑" panose="020B0503020204020204" pitchFamily="34" charset="-122"/>
              </a:rPr>
              <a:t>名</a:t>
            </a:r>
            <a:endParaRPr lang="zh-CN" altLang="en-US"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父亲</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祖父</a:t>
            </a:r>
            <a:endParaRPr lang="zh-CN" altLang="en-US"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但</a:t>
            </a:r>
            <a:r>
              <a:rPr lang="zh-CN" altLang="en-US" sz="2100" dirty="0">
                <a:latin typeface="Times New Roman" panose="02020603050405020304" pitchFamily="18" charset="0"/>
                <a:ea typeface="微软雅黑" panose="020B0503020204020204" pitchFamily="34" charset="-122"/>
              </a:rPr>
              <a:t>闻黄河流水鸣溅溅</a:t>
            </a:r>
            <a:endParaRPr lang="zh-CN" altLang="en-US"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只</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转折</a:t>
            </a:r>
            <a:r>
              <a:rPr lang="zh-CN" altLang="en-US" sz="2100" dirty="0" smtClean="0">
                <a:latin typeface="Times New Roman" panose="02020603050405020304" pitchFamily="18" charset="0"/>
                <a:ea typeface="微软雅黑" panose="020B0503020204020204" pitchFamily="34" charset="-122"/>
              </a:rPr>
              <a:t>连词</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赏赐百千</a:t>
            </a:r>
            <a:r>
              <a:rPr lang="zh-CN" altLang="en-US" sz="2100" dirty="0">
                <a:solidFill>
                  <a:srgbClr val="FF00FF"/>
                </a:solidFill>
                <a:latin typeface="Times New Roman" panose="02020603050405020304" pitchFamily="18" charset="0"/>
                <a:ea typeface="微软雅黑" panose="020B0503020204020204" pitchFamily="34" charset="-122"/>
              </a:rPr>
              <a:t>强</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有余</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强大</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5727"/>
            <a:ext cx="8081889" cy="2999740"/>
          </a:xfrm>
          <a:prstGeom prst="rect">
            <a:avLst/>
          </a:prstGeom>
        </p:spPr>
        <p:txBody>
          <a:bodyPr wrap="square">
            <a:spAutoFit/>
          </a:bodyPr>
          <a:lstStyle/>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出</a:t>
            </a:r>
            <a:r>
              <a:rPr lang="zh-CN" altLang="en-US" sz="2100" dirty="0">
                <a:solidFill>
                  <a:srgbClr val="FF00FF"/>
                </a:solidFill>
                <a:latin typeface="Times New Roman" panose="02020603050405020304" pitchFamily="18" charset="0"/>
                <a:ea typeface="微软雅黑" panose="020B0503020204020204" pitchFamily="34" charset="-122"/>
              </a:rPr>
              <a:t>郭</a:t>
            </a:r>
            <a:r>
              <a:rPr lang="zh-CN" altLang="en-US" sz="2100" dirty="0">
                <a:latin typeface="Times New Roman" panose="02020603050405020304" pitchFamily="18" charset="0"/>
                <a:ea typeface="微软雅黑" panose="020B0503020204020204" pitchFamily="34" charset="-122"/>
              </a:rPr>
              <a:t>相扶将</a:t>
            </a:r>
            <a:endParaRPr lang="zh-CN" altLang="en-US"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外城</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姓氏</a:t>
            </a:r>
            <a:endParaRPr lang="zh-CN" altLang="en-US"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雌兔眼</a:t>
            </a:r>
            <a:r>
              <a:rPr lang="zh-CN" altLang="en-US" sz="2100" dirty="0">
                <a:solidFill>
                  <a:srgbClr val="FF00FF"/>
                </a:solidFill>
                <a:latin typeface="Times New Roman" panose="02020603050405020304" pitchFamily="18" charset="0"/>
                <a:ea typeface="微软雅黑" panose="020B0503020204020204" pitchFamily="34" charset="-122"/>
              </a:rPr>
              <a:t>迷离</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眯</a:t>
            </a:r>
            <a:r>
              <a:rPr lang="zh-CN" altLang="en-US" sz="2100" dirty="0" smtClean="0">
                <a:latin typeface="Times New Roman" panose="02020603050405020304" pitchFamily="18" charset="0"/>
                <a:ea typeface="微软雅黑" panose="020B0503020204020204" pitchFamily="34" charset="-122"/>
              </a:rPr>
              <a:t>着眼</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模糊而难以分辨清楚</a:t>
            </a:r>
            <a:endParaRPr lang="zh-CN" altLang="en-US"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双兔傍地</a:t>
            </a:r>
            <a:r>
              <a:rPr lang="zh-CN" altLang="en-US" sz="2100" dirty="0">
                <a:solidFill>
                  <a:srgbClr val="FF00FF"/>
                </a:solidFill>
                <a:latin typeface="Times New Roman" panose="02020603050405020304" pitchFamily="18" charset="0"/>
                <a:ea typeface="微软雅黑" panose="020B0503020204020204" pitchFamily="34" charset="-122"/>
              </a:rPr>
              <a:t>走</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跑</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步行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离开</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5727"/>
            <a:ext cx="8081889" cy="4453890"/>
          </a:xfrm>
          <a:prstGeom prst="rect">
            <a:avLst/>
          </a:prstGeom>
        </p:spPr>
        <p:txBody>
          <a:bodyPr wrap="square">
            <a:spAutoFit/>
          </a:bodyPr>
          <a:lstStyle/>
          <a:p>
            <a:pPr>
              <a:lnSpc>
                <a:spcPct val="150000"/>
              </a:lnSpc>
              <a:spcBef>
                <a:spcPts val="0"/>
              </a:spcBef>
              <a:spcAft>
                <a:spcPts val="0"/>
              </a:spcAft>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旦辞爷娘去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暮宿黄河边</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早上</a:t>
            </a:r>
            <a:r>
              <a:rPr lang="zh-CN" altLang="en-US" sz="2100" dirty="0">
                <a:solidFill>
                  <a:srgbClr val="C00000"/>
                </a:solidFill>
                <a:latin typeface="Times New Roman" panose="02020603050405020304" pitchFamily="18" charset="0"/>
                <a:ea typeface="微软雅黑" panose="020B0503020204020204" pitchFamily="34" charset="-122"/>
              </a:rPr>
              <a:t>辞别父母离家</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晚上宿营在黄河边</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不闻爷娘唤女声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但闻黄河流水鸣溅溅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听不见</a:t>
            </a:r>
            <a:r>
              <a:rPr lang="zh-CN" altLang="en-US" sz="2100" dirty="0">
                <a:solidFill>
                  <a:srgbClr val="C00000"/>
                </a:solidFill>
                <a:latin typeface="Times New Roman" panose="02020603050405020304" pitchFamily="18" charset="0"/>
                <a:ea typeface="微软雅黑" panose="020B0503020204020204" pitchFamily="34" charset="-122"/>
              </a:rPr>
              <a:t>父母呼唤女儿的声音</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只能听到黄河的水流声</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不闻爷娘唤女声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但闻燕山胡骑鸣啾啾</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听不见</a:t>
            </a:r>
            <a:r>
              <a:rPr lang="zh-CN" altLang="en-US" sz="2100" dirty="0">
                <a:solidFill>
                  <a:srgbClr val="C00000"/>
                </a:solidFill>
                <a:latin typeface="Times New Roman" panose="02020603050405020304" pitchFamily="18" charset="0"/>
                <a:ea typeface="微软雅黑" panose="020B0503020204020204" pitchFamily="34" charset="-122"/>
              </a:rPr>
              <a:t>父母呼唤女儿的声音</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只能听到燕山胡人的战马的鸣叫声</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万里赴戎机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关山度若飞</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远行</a:t>
            </a:r>
            <a:r>
              <a:rPr lang="zh-CN" altLang="en-US" sz="2100" dirty="0">
                <a:solidFill>
                  <a:srgbClr val="C00000"/>
                </a:solidFill>
                <a:latin typeface="Times New Roman" panose="02020603050405020304" pitchFamily="18" charset="0"/>
                <a:ea typeface="微软雅黑" panose="020B0503020204020204" pitchFamily="34" charset="-122"/>
              </a:rPr>
              <a:t>万里</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投身战事</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像飞一样地越过一道道关塞山岭</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anim calcmode="lin" valueType="num">
                                      <p:cBhvr additive="base">
                                        <p:cTn id="2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5727"/>
            <a:ext cx="8081889" cy="4453890"/>
          </a:xfrm>
          <a:prstGeom prst="rect">
            <a:avLst/>
          </a:prstGeom>
        </p:spPr>
        <p:txBody>
          <a:bodyPr wrap="square">
            <a:spAutoFit/>
          </a:bodyPr>
          <a:lstStyle/>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朔气传金柝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寒光照铁衣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北方</a:t>
            </a:r>
            <a:r>
              <a:rPr lang="zh-CN" altLang="en-US" sz="2100" dirty="0">
                <a:solidFill>
                  <a:srgbClr val="C00000"/>
                </a:solidFill>
                <a:latin typeface="Times New Roman" panose="02020603050405020304" pitchFamily="18" charset="0"/>
                <a:ea typeface="微软雅黑" panose="020B0503020204020204" pitchFamily="34" charset="-122"/>
              </a:rPr>
              <a:t>的寒气传送着打更的声音</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冰冷的月光照在将士们的铠甲上</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将军百战死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壮士十年归</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将士们</a:t>
            </a:r>
            <a:r>
              <a:rPr lang="zh-CN" altLang="en-US" sz="2100" dirty="0">
                <a:solidFill>
                  <a:srgbClr val="C00000"/>
                </a:solidFill>
                <a:latin typeface="Times New Roman" panose="02020603050405020304" pitchFamily="18" charset="0"/>
                <a:ea typeface="微软雅黑" panose="020B0503020204020204" pitchFamily="34" charset="-122"/>
              </a:rPr>
              <a:t>经过无数次出生入死的战斗</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有些壮烈牺牲</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有些胜利归来</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策勋十二转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赏赐百千强</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smtClean="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天子给木兰</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记很大的功</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还赏赐很多的财物</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雄兔脚扑朔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雌兔眼迷离</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据说</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提着兔子的耳朵悬在半空时</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雄兔两只前脚时时动弹</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雌兔两只眼睛时常眯着</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所以容易辨认</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anim calcmode="lin" valueType="num">
                                      <p:cBhvr additive="base">
                                        <p:cTn id="25"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5727"/>
            <a:ext cx="8081889" cy="3969385"/>
          </a:xfrm>
          <a:prstGeom prst="rect">
            <a:avLst/>
          </a:prstGeom>
        </p:spPr>
        <p:txBody>
          <a:bodyPr wrap="square">
            <a:spAutoFit/>
          </a:bodyPr>
          <a:lstStyle/>
          <a:p>
            <a:pPr>
              <a:lnSpc>
                <a:spcPct val="150000"/>
              </a:lnSpc>
              <a:spcBef>
                <a:spcPts val="0"/>
              </a:spcBef>
              <a:spcAft>
                <a:spcPts val="0"/>
              </a:spcAft>
            </a:pPr>
            <a:r>
              <a:rPr lang="en-US" altLang="zh-CN" sz="2100" dirty="0" smtClean="0">
                <a:latin typeface="Times New Roman" panose="02020603050405020304" pitchFamily="18" charset="0"/>
                <a:ea typeface="微软雅黑" panose="020B0503020204020204" pitchFamily="34" charset="-122"/>
              </a:rPr>
              <a:t>9</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双兔傍地走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安能辨我是雄雌</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雄</a:t>
            </a:r>
            <a:r>
              <a:rPr lang="zh-CN" altLang="en-US" sz="2100" dirty="0">
                <a:solidFill>
                  <a:srgbClr val="C00000"/>
                </a:solidFill>
                <a:latin typeface="Times New Roman" panose="02020603050405020304" pitchFamily="18" charset="0"/>
                <a:ea typeface="微软雅黑" panose="020B0503020204020204" pitchFamily="34" charset="-122"/>
              </a:rPr>
              <a:t>雌两兔贴近地面跑</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怎能辨别哪只是雄兔</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哪只是雌兔呢</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文章中心及写法理解</a:t>
            </a:r>
            <a:endParaRPr lang="zh-CN" altLang="en-US" sz="2100" b="1"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木兰诗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是一首长篇叙事诗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诗歌描述了木兰替父从军的故事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刻画了木兰这一人物形象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勤劳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善良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淳朴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谨慎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女儿性情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爱国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渴望和平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巾帼英雄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机智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勇敢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刚毅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忠孝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表现了古代劳动人民乐观勇敢的爱国精神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以及对和平生活的向往</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多种修辞手法运用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互文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夸张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比喻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排比</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2402" y="1491944"/>
            <a:ext cx="8620133" cy="3484245"/>
          </a:xfrm>
          <a:prstGeom prst="rect">
            <a:avLst/>
          </a:prstGeom>
        </p:spPr>
        <p:txBody>
          <a:bodyPr wrap="square">
            <a:spAutoFit/>
          </a:bodyPr>
          <a:lstStyle/>
          <a:p>
            <a:pPr indent="720090" algn="just" fontAlgn="auto">
              <a:lnSpc>
                <a:spcPct val="150000"/>
              </a:lnSpc>
            </a:pPr>
            <a:r>
              <a:rPr sz="2100" dirty="0">
                <a:latin typeface="Times New Roman" panose="02020603050405020304" pitchFamily="18" charset="0"/>
                <a:ea typeface="微软雅黑" panose="020B0503020204020204" pitchFamily="34" charset="-122"/>
                <a:sym typeface="+mn-ea"/>
              </a:rPr>
              <a:t>左师公曰:“今三世以前,至于赵之为赵,赵王之子孙侯者,其继有在者乎?”曰:“无有｡”曰:“微独赵,诸侯有在者乎?”曰:“老妇不闻也｡”“此其近者祸及身,远者及其子孙｡岂人主之子孙则必不善哉?位尊而无功,奉厚而无劳,而挟重器多也｡</a:t>
            </a:r>
            <a:r>
              <a:rPr sz="2100" u="wavy" dirty="0">
                <a:solidFill>
                  <a:schemeClr val="tx1"/>
                </a:solidFill>
                <a:uFillTx/>
                <a:latin typeface="Times New Roman" panose="02020603050405020304" pitchFamily="18" charset="0"/>
                <a:ea typeface="微软雅黑" panose="020B0503020204020204" pitchFamily="34" charset="-122"/>
                <a:sym typeface="+mn-ea"/>
              </a:rPr>
              <a:t>今媪尊长安君之位而封之以膏腴之地多予之重器而不及今令有功于国一旦山陵崩长安君何以自托于赵老臣以媪为长安君计短也故以为其爱不若燕后｡</a:t>
            </a:r>
            <a:r>
              <a:rPr sz="2100" dirty="0">
                <a:latin typeface="Times New Roman" panose="02020603050405020304" pitchFamily="18" charset="0"/>
                <a:ea typeface="微软雅黑" panose="020B0503020204020204" pitchFamily="34" charset="-122"/>
                <a:sym typeface="+mn-ea"/>
              </a:rPr>
              <a:t>”太后曰:“诺,恣君之所使之｡”</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pPr>
            <a:r>
              <a:rPr sz="2100" u="sng" dirty="0">
                <a:latin typeface="Times New Roman" panose="02020603050405020304" pitchFamily="18" charset="0"/>
                <a:ea typeface="微软雅黑" panose="020B0503020204020204" pitchFamily="34" charset="-122"/>
                <a:sym typeface="+mn-ea"/>
              </a:rPr>
              <a:t>于是为长安君约车百乘,质于齐,齐兵乃出｡</a:t>
            </a:r>
            <a:endParaRPr lang="en-US" altLang="zh-CN" sz="2100" u="sng"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38266" y="1585400"/>
            <a:ext cx="1832229" cy="575945"/>
            <a:chOff x="3318511" y="2579277"/>
            <a:chExt cx="2442972" cy="767927"/>
          </a:xfrm>
        </p:grpSpPr>
        <p:grpSp>
          <p:nvGrpSpPr>
            <p:cNvPr id="5" name="组合 4"/>
            <p:cNvGrpSpPr/>
            <p:nvPr/>
          </p:nvGrpSpPr>
          <p:grpSpPr>
            <a:xfrm>
              <a:off x="3318511" y="2707006"/>
              <a:ext cx="437563" cy="458225"/>
              <a:chOff x="9324592" y="1236103"/>
              <a:chExt cx="531657" cy="583566"/>
            </a:xfrm>
          </p:grpSpPr>
          <p:sp>
            <p:nvSpPr>
              <p:cNvPr id="7" name="Shape 6853"/>
              <p:cNvSpPr/>
              <p:nvPr/>
            </p:nvSpPr>
            <p:spPr>
              <a:xfrm>
                <a:off x="9332127" y="1236103"/>
                <a:ext cx="450444" cy="583566"/>
              </a:xfrm>
              <a:custGeom>
                <a:avLst/>
                <a:gdLst/>
                <a:ahLst/>
                <a:cxnLst>
                  <a:cxn ang="0">
                    <a:pos x="wd2" y="hd2"/>
                  </a:cxn>
                  <a:cxn ang="5400000">
                    <a:pos x="wd2" y="hd2"/>
                  </a:cxn>
                  <a:cxn ang="10800000">
                    <a:pos x="wd2" y="hd2"/>
                  </a:cxn>
                  <a:cxn ang="16200000">
                    <a:pos x="wd2" y="hd2"/>
                  </a:cxn>
                </a:cxnLst>
                <a:rect l="0" t="0" r="r" b="b"/>
                <a:pathLst>
                  <a:path w="21600" h="21600" extrusionOk="0">
                    <a:moveTo>
                      <a:pt x="19406" y="0"/>
                    </a:moveTo>
                    <a:cubicBezTo>
                      <a:pt x="7425" y="0"/>
                      <a:pt x="7425" y="0"/>
                      <a:pt x="7425" y="0"/>
                    </a:cubicBezTo>
                    <a:cubicBezTo>
                      <a:pt x="7425" y="0"/>
                      <a:pt x="4978" y="2088"/>
                      <a:pt x="4134" y="2741"/>
                    </a:cubicBezTo>
                    <a:cubicBezTo>
                      <a:pt x="3122" y="3524"/>
                      <a:pt x="0" y="5873"/>
                      <a:pt x="0" y="5873"/>
                    </a:cubicBezTo>
                    <a:cubicBezTo>
                      <a:pt x="0" y="5873"/>
                      <a:pt x="0" y="5873"/>
                      <a:pt x="0" y="5873"/>
                    </a:cubicBezTo>
                    <a:cubicBezTo>
                      <a:pt x="0" y="19903"/>
                      <a:pt x="0" y="19903"/>
                      <a:pt x="0" y="19903"/>
                    </a:cubicBezTo>
                    <a:cubicBezTo>
                      <a:pt x="0" y="20817"/>
                      <a:pt x="928" y="21600"/>
                      <a:pt x="2109" y="21600"/>
                    </a:cubicBezTo>
                    <a:cubicBezTo>
                      <a:pt x="19406" y="21600"/>
                      <a:pt x="19406" y="21600"/>
                      <a:pt x="19406" y="21600"/>
                    </a:cubicBezTo>
                    <a:cubicBezTo>
                      <a:pt x="20588" y="21600"/>
                      <a:pt x="21600" y="20817"/>
                      <a:pt x="21600" y="19903"/>
                    </a:cubicBezTo>
                    <a:cubicBezTo>
                      <a:pt x="21600" y="1697"/>
                      <a:pt x="21600" y="1697"/>
                      <a:pt x="21600" y="1697"/>
                    </a:cubicBezTo>
                    <a:cubicBezTo>
                      <a:pt x="21600" y="783"/>
                      <a:pt x="20588" y="0"/>
                      <a:pt x="19406" y="0"/>
                    </a:cubicBezTo>
                  </a:path>
                </a:pathLst>
              </a:custGeom>
              <a:solidFill>
                <a:srgbClr val="0A8CBF"/>
              </a:solidFill>
              <a:ln w="12700" cap="flat">
                <a:noFill/>
                <a:miter lim="400000"/>
              </a:ln>
              <a:effectLst/>
            </p:spPr>
            <p:txBody>
              <a:bodyPr wrap="square" lIns="0" tIns="0" rIns="0" bIns="0" numCol="1" anchor="t">
                <a:noAutofit/>
              </a:bodyPr>
              <a:lstStyle/>
              <a:p>
                <a:pPr lvl="0"/>
                <a:endParaRPr sz="100"/>
              </a:p>
            </p:txBody>
          </p:sp>
          <p:pic>
            <p:nvPicPr>
              <p:cNvPr id="8" name="image22.png"/>
              <p:cNvPicPr/>
              <p:nvPr/>
            </p:nvPicPr>
            <p:blipFill>
              <a:blip r:embed="rId1"/>
              <a:stretch>
                <a:fillRect/>
              </a:stretch>
            </p:blipFill>
            <p:spPr>
              <a:xfrm>
                <a:off x="9652796" y="1483092"/>
                <a:ext cx="134798" cy="314808"/>
              </a:xfrm>
              <a:prstGeom prst="rect">
                <a:avLst/>
              </a:prstGeom>
              <a:ln w="12700" cap="flat">
                <a:noFill/>
                <a:miter lim="400000"/>
                <a:headEnd/>
                <a:tailEnd/>
              </a:ln>
              <a:effectLst/>
            </p:spPr>
          </p:pic>
          <p:sp>
            <p:nvSpPr>
              <p:cNvPr id="9" name="Shape 6855"/>
              <p:cNvSpPr/>
              <p:nvPr/>
            </p:nvSpPr>
            <p:spPr>
              <a:xfrm>
                <a:off x="9332127" y="1236103"/>
                <a:ext cx="225222" cy="5835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850" y="0"/>
                      <a:pt x="14850" y="0"/>
                      <a:pt x="14850" y="0"/>
                    </a:cubicBezTo>
                    <a:cubicBezTo>
                      <a:pt x="14850" y="0"/>
                      <a:pt x="9956" y="2088"/>
                      <a:pt x="8269" y="2741"/>
                    </a:cubicBezTo>
                    <a:cubicBezTo>
                      <a:pt x="6244" y="3524"/>
                      <a:pt x="0" y="5873"/>
                      <a:pt x="0" y="5873"/>
                    </a:cubicBezTo>
                    <a:cubicBezTo>
                      <a:pt x="0" y="5873"/>
                      <a:pt x="0" y="5873"/>
                      <a:pt x="0" y="5873"/>
                    </a:cubicBezTo>
                    <a:cubicBezTo>
                      <a:pt x="0" y="19903"/>
                      <a:pt x="0" y="19903"/>
                      <a:pt x="0" y="19903"/>
                    </a:cubicBezTo>
                    <a:cubicBezTo>
                      <a:pt x="0" y="20817"/>
                      <a:pt x="1856" y="21600"/>
                      <a:pt x="4219" y="21600"/>
                    </a:cubicBezTo>
                    <a:cubicBezTo>
                      <a:pt x="21600" y="21600"/>
                      <a:pt x="21600" y="21600"/>
                      <a:pt x="21600" y="21600"/>
                    </a:cubicBezTo>
                    <a:cubicBezTo>
                      <a:pt x="21600" y="0"/>
                      <a:pt x="21600" y="0"/>
                      <a:pt x="21600" y="0"/>
                    </a:cubicBezTo>
                  </a:path>
                </a:pathLst>
              </a:custGeom>
              <a:solidFill>
                <a:srgbClr val="18A3D9"/>
              </a:solidFill>
              <a:ln w="12700" cap="flat">
                <a:noFill/>
                <a:miter lim="400000"/>
              </a:ln>
              <a:effectLst/>
            </p:spPr>
            <p:txBody>
              <a:bodyPr wrap="square" lIns="0" tIns="0" rIns="0" bIns="0" numCol="1" anchor="t">
                <a:noAutofit/>
              </a:bodyPr>
              <a:lstStyle/>
              <a:p>
                <a:pPr lvl="0"/>
                <a:endParaRPr sz="100"/>
              </a:p>
            </p:txBody>
          </p:sp>
          <p:pic>
            <p:nvPicPr>
              <p:cNvPr id="10" name="image23.png"/>
              <p:cNvPicPr/>
              <p:nvPr/>
            </p:nvPicPr>
            <p:blipFill>
              <a:blip r:embed="rId2"/>
              <a:stretch>
                <a:fillRect/>
              </a:stretch>
            </p:blipFill>
            <p:spPr>
              <a:xfrm>
                <a:off x="9324592" y="1375087"/>
                <a:ext cx="195081" cy="57771"/>
              </a:xfrm>
              <a:prstGeom prst="rect">
                <a:avLst/>
              </a:prstGeom>
              <a:ln w="12700" cap="flat">
                <a:noFill/>
                <a:miter lim="400000"/>
                <a:headEnd/>
                <a:tailEnd/>
              </a:ln>
              <a:effectLst/>
            </p:spPr>
          </p:pic>
          <p:sp>
            <p:nvSpPr>
              <p:cNvPr id="11" name="Shape 6857"/>
              <p:cNvSpPr/>
              <p:nvPr/>
            </p:nvSpPr>
            <p:spPr>
              <a:xfrm>
                <a:off x="9332127" y="1236103"/>
                <a:ext cx="154893" cy="159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5360"/>
                      <a:pt x="21600" y="15360"/>
                      <a:pt x="21600" y="15360"/>
                    </a:cubicBezTo>
                    <a:cubicBezTo>
                      <a:pt x="21600" y="18960"/>
                      <a:pt x="18900" y="21600"/>
                      <a:pt x="15464" y="21600"/>
                    </a:cubicBezTo>
                    <a:cubicBezTo>
                      <a:pt x="0" y="21600"/>
                      <a:pt x="0" y="21600"/>
                      <a:pt x="0" y="21600"/>
                    </a:cubicBezTo>
                    <a:lnTo>
                      <a:pt x="21600" y="0"/>
                    </a:lnTo>
                    <a:close/>
                  </a:path>
                </a:pathLst>
              </a:custGeom>
              <a:solidFill>
                <a:srgbClr val="3DBAEB"/>
              </a:solidFill>
              <a:ln w="12700" cap="flat">
                <a:noFill/>
                <a:miter lim="400000"/>
              </a:ln>
              <a:effectLst/>
            </p:spPr>
            <p:txBody>
              <a:bodyPr wrap="square" lIns="0" tIns="0" rIns="0" bIns="0" numCol="1" anchor="t">
                <a:noAutofit/>
              </a:bodyPr>
              <a:lstStyle/>
              <a:p>
                <a:pPr lvl="0"/>
                <a:endParaRPr sz="100"/>
              </a:p>
            </p:txBody>
          </p:sp>
          <p:sp>
            <p:nvSpPr>
              <p:cNvPr id="12" name="Shape 6858"/>
              <p:cNvSpPr/>
              <p:nvPr/>
            </p:nvSpPr>
            <p:spPr>
              <a:xfrm>
                <a:off x="9405806" y="1446253"/>
                <a:ext cx="301412" cy="195081"/>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cubicBezTo>
                      <a:pt x="1137" y="21600"/>
                      <a:pt x="1137" y="21600"/>
                      <a:pt x="1137" y="21600"/>
                    </a:cubicBezTo>
                    <a:cubicBezTo>
                      <a:pt x="505" y="21600"/>
                      <a:pt x="0" y="20822"/>
                      <a:pt x="0" y="19849"/>
                    </a:cubicBezTo>
                    <a:cubicBezTo>
                      <a:pt x="0" y="18876"/>
                      <a:pt x="505" y="18097"/>
                      <a:pt x="1137" y="18097"/>
                    </a:cubicBezTo>
                    <a:cubicBezTo>
                      <a:pt x="20463" y="18097"/>
                      <a:pt x="20463" y="18097"/>
                      <a:pt x="20463" y="18097"/>
                    </a:cubicBezTo>
                    <a:cubicBezTo>
                      <a:pt x="21095" y="18097"/>
                      <a:pt x="21600" y="18876"/>
                      <a:pt x="21600" y="19849"/>
                    </a:cubicBezTo>
                    <a:cubicBezTo>
                      <a:pt x="21600" y="20822"/>
                      <a:pt x="21095" y="21600"/>
                      <a:pt x="20463" y="21600"/>
                    </a:cubicBezTo>
                    <a:close/>
                    <a:moveTo>
                      <a:pt x="21600" y="13816"/>
                    </a:moveTo>
                    <a:cubicBezTo>
                      <a:pt x="21600" y="12843"/>
                      <a:pt x="21095" y="12065"/>
                      <a:pt x="20463" y="12065"/>
                    </a:cubicBezTo>
                    <a:cubicBezTo>
                      <a:pt x="1137" y="12065"/>
                      <a:pt x="1137" y="12065"/>
                      <a:pt x="1137" y="12065"/>
                    </a:cubicBezTo>
                    <a:cubicBezTo>
                      <a:pt x="505" y="12065"/>
                      <a:pt x="0" y="12843"/>
                      <a:pt x="0" y="13816"/>
                    </a:cubicBezTo>
                    <a:cubicBezTo>
                      <a:pt x="0" y="14789"/>
                      <a:pt x="505" y="15373"/>
                      <a:pt x="1137" y="15373"/>
                    </a:cubicBezTo>
                    <a:cubicBezTo>
                      <a:pt x="20463" y="15373"/>
                      <a:pt x="20463" y="15373"/>
                      <a:pt x="20463" y="15373"/>
                    </a:cubicBezTo>
                    <a:cubicBezTo>
                      <a:pt x="21095" y="15373"/>
                      <a:pt x="21600" y="14789"/>
                      <a:pt x="21600" y="13816"/>
                    </a:cubicBezTo>
                    <a:close/>
                    <a:moveTo>
                      <a:pt x="21600" y="7784"/>
                    </a:moveTo>
                    <a:cubicBezTo>
                      <a:pt x="21600" y="6811"/>
                      <a:pt x="21095" y="6032"/>
                      <a:pt x="20463" y="6032"/>
                    </a:cubicBezTo>
                    <a:cubicBezTo>
                      <a:pt x="1137" y="6032"/>
                      <a:pt x="1137" y="6032"/>
                      <a:pt x="1137" y="6032"/>
                    </a:cubicBezTo>
                    <a:cubicBezTo>
                      <a:pt x="505" y="6032"/>
                      <a:pt x="0" y="6811"/>
                      <a:pt x="0" y="7784"/>
                    </a:cubicBezTo>
                    <a:cubicBezTo>
                      <a:pt x="0" y="8562"/>
                      <a:pt x="505" y="9341"/>
                      <a:pt x="1137" y="9341"/>
                    </a:cubicBezTo>
                    <a:cubicBezTo>
                      <a:pt x="20463" y="9341"/>
                      <a:pt x="20463" y="9341"/>
                      <a:pt x="20463" y="9341"/>
                    </a:cubicBezTo>
                    <a:cubicBezTo>
                      <a:pt x="21095" y="9341"/>
                      <a:pt x="21600" y="8562"/>
                      <a:pt x="21600" y="7784"/>
                    </a:cubicBezTo>
                    <a:close/>
                    <a:moveTo>
                      <a:pt x="10737" y="1751"/>
                    </a:moveTo>
                    <a:cubicBezTo>
                      <a:pt x="10737" y="778"/>
                      <a:pt x="10232" y="0"/>
                      <a:pt x="9726" y="0"/>
                    </a:cubicBezTo>
                    <a:cubicBezTo>
                      <a:pt x="1137" y="0"/>
                      <a:pt x="1137" y="0"/>
                      <a:pt x="1137" y="0"/>
                    </a:cubicBezTo>
                    <a:cubicBezTo>
                      <a:pt x="505" y="0"/>
                      <a:pt x="0" y="778"/>
                      <a:pt x="0" y="1751"/>
                    </a:cubicBezTo>
                    <a:cubicBezTo>
                      <a:pt x="0" y="2530"/>
                      <a:pt x="505" y="3308"/>
                      <a:pt x="1137" y="3308"/>
                    </a:cubicBezTo>
                    <a:cubicBezTo>
                      <a:pt x="9726" y="3308"/>
                      <a:pt x="9726" y="3308"/>
                      <a:pt x="9726" y="3308"/>
                    </a:cubicBezTo>
                    <a:cubicBezTo>
                      <a:pt x="10232" y="3308"/>
                      <a:pt x="10737" y="2530"/>
                      <a:pt x="10737" y="1751"/>
                    </a:cubicBez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3" name="Shape 6859"/>
              <p:cNvSpPr/>
              <p:nvPr/>
            </p:nvSpPr>
            <p:spPr>
              <a:xfrm>
                <a:off x="9578280" y="1325689"/>
                <a:ext cx="113029" cy="98796"/>
              </a:xfrm>
              <a:prstGeom prst="rect">
                <a:avLst/>
              </a:prstGeom>
              <a:solidFill>
                <a:srgbClr val="F8EDE7"/>
              </a:solidFill>
              <a:ln w="12700" cap="flat">
                <a:noFill/>
                <a:miter lim="400000"/>
              </a:ln>
              <a:effectLst/>
            </p:spPr>
            <p:txBody>
              <a:bodyPr wrap="square" lIns="0" tIns="0" rIns="0" bIns="0" numCol="1" anchor="t">
                <a:noAutofit/>
              </a:bodyPr>
              <a:lstStyle/>
              <a:p>
                <a:pPr lvl="0"/>
                <a:endParaRPr sz="100"/>
              </a:p>
            </p:txBody>
          </p:sp>
          <p:sp>
            <p:nvSpPr>
              <p:cNvPr id="14" name="Shape 6860"/>
              <p:cNvSpPr/>
              <p:nvPr/>
            </p:nvSpPr>
            <p:spPr>
              <a:xfrm>
                <a:off x="9640236" y="1424484"/>
                <a:ext cx="216013" cy="250340"/>
              </a:xfrm>
              <a:custGeom>
                <a:avLst/>
                <a:gdLst/>
                <a:ahLst/>
                <a:cxnLst>
                  <a:cxn ang="0">
                    <a:pos x="wd2" y="hd2"/>
                  </a:cxn>
                  <a:cxn ang="5400000">
                    <a:pos x="wd2" y="hd2"/>
                  </a:cxn>
                  <a:cxn ang="10800000">
                    <a:pos x="wd2" y="hd2"/>
                  </a:cxn>
                  <a:cxn ang="16200000">
                    <a:pos x="wd2" y="hd2"/>
                  </a:cxn>
                </a:cxnLst>
                <a:rect l="0" t="0" r="r" b="b"/>
                <a:pathLst>
                  <a:path w="21600" h="21600" extrusionOk="0">
                    <a:moveTo>
                      <a:pt x="8623" y="0"/>
                    </a:moveTo>
                    <a:lnTo>
                      <a:pt x="0" y="16615"/>
                    </a:lnTo>
                    <a:lnTo>
                      <a:pt x="13144" y="21600"/>
                    </a:lnTo>
                    <a:lnTo>
                      <a:pt x="21600" y="5201"/>
                    </a:lnTo>
                    <a:lnTo>
                      <a:pt x="8623" y="0"/>
                    </a:lnTo>
                    <a:close/>
                  </a:path>
                </a:pathLst>
              </a:custGeom>
              <a:solidFill>
                <a:srgbClr val="3BBF98"/>
              </a:solidFill>
              <a:ln w="12700" cap="flat">
                <a:noFill/>
                <a:miter lim="400000"/>
              </a:ln>
              <a:effectLst/>
            </p:spPr>
            <p:txBody>
              <a:bodyPr wrap="square" lIns="0" tIns="0" rIns="0" bIns="0" numCol="1" anchor="t">
                <a:noAutofit/>
              </a:bodyPr>
              <a:lstStyle/>
              <a:p>
                <a:pPr lvl="0"/>
                <a:endParaRPr sz="100"/>
              </a:p>
            </p:txBody>
          </p:sp>
          <p:sp>
            <p:nvSpPr>
              <p:cNvPr id="15" name="Shape 6861"/>
              <p:cNvSpPr/>
              <p:nvPr/>
            </p:nvSpPr>
            <p:spPr>
              <a:xfrm>
                <a:off x="9640236" y="1617053"/>
                <a:ext cx="131450" cy="98797"/>
              </a:xfrm>
              <a:custGeom>
                <a:avLst/>
                <a:gdLst/>
                <a:ahLst/>
                <a:cxnLst>
                  <a:cxn ang="0">
                    <a:pos x="wd2" y="hd2"/>
                  </a:cxn>
                  <a:cxn ang="5400000">
                    <a:pos x="wd2" y="hd2"/>
                  </a:cxn>
                  <a:cxn ang="10800000">
                    <a:pos x="wd2" y="hd2"/>
                  </a:cxn>
                  <a:cxn ang="16200000">
                    <a:pos x="wd2" y="hd2"/>
                  </a:cxn>
                </a:cxnLst>
                <a:rect l="0" t="0" r="r" b="b"/>
                <a:pathLst>
                  <a:path w="21600" h="21600" extrusionOk="0">
                    <a:moveTo>
                      <a:pt x="1651" y="15742"/>
                    </a:moveTo>
                    <a:lnTo>
                      <a:pt x="0" y="0"/>
                    </a:lnTo>
                    <a:lnTo>
                      <a:pt x="21600" y="12631"/>
                    </a:lnTo>
                    <a:lnTo>
                      <a:pt x="11557" y="21600"/>
                    </a:lnTo>
                    <a:lnTo>
                      <a:pt x="1651" y="15742"/>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6862"/>
              <p:cNvSpPr/>
              <p:nvPr/>
            </p:nvSpPr>
            <p:spPr>
              <a:xfrm>
                <a:off x="9640236" y="1424484"/>
                <a:ext cx="151544" cy="222711"/>
              </a:xfrm>
              <a:custGeom>
                <a:avLst/>
                <a:gdLst/>
                <a:ahLst/>
                <a:cxnLst>
                  <a:cxn ang="0">
                    <a:pos x="wd2" y="hd2"/>
                  </a:cxn>
                  <a:cxn ang="5400000">
                    <a:pos x="wd2" y="hd2"/>
                  </a:cxn>
                  <a:cxn ang="10800000">
                    <a:pos x="wd2" y="hd2"/>
                  </a:cxn>
                  <a:cxn ang="16200000">
                    <a:pos x="wd2" y="hd2"/>
                  </a:cxn>
                </a:cxnLst>
                <a:rect l="0" t="0" r="r" b="b"/>
                <a:pathLst>
                  <a:path w="21600" h="21600" extrusionOk="0">
                    <a:moveTo>
                      <a:pt x="12292" y="0"/>
                    </a:moveTo>
                    <a:lnTo>
                      <a:pt x="0" y="18677"/>
                    </a:lnTo>
                    <a:lnTo>
                      <a:pt x="9308" y="21600"/>
                    </a:lnTo>
                    <a:lnTo>
                      <a:pt x="21600" y="2923"/>
                    </a:lnTo>
                    <a:lnTo>
                      <a:pt x="12292" y="0"/>
                    </a:lnTo>
                    <a:close/>
                  </a:path>
                </a:pathLst>
              </a:custGeom>
              <a:solidFill>
                <a:srgbClr val="4ED0AA"/>
              </a:solidFill>
              <a:ln w="12700" cap="flat">
                <a:noFill/>
                <a:miter lim="400000"/>
              </a:ln>
              <a:effectLst/>
            </p:spPr>
            <p:txBody>
              <a:bodyPr wrap="square" lIns="0" tIns="0" rIns="0" bIns="0" numCol="1" anchor="t">
                <a:noAutofit/>
              </a:bodyPr>
              <a:lstStyle/>
              <a:p>
                <a:pPr lvl="0"/>
                <a:endParaRPr sz="100"/>
              </a:p>
            </p:txBody>
          </p:sp>
          <p:sp>
            <p:nvSpPr>
              <p:cNvPr id="17" name="Shape 6863"/>
              <p:cNvSpPr/>
              <p:nvPr/>
            </p:nvSpPr>
            <p:spPr>
              <a:xfrm>
                <a:off x="9640236" y="1617053"/>
                <a:ext cx="66982" cy="86238"/>
              </a:xfrm>
              <a:custGeom>
                <a:avLst/>
                <a:gdLst/>
                <a:ahLst/>
                <a:cxnLst>
                  <a:cxn ang="0">
                    <a:pos x="wd2" y="hd2"/>
                  </a:cxn>
                  <a:cxn ang="5400000">
                    <a:pos x="wd2" y="hd2"/>
                  </a:cxn>
                  <a:cxn ang="10800000">
                    <a:pos x="wd2" y="hd2"/>
                  </a:cxn>
                  <a:cxn ang="16200000">
                    <a:pos x="wd2" y="hd2"/>
                  </a:cxn>
                </a:cxnLst>
                <a:rect l="0" t="0" r="r" b="b"/>
                <a:pathLst>
                  <a:path w="21600" h="21600" extrusionOk="0">
                    <a:moveTo>
                      <a:pt x="3240" y="18035"/>
                    </a:moveTo>
                    <a:lnTo>
                      <a:pt x="0" y="0"/>
                    </a:lnTo>
                    <a:lnTo>
                      <a:pt x="21600" y="6920"/>
                    </a:lnTo>
                    <a:lnTo>
                      <a:pt x="12960" y="21600"/>
                    </a:lnTo>
                    <a:lnTo>
                      <a:pt x="3240" y="18035"/>
                    </a:ln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8" name="Shape 6864"/>
              <p:cNvSpPr/>
              <p:nvPr/>
            </p:nvSpPr>
            <p:spPr>
              <a:xfrm>
                <a:off x="9650283" y="1684033"/>
                <a:ext cx="65307" cy="66981"/>
              </a:xfrm>
              <a:custGeom>
                <a:avLst/>
                <a:gdLst/>
                <a:ahLst/>
                <a:cxnLst>
                  <a:cxn ang="0">
                    <a:pos x="wd2" y="hd2"/>
                  </a:cxn>
                  <a:cxn ang="5400000">
                    <a:pos x="wd2" y="hd2"/>
                  </a:cxn>
                  <a:cxn ang="10800000">
                    <a:pos x="wd2" y="hd2"/>
                  </a:cxn>
                  <a:cxn ang="16200000">
                    <a:pos x="wd2" y="hd2"/>
                  </a:cxn>
                </a:cxnLst>
                <a:rect l="0" t="0" r="r" b="b"/>
                <a:pathLst>
                  <a:path w="21600" h="21600" extrusionOk="0">
                    <a:moveTo>
                      <a:pt x="21600" y="8910"/>
                    </a:moveTo>
                    <a:lnTo>
                      <a:pt x="3046" y="21600"/>
                    </a:lnTo>
                    <a:lnTo>
                      <a:pt x="0" y="0"/>
                    </a:lnTo>
                    <a:lnTo>
                      <a:pt x="21600" y="8910"/>
                    </a:ln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9" name="Shape 6865"/>
              <p:cNvSpPr/>
              <p:nvPr/>
            </p:nvSpPr>
            <p:spPr>
              <a:xfrm>
                <a:off x="9650283" y="1684033"/>
                <a:ext cx="31817" cy="66981"/>
              </a:xfrm>
              <a:custGeom>
                <a:avLst/>
                <a:gdLst/>
                <a:ahLst/>
                <a:cxnLst>
                  <a:cxn ang="0">
                    <a:pos x="wd2" y="hd2"/>
                  </a:cxn>
                  <a:cxn ang="5400000">
                    <a:pos x="wd2" y="hd2"/>
                  </a:cxn>
                  <a:cxn ang="10800000">
                    <a:pos x="wd2" y="hd2"/>
                  </a:cxn>
                  <a:cxn ang="16200000">
                    <a:pos x="wd2" y="hd2"/>
                  </a:cxn>
                </a:cxnLst>
                <a:rect l="0" t="0" r="r" b="b"/>
                <a:pathLst>
                  <a:path w="21600" h="21600" extrusionOk="0">
                    <a:moveTo>
                      <a:pt x="6253" y="21600"/>
                    </a:moveTo>
                    <a:lnTo>
                      <a:pt x="0" y="0"/>
                    </a:lnTo>
                    <a:lnTo>
                      <a:pt x="21600" y="4590"/>
                    </a:lnTo>
                    <a:lnTo>
                      <a:pt x="6253"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grpSp>
        <p:sp>
          <p:nvSpPr>
            <p:cNvPr id="6" name="文本框 5"/>
            <p:cNvSpPr txBox="1"/>
            <p:nvPr/>
          </p:nvSpPr>
          <p:spPr>
            <a:xfrm>
              <a:off x="3726730" y="2579277"/>
              <a:ext cx="2034753" cy="767927"/>
            </a:xfrm>
            <a:prstGeom prst="rect">
              <a:avLst/>
            </a:prstGeom>
            <a:noFill/>
          </p:spPr>
          <p:txBody>
            <a:bodyPr wrap="square" rtlCol="0" anchor="t">
              <a:spAutoFit/>
            </a:bodyPr>
            <a:lstStyle/>
            <a:p>
              <a:pPr algn="just">
                <a:lnSpc>
                  <a:spcPct val="150000"/>
                </a:lnSpc>
              </a:pPr>
              <a:r>
                <a:rPr lang="zh-CN" altLang="en-US" sz="2100" b="1" dirty="0" smtClean="0">
                  <a:solidFill>
                    <a:srgbClr val="0A8CBF"/>
                  </a:solidFill>
                  <a:latin typeface="Times New Roman" panose="02020603050405020304" pitchFamily="18" charset="0"/>
                  <a:ea typeface="微软雅黑" panose="020B0503020204020204" pitchFamily="34" charset="-122"/>
                  <a:sym typeface="+mn-ea"/>
                </a:rPr>
                <a:t>课堂变式练</a:t>
              </a:r>
              <a:endParaRPr lang="zh-CN" altLang="en-US" sz="2100" b="1" dirty="0" smtClean="0">
                <a:solidFill>
                  <a:srgbClr val="0A8CBF"/>
                </a:solidFill>
                <a:latin typeface="Times New Roman" panose="02020603050405020304" pitchFamily="18" charset="0"/>
                <a:ea typeface="微软雅黑" panose="020B0503020204020204" pitchFamily="34" charset="-122"/>
                <a:sym typeface="+mn-ea"/>
              </a:endParaRPr>
            </a:p>
          </p:txBody>
        </p:sp>
      </p:grpSp>
      <p:sp>
        <p:nvSpPr>
          <p:cNvPr id="20" name="矩形 19"/>
          <p:cNvSpPr/>
          <p:nvPr/>
        </p:nvSpPr>
        <p:spPr>
          <a:xfrm>
            <a:off x="538266" y="2046560"/>
            <a:ext cx="8086249"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下列句中加点的词解释有误的一项是</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问女何所</a:t>
            </a:r>
            <a:r>
              <a:rPr lang="zh-CN" altLang="en-US" sz="2100" dirty="0" smtClean="0">
                <a:solidFill>
                  <a:srgbClr val="FF00FF"/>
                </a:solidFill>
                <a:latin typeface="Times New Roman" panose="02020603050405020304" pitchFamily="18" charset="0"/>
                <a:ea typeface="微软雅黑" panose="020B0503020204020204" pitchFamily="34" charset="-122"/>
              </a:rPr>
              <a:t>忆</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赏赐百千</a:t>
            </a:r>
            <a:r>
              <a:rPr lang="zh-CN" altLang="en-US" sz="2100" dirty="0" smtClean="0">
                <a:solidFill>
                  <a:srgbClr val="FF00FF"/>
                </a:solidFill>
                <a:latin typeface="Times New Roman" panose="02020603050405020304" pitchFamily="18" charset="0"/>
                <a:ea typeface="微软雅黑" panose="020B0503020204020204" pitchFamily="34" charset="-122"/>
              </a:rPr>
              <a:t>强</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有余</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关山</a:t>
            </a:r>
            <a:r>
              <a:rPr lang="zh-CN" altLang="en-US" sz="2100" dirty="0">
                <a:solidFill>
                  <a:srgbClr val="FF00FF"/>
                </a:solidFill>
                <a:latin typeface="Times New Roman" panose="02020603050405020304" pitchFamily="18" charset="0"/>
                <a:ea typeface="微软雅黑" panose="020B0503020204020204" pitchFamily="34" charset="-122"/>
              </a:rPr>
              <a:t>度</a:t>
            </a:r>
            <a:r>
              <a:rPr lang="zh-CN" altLang="en-US" sz="2100" dirty="0">
                <a:latin typeface="Times New Roman" panose="02020603050405020304" pitchFamily="18" charset="0"/>
                <a:ea typeface="微软雅黑" panose="020B0503020204020204" pitchFamily="34" charset="-122"/>
              </a:rPr>
              <a:t>若</a:t>
            </a:r>
            <a:r>
              <a:rPr lang="zh-CN" altLang="en-US" sz="2100" dirty="0" smtClean="0">
                <a:latin typeface="Times New Roman" panose="02020603050405020304" pitchFamily="18" charset="0"/>
                <a:ea typeface="微软雅黑" panose="020B0503020204020204" pitchFamily="34" charset="-122"/>
              </a:rPr>
              <a:t>飞</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越过</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出</a:t>
            </a:r>
            <a:r>
              <a:rPr lang="zh-CN" altLang="en-US" sz="2100" dirty="0">
                <a:solidFill>
                  <a:srgbClr val="FF00FF"/>
                </a:solidFill>
                <a:latin typeface="Times New Roman" panose="02020603050405020304" pitchFamily="18" charset="0"/>
                <a:ea typeface="微软雅黑" panose="020B0503020204020204" pitchFamily="34" charset="-122"/>
              </a:rPr>
              <a:t>郭</a:t>
            </a:r>
            <a:r>
              <a:rPr lang="zh-CN" altLang="en-US" sz="2100" dirty="0">
                <a:latin typeface="Times New Roman" panose="02020603050405020304" pitchFamily="18" charset="0"/>
                <a:ea typeface="微软雅黑" panose="020B0503020204020204" pitchFamily="34" charset="-122"/>
              </a:rPr>
              <a:t>相扶</a:t>
            </a:r>
            <a:r>
              <a:rPr lang="zh-CN" altLang="en-US" sz="2100" dirty="0" smtClean="0">
                <a:latin typeface="Times New Roman" panose="02020603050405020304" pitchFamily="18" charset="0"/>
                <a:ea typeface="微软雅黑" panose="020B0503020204020204" pitchFamily="34" charset="-122"/>
              </a:rPr>
              <a:t>将</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外城</a:t>
            </a:r>
            <a:endParaRPr lang="zh-CN" altLang="en-US" sz="2100" dirty="0">
              <a:latin typeface="Times New Roman" panose="02020603050405020304" pitchFamily="18" charset="0"/>
              <a:ea typeface="微软雅黑" panose="020B0503020204020204" pitchFamily="34" charset="-122"/>
            </a:endParaRPr>
          </a:p>
        </p:txBody>
      </p:sp>
      <p:sp>
        <p:nvSpPr>
          <p:cNvPr id="21" name="文本框 20"/>
          <p:cNvSpPr txBox="1"/>
          <p:nvPr/>
        </p:nvSpPr>
        <p:spPr>
          <a:xfrm>
            <a:off x="5253014" y="2139398"/>
            <a:ext cx="375920" cy="414020"/>
          </a:xfrm>
          <a:prstGeom prst="rect">
            <a:avLst/>
          </a:prstGeom>
          <a:noFill/>
        </p:spPr>
        <p:txBody>
          <a:bodyPr wrap="none" rtlCol="0" anchor="t">
            <a:spAutoFit/>
          </a:bodyPr>
          <a:lstStyle/>
          <a:p>
            <a:r>
              <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A</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22" name="文本框 21"/>
          <p:cNvSpPr txBox="1"/>
          <p:nvPr/>
        </p:nvSpPr>
        <p:spPr>
          <a:xfrm>
            <a:off x="538742" y="4538777"/>
            <a:ext cx="8086249" cy="542925"/>
          </a:xfrm>
          <a:prstGeom prst="rect">
            <a:avLst/>
          </a:prstGeom>
          <a:noFill/>
          <a:ln w="28575">
            <a:solidFill>
              <a:srgbClr val="ED7D31"/>
            </a:solidFill>
            <a:prstDash val="dash"/>
          </a:ln>
        </p:spPr>
        <p:txBody>
          <a:bodyPr wrap="square">
            <a:spAutoFit/>
          </a:bodyPr>
          <a:lstStyle/>
          <a:p>
            <a:pPr indent="0" algn="just">
              <a:lnSpc>
                <a:spcPct val="14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思念</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bldLvl="0" animBg="1"/>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7684" y="1510189"/>
            <a:ext cx="8086249"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下列加点词的意义和用法相同的一项是</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愿为</a:t>
            </a:r>
            <a:r>
              <a:rPr lang="zh-CN" altLang="en-US" sz="2100" dirty="0">
                <a:solidFill>
                  <a:srgbClr val="FF00FF"/>
                </a:solidFill>
                <a:latin typeface="Times New Roman" panose="02020603050405020304" pitchFamily="18" charset="0"/>
                <a:ea typeface="微软雅黑" panose="020B0503020204020204" pitchFamily="34" charset="-122"/>
              </a:rPr>
              <a:t>市</a:t>
            </a:r>
            <a:r>
              <a:rPr lang="zh-CN" altLang="en-US" sz="2100" dirty="0" smtClean="0">
                <a:latin typeface="Times New Roman" panose="02020603050405020304" pitchFamily="18" charset="0"/>
                <a:ea typeface="微软雅黑" panose="020B0503020204020204" pitchFamily="34" charset="-122"/>
              </a:rPr>
              <a:t>鞍马</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东</a:t>
            </a:r>
            <a:r>
              <a:rPr lang="zh-CN" altLang="en-US" sz="2100" dirty="0">
                <a:solidFill>
                  <a:srgbClr val="FF00FF"/>
                </a:solidFill>
                <a:latin typeface="Times New Roman" panose="02020603050405020304" pitchFamily="18" charset="0"/>
                <a:ea typeface="微软雅黑" panose="020B0503020204020204" pitchFamily="34" charset="-122"/>
              </a:rPr>
              <a:t>市</a:t>
            </a:r>
            <a:r>
              <a:rPr lang="zh-CN" altLang="en-US" sz="2100" dirty="0">
                <a:latin typeface="Times New Roman" panose="02020603050405020304" pitchFamily="18" charset="0"/>
                <a:ea typeface="微软雅黑" panose="020B0503020204020204" pitchFamily="34" charset="-122"/>
              </a:rPr>
              <a:t>买骏马</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不</a:t>
            </a:r>
            <a:r>
              <a:rPr lang="zh-CN" altLang="en-US" sz="2100" dirty="0">
                <a:solidFill>
                  <a:srgbClr val="FF00FF"/>
                </a:solidFill>
                <a:latin typeface="Times New Roman" panose="02020603050405020304" pitchFamily="18" charset="0"/>
                <a:ea typeface="微软雅黑" panose="020B0503020204020204" pitchFamily="34" charset="-122"/>
              </a:rPr>
              <a:t>闻</a:t>
            </a:r>
            <a:r>
              <a:rPr lang="zh-CN" altLang="en-US" sz="2100" dirty="0">
                <a:latin typeface="Times New Roman" panose="02020603050405020304" pitchFamily="18" charset="0"/>
                <a:ea typeface="微软雅黑" panose="020B0503020204020204" pitchFamily="34" charset="-122"/>
              </a:rPr>
              <a:t>爷娘唤</a:t>
            </a:r>
            <a:r>
              <a:rPr lang="zh-CN" altLang="en-US" sz="2100" dirty="0" smtClean="0">
                <a:latin typeface="Times New Roman" panose="02020603050405020304" pitchFamily="18" charset="0"/>
                <a:ea typeface="微软雅黑" panose="020B0503020204020204" pitchFamily="34" charset="-122"/>
              </a:rPr>
              <a:t>女声</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阿</a:t>
            </a:r>
            <a:r>
              <a:rPr lang="zh-CN" altLang="en-US" sz="2100" dirty="0">
                <a:latin typeface="Times New Roman" panose="02020603050405020304" pitchFamily="18" charset="0"/>
                <a:ea typeface="微软雅黑" panose="020B0503020204020204" pitchFamily="34" charset="-122"/>
              </a:rPr>
              <a:t>姊</a:t>
            </a:r>
            <a:r>
              <a:rPr lang="zh-CN" altLang="en-US" sz="2100" dirty="0">
                <a:solidFill>
                  <a:srgbClr val="FF00FF"/>
                </a:solidFill>
                <a:latin typeface="Times New Roman" panose="02020603050405020304" pitchFamily="18" charset="0"/>
                <a:ea typeface="微软雅黑" panose="020B0503020204020204" pitchFamily="34" charset="-122"/>
              </a:rPr>
              <a:t>闻</a:t>
            </a:r>
            <a:r>
              <a:rPr lang="zh-CN" altLang="en-US" sz="2100" dirty="0">
                <a:latin typeface="Times New Roman" panose="02020603050405020304" pitchFamily="18" charset="0"/>
                <a:ea typeface="微软雅黑" panose="020B0503020204020204" pitchFamily="34" charset="-122"/>
              </a:rPr>
              <a:t>妹来</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策勋</a:t>
            </a:r>
            <a:r>
              <a:rPr lang="zh-CN" altLang="en-US" sz="2100" dirty="0">
                <a:solidFill>
                  <a:srgbClr val="FF00FF"/>
                </a:solidFill>
                <a:latin typeface="Times New Roman" panose="02020603050405020304" pitchFamily="18" charset="0"/>
                <a:ea typeface="微软雅黑" panose="020B0503020204020204" pitchFamily="34" charset="-122"/>
              </a:rPr>
              <a:t>十二</a:t>
            </a:r>
            <a:r>
              <a:rPr lang="zh-CN" altLang="en-US" sz="2100" dirty="0" smtClean="0">
                <a:latin typeface="Times New Roman" panose="02020603050405020304" pitchFamily="18" charset="0"/>
                <a:ea typeface="微软雅黑" panose="020B0503020204020204" pitchFamily="34" charset="-122"/>
              </a:rPr>
              <a:t>转</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军</a:t>
            </a:r>
            <a:r>
              <a:rPr lang="zh-CN" altLang="en-US" sz="2100" dirty="0">
                <a:latin typeface="Times New Roman" panose="02020603050405020304" pitchFamily="18" charset="0"/>
                <a:ea typeface="微软雅黑" panose="020B0503020204020204" pitchFamily="34" charset="-122"/>
              </a:rPr>
              <a:t>书</a:t>
            </a:r>
            <a:r>
              <a:rPr lang="zh-CN" altLang="en-US" sz="2100" dirty="0">
                <a:solidFill>
                  <a:srgbClr val="FF00FF"/>
                </a:solidFill>
                <a:latin typeface="Times New Roman" panose="02020603050405020304" pitchFamily="18" charset="0"/>
                <a:ea typeface="微软雅黑" panose="020B0503020204020204" pitchFamily="34" charset="-122"/>
              </a:rPr>
              <a:t>十二</a:t>
            </a:r>
            <a:r>
              <a:rPr lang="zh-CN" altLang="en-US" sz="2100" dirty="0">
                <a:latin typeface="Times New Roman" panose="02020603050405020304" pitchFamily="18" charset="0"/>
                <a:ea typeface="微软雅黑" panose="020B0503020204020204" pitchFamily="34" charset="-122"/>
              </a:rPr>
              <a:t>卷</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solidFill>
                  <a:srgbClr val="FF00FF"/>
                </a:solidFill>
                <a:latin typeface="Times New Roman" panose="02020603050405020304" pitchFamily="18" charset="0"/>
                <a:ea typeface="微软雅黑" panose="020B0503020204020204" pitchFamily="34" charset="-122"/>
              </a:rPr>
              <a:t>朔</a:t>
            </a:r>
            <a:r>
              <a:rPr lang="zh-CN" altLang="en-US" sz="2100" dirty="0">
                <a:latin typeface="Times New Roman" panose="02020603050405020304" pitchFamily="18" charset="0"/>
                <a:ea typeface="微软雅黑" panose="020B0503020204020204" pitchFamily="34" charset="-122"/>
              </a:rPr>
              <a:t>气传金</a:t>
            </a:r>
            <a:r>
              <a:rPr lang="zh-CN" altLang="en-US" sz="2100" dirty="0" smtClean="0">
                <a:latin typeface="Times New Roman" panose="02020603050405020304" pitchFamily="18" charset="0"/>
                <a:ea typeface="微软雅黑" panose="020B0503020204020204" pitchFamily="34" charset="-122"/>
              </a:rPr>
              <a:t>柝</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雄</a:t>
            </a:r>
            <a:r>
              <a:rPr lang="zh-CN" altLang="en-US" sz="2100" dirty="0">
                <a:latin typeface="Times New Roman" panose="02020603050405020304" pitchFamily="18" charset="0"/>
                <a:ea typeface="微软雅黑" panose="020B0503020204020204" pitchFamily="34" charset="-122"/>
              </a:rPr>
              <a:t>兔脚扑</a:t>
            </a:r>
            <a:r>
              <a:rPr lang="zh-CN" altLang="en-US" sz="2100" dirty="0">
                <a:solidFill>
                  <a:srgbClr val="FF00FF"/>
                </a:solidFill>
                <a:latin typeface="Times New Roman" panose="02020603050405020304" pitchFamily="18" charset="0"/>
                <a:ea typeface="微软雅黑" panose="020B0503020204020204" pitchFamily="34" charset="-122"/>
              </a:rPr>
              <a:t>朔</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
        <p:nvSpPr>
          <p:cNvPr id="7" name="文本框 6"/>
          <p:cNvSpPr txBox="1"/>
          <p:nvPr/>
        </p:nvSpPr>
        <p:spPr>
          <a:xfrm>
            <a:off x="5580606" y="1641965"/>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B</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518160" y="4002405"/>
            <a:ext cx="8086249" cy="995045"/>
          </a:xfrm>
          <a:prstGeom prst="rect">
            <a:avLst/>
          </a:prstGeom>
          <a:noFill/>
          <a:ln w="28575">
            <a:solidFill>
              <a:srgbClr val="ED7D31"/>
            </a:solidFill>
            <a:prstDash val="dash"/>
          </a:ln>
        </p:spPr>
        <p:txBody>
          <a:bodyPr wrap="square">
            <a:spAutoFit/>
          </a:bodyPr>
          <a:lstStyle/>
          <a:p>
            <a:pPr indent="0" algn="just">
              <a:lnSpc>
                <a:spcPct val="14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买</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集市</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听说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表示确数</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十二</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表示多数</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不是确指</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北方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动弹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8158" y="1510189"/>
            <a:ext cx="8121491"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下列对文章的理解和分析有误的一项是</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东市买骏马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西市买鞍鞯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南市买辔头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北市买长鞭”表现了木兰购买战马和用具的忙碌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渲染了战争的紧张气氛</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旦辞爷娘去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但闻燕山胡骑鸣啾啾”表现了军情紧迫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使故事更具传奇色彩</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将军百战死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壮士十年归”运用对比的修辞手法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写出了战争的持久频繁和战斗场面的激烈</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全诗紧扣“木兰是女郎”来构思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写得繁简极具匠心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儿女情与英雄气概相得益彰</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5543092" y="1619837"/>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C</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0837" y="1601447"/>
            <a:ext cx="8121491" cy="542925"/>
          </a:xfrm>
          <a:prstGeom prst="rect">
            <a:avLst/>
          </a:prstGeom>
          <a:noFill/>
          <a:ln w="28575">
            <a:solidFill>
              <a:srgbClr val="ED7D31"/>
            </a:solidFill>
            <a:prstDash val="dash"/>
          </a:ln>
        </p:spPr>
        <p:txBody>
          <a:bodyPr wrap="square">
            <a:spAutoFit/>
          </a:bodyPr>
          <a:lstStyle/>
          <a:p>
            <a:pPr indent="0" algn="just">
              <a:lnSpc>
                <a:spcPct val="14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将军百战死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壮士十年归”运用的是互文的修辞手法</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085773"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翻译下列句子</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愿驰千里足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送儿还故乡</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00"/>
                </a:solidFill>
                <a:latin typeface="Times New Roman" panose="02020603050405020304" pitchFamily="18" charset="0"/>
                <a:ea typeface="微软雅黑" panose="020B0503020204020204" pitchFamily="34" charset="-122"/>
              </a:rPr>
              <a:t>希望</a:t>
            </a:r>
            <a:r>
              <a:rPr lang="zh-CN" altLang="en-US" sz="2100" dirty="0">
                <a:solidFill>
                  <a:srgbClr val="FF0000"/>
                </a:solidFill>
                <a:latin typeface="Times New Roman" panose="02020603050405020304" pitchFamily="18" charset="0"/>
                <a:ea typeface="微软雅黑" panose="020B0503020204020204" pitchFamily="34" charset="-122"/>
              </a:rPr>
              <a:t>骑上千里马</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送我回故乡</a:t>
            </a:r>
            <a:r>
              <a:rPr lang="en-US" altLang="zh-CN" sz="2100" dirty="0">
                <a:solidFill>
                  <a:srgbClr val="FF0000"/>
                </a:solidFill>
                <a:latin typeface="Times New Roman" panose="02020603050405020304" pitchFamily="18" charset="0"/>
                <a:ea typeface="微软雅黑" panose="020B0503020204020204" pitchFamily="34" charset="-122"/>
              </a:rPr>
              <a:t>｡</a:t>
            </a:r>
            <a:endParaRPr lang="en-US" altLang="zh-CN" sz="2100" dirty="0">
              <a:solidFill>
                <a:srgbClr val="FF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出门看火伴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火伴皆惊忙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同行十二年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不知木兰是女郎</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00"/>
                </a:solidFill>
                <a:latin typeface="Times New Roman" panose="02020603050405020304" pitchFamily="18" charset="0"/>
                <a:ea typeface="微软雅黑" panose="020B0503020204020204" pitchFamily="34" charset="-122"/>
              </a:rPr>
              <a:t>走出</a:t>
            </a:r>
            <a:r>
              <a:rPr lang="zh-CN" altLang="en-US" sz="2100" dirty="0">
                <a:solidFill>
                  <a:srgbClr val="FF0000"/>
                </a:solidFill>
                <a:latin typeface="Times New Roman" panose="02020603050405020304" pitchFamily="18" charset="0"/>
                <a:ea typeface="微软雅黑" panose="020B0503020204020204" pitchFamily="34" charset="-122"/>
              </a:rPr>
              <a:t>去看一起同伍的士兵</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士兵们很吃惊</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都说我们</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同行数年之久</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竟然不知木兰是女孩</a:t>
            </a:r>
            <a:r>
              <a:rPr lang="en-US" altLang="zh-CN" sz="2100" dirty="0" smtClean="0">
                <a:solidFill>
                  <a:srgbClr val="FF0000"/>
                </a:solidFill>
                <a:latin typeface="Times New Roman" panose="02020603050405020304" pitchFamily="18" charset="0"/>
                <a:ea typeface="微软雅黑" panose="020B0503020204020204" pitchFamily="34" charset="-122"/>
              </a:rPr>
              <a:t>｡</a:t>
            </a:r>
            <a:endParaRPr lang="zh-CN" altLang="en-US" sz="2100"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7" y="1478454"/>
            <a:ext cx="8102992" cy="4453890"/>
          </a:xfrm>
          <a:prstGeom prst="rect">
            <a:avLst/>
          </a:prstGeom>
        </p:spPr>
        <p:txBody>
          <a:bodyPr wrap="square">
            <a:spAutoFit/>
          </a:bodyPr>
          <a:lstStyle/>
          <a:p>
            <a:pPr algn="ctr">
              <a:lnSpc>
                <a:spcPct val="150000"/>
              </a:lnSpc>
              <a:spcBef>
                <a:spcPts val="0"/>
              </a:spcBef>
              <a:spcAft>
                <a:spcPts val="0"/>
              </a:spcAft>
            </a:pPr>
            <a:r>
              <a:rPr lang="en-US" altLang="zh-CN" sz="2100" b="1" dirty="0">
                <a:latin typeface="Times New Roman" panose="02020603050405020304" pitchFamily="18" charset="0"/>
                <a:ea typeface="微软雅黑" panose="020B0503020204020204" pitchFamily="34" charset="-122"/>
              </a:rPr>
              <a:t>8</a:t>
            </a:r>
            <a:r>
              <a:rPr lang="en-US" altLang="zh-CN" sz="2100" b="1" dirty="0" smtClean="0">
                <a:latin typeface="Times New Roman" panose="02020603050405020304" pitchFamily="18" charset="0"/>
                <a:ea typeface="微软雅黑" panose="020B0503020204020204" pitchFamily="34" charset="-122"/>
              </a:rPr>
              <a:t> </a:t>
            </a:r>
            <a:r>
              <a:rPr lang="zh-CN" altLang="en-US" sz="2100" b="1" dirty="0" smtClean="0">
                <a:latin typeface="Times New Roman" panose="02020603050405020304" pitchFamily="18" charset="0"/>
                <a:ea typeface="微软雅黑" panose="020B0503020204020204" pitchFamily="34" charset="-122"/>
              </a:rPr>
              <a:t>卖</a:t>
            </a:r>
            <a:r>
              <a:rPr lang="zh-CN" altLang="en-US" sz="2100" b="1" dirty="0">
                <a:latin typeface="Times New Roman" panose="02020603050405020304" pitchFamily="18" charset="0"/>
                <a:ea typeface="微软雅黑" panose="020B0503020204020204" pitchFamily="34" charset="-122"/>
              </a:rPr>
              <a:t>油</a:t>
            </a:r>
            <a:r>
              <a:rPr lang="zh-CN" altLang="en-US" sz="2100" b="1" dirty="0" smtClean="0">
                <a:latin typeface="Times New Roman" panose="02020603050405020304" pitchFamily="18" charset="0"/>
                <a:ea typeface="微软雅黑" panose="020B0503020204020204" pitchFamily="34" charset="-122"/>
              </a:rPr>
              <a:t>翁</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spcBef>
                <a:spcPts val="0"/>
              </a:spcBef>
              <a:spcAft>
                <a:spcPts val="0"/>
              </a:spcAft>
            </a:pPr>
            <a:endParaRPr lang="zh-CN" altLang="en-US" sz="2100" b="1"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陈康肃公</a:t>
            </a:r>
            <a:r>
              <a:rPr lang="zh-CN" altLang="en-US" sz="2100" dirty="0">
                <a:solidFill>
                  <a:srgbClr val="FF00FF"/>
                </a:solidFill>
                <a:latin typeface="Times New Roman" panose="02020603050405020304" pitchFamily="18" charset="0"/>
                <a:ea typeface="微软雅黑" panose="020B0503020204020204" pitchFamily="34" charset="-122"/>
              </a:rPr>
              <a:t>善</a:t>
            </a:r>
            <a:r>
              <a:rPr lang="zh-CN" altLang="en-US" sz="2100" dirty="0">
                <a:latin typeface="Times New Roman" panose="02020603050405020304" pitchFamily="18" charset="0"/>
                <a:ea typeface="微软雅黑" panose="020B0503020204020204" pitchFamily="34" charset="-122"/>
              </a:rPr>
              <a:t>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擅长</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公亦以此</a:t>
            </a:r>
            <a:r>
              <a:rPr lang="zh-CN" altLang="en-US" sz="2100" dirty="0">
                <a:solidFill>
                  <a:srgbClr val="FF00FF"/>
                </a:solidFill>
                <a:latin typeface="Times New Roman" panose="02020603050405020304" pitchFamily="18" charset="0"/>
                <a:ea typeface="微软雅黑" panose="020B0503020204020204" pitchFamily="34" charset="-122"/>
              </a:rPr>
              <a:t>自矜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自夸</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睨</a:t>
            </a:r>
            <a:r>
              <a:rPr lang="zh-CN" altLang="en-US" sz="2100" dirty="0">
                <a:latin typeface="Times New Roman" panose="02020603050405020304" pitchFamily="18" charset="0"/>
                <a:ea typeface="微软雅黑" panose="020B0503020204020204" pitchFamily="34" charset="-122"/>
              </a:rPr>
              <a:t>之久而不去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斜着眼看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这里形容不在意的样子</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康肃</a:t>
            </a:r>
            <a:r>
              <a:rPr lang="zh-CN" altLang="en-US" sz="2100" dirty="0">
                <a:solidFill>
                  <a:srgbClr val="FF00FF"/>
                </a:solidFill>
                <a:latin typeface="Times New Roman" panose="02020603050405020304" pitchFamily="18" charset="0"/>
                <a:ea typeface="微软雅黑" panose="020B0503020204020204" pitchFamily="34" charset="-122"/>
              </a:rPr>
              <a:t>忿然</a:t>
            </a:r>
            <a:r>
              <a:rPr lang="zh-CN" altLang="en-US" sz="2100" dirty="0">
                <a:latin typeface="Times New Roman" panose="02020603050405020304" pitchFamily="18" charset="0"/>
                <a:ea typeface="微软雅黑" panose="020B0503020204020204" pitchFamily="34" charset="-122"/>
              </a:rPr>
              <a:t>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气愤的样子</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以我</a:t>
            </a:r>
            <a:r>
              <a:rPr lang="zh-CN" altLang="en-US" sz="2100" dirty="0">
                <a:solidFill>
                  <a:srgbClr val="FF00FF"/>
                </a:solidFill>
                <a:latin typeface="Times New Roman" panose="02020603050405020304" pitchFamily="18" charset="0"/>
                <a:ea typeface="微软雅黑" panose="020B0503020204020204" pitchFamily="34" charset="-122"/>
              </a:rPr>
              <a:t>酌</a:t>
            </a:r>
            <a:r>
              <a:rPr lang="zh-CN" altLang="en-US" sz="2100" dirty="0">
                <a:latin typeface="Times New Roman" panose="02020603050405020304" pitchFamily="18" charset="0"/>
                <a:ea typeface="微软雅黑" panose="020B0503020204020204" pitchFamily="34" charset="-122"/>
              </a:rPr>
              <a:t>油知之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舀取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a:t>
            </a:r>
            <a:r>
              <a:rPr lang="zh-CN" altLang="en-US" sz="2100" dirty="0" smtClean="0">
                <a:latin typeface="Times New Roman" panose="02020603050405020304" pitchFamily="18" charset="0"/>
                <a:ea typeface="微软雅黑" panose="020B0503020204020204" pitchFamily="34" charset="-122"/>
              </a:rPr>
              <a:t>倒入</a:t>
            </a:r>
            <a:endParaRPr lang="en-US" altLang="zh-CN" sz="2100" dirty="0" smtClean="0">
              <a:latin typeface="Times New Roman" panose="02020603050405020304" pitchFamily="18" charset="0"/>
              <a:ea typeface="微软雅黑" panose="020B0503020204020204" pitchFamily="34" charset="-122"/>
            </a:endParaRPr>
          </a:p>
        </p:txBody>
      </p:sp>
      <p:grpSp>
        <p:nvGrpSpPr>
          <p:cNvPr id="3" name="组合 2"/>
          <p:cNvGrpSpPr/>
          <p:nvPr/>
        </p:nvGrpSpPr>
        <p:grpSpPr>
          <a:xfrm>
            <a:off x="611945" y="1956179"/>
            <a:ext cx="8210074" cy="575786"/>
            <a:chOff x="879" y="1466"/>
            <a:chExt cx="17239" cy="1209"/>
          </a:xfrm>
        </p:grpSpPr>
        <p:sp>
          <p:nvSpPr>
            <p:cNvPr id="4" name="矩形 3"/>
            <p:cNvSpPr/>
            <p:nvPr/>
          </p:nvSpPr>
          <p:spPr>
            <a:xfrm>
              <a:off x="1695" y="1466"/>
              <a:ext cx="16423" cy="1209"/>
            </a:xfrm>
            <a:prstGeom prst="rect">
              <a:avLst/>
            </a:prstGeom>
          </p:spPr>
          <p:txBody>
            <a:bodyPr wrap="square">
              <a:spAutoFit/>
            </a:bodyPr>
            <a:lstStyle/>
            <a:p>
              <a:pPr algn="just">
                <a:lnSpc>
                  <a:spcPct val="150000"/>
                </a:lnSpc>
              </a:pPr>
              <a:r>
                <a:rPr lang="zh-CN" altLang="en-US" sz="2100" b="1" dirty="0" smtClean="0">
                  <a:solidFill>
                    <a:srgbClr val="ED7D31"/>
                  </a:solidFill>
                  <a:latin typeface="Times New Roman" panose="02020603050405020304" pitchFamily="18" charset="0"/>
                  <a:ea typeface="微软雅黑" panose="020B0503020204020204" pitchFamily="34" charset="-122"/>
                </a:rPr>
                <a:t>教材梳理</a:t>
              </a:r>
              <a:endParaRPr lang="zh-CN" altLang="en-US" sz="2100" b="1" dirty="0" smtClean="0">
                <a:solidFill>
                  <a:srgbClr val="ED7D31"/>
                </a:solidFill>
                <a:latin typeface="Times New Roman" panose="02020603050405020304" pitchFamily="18" charset="0"/>
                <a:ea typeface="微软雅黑" panose="020B0503020204020204" pitchFamily="34" charset="-122"/>
              </a:endParaRPr>
            </a:p>
          </p:txBody>
        </p:sp>
        <p:sp>
          <p:nvSpPr>
            <p:cNvPr id="5" name="Shape 16869"/>
            <p:cNvSpPr/>
            <p:nvPr/>
          </p:nvSpPr>
          <p:spPr>
            <a:xfrm>
              <a:off x="879" y="1717"/>
              <a:ext cx="816" cy="731"/>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chemeClr val="accent2"/>
            </a:solidFill>
            <a:ln w="12700">
              <a:miter lim="400000"/>
            </a:ln>
          </p:spPr>
          <p:txBody>
            <a:bodyPr lIns="0" tIns="0" rIns="0" bIns="0"/>
            <a:lstStyle/>
            <a:p>
              <a:pPr lvl="0"/>
              <a:endParaRPr sz="100"/>
            </a:p>
          </p:txBody>
        </p:sp>
      </p:grpSp>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7" y="1478454"/>
            <a:ext cx="8102992" cy="1545590"/>
          </a:xfrm>
          <a:prstGeom prst="rect">
            <a:avLst/>
          </a:prstGeom>
        </p:spPr>
        <p:txBody>
          <a:bodyPr wrap="square">
            <a:spAutoFit/>
          </a:bodyPr>
          <a:lstStyle/>
          <a:p>
            <a:pPr algn="just">
              <a:lnSpc>
                <a:spcPct val="150000"/>
              </a:lnSpc>
              <a:spcBef>
                <a:spcPts val="0"/>
              </a:spcBef>
              <a:spcAft>
                <a:spcPts val="0"/>
              </a:spcAft>
            </a:pPr>
            <a:r>
              <a:rPr lang="en-US" altLang="zh-CN" sz="2100" b="1" dirty="0" smtClean="0">
                <a:latin typeface="Times New Roman" panose="02020603050405020304" pitchFamily="18" charset="0"/>
                <a:ea typeface="微软雅黑" panose="020B0503020204020204" pitchFamily="34" charset="-122"/>
              </a:rPr>
              <a:t>2</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但手熟</a:t>
            </a:r>
            <a:r>
              <a:rPr lang="zh-CN" altLang="en-US" sz="2100" dirty="0">
                <a:solidFill>
                  <a:srgbClr val="FF00FF"/>
                </a:solidFill>
                <a:latin typeface="Times New Roman" panose="02020603050405020304" pitchFamily="18" charset="0"/>
                <a:ea typeface="微软雅黑" panose="020B0503020204020204" pitchFamily="34" charset="-122"/>
              </a:rPr>
              <a:t>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尔”同“耳”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相当于“罢了”</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徐以</a:t>
            </a:r>
            <a:r>
              <a:rPr lang="zh-CN" altLang="en-US" sz="2100" dirty="0">
                <a:solidFill>
                  <a:srgbClr val="FF00FF"/>
                </a:solidFill>
                <a:latin typeface="Times New Roman" panose="02020603050405020304" pitchFamily="18" charset="0"/>
                <a:ea typeface="微软雅黑" panose="020B0503020204020204" pitchFamily="34" charset="-122"/>
              </a:rPr>
              <a:t>杓</a:t>
            </a:r>
            <a:r>
              <a:rPr lang="zh-CN" altLang="en-US" sz="2100" dirty="0">
                <a:latin typeface="Times New Roman" panose="02020603050405020304" pitchFamily="18" charset="0"/>
                <a:ea typeface="微软雅黑" panose="020B0503020204020204" pitchFamily="34" charset="-122"/>
              </a:rPr>
              <a:t>酌油沥之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杓”同“勺”</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勺子</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89244"/>
            <a:ext cx="8106662"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sym typeface="+mn-ea"/>
              </a:rPr>
              <a:t>3.一词多义</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见</a:t>
            </a:r>
            <a:r>
              <a:rPr lang="zh-CN" altLang="en-US" sz="2100" dirty="0">
                <a:solidFill>
                  <a:srgbClr val="FF00FF"/>
                </a:solidFill>
                <a:latin typeface="Times New Roman" panose="02020603050405020304" pitchFamily="18" charset="0"/>
                <a:ea typeface="微软雅黑" panose="020B0503020204020204" pitchFamily="34" charset="-122"/>
                <a:sym typeface="+mn-ea"/>
              </a:rPr>
              <a:t>其</a:t>
            </a:r>
            <a:r>
              <a:rPr lang="zh-CN" altLang="en-US" sz="2100" dirty="0">
                <a:latin typeface="Times New Roman" panose="02020603050405020304" pitchFamily="18" charset="0"/>
                <a:ea typeface="微软雅黑" panose="020B0503020204020204" pitchFamily="34" charset="-122"/>
                <a:sym typeface="+mn-ea"/>
              </a:rPr>
              <a:t>发矢十中八九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代陈尧咨</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以</a:t>
            </a:r>
            <a:r>
              <a:rPr lang="zh-CN" altLang="en-US" sz="2100" dirty="0">
                <a:latin typeface="Times New Roman" panose="02020603050405020304" pitchFamily="18" charset="0"/>
                <a:ea typeface="微软雅黑" panose="020B0503020204020204" pitchFamily="34" charset="-122"/>
                <a:sym typeface="+mn-ea"/>
              </a:rPr>
              <a:t>钱覆</a:t>
            </a:r>
            <a:r>
              <a:rPr lang="zh-CN" altLang="en-US" sz="2100" dirty="0">
                <a:solidFill>
                  <a:srgbClr val="FF00FF"/>
                </a:solidFill>
                <a:latin typeface="Times New Roman" panose="02020603050405020304" pitchFamily="18" charset="0"/>
                <a:ea typeface="微软雅黑" panose="020B0503020204020204" pitchFamily="34" charset="-122"/>
                <a:sym typeface="+mn-ea"/>
              </a:rPr>
              <a:t>其</a:t>
            </a:r>
            <a:r>
              <a:rPr lang="zh-CN" altLang="en-US" sz="2100" dirty="0">
                <a:latin typeface="Times New Roman" panose="02020603050405020304" pitchFamily="18" charset="0"/>
                <a:ea typeface="微软雅黑" panose="020B0503020204020204" pitchFamily="34" charset="-122"/>
                <a:sym typeface="+mn-ea"/>
              </a:rPr>
              <a:t>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代葫芦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译为“它的”</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尝</a:t>
            </a:r>
            <a:r>
              <a:rPr lang="zh-CN" altLang="en-US" sz="2100" dirty="0">
                <a:solidFill>
                  <a:srgbClr val="FF00FF"/>
                </a:solidFill>
                <a:latin typeface="Times New Roman" panose="02020603050405020304" pitchFamily="18" charset="0"/>
                <a:ea typeface="微软雅黑" panose="020B0503020204020204" pitchFamily="34" charset="-122"/>
                <a:sym typeface="+mn-ea"/>
              </a:rPr>
              <a:t>射</a:t>
            </a:r>
            <a:r>
              <a:rPr lang="zh-CN" altLang="en-US" sz="2100" dirty="0">
                <a:latin typeface="Times New Roman" panose="02020603050405020304" pitchFamily="18" charset="0"/>
                <a:ea typeface="微软雅黑" panose="020B0503020204020204" pitchFamily="34" charset="-122"/>
                <a:sym typeface="+mn-ea"/>
              </a:rPr>
              <a:t>于家圃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动词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射箭</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尔</a:t>
            </a:r>
            <a:r>
              <a:rPr lang="zh-CN" altLang="en-US" sz="2100" dirty="0">
                <a:latin typeface="Times New Roman" panose="02020603050405020304" pitchFamily="18" charset="0"/>
                <a:ea typeface="微软雅黑" panose="020B0503020204020204" pitchFamily="34" charset="-122"/>
                <a:sym typeface="+mn-ea"/>
              </a:rPr>
              <a:t>安敢轻吾</a:t>
            </a:r>
            <a:r>
              <a:rPr lang="zh-CN" altLang="en-US" sz="2100" dirty="0">
                <a:solidFill>
                  <a:srgbClr val="FF00FF"/>
                </a:solidFill>
                <a:latin typeface="Times New Roman" panose="02020603050405020304" pitchFamily="18" charset="0"/>
                <a:ea typeface="微软雅黑" panose="020B0503020204020204" pitchFamily="34" charset="-122"/>
                <a:sym typeface="+mn-ea"/>
              </a:rPr>
              <a:t>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名词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射箭的本领</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但</a:t>
            </a:r>
            <a:r>
              <a:rPr lang="zh-CN" altLang="en-US" sz="2100" dirty="0">
                <a:latin typeface="Times New Roman" panose="02020603050405020304" pitchFamily="18" charset="0"/>
                <a:ea typeface="微软雅黑" panose="020B0503020204020204" pitchFamily="34" charset="-122"/>
                <a:sym typeface="+mn-ea"/>
              </a:rPr>
              <a:t>微颔</a:t>
            </a:r>
            <a:r>
              <a:rPr lang="zh-CN" altLang="en-US" sz="2100" dirty="0">
                <a:solidFill>
                  <a:srgbClr val="FF00FF"/>
                </a:solidFill>
                <a:latin typeface="Times New Roman" panose="02020603050405020304" pitchFamily="18" charset="0"/>
                <a:ea typeface="微软雅黑" panose="020B0503020204020204" pitchFamily="34" charset="-122"/>
                <a:sym typeface="+mn-ea"/>
              </a:rPr>
              <a:t>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指陈尧咨射箭十中八九这</a:t>
            </a:r>
            <a:r>
              <a:rPr lang="zh-CN" altLang="en-US" sz="2100" dirty="0" smtClean="0">
                <a:latin typeface="Times New Roman" panose="02020603050405020304" pitchFamily="18" charset="0"/>
                <a:ea typeface="微软雅黑" panose="020B0503020204020204" pitchFamily="34" charset="-122"/>
                <a:sym typeface="+mn-ea"/>
              </a:rPr>
              <a:t>一情况</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以</a:t>
            </a:r>
            <a:r>
              <a:rPr lang="zh-CN" altLang="en-US" sz="2100" dirty="0">
                <a:latin typeface="Times New Roman" panose="02020603050405020304" pitchFamily="18" charset="0"/>
                <a:ea typeface="微软雅黑" panose="020B0503020204020204" pitchFamily="34" charset="-122"/>
                <a:sym typeface="+mn-ea"/>
              </a:rPr>
              <a:t>我酌油知</a:t>
            </a:r>
            <a:r>
              <a:rPr lang="zh-CN" altLang="en-US" sz="2100" dirty="0">
                <a:solidFill>
                  <a:srgbClr val="FF00FF"/>
                </a:solidFill>
                <a:latin typeface="Times New Roman" panose="02020603050405020304" pitchFamily="18" charset="0"/>
                <a:ea typeface="微软雅黑" panose="020B0503020204020204" pitchFamily="34" charset="-122"/>
                <a:sym typeface="+mn-ea"/>
              </a:rPr>
              <a:t>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指射箭是凭手熟的道理</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徐</a:t>
            </a:r>
            <a:r>
              <a:rPr lang="zh-CN" altLang="en-US" sz="2100" dirty="0">
                <a:latin typeface="Times New Roman" panose="02020603050405020304" pitchFamily="18" charset="0"/>
                <a:ea typeface="微软雅黑" panose="020B0503020204020204" pitchFamily="34" charset="-122"/>
                <a:sym typeface="+mn-ea"/>
              </a:rPr>
              <a:t>以杓酌油沥</a:t>
            </a:r>
            <a:r>
              <a:rPr lang="zh-CN" altLang="en-US" sz="2100" dirty="0">
                <a:solidFill>
                  <a:srgbClr val="FF00FF"/>
                </a:solidFill>
                <a:latin typeface="Times New Roman" panose="02020603050405020304" pitchFamily="18" charset="0"/>
                <a:ea typeface="微软雅黑" panose="020B0503020204020204" pitchFamily="34" charset="-122"/>
                <a:sym typeface="+mn-ea"/>
              </a:rPr>
              <a:t>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指葫芦</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康肃</a:t>
            </a:r>
            <a:r>
              <a:rPr lang="zh-CN" altLang="en-US" sz="2100" dirty="0">
                <a:latin typeface="Times New Roman" panose="02020603050405020304" pitchFamily="18" charset="0"/>
                <a:ea typeface="微软雅黑" panose="020B0503020204020204" pitchFamily="34" charset="-122"/>
                <a:sym typeface="+mn-ea"/>
              </a:rPr>
              <a:t>笑而遣</a:t>
            </a:r>
            <a:r>
              <a:rPr lang="zh-CN" altLang="en-US" sz="2100" dirty="0">
                <a:solidFill>
                  <a:srgbClr val="FF00FF"/>
                </a:solidFill>
                <a:latin typeface="Times New Roman" panose="02020603050405020304" pitchFamily="18" charset="0"/>
                <a:ea typeface="微软雅黑" panose="020B0503020204020204" pitchFamily="34" charset="-122"/>
                <a:sym typeface="+mn-ea"/>
              </a:rPr>
              <a:t>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代卖油翁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译为“他”</a:t>
            </a:r>
            <a:endParaRPr lang="zh-CN" altLang="en-US" sz="2100" dirty="0">
              <a:latin typeface="Times New Roman" panose="02020603050405020304" pitchFamily="18" charset="0"/>
              <a:ea typeface="微软雅黑" panose="020B0503020204020204" pitchFamily="34" charset="-122"/>
              <a:sym typeface="+mn-ea"/>
            </a:endParaRPr>
          </a:p>
        </p:txBody>
      </p:sp>
      <p:sp>
        <p:nvSpPr>
          <p:cNvPr id="3" name="文本框 2"/>
          <p:cNvSpPr txBox="1"/>
          <p:nvPr/>
        </p:nvSpPr>
        <p:spPr>
          <a:xfrm>
            <a:off x="523871" y="2324503"/>
            <a:ext cx="760730" cy="414020"/>
          </a:xfrm>
          <a:prstGeom prst="rect">
            <a:avLst/>
          </a:prstGeom>
          <a:noFill/>
        </p:spPr>
        <p:txBody>
          <a:bodyPr wrap="none" rtlCol="0" anchor="t">
            <a:spAutoFit/>
          </a:bodyPr>
          <a:lstStyle/>
          <a:p>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其</a:t>
            </a:r>
            <a:endParaRPr lang="zh-CN" altLang="en-US" sz="2100" dirty="0">
              <a:latin typeface="Times New Roman" panose="02020603050405020304" pitchFamily="18" charset="0"/>
              <a:ea typeface="微软雅黑" panose="020B0503020204020204" pitchFamily="34" charset="-122"/>
              <a:sym typeface="+mn-ea"/>
            </a:endParaRPr>
          </a:p>
        </p:txBody>
      </p:sp>
      <p:sp>
        <p:nvSpPr>
          <p:cNvPr id="6" name="左大括号 5"/>
          <p:cNvSpPr/>
          <p:nvPr/>
        </p:nvSpPr>
        <p:spPr>
          <a:xfrm>
            <a:off x="1260302" y="2166929"/>
            <a:ext cx="116058" cy="70690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4" name="文本框 3"/>
          <p:cNvSpPr txBox="1"/>
          <p:nvPr/>
        </p:nvSpPr>
        <p:spPr>
          <a:xfrm>
            <a:off x="523871" y="3320483"/>
            <a:ext cx="760730" cy="414020"/>
          </a:xfrm>
          <a:prstGeom prst="rect">
            <a:avLst/>
          </a:prstGeom>
          <a:noFill/>
        </p:spPr>
        <p:txBody>
          <a:bodyPr wrap="none" rtlCol="0" anchor="t">
            <a:spAutoFit/>
          </a:bodyPr>
          <a:lstStyle/>
          <a:p>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射</a:t>
            </a:r>
            <a:endParaRPr lang="zh-CN" altLang="en-US" sz="2100" dirty="0">
              <a:latin typeface="Times New Roman" panose="02020603050405020304" pitchFamily="18" charset="0"/>
              <a:ea typeface="微软雅黑" panose="020B0503020204020204" pitchFamily="34" charset="-122"/>
              <a:sym typeface="+mn-ea"/>
            </a:endParaRPr>
          </a:p>
        </p:txBody>
      </p:sp>
      <p:sp>
        <p:nvSpPr>
          <p:cNvPr id="5" name="左大括号 4"/>
          <p:cNvSpPr/>
          <p:nvPr/>
        </p:nvSpPr>
        <p:spPr>
          <a:xfrm>
            <a:off x="1260302" y="3167789"/>
            <a:ext cx="116058" cy="70690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文本框 6"/>
          <p:cNvSpPr txBox="1"/>
          <p:nvPr/>
        </p:nvSpPr>
        <p:spPr>
          <a:xfrm>
            <a:off x="523871" y="4737431"/>
            <a:ext cx="760730" cy="414020"/>
          </a:xfrm>
          <a:prstGeom prst="rect">
            <a:avLst/>
          </a:prstGeom>
          <a:noFill/>
        </p:spPr>
        <p:txBody>
          <a:bodyPr wrap="none" rtlCol="0" anchor="t">
            <a:spAutoFit/>
          </a:bodyPr>
          <a:lstStyle/>
          <a:p>
            <a:r>
              <a:rPr lang="en-US" altLang="zh-CN" sz="2100" dirty="0">
                <a:latin typeface="Times New Roman" panose="02020603050405020304" pitchFamily="18" charset="0"/>
                <a:ea typeface="微软雅黑" panose="020B0503020204020204" pitchFamily="34" charset="-122"/>
                <a:sym typeface="+mn-ea"/>
              </a:rPr>
              <a:t>(3)</a:t>
            </a:r>
            <a:r>
              <a:rPr lang="zh-CN" altLang="en-US" sz="2100" dirty="0">
                <a:latin typeface="Times New Roman" panose="02020603050405020304" pitchFamily="18" charset="0"/>
                <a:ea typeface="微软雅黑" panose="020B0503020204020204" pitchFamily="34" charset="-122"/>
                <a:sym typeface="+mn-ea"/>
              </a:rPr>
              <a:t>之</a:t>
            </a:r>
            <a:endParaRPr lang="zh-CN" altLang="en-US" sz="2100" dirty="0">
              <a:latin typeface="Times New Roman" panose="02020603050405020304" pitchFamily="18" charset="0"/>
              <a:ea typeface="微软雅黑" panose="020B0503020204020204" pitchFamily="34" charset="-122"/>
              <a:sym typeface="+mn-ea"/>
            </a:endParaRPr>
          </a:p>
        </p:txBody>
      </p:sp>
      <p:sp>
        <p:nvSpPr>
          <p:cNvPr id="8" name="左大括号 7"/>
          <p:cNvSpPr/>
          <p:nvPr/>
        </p:nvSpPr>
        <p:spPr>
          <a:xfrm>
            <a:off x="1238246" y="4134253"/>
            <a:ext cx="138114" cy="159877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89244"/>
            <a:ext cx="8096111" cy="348424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有</a:t>
            </a:r>
            <a:r>
              <a:rPr lang="zh-CN" altLang="en-US" sz="2100" dirty="0">
                <a:latin typeface="Times New Roman" panose="02020603050405020304" pitchFamily="18" charset="0"/>
                <a:ea typeface="微软雅黑" panose="020B0503020204020204" pitchFamily="34" charset="-122"/>
                <a:sym typeface="+mn-ea"/>
              </a:rPr>
              <a:t>卖油翁释担</a:t>
            </a:r>
            <a:r>
              <a:rPr lang="zh-CN" altLang="en-US" sz="2100" dirty="0">
                <a:solidFill>
                  <a:srgbClr val="FF00FF"/>
                </a:solidFill>
                <a:latin typeface="Times New Roman" panose="02020603050405020304" pitchFamily="18" charset="0"/>
                <a:ea typeface="微软雅黑" panose="020B0503020204020204" pitchFamily="34" charset="-122"/>
                <a:sym typeface="+mn-ea"/>
              </a:rPr>
              <a:t>而</a:t>
            </a:r>
            <a:r>
              <a:rPr lang="zh-CN" altLang="en-US" sz="2100" dirty="0">
                <a:latin typeface="Times New Roman" panose="02020603050405020304" pitchFamily="18" charset="0"/>
                <a:ea typeface="微软雅黑" panose="020B0503020204020204" pitchFamily="34" charset="-122"/>
                <a:sym typeface="+mn-ea"/>
              </a:rPr>
              <a:t>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连词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表顺承</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自</a:t>
            </a:r>
            <a:r>
              <a:rPr lang="zh-CN" altLang="en-US" sz="2100" dirty="0">
                <a:latin typeface="Times New Roman" panose="02020603050405020304" pitchFamily="18" charset="0"/>
                <a:ea typeface="微软雅黑" panose="020B0503020204020204" pitchFamily="34" charset="-122"/>
                <a:sym typeface="+mn-ea"/>
              </a:rPr>
              <a:t>钱孔入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而</a:t>
            </a:r>
            <a:r>
              <a:rPr lang="zh-CN" altLang="en-US" sz="2100" dirty="0">
                <a:latin typeface="Times New Roman" panose="02020603050405020304" pitchFamily="18" charset="0"/>
                <a:ea typeface="微软雅黑" panose="020B0503020204020204" pitchFamily="34" charset="-122"/>
                <a:sym typeface="+mn-ea"/>
              </a:rPr>
              <a:t>钱不湿</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连词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表转折</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康肃</a:t>
            </a:r>
            <a:r>
              <a:rPr lang="zh-CN" altLang="en-US" sz="2100" dirty="0">
                <a:latin typeface="Times New Roman" panose="02020603050405020304" pitchFamily="18" charset="0"/>
                <a:ea typeface="微软雅黑" panose="020B0503020204020204" pitchFamily="34" charset="-122"/>
                <a:sym typeface="+mn-ea"/>
              </a:rPr>
              <a:t>笑</a:t>
            </a:r>
            <a:r>
              <a:rPr lang="zh-CN" altLang="en-US" sz="2100" dirty="0">
                <a:solidFill>
                  <a:srgbClr val="FF00FF"/>
                </a:solidFill>
                <a:latin typeface="Times New Roman" panose="02020603050405020304" pitchFamily="18" charset="0"/>
                <a:ea typeface="微软雅黑" panose="020B0503020204020204" pitchFamily="34" charset="-122"/>
                <a:sym typeface="+mn-ea"/>
              </a:rPr>
              <a:t>而</a:t>
            </a:r>
            <a:r>
              <a:rPr lang="zh-CN" altLang="en-US" sz="2100" dirty="0">
                <a:latin typeface="Times New Roman" panose="02020603050405020304" pitchFamily="18" charset="0"/>
                <a:ea typeface="微软雅黑" panose="020B0503020204020204" pitchFamily="34" charset="-122"/>
                <a:sym typeface="+mn-ea"/>
              </a:rPr>
              <a:t>遣之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连词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表修饰</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solidFill>
                  <a:srgbClr val="FF00FF"/>
                </a:solidFill>
                <a:latin typeface="Times New Roman" panose="02020603050405020304" pitchFamily="18" charset="0"/>
                <a:ea typeface="微软雅黑" panose="020B0503020204020204" pitchFamily="34" charset="-122"/>
                <a:sym typeface="+mn-ea"/>
              </a:rPr>
              <a:t>以</a:t>
            </a:r>
            <a:r>
              <a:rPr lang="zh-CN" altLang="en-US" sz="2100" dirty="0">
                <a:latin typeface="Times New Roman" panose="02020603050405020304" pitchFamily="18" charset="0"/>
                <a:ea typeface="微软雅黑" panose="020B0503020204020204" pitchFamily="34" charset="-122"/>
                <a:sym typeface="+mn-ea"/>
              </a:rPr>
              <a:t>我酌油知之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介词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靠</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en-US" altLang="zh-CN" sz="2100" dirty="0" smtClean="0">
                <a:solidFill>
                  <a:srgbClr val="E44B42"/>
                </a:solidFill>
                <a:latin typeface="Times New Roman" panose="02020603050405020304" pitchFamily="18" charset="0"/>
                <a:ea typeface="微软雅黑" panose="020B0503020204020204" pitchFamily="34" charset="-122"/>
                <a:sym typeface="+mn-ea"/>
              </a:rPr>
              <a:t> </a:t>
            </a:r>
            <a:r>
              <a:rPr lang="zh-CN" altLang="en-US" sz="2100" dirty="0" smtClean="0">
                <a:solidFill>
                  <a:srgbClr val="FF00FF"/>
                </a:solidFill>
                <a:latin typeface="Times New Roman" panose="02020603050405020304" pitchFamily="18" charset="0"/>
                <a:ea typeface="微软雅黑" panose="020B0503020204020204" pitchFamily="34" charset="-122"/>
                <a:sym typeface="+mn-ea"/>
              </a:rPr>
              <a:t>以</a:t>
            </a:r>
            <a:r>
              <a:rPr lang="zh-CN" altLang="en-US" sz="2100" dirty="0">
                <a:latin typeface="Times New Roman" panose="02020603050405020304" pitchFamily="18" charset="0"/>
                <a:ea typeface="微软雅黑" panose="020B0503020204020204" pitchFamily="34" charset="-122"/>
                <a:sym typeface="+mn-ea"/>
              </a:rPr>
              <a:t>钱覆其口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介词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用</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solidFill>
                  <a:srgbClr val="FF00FF"/>
                </a:solidFill>
                <a:latin typeface="Times New Roman" panose="02020603050405020304" pitchFamily="18" charset="0"/>
                <a:ea typeface="微软雅黑" panose="020B0503020204020204" pitchFamily="34" charset="-122"/>
                <a:sym typeface="+mn-ea"/>
              </a:rPr>
              <a:t>尔</a:t>
            </a:r>
            <a:r>
              <a:rPr lang="zh-CN" altLang="en-US" sz="2100" dirty="0">
                <a:latin typeface="Times New Roman" panose="02020603050405020304" pitchFamily="18" charset="0"/>
                <a:ea typeface="微软雅黑" panose="020B0503020204020204" pitchFamily="34" charset="-122"/>
                <a:sym typeface="+mn-ea"/>
              </a:rPr>
              <a:t>安敢轻吾射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人称代词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你</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但</a:t>
            </a:r>
            <a:r>
              <a:rPr lang="zh-CN" altLang="en-US" sz="2100" dirty="0">
                <a:latin typeface="Times New Roman" panose="02020603050405020304" pitchFamily="18" charset="0"/>
                <a:ea typeface="微软雅黑" panose="020B0503020204020204" pitchFamily="34" charset="-122"/>
                <a:sym typeface="+mn-ea"/>
              </a:rPr>
              <a:t>手熟</a:t>
            </a:r>
            <a:r>
              <a:rPr lang="zh-CN" altLang="en-US" sz="2100" dirty="0">
                <a:solidFill>
                  <a:srgbClr val="FF00FF"/>
                </a:solidFill>
                <a:latin typeface="Times New Roman" panose="02020603050405020304" pitchFamily="18" charset="0"/>
                <a:ea typeface="微软雅黑" panose="020B0503020204020204" pitchFamily="34" charset="-122"/>
                <a:sym typeface="+mn-ea"/>
              </a:rPr>
              <a:t>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同“耳”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相当于“罢了”</a:t>
            </a:r>
            <a:endParaRPr lang="zh-CN" altLang="en-US" sz="2100" dirty="0">
              <a:latin typeface="Times New Roman" panose="02020603050405020304" pitchFamily="18" charset="0"/>
              <a:ea typeface="微软雅黑" panose="020B0503020204020204" pitchFamily="34" charset="-122"/>
              <a:sym typeface="+mn-ea"/>
            </a:endParaRPr>
          </a:p>
        </p:txBody>
      </p:sp>
      <p:sp>
        <p:nvSpPr>
          <p:cNvPr id="3" name="文本框 2"/>
          <p:cNvSpPr txBox="1"/>
          <p:nvPr/>
        </p:nvSpPr>
        <p:spPr>
          <a:xfrm>
            <a:off x="523871" y="1901117"/>
            <a:ext cx="760730" cy="414020"/>
          </a:xfrm>
          <a:prstGeom prst="rect">
            <a:avLst/>
          </a:prstGeom>
          <a:noFill/>
        </p:spPr>
        <p:txBody>
          <a:bodyPr wrap="none" rtlCol="0" anchor="t">
            <a:spAutoFit/>
          </a:bodyPr>
          <a:lstStyle/>
          <a:p>
            <a:r>
              <a:rPr lang="en-US" altLang="zh-CN" sz="2100" dirty="0">
                <a:latin typeface="Times New Roman" panose="02020603050405020304" pitchFamily="18" charset="0"/>
                <a:ea typeface="微软雅黑" panose="020B0503020204020204" pitchFamily="34" charset="-122"/>
                <a:sym typeface="+mn-ea"/>
              </a:rPr>
              <a:t>(4)</a:t>
            </a:r>
            <a:r>
              <a:rPr lang="zh-CN" altLang="en-US" sz="2100" dirty="0">
                <a:latin typeface="Times New Roman" panose="02020603050405020304" pitchFamily="18" charset="0"/>
                <a:ea typeface="微软雅黑" panose="020B0503020204020204" pitchFamily="34" charset="-122"/>
                <a:sym typeface="+mn-ea"/>
              </a:rPr>
              <a:t>而</a:t>
            </a:r>
            <a:endParaRPr lang="zh-CN" altLang="en-US" sz="2100" dirty="0">
              <a:latin typeface="Times New Roman" panose="02020603050405020304" pitchFamily="18" charset="0"/>
              <a:ea typeface="微软雅黑" panose="020B0503020204020204" pitchFamily="34" charset="-122"/>
              <a:sym typeface="+mn-ea"/>
            </a:endParaRPr>
          </a:p>
        </p:txBody>
      </p:sp>
      <p:sp>
        <p:nvSpPr>
          <p:cNvPr id="6" name="左大括号 5"/>
          <p:cNvSpPr/>
          <p:nvPr/>
        </p:nvSpPr>
        <p:spPr>
          <a:xfrm>
            <a:off x="1260154" y="1743478"/>
            <a:ext cx="116205" cy="111918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4" name="文本框 3"/>
          <p:cNvSpPr txBox="1"/>
          <p:nvPr/>
        </p:nvSpPr>
        <p:spPr>
          <a:xfrm>
            <a:off x="523867" y="3294148"/>
            <a:ext cx="760730" cy="414020"/>
          </a:xfrm>
          <a:prstGeom prst="rect">
            <a:avLst/>
          </a:prstGeom>
          <a:noFill/>
        </p:spPr>
        <p:txBody>
          <a:bodyPr wrap="none" rtlCol="0" anchor="t">
            <a:spAutoFit/>
          </a:bodyPr>
          <a:lstStyle/>
          <a:p>
            <a:r>
              <a:rPr lang="en-US" altLang="zh-CN" sz="2100" dirty="0">
                <a:latin typeface="Times New Roman" panose="02020603050405020304" pitchFamily="18" charset="0"/>
                <a:ea typeface="微软雅黑" panose="020B0503020204020204" pitchFamily="34" charset="-122"/>
                <a:sym typeface="+mn-ea"/>
              </a:rPr>
              <a:t>(5)</a:t>
            </a:r>
            <a:r>
              <a:rPr lang="zh-CN" altLang="en-US" sz="2100" dirty="0">
                <a:latin typeface="Times New Roman" panose="02020603050405020304" pitchFamily="18" charset="0"/>
                <a:ea typeface="微软雅黑" panose="020B0503020204020204" pitchFamily="34" charset="-122"/>
                <a:sym typeface="+mn-ea"/>
              </a:rPr>
              <a:t>以</a:t>
            </a:r>
            <a:endParaRPr lang="zh-CN" altLang="en-US" sz="2100" dirty="0">
              <a:latin typeface="Times New Roman" panose="02020603050405020304" pitchFamily="18" charset="0"/>
              <a:ea typeface="微软雅黑" panose="020B0503020204020204" pitchFamily="34" charset="-122"/>
              <a:sym typeface="+mn-ea"/>
            </a:endParaRPr>
          </a:p>
        </p:txBody>
      </p:sp>
      <p:sp>
        <p:nvSpPr>
          <p:cNvPr id="5" name="左大括号 4"/>
          <p:cNvSpPr/>
          <p:nvPr/>
        </p:nvSpPr>
        <p:spPr>
          <a:xfrm>
            <a:off x="1260154" y="3065072"/>
            <a:ext cx="116205" cy="85056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文本框 6"/>
          <p:cNvSpPr txBox="1"/>
          <p:nvPr/>
        </p:nvSpPr>
        <p:spPr>
          <a:xfrm>
            <a:off x="523867" y="4285361"/>
            <a:ext cx="760730" cy="414020"/>
          </a:xfrm>
          <a:prstGeom prst="rect">
            <a:avLst/>
          </a:prstGeom>
          <a:noFill/>
        </p:spPr>
        <p:txBody>
          <a:bodyPr wrap="none" rtlCol="0" anchor="t">
            <a:spAutoFit/>
          </a:bodyPr>
          <a:lstStyle/>
          <a:p>
            <a:r>
              <a:rPr lang="en-US" altLang="zh-CN" sz="2100" dirty="0">
                <a:latin typeface="Times New Roman" panose="02020603050405020304" pitchFamily="18" charset="0"/>
                <a:ea typeface="微软雅黑" panose="020B0503020204020204" pitchFamily="34" charset="-122"/>
                <a:sym typeface="+mn-ea"/>
              </a:rPr>
              <a:t>(6)</a:t>
            </a:r>
            <a:r>
              <a:rPr lang="zh-CN" altLang="en-US" sz="2100" dirty="0">
                <a:latin typeface="Times New Roman" panose="02020603050405020304" pitchFamily="18" charset="0"/>
                <a:ea typeface="微软雅黑" panose="020B0503020204020204" pitchFamily="34" charset="-122"/>
                <a:sym typeface="+mn-ea"/>
              </a:rPr>
              <a:t>尔</a:t>
            </a:r>
            <a:endParaRPr lang="zh-CN" altLang="en-US" sz="2100" dirty="0">
              <a:latin typeface="Times New Roman" panose="02020603050405020304" pitchFamily="18" charset="0"/>
              <a:ea typeface="微软雅黑" panose="020B0503020204020204" pitchFamily="34" charset="-122"/>
              <a:sym typeface="+mn-ea"/>
            </a:endParaRPr>
          </a:p>
        </p:txBody>
      </p:sp>
      <p:sp>
        <p:nvSpPr>
          <p:cNvPr id="8" name="左大括号 7"/>
          <p:cNvSpPr/>
          <p:nvPr/>
        </p:nvSpPr>
        <p:spPr>
          <a:xfrm>
            <a:off x="1260154" y="4056284"/>
            <a:ext cx="116205" cy="83817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092440" cy="203009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但微</a:t>
            </a:r>
            <a:r>
              <a:rPr lang="zh-CN" altLang="en-US" sz="2100" dirty="0">
                <a:solidFill>
                  <a:srgbClr val="FF00FF"/>
                </a:solidFill>
                <a:latin typeface="Times New Roman" panose="02020603050405020304" pitchFamily="18" charset="0"/>
                <a:ea typeface="微软雅黑" panose="020B0503020204020204" pitchFamily="34" charset="-122"/>
              </a:rPr>
              <a:t>颔</a:t>
            </a:r>
            <a:r>
              <a:rPr lang="zh-CN" altLang="en-US" sz="2100" dirty="0">
                <a:latin typeface="Times New Roman" panose="02020603050405020304" pitchFamily="18" charset="0"/>
                <a:ea typeface="微软雅黑" panose="020B0503020204020204" pitchFamily="34" charset="-122"/>
              </a:rPr>
              <a:t>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点头</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吾</a:t>
            </a:r>
            <a:r>
              <a:rPr lang="zh-CN" altLang="en-US" sz="2100" dirty="0">
                <a:solidFill>
                  <a:srgbClr val="FF00FF"/>
                </a:solidFill>
                <a:latin typeface="Times New Roman" panose="02020603050405020304" pitchFamily="18" charset="0"/>
                <a:ea typeface="微软雅黑" panose="020B0503020204020204" pitchFamily="34" charset="-122"/>
              </a:rPr>
              <a:t>射</a:t>
            </a:r>
            <a:r>
              <a:rPr lang="zh-CN" altLang="en-US" sz="2100" dirty="0">
                <a:latin typeface="Times New Roman" panose="02020603050405020304" pitchFamily="18" charset="0"/>
                <a:ea typeface="微软雅黑" panose="020B0503020204020204" pitchFamily="34" charset="-122"/>
              </a:rPr>
              <a:t>不亦精乎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动词作名词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射箭的本领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尔安敢</a:t>
            </a:r>
            <a:r>
              <a:rPr lang="zh-CN" altLang="en-US" sz="2100" dirty="0">
                <a:solidFill>
                  <a:srgbClr val="FF00FF"/>
                </a:solidFill>
                <a:latin typeface="Times New Roman" panose="02020603050405020304" pitchFamily="18" charset="0"/>
                <a:ea typeface="微软雅黑" panose="020B0503020204020204" pitchFamily="34" charset="-122"/>
              </a:rPr>
              <a:t>轻</a:t>
            </a:r>
            <a:r>
              <a:rPr lang="zh-CN" altLang="en-US" sz="2100" dirty="0">
                <a:latin typeface="Times New Roman" panose="02020603050405020304" pitchFamily="18" charset="0"/>
                <a:ea typeface="微软雅黑" panose="020B0503020204020204" pitchFamily="34" charset="-122"/>
              </a:rPr>
              <a:t>吾射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形容词作动词</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轻视</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44269" y="2845220"/>
            <a:ext cx="4652128" cy="870585"/>
          </a:xfrm>
          <a:prstGeom prst="rect">
            <a:avLst/>
          </a:prstGeom>
          <a:noFill/>
        </p:spPr>
        <p:txBody>
          <a:bodyPr wrap="square" rtlCol="0">
            <a:spAutoFit/>
          </a:bodyPr>
          <a:lstStyle/>
          <a:p>
            <a:pPr algn="just">
              <a:lnSpc>
                <a:spcPct val="150000"/>
              </a:lnSpc>
            </a:pPr>
            <a:r>
              <a:rPr lang="zh-CN" altLang="en-US" sz="3375" b="1" dirty="0">
                <a:solidFill>
                  <a:srgbClr val="E44B42"/>
                </a:solidFill>
                <a:latin typeface="Times New Roman" panose="02020603050405020304" pitchFamily="18" charset="0"/>
                <a:ea typeface="微软雅黑" panose="020B0503020204020204" pitchFamily="34" charset="-122"/>
              </a:rPr>
              <a:t>泸州考什么</a:t>
            </a:r>
            <a:endParaRPr lang="zh-CN" altLang="en-US" sz="3375"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5042535"/>
          </a:xfrm>
          <a:prstGeom prst="rect">
            <a:avLst/>
          </a:prstGeom>
        </p:spPr>
        <p:txBody>
          <a:bodyPr wrap="square">
            <a:spAutoFit/>
          </a:bodyPr>
          <a:lstStyle/>
          <a:p>
            <a:pPr algn="just">
              <a:lnSpc>
                <a:spcPct val="150000"/>
              </a:lnSpc>
            </a:pPr>
            <a:r>
              <a:rPr sz="1950" dirty="0">
                <a:latin typeface="Times New Roman" panose="02020603050405020304" pitchFamily="18" charset="0"/>
                <a:ea typeface="微软雅黑" panose="020B0503020204020204" pitchFamily="34" charset="-122"/>
              </a:rPr>
              <a:t>1.下列对文中画波浪线部分的断句,完全正确的一项是(</a:t>
            </a:r>
            <a:r>
              <a:rPr lang="en-US" sz="1950" dirty="0">
                <a:latin typeface="Times New Roman" panose="02020603050405020304" pitchFamily="18" charset="0"/>
                <a:ea typeface="微软雅黑" panose="020B0503020204020204" pitchFamily="34" charset="-122"/>
              </a:rPr>
              <a:t>	</a:t>
            </a:r>
            <a:r>
              <a:rPr sz="1950" dirty="0">
                <a:latin typeface="Times New Roman" panose="02020603050405020304" pitchFamily="18" charset="0"/>
                <a:ea typeface="微软雅黑" panose="020B0503020204020204" pitchFamily="34" charset="-122"/>
              </a:rPr>
              <a:t>)</a:t>
            </a:r>
            <a:endParaRPr sz="1950" dirty="0">
              <a:latin typeface="Times New Roman" panose="02020603050405020304" pitchFamily="18" charset="0"/>
              <a:ea typeface="微软雅黑" panose="020B0503020204020204" pitchFamily="34" charset="-122"/>
            </a:endParaRPr>
          </a:p>
          <a:p>
            <a:pPr algn="just">
              <a:lnSpc>
                <a:spcPct val="150000"/>
              </a:lnSpc>
            </a:pPr>
            <a:r>
              <a:rPr sz="1950" dirty="0">
                <a:latin typeface="Times New Roman" panose="02020603050405020304" pitchFamily="18" charset="0"/>
                <a:ea typeface="微软雅黑" panose="020B0503020204020204" pitchFamily="34" charset="-122"/>
              </a:rPr>
              <a:t>A.今媪尊长安君之位而封之/以膏腴之地多予之/重器而不及/今令有功于国/一旦山陵崩/长安君何以自托于赵/老臣以媪为长安君计短也/故以为其爱不若燕后｡</a:t>
            </a:r>
            <a:endParaRPr sz="1950" dirty="0">
              <a:latin typeface="Times New Roman" panose="02020603050405020304" pitchFamily="18" charset="0"/>
              <a:ea typeface="微软雅黑" panose="020B0503020204020204" pitchFamily="34" charset="-122"/>
            </a:endParaRPr>
          </a:p>
          <a:p>
            <a:pPr algn="just">
              <a:lnSpc>
                <a:spcPct val="150000"/>
              </a:lnSpc>
            </a:pPr>
            <a:r>
              <a:rPr sz="1950" dirty="0">
                <a:latin typeface="Times New Roman" panose="02020603050405020304" pitchFamily="18" charset="0"/>
                <a:ea typeface="微软雅黑" panose="020B0503020204020204" pitchFamily="34" charset="-122"/>
              </a:rPr>
              <a:t>B.今媪尊长安君之位/而封之以膏腴之地/多予之重器/而不及今令有功于国/—旦山陵崩/长安君何以自托于赵/老臣以媪为长安君计短也/故以为其爱不若燕后｡</a:t>
            </a:r>
            <a:endParaRPr sz="1950" dirty="0">
              <a:latin typeface="Times New Roman" panose="02020603050405020304" pitchFamily="18" charset="0"/>
              <a:ea typeface="微软雅黑" panose="020B0503020204020204" pitchFamily="34" charset="-122"/>
            </a:endParaRPr>
          </a:p>
          <a:p>
            <a:pPr algn="just">
              <a:lnSpc>
                <a:spcPct val="150000"/>
              </a:lnSpc>
            </a:pPr>
            <a:r>
              <a:rPr sz="1950" dirty="0">
                <a:latin typeface="Times New Roman" panose="02020603050405020304" pitchFamily="18" charset="0"/>
                <a:ea typeface="微软雅黑" panose="020B0503020204020204" pitchFamily="34" charset="-122"/>
              </a:rPr>
              <a:t>C.今媪尊长安君之位而封之/以膏腴之地多予之/重器而不及今/令有功于国/一旦山陵崩/长安君何以自托于赵/老臣以媪为长安君计短也故/以为其爱不若燕后｡</a:t>
            </a:r>
            <a:endParaRPr sz="1950" dirty="0">
              <a:latin typeface="Times New Roman" panose="02020603050405020304" pitchFamily="18" charset="0"/>
              <a:ea typeface="微软雅黑" panose="020B0503020204020204" pitchFamily="34" charset="-122"/>
            </a:endParaRPr>
          </a:p>
          <a:p>
            <a:pPr algn="just">
              <a:lnSpc>
                <a:spcPct val="150000"/>
              </a:lnSpc>
            </a:pPr>
            <a:r>
              <a:rPr sz="1950" dirty="0">
                <a:latin typeface="Times New Roman" panose="02020603050405020304" pitchFamily="18" charset="0"/>
                <a:ea typeface="微软雅黑" panose="020B0503020204020204" pitchFamily="34" charset="-122"/>
              </a:rPr>
              <a:t>D.今媪尊长安君之位/而封之/以膏腴之地多/予之重器而不及今令有功于国/一旦山陵崩/长安君何以自托于赵/老臣以媪为长安君计短也/故以为其爱不若燕后｡</a:t>
            </a:r>
            <a:endParaRPr sz="195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6156484" y="1651159"/>
            <a:ext cx="455295" cy="391160"/>
          </a:xfrm>
          <a:prstGeom prst="rect">
            <a:avLst/>
          </a:prstGeom>
          <a:noFill/>
        </p:spPr>
        <p:txBody>
          <a:bodyPr wrap="square" rtlCol="0" anchor="t">
            <a:spAutoFit/>
          </a:bodyPr>
          <a:lstStyle/>
          <a:p>
            <a:r>
              <a:rPr lang="en-US" sz="195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B</a:t>
            </a:r>
            <a:endParaRPr lang="en-US" sz="195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365079" cy="4291330"/>
          </a:xfrm>
          <a:prstGeom prst="rect">
            <a:avLst/>
          </a:prstGeom>
        </p:spPr>
        <p:txBody>
          <a:bodyPr wrap="square">
            <a:spAutoFit/>
          </a:bodyPr>
          <a:lstStyle/>
          <a:p>
            <a:pPr algn="just">
              <a:lnSpc>
                <a:spcPct val="130000"/>
              </a:lnSpc>
            </a:pPr>
            <a:r>
              <a:rPr lang="en-US" altLang="zh-CN" sz="2100" b="1" dirty="0" smtClean="0">
                <a:latin typeface="Times New Roman" panose="02020603050405020304" pitchFamily="18" charset="0"/>
                <a:ea typeface="微软雅黑" panose="020B0503020204020204" pitchFamily="34" charset="-122"/>
              </a:rPr>
              <a:t>5</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尔</a:t>
            </a:r>
            <a:r>
              <a:rPr lang="zh-CN" altLang="en-US" sz="2100" dirty="0">
                <a:solidFill>
                  <a:srgbClr val="FF00FF"/>
                </a:solidFill>
                <a:latin typeface="Times New Roman" panose="02020603050405020304" pitchFamily="18" charset="0"/>
                <a:ea typeface="微软雅黑" panose="020B0503020204020204" pitchFamily="34" charset="-122"/>
              </a:rPr>
              <a:t>安</a:t>
            </a:r>
            <a:r>
              <a:rPr lang="zh-CN" altLang="en-US" sz="2100" dirty="0">
                <a:latin typeface="Times New Roman" panose="02020603050405020304" pitchFamily="18" charset="0"/>
                <a:ea typeface="微软雅黑" panose="020B0503020204020204" pitchFamily="34" charset="-122"/>
              </a:rPr>
              <a:t>敢轻吾射</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怎么</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平安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安全</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尝</a:t>
            </a:r>
            <a:r>
              <a:rPr lang="zh-CN" altLang="en-US" sz="2100" dirty="0">
                <a:latin typeface="Times New Roman" panose="02020603050405020304" pitchFamily="18" charset="0"/>
                <a:ea typeface="微软雅黑" panose="020B0503020204020204" pitchFamily="34" charset="-122"/>
              </a:rPr>
              <a:t>射于家圃</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曾经</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品尝</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有卖油翁</a:t>
            </a:r>
            <a:r>
              <a:rPr lang="zh-CN" altLang="en-US" sz="2100" dirty="0">
                <a:solidFill>
                  <a:srgbClr val="FF00FF"/>
                </a:solidFill>
                <a:latin typeface="Times New Roman" panose="02020603050405020304" pitchFamily="18" charset="0"/>
                <a:ea typeface="微软雅黑" panose="020B0503020204020204" pitchFamily="34" charset="-122"/>
              </a:rPr>
              <a:t>释</a:t>
            </a:r>
            <a:r>
              <a:rPr lang="zh-CN" altLang="en-US" sz="2100" dirty="0">
                <a:latin typeface="Times New Roman" panose="02020603050405020304" pitchFamily="18" charset="0"/>
                <a:ea typeface="微软雅黑" panose="020B0503020204020204" pitchFamily="34" charset="-122"/>
              </a:rPr>
              <a:t>担而立</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放下</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解释</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092440"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陈康肃公善射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当世无双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公亦以此自矜</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陈</a:t>
            </a:r>
            <a:r>
              <a:rPr lang="zh-CN" altLang="en-US" sz="2100" dirty="0">
                <a:solidFill>
                  <a:srgbClr val="C00000"/>
                </a:solidFill>
                <a:latin typeface="Times New Roman" panose="02020603050405020304" pitchFamily="18" charset="0"/>
                <a:ea typeface="微软雅黑" panose="020B0503020204020204" pitchFamily="34" charset="-122"/>
              </a:rPr>
              <a:t>尧咨擅长射箭</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在当时是独一无二的</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他也凭借射箭的本领自夸</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有卖油翁释担而立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睨之久而不去</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有</a:t>
            </a:r>
            <a:r>
              <a:rPr lang="zh-CN" altLang="en-US" sz="2100" dirty="0">
                <a:solidFill>
                  <a:srgbClr val="C00000"/>
                </a:solidFill>
                <a:latin typeface="Times New Roman" panose="02020603050405020304" pitchFamily="18" charset="0"/>
                <a:ea typeface="微软雅黑" panose="020B0503020204020204" pitchFamily="34" charset="-122"/>
              </a:rPr>
              <a:t>个卖油的老翁放下担子</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站在一旁</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斜着眼看他</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很久也不离开</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见其发矢十中八九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但微颔之</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老翁</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见到他射出的箭十支能中八九支</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只是对他微微点头</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092440"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汝亦知射乎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吾射不亦精乎</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你</a:t>
            </a:r>
            <a:r>
              <a:rPr lang="zh-CN" altLang="en-US" sz="2100" dirty="0">
                <a:solidFill>
                  <a:srgbClr val="C00000"/>
                </a:solidFill>
                <a:latin typeface="Times New Roman" panose="02020603050405020304" pitchFamily="18" charset="0"/>
                <a:ea typeface="微软雅黑" panose="020B0503020204020204" pitchFamily="34" charset="-122"/>
              </a:rPr>
              <a:t>也懂得射箭吗</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难道我射箭的技艺不精湛吗</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无他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但手熟尔</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没有</a:t>
            </a:r>
            <a:r>
              <a:rPr lang="zh-CN" altLang="en-US" sz="2100" dirty="0">
                <a:solidFill>
                  <a:srgbClr val="C00000"/>
                </a:solidFill>
                <a:latin typeface="Times New Roman" panose="02020603050405020304" pitchFamily="18" charset="0"/>
                <a:ea typeface="微软雅黑" panose="020B0503020204020204" pitchFamily="34" charset="-122"/>
              </a:rPr>
              <a:t>别的</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奥妙</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只是手法技艺熟练罢了</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以我酌油知之</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凭</a:t>
            </a:r>
            <a:r>
              <a:rPr lang="zh-CN" altLang="en-US" sz="2100" dirty="0">
                <a:solidFill>
                  <a:srgbClr val="C00000"/>
                </a:solidFill>
                <a:latin typeface="Times New Roman" panose="02020603050405020304" pitchFamily="18" charset="0"/>
                <a:ea typeface="微软雅黑" panose="020B0503020204020204" pitchFamily="34" charset="-122"/>
              </a:rPr>
              <a:t>我倒油</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的经验</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知道这个</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道理</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徐以杓酌油沥之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自钱孔入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而钱不湿</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慢慢</a:t>
            </a:r>
            <a:r>
              <a:rPr lang="zh-CN" altLang="en-US" sz="2100" dirty="0">
                <a:solidFill>
                  <a:srgbClr val="C00000"/>
                </a:solidFill>
                <a:latin typeface="Times New Roman" panose="02020603050405020304" pitchFamily="18" charset="0"/>
                <a:ea typeface="微软雅黑" panose="020B0503020204020204" pitchFamily="34" charset="-122"/>
              </a:rPr>
              <a:t>地用勺子倒油</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通过铜钱方孔</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滴入葫芦</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油从铜钱的孔中注进去</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铜钱却没有沾湿</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anim calcmode="lin" valueType="num">
                                      <p:cBhvr additive="base">
                                        <p:cTn id="25"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092440"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zh-CN" altLang="en-US" sz="2100" b="1" dirty="0" smtClean="0">
                <a:latin typeface="Times New Roman" panose="02020603050405020304" pitchFamily="18" charset="0"/>
                <a:ea typeface="微软雅黑" panose="020B0503020204020204" pitchFamily="34" charset="-122"/>
              </a:rPr>
              <a:t>理解</a:t>
            </a:r>
            <a:endParaRPr lang="en-US" altLang="zh-CN" sz="2100" b="1" dirty="0" smtClean="0">
              <a:latin typeface="Times New Roman" panose="02020603050405020304" pitchFamily="18" charset="0"/>
              <a:ea typeface="微软雅黑" panose="020B0503020204020204" pitchFamily="34" charset="-122"/>
            </a:endParaRPr>
          </a:p>
          <a:p>
            <a:pPr indent="720090" algn="just">
              <a:lnSpc>
                <a:spcPct val="150000"/>
              </a:lnSpc>
            </a:pPr>
            <a:r>
              <a:rPr lang="zh-CN" altLang="en-US" sz="2100" dirty="0" smtClean="0">
                <a:latin typeface="Times New Roman" panose="02020603050405020304" pitchFamily="18" charset="0"/>
                <a:ea typeface="微软雅黑" panose="020B0503020204020204" pitchFamily="34" charset="-122"/>
              </a:rPr>
              <a:t>这</a:t>
            </a:r>
            <a:r>
              <a:rPr lang="zh-CN" altLang="en-US" sz="2100" dirty="0">
                <a:latin typeface="Times New Roman" panose="02020603050405020304" pitchFamily="18" charset="0"/>
                <a:ea typeface="微软雅黑" panose="020B0503020204020204" pitchFamily="34" charset="-122"/>
              </a:rPr>
              <a:t>篇课文通过写卖油翁高超的酌油技术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揭示了“熟能生巧”“实践出真知”“人外有人”的道理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同时告诫人们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即使有长处也不能过分骄傲</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indent="720090" algn="just">
              <a:lnSpc>
                <a:spcPct val="150000"/>
              </a:lnSpc>
            </a:pPr>
            <a:r>
              <a:rPr lang="zh-CN" altLang="en-US" sz="2100" dirty="0" smtClean="0">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寓意是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所有技能都能通过长期反复苦练而达到精湛之境</a:t>
            </a:r>
            <a:r>
              <a:rPr lang="en-US" altLang="zh-CN" sz="2100" dirty="0">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2046749"/>
            <a:ext cx="8343977" cy="3969385"/>
          </a:xfrm>
          <a:prstGeom prst="rect">
            <a:avLst/>
          </a:prstGeom>
        </p:spPr>
        <p:txBody>
          <a:bodyPr wrap="square">
            <a:spAutoFit/>
          </a:bodyPr>
          <a:lstStyle/>
          <a:p>
            <a:pPr algn="just">
              <a:lnSpc>
                <a:spcPct val="150000"/>
              </a:lnSpc>
              <a:spcBef>
                <a:spcPts val="0"/>
              </a:spcBef>
              <a:spcAft>
                <a:spcPts val="0"/>
              </a:spcAft>
            </a:pPr>
            <a:r>
              <a:rPr lang="zh-CN" altLang="en-US" sz="2100" b="1" dirty="0">
                <a:latin typeface="Times New Roman" panose="02020603050405020304" pitchFamily="18" charset="0"/>
                <a:ea typeface="微软雅黑" panose="020B0503020204020204" pitchFamily="34" charset="-122"/>
              </a:rPr>
              <a:t>阅读下面文言文</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完成题目</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甲</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陈康肃公善射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当世无双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公亦以此自矜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尝射于家圃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有卖油翁释担而立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睨之久而不去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见其发矢十中八九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但微颔之</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康肃</a:t>
            </a:r>
            <a:r>
              <a:rPr lang="zh-CN" altLang="en-US" sz="2100" dirty="0">
                <a:latin typeface="Times New Roman" panose="02020603050405020304" pitchFamily="18" charset="0"/>
                <a:ea typeface="微软雅黑" panose="020B0503020204020204" pitchFamily="34" charset="-122"/>
              </a:rPr>
              <a:t>问曰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汝亦知射乎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吾射不亦精乎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翁曰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但手熟尔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康肃忿然曰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尔安敢轻吾射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翁曰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以我酌油知之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乃取一葫芦置于地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以钱覆其口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徐以杓酌油沥之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自钱孔入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而钱不湿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因曰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我亦无他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惟手熟尔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康肃笑而遣之</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欧阳修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卖油翁</a:t>
            </a:r>
            <a:r>
              <a:rPr lang="en-US" altLang="zh-CN"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endParaRPr>
          </a:p>
        </p:txBody>
      </p:sp>
      <p:grpSp>
        <p:nvGrpSpPr>
          <p:cNvPr id="3" name="组合 2"/>
          <p:cNvGrpSpPr/>
          <p:nvPr/>
        </p:nvGrpSpPr>
        <p:grpSpPr>
          <a:xfrm>
            <a:off x="538266" y="1585400"/>
            <a:ext cx="1832229" cy="575945"/>
            <a:chOff x="3318511" y="2579277"/>
            <a:chExt cx="2442972" cy="767927"/>
          </a:xfrm>
        </p:grpSpPr>
        <p:grpSp>
          <p:nvGrpSpPr>
            <p:cNvPr id="5" name="组合 4"/>
            <p:cNvGrpSpPr/>
            <p:nvPr/>
          </p:nvGrpSpPr>
          <p:grpSpPr>
            <a:xfrm>
              <a:off x="3318511" y="2707006"/>
              <a:ext cx="437563" cy="458225"/>
              <a:chOff x="9324592" y="1236103"/>
              <a:chExt cx="531657" cy="583566"/>
            </a:xfrm>
          </p:grpSpPr>
          <p:sp>
            <p:nvSpPr>
              <p:cNvPr id="7" name="Shape 6853"/>
              <p:cNvSpPr/>
              <p:nvPr/>
            </p:nvSpPr>
            <p:spPr>
              <a:xfrm>
                <a:off x="9332127" y="1236103"/>
                <a:ext cx="450444" cy="583566"/>
              </a:xfrm>
              <a:custGeom>
                <a:avLst/>
                <a:gdLst/>
                <a:ahLst/>
                <a:cxnLst>
                  <a:cxn ang="0">
                    <a:pos x="wd2" y="hd2"/>
                  </a:cxn>
                  <a:cxn ang="5400000">
                    <a:pos x="wd2" y="hd2"/>
                  </a:cxn>
                  <a:cxn ang="10800000">
                    <a:pos x="wd2" y="hd2"/>
                  </a:cxn>
                  <a:cxn ang="16200000">
                    <a:pos x="wd2" y="hd2"/>
                  </a:cxn>
                </a:cxnLst>
                <a:rect l="0" t="0" r="r" b="b"/>
                <a:pathLst>
                  <a:path w="21600" h="21600" extrusionOk="0">
                    <a:moveTo>
                      <a:pt x="19406" y="0"/>
                    </a:moveTo>
                    <a:cubicBezTo>
                      <a:pt x="7425" y="0"/>
                      <a:pt x="7425" y="0"/>
                      <a:pt x="7425" y="0"/>
                    </a:cubicBezTo>
                    <a:cubicBezTo>
                      <a:pt x="7425" y="0"/>
                      <a:pt x="4978" y="2088"/>
                      <a:pt x="4134" y="2741"/>
                    </a:cubicBezTo>
                    <a:cubicBezTo>
                      <a:pt x="3122" y="3524"/>
                      <a:pt x="0" y="5873"/>
                      <a:pt x="0" y="5873"/>
                    </a:cubicBezTo>
                    <a:cubicBezTo>
                      <a:pt x="0" y="5873"/>
                      <a:pt x="0" y="5873"/>
                      <a:pt x="0" y="5873"/>
                    </a:cubicBezTo>
                    <a:cubicBezTo>
                      <a:pt x="0" y="19903"/>
                      <a:pt x="0" y="19903"/>
                      <a:pt x="0" y="19903"/>
                    </a:cubicBezTo>
                    <a:cubicBezTo>
                      <a:pt x="0" y="20817"/>
                      <a:pt x="928" y="21600"/>
                      <a:pt x="2109" y="21600"/>
                    </a:cubicBezTo>
                    <a:cubicBezTo>
                      <a:pt x="19406" y="21600"/>
                      <a:pt x="19406" y="21600"/>
                      <a:pt x="19406" y="21600"/>
                    </a:cubicBezTo>
                    <a:cubicBezTo>
                      <a:pt x="20588" y="21600"/>
                      <a:pt x="21600" y="20817"/>
                      <a:pt x="21600" y="19903"/>
                    </a:cubicBezTo>
                    <a:cubicBezTo>
                      <a:pt x="21600" y="1697"/>
                      <a:pt x="21600" y="1697"/>
                      <a:pt x="21600" y="1697"/>
                    </a:cubicBezTo>
                    <a:cubicBezTo>
                      <a:pt x="21600" y="783"/>
                      <a:pt x="20588" y="0"/>
                      <a:pt x="19406" y="0"/>
                    </a:cubicBezTo>
                  </a:path>
                </a:pathLst>
              </a:custGeom>
              <a:solidFill>
                <a:srgbClr val="0A8CBF"/>
              </a:solidFill>
              <a:ln w="12700" cap="flat">
                <a:noFill/>
                <a:miter lim="400000"/>
              </a:ln>
              <a:effectLst/>
            </p:spPr>
            <p:txBody>
              <a:bodyPr wrap="square" lIns="0" tIns="0" rIns="0" bIns="0" numCol="1" anchor="t">
                <a:noAutofit/>
              </a:bodyPr>
              <a:lstStyle/>
              <a:p>
                <a:pPr lvl="0"/>
                <a:endParaRPr sz="100"/>
              </a:p>
            </p:txBody>
          </p:sp>
          <p:pic>
            <p:nvPicPr>
              <p:cNvPr id="8" name="image22.png"/>
              <p:cNvPicPr/>
              <p:nvPr/>
            </p:nvPicPr>
            <p:blipFill>
              <a:blip r:embed="rId1"/>
              <a:stretch>
                <a:fillRect/>
              </a:stretch>
            </p:blipFill>
            <p:spPr>
              <a:xfrm>
                <a:off x="9652796" y="1483092"/>
                <a:ext cx="134798" cy="314808"/>
              </a:xfrm>
              <a:prstGeom prst="rect">
                <a:avLst/>
              </a:prstGeom>
              <a:ln w="12700" cap="flat">
                <a:noFill/>
                <a:miter lim="400000"/>
                <a:headEnd/>
                <a:tailEnd/>
              </a:ln>
              <a:effectLst/>
            </p:spPr>
          </p:pic>
          <p:sp>
            <p:nvSpPr>
              <p:cNvPr id="9" name="Shape 6855"/>
              <p:cNvSpPr/>
              <p:nvPr/>
            </p:nvSpPr>
            <p:spPr>
              <a:xfrm>
                <a:off x="9332127" y="1236103"/>
                <a:ext cx="225222" cy="5835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850" y="0"/>
                      <a:pt x="14850" y="0"/>
                      <a:pt x="14850" y="0"/>
                    </a:cubicBezTo>
                    <a:cubicBezTo>
                      <a:pt x="14850" y="0"/>
                      <a:pt x="9956" y="2088"/>
                      <a:pt x="8269" y="2741"/>
                    </a:cubicBezTo>
                    <a:cubicBezTo>
                      <a:pt x="6244" y="3524"/>
                      <a:pt x="0" y="5873"/>
                      <a:pt x="0" y="5873"/>
                    </a:cubicBezTo>
                    <a:cubicBezTo>
                      <a:pt x="0" y="5873"/>
                      <a:pt x="0" y="5873"/>
                      <a:pt x="0" y="5873"/>
                    </a:cubicBezTo>
                    <a:cubicBezTo>
                      <a:pt x="0" y="19903"/>
                      <a:pt x="0" y="19903"/>
                      <a:pt x="0" y="19903"/>
                    </a:cubicBezTo>
                    <a:cubicBezTo>
                      <a:pt x="0" y="20817"/>
                      <a:pt x="1856" y="21600"/>
                      <a:pt x="4219" y="21600"/>
                    </a:cubicBezTo>
                    <a:cubicBezTo>
                      <a:pt x="21600" y="21600"/>
                      <a:pt x="21600" y="21600"/>
                      <a:pt x="21600" y="21600"/>
                    </a:cubicBezTo>
                    <a:cubicBezTo>
                      <a:pt x="21600" y="0"/>
                      <a:pt x="21600" y="0"/>
                      <a:pt x="21600" y="0"/>
                    </a:cubicBezTo>
                  </a:path>
                </a:pathLst>
              </a:custGeom>
              <a:solidFill>
                <a:srgbClr val="18A3D9"/>
              </a:solidFill>
              <a:ln w="12700" cap="flat">
                <a:noFill/>
                <a:miter lim="400000"/>
              </a:ln>
              <a:effectLst/>
            </p:spPr>
            <p:txBody>
              <a:bodyPr wrap="square" lIns="0" tIns="0" rIns="0" bIns="0" numCol="1" anchor="t">
                <a:noAutofit/>
              </a:bodyPr>
              <a:lstStyle/>
              <a:p>
                <a:pPr lvl="0"/>
                <a:endParaRPr sz="100"/>
              </a:p>
            </p:txBody>
          </p:sp>
          <p:pic>
            <p:nvPicPr>
              <p:cNvPr id="10" name="image23.png"/>
              <p:cNvPicPr/>
              <p:nvPr/>
            </p:nvPicPr>
            <p:blipFill>
              <a:blip r:embed="rId2"/>
              <a:stretch>
                <a:fillRect/>
              </a:stretch>
            </p:blipFill>
            <p:spPr>
              <a:xfrm>
                <a:off x="9324592" y="1375087"/>
                <a:ext cx="195081" cy="57771"/>
              </a:xfrm>
              <a:prstGeom prst="rect">
                <a:avLst/>
              </a:prstGeom>
              <a:ln w="12700" cap="flat">
                <a:noFill/>
                <a:miter lim="400000"/>
                <a:headEnd/>
                <a:tailEnd/>
              </a:ln>
              <a:effectLst/>
            </p:spPr>
          </p:pic>
          <p:sp>
            <p:nvSpPr>
              <p:cNvPr id="11" name="Shape 6857"/>
              <p:cNvSpPr/>
              <p:nvPr/>
            </p:nvSpPr>
            <p:spPr>
              <a:xfrm>
                <a:off x="9332127" y="1236103"/>
                <a:ext cx="154893" cy="159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5360"/>
                      <a:pt x="21600" y="15360"/>
                      <a:pt x="21600" y="15360"/>
                    </a:cubicBezTo>
                    <a:cubicBezTo>
                      <a:pt x="21600" y="18960"/>
                      <a:pt x="18900" y="21600"/>
                      <a:pt x="15464" y="21600"/>
                    </a:cubicBezTo>
                    <a:cubicBezTo>
                      <a:pt x="0" y="21600"/>
                      <a:pt x="0" y="21600"/>
                      <a:pt x="0" y="21600"/>
                    </a:cubicBezTo>
                    <a:lnTo>
                      <a:pt x="21600" y="0"/>
                    </a:lnTo>
                    <a:close/>
                  </a:path>
                </a:pathLst>
              </a:custGeom>
              <a:solidFill>
                <a:srgbClr val="3DBAEB"/>
              </a:solidFill>
              <a:ln w="12700" cap="flat">
                <a:noFill/>
                <a:miter lim="400000"/>
              </a:ln>
              <a:effectLst/>
            </p:spPr>
            <p:txBody>
              <a:bodyPr wrap="square" lIns="0" tIns="0" rIns="0" bIns="0" numCol="1" anchor="t">
                <a:noAutofit/>
              </a:bodyPr>
              <a:lstStyle/>
              <a:p>
                <a:pPr lvl="0"/>
                <a:endParaRPr sz="100"/>
              </a:p>
            </p:txBody>
          </p:sp>
          <p:sp>
            <p:nvSpPr>
              <p:cNvPr id="12" name="Shape 6858"/>
              <p:cNvSpPr/>
              <p:nvPr/>
            </p:nvSpPr>
            <p:spPr>
              <a:xfrm>
                <a:off x="9405806" y="1446253"/>
                <a:ext cx="301412" cy="195081"/>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cubicBezTo>
                      <a:pt x="1137" y="21600"/>
                      <a:pt x="1137" y="21600"/>
                      <a:pt x="1137" y="21600"/>
                    </a:cubicBezTo>
                    <a:cubicBezTo>
                      <a:pt x="505" y="21600"/>
                      <a:pt x="0" y="20822"/>
                      <a:pt x="0" y="19849"/>
                    </a:cubicBezTo>
                    <a:cubicBezTo>
                      <a:pt x="0" y="18876"/>
                      <a:pt x="505" y="18097"/>
                      <a:pt x="1137" y="18097"/>
                    </a:cubicBezTo>
                    <a:cubicBezTo>
                      <a:pt x="20463" y="18097"/>
                      <a:pt x="20463" y="18097"/>
                      <a:pt x="20463" y="18097"/>
                    </a:cubicBezTo>
                    <a:cubicBezTo>
                      <a:pt x="21095" y="18097"/>
                      <a:pt x="21600" y="18876"/>
                      <a:pt x="21600" y="19849"/>
                    </a:cubicBezTo>
                    <a:cubicBezTo>
                      <a:pt x="21600" y="20822"/>
                      <a:pt x="21095" y="21600"/>
                      <a:pt x="20463" y="21600"/>
                    </a:cubicBezTo>
                    <a:close/>
                    <a:moveTo>
                      <a:pt x="21600" y="13816"/>
                    </a:moveTo>
                    <a:cubicBezTo>
                      <a:pt x="21600" y="12843"/>
                      <a:pt x="21095" y="12065"/>
                      <a:pt x="20463" y="12065"/>
                    </a:cubicBezTo>
                    <a:cubicBezTo>
                      <a:pt x="1137" y="12065"/>
                      <a:pt x="1137" y="12065"/>
                      <a:pt x="1137" y="12065"/>
                    </a:cubicBezTo>
                    <a:cubicBezTo>
                      <a:pt x="505" y="12065"/>
                      <a:pt x="0" y="12843"/>
                      <a:pt x="0" y="13816"/>
                    </a:cubicBezTo>
                    <a:cubicBezTo>
                      <a:pt x="0" y="14789"/>
                      <a:pt x="505" y="15373"/>
                      <a:pt x="1137" y="15373"/>
                    </a:cubicBezTo>
                    <a:cubicBezTo>
                      <a:pt x="20463" y="15373"/>
                      <a:pt x="20463" y="15373"/>
                      <a:pt x="20463" y="15373"/>
                    </a:cubicBezTo>
                    <a:cubicBezTo>
                      <a:pt x="21095" y="15373"/>
                      <a:pt x="21600" y="14789"/>
                      <a:pt x="21600" y="13816"/>
                    </a:cubicBezTo>
                    <a:close/>
                    <a:moveTo>
                      <a:pt x="21600" y="7784"/>
                    </a:moveTo>
                    <a:cubicBezTo>
                      <a:pt x="21600" y="6811"/>
                      <a:pt x="21095" y="6032"/>
                      <a:pt x="20463" y="6032"/>
                    </a:cubicBezTo>
                    <a:cubicBezTo>
                      <a:pt x="1137" y="6032"/>
                      <a:pt x="1137" y="6032"/>
                      <a:pt x="1137" y="6032"/>
                    </a:cubicBezTo>
                    <a:cubicBezTo>
                      <a:pt x="505" y="6032"/>
                      <a:pt x="0" y="6811"/>
                      <a:pt x="0" y="7784"/>
                    </a:cubicBezTo>
                    <a:cubicBezTo>
                      <a:pt x="0" y="8562"/>
                      <a:pt x="505" y="9341"/>
                      <a:pt x="1137" y="9341"/>
                    </a:cubicBezTo>
                    <a:cubicBezTo>
                      <a:pt x="20463" y="9341"/>
                      <a:pt x="20463" y="9341"/>
                      <a:pt x="20463" y="9341"/>
                    </a:cubicBezTo>
                    <a:cubicBezTo>
                      <a:pt x="21095" y="9341"/>
                      <a:pt x="21600" y="8562"/>
                      <a:pt x="21600" y="7784"/>
                    </a:cubicBezTo>
                    <a:close/>
                    <a:moveTo>
                      <a:pt x="10737" y="1751"/>
                    </a:moveTo>
                    <a:cubicBezTo>
                      <a:pt x="10737" y="778"/>
                      <a:pt x="10232" y="0"/>
                      <a:pt x="9726" y="0"/>
                    </a:cubicBezTo>
                    <a:cubicBezTo>
                      <a:pt x="1137" y="0"/>
                      <a:pt x="1137" y="0"/>
                      <a:pt x="1137" y="0"/>
                    </a:cubicBezTo>
                    <a:cubicBezTo>
                      <a:pt x="505" y="0"/>
                      <a:pt x="0" y="778"/>
                      <a:pt x="0" y="1751"/>
                    </a:cubicBezTo>
                    <a:cubicBezTo>
                      <a:pt x="0" y="2530"/>
                      <a:pt x="505" y="3308"/>
                      <a:pt x="1137" y="3308"/>
                    </a:cubicBezTo>
                    <a:cubicBezTo>
                      <a:pt x="9726" y="3308"/>
                      <a:pt x="9726" y="3308"/>
                      <a:pt x="9726" y="3308"/>
                    </a:cubicBezTo>
                    <a:cubicBezTo>
                      <a:pt x="10232" y="3308"/>
                      <a:pt x="10737" y="2530"/>
                      <a:pt x="10737" y="1751"/>
                    </a:cubicBez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3" name="Shape 6859"/>
              <p:cNvSpPr/>
              <p:nvPr/>
            </p:nvSpPr>
            <p:spPr>
              <a:xfrm>
                <a:off x="9578280" y="1325689"/>
                <a:ext cx="113029" cy="98796"/>
              </a:xfrm>
              <a:prstGeom prst="rect">
                <a:avLst/>
              </a:prstGeom>
              <a:solidFill>
                <a:srgbClr val="F8EDE7"/>
              </a:solidFill>
              <a:ln w="12700" cap="flat">
                <a:noFill/>
                <a:miter lim="400000"/>
              </a:ln>
              <a:effectLst/>
            </p:spPr>
            <p:txBody>
              <a:bodyPr wrap="square" lIns="0" tIns="0" rIns="0" bIns="0" numCol="1" anchor="t">
                <a:noAutofit/>
              </a:bodyPr>
              <a:lstStyle/>
              <a:p>
                <a:pPr lvl="0"/>
                <a:endParaRPr sz="100"/>
              </a:p>
            </p:txBody>
          </p:sp>
          <p:sp>
            <p:nvSpPr>
              <p:cNvPr id="14" name="Shape 6860"/>
              <p:cNvSpPr/>
              <p:nvPr/>
            </p:nvSpPr>
            <p:spPr>
              <a:xfrm>
                <a:off x="9640236" y="1424484"/>
                <a:ext cx="216013" cy="250340"/>
              </a:xfrm>
              <a:custGeom>
                <a:avLst/>
                <a:gdLst/>
                <a:ahLst/>
                <a:cxnLst>
                  <a:cxn ang="0">
                    <a:pos x="wd2" y="hd2"/>
                  </a:cxn>
                  <a:cxn ang="5400000">
                    <a:pos x="wd2" y="hd2"/>
                  </a:cxn>
                  <a:cxn ang="10800000">
                    <a:pos x="wd2" y="hd2"/>
                  </a:cxn>
                  <a:cxn ang="16200000">
                    <a:pos x="wd2" y="hd2"/>
                  </a:cxn>
                </a:cxnLst>
                <a:rect l="0" t="0" r="r" b="b"/>
                <a:pathLst>
                  <a:path w="21600" h="21600" extrusionOk="0">
                    <a:moveTo>
                      <a:pt x="8623" y="0"/>
                    </a:moveTo>
                    <a:lnTo>
                      <a:pt x="0" y="16615"/>
                    </a:lnTo>
                    <a:lnTo>
                      <a:pt x="13144" y="21600"/>
                    </a:lnTo>
                    <a:lnTo>
                      <a:pt x="21600" y="5201"/>
                    </a:lnTo>
                    <a:lnTo>
                      <a:pt x="8623" y="0"/>
                    </a:lnTo>
                    <a:close/>
                  </a:path>
                </a:pathLst>
              </a:custGeom>
              <a:solidFill>
                <a:srgbClr val="3BBF98"/>
              </a:solidFill>
              <a:ln w="12700" cap="flat">
                <a:noFill/>
                <a:miter lim="400000"/>
              </a:ln>
              <a:effectLst/>
            </p:spPr>
            <p:txBody>
              <a:bodyPr wrap="square" lIns="0" tIns="0" rIns="0" bIns="0" numCol="1" anchor="t">
                <a:noAutofit/>
              </a:bodyPr>
              <a:lstStyle/>
              <a:p>
                <a:pPr lvl="0"/>
                <a:endParaRPr sz="100"/>
              </a:p>
            </p:txBody>
          </p:sp>
          <p:sp>
            <p:nvSpPr>
              <p:cNvPr id="15" name="Shape 6861"/>
              <p:cNvSpPr/>
              <p:nvPr/>
            </p:nvSpPr>
            <p:spPr>
              <a:xfrm>
                <a:off x="9640236" y="1617053"/>
                <a:ext cx="131450" cy="98797"/>
              </a:xfrm>
              <a:custGeom>
                <a:avLst/>
                <a:gdLst/>
                <a:ahLst/>
                <a:cxnLst>
                  <a:cxn ang="0">
                    <a:pos x="wd2" y="hd2"/>
                  </a:cxn>
                  <a:cxn ang="5400000">
                    <a:pos x="wd2" y="hd2"/>
                  </a:cxn>
                  <a:cxn ang="10800000">
                    <a:pos x="wd2" y="hd2"/>
                  </a:cxn>
                  <a:cxn ang="16200000">
                    <a:pos x="wd2" y="hd2"/>
                  </a:cxn>
                </a:cxnLst>
                <a:rect l="0" t="0" r="r" b="b"/>
                <a:pathLst>
                  <a:path w="21600" h="21600" extrusionOk="0">
                    <a:moveTo>
                      <a:pt x="1651" y="15742"/>
                    </a:moveTo>
                    <a:lnTo>
                      <a:pt x="0" y="0"/>
                    </a:lnTo>
                    <a:lnTo>
                      <a:pt x="21600" y="12631"/>
                    </a:lnTo>
                    <a:lnTo>
                      <a:pt x="11557" y="21600"/>
                    </a:lnTo>
                    <a:lnTo>
                      <a:pt x="1651" y="15742"/>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6862"/>
              <p:cNvSpPr/>
              <p:nvPr/>
            </p:nvSpPr>
            <p:spPr>
              <a:xfrm>
                <a:off x="9640236" y="1424484"/>
                <a:ext cx="151544" cy="222711"/>
              </a:xfrm>
              <a:custGeom>
                <a:avLst/>
                <a:gdLst/>
                <a:ahLst/>
                <a:cxnLst>
                  <a:cxn ang="0">
                    <a:pos x="wd2" y="hd2"/>
                  </a:cxn>
                  <a:cxn ang="5400000">
                    <a:pos x="wd2" y="hd2"/>
                  </a:cxn>
                  <a:cxn ang="10800000">
                    <a:pos x="wd2" y="hd2"/>
                  </a:cxn>
                  <a:cxn ang="16200000">
                    <a:pos x="wd2" y="hd2"/>
                  </a:cxn>
                </a:cxnLst>
                <a:rect l="0" t="0" r="r" b="b"/>
                <a:pathLst>
                  <a:path w="21600" h="21600" extrusionOk="0">
                    <a:moveTo>
                      <a:pt x="12292" y="0"/>
                    </a:moveTo>
                    <a:lnTo>
                      <a:pt x="0" y="18677"/>
                    </a:lnTo>
                    <a:lnTo>
                      <a:pt x="9308" y="21600"/>
                    </a:lnTo>
                    <a:lnTo>
                      <a:pt x="21600" y="2923"/>
                    </a:lnTo>
                    <a:lnTo>
                      <a:pt x="12292" y="0"/>
                    </a:lnTo>
                    <a:close/>
                  </a:path>
                </a:pathLst>
              </a:custGeom>
              <a:solidFill>
                <a:srgbClr val="4ED0AA"/>
              </a:solidFill>
              <a:ln w="12700" cap="flat">
                <a:noFill/>
                <a:miter lim="400000"/>
              </a:ln>
              <a:effectLst/>
            </p:spPr>
            <p:txBody>
              <a:bodyPr wrap="square" lIns="0" tIns="0" rIns="0" bIns="0" numCol="1" anchor="t">
                <a:noAutofit/>
              </a:bodyPr>
              <a:lstStyle/>
              <a:p>
                <a:pPr lvl="0"/>
                <a:endParaRPr sz="100"/>
              </a:p>
            </p:txBody>
          </p:sp>
          <p:sp>
            <p:nvSpPr>
              <p:cNvPr id="17" name="Shape 6863"/>
              <p:cNvSpPr/>
              <p:nvPr/>
            </p:nvSpPr>
            <p:spPr>
              <a:xfrm>
                <a:off x="9640236" y="1617053"/>
                <a:ext cx="66982" cy="86238"/>
              </a:xfrm>
              <a:custGeom>
                <a:avLst/>
                <a:gdLst/>
                <a:ahLst/>
                <a:cxnLst>
                  <a:cxn ang="0">
                    <a:pos x="wd2" y="hd2"/>
                  </a:cxn>
                  <a:cxn ang="5400000">
                    <a:pos x="wd2" y="hd2"/>
                  </a:cxn>
                  <a:cxn ang="10800000">
                    <a:pos x="wd2" y="hd2"/>
                  </a:cxn>
                  <a:cxn ang="16200000">
                    <a:pos x="wd2" y="hd2"/>
                  </a:cxn>
                </a:cxnLst>
                <a:rect l="0" t="0" r="r" b="b"/>
                <a:pathLst>
                  <a:path w="21600" h="21600" extrusionOk="0">
                    <a:moveTo>
                      <a:pt x="3240" y="18035"/>
                    </a:moveTo>
                    <a:lnTo>
                      <a:pt x="0" y="0"/>
                    </a:lnTo>
                    <a:lnTo>
                      <a:pt x="21600" y="6920"/>
                    </a:lnTo>
                    <a:lnTo>
                      <a:pt x="12960" y="21600"/>
                    </a:lnTo>
                    <a:lnTo>
                      <a:pt x="3240" y="18035"/>
                    </a:ln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8" name="Shape 6864"/>
              <p:cNvSpPr/>
              <p:nvPr/>
            </p:nvSpPr>
            <p:spPr>
              <a:xfrm>
                <a:off x="9650283" y="1684033"/>
                <a:ext cx="65307" cy="66981"/>
              </a:xfrm>
              <a:custGeom>
                <a:avLst/>
                <a:gdLst/>
                <a:ahLst/>
                <a:cxnLst>
                  <a:cxn ang="0">
                    <a:pos x="wd2" y="hd2"/>
                  </a:cxn>
                  <a:cxn ang="5400000">
                    <a:pos x="wd2" y="hd2"/>
                  </a:cxn>
                  <a:cxn ang="10800000">
                    <a:pos x="wd2" y="hd2"/>
                  </a:cxn>
                  <a:cxn ang="16200000">
                    <a:pos x="wd2" y="hd2"/>
                  </a:cxn>
                </a:cxnLst>
                <a:rect l="0" t="0" r="r" b="b"/>
                <a:pathLst>
                  <a:path w="21600" h="21600" extrusionOk="0">
                    <a:moveTo>
                      <a:pt x="21600" y="8910"/>
                    </a:moveTo>
                    <a:lnTo>
                      <a:pt x="3046" y="21600"/>
                    </a:lnTo>
                    <a:lnTo>
                      <a:pt x="0" y="0"/>
                    </a:lnTo>
                    <a:lnTo>
                      <a:pt x="21600" y="8910"/>
                    </a:ln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9" name="Shape 6865"/>
              <p:cNvSpPr/>
              <p:nvPr/>
            </p:nvSpPr>
            <p:spPr>
              <a:xfrm>
                <a:off x="9650283" y="1684033"/>
                <a:ext cx="31817" cy="66981"/>
              </a:xfrm>
              <a:custGeom>
                <a:avLst/>
                <a:gdLst/>
                <a:ahLst/>
                <a:cxnLst>
                  <a:cxn ang="0">
                    <a:pos x="wd2" y="hd2"/>
                  </a:cxn>
                  <a:cxn ang="5400000">
                    <a:pos x="wd2" y="hd2"/>
                  </a:cxn>
                  <a:cxn ang="10800000">
                    <a:pos x="wd2" y="hd2"/>
                  </a:cxn>
                  <a:cxn ang="16200000">
                    <a:pos x="wd2" y="hd2"/>
                  </a:cxn>
                </a:cxnLst>
                <a:rect l="0" t="0" r="r" b="b"/>
                <a:pathLst>
                  <a:path w="21600" h="21600" extrusionOk="0">
                    <a:moveTo>
                      <a:pt x="6253" y="21600"/>
                    </a:moveTo>
                    <a:lnTo>
                      <a:pt x="0" y="0"/>
                    </a:lnTo>
                    <a:lnTo>
                      <a:pt x="21600" y="4590"/>
                    </a:lnTo>
                    <a:lnTo>
                      <a:pt x="6253"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grpSp>
        <p:sp>
          <p:nvSpPr>
            <p:cNvPr id="6" name="文本框 5"/>
            <p:cNvSpPr txBox="1"/>
            <p:nvPr/>
          </p:nvSpPr>
          <p:spPr>
            <a:xfrm>
              <a:off x="3726730" y="2579277"/>
              <a:ext cx="2034753" cy="767927"/>
            </a:xfrm>
            <a:prstGeom prst="rect">
              <a:avLst/>
            </a:prstGeom>
            <a:noFill/>
          </p:spPr>
          <p:txBody>
            <a:bodyPr wrap="square" rtlCol="0" anchor="t">
              <a:spAutoFit/>
            </a:bodyPr>
            <a:lstStyle/>
            <a:p>
              <a:pPr algn="just">
                <a:lnSpc>
                  <a:spcPct val="150000"/>
                </a:lnSpc>
              </a:pPr>
              <a:r>
                <a:rPr lang="zh-CN" altLang="en-US" sz="2100" b="1" dirty="0" smtClean="0">
                  <a:solidFill>
                    <a:srgbClr val="0A8CBF"/>
                  </a:solidFill>
                  <a:latin typeface="Times New Roman" panose="02020603050405020304" pitchFamily="18" charset="0"/>
                  <a:ea typeface="微软雅黑" panose="020B0503020204020204" pitchFamily="34" charset="-122"/>
                  <a:sym typeface="+mn-ea"/>
                </a:rPr>
                <a:t>课堂变式练</a:t>
              </a:r>
              <a:endParaRPr lang="zh-CN" altLang="en-US" sz="2100" b="1" dirty="0" smtClean="0">
                <a:solidFill>
                  <a:srgbClr val="0A8CBF"/>
                </a:solidFill>
                <a:latin typeface="Times New Roman" panose="02020603050405020304" pitchFamily="18" charset="0"/>
                <a:ea typeface="微软雅黑" panose="020B0503020204020204" pitchFamily="34" charset="-122"/>
                <a:sym typeface="+mn-ea"/>
              </a:endParaRPr>
            </a:p>
          </p:txBody>
        </p:sp>
      </p:grpSp>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163" y="1485900"/>
            <a:ext cx="8038148" cy="2999740"/>
          </a:xfrm>
          <a:prstGeom prst="rect">
            <a:avLst/>
          </a:prstGeom>
        </p:spPr>
        <p:txBody>
          <a:bodyPr wrap="square">
            <a:spAutoFit/>
          </a:bodyPr>
          <a:lstStyle/>
          <a:p>
            <a:pPr algn="just">
              <a:lnSpc>
                <a:spcPct val="150000"/>
              </a:lnSpc>
              <a:spcBef>
                <a:spcPts val="0"/>
              </a:spcBef>
              <a:spcAft>
                <a:spcPts val="0"/>
              </a:spcAft>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乙</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刘氏者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某乡寡妇也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育一儿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昼则疾耕于田间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夜则纺织于烛下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竟年如是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邻有贫乏者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刘氏辄以斗升相济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偶有无衣者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刘氏以己之衣遗之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乡里咸称其善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然儿不解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心有憾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母诫之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曰</a:t>
            </a:r>
            <a:r>
              <a:rPr lang="en-US" altLang="zh-CN"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与人为善乃为人之本谁无缓急之事</a:t>
            </a:r>
            <a:r>
              <a:rPr lang="en-US" altLang="zh-CN" sz="2100" u="sng"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母卒三年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刘家大火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屋舍衣物殆尽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乡邻给衣物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且为之伐木建屋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皆念刘氏之情也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时刘儿方悟母之善举也</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刘氏善举</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7684" y="1510189"/>
            <a:ext cx="8086249"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下列加点词解释有误的一项是</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solidFill>
                  <a:srgbClr val="FF00FF"/>
                </a:solidFill>
                <a:latin typeface="Times New Roman" panose="02020603050405020304" pitchFamily="18" charset="0"/>
                <a:ea typeface="微软雅黑" panose="020B0503020204020204" pitchFamily="34" charset="-122"/>
              </a:rPr>
              <a:t>释</a:t>
            </a:r>
            <a:r>
              <a:rPr lang="zh-CN" altLang="en-US" sz="2100" dirty="0">
                <a:latin typeface="Times New Roman" panose="02020603050405020304" pitchFamily="18" charset="0"/>
                <a:ea typeface="微软雅黑" panose="020B0503020204020204" pitchFamily="34" charset="-122"/>
              </a:rPr>
              <a:t>担</a:t>
            </a:r>
            <a:r>
              <a:rPr lang="zh-CN" altLang="en-US" sz="2100" dirty="0" smtClean="0">
                <a:latin typeface="Times New Roman" panose="02020603050405020304" pitchFamily="18" charset="0"/>
                <a:ea typeface="微软雅黑" panose="020B0503020204020204" pitchFamily="34" charset="-122"/>
              </a:rPr>
              <a:t>而立</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解释</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solidFill>
                  <a:srgbClr val="FF00FF"/>
                </a:solidFill>
                <a:latin typeface="Times New Roman" panose="02020603050405020304" pitchFamily="18" charset="0"/>
                <a:ea typeface="微软雅黑" panose="020B0503020204020204" pitchFamily="34" charset="-122"/>
              </a:rPr>
              <a:t>自</a:t>
            </a:r>
            <a:r>
              <a:rPr lang="zh-CN" altLang="en-US" sz="2100" dirty="0">
                <a:latin typeface="Times New Roman" panose="02020603050405020304" pitchFamily="18" charset="0"/>
                <a:ea typeface="微软雅黑" panose="020B0503020204020204" pitchFamily="34" charset="-122"/>
              </a:rPr>
              <a:t>钱孔</a:t>
            </a:r>
            <a:r>
              <a:rPr lang="zh-CN" altLang="en-US" sz="2100" dirty="0" smtClean="0">
                <a:latin typeface="Times New Roman" panose="02020603050405020304" pitchFamily="18" charset="0"/>
                <a:ea typeface="微软雅黑" panose="020B0503020204020204" pitchFamily="34" charset="-122"/>
              </a:rPr>
              <a:t>入</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刘氏</a:t>
            </a:r>
            <a:r>
              <a:rPr lang="zh-CN" altLang="en-US" sz="2100" dirty="0">
                <a:solidFill>
                  <a:srgbClr val="FF00FF"/>
                </a:solidFill>
                <a:latin typeface="Times New Roman" panose="02020603050405020304" pitchFamily="18" charset="0"/>
                <a:ea typeface="微软雅黑" panose="020B0503020204020204" pitchFamily="34" charset="-122"/>
              </a:rPr>
              <a:t>辄</a:t>
            </a:r>
            <a:r>
              <a:rPr lang="zh-CN" altLang="en-US" sz="2100" dirty="0">
                <a:latin typeface="Times New Roman" panose="02020603050405020304" pitchFamily="18" charset="0"/>
                <a:ea typeface="微软雅黑" panose="020B0503020204020204" pitchFamily="34" charset="-122"/>
              </a:rPr>
              <a:t>以斗升相</a:t>
            </a:r>
            <a:r>
              <a:rPr lang="zh-CN" altLang="en-US" sz="2100" dirty="0" smtClean="0">
                <a:latin typeface="Times New Roman" panose="02020603050405020304" pitchFamily="18" charset="0"/>
                <a:ea typeface="微软雅黑" panose="020B0503020204020204" pitchFamily="34" charset="-122"/>
              </a:rPr>
              <a:t>济</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就</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母</a:t>
            </a:r>
            <a:r>
              <a:rPr lang="zh-CN" altLang="en-US" sz="2100" dirty="0">
                <a:solidFill>
                  <a:srgbClr val="FF00FF"/>
                </a:solidFill>
                <a:latin typeface="Times New Roman" panose="02020603050405020304" pitchFamily="18" charset="0"/>
                <a:ea typeface="微软雅黑" panose="020B0503020204020204" pitchFamily="34" charset="-122"/>
              </a:rPr>
              <a:t>卒</a:t>
            </a:r>
            <a:r>
              <a:rPr lang="zh-CN" altLang="en-US" sz="2100" dirty="0" smtClean="0">
                <a:latin typeface="Times New Roman" panose="02020603050405020304" pitchFamily="18" charset="0"/>
                <a:ea typeface="微软雅黑" panose="020B0503020204020204" pitchFamily="34" charset="-122"/>
              </a:rPr>
              <a:t>三年</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死</a:t>
            </a:r>
            <a:endParaRPr lang="zh-CN" altLang="en-US"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4353821" y="1610313"/>
            <a:ext cx="375920" cy="414020"/>
          </a:xfrm>
          <a:prstGeom prst="rect">
            <a:avLst/>
          </a:prstGeom>
          <a:noFill/>
        </p:spPr>
        <p:txBody>
          <a:bodyPr wrap="none" rtlCol="0" anchor="t">
            <a:spAutoFit/>
          </a:bodyPr>
          <a:lstStyle/>
          <a:p>
            <a:r>
              <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A</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518160" y="4012956"/>
            <a:ext cx="8086249" cy="542925"/>
          </a:xfrm>
          <a:prstGeom prst="rect">
            <a:avLst/>
          </a:prstGeom>
          <a:noFill/>
          <a:ln w="28575">
            <a:solidFill>
              <a:srgbClr val="ED7D31"/>
            </a:solidFill>
            <a:prstDash val="dash"/>
          </a:ln>
        </p:spPr>
        <p:txBody>
          <a:bodyPr wrap="square">
            <a:spAutoFit/>
          </a:bodyPr>
          <a:lstStyle/>
          <a:p>
            <a:pPr indent="0" algn="just">
              <a:lnSpc>
                <a:spcPct val="14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释</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放下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8158" y="1510189"/>
            <a:ext cx="8121491"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下列句子中加点词的意义和用法相同的一项是</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尝射于家圃乃取一葫芦置于地</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以钱覆其口以我酌油知之</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见其发矢十中八九其如土石何</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自钱孔入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而钱不湿康肃笑而遣之</a:t>
            </a:r>
            <a:endParaRPr lang="zh-CN" altLang="en-US"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6313299" y="1609286"/>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A</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498634" y="4028123"/>
            <a:ext cx="8121491" cy="995045"/>
          </a:xfrm>
          <a:prstGeom prst="rect">
            <a:avLst/>
          </a:prstGeom>
          <a:noFill/>
          <a:ln w="28575">
            <a:solidFill>
              <a:srgbClr val="ED7D31"/>
            </a:solidFill>
            <a:prstDash val="dash"/>
          </a:ln>
        </p:spPr>
        <p:txBody>
          <a:bodyPr wrap="square">
            <a:spAutoFit/>
          </a:bodyPr>
          <a:lstStyle/>
          <a:p>
            <a:pPr indent="0" algn="just">
              <a:lnSpc>
                <a:spcPct val="14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介词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介词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靠</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代词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代陈尧咨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语气助词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用在“如</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何”前面</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加强语气</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连词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表转折</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连词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表修饰</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89585" y="1510189"/>
            <a:ext cx="8155781" cy="3969385"/>
          </a:xfrm>
          <a:prstGeom prst="rect">
            <a:avLst/>
          </a:prstGeom>
        </p:spPr>
        <p:txBody>
          <a:bodyPr wrap="square">
            <a:spAutoFit/>
          </a:bodyPr>
          <a:lstStyle/>
          <a:p>
            <a:pPr algn="just" fontAlgn="auto">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下列对文章内容理解和分析有误的一项是</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fontAlgn="auto">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甲文由始至终没有一句夸赞卖油翁的话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但卖油翁那纯朴厚直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怀技而谦谨的形象已随着他的言行举止充分地展现出来</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fontAlgn="auto">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甲文采用衬托手法表现主题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陈尧咨射箭是主体部分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卖油翁沥油是次要部分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是陪衬</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fontAlgn="auto">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文乙中刘氏的“善举”具体表现在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辄以斗升相济”“以己之衣遗之”</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fontAlgn="auto">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乙文给我们的启示是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帮助别人也是帮助自己</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5701684" y="1641855"/>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B</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481012" y="5345402"/>
            <a:ext cx="8172926" cy="542925"/>
          </a:xfrm>
          <a:prstGeom prst="rect">
            <a:avLst/>
          </a:prstGeom>
          <a:noFill/>
          <a:ln w="28575">
            <a:solidFill>
              <a:srgbClr val="ED7D31"/>
            </a:solidFill>
            <a:prstDash val="dash"/>
          </a:ln>
        </p:spPr>
        <p:txBody>
          <a:bodyPr wrap="square">
            <a:spAutoFit/>
          </a:bodyPr>
          <a:lstStyle/>
          <a:p>
            <a:pPr indent="0" algn="just">
              <a:lnSpc>
                <a:spcPct val="14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卖油翁沥油是主体部分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陈尧咨射箭是次要部分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是陪衬</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085773" cy="106045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给乙文画线句子划分节奏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画两处</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solidFill>
                  <a:srgbClr val="FF0000"/>
                </a:solidFill>
                <a:latin typeface="Times New Roman" panose="02020603050405020304" pitchFamily="18" charset="0"/>
                <a:ea typeface="微软雅黑" panose="020B0503020204020204" pitchFamily="34" charset="-122"/>
              </a:rPr>
              <a:t>与 人 为 善</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乃 为 人 之 本</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谁 无 缓 急 之 事</a:t>
            </a:r>
            <a:r>
              <a:rPr lang="en-US" altLang="zh-CN" sz="2100" dirty="0">
                <a:solidFill>
                  <a:srgbClr val="FF0000"/>
                </a:solidFill>
                <a:latin typeface="Times New Roman" panose="02020603050405020304" pitchFamily="18" charset="0"/>
                <a:ea typeface="微软雅黑" panose="020B0503020204020204" pitchFamily="34" charset="-122"/>
              </a:rPr>
              <a:t>｡</a:t>
            </a:r>
            <a:endParaRPr lang="en-US" altLang="zh-CN" sz="2100"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1461" y="1552099"/>
            <a:ext cx="8620601" cy="3484245"/>
          </a:xfrm>
          <a:prstGeom prst="rect">
            <a:avLst/>
          </a:prstGeom>
          <a:noFill/>
          <a:ln w="28575">
            <a:solidFill>
              <a:srgbClr val="ED7D31"/>
            </a:solidFill>
            <a:prstDash val="dash"/>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sz="2100" dirty="0">
                <a:latin typeface="Times New Roman" panose="02020603050405020304" pitchFamily="18" charset="0"/>
                <a:ea typeface="微软雅黑" panose="020B0503020204020204" pitchFamily="34" charset="-122"/>
                <a:cs typeface="Times New Roman" panose="02020603050405020304" pitchFamily="18" charset="0"/>
              </a:rPr>
              <a:t>本题考查划分文言句子节奏｡划分句子节奏时,除了要理解句子的意思,还要了解句子的结构｡这句话的意思是:“现在您把长安君的地位提得很高,又封给他肥沃的土地,给他很多珍宝,而不趁现在这个时机让他为国立功,一旦您百年之后,长安君凭什么在赵国站住脚呢?我觉得您为长安君打算得太短了,因此我认为您疼爱他比不上疼爱燕后｡”“今媪尊长安君之位”句意完整,应在“位”后断开,排除A､C两项｡“封之以膏腴之地”是介宾短语后置,应在“地”后断开,排除D项｡故选B项｡</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120539"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翻译下列句子</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乃取一葫芦置于地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以钱覆其口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徐以杓酌油沥之</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00"/>
                </a:solidFill>
                <a:latin typeface="Times New Roman" panose="02020603050405020304" pitchFamily="18" charset="0"/>
                <a:ea typeface="微软雅黑" panose="020B0503020204020204" pitchFamily="34" charset="-122"/>
              </a:rPr>
              <a:t>于是</a:t>
            </a:r>
            <a:r>
              <a:rPr lang="zh-CN" altLang="en-US" sz="2100" dirty="0">
                <a:solidFill>
                  <a:srgbClr val="FF0000"/>
                </a:solidFill>
                <a:latin typeface="Times New Roman" panose="02020603050405020304" pitchFamily="18" charset="0"/>
                <a:ea typeface="微软雅黑" panose="020B0503020204020204" pitchFamily="34" charset="-122"/>
              </a:rPr>
              <a:t>拿出一个葫芦放在地上</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用一枚铜钱盖在葫芦口上</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慢慢地用勺子倒油</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通过铜钱方孔</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滴入葫芦</a:t>
            </a:r>
            <a:r>
              <a:rPr lang="en-US" altLang="zh-CN" sz="2100" dirty="0">
                <a:solidFill>
                  <a:srgbClr val="FF0000"/>
                </a:solidFill>
                <a:latin typeface="Times New Roman" panose="02020603050405020304" pitchFamily="18" charset="0"/>
                <a:ea typeface="微软雅黑" panose="020B0503020204020204" pitchFamily="34" charset="-122"/>
              </a:rPr>
              <a:t>｡</a:t>
            </a:r>
            <a:endParaRPr lang="en-US" altLang="zh-CN" sz="2100" dirty="0">
              <a:solidFill>
                <a:srgbClr val="FF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母卒三年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刘家大火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屋舍衣物殆尽</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00"/>
                </a:solidFill>
                <a:latin typeface="Times New Roman" panose="02020603050405020304" pitchFamily="18" charset="0"/>
                <a:ea typeface="微软雅黑" panose="020B0503020204020204" pitchFamily="34" charset="-122"/>
              </a:rPr>
              <a:t>母亲</a:t>
            </a:r>
            <a:r>
              <a:rPr lang="zh-CN" altLang="en-US" sz="2100" dirty="0">
                <a:solidFill>
                  <a:srgbClr val="FF0000"/>
                </a:solidFill>
                <a:latin typeface="Times New Roman" panose="02020603050405020304" pitchFamily="18" charset="0"/>
                <a:ea typeface="微软雅黑" panose="020B0503020204020204" pitchFamily="34" charset="-122"/>
              </a:rPr>
              <a:t>死后三年</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刘家遭遇大火</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房屋衣物全部被烧光</a:t>
            </a:r>
            <a:r>
              <a:rPr lang="en-US" altLang="zh-CN" sz="2100" dirty="0">
                <a:solidFill>
                  <a:srgbClr val="FF0000"/>
                </a:solidFill>
                <a:latin typeface="Times New Roman" panose="02020603050405020304" pitchFamily="18" charset="0"/>
                <a:ea typeface="微软雅黑" panose="020B0503020204020204" pitchFamily="34" charset="-122"/>
              </a:rPr>
              <a:t>｡</a:t>
            </a:r>
            <a:endParaRPr lang="en-US" altLang="zh-CN" sz="2100"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120539" cy="15455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学习了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卖油翁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我们懂得了“熟能生巧”的道理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那么是不是做任何事情时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熟”就一定能“巧”呢</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solidFill>
                  <a:srgbClr val="FF0000"/>
                </a:solidFill>
                <a:latin typeface="Times New Roman" panose="02020603050405020304" pitchFamily="18" charset="0"/>
                <a:ea typeface="微软雅黑" panose="020B0503020204020204" pitchFamily="34" charset="-122"/>
              </a:rPr>
              <a:t>提示</a:t>
            </a:r>
            <a:r>
              <a:rPr lang="en-US" altLang="zh-CN" sz="2100" b="1"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言之成理即可</a:t>
            </a:r>
            <a:r>
              <a:rPr lang="en-US" altLang="zh-CN" sz="2100" dirty="0">
                <a:solidFill>
                  <a:srgbClr val="FF0000"/>
                </a:solidFill>
                <a:latin typeface="Times New Roman" panose="02020603050405020304" pitchFamily="18" charset="0"/>
                <a:ea typeface="微软雅黑" panose="020B0503020204020204" pitchFamily="34" charset="-122"/>
              </a:rPr>
              <a:t>｡</a:t>
            </a:r>
            <a:endParaRPr lang="en-US" altLang="zh-CN" sz="2100"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120539"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乙文参考译文</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姓刘的一个人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是一个乡里的寡妇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养育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一个儿子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白天在田间努力耕作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晚上点着蜡烛在织机上纺织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整年都像这样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邻居中有穷困的人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刘氏就用粮食救济他们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偶尔有一些没有衣服穿的人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刘氏就把自己的衣服赠送给他们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乡里的人都称她善良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然而她儿子不理解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心里有怨言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母亲告诫他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为别人做好事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是做人的根本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谁没有紧急的事情呢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母亲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刘氏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死后三年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刘家遭遇大火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房屋衣物全部被烧光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乡亲和邻居们不仅给他衣服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并且为他砍树建造房屋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这都是怀念刘氏的恩情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这时刘氏的儿子才明白母亲慈善的行为</a:t>
            </a:r>
            <a:r>
              <a:rPr lang="en-US" altLang="zh-CN"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8" y="1478454"/>
            <a:ext cx="8092441" cy="4291330"/>
          </a:xfrm>
          <a:prstGeom prst="rect">
            <a:avLst/>
          </a:prstGeom>
        </p:spPr>
        <p:txBody>
          <a:bodyPr wrap="square">
            <a:spAutoFit/>
          </a:bodyPr>
          <a:lstStyle/>
          <a:p>
            <a:pPr algn="ctr">
              <a:lnSpc>
                <a:spcPct val="130000"/>
              </a:lnSpc>
              <a:spcBef>
                <a:spcPts val="0"/>
              </a:spcBef>
              <a:spcAft>
                <a:spcPts val="0"/>
              </a:spcAft>
            </a:pPr>
            <a:r>
              <a:rPr lang="en-US" altLang="zh-CN" sz="2100" b="1" dirty="0">
                <a:latin typeface="Times New Roman" panose="02020603050405020304" pitchFamily="18" charset="0"/>
                <a:ea typeface="微软雅黑" panose="020B0503020204020204" pitchFamily="34" charset="-122"/>
              </a:rPr>
              <a:t>9</a:t>
            </a:r>
            <a:r>
              <a:rPr lang="en-US" altLang="zh-CN" sz="2100" b="1" dirty="0" smtClean="0">
                <a:latin typeface="Times New Roman" panose="02020603050405020304" pitchFamily="18" charset="0"/>
                <a:ea typeface="微软雅黑" panose="020B0503020204020204" pitchFamily="34" charset="-122"/>
              </a:rPr>
              <a:t> </a:t>
            </a:r>
            <a:r>
              <a:rPr lang="zh-CN" altLang="en-US" sz="2100" b="1" dirty="0" smtClean="0">
                <a:latin typeface="Times New Roman" panose="02020603050405020304" pitchFamily="18" charset="0"/>
                <a:ea typeface="微软雅黑" panose="020B0503020204020204" pitchFamily="34" charset="-122"/>
              </a:rPr>
              <a:t>短文</a:t>
            </a:r>
            <a:r>
              <a:rPr lang="zh-CN" altLang="en-US" sz="2100" b="1" dirty="0">
                <a:latin typeface="Times New Roman" panose="02020603050405020304" pitchFamily="18" charset="0"/>
                <a:ea typeface="微软雅黑" panose="020B0503020204020204" pitchFamily="34" charset="-122"/>
              </a:rPr>
              <a:t>两篇</a:t>
            </a:r>
            <a:endParaRPr lang="zh-CN" altLang="en-US" sz="2100" b="1" dirty="0">
              <a:latin typeface="Times New Roman" panose="02020603050405020304" pitchFamily="18" charset="0"/>
              <a:ea typeface="微软雅黑" panose="020B0503020204020204" pitchFamily="34" charset="-122"/>
            </a:endParaRPr>
          </a:p>
          <a:p>
            <a:pPr algn="ctr">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陋室铭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爱莲说</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30000"/>
              </a:lnSpc>
              <a:spcBef>
                <a:spcPts val="0"/>
              </a:spcBef>
              <a:spcAft>
                <a:spcPts val="0"/>
              </a:spcAft>
            </a:pPr>
            <a:endParaRPr lang="en-US" altLang="zh-CN"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有龙则</a:t>
            </a:r>
            <a:r>
              <a:rPr lang="zh-CN" altLang="en-US" sz="2100" dirty="0">
                <a:solidFill>
                  <a:srgbClr val="FF00FF"/>
                </a:solidFill>
                <a:latin typeface="Times New Roman" panose="02020603050405020304" pitchFamily="18" charset="0"/>
                <a:ea typeface="微软雅黑" panose="020B0503020204020204" pitchFamily="34" charset="-122"/>
              </a:rPr>
              <a:t>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神异</a:t>
            </a:r>
            <a:endParaRPr lang="zh-CN" altLang="en-US"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斯</a:t>
            </a:r>
            <a:r>
              <a:rPr lang="zh-CN" altLang="en-US" sz="2100" dirty="0">
                <a:latin typeface="Times New Roman" panose="02020603050405020304" pitchFamily="18" charset="0"/>
                <a:ea typeface="微软雅黑" panose="020B0503020204020204" pitchFamily="34" charset="-122"/>
              </a:rPr>
              <a:t>是陋室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a:t>
            </a:r>
            <a:endParaRPr lang="zh-CN" altLang="en-US"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惟吾德</a:t>
            </a:r>
            <a:r>
              <a:rPr lang="zh-CN" altLang="en-US" sz="2100" dirty="0">
                <a:solidFill>
                  <a:srgbClr val="FF00FF"/>
                </a:solidFill>
                <a:latin typeface="Times New Roman" panose="02020603050405020304" pitchFamily="18" charset="0"/>
                <a:ea typeface="微软雅黑" panose="020B0503020204020204" pitchFamily="34" charset="-122"/>
              </a:rPr>
              <a:t>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能散布很远的香气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这里指德行美好</a:t>
            </a:r>
            <a:endParaRPr lang="zh-CN" altLang="en-US"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谈笑有</a:t>
            </a:r>
            <a:r>
              <a:rPr lang="zh-CN" altLang="en-US" sz="2100" dirty="0">
                <a:solidFill>
                  <a:srgbClr val="FF00FF"/>
                </a:solidFill>
                <a:latin typeface="Times New Roman" panose="02020603050405020304" pitchFamily="18" charset="0"/>
                <a:ea typeface="微软雅黑" panose="020B0503020204020204" pitchFamily="34" charset="-122"/>
              </a:rPr>
              <a:t>鸿</a:t>
            </a:r>
            <a:r>
              <a:rPr lang="zh-CN" altLang="en-US" sz="2100" dirty="0">
                <a:latin typeface="Times New Roman" panose="02020603050405020304" pitchFamily="18" charset="0"/>
                <a:ea typeface="微软雅黑" panose="020B0503020204020204" pitchFamily="34" charset="-122"/>
              </a:rPr>
              <a:t>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a:t>
            </a:r>
            <a:endParaRPr lang="zh-CN" altLang="en-US"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往来无</a:t>
            </a:r>
            <a:r>
              <a:rPr lang="zh-CN" altLang="en-US" sz="2100" dirty="0">
                <a:solidFill>
                  <a:srgbClr val="FF00FF"/>
                </a:solidFill>
                <a:latin typeface="Times New Roman" panose="02020603050405020304" pitchFamily="18" charset="0"/>
                <a:ea typeface="微软雅黑" panose="020B0503020204020204" pitchFamily="34" charset="-122"/>
              </a:rPr>
              <a:t>白丁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平民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指没有功名的</a:t>
            </a:r>
            <a:r>
              <a:rPr lang="zh-CN" altLang="en-US" sz="2100" dirty="0" smtClean="0">
                <a:latin typeface="Times New Roman" panose="02020603050405020304" pitchFamily="18" charset="0"/>
                <a:ea typeface="微软雅黑" panose="020B0503020204020204" pitchFamily="34" charset="-122"/>
              </a:rPr>
              <a:t>人</a:t>
            </a:r>
            <a:endParaRPr lang="zh-CN" altLang="en-US" sz="2100" dirty="0">
              <a:latin typeface="Times New Roman" panose="02020603050405020304" pitchFamily="18" charset="0"/>
              <a:ea typeface="微软雅黑" panose="020B0503020204020204" pitchFamily="34" charset="-122"/>
            </a:endParaRPr>
          </a:p>
        </p:txBody>
      </p:sp>
      <p:grpSp>
        <p:nvGrpSpPr>
          <p:cNvPr id="3" name="组合 2"/>
          <p:cNvGrpSpPr/>
          <p:nvPr/>
        </p:nvGrpSpPr>
        <p:grpSpPr>
          <a:xfrm>
            <a:off x="622496" y="2262152"/>
            <a:ext cx="8210074" cy="575786"/>
            <a:chOff x="879" y="1466"/>
            <a:chExt cx="17239" cy="1209"/>
          </a:xfrm>
        </p:grpSpPr>
        <p:sp>
          <p:nvSpPr>
            <p:cNvPr id="4" name="矩形 3"/>
            <p:cNvSpPr/>
            <p:nvPr/>
          </p:nvSpPr>
          <p:spPr>
            <a:xfrm>
              <a:off x="1695" y="1466"/>
              <a:ext cx="16423" cy="1209"/>
            </a:xfrm>
            <a:prstGeom prst="rect">
              <a:avLst/>
            </a:prstGeom>
          </p:spPr>
          <p:txBody>
            <a:bodyPr wrap="square">
              <a:spAutoFit/>
            </a:bodyPr>
            <a:lstStyle/>
            <a:p>
              <a:pPr algn="just">
                <a:lnSpc>
                  <a:spcPct val="150000"/>
                </a:lnSpc>
              </a:pPr>
              <a:r>
                <a:rPr lang="zh-CN" altLang="en-US" sz="2100" b="1" dirty="0" smtClean="0">
                  <a:solidFill>
                    <a:srgbClr val="ED7D31"/>
                  </a:solidFill>
                  <a:latin typeface="Times New Roman" panose="02020603050405020304" pitchFamily="18" charset="0"/>
                  <a:ea typeface="微软雅黑" panose="020B0503020204020204" pitchFamily="34" charset="-122"/>
                </a:rPr>
                <a:t>教材梳理</a:t>
              </a:r>
              <a:endParaRPr lang="zh-CN" altLang="en-US" sz="2100" b="1" dirty="0" smtClean="0">
                <a:solidFill>
                  <a:srgbClr val="ED7D31"/>
                </a:solidFill>
                <a:latin typeface="Times New Roman" panose="02020603050405020304" pitchFamily="18" charset="0"/>
                <a:ea typeface="微软雅黑" panose="020B0503020204020204" pitchFamily="34" charset="-122"/>
              </a:endParaRPr>
            </a:p>
          </p:txBody>
        </p:sp>
        <p:sp>
          <p:nvSpPr>
            <p:cNvPr id="5" name="Shape 16869"/>
            <p:cNvSpPr/>
            <p:nvPr/>
          </p:nvSpPr>
          <p:spPr>
            <a:xfrm>
              <a:off x="879" y="1717"/>
              <a:ext cx="816" cy="731"/>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chemeClr val="accent2"/>
            </a:solidFill>
            <a:ln w="12700">
              <a:miter lim="400000"/>
            </a:ln>
          </p:spPr>
          <p:txBody>
            <a:bodyPr lIns="0" tIns="0" rIns="0" bIns="0"/>
            <a:lstStyle/>
            <a:p>
              <a:pPr lvl="0"/>
              <a:endParaRPr sz="100"/>
            </a:p>
          </p:txBody>
        </p:sp>
      </p:grpSp>
    </p:spTree>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78454"/>
            <a:ext cx="8124093" cy="3451225"/>
          </a:xfrm>
          <a:prstGeom prst="rect">
            <a:avLst/>
          </a:prstGeom>
        </p:spPr>
        <p:txBody>
          <a:bodyPr wrap="square">
            <a:spAutoFit/>
          </a:bodyPr>
          <a:lstStyle/>
          <a:p>
            <a:pPr algn="just">
              <a:lnSpc>
                <a:spcPct val="13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可以调</a:t>
            </a:r>
            <a:r>
              <a:rPr lang="zh-CN" altLang="en-US" sz="2100" dirty="0">
                <a:solidFill>
                  <a:srgbClr val="FF00FF"/>
                </a:solidFill>
                <a:latin typeface="Times New Roman" panose="02020603050405020304" pitchFamily="18" charset="0"/>
                <a:ea typeface="微软雅黑" panose="020B0503020204020204" pitchFamily="34" charset="-122"/>
              </a:rPr>
              <a:t>素琴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不加装饰的琴</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阅</a:t>
            </a:r>
            <a:r>
              <a:rPr lang="zh-CN" altLang="en-US" sz="2100" dirty="0">
                <a:solidFill>
                  <a:srgbClr val="FF00FF"/>
                </a:solidFill>
                <a:latin typeface="Times New Roman" panose="02020603050405020304" pitchFamily="18" charset="0"/>
                <a:ea typeface="微软雅黑" panose="020B0503020204020204" pitchFamily="34" charset="-122"/>
              </a:rPr>
              <a:t>金经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指佛经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佛经用泥金书写</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无</a:t>
            </a:r>
            <a:r>
              <a:rPr lang="zh-CN" altLang="en-US" sz="2100" dirty="0">
                <a:solidFill>
                  <a:srgbClr val="FF00FF"/>
                </a:solidFill>
                <a:latin typeface="Times New Roman" panose="02020603050405020304" pitchFamily="18" charset="0"/>
                <a:ea typeface="微软雅黑" panose="020B0503020204020204" pitchFamily="34" charset="-122"/>
              </a:rPr>
              <a:t>案牍</a:t>
            </a:r>
            <a:r>
              <a:rPr lang="zh-CN" altLang="en-US" sz="2100" dirty="0">
                <a:latin typeface="Times New Roman" panose="02020603050405020304" pitchFamily="18" charset="0"/>
                <a:ea typeface="微软雅黑" panose="020B0503020204020204" pitchFamily="34" charset="-122"/>
              </a:rPr>
              <a:t>之劳形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指官府文书</a:t>
            </a:r>
            <a:endParaRPr lang="zh-CN" altLang="en-US"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可爱者甚</a:t>
            </a:r>
            <a:r>
              <a:rPr lang="zh-CN" altLang="en-US" sz="2100" dirty="0">
                <a:solidFill>
                  <a:srgbClr val="FF00FF"/>
                </a:solidFill>
                <a:latin typeface="Times New Roman" panose="02020603050405020304" pitchFamily="18" charset="0"/>
                <a:ea typeface="微软雅黑" panose="020B0503020204020204" pitchFamily="34" charset="-122"/>
              </a:rPr>
              <a:t>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多</a:t>
            </a:r>
            <a:endParaRPr lang="zh-CN" altLang="en-US"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予独爱莲之出淤泥而不</a:t>
            </a:r>
            <a:r>
              <a:rPr lang="zh-CN" altLang="en-US" sz="2100" dirty="0">
                <a:solidFill>
                  <a:srgbClr val="FF00FF"/>
                </a:solidFill>
                <a:latin typeface="Times New Roman" panose="02020603050405020304" pitchFamily="18" charset="0"/>
                <a:ea typeface="微软雅黑" panose="020B0503020204020204" pitchFamily="34" charset="-122"/>
              </a:rPr>
              <a:t>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沾染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污秽</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(11)</a:t>
            </a:r>
            <a:r>
              <a:rPr lang="zh-CN" altLang="en-US" sz="2100" dirty="0">
                <a:solidFill>
                  <a:srgbClr val="FF00FF"/>
                </a:solidFill>
                <a:latin typeface="Times New Roman" panose="02020603050405020304" pitchFamily="18" charset="0"/>
                <a:ea typeface="微软雅黑" panose="020B0503020204020204" pitchFamily="34" charset="-122"/>
              </a:rPr>
              <a:t>濯</a:t>
            </a:r>
            <a:r>
              <a:rPr lang="zh-CN" altLang="en-US" sz="2100" dirty="0">
                <a:latin typeface="Times New Roman" panose="02020603050405020304" pitchFamily="18" charset="0"/>
                <a:ea typeface="微软雅黑" panose="020B0503020204020204" pitchFamily="34" charset="-122"/>
              </a:rPr>
              <a:t>清</a:t>
            </a:r>
            <a:r>
              <a:rPr lang="zh-CN" altLang="en-US" sz="2100" dirty="0">
                <a:solidFill>
                  <a:srgbClr val="FF00FF"/>
                </a:solidFill>
                <a:latin typeface="Times New Roman" panose="02020603050405020304" pitchFamily="18" charset="0"/>
                <a:ea typeface="微软雅黑" panose="020B0503020204020204" pitchFamily="34" charset="-122"/>
              </a:rPr>
              <a:t>涟</a:t>
            </a:r>
            <a:r>
              <a:rPr lang="zh-CN" altLang="en-US" sz="2100" dirty="0">
                <a:latin typeface="Times New Roman" panose="02020603050405020304" pitchFamily="18" charset="0"/>
                <a:ea typeface="微软雅黑" panose="020B0503020204020204" pitchFamily="34" charset="-122"/>
              </a:rPr>
              <a:t>而不</a:t>
            </a:r>
            <a:r>
              <a:rPr lang="zh-CN" altLang="en-US" sz="2100" dirty="0">
                <a:solidFill>
                  <a:srgbClr val="FF00FF"/>
                </a:solidFill>
                <a:latin typeface="Times New Roman" panose="02020603050405020304" pitchFamily="18" charset="0"/>
                <a:ea typeface="微软雅黑" panose="020B0503020204020204" pitchFamily="34" charset="-122"/>
              </a:rPr>
              <a:t>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艳丽</a:t>
            </a:r>
            <a:endParaRPr lang="zh-CN" altLang="en-US"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(12)</a:t>
            </a:r>
            <a:r>
              <a:rPr lang="zh-CN" altLang="en-US" sz="2100" dirty="0">
                <a:solidFill>
                  <a:srgbClr val="FF00FF"/>
                </a:solidFill>
                <a:latin typeface="Times New Roman" panose="02020603050405020304" pitchFamily="18" charset="0"/>
                <a:ea typeface="微软雅黑" panose="020B0503020204020204" pitchFamily="34" charset="-122"/>
              </a:rPr>
              <a:t>亭亭</a:t>
            </a:r>
            <a:r>
              <a:rPr lang="zh-CN" altLang="en-US" sz="2100" dirty="0">
                <a:latin typeface="Times New Roman" panose="02020603050405020304" pitchFamily="18" charset="0"/>
                <a:ea typeface="微软雅黑" panose="020B0503020204020204" pitchFamily="34" charset="-122"/>
              </a:rPr>
              <a:t>净植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耸立的样子</a:t>
            </a:r>
            <a:endParaRPr lang="zh-CN" altLang="en-US"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(13)</a:t>
            </a:r>
            <a:r>
              <a:rPr lang="zh-CN" altLang="en-US" sz="2100" dirty="0">
                <a:latin typeface="Times New Roman" panose="02020603050405020304" pitchFamily="18" charset="0"/>
                <a:ea typeface="微软雅黑" panose="020B0503020204020204" pitchFamily="34" charset="-122"/>
              </a:rPr>
              <a:t>可远观而不可</a:t>
            </a:r>
            <a:r>
              <a:rPr lang="zh-CN" altLang="en-US" sz="2100" dirty="0">
                <a:solidFill>
                  <a:srgbClr val="FF00FF"/>
                </a:solidFill>
                <a:latin typeface="Times New Roman" panose="02020603050405020304" pitchFamily="18" charset="0"/>
                <a:ea typeface="微软雅黑" panose="020B0503020204020204" pitchFamily="34" charset="-122"/>
              </a:rPr>
              <a:t>亵</a:t>
            </a:r>
            <a:r>
              <a:rPr lang="zh-CN" altLang="en-US" sz="2100" dirty="0">
                <a:latin typeface="Times New Roman" panose="02020603050405020304" pitchFamily="18" charset="0"/>
                <a:ea typeface="微软雅黑" panose="020B0503020204020204" pitchFamily="34" charset="-122"/>
              </a:rPr>
              <a:t>玩焉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亲近而不庄重</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510346"/>
            <a:ext cx="8497040"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sym typeface="+mn-ea"/>
              </a:rPr>
              <a:t>2.</a:t>
            </a:r>
            <a:r>
              <a:rPr lang="zh-CN" altLang="en-US" sz="2100" b="1" dirty="0">
                <a:latin typeface="Times New Roman" panose="02020603050405020304" pitchFamily="18" charset="0"/>
                <a:ea typeface="微软雅黑" panose="020B0503020204020204" pitchFamily="34" charset="-122"/>
                <a:sym typeface="+mn-ea"/>
              </a:rPr>
              <a:t>一词多义</a:t>
            </a:r>
            <a:endParaRPr lang="zh-CN" altLang="en-US" sz="2100" b="1"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陶</a:t>
            </a:r>
            <a:r>
              <a:rPr lang="zh-CN" altLang="en-US" sz="2100" dirty="0">
                <a:latin typeface="Times New Roman" panose="02020603050405020304" pitchFamily="18" charset="0"/>
                <a:ea typeface="微软雅黑" panose="020B0503020204020204" pitchFamily="34" charset="-122"/>
                <a:sym typeface="+mn-ea"/>
              </a:rPr>
              <a:t>后</a:t>
            </a:r>
            <a:r>
              <a:rPr lang="zh-CN" altLang="en-US" sz="2100" dirty="0">
                <a:solidFill>
                  <a:srgbClr val="FF00FF"/>
                </a:solidFill>
                <a:latin typeface="Times New Roman" panose="02020603050405020304" pitchFamily="18" charset="0"/>
                <a:ea typeface="微软雅黑" panose="020B0503020204020204" pitchFamily="34" charset="-122"/>
                <a:sym typeface="+mn-ea"/>
              </a:rPr>
              <a:t>鲜</a:t>
            </a:r>
            <a:r>
              <a:rPr lang="zh-CN" altLang="en-US" sz="2100" dirty="0">
                <a:latin typeface="Times New Roman" panose="02020603050405020304" pitchFamily="18" charset="0"/>
                <a:ea typeface="微软雅黑" panose="020B0503020204020204" pitchFamily="34" charset="-122"/>
                <a:sym typeface="+mn-ea"/>
              </a:rPr>
              <a:t>有闻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少</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芳草</a:t>
            </a:r>
            <a:r>
              <a:rPr lang="zh-CN" altLang="en-US" sz="2100" dirty="0">
                <a:solidFill>
                  <a:srgbClr val="FF00FF"/>
                </a:solidFill>
                <a:latin typeface="Times New Roman" panose="02020603050405020304" pitchFamily="18" charset="0"/>
                <a:ea typeface="微软雅黑" panose="020B0503020204020204" pitchFamily="34" charset="-122"/>
                <a:sym typeface="+mn-ea"/>
              </a:rPr>
              <a:t>鲜</a:t>
            </a:r>
            <a:r>
              <a:rPr lang="zh-CN" altLang="en-US" sz="2100" dirty="0">
                <a:latin typeface="Times New Roman" panose="02020603050405020304" pitchFamily="18" charset="0"/>
                <a:ea typeface="微软雅黑" panose="020B0503020204020204" pitchFamily="34" charset="-122"/>
                <a:sym typeface="+mn-ea"/>
              </a:rPr>
              <a:t>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鲜艳</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何</a:t>
            </a:r>
            <a:r>
              <a:rPr lang="zh-CN" altLang="en-US" sz="2100" dirty="0">
                <a:latin typeface="Times New Roman" panose="02020603050405020304" pitchFamily="18" charset="0"/>
                <a:ea typeface="微软雅黑" panose="020B0503020204020204" pitchFamily="34" charset="-122"/>
                <a:sym typeface="+mn-ea"/>
              </a:rPr>
              <a:t>陋</a:t>
            </a:r>
            <a:r>
              <a:rPr lang="zh-CN" altLang="en-US" sz="2100" dirty="0">
                <a:solidFill>
                  <a:srgbClr val="FF00FF"/>
                </a:solidFill>
                <a:latin typeface="Times New Roman" panose="02020603050405020304" pitchFamily="18" charset="0"/>
                <a:ea typeface="微软雅黑" panose="020B0503020204020204" pitchFamily="34" charset="-122"/>
                <a:sym typeface="+mn-ea"/>
              </a:rPr>
              <a:t>之</a:t>
            </a:r>
            <a:r>
              <a:rPr lang="zh-CN" altLang="en-US" sz="2100" dirty="0">
                <a:latin typeface="Times New Roman" panose="02020603050405020304" pitchFamily="18" charset="0"/>
                <a:ea typeface="微软雅黑" panose="020B0503020204020204" pitchFamily="34" charset="-122"/>
                <a:sym typeface="+mn-ea"/>
              </a:rPr>
              <a:t>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宾语前置的标志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不译</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水陆</a:t>
            </a:r>
            <a:r>
              <a:rPr lang="zh-CN" altLang="en-US" sz="2100" dirty="0">
                <a:latin typeface="Times New Roman" panose="02020603050405020304" pitchFamily="18" charset="0"/>
                <a:ea typeface="微软雅黑" panose="020B0503020204020204" pitchFamily="34" charset="-122"/>
                <a:sym typeface="+mn-ea"/>
              </a:rPr>
              <a:t>草木</a:t>
            </a:r>
            <a:r>
              <a:rPr lang="zh-CN" altLang="en-US" sz="2100" dirty="0">
                <a:solidFill>
                  <a:srgbClr val="FF00FF"/>
                </a:solidFill>
                <a:latin typeface="Times New Roman" panose="02020603050405020304" pitchFamily="18" charset="0"/>
                <a:ea typeface="微软雅黑" panose="020B0503020204020204" pitchFamily="34" charset="-122"/>
                <a:sym typeface="+mn-ea"/>
              </a:rPr>
              <a:t>之</a:t>
            </a:r>
            <a:r>
              <a:rPr lang="zh-CN" altLang="en-US" sz="2100" dirty="0">
                <a:latin typeface="Times New Roman" panose="02020603050405020304" pitchFamily="18" charset="0"/>
                <a:ea typeface="微软雅黑" panose="020B0503020204020204" pitchFamily="34" charset="-122"/>
                <a:sym typeface="+mn-ea"/>
              </a:rPr>
              <a:t>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助词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的</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予</a:t>
            </a:r>
            <a:r>
              <a:rPr lang="zh-CN" altLang="en-US" sz="2100" dirty="0">
                <a:latin typeface="Times New Roman" panose="02020603050405020304" pitchFamily="18" charset="0"/>
                <a:ea typeface="微软雅黑" panose="020B0503020204020204" pitchFamily="34" charset="-122"/>
                <a:sym typeface="+mn-ea"/>
              </a:rPr>
              <a:t>独爱莲</a:t>
            </a:r>
            <a:r>
              <a:rPr lang="zh-CN" altLang="en-US" sz="2100" dirty="0">
                <a:solidFill>
                  <a:srgbClr val="FF00FF"/>
                </a:solidFill>
                <a:latin typeface="Times New Roman" panose="02020603050405020304" pitchFamily="18" charset="0"/>
                <a:ea typeface="微软雅黑" panose="020B0503020204020204" pitchFamily="34" charset="-122"/>
                <a:sym typeface="+mn-ea"/>
              </a:rPr>
              <a:t>之</a:t>
            </a:r>
            <a:r>
              <a:rPr lang="zh-CN" altLang="en-US" sz="2100" dirty="0">
                <a:latin typeface="Times New Roman" panose="02020603050405020304" pitchFamily="18" charset="0"/>
                <a:ea typeface="微软雅黑" panose="020B0503020204020204" pitchFamily="34" charset="-122"/>
                <a:sym typeface="+mn-ea"/>
              </a:rPr>
              <a:t>出淤泥而不染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用于主谓之间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取消</a:t>
            </a:r>
            <a:r>
              <a:rPr lang="zh-CN" altLang="en-US" sz="2100" dirty="0">
                <a:latin typeface="Times New Roman" panose="02020603050405020304" pitchFamily="18" charset="0"/>
                <a:ea typeface="微软雅黑" panose="020B0503020204020204" pitchFamily="34" charset="-122"/>
                <a:sym typeface="+mn-ea"/>
              </a:rPr>
              <a:t>句子的独立性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不译</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濯</a:t>
            </a:r>
            <a:r>
              <a:rPr lang="zh-CN" altLang="en-US" sz="2100" dirty="0">
                <a:solidFill>
                  <a:srgbClr val="FF00FF"/>
                </a:solidFill>
                <a:latin typeface="Times New Roman" panose="02020603050405020304" pitchFamily="18" charset="0"/>
                <a:ea typeface="微软雅黑" panose="020B0503020204020204" pitchFamily="34" charset="-122"/>
                <a:sym typeface="+mn-ea"/>
              </a:rPr>
              <a:t>清</a:t>
            </a:r>
            <a:r>
              <a:rPr lang="zh-CN" altLang="en-US" sz="2100" dirty="0">
                <a:latin typeface="Times New Roman" panose="02020603050405020304" pitchFamily="18" charset="0"/>
                <a:ea typeface="微软雅黑" panose="020B0503020204020204" pitchFamily="34" charset="-122"/>
                <a:sym typeface="+mn-ea"/>
              </a:rPr>
              <a:t>涟而不妖</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清澈</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香</a:t>
            </a:r>
            <a:r>
              <a:rPr lang="zh-CN" altLang="en-US" sz="2100" dirty="0">
                <a:latin typeface="Times New Roman" panose="02020603050405020304" pitchFamily="18" charset="0"/>
                <a:ea typeface="微软雅黑" panose="020B0503020204020204" pitchFamily="34" charset="-122"/>
                <a:sym typeface="+mn-ea"/>
              </a:rPr>
              <a:t>远益</a:t>
            </a:r>
            <a:r>
              <a:rPr lang="zh-CN" altLang="en-US" sz="2100" dirty="0">
                <a:solidFill>
                  <a:srgbClr val="FF00FF"/>
                </a:solidFill>
                <a:latin typeface="Times New Roman" panose="02020603050405020304" pitchFamily="18" charset="0"/>
                <a:ea typeface="微软雅黑" panose="020B0503020204020204" pitchFamily="34" charset="-122"/>
                <a:sym typeface="+mn-ea"/>
              </a:rPr>
              <a:t>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清芬</a:t>
            </a:r>
            <a:endParaRPr lang="zh-CN" altLang="en-US" sz="2100" dirty="0">
              <a:latin typeface="Times New Roman" panose="02020603050405020304" pitchFamily="18" charset="0"/>
              <a:ea typeface="微软雅黑" panose="020B0503020204020204" pitchFamily="34" charset="-122"/>
              <a:sym typeface="+mn-ea"/>
            </a:endParaRPr>
          </a:p>
        </p:txBody>
      </p:sp>
      <p:sp>
        <p:nvSpPr>
          <p:cNvPr id="3" name="文本框 2"/>
          <p:cNvSpPr txBox="1"/>
          <p:nvPr/>
        </p:nvSpPr>
        <p:spPr>
          <a:xfrm>
            <a:off x="523871" y="2345605"/>
            <a:ext cx="760730" cy="414020"/>
          </a:xfrm>
          <a:prstGeom prst="rect">
            <a:avLst/>
          </a:prstGeom>
          <a:noFill/>
        </p:spPr>
        <p:txBody>
          <a:bodyPr wrap="none" rtlCol="0" anchor="t">
            <a:spAutoFit/>
          </a:bodyPr>
          <a:lstStyle/>
          <a:p>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鲜</a:t>
            </a:r>
            <a:endParaRPr lang="zh-CN" altLang="en-US" sz="2100" dirty="0">
              <a:latin typeface="Times New Roman" panose="02020603050405020304" pitchFamily="18" charset="0"/>
              <a:ea typeface="微软雅黑" panose="020B0503020204020204" pitchFamily="34" charset="-122"/>
              <a:sym typeface="+mn-ea"/>
            </a:endParaRPr>
          </a:p>
        </p:txBody>
      </p:sp>
      <p:sp>
        <p:nvSpPr>
          <p:cNvPr id="6" name="左大括号 5"/>
          <p:cNvSpPr/>
          <p:nvPr/>
        </p:nvSpPr>
        <p:spPr>
          <a:xfrm>
            <a:off x="1260302" y="2188031"/>
            <a:ext cx="116058" cy="70690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4" name="文本框 3"/>
          <p:cNvSpPr txBox="1"/>
          <p:nvPr/>
        </p:nvSpPr>
        <p:spPr>
          <a:xfrm>
            <a:off x="523867" y="3552068"/>
            <a:ext cx="760730" cy="414020"/>
          </a:xfrm>
          <a:prstGeom prst="rect">
            <a:avLst/>
          </a:prstGeom>
          <a:noFill/>
        </p:spPr>
        <p:txBody>
          <a:bodyPr wrap="none" rtlCol="0" anchor="t">
            <a:spAutoFit/>
          </a:bodyPr>
          <a:lstStyle/>
          <a:p>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之</a:t>
            </a:r>
            <a:endParaRPr lang="zh-CN" altLang="en-US" sz="2100" dirty="0">
              <a:latin typeface="Times New Roman" panose="02020603050405020304" pitchFamily="18" charset="0"/>
              <a:ea typeface="微软雅黑" panose="020B0503020204020204" pitchFamily="34" charset="-122"/>
              <a:sym typeface="+mn-ea"/>
            </a:endParaRPr>
          </a:p>
        </p:txBody>
      </p:sp>
      <p:sp>
        <p:nvSpPr>
          <p:cNvPr id="5" name="左大括号 4"/>
          <p:cNvSpPr/>
          <p:nvPr/>
        </p:nvSpPr>
        <p:spPr>
          <a:xfrm>
            <a:off x="1260302" y="3188890"/>
            <a:ext cx="116058" cy="114005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文本框 6"/>
          <p:cNvSpPr txBox="1"/>
          <p:nvPr/>
        </p:nvSpPr>
        <p:spPr>
          <a:xfrm>
            <a:off x="523871" y="4758533"/>
            <a:ext cx="760730" cy="414020"/>
          </a:xfrm>
          <a:prstGeom prst="rect">
            <a:avLst/>
          </a:prstGeom>
          <a:noFill/>
        </p:spPr>
        <p:txBody>
          <a:bodyPr wrap="none" rtlCol="0" anchor="t">
            <a:spAutoFit/>
          </a:bodyPr>
          <a:lstStyle/>
          <a:p>
            <a:r>
              <a:rPr lang="en-US" altLang="zh-CN" sz="2100" dirty="0">
                <a:latin typeface="Times New Roman" panose="02020603050405020304" pitchFamily="18" charset="0"/>
                <a:ea typeface="微软雅黑" panose="020B0503020204020204" pitchFamily="34" charset="-122"/>
                <a:sym typeface="+mn-ea"/>
              </a:rPr>
              <a:t>(3)</a:t>
            </a:r>
            <a:r>
              <a:rPr lang="zh-CN" altLang="en-US" sz="2100" dirty="0">
                <a:latin typeface="Times New Roman" panose="02020603050405020304" pitchFamily="18" charset="0"/>
                <a:ea typeface="微软雅黑" panose="020B0503020204020204" pitchFamily="34" charset="-122"/>
                <a:sym typeface="+mn-ea"/>
              </a:rPr>
              <a:t>清</a:t>
            </a:r>
            <a:endParaRPr lang="zh-CN" altLang="en-US" sz="2100" dirty="0">
              <a:latin typeface="Times New Roman" panose="02020603050405020304" pitchFamily="18" charset="0"/>
              <a:ea typeface="微软雅黑" panose="020B0503020204020204" pitchFamily="34" charset="-122"/>
              <a:sym typeface="+mn-ea"/>
            </a:endParaRPr>
          </a:p>
        </p:txBody>
      </p:sp>
      <p:sp>
        <p:nvSpPr>
          <p:cNvPr id="8" name="左大括号 7"/>
          <p:cNvSpPr/>
          <p:nvPr/>
        </p:nvSpPr>
        <p:spPr>
          <a:xfrm>
            <a:off x="1260302" y="4536494"/>
            <a:ext cx="116058" cy="799724"/>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092440"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有仙则</a:t>
            </a:r>
            <a:r>
              <a:rPr lang="zh-CN" altLang="en-US" sz="2100" dirty="0">
                <a:solidFill>
                  <a:srgbClr val="FF00FF"/>
                </a:solidFill>
                <a:latin typeface="Times New Roman" panose="02020603050405020304" pitchFamily="18" charset="0"/>
                <a:ea typeface="微软雅黑" panose="020B0503020204020204" pitchFamily="34" charset="-122"/>
              </a:rPr>
              <a:t>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出名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有名</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苔痕</a:t>
            </a:r>
            <a:r>
              <a:rPr lang="zh-CN" altLang="en-US" sz="2100" dirty="0">
                <a:solidFill>
                  <a:srgbClr val="FF00FF"/>
                </a:solidFill>
                <a:latin typeface="Times New Roman" panose="02020603050405020304" pitchFamily="18" charset="0"/>
                <a:ea typeface="微软雅黑" panose="020B0503020204020204" pitchFamily="34" charset="-122"/>
              </a:rPr>
              <a:t>上</a:t>
            </a:r>
            <a:r>
              <a:rPr lang="zh-CN" altLang="en-US" sz="2100" dirty="0">
                <a:latin typeface="Times New Roman" panose="02020603050405020304" pitchFamily="18" charset="0"/>
                <a:ea typeface="微软雅黑" panose="020B0503020204020204" pitchFamily="34" charset="-122"/>
              </a:rPr>
              <a:t>阶绿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方位名词作动词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蔓延到</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无丝竹之</a:t>
            </a:r>
            <a:r>
              <a:rPr lang="zh-CN" altLang="en-US" sz="2100" dirty="0">
                <a:solidFill>
                  <a:srgbClr val="FF00FF"/>
                </a:solidFill>
                <a:latin typeface="Times New Roman" panose="02020603050405020304" pitchFamily="18" charset="0"/>
                <a:ea typeface="微软雅黑" panose="020B0503020204020204" pitchFamily="34" charset="-122"/>
              </a:rPr>
              <a:t>乱</a:t>
            </a:r>
            <a:r>
              <a:rPr lang="zh-CN" altLang="en-US" sz="2100" dirty="0">
                <a:latin typeface="Times New Roman" panose="02020603050405020304" pitchFamily="18" charset="0"/>
                <a:ea typeface="微软雅黑" panose="020B0503020204020204" pitchFamily="34" charset="-122"/>
              </a:rPr>
              <a:t>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扰乱</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无案牍之</a:t>
            </a:r>
            <a:r>
              <a:rPr lang="zh-CN" altLang="en-US" sz="2100" dirty="0">
                <a:solidFill>
                  <a:srgbClr val="FF00FF"/>
                </a:solidFill>
                <a:latin typeface="Times New Roman" panose="02020603050405020304" pitchFamily="18" charset="0"/>
                <a:ea typeface="微软雅黑" panose="020B0503020204020204" pitchFamily="34" charset="-122"/>
              </a:rPr>
              <a:t>劳</a:t>
            </a:r>
            <a:r>
              <a:rPr lang="zh-CN" altLang="en-US" sz="2100" dirty="0">
                <a:latin typeface="Times New Roman" panose="02020603050405020304" pitchFamily="18" charset="0"/>
                <a:ea typeface="微软雅黑" panose="020B0503020204020204" pitchFamily="34" charset="-122"/>
              </a:rPr>
              <a:t>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劳累</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不</a:t>
            </a:r>
            <a:r>
              <a:rPr lang="zh-CN" altLang="en-US" sz="2100" dirty="0">
                <a:solidFill>
                  <a:srgbClr val="FF00FF"/>
                </a:solidFill>
                <a:latin typeface="Times New Roman" panose="02020603050405020304" pitchFamily="18" charset="0"/>
                <a:ea typeface="微软雅黑" panose="020B0503020204020204" pitchFamily="34" charset="-122"/>
              </a:rPr>
              <a:t>蔓</a:t>
            </a:r>
            <a:r>
              <a:rPr lang="zh-CN" altLang="en-US" sz="2100" dirty="0">
                <a:latin typeface="Times New Roman" panose="02020603050405020304" pitchFamily="18" charset="0"/>
                <a:ea typeface="微软雅黑" panose="020B0503020204020204" pitchFamily="34" charset="-122"/>
              </a:rPr>
              <a:t>不</a:t>
            </a:r>
            <a:r>
              <a:rPr lang="zh-CN" altLang="en-US" sz="2100" dirty="0">
                <a:solidFill>
                  <a:srgbClr val="FF00FF"/>
                </a:solidFill>
                <a:latin typeface="Times New Roman" panose="02020603050405020304" pitchFamily="18" charset="0"/>
                <a:ea typeface="微软雅黑" panose="020B0503020204020204" pitchFamily="34" charset="-122"/>
              </a:rPr>
              <a:t>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横生藤蔓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旁生枝茎</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香</a:t>
            </a:r>
            <a:r>
              <a:rPr lang="zh-CN" altLang="en-US" sz="2100" dirty="0">
                <a:solidFill>
                  <a:srgbClr val="FF00FF"/>
                </a:solidFill>
                <a:latin typeface="Times New Roman" panose="02020603050405020304" pitchFamily="18" charset="0"/>
                <a:ea typeface="微软雅黑" panose="020B0503020204020204" pitchFamily="34" charset="-122"/>
              </a:rPr>
              <a:t>远</a:t>
            </a:r>
            <a:r>
              <a:rPr lang="zh-CN" altLang="en-US" sz="2100" dirty="0">
                <a:latin typeface="Times New Roman" panose="02020603050405020304" pitchFamily="18" charset="0"/>
                <a:ea typeface="微软雅黑" panose="020B0503020204020204" pitchFamily="34" charset="-122"/>
              </a:rPr>
              <a:t>益清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远闻</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102991" cy="4291330"/>
          </a:xfrm>
          <a:prstGeom prst="rect">
            <a:avLst/>
          </a:prstGeom>
        </p:spPr>
        <p:txBody>
          <a:bodyPr wrap="square">
            <a:spAutoFit/>
          </a:bodyPr>
          <a:lstStyle/>
          <a:p>
            <a:pPr algn="just">
              <a:lnSpc>
                <a:spcPct val="13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无</a:t>
            </a:r>
            <a:r>
              <a:rPr lang="zh-CN" altLang="en-US" sz="2100" dirty="0">
                <a:solidFill>
                  <a:srgbClr val="FF00FF"/>
                </a:solidFill>
                <a:latin typeface="Times New Roman" panose="02020603050405020304" pitchFamily="18" charset="0"/>
                <a:ea typeface="微软雅黑" panose="020B0503020204020204" pitchFamily="34" charset="-122"/>
              </a:rPr>
              <a:t>丝竹</a:t>
            </a:r>
            <a:r>
              <a:rPr lang="zh-CN" altLang="en-US" sz="2100" dirty="0">
                <a:latin typeface="Times New Roman" panose="02020603050405020304" pitchFamily="18" charset="0"/>
                <a:ea typeface="微软雅黑" panose="020B0503020204020204" pitchFamily="34" charset="-122"/>
              </a:rPr>
              <a:t>之乱耳</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弦乐器和</a:t>
            </a:r>
            <a:r>
              <a:rPr lang="zh-CN" altLang="en-US" sz="2100" dirty="0" smtClean="0">
                <a:latin typeface="Times New Roman" panose="02020603050405020304" pitchFamily="18" charset="0"/>
                <a:ea typeface="微软雅黑" panose="020B0503020204020204" pitchFamily="34" charset="-122"/>
              </a:rPr>
              <a:t>管乐器</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丝绸和竹子</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无案牍之劳</a:t>
            </a:r>
            <a:r>
              <a:rPr lang="zh-CN" altLang="en-US" sz="2100" dirty="0">
                <a:solidFill>
                  <a:srgbClr val="FF00FF"/>
                </a:solidFill>
                <a:latin typeface="Times New Roman" panose="02020603050405020304" pitchFamily="18" charset="0"/>
                <a:ea typeface="微软雅黑" panose="020B0503020204020204" pitchFamily="34" charset="-122"/>
              </a:rPr>
              <a:t>形</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3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形体</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躯体</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形状</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亭亭净</a:t>
            </a:r>
            <a:r>
              <a:rPr lang="zh-CN" altLang="en-US" sz="2100" dirty="0">
                <a:solidFill>
                  <a:srgbClr val="FF00FF"/>
                </a:solidFill>
                <a:latin typeface="Times New Roman" panose="02020603050405020304" pitchFamily="18" charset="0"/>
                <a:ea typeface="微软雅黑" panose="020B0503020204020204" pitchFamily="34" charset="-122"/>
              </a:rPr>
              <a:t>植</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3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竖立</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种植</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102991" cy="3870960"/>
          </a:xfrm>
          <a:prstGeom prst="rect">
            <a:avLst/>
          </a:prstGeom>
        </p:spPr>
        <p:txBody>
          <a:bodyPr wrap="square">
            <a:spAutoFit/>
          </a:bodyPr>
          <a:lstStyle/>
          <a:p>
            <a:pPr algn="just">
              <a:lnSpc>
                <a:spcPct val="13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斯是陋室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惟吾德馨</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C00000"/>
                </a:solidFill>
                <a:latin typeface="Times New Roman" panose="02020603050405020304" pitchFamily="18" charset="0"/>
                <a:ea typeface="微软雅黑" panose="020B0503020204020204" pitchFamily="34" charset="-122"/>
              </a:rPr>
              <a:t>这</a:t>
            </a:r>
            <a:r>
              <a:rPr lang="zh-CN" altLang="en-US" sz="2100" dirty="0">
                <a:solidFill>
                  <a:srgbClr val="C00000"/>
                </a:solidFill>
                <a:latin typeface="Times New Roman" panose="02020603050405020304" pitchFamily="18" charset="0"/>
                <a:ea typeface="微软雅黑" panose="020B0503020204020204" pitchFamily="34" charset="-122"/>
              </a:rPr>
              <a:t>是简陋的屋舍</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只因我</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住屋的人</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的品德好</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就不感到简陋了</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苔痕上阶绿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草色入帘青</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C00000"/>
                </a:solidFill>
                <a:latin typeface="Times New Roman" panose="02020603050405020304" pitchFamily="18" charset="0"/>
                <a:ea typeface="微软雅黑" panose="020B0503020204020204" pitchFamily="34" charset="-122"/>
              </a:rPr>
              <a:t>苔</a:t>
            </a:r>
            <a:r>
              <a:rPr lang="zh-CN" altLang="en-US" sz="2100" dirty="0">
                <a:solidFill>
                  <a:srgbClr val="C00000"/>
                </a:solidFill>
                <a:latin typeface="Times New Roman" panose="02020603050405020304" pitchFamily="18" charset="0"/>
                <a:ea typeface="微软雅黑" panose="020B0503020204020204" pitchFamily="34" charset="-122"/>
              </a:rPr>
              <a:t>痕蔓延到台阶上</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使台阶都绿了</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草色映入竹帘</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使室内染上青色</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谈笑有鸿儒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往来无白丁</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C00000"/>
                </a:solidFill>
                <a:latin typeface="Times New Roman" panose="02020603050405020304" pitchFamily="18" charset="0"/>
                <a:ea typeface="微软雅黑" panose="020B0503020204020204" pitchFamily="34" charset="-122"/>
              </a:rPr>
              <a:t>谈笑</a:t>
            </a:r>
            <a:r>
              <a:rPr lang="zh-CN" altLang="en-US" sz="2100" dirty="0">
                <a:solidFill>
                  <a:srgbClr val="C00000"/>
                </a:solidFill>
                <a:latin typeface="Times New Roman" panose="02020603050405020304" pitchFamily="18" charset="0"/>
                <a:ea typeface="微软雅黑" panose="020B0503020204020204" pitchFamily="34" charset="-122"/>
              </a:rPr>
              <a:t>的都是博学的人</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来来往往的都不是没有功名的人</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无丝竹之乱耳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无案牍之劳形</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C00000"/>
                </a:solidFill>
                <a:latin typeface="Times New Roman" panose="02020603050405020304" pitchFamily="18" charset="0"/>
                <a:ea typeface="微软雅黑" panose="020B0503020204020204" pitchFamily="34" charset="-122"/>
              </a:rPr>
              <a:t>没有</a:t>
            </a:r>
            <a:r>
              <a:rPr lang="zh-CN" altLang="en-US" sz="2100" dirty="0">
                <a:solidFill>
                  <a:srgbClr val="C00000"/>
                </a:solidFill>
                <a:latin typeface="Times New Roman" panose="02020603050405020304" pitchFamily="18" charset="0"/>
                <a:ea typeface="微软雅黑" panose="020B0503020204020204" pitchFamily="34" charset="-122"/>
              </a:rPr>
              <a:t>世俗的乐曲扰乱心境</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没有官府公文劳神伤身</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anim calcmode="lin" valueType="num">
                                      <p:cBhvr additive="base">
                                        <p:cTn id="2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102991" cy="3451225"/>
          </a:xfrm>
          <a:prstGeom prst="rect">
            <a:avLst/>
          </a:prstGeom>
        </p:spPr>
        <p:txBody>
          <a:bodyPr wrap="square">
            <a:spAutoFit/>
          </a:bodyPr>
          <a:lstStyle/>
          <a:p>
            <a:pPr algn="just">
              <a:lnSpc>
                <a:spcPct val="13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水陆草木之花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可爱者甚蕃</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zh-CN" altLang="en-US" sz="2100" dirty="0">
                <a:solidFill>
                  <a:srgbClr val="C00000"/>
                </a:solidFill>
                <a:latin typeface="Times New Roman" panose="02020603050405020304" pitchFamily="18" charset="0"/>
                <a:ea typeface="微软雅黑" panose="020B0503020204020204" pitchFamily="34" charset="-122"/>
              </a:rPr>
              <a:t>水面上</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陆地上的各种各样的花</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值得喜爱的有很多</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6</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予独爱莲之出淤泥而不染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濯清涟而不妖</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C00000"/>
                </a:solidFill>
                <a:latin typeface="Times New Roman" panose="02020603050405020304" pitchFamily="18" charset="0"/>
                <a:ea typeface="微软雅黑" panose="020B0503020204020204" pitchFamily="34" charset="-122"/>
              </a:rPr>
              <a:t>我</a:t>
            </a:r>
            <a:r>
              <a:rPr lang="zh-CN" altLang="en-US" sz="2100" dirty="0">
                <a:solidFill>
                  <a:srgbClr val="C00000"/>
                </a:solidFill>
                <a:latin typeface="Times New Roman" panose="02020603050405020304" pitchFamily="18" charset="0"/>
                <a:ea typeface="微软雅黑" panose="020B0503020204020204" pitchFamily="34" charset="-122"/>
              </a:rPr>
              <a:t>只喜欢莲花从河沟</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池塘里积存的污泥中长出来却不沾染</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污秽</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经过清水洗涤但不显得妖艳</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中通外直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不蔓不枝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香远益清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亭亭净植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可远观而不可亵玩焉</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莲的柄</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内部贯通</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外部笔直</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不横生藤蔓</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不旁生枝茎</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香气远闻更加清芬</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洁净地挺立</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只能在远处观赏</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却不能靠近赏玩</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515235"/>
          </a:xfrm>
          <a:prstGeom prst="rect">
            <a:avLst/>
          </a:prstGeom>
        </p:spPr>
        <p:txBody>
          <a:bodyPr wrap="square">
            <a:spAutoFit/>
          </a:bodyPr>
          <a:lstStyle/>
          <a:p>
            <a:pPr algn="just">
              <a:lnSpc>
                <a:spcPct val="150000"/>
              </a:lnSpc>
            </a:pPr>
            <a:r>
              <a:rPr sz="2100" dirty="0">
                <a:latin typeface="Times New Roman" panose="02020603050405020304" pitchFamily="18" charset="0"/>
                <a:ea typeface="微软雅黑" panose="020B0503020204020204" pitchFamily="34" charset="-122"/>
              </a:rPr>
              <a:t>2.对下列句子中加点词的解释不正确的一项是(</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A.愿终守之,弗敢</a:t>
            </a:r>
            <a:r>
              <a:rPr sz="2100" dirty="0">
                <a:solidFill>
                  <a:srgbClr val="00B0F0"/>
                </a:solidFill>
                <a:latin typeface="Times New Roman" panose="02020603050405020304" pitchFamily="18" charset="0"/>
                <a:ea typeface="微软雅黑" panose="020B0503020204020204" pitchFamily="34" charset="-122"/>
              </a:rPr>
              <a:t>易</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易:交换</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B.怀怒未发,</a:t>
            </a:r>
            <a:r>
              <a:rPr sz="2100" dirty="0">
                <a:solidFill>
                  <a:srgbClr val="00B0F0"/>
                </a:solidFill>
                <a:latin typeface="Times New Roman" panose="02020603050405020304" pitchFamily="18" charset="0"/>
                <a:ea typeface="微软雅黑" panose="020B0503020204020204" pitchFamily="34" charset="-122"/>
              </a:rPr>
              <a:t>休</a:t>
            </a:r>
            <a:r>
              <a:rPr sz="2100" dirty="0">
                <a:latin typeface="Times New Roman" panose="02020603050405020304" pitchFamily="18" charset="0"/>
                <a:ea typeface="微软雅黑" panose="020B0503020204020204" pitchFamily="34" charset="-122"/>
              </a:rPr>
              <a:t>祲降于天</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休:吉祥</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C.入而徐趋,至而自</a:t>
            </a:r>
            <a:r>
              <a:rPr sz="2100" dirty="0">
                <a:solidFill>
                  <a:srgbClr val="00B0F0"/>
                </a:solidFill>
                <a:latin typeface="Times New Roman" panose="02020603050405020304" pitchFamily="18" charset="0"/>
                <a:ea typeface="微软雅黑" panose="020B0503020204020204" pitchFamily="34" charset="-122"/>
              </a:rPr>
              <a:t>谢</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谢:感谢</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D.位尊而无功,</a:t>
            </a:r>
            <a:r>
              <a:rPr sz="2100" dirty="0">
                <a:solidFill>
                  <a:srgbClr val="00B0F0"/>
                </a:solidFill>
                <a:latin typeface="Times New Roman" panose="02020603050405020304" pitchFamily="18" charset="0"/>
                <a:ea typeface="微软雅黑" panose="020B0503020204020204" pitchFamily="34" charset="-122"/>
              </a:rPr>
              <a:t>奉</a:t>
            </a:r>
            <a:r>
              <a:rPr sz="2100" dirty="0">
                <a:latin typeface="Times New Roman" panose="02020603050405020304" pitchFamily="18" charset="0"/>
                <a:ea typeface="微软雅黑" panose="020B0503020204020204" pitchFamily="34" charset="-122"/>
              </a:rPr>
              <a:t>厚而无劳</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奉:俸禄</a:t>
            </a:r>
            <a:endParaRPr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5719342" y="1661566"/>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C</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261934" y="4002236"/>
            <a:ext cx="8620601" cy="542925"/>
          </a:xfrm>
          <a:prstGeom prst="rect">
            <a:avLst/>
          </a:prstGeom>
          <a:noFill/>
          <a:ln w="28575">
            <a:solidFill>
              <a:srgbClr val="ED7D31"/>
            </a:solidFill>
            <a:prstDash val="dash"/>
          </a:ln>
        </p:spPr>
        <p:txBody>
          <a:bodyPr wrap="square">
            <a:spAutoFit/>
          </a:bodyPr>
          <a:lstStyle/>
          <a:p>
            <a:pPr indent="0" algn="just">
              <a:lnSpc>
                <a:spcPct val="140000"/>
              </a:lnSpc>
            </a:pPr>
            <a:r>
              <a:rPr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sz="2100" dirty="0">
                <a:latin typeface="Times New Roman" panose="02020603050405020304" pitchFamily="18" charset="0"/>
                <a:ea typeface="微软雅黑" panose="020B0503020204020204" pitchFamily="34" charset="-122"/>
                <a:cs typeface="Times New Roman" panose="02020603050405020304" pitchFamily="18" charset="0"/>
              </a:rPr>
              <a:t>本题考查对文言实词的理解｡C.谢:道歉｡</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102991" cy="2191385"/>
          </a:xfrm>
          <a:prstGeom prst="rect">
            <a:avLst/>
          </a:prstGeom>
        </p:spPr>
        <p:txBody>
          <a:bodyPr wrap="square">
            <a:spAutoFit/>
          </a:bodyPr>
          <a:lstStyle/>
          <a:p>
            <a:pPr algn="just">
              <a:lnSpc>
                <a:spcPct val="130000"/>
              </a:lnSpc>
            </a:pPr>
            <a:r>
              <a:rPr lang="en-US" altLang="zh-CN" sz="2100" dirty="0" smtClean="0">
                <a:latin typeface="Times New Roman" panose="02020603050405020304" pitchFamily="18" charset="0"/>
                <a:ea typeface="微软雅黑" panose="020B0503020204020204" pitchFamily="34" charset="-122"/>
              </a:rPr>
              <a:t>8</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菊之爱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陶后鲜有闻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莲之爱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同予者何人</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C00000"/>
                </a:solidFill>
                <a:latin typeface="Times New Roman" panose="02020603050405020304" pitchFamily="18" charset="0"/>
                <a:ea typeface="微软雅黑" panose="020B0503020204020204" pitchFamily="34" charset="-122"/>
              </a:rPr>
              <a:t>对于</a:t>
            </a:r>
            <a:r>
              <a:rPr lang="zh-CN" altLang="en-US" sz="2100" dirty="0">
                <a:solidFill>
                  <a:srgbClr val="C00000"/>
                </a:solidFill>
                <a:latin typeface="Times New Roman" panose="02020603050405020304" pitchFamily="18" charset="0"/>
                <a:ea typeface="微软雅黑" panose="020B0503020204020204" pitchFamily="34" charset="-122"/>
              </a:rPr>
              <a:t>菊花的喜爱</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陶渊明之后就很少听说了</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对于莲花的喜爱</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像我一样的还有什么人呢</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牡丹之爱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宜乎众矣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C00000"/>
                </a:solidFill>
                <a:latin typeface="Times New Roman" panose="02020603050405020304" pitchFamily="18" charset="0"/>
                <a:ea typeface="微软雅黑" panose="020B0503020204020204" pitchFamily="34" charset="-122"/>
              </a:rPr>
              <a:t>对于</a:t>
            </a:r>
            <a:r>
              <a:rPr lang="zh-CN" altLang="en-US" sz="2100" dirty="0">
                <a:solidFill>
                  <a:srgbClr val="C00000"/>
                </a:solidFill>
                <a:latin typeface="Times New Roman" panose="02020603050405020304" pitchFamily="18" charset="0"/>
                <a:ea typeface="微软雅黑" panose="020B0503020204020204" pitchFamily="34" charset="-122"/>
              </a:rPr>
              <a:t>牡丹的喜爱</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应当人很多了</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102991"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zh-CN" altLang="en-US" sz="2100" b="1" dirty="0" smtClean="0">
                <a:latin typeface="Times New Roman" panose="02020603050405020304" pitchFamily="18" charset="0"/>
                <a:ea typeface="微软雅黑" panose="020B0503020204020204" pitchFamily="34" charset="-122"/>
              </a:rPr>
              <a:t>理解</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陋室铭</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本文通过对陋室的描绘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极力说明“陋室不陋”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表达了作者高洁傲岸的节操和安贫乐道的情趣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爱莲说</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全文托物言志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以莲喻人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通过对莲的形象和品质的描写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歌颂了莲花坚贞高洁的品格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从而表现了作者不慕名利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洁身自好的生活态度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以及对追名逐利的世态的厌恶</a:t>
            </a:r>
            <a:r>
              <a:rPr lang="en-US" altLang="zh-CN" sz="2100" dirty="0">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2046749"/>
            <a:ext cx="8343977" cy="2515235"/>
          </a:xfrm>
          <a:prstGeom prst="rect">
            <a:avLst/>
          </a:prstGeom>
        </p:spPr>
        <p:txBody>
          <a:bodyPr wrap="square">
            <a:spAutoFit/>
          </a:bodyPr>
          <a:lstStyle/>
          <a:p>
            <a:pPr algn="just">
              <a:lnSpc>
                <a:spcPct val="150000"/>
              </a:lnSpc>
              <a:spcBef>
                <a:spcPts val="0"/>
              </a:spcBef>
              <a:spcAft>
                <a:spcPts val="0"/>
              </a:spcAft>
            </a:pPr>
            <a:r>
              <a:rPr lang="zh-CN" altLang="en-US" sz="2100" b="1" dirty="0">
                <a:latin typeface="Times New Roman" panose="02020603050405020304" pitchFamily="18" charset="0"/>
                <a:ea typeface="微软雅黑" panose="020B0503020204020204" pitchFamily="34" charset="-122"/>
              </a:rPr>
              <a:t>阅读下面文言文</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完成题目</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甲</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山不在高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有仙则名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水不在深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有龙则灵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斯是陋室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惟吾德馨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苔痕上阶绿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草色入帘青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谈笑有鸿儒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往来无白丁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可以调素琴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阅金经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无丝竹之乱耳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无案牍之劳形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南阳诸葛庐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西蜀子云亭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孔子云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何陋之有</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r">
              <a:lnSpc>
                <a:spcPct val="150000"/>
              </a:lnSpc>
              <a:spcBef>
                <a:spcPts val="0"/>
              </a:spcBef>
              <a:spcAft>
                <a:spcPts val="0"/>
              </a:spcAft>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刘禹锡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陋室铭</a:t>
            </a:r>
            <a:r>
              <a:rPr lang="en-US" altLang="zh-CN"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endParaRPr>
          </a:p>
        </p:txBody>
      </p:sp>
      <p:grpSp>
        <p:nvGrpSpPr>
          <p:cNvPr id="3" name="组合 2"/>
          <p:cNvGrpSpPr/>
          <p:nvPr/>
        </p:nvGrpSpPr>
        <p:grpSpPr>
          <a:xfrm>
            <a:off x="538266" y="1585400"/>
            <a:ext cx="1832229" cy="575945"/>
            <a:chOff x="3318511" y="2579277"/>
            <a:chExt cx="2442972" cy="767927"/>
          </a:xfrm>
        </p:grpSpPr>
        <p:grpSp>
          <p:nvGrpSpPr>
            <p:cNvPr id="5" name="组合 4"/>
            <p:cNvGrpSpPr/>
            <p:nvPr/>
          </p:nvGrpSpPr>
          <p:grpSpPr>
            <a:xfrm>
              <a:off x="3318511" y="2707006"/>
              <a:ext cx="437563" cy="458225"/>
              <a:chOff x="9324592" y="1236103"/>
              <a:chExt cx="531657" cy="583566"/>
            </a:xfrm>
          </p:grpSpPr>
          <p:sp>
            <p:nvSpPr>
              <p:cNvPr id="7" name="Shape 6853"/>
              <p:cNvSpPr/>
              <p:nvPr/>
            </p:nvSpPr>
            <p:spPr>
              <a:xfrm>
                <a:off x="9332127" y="1236103"/>
                <a:ext cx="450444" cy="583566"/>
              </a:xfrm>
              <a:custGeom>
                <a:avLst/>
                <a:gdLst/>
                <a:ahLst/>
                <a:cxnLst>
                  <a:cxn ang="0">
                    <a:pos x="wd2" y="hd2"/>
                  </a:cxn>
                  <a:cxn ang="5400000">
                    <a:pos x="wd2" y="hd2"/>
                  </a:cxn>
                  <a:cxn ang="10800000">
                    <a:pos x="wd2" y="hd2"/>
                  </a:cxn>
                  <a:cxn ang="16200000">
                    <a:pos x="wd2" y="hd2"/>
                  </a:cxn>
                </a:cxnLst>
                <a:rect l="0" t="0" r="r" b="b"/>
                <a:pathLst>
                  <a:path w="21600" h="21600" extrusionOk="0">
                    <a:moveTo>
                      <a:pt x="19406" y="0"/>
                    </a:moveTo>
                    <a:cubicBezTo>
                      <a:pt x="7425" y="0"/>
                      <a:pt x="7425" y="0"/>
                      <a:pt x="7425" y="0"/>
                    </a:cubicBezTo>
                    <a:cubicBezTo>
                      <a:pt x="7425" y="0"/>
                      <a:pt x="4978" y="2088"/>
                      <a:pt x="4134" y="2741"/>
                    </a:cubicBezTo>
                    <a:cubicBezTo>
                      <a:pt x="3122" y="3524"/>
                      <a:pt x="0" y="5873"/>
                      <a:pt x="0" y="5873"/>
                    </a:cubicBezTo>
                    <a:cubicBezTo>
                      <a:pt x="0" y="5873"/>
                      <a:pt x="0" y="5873"/>
                      <a:pt x="0" y="5873"/>
                    </a:cubicBezTo>
                    <a:cubicBezTo>
                      <a:pt x="0" y="19903"/>
                      <a:pt x="0" y="19903"/>
                      <a:pt x="0" y="19903"/>
                    </a:cubicBezTo>
                    <a:cubicBezTo>
                      <a:pt x="0" y="20817"/>
                      <a:pt x="928" y="21600"/>
                      <a:pt x="2109" y="21600"/>
                    </a:cubicBezTo>
                    <a:cubicBezTo>
                      <a:pt x="19406" y="21600"/>
                      <a:pt x="19406" y="21600"/>
                      <a:pt x="19406" y="21600"/>
                    </a:cubicBezTo>
                    <a:cubicBezTo>
                      <a:pt x="20588" y="21600"/>
                      <a:pt x="21600" y="20817"/>
                      <a:pt x="21600" y="19903"/>
                    </a:cubicBezTo>
                    <a:cubicBezTo>
                      <a:pt x="21600" y="1697"/>
                      <a:pt x="21600" y="1697"/>
                      <a:pt x="21600" y="1697"/>
                    </a:cubicBezTo>
                    <a:cubicBezTo>
                      <a:pt x="21600" y="783"/>
                      <a:pt x="20588" y="0"/>
                      <a:pt x="19406" y="0"/>
                    </a:cubicBezTo>
                  </a:path>
                </a:pathLst>
              </a:custGeom>
              <a:solidFill>
                <a:srgbClr val="0A8CBF"/>
              </a:solidFill>
              <a:ln w="12700" cap="flat">
                <a:noFill/>
                <a:miter lim="400000"/>
              </a:ln>
              <a:effectLst/>
            </p:spPr>
            <p:txBody>
              <a:bodyPr wrap="square" lIns="0" tIns="0" rIns="0" bIns="0" numCol="1" anchor="t">
                <a:noAutofit/>
              </a:bodyPr>
              <a:lstStyle/>
              <a:p>
                <a:pPr lvl="0"/>
                <a:endParaRPr sz="100"/>
              </a:p>
            </p:txBody>
          </p:sp>
          <p:pic>
            <p:nvPicPr>
              <p:cNvPr id="8" name="image22.png"/>
              <p:cNvPicPr/>
              <p:nvPr/>
            </p:nvPicPr>
            <p:blipFill>
              <a:blip r:embed="rId1"/>
              <a:stretch>
                <a:fillRect/>
              </a:stretch>
            </p:blipFill>
            <p:spPr>
              <a:xfrm>
                <a:off x="9652796" y="1483092"/>
                <a:ext cx="134798" cy="314808"/>
              </a:xfrm>
              <a:prstGeom prst="rect">
                <a:avLst/>
              </a:prstGeom>
              <a:ln w="12700" cap="flat">
                <a:noFill/>
                <a:miter lim="400000"/>
                <a:headEnd/>
                <a:tailEnd/>
              </a:ln>
              <a:effectLst/>
            </p:spPr>
          </p:pic>
          <p:sp>
            <p:nvSpPr>
              <p:cNvPr id="9" name="Shape 6855"/>
              <p:cNvSpPr/>
              <p:nvPr/>
            </p:nvSpPr>
            <p:spPr>
              <a:xfrm>
                <a:off x="9332127" y="1236103"/>
                <a:ext cx="225222" cy="5835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850" y="0"/>
                      <a:pt x="14850" y="0"/>
                      <a:pt x="14850" y="0"/>
                    </a:cubicBezTo>
                    <a:cubicBezTo>
                      <a:pt x="14850" y="0"/>
                      <a:pt x="9956" y="2088"/>
                      <a:pt x="8269" y="2741"/>
                    </a:cubicBezTo>
                    <a:cubicBezTo>
                      <a:pt x="6244" y="3524"/>
                      <a:pt x="0" y="5873"/>
                      <a:pt x="0" y="5873"/>
                    </a:cubicBezTo>
                    <a:cubicBezTo>
                      <a:pt x="0" y="5873"/>
                      <a:pt x="0" y="5873"/>
                      <a:pt x="0" y="5873"/>
                    </a:cubicBezTo>
                    <a:cubicBezTo>
                      <a:pt x="0" y="19903"/>
                      <a:pt x="0" y="19903"/>
                      <a:pt x="0" y="19903"/>
                    </a:cubicBezTo>
                    <a:cubicBezTo>
                      <a:pt x="0" y="20817"/>
                      <a:pt x="1856" y="21600"/>
                      <a:pt x="4219" y="21600"/>
                    </a:cubicBezTo>
                    <a:cubicBezTo>
                      <a:pt x="21600" y="21600"/>
                      <a:pt x="21600" y="21600"/>
                      <a:pt x="21600" y="21600"/>
                    </a:cubicBezTo>
                    <a:cubicBezTo>
                      <a:pt x="21600" y="0"/>
                      <a:pt x="21600" y="0"/>
                      <a:pt x="21600" y="0"/>
                    </a:cubicBezTo>
                  </a:path>
                </a:pathLst>
              </a:custGeom>
              <a:solidFill>
                <a:srgbClr val="18A3D9"/>
              </a:solidFill>
              <a:ln w="12700" cap="flat">
                <a:noFill/>
                <a:miter lim="400000"/>
              </a:ln>
              <a:effectLst/>
            </p:spPr>
            <p:txBody>
              <a:bodyPr wrap="square" lIns="0" tIns="0" rIns="0" bIns="0" numCol="1" anchor="t">
                <a:noAutofit/>
              </a:bodyPr>
              <a:lstStyle/>
              <a:p>
                <a:pPr lvl="0"/>
                <a:endParaRPr sz="100"/>
              </a:p>
            </p:txBody>
          </p:sp>
          <p:pic>
            <p:nvPicPr>
              <p:cNvPr id="10" name="image23.png"/>
              <p:cNvPicPr/>
              <p:nvPr/>
            </p:nvPicPr>
            <p:blipFill>
              <a:blip r:embed="rId2"/>
              <a:stretch>
                <a:fillRect/>
              </a:stretch>
            </p:blipFill>
            <p:spPr>
              <a:xfrm>
                <a:off x="9324592" y="1375087"/>
                <a:ext cx="195081" cy="57771"/>
              </a:xfrm>
              <a:prstGeom prst="rect">
                <a:avLst/>
              </a:prstGeom>
              <a:ln w="12700" cap="flat">
                <a:noFill/>
                <a:miter lim="400000"/>
                <a:headEnd/>
                <a:tailEnd/>
              </a:ln>
              <a:effectLst/>
            </p:spPr>
          </p:pic>
          <p:sp>
            <p:nvSpPr>
              <p:cNvPr id="11" name="Shape 6857"/>
              <p:cNvSpPr/>
              <p:nvPr/>
            </p:nvSpPr>
            <p:spPr>
              <a:xfrm>
                <a:off x="9332127" y="1236103"/>
                <a:ext cx="154893" cy="159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5360"/>
                      <a:pt x="21600" y="15360"/>
                      <a:pt x="21600" y="15360"/>
                    </a:cubicBezTo>
                    <a:cubicBezTo>
                      <a:pt x="21600" y="18960"/>
                      <a:pt x="18900" y="21600"/>
                      <a:pt x="15464" y="21600"/>
                    </a:cubicBezTo>
                    <a:cubicBezTo>
                      <a:pt x="0" y="21600"/>
                      <a:pt x="0" y="21600"/>
                      <a:pt x="0" y="21600"/>
                    </a:cubicBezTo>
                    <a:lnTo>
                      <a:pt x="21600" y="0"/>
                    </a:lnTo>
                    <a:close/>
                  </a:path>
                </a:pathLst>
              </a:custGeom>
              <a:solidFill>
                <a:srgbClr val="3DBAEB"/>
              </a:solidFill>
              <a:ln w="12700" cap="flat">
                <a:noFill/>
                <a:miter lim="400000"/>
              </a:ln>
              <a:effectLst/>
            </p:spPr>
            <p:txBody>
              <a:bodyPr wrap="square" lIns="0" tIns="0" rIns="0" bIns="0" numCol="1" anchor="t">
                <a:noAutofit/>
              </a:bodyPr>
              <a:lstStyle/>
              <a:p>
                <a:pPr lvl="0"/>
                <a:endParaRPr sz="100"/>
              </a:p>
            </p:txBody>
          </p:sp>
          <p:sp>
            <p:nvSpPr>
              <p:cNvPr id="12" name="Shape 6858"/>
              <p:cNvSpPr/>
              <p:nvPr/>
            </p:nvSpPr>
            <p:spPr>
              <a:xfrm>
                <a:off x="9405806" y="1446253"/>
                <a:ext cx="301412" cy="195081"/>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cubicBezTo>
                      <a:pt x="1137" y="21600"/>
                      <a:pt x="1137" y="21600"/>
                      <a:pt x="1137" y="21600"/>
                    </a:cubicBezTo>
                    <a:cubicBezTo>
                      <a:pt x="505" y="21600"/>
                      <a:pt x="0" y="20822"/>
                      <a:pt x="0" y="19849"/>
                    </a:cubicBezTo>
                    <a:cubicBezTo>
                      <a:pt x="0" y="18876"/>
                      <a:pt x="505" y="18097"/>
                      <a:pt x="1137" y="18097"/>
                    </a:cubicBezTo>
                    <a:cubicBezTo>
                      <a:pt x="20463" y="18097"/>
                      <a:pt x="20463" y="18097"/>
                      <a:pt x="20463" y="18097"/>
                    </a:cubicBezTo>
                    <a:cubicBezTo>
                      <a:pt x="21095" y="18097"/>
                      <a:pt x="21600" y="18876"/>
                      <a:pt x="21600" y="19849"/>
                    </a:cubicBezTo>
                    <a:cubicBezTo>
                      <a:pt x="21600" y="20822"/>
                      <a:pt x="21095" y="21600"/>
                      <a:pt x="20463" y="21600"/>
                    </a:cubicBezTo>
                    <a:close/>
                    <a:moveTo>
                      <a:pt x="21600" y="13816"/>
                    </a:moveTo>
                    <a:cubicBezTo>
                      <a:pt x="21600" y="12843"/>
                      <a:pt x="21095" y="12065"/>
                      <a:pt x="20463" y="12065"/>
                    </a:cubicBezTo>
                    <a:cubicBezTo>
                      <a:pt x="1137" y="12065"/>
                      <a:pt x="1137" y="12065"/>
                      <a:pt x="1137" y="12065"/>
                    </a:cubicBezTo>
                    <a:cubicBezTo>
                      <a:pt x="505" y="12065"/>
                      <a:pt x="0" y="12843"/>
                      <a:pt x="0" y="13816"/>
                    </a:cubicBezTo>
                    <a:cubicBezTo>
                      <a:pt x="0" y="14789"/>
                      <a:pt x="505" y="15373"/>
                      <a:pt x="1137" y="15373"/>
                    </a:cubicBezTo>
                    <a:cubicBezTo>
                      <a:pt x="20463" y="15373"/>
                      <a:pt x="20463" y="15373"/>
                      <a:pt x="20463" y="15373"/>
                    </a:cubicBezTo>
                    <a:cubicBezTo>
                      <a:pt x="21095" y="15373"/>
                      <a:pt x="21600" y="14789"/>
                      <a:pt x="21600" y="13816"/>
                    </a:cubicBezTo>
                    <a:close/>
                    <a:moveTo>
                      <a:pt x="21600" y="7784"/>
                    </a:moveTo>
                    <a:cubicBezTo>
                      <a:pt x="21600" y="6811"/>
                      <a:pt x="21095" y="6032"/>
                      <a:pt x="20463" y="6032"/>
                    </a:cubicBezTo>
                    <a:cubicBezTo>
                      <a:pt x="1137" y="6032"/>
                      <a:pt x="1137" y="6032"/>
                      <a:pt x="1137" y="6032"/>
                    </a:cubicBezTo>
                    <a:cubicBezTo>
                      <a:pt x="505" y="6032"/>
                      <a:pt x="0" y="6811"/>
                      <a:pt x="0" y="7784"/>
                    </a:cubicBezTo>
                    <a:cubicBezTo>
                      <a:pt x="0" y="8562"/>
                      <a:pt x="505" y="9341"/>
                      <a:pt x="1137" y="9341"/>
                    </a:cubicBezTo>
                    <a:cubicBezTo>
                      <a:pt x="20463" y="9341"/>
                      <a:pt x="20463" y="9341"/>
                      <a:pt x="20463" y="9341"/>
                    </a:cubicBezTo>
                    <a:cubicBezTo>
                      <a:pt x="21095" y="9341"/>
                      <a:pt x="21600" y="8562"/>
                      <a:pt x="21600" y="7784"/>
                    </a:cubicBezTo>
                    <a:close/>
                    <a:moveTo>
                      <a:pt x="10737" y="1751"/>
                    </a:moveTo>
                    <a:cubicBezTo>
                      <a:pt x="10737" y="778"/>
                      <a:pt x="10232" y="0"/>
                      <a:pt x="9726" y="0"/>
                    </a:cubicBezTo>
                    <a:cubicBezTo>
                      <a:pt x="1137" y="0"/>
                      <a:pt x="1137" y="0"/>
                      <a:pt x="1137" y="0"/>
                    </a:cubicBezTo>
                    <a:cubicBezTo>
                      <a:pt x="505" y="0"/>
                      <a:pt x="0" y="778"/>
                      <a:pt x="0" y="1751"/>
                    </a:cubicBezTo>
                    <a:cubicBezTo>
                      <a:pt x="0" y="2530"/>
                      <a:pt x="505" y="3308"/>
                      <a:pt x="1137" y="3308"/>
                    </a:cubicBezTo>
                    <a:cubicBezTo>
                      <a:pt x="9726" y="3308"/>
                      <a:pt x="9726" y="3308"/>
                      <a:pt x="9726" y="3308"/>
                    </a:cubicBezTo>
                    <a:cubicBezTo>
                      <a:pt x="10232" y="3308"/>
                      <a:pt x="10737" y="2530"/>
                      <a:pt x="10737" y="1751"/>
                    </a:cubicBez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3" name="Shape 6859"/>
              <p:cNvSpPr/>
              <p:nvPr/>
            </p:nvSpPr>
            <p:spPr>
              <a:xfrm>
                <a:off x="9578280" y="1325689"/>
                <a:ext cx="113029" cy="98796"/>
              </a:xfrm>
              <a:prstGeom prst="rect">
                <a:avLst/>
              </a:prstGeom>
              <a:solidFill>
                <a:srgbClr val="F8EDE7"/>
              </a:solidFill>
              <a:ln w="12700" cap="flat">
                <a:noFill/>
                <a:miter lim="400000"/>
              </a:ln>
              <a:effectLst/>
            </p:spPr>
            <p:txBody>
              <a:bodyPr wrap="square" lIns="0" tIns="0" rIns="0" bIns="0" numCol="1" anchor="t">
                <a:noAutofit/>
              </a:bodyPr>
              <a:lstStyle/>
              <a:p>
                <a:pPr lvl="0"/>
                <a:endParaRPr sz="100"/>
              </a:p>
            </p:txBody>
          </p:sp>
          <p:sp>
            <p:nvSpPr>
              <p:cNvPr id="14" name="Shape 6860"/>
              <p:cNvSpPr/>
              <p:nvPr/>
            </p:nvSpPr>
            <p:spPr>
              <a:xfrm>
                <a:off x="9640236" y="1424484"/>
                <a:ext cx="216013" cy="250340"/>
              </a:xfrm>
              <a:custGeom>
                <a:avLst/>
                <a:gdLst/>
                <a:ahLst/>
                <a:cxnLst>
                  <a:cxn ang="0">
                    <a:pos x="wd2" y="hd2"/>
                  </a:cxn>
                  <a:cxn ang="5400000">
                    <a:pos x="wd2" y="hd2"/>
                  </a:cxn>
                  <a:cxn ang="10800000">
                    <a:pos x="wd2" y="hd2"/>
                  </a:cxn>
                  <a:cxn ang="16200000">
                    <a:pos x="wd2" y="hd2"/>
                  </a:cxn>
                </a:cxnLst>
                <a:rect l="0" t="0" r="r" b="b"/>
                <a:pathLst>
                  <a:path w="21600" h="21600" extrusionOk="0">
                    <a:moveTo>
                      <a:pt x="8623" y="0"/>
                    </a:moveTo>
                    <a:lnTo>
                      <a:pt x="0" y="16615"/>
                    </a:lnTo>
                    <a:lnTo>
                      <a:pt x="13144" y="21600"/>
                    </a:lnTo>
                    <a:lnTo>
                      <a:pt x="21600" y="5201"/>
                    </a:lnTo>
                    <a:lnTo>
                      <a:pt x="8623" y="0"/>
                    </a:lnTo>
                    <a:close/>
                  </a:path>
                </a:pathLst>
              </a:custGeom>
              <a:solidFill>
                <a:srgbClr val="3BBF98"/>
              </a:solidFill>
              <a:ln w="12700" cap="flat">
                <a:noFill/>
                <a:miter lim="400000"/>
              </a:ln>
              <a:effectLst/>
            </p:spPr>
            <p:txBody>
              <a:bodyPr wrap="square" lIns="0" tIns="0" rIns="0" bIns="0" numCol="1" anchor="t">
                <a:noAutofit/>
              </a:bodyPr>
              <a:lstStyle/>
              <a:p>
                <a:pPr lvl="0"/>
                <a:endParaRPr sz="100"/>
              </a:p>
            </p:txBody>
          </p:sp>
          <p:sp>
            <p:nvSpPr>
              <p:cNvPr id="15" name="Shape 6861"/>
              <p:cNvSpPr/>
              <p:nvPr/>
            </p:nvSpPr>
            <p:spPr>
              <a:xfrm>
                <a:off x="9640236" y="1617053"/>
                <a:ext cx="131450" cy="98797"/>
              </a:xfrm>
              <a:custGeom>
                <a:avLst/>
                <a:gdLst/>
                <a:ahLst/>
                <a:cxnLst>
                  <a:cxn ang="0">
                    <a:pos x="wd2" y="hd2"/>
                  </a:cxn>
                  <a:cxn ang="5400000">
                    <a:pos x="wd2" y="hd2"/>
                  </a:cxn>
                  <a:cxn ang="10800000">
                    <a:pos x="wd2" y="hd2"/>
                  </a:cxn>
                  <a:cxn ang="16200000">
                    <a:pos x="wd2" y="hd2"/>
                  </a:cxn>
                </a:cxnLst>
                <a:rect l="0" t="0" r="r" b="b"/>
                <a:pathLst>
                  <a:path w="21600" h="21600" extrusionOk="0">
                    <a:moveTo>
                      <a:pt x="1651" y="15742"/>
                    </a:moveTo>
                    <a:lnTo>
                      <a:pt x="0" y="0"/>
                    </a:lnTo>
                    <a:lnTo>
                      <a:pt x="21600" y="12631"/>
                    </a:lnTo>
                    <a:lnTo>
                      <a:pt x="11557" y="21600"/>
                    </a:lnTo>
                    <a:lnTo>
                      <a:pt x="1651" y="15742"/>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6862"/>
              <p:cNvSpPr/>
              <p:nvPr/>
            </p:nvSpPr>
            <p:spPr>
              <a:xfrm>
                <a:off x="9640236" y="1424484"/>
                <a:ext cx="151544" cy="222711"/>
              </a:xfrm>
              <a:custGeom>
                <a:avLst/>
                <a:gdLst/>
                <a:ahLst/>
                <a:cxnLst>
                  <a:cxn ang="0">
                    <a:pos x="wd2" y="hd2"/>
                  </a:cxn>
                  <a:cxn ang="5400000">
                    <a:pos x="wd2" y="hd2"/>
                  </a:cxn>
                  <a:cxn ang="10800000">
                    <a:pos x="wd2" y="hd2"/>
                  </a:cxn>
                  <a:cxn ang="16200000">
                    <a:pos x="wd2" y="hd2"/>
                  </a:cxn>
                </a:cxnLst>
                <a:rect l="0" t="0" r="r" b="b"/>
                <a:pathLst>
                  <a:path w="21600" h="21600" extrusionOk="0">
                    <a:moveTo>
                      <a:pt x="12292" y="0"/>
                    </a:moveTo>
                    <a:lnTo>
                      <a:pt x="0" y="18677"/>
                    </a:lnTo>
                    <a:lnTo>
                      <a:pt x="9308" y="21600"/>
                    </a:lnTo>
                    <a:lnTo>
                      <a:pt x="21600" y="2923"/>
                    </a:lnTo>
                    <a:lnTo>
                      <a:pt x="12292" y="0"/>
                    </a:lnTo>
                    <a:close/>
                  </a:path>
                </a:pathLst>
              </a:custGeom>
              <a:solidFill>
                <a:srgbClr val="4ED0AA"/>
              </a:solidFill>
              <a:ln w="12700" cap="flat">
                <a:noFill/>
                <a:miter lim="400000"/>
              </a:ln>
              <a:effectLst/>
            </p:spPr>
            <p:txBody>
              <a:bodyPr wrap="square" lIns="0" tIns="0" rIns="0" bIns="0" numCol="1" anchor="t">
                <a:noAutofit/>
              </a:bodyPr>
              <a:lstStyle/>
              <a:p>
                <a:pPr lvl="0"/>
                <a:endParaRPr sz="100"/>
              </a:p>
            </p:txBody>
          </p:sp>
          <p:sp>
            <p:nvSpPr>
              <p:cNvPr id="17" name="Shape 6863"/>
              <p:cNvSpPr/>
              <p:nvPr/>
            </p:nvSpPr>
            <p:spPr>
              <a:xfrm>
                <a:off x="9640236" y="1617053"/>
                <a:ext cx="66982" cy="86238"/>
              </a:xfrm>
              <a:custGeom>
                <a:avLst/>
                <a:gdLst/>
                <a:ahLst/>
                <a:cxnLst>
                  <a:cxn ang="0">
                    <a:pos x="wd2" y="hd2"/>
                  </a:cxn>
                  <a:cxn ang="5400000">
                    <a:pos x="wd2" y="hd2"/>
                  </a:cxn>
                  <a:cxn ang="10800000">
                    <a:pos x="wd2" y="hd2"/>
                  </a:cxn>
                  <a:cxn ang="16200000">
                    <a:pos x="wd2" y="hd2"/>
                  </a:cxn>
                </a:cxnLst>
                <a:rect l="0" t="0" r="r" b="b"/>
                <a:pathLst>
                  <a:path w="21600" h="21600" extrusionOk="0">
                    <a:moveTo>
                      <a:pt x="3240" y="18035"/>
                    </a:moveTo>
                    <a:lnTo>
                      <a:pt x="0" y="0"/>
                    </a:lnTo>
                    <a:lnTo>
                      <a:pt x="21600" y="6920"/>
                    </a:lnTo>
                    <a:lnTo>
                      <a:pt x="12960" y="21600"/>
                    </a:lnTo>
                    <a:lnTo>
                      <a:pt x="3240" y="18035"/>
                    </a:ln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8" name="Shape 6864"/>
              <p:cNvSpPr/>
              <p:nvPr/>
            </p:nvSpPr>
            <p:spPr>
              <a:xfrm>
                <a:off x="9650283" y="1684033"/>
                <a:ext cx="65307" cy="66981"/>
              </a:xfrm>
              <a:custGeom>
                <a:avLst/>
                <a:gdLst/>
                <a:ahLst/>
                <a:cxnLst>
                  <a:cxn ang="0">
                    <a:pos x="wd2" y="hd2"/>
                  </a:cxn>
                  <a:cxn ang="5400000">
                    <a:pos x="wd2" y="hd2"/>
                  </a:cxn>
                  <a:cxn ang="10800000">
                    <a:pos x="wd2" y="hd2"/>
                  </a:cxn>
                  <a:cxn ang="16200000">
                    <a:pos x="wd2" y="hd2"/>
                  </a:cxn>
                </a:cxnLst>
                <a:rect l="0" t="0" r="r" b="b"/>
                <a:pathLst>
                  <a:path w="21600" h="21600" extrusionOk="0">
                    <a:moveTo>
                      <a:pt x="21600" y="8910"/>
                    </a:moveTo>
                    <a:lnTo>
                      <a:pt x="3046" y="21600"/>
                    </a:lnTo>
                    <a:lnTo>
                      <a:pt x="0" y="0"/>
                    </a:lnTo>
                    <a:lnTo>
                      <a:pt x="21600" y="8910"/>
                    </a:ln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9" name="Shape 6865"/>
              <p:cNvSpPr/>
              <p:nvPr/>
            </p:nvSpPr>
            <p:spPr>
              <a:xfrm>
                <a:off x="9650283" y="1684033"/>
                <a:ext cx="31817" cy="66981"/>
              </a:xfrm>
              <a:custGeom>
                <a:avLst/>
                <a:gdLst/>
                <a:ahLst/>
                <a:cxnLst>
                  <a:cxn ang="0">
                    <a:pos x="wd2" y="hd2"/>
                  </a:cxn>
                  <a:cxn ang="5400000">
                    <a:pos x="wd2" y="hd2"/>
                  </a:cxn>
                  <a:cxn ang="10800000">
                    <a:pos x="wd2" y="hd2"/>
                  </a:cxn>
                  <a:cxn ang="16200000">
                    <a:pos x="wd2" y="hd2"/>
                  </a:cxn>
                </a:cxnLst>
                <a:rect l="0" t="0" r="r" b="b"/>
                <a:pathLst>
                  <a:path w="21600" h="21600" extrusionOk="0">
                    <a:moveTo>
                      <a:pt x="6253" y="21600"/>
                    </a:moveTo>
                    <a:lnTo>
                      <a:pt x="0" y="0"/>
                    </a:lnTo>
                    <a:lnTo>
                      <a:pt x="21600" y="4590"/>
                    </a:lnTo>
                    <a:lnTo>
                      <a:pt x="6253"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grpSp>
        <p:sp>
          <p:nvSpPr>
            <p:cNvPr id="6" name="文本框 5"/>
            <p:cNvSpPr txBox="1"/>
            <p:nvPr/>
          </p:nvSpPr>
          <p:spPr>
            <a:xfrm>
              <a:off x="3726730" y="2579277"/>
              <a:ext cx="2034753" cy="767927"/>
            </a:xfrm>
            <a:prstGeom prst="rect">
              <a:avLst/>
            </a:prstGeom>
            <a:noFill/>
          </p:spPr>
          <p:txBody>
            <a:bodyPr wrap="square" rtlCol="0" anchor="t">
              <a:spAutoFit/>
            </a:bodyPr>
            <a:lstStyle/>
            <a:p>
              <a:pPr algn="just">
                <a:lnSpc>
                  <a:spcPct val="150000"/>
                </a:lnSpc>
              </a:pPr>
              <a:r>
                <a:rPr lang="zh-CN" altLang="en-US" sz="2100" b="1" dirty="0" smtClean="0">
                  <a:solidFill>
                    <a:srgbClr val="0A8CBF"/>
                  </a:solidFill>
                  <a:latin typeface="Times New Roman" panose="02020603050405020304" pitchFamily="18" charset="0"/>
                  <a:ea typeface="微软雅黑" panose="020B0503020204020204" pitchFamily="34" charset="-122"/>
                  <a:sym typeface="+mn-ea"/>
                </a:rPr>
                <a:t>课堂变式练</a:t>
              </a:r>
              <a:endParaRPr lang="zh-CN" altLang="en-US" sz="2100" b="1" dirty="0" smtClean="0">
                <a:solidFill>
                  <a:srgbClr val="0A8CBF"/>
                </a:solidFill>
                <a:latin typeface="Times New Roman" panose="02020603050405020304" pitchFamily="18" charset="0"/>
                <a:ea typeface="微软雅黑" panose="020B0503020204020204" pitchFamily="34" charset="-122"/>
                <a:sym typeface="+mn-ea"/>
              </a:endParaRPr>
            </a:p>
          </p:txBody>
        </p:sp>
      </p:grpSp>
    </p:spTree>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163" y="1485900"/>
            <a:ext cx="8102918" cy="3484245"/>
          </a:xfrm>
          <a:prstGeom prst="rect">
            <a:avLst/>
          </a:prstGeom>
        </p:spPr>
        <p:txBody>
          <a:bodyPr wrap="square">
            <a:spAutoFit/>
          </a:bodyPr>
          <a:lstStyle/>
          <a:p>
            <a:pPr algn="just">
              <a:lnSpc>
                <a:spcPct val="150000"/>
              </a:lnSpc>
              <a:spcBef>
                <a:spcPts val="0"/>
              </a:spcBef>
              <a:spcAft>
                <a:spcPts val="0"/>
              </a:spcAft>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乙</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王欢字君厚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乐陵人也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安贫乐道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专精耽</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不营产业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常丐食诵诗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虽家无斗储</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意怡如</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其妻患之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或焚毁其书而求改嫁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欢笑而谓之曰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卿不闻朱买臣妻邪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时闻者多哂之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欢守志弥固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遂为通儒</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节选自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王欢守志</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注释</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极爱好</a:t>
            </a:r>
            <a:r>
              <a:rPr lang="en-US" altLang="zh-CN" sz="21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斗储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一斗粮食的贮存</a:t>
            </a:r>
            <a:r>
              <a:rPr lang="en-US" altLang="zh-CN" sz="21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意怡如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内心还是安适愉快</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7684" y="1510189"/>
            <a:ext cx="8086249"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解释下列加点的词</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有仙则</a:t>
            </a:r>
            <a:r>
              <a:rPr lang="zh-CN" altLang="en-US" sz="2100" dirty="0">
                <a:solidFill>
                  <a:srgbClr val="FF00FF"/>
                </a:solidFill>
                <a:latin typeface="Times New Roman" panose="02020603050405020304" pitchFamily="18" charset="0"/>
                <a:ea typeface="微软雅黑" panose="020B0503020204020204" pitchFamily="34" charset="-122"/>
              </a:rPr>
              <a:t>名</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00"/>
                </a:solidFill>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无案牍之</a:t>
            </a:r>
            <a:r>
              <a:rPr lang="zh-CN" altLang="en-US" sz="2100" dirty="0">
                <a:solidFill>
                  <a:srgbClr val="FF00FF"/>
                </a:solidFill>
                <a:latin typeface="Times New Roman" panose="02020603050405020304" pitchFamily="18" charset="0"/>
                <a:ea typeface="微软雅黑" panose="020B0503020204020204" pitchFamily="34" charset="-122"/>
              </a:rPr>
              <a:t>劳</a:t>
            </a:r>
            <a:r>
              <a:rPr lang="zh-CN" altLang="en-US" sz="2100" dirty="0">
                <a:latin typeface="Times New Roman" panose="02020603050405020304" pitchFamily="18" charset="0"/>
                <a:ea typeface="微软雅黑" panose="020B0503020204020204" pitchFamily="34" charset="-122"/>
              </a:rPr>
              <a:t>形</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00"/>
                </a:solidFill>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不</a:t>
            </a:r>
            <a:r>
              <a:rPr lang="zh-CN" altLang="en-US" sz="2100" dirty="0">
                <a:solidFill>
                  <a:srgbClr val="FF00FF"/>
                </a:solidFill>
                <a:latin typeface="Times New Roman" panose="02020603050405020304" pitchFamily="18" charset="0"/>
                <a:ea typeface="微软雅黑" panose="020B0503020204020204" pitchFamily="34" charset="-122"/>
              </a:rPr>
              <a:t>营</a:t>
            </a:r>
            <a:r>
              <a:rPr lang="zh-CN" altLang="en-US" sz="2100" dirty="0">
                <a:latin typeface="Times New Roman" panose="02020603050405020304" pitchFamily="18" charset="0"/>
                <a:ea typeface="微软雅黑" panose="020B0503020204020204" pitchFamily="34" charset="-122"/>
              </a:rPr>
              <a:t>产业</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时闻者多</a:t>
            </a:r>
            <a:r>
              <a:rPr lang="zh-CN" altLang="en-US" sz="2100" dirty="0">
                <a:solidFill>
                  <a:srgbClr val="FF00FF"/>
                </a:solidFill>
                <a:latin typeface="Times New Roman" panose="02020603050405020304" pitchFamily="18" charset="0"/>
                <a:ea typeface="微软雅黑" panose="020B0503020204020204" pitchFamily="34" charset="-122"/>
              </a:rPr>
              <a:t>哂</a:t>
            </a:r>
            <a:r>
              <a:rPr lang="zh-CN" altLang="en-US" sz="2100" dirty="0">
                <a:latin typeface="Times New Roman" panose="02020603050405020304" pitchFamily="18" charset="0"/>
                <a:ea typeface="微软雅黑" panose="020B0503020204020204" pitchFamily="34" charset="-122"/>
              </a:rPr>
              <a:t>之</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2" name="矩形 1"/>
          <p:cNvSpPr/>
          <p:nvPr/>
        </p:nvSpPr>
        <p:spPr>
          <a:xfrm>
            <a:off x="2094151" y="1994007"/>
            <a:ext cx="1449705" cy="575945"/>
          </a:xfrm>
          <a:prstGeom prst="rect">
            <a:avLst/>
          </a:prstGeom>
        </p:spPr>
        <p:txBody>
          <a:bodyPr wrap="none">
            <a:spAutoFit/>
          </a:bodyPr>
          <a:lstStyle/>
          <a:p>
            <a:pPr algn="just">
              <a:lnSpc>
                <a:spcPct val="150000"/>
              </a:lnSpc>
            </a:pPr>
            <a:r>
              <a:rPr lang="zh-CN" altLang="en-US" sz="2100" dirty="0">
                <a:solidFill>
                  <a:srgbClr val="FF0000"/>
                </a:solidFill>
                <a:latin typeface="Times New Roman" panose="02020603050405020304" pitchFamily="18" charset="0"/>
                <a:ea typeface="微软雅黑" panose="020B0503020204020204" pitchFamily="34" charset="-122"/>
              </a:rPr>
              <a:t>出名</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有名</a:t>
            </a:r>
            <a:r>
              <a:rPr lang="en-US" altLang="zh-CN" sz="2100" dirty="0">
                <a:solidFill>
                  <a:srgbClr val="FF0000"/>
                </a:solidFill>
                <a:latin typeface="Times New Roman" panose="02020603050405020304" pitchFamily="18" charset="0"/>
                <a:ea typeface="微软雅黑" panose="020B0503020204020204" pitchFamily="34" charset="-122"/>
              </a:rPr>
              <a:t>｡</a:t>
            </a:r>
            <a:endParaRPr lang="en-US" altLang="zh-CN" sz="2100" dirty="0">
              <a:solidFill>
                <a:srgbClr val="FF0000"/>
              </a:solidFill>
              <a:latin typeface="Times New Roman" panose="02020603050405020304" pitchFamily="18" charset="0"/>
              <a:ea typeface="微软雅黑" panose="020B0503020204020204" pitchFamily="34" charset="-122"/>
            </a:endParaRPr>
          </a:p>
        </p:txBody>
      </p:sp>
      <p:sp>
        <p:nvSpPr>
          <p:cNvPr id="3" name="矩形 2"/>
          <p:cNvSpPr/>
          <p:nvPr/>
        </p:nvSpPr>
        <p:spPr>
          <a:xfrm>
            <a:off x="2728956" y="2475256"/>
            <a:ext cx="1649730" cy="575945"/>
          </a:xfrm>
          <a:prstGeom prst="rect">
            <a:avLst/>
          </a:prstGeom>
        </p:spPr>
        <p:txBody>
          <a:bodyPr wrap="none">
            <a:spAutoFit/>
          </a:bodyPr>
          <a:lstStyle/>
          <a:p>
            <a:pPr algn="just">
              <a:lnSpc>
                <a:spcPct val="150000"/>
              </a:lnSpc>
            </a:pPr>
            <a:r>
              <a:rPr lang="zh-CN" altLang="en-US" sz="2100" dirty="0">
                <a:solidFill>
                  <a:srgbClr val="FF0000"/>
                </a:solidFill>
                <a:latin typeface="Times New Roman" panose="02020603050405020304" pitchFamily="18" charset="0"/>
                <a:ea typeface="微软雅黑" panose="020B0503020204020204" pitchFamily="34" charset="-122"/>
              </a:rPr>
              <a:t>使</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劳累</a:t>
            </a:r>
            <a:r>
              <a:rPr lang="en-US" altLang="zh-CN" sz="2100" dirty="0">
                <a:solidFill>
                  <a:srgbClr val="FF0000"/>
                </a:solidFill>
                <a:latin typeface="Times New Roman" panose="02020603050405020304" pitchFamily="18" charset="0"/>
                <a:ea typeface="微软雅黑" panose="020B0503020204020204" pitchFamily="34" charset="-122"/>
              </a:rPr>
              <a:t>｡</a:t>
            </a:r>
            <a:endParaRPr lang="en-US" altLang="zh-CN" sz="2100" dirty="0">
              <a:solidFill>
                <a:srgbClr val="FF0000"/>
              </a:solidFill>
              <a:latin typeface="Times New Roman" panose="02020603050405020304" pitchFamily="18" charset="0"/>
              <a:ea typeface="微软雅黑" panose="020B0503020204020204" pitchFamily="34" charset="-122"/>
            </a:endParaRPr>
          </a:p>
        </p:txBody>
      </p:sp>
      <p:sp>
        <p:nvSpPr>
          <p:cNvPr id="6" name="矩形 5"/>
          <p:cNvSpPr/>
          <p:nvPr/>
        </p:nvSpPr>
        <p:spPr>
          <a:xfrm>
            <a:off x="2120121" y="2944941"/>
            <a:ext cx="1449705" cy="575945"/>
          </a:xfrm>
          <a:prstGeom prst="rect">
            <a:avLst/>
          </a:prstGeom>
        </p:spPr>
        <p:txBody>
          <a:bodyPr wrap="none">
            <a:spAutoFit/>
          </a:bodyPr>
          <a:lstStyle/>
          <a:p>
            <a:pPr algn="just">
              <a:lnSpc>
                <a:spcPct val="150000"/>
              </a:lnSpc>
            </a:pPr>
            <a:r>
              <a:rPr lang="zh-CN" altLang="en-US" sz="2100" dirty="0">
                <a:solidFill>
                  <a:srgbClr val="FF0000"/>
                </a:solidFill>
                <a:latin typeface="Times New Roman" panose="02020603050405020304" pitchFamily="18" charset="0"/>
                <a:ea typeface="微软雅黑" panose="020B0503020204020204" pitchFamily="34" charset="-122"/>
              </a:rPr>
              <a:t>经营</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谋求</a:t>
            </a:r>
            <a:r>
              <a:rPr lang="en-US" altLang="zh-CN" sz="2100" dirty="0">
                <a:solidFill>
                  <a:srgbClr val="FF0000"/>
                </a:solidFill>
                <a:latin typeface="Times New Roman" panose="02020603050405020304" pitchFamily="18" charset="0"/>
                <a:ea typeface="微软雅黑" panose="020B0503020204020204" pitchFamily="34" charset="-122"/>
              </a:rPr>
              <a:t>｡</a:t>
            </a:r>
            <a:endParaRPr lang="en-US" altLang="zh-CN" sz="2100" dirty="0">
              <a:solidFill>
                <a:srgbClr val="FF0000"/>
              </a:solidFill>
              <a:latin typeface="Times New Roman" panose="02020603050405020304" pitchFamily="18" charset="0"/>
              <a:ea typeface="微软雅黑" panose="020B0503020204020204" pitchFamily="34" charset="-122"/>
            </a:endParaRPr>
          </a:p>
        </p:txBody>
      </p:sp>
      <p:sp>
        <p:nvSpPr>
          <p:cNvPr id="8" name="矩形 7"/>
          <p:cNvSpPr/>
          <p:nvPr/>
        </p:nvSpPr>
        <p:spPr>
          <a:xfrm>
            <a:off x="2716091" y="3525833"/>
            <a:ext cx="849630" cy="414020"/>
          </a:xfrm>
          <a:prstGeom prst="rect">
            <a:avLst/>
          </a:prstGeom>
        </p:spPr>
        <p:txBody>
          <a:bodyPr wrap="none">
            <a:spAutoFit/>
          </a:bodyPr>
          <a:lstStyle/>
          <a:p>
            <a:r>
              <a:rPr lang="zh-CN" altLang="en-US" sz="2100" dirty="0">
                <a:solidFill>
                  <a:srgbClr val="FF0000"/>
                </a:solidFill>
                <a:latin typeface="Times New Roman" panose="02020603050405020304" pitchFamily="18" charset="0"/>
                <a:ea typeface="微软雅黑" panose="020B0503020204020204" pitchFamily="34" charset="-122"/>
              </a:rPr>
              <a:t>讥笑</a:t>
            </a:r>
            <a:r>
              <a:rPr lang="en-US" altLang="zh-CN" sz="2100" dirty="0">
                <a:solidFill>
                  <a:srgbClr val="FF0000"/>
                </a:solidFill>
                <a:latin typeface="Times New Roman" panose="02020603050405020304" pitchFamily="18" charset="0"/>
                <a:ea typeface="微软雅黑" panose="020B0503020204020204" pitchFamily="34" charset="-122"/>
              </a:rPr>
              <a:t>｡</a:t>
            </a:r>
            <a:endParaRPr lang="zh-CN" altLang="en-US" sz="21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8" grpId="0"/>
    </p:bld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085773"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翻译下列句子</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斯是陋室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惟吾德馨</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00"/>
                </a:solidFill>
                <a:latin typeface="Times New Roman" panose="02020603050405020304" pitchFamily="18" charset="0"/>
                <a:ea typeface="微软雅黑" panose="020B0503020204020204" pitchFamily="34" charset="-122"/>
              </a:rPr>
              <a:t>这</a:t>
            </a:r>
            <a:r>
              <a:rPr lang="zh-CN" altLang="en-US" sz="2100" dirty="0">
                <a:solidFill>
                  <a:srgbClr val="FF0000"/>
                </a:solidFill>
                <a:latin typeface="Times New Roman" panose="02020603050405020304" pitchFamily="18" charset="0"/>
                <a:ea typeface="微软雅黑" panose="020B0503020204020204" pitchFamily="34" charset="-122"/>
              </a:rPr>
              <a:t>是简陋的屋舍</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只因我</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住屋的人</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的品德好</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就不感到简陋了</a:t>
            </a:r>
            <a:r>
              <a:rPr lang="en-US" altLang="zh-CN" sz="2100" dirty="0">
                <a:solidFill>
                  <a:srgbClr val="FF0000"/>
                </a:solidFill>
                <a:latin typeface="Times New Roman" panose="02020603050405020304" pitchFamily="18" charset="0"/>
                <a:ea typeface="微软雅黑" panose="020B0503020204020204" pitchFamily="34" charset="-122"/>
              </a:rPr>
              <a:t>)｡</a:t>
            </a:r>
            <a:endParaRPr lang="en-US" altLang="zh-CN" sz="2100" dirty="0">
              <a:solidFill>
                <a:srgbClr val="FF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欢守志弥固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遂为通儒</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00"/>
                </a:solidFill>
                <a:latin typeface="Times New Roman" panose="02020603050405020304" pitchFamily="18" charset="0"/>
                <a:ea typeface="微软雅黑" panose="020B0503020204020204" pitchFamily="34" charset="-122"/>
              </a:rPr>
              <a:t>王</a:t>
            </a:r>
            <a:r>
              <a:rPr lang="zh-CN" altLang="en-US" sz="2100" dirty="0">
                <a:solidFill>
                  <a:srgbClr val="FF0000"/>
                </a:solidFill>
                <a:latin typeface="Times New Roman" panose="02020603050405020304" pitchFamily="18" charset="0"/>
                <a:ea typeface="微软雅黑" panose="020B0503020204020204" pitchFamily="34" charset="-122"/>
              </a:rPr>
              <a:t>欢坚守志向更加牢固</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终于成为一位饱学的大儒</a:t>
            </a:r>
            <a:r>
              <a:rPr lang="en-US" altLang="zh-CN" sz="2100" dirty="0">
                <a:solidFill>
                  <a:srgbClr val="FF0000"/>
                </a:solidFill>
                <a:latin typeface="Times New Roman" panose="02020603050405020304" pitchFamily="18" charset="0"/>
                <a:ea typeface="微软雅黑" panose="020B0503020204020204" pitchFamily="34" charset="-122"/>
              </a:rPr>
              <a:t>｡</a:t>
            </a:r>
            <a:endParaRPr lang="en-US" altLang="zh-CN" sz="2100"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085773" cy="203009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文作者刘禹锡和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文的王欢都安贫乐道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其具体表现有什么不同</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00"/>
                </a:solidFill>
                <a:latin typeface="Times New Roman" panose="02020603050405020304" pitchFamily="18" charset="0"/>
                <a:ea typeface="微软雅黑" panose="020B0503020204020204" pitchFamily="34" charset="-122"/>
              </a:rPr>
              <a:t>甲</a:t>
            </a:r>
            <a:r>
              <a:rPr lang="zh-CN" altLang="en-US" sz="2100" dirty="0">
                <a:solidFill>
                  <a:srgbClr val="FF0000"/>
                </a:solidFill>
                <a:latin typeface="Times New Roman" panose="02020603050405020304" pitchFamily="18" charset="0"/>
                <a:ea typeface="微软雅黑" panose="020B0503020204020204" pitchFamily="34" charset="-122"/>
              </a:rPr>
              <a:t>文的刘禹锡甘居陋室</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情趣高雅</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怡然自得</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乙文的王欢甘守贫困</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专心治学</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终有所成</a:t>
            </a:r>
            <a:r>
              <a:rPr lang="en-US" altLang="zh-CN" sz="2100" dirty="0">
                <a:solidFill>
                  <a:srgbClr val="FF0000"/>
                </a:solidFill>
                <a:latin typeface="Times New Roman" panose="02020603050405020304" pitchFamily="18" charset="0"/>
                <a:ea typeface="微软雅黑" panose="020B0503020204020204" pitchFamily="34" charset="-122"/>
              </a:rPr>
              <a:t>｡</a:t>
            </a:r>
            <a:endParaRPr lang="en-US" altLang="zh-CN" sz="2100"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120539" cy="203009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我国历史上有很多像刘禹锡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王欢这样安贫乐道的人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请你再举出一例并概述其事迹</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solidFill>
                  <a:srgbClr val="FF0000"/>
                </a:solidFill>
                <a:latin typeface="Times New Roman" panose="02020603050405020304" pitchFamily="18" charset="0"/>
                <a:ea typeface="微软雅黑" panose="020B0503020204020204" pitchFamily="34" charset="-122"/>
              </a:rPr>
              <a:t>示例</a:t>
            </a:r>
            <a:r>
              <a:rPr lang="en-US" altLang="zh-CN" sz="2100" b="1"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陶渊明因时局动荡</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看到仕途险恶以及官场政治腐败</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因此辞官归田</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躬耕田园</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以此为乐</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以求保持高尚的节操</a:t>
            </a:r>
            <a:r>
              <a:rPr lang="en-US" altLang="zh-CN" sz="2100" dirty="0">
                <a:solidFill>
                  <a:srgbClr val="FF0000"/>
                </a:solidFill>
                <a:latin typeface="Times New Roman" panose="02020603050405020304" pitchFamily="18" charset="0"/>
                <a:ea typeface="微软雅黑" panose="020B0503020204020204" pitchFamily="34" charset="-122"/>
              </a:rPr>
              <a:t>｡</a:t>
            </a:r>
            <a:endParaRPr sz="2100"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120539" cy="299974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乙文参考译文</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字君厚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乐陵人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他安于贫困的现状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以坚守自己的信念为快乐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精神专一地沉迷于学业之中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不谋求家业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常常边乞讨食物边诵读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虽然家中没有一斗粮食的贮存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内心还是安适愉快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他的妻子为这件事感到忧心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有时焚烧他的书而要求改嫁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王欢笑着对他的妻子说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你没有听说过朱买臣的妻子吗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当时听到这话的人大多嘲笑他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王欢坚守志向更加牢固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终于成为了一位饱学的大儒</a:t>
            </a:r>
            <a:r>
              <a:rPr lang="en-US" altLang="zh-CN"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261934" y="1489902"/>
            <a:ext cx="8620133" cy="57594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10 </a:t>
            </a:r>
            <a:r>
              <a:rPr lang="zh-CN" altLang="en-US" sz="2100" b="1" dirty="0" smtClean="0">
                <a:latin typeface="Times New Roman" panose="02020603050405020304" pitchFamily="18" charset="0"/>
                <a:ea typeface="微软雅黑" panose="020B0503020204020204" pitchFamily="34" charset="-122"/>
              </a:rPr>
              <a:t>河</a:t>
            </a:r>
            <a:r>
              <a:rPr lang="zh-CN" altLang="en-US" sz="2100" b="1" dirty="0">
                <a:latin typeface="Times New Roman" panose="02020603050405020304" pitchFamily="18" charset="0"/>
                <a:ea typeface="微软雅黑" panose="020B0503020204020204" pitchFamily="34" charset="-122"/>
              </a:rPr>
              <a:t>中石</a:t>
            </a:r>
            <a:r>
              <a:rPr lang="zh-CN" altLang="en-US" sz="2100" b="1" dirty="0" smtClean="0">
                <a:latin typeface="Times New Roman" panose="02020603050405020304" pitchFamily="18" charset="0"/>
                <a:ea typeface="微软雅黑" panose="020B0503020204020204" pitchFamily="34" charset="-122"/>
              </a:rPr>
              <a:t>兽</a:t>
            </a:r>
            <a:endParaRPr lang="en-US" altLang="zh-CN" sz="2100" b="1" dirty="0" smtClean="0">
              <a:latin typeface="Times New Roman" panose="02020603050405020304" pitchFamily="18" charset="0"/>
              <a:ea typeface="微软雅黑" panose="020B0503020204020204" pitchFamily="34" charset="-122"/>
            </a:endParaRPr>
          </a:p>
        </p:txBody>
      </p:sp>
      <p:sp>
        <p:nvSpPr>
          <p:cNvPr id="29" name="矩形 28"/>
          <p:cNvSpPr/>
          <p:nvPr/>
        </p:nvSpPr>
        <p:spPr>
          <a:xfrm>
            <a:off x="541606" y="2366647"/>
            <a:ext cx="8060789" cy="3484245"/>
          </a:xfrm>
          <a:prstGeom prst="rect">
            <a:avLst/>
          </a:prstGeom>
        </p:spPr>
        <p:txBody>
          <a:bodyPr wrap="square">
            <a:spAutoFit/>
          </a:bodyPr>
          <a:lstStyle/>
          <a:p>
            <a:pPr>
              <a:lnSpc>
                <a:spcPct val="150000"/>
              </a:lnSpc>
            </a:pPr>
            <a:r>
              <a:rPr lang="zh-CN" altLang="en-US" sz="2100" b="1" dirty="0">
                <a:latin typeface="Times New Roman" panose="02020603050405020304" pitchFamily="18" charset="0"/>
                <a:ea typeface="微软雅黑" panose="020B0503020204020204" pitchFamily="34" charset="-122"/>
              </a:rPr>
              <a:t>一、词语解释</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沧州南一寺临</a:t>
            </a:r>
            <a:r>
              <a:rPr lang="zh-CN" altLang="en-US" sz="2100" dirty="0">
                <a:solidFill>
                  <a:srgbClr val="FF00FF"/>
                </a:solidFill>
                <a:latin typeface="Times New Roman" panose="02020603050405020304" pitchFamily="18" charset="0"/>
                <a:ea typeface="微软雅黑" panose="020B0503020204020204" pitchFamily="34" charset="-122"/>
              </a:rPr>
              <a:t>河干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河岸</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山门</a:t>
            </a:r>
            <a:r>
              <a:rPr lang="zh-CN" altLang="en-US" sz="2100" dirty="0">
                <a:solidFill>
                  <a:srgbClr val="FF00FF"/>
                </a:solidFill>
                <a:latin typeface="Times New Roman" panose="02020603050405020304" pitchFamily="18" charset="0"/>
                <a:ea typeface="微软雅黑" panose="020B0503020204020204" pitchFamily="34" charset="-122"/>
              </a:rPr>
              <a:t>圮</a:t>
            </a:r>
            <a:r>
              <a:rPr lang="zh-CN" altLang="en-US" sz="2100" dirty="0">
                <a:latin typeface="Times New Roman" panose="02020603050405020304" pitchFamily="18" charset="0"/>
                <a:ea typeface="微软雅黑" panose="020B0503020204020204" pitchFamily="34" charset="-122"/>
              </a:rPr>
              <a:t>于河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倒塌</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竟</a:t>
            </a:r>
            <a:r>
              <a:rPr lang="zh-CN" altLang="en-US" sz="2100" dirty="0">
                <a:latin typeface="Times New Roman" panose="02020603050405020304" pitchFamily="18" charset="0"/>
                <a:ea typeface="微软雅黑" panose="020B0503020204020204" pitchFamily="34" charset="-122"/>
              </a:rPr>
              <a:t>不可得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终了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最后</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曳</a:t>
            </a:r>
            <a:r>
              <a:rPr lang="zh-CN" altLang="en-US" sz="2100" dirty="0">
                <a:latin typeface="Times New Roman" panose="02020603050405020304" pitchFamily="18" charset="0"/>
                <a:ea typeface="微软雅黑" panose="020B0503020204020204" pitchFamily="34" charset="-122"/>
              </a:rPr>
              <a:t>铁钯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拖</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一讲学家</a:t>
            </a:r>
            <a:r>
              <a:rPr lang="zh-CN" altLang="en-US" sz="2100" dirty="0">
                <a:solidFill>
                  <a:srgbClr val="FF00FF"/>
                </a:solidFill>
                <a:latin typeface="Times New Roman" panose="02020603050405020304" pitchFamily="18" charset="0"/>
                <a:ea typeface="微软雅黑" panose="020B0503020204020204" pitchFamily="34" charset="-122"/>
              </a:rPr>
              <a:t>设帐</a:t>
            </a:r>
            <a:r>
              <a:rPr lang="zh-CN" altLang="en-US" sz="2100" dirty="0">
                <a:latin typeface="Times New Roman" panose="02020603050405020304" pitchFamily="18" charset="0"/>
                <a:ea typeface="微软雅黑" panose="020B0503020204020204" pitchFamily="34" charset="-122"/>
              </a:rPr>
              <a:t>寺中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设馆</a:t>
            </a:r>
            <a:r>
              <a:rPr lang="zh-CN" altLang="en-US" sz="2100" dirty="0" smtClean="0">
                <a:latin typeface="Times New Roman" panose="02020603050405020304" pitchFamily="18" charset="0"/>
                <a:ea typeface="微软雅黑" panose="020B0503020204020204" pitchFamily="34" charset="-122"/>
              </a:rPr>
              <a:t>教书</a:t>
            </a:r>
            <a:endParaRPr lang="zh-CN" altLang="en-US" sz="2100" dirty="0">
              <a:latin typeface="Times New Roman" panose="02020603050405020304" pitchFamily="18" charset="0"/>
              <a:ea typeface="微软雅黑" panose="020B0503020204020204" pitchFamily="34" charset="-122"/>
            </a:endParaRPr>
          </a:p>
        </p:txBody>
      </p:sp>
      <p:grpSp>
        <p:nvGrpSpPr>
          <p:cNvPr id="4" name="组合 3"/>
          <p:cNvGrpSpPr/>
          <p:nvPr/>
        </p:nvGrpSpPr>
        <p:grpSpPr>
          <a:xfrm>
            <a:off x="651367" y="1944421"/>
            <a:ext cx="8210074" cy="575786"/>
            <a:chOff x="879" y="1466"/>
            <a:chExt cx="17239" cy="1209"/>
          </a:xfrm>
        </p:grpSpPr>
        <p:sp>
          <p:nvSpPr>
            <p:cNvPr id="5" name="矩形 4"/>
            <p:cNvSpPr/>
            <p:nvPr/>
          </p:nvSpPr>
          <p:spPr>
            <a:xfrm>
              <a:off x="1695" y="1466"/>
              <a:ext cx="16423" cy="1209"/>
            </a:xfrm>
            <a:prstGeom prst="rect">
              <a:avLst/>
            </a:prstGeom>
          </p:spPr>
          <p:txBody>
            <a:bodyPr wrap="square">
              <a:spAutoFit/>
            </a:bodyPr>
            <a:lstStyle/>
            <a:p>
              <a:pPr algn="just">
                <a:lnSpc>
                  <a:spcPct val="150000"/>
                </a:lnSpc>
              </a:pPr>
              <a:r>
                <a:rPr lang="zh-CN" altLang="en-US" sz="2100" b="1" dirty="0" smtClean="0">
                  <a:solidFill>
                    <a:srgbClr val="ED7D31"/>
                  </a:solidFill>
                  <a:latin typeface="Times New Roman" panose="02020603050405020304" pitchFamily="18" charset="0"/>
                  <a:ea typeface="微软雅黑" panose="020B0503020204020204" pitchFamily="34" charset="-122"/>
                </a:rPr>
                <a:t>教材梳理</a:t>
              </a:r>
              <a:endParaRPr lang="zh-CN" altLang="en-US" sz="2100" b="1" dirty="0" smtClean="0">
                <a:solidFill>
                  <a:srgbClr val="ED7D31"/>
                </a:solidFill>
                <a:latin typeface="Times New Roman" panose="02020603050405020304" pitchFamily="18" charset="0"/>
                <a:ea typeface="微软雅黑" panose="020B0503020204020204" pitchFamily="34" charset="-122"/>
              </a:endParaRPr>
            </a:p>
          </p:txBody>
        </p:sp>
        <p:sp>
          <p:nvSpPr>
            <p:cNvPr id="6" name="Shape 16869"/>
            <p:cNvSpPr/>
            <p:nvPr/>
          </p:nvSpPr>
          <p:spPr>
            <a:xfrm>
              <a:off x="879" y="1717"/>
              <a:ext cx="816" cy="731"/>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chemeClr val="accent2"/>
            </a:solidFill>
            <a:ln w="12700">
              <a:miter lim="400000"/>
            </a:ln>
          </p:spPr>
          <p:txBody>
            <a:bodyPr lIns="0" tIns="0" rIns="0" bIns="0"/>
            <a:lstStyle/>
            <a:p>
              <a:pPr lvl="0"/>
              <a:endParaRPr sz="100"/>
            </a:p>
          </p:txBody>
        </p: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1938" y="1510189"/>
            <a:ext cx="8602980" cy="4453890"/>
          </a:xfrm>
          <a:prstGeom prst="rect">
            <a:avLst/>
          </a:prstGeom>
        </p:spPr>
        <p:txBody>
          <a:bodyPr wrap="square">
            <a:spAutoFit/>
          </a:bodyPr>
          <a:lstStyle/>
          <a:p>
            <a:pPr algn="just" fontAlgn="auto">
              <a:lnSpc>
                <a:spcPct val="150000"/>
              </a:lnSpc>
            </a:pPr>
            <a:r>
              <a:rPr sz="2100" dirty="0">
                <a:latin typeface="Times New Roman" panose="02020603050405020304" pitchFamily="18" charset="0"/>
                <a:ea typeface="微软雅黑" panose="020B0503020204020204" pitchFamily="34" charset="-122"/>
              </a:rPr>
              <a:t>3.下列对两篇选文的理解和分析有误的一项是(</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endParaRPr>
          </a:p>
          <a:p>
            <a:pPr algn="just" fontAlgn="auto">
              <a:lnSpc>
                <a:spcPct val="150000"/>
              </a:lnSpc>
            </a:pPr>
            <a:r>
              <a:rPr sz="2100" dirty="0">
                <a:latin typeface="Times New Roman" panose="02020603050405020304" pitchFamily="18" charset="0"/>
                <a:ea typeface="微软雅黑" panose="020B0503020204020204" pitchFamily="34" charset="-122"/>
              </a:rPr>
              <a:t>A.甲文记叙了唐雎在紧要关头出使秦国,顺利完成使命的事情,表现了唐雎不畏强暴､敢于斗争的爱国精神｡</a:t>
            </a:r>
            <a:endParaRPr sz="2100" dirty="0">
              <a:latin typeface="Times New Roman" panose="02020603050405020304" pitchFamily="18" charset="0"/>
              <a:ea typeface="微软雅黑" panose="020B0503020204020204" pitchFamily="34" charset="-122"/>
            </a:endParaRPr>
          </a:p>
          <a:p>
            <a:pPr algn="just" fontAlgn="auto">
              <a:lnSpc>
                <a:spcPct val="150000"/>
              </a:lnSpc>
            </a:pPr>
            <a:r>
              <a:rPr sz="2100" dirty="0">
                <a:latin typeface="Times New Roman" panose="02020603050405020304" pitchFamily="18" charset="0"/>
                <a:ea typeface="微软雅黑" panose="020B0503020204020204" pitchFamily="34" charset="-122"/>
              </a:rPr>
              <a:t>B.甲文中安陵君虽然是个次要人物,但又是必不可少的｡正是因为有了他的支持和信任,唐雎才有了用武之地｡</a:t>
            </a:r>
            <a:endParaRPr sz="2100" dirty="0">
              <a:latin typeface="Times New Roman" panose="02020603050405020304" pitchFamily="18" charset="0"/>
              <a:ea typeface="微软雅黑" panose="020B0503020204020204" pitchFamily="34" charset="-122"/>
            </a:endParaRPr>
          </a:p>
          <a:p>
            <a:pPr algn="just" fontAlgn="auto">
              <a:lnSpc>
                <a:spcPct val="150000"/>
              </a:lnSpc>
            </a:pPr>
            <a:r>
              <a:rPr sz="2100" dirty="0">
                <a:latin typeface="Times New Roman" panose="02020603050405020304" pitchFamily="18" charset="0"/>
                <a:ea typeface="微软雅黑" panose="020B0503020204020204" pitchFamily="34" charset="-122"/>
              </a:rPr>
              <a:t>C.乙文中触龙讲究劝说艺术,先从国家大事说起,再联系生活琐事,动之以情,晓之以理,最终说服了赵太后｡</a:t>
            </a:r>
            <a:endParaRPr sz="2100" dirty="0">
              <a:latin typeface="Times New Roman" panose="02020603050405020304" pitchFamily="18" charset="0"/>
              <a:ea typeface="微软雅黑" panose="020B0503020204020204" pitchFamily="34" charset="-122"/>
            </a:endParaRPr>
          </a:p>
          <a:p>
            <a:pPr algn="just" fontAlgn="auto">
              <a:lnSpc>
                <a:spcPct val="150000"/>
              </a:lnSpc>
            </a:pPr>
            <a:r>
              <a:rPr sz="2100" dirty="0">
                <a:latin typeface="Times New Roman" panose="02020603050405020304" pitchFamily="18" charset="0"/>
                <a:ea typeface="微软雅黑" panose="020B0503020204020204" pitchFamily="34" charset="-122"/>
              </a:rPr>
              <a:t>D.甲乙两文都运用大量对话,在矛盾冲突中刻画人物,对比鲜明｡主人公睿智聪慧､娴于辞令的形象跃然纸上｡</a:t>
            </a:r>
            <a:endParaRPr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5690071" y="1681164"/>
            <a:ext cx="361315" cy="414020"/>
          </a:xfrm>
          <a:prstGeom prst="rect">
            <a:avLst/>
          </a:prstGeom>
          <a:noFill/>
        </p:spPr>
        <p:txBody>
          <a:bodyPr wrap="none" rtlCol="0" anchor="t">
            <a:spAutoFit/>
          </a:bodyPr>
          <a:lstStyle/>
          <a:p>
            <a:r>
              <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C</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9244"/>
            <a:ext cx="8354528"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solidFill>
                  <a:srgbClr val="FF00FF"/>
                </a:solidFill>
                <a:latin typeface="Times New Roman" panose="02020603050405020304" pitchFamily="18" charset="0"/>
                <a:ea typeface="微软雅黑" panose="020B0503020204020204" pitchFamily="34" charset="-122"/>
              </a:rPr>
              <a:t>尔辈</a:t>
            </a:r>
            <a:r>
              <a:rPr lang="zh-CN" altLang="en-US" sz="2100" dirty="0">
                <a:latin typeface="Times New Roman" panose="02020603050405020304" pitchFamily="18" charset="0"/>
                <a:ea typeface="微软雅黑" panose="020B0503020204020204" pitchFamily="34" charset="-122"/>
              </a:rPr>
              <a:t>不能</a:t>
            </a:r>
            <a:r>
              <a:rPr lang="zh-CN" altLang="en-US" sz="2100" dirty="0">
                <a:solidFill>
                  <a:srgbClr val="FF00FF"/>
                </a:solidFill>
                <a:latin typeface="Times New Roman" panose="02020603050405020304" pitchFamily="18" charset="0"/>
                <a:ea typeface="微软雅黑" panose="020B0503020204020204" pitchFamily="34" charset="-122"/>
              </a:rPr>
              <a:t>究</a:t>
            </a:r>
            <a:r>
              <a:rPr lang="zh-CN" altLang="en-US" sz="2100" dirty="0">
                <a:latin typeface="Times New Roman" panose="02020603050405020304" pitchFamily="18" charset="0"/>
                <a:ea typeface="微软雅黑" panose="020B0503020204020204" pitchFamily="34" charset="-122"/>
              </a:rPr>
              <a:t>物理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你们这些人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研究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探求</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是非</a:t>
            </a:r>
            <a:r>
              <a:rPr lang="zh-CN" altLang="en-US" sz="2100" dirty="0">
                <a:solidFill>
                  <a:srgbClr val="FF00FF"/>
                </a:solidFill>
                <a:latin typeface="Times New Roman" panose="02020603050405020304" pitchFamily="18" charset="0"/>
                <a:ea typeface="微软雅黑" panose="020B0503020204020204" pitchFamily="34" charset="-122"/>
              </a:rPr>
              <a:t>木杮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削下来的木片</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solidFill>
                  <a:srgbClr val="FF00FF"/>
                </a:solidFill>
                <a:latin typeface="Times New Roman" panose="02020603050405020304" pitchFamily="18" charset="0"/>
                <a:ea typeface="微软雅黑" panose="020B0503020204020204" pitchFamily="34" charset="-122"/>
              </a:rPr>
              <a:t>湮</a:t>
            </a:r>
            <a:r>
              <a:rPr lang="zh-CN" altLang="en-US" sz="2100" dirty="0">
                <a:latin typeface="Times New Roman" panose="02020603050405020304" pitchFamily="18" charset="0"/>
                <a:ea typeface="微软雅黑" panose="020B0503020204020204" pitchFamily="34" charset="-122"/>
              </a:rPr>
              <a:t>于沙上</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埋没</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不亦</a:t>
            </a:r>
            <a:r>
              <a:rPr lang="zh-CN" altLang="en-US" sz="2100" dirty="0">
                <a:solidFill>
                  <a:srgbClr val="FF00FF"/>
                </a:solidFill>
                <a:latin typeface="Times New Roman" panose="02020603050405020304" pitchFamily="18" charset="0"/>
                <a:ea typeface="微软雅黑" panose="020B0503020204020204" pitchFamily="34" charset="-122"/>
              </a:rPr>
              <a:t>颠</a:t>
            </a:r>
            <a:r>
              <a:rPr lang="zh-CN" altLang="en-US" sz="2100" dirty="0">
                <a:latin typeface="Times New Roman" panose="02020603050405020304" pitchFamily="18" charset="0"/>
                <a:ea typeface="微软雅黑" panose="020B0503020204020204" pitchFamily="34" charset="-122"/>
              </a:rPr>
              <a:t>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颠倒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错乱</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必于石下迎水处</a:t>
            </a:r>
            <a:r>
              <a:rPr lang="zh-CN" altLang="en-US" sz="2100" dirty="0">
                <a:solidFill>
                  <a:srgbClr val="FF00FF"/>
                </a:solidFill>
                <a:latin typeface="Times New Roman" panose="02020603050405020304" pitchFamily="18" charset="0"/>
                <a:ea typeface="微软雅黑" panose="020B0503020204020204" pitchFamily="34" charset="-122"/>
              </a:rPr>
              <a:t>啮</a:t>
            </a:r>
            <a:r>
              <a:rPr lang="zh-CN" altLang="en-US" sz="2100" dirty="0">
                <a:latin typeface="Times New Roman" panose="02020603050405020304" pitchFamily="18" charset="0"/>
                <a:ea typeface="微软雅黑" panose="020B0503020204020204" pitchFamily="34" charset="-122"/>
              </a:rPr>
              <a:t>沙为坎穴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这里是冲刷的意思</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转转</a:t>
            </a:r>
            <a:r>
              <a:rPr lang="zh-CN" altLang="en-US" sz="2100" dirty="0">
                <a:solidFill>
                  <a:srgbClr val="FF00FF"/>
                </a:solidFill>
                <a:latin typeface="Times New Roman" panose="02020603050405020304" pitchFamily="18" charset="0"/>
                <a:ea typeface="微软雅黑" panose="020B0503020204020204" pitchFamily="34" charset="-122"/>
              </a:rPr>
              <a:t>不已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不停止</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(12)</a:t>
            </a:r>
            <a:r>
              <a:rPr lang="zh-CN" altLang="en-US" sz="2100" dirty="0">
                <a:latin typeface="Times New Roman" panose="02020603050405020304" pitchFamily="18" charset="0"/>
                <a:ea typeface="微软雅黑" panose="020B0503020204020204" pitchFamily="34" charset="-122"/>
              </a:rPr>
              <a:t>遂反</a:t>
            </a:r>
            <a:r>
              <a:rPr lang="zh-CN" altLang="en-US" sz="2100" dirty="0">
                <a:solidFill>
                  <a:srgbClr val="FF00FF"/>
                </a:solidFill>
                <a:latin typeface="Times New Roman" panose="02020603050405020304" pitchFamily="18" charset="0"/>
                <a:ea typeface="微软雅黑" panose="020B0503020204020204" pitchFamily="34" charset="-122"/>
              </a:rPr>
              <a:t>溯流</a:t>
            </a:r>
            <a:r>
              <a:rPr lang="zh-CN" altLang="en-US" sz="2100" dirty="0">
                <a:latin typeface="Times New Roman" panose="02020603050405020304" pitchFamily="18" charset="0"/>
                <a:ea typeface="微软雅黑" panose="020B0503020204020204" pitchFamily="34" charset="-122"/>
              </a:rPr>
              <a:t>逆上矣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逆流</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(13)</a:t>
            </a:r>
            <a:r>
              <a:rPr lang="zh-CN" altLang="en-US" sz="2100" dirty="0">
                <a:latin typeface="Times New Roman" panose="02020603050405020304" pitchFamily="18" charset="0"/>
                <a:ea typeface="微软雅黑" panose="020B0503020204020204" pitchFamily="34" charset="-122"/>
              </a:rPr>
              <a:t>可据理</a:t>
            </a:r>
            <a:r>
              <a:rPr lang="zh-CN" altLang="en-US" sz="2100" dirty="0">
                <a:solidFill>
                  <a:srgbClr val="FF00FF"/>
                </a:solidFill>
                <a:latin typeface="Times New Roman" panose="02020603050405020304" pitchFamily="18" charset="0"/>
                <a:ea typeface="微软雅黑" panose="020B0503020204020204" pitchFamily="34" charset="-122"/>
              </a:rPr>
              <a:t>臆断</a:t>
            </a:r>
            <a:r>
              <a:rPr lang="zh-CN" altLang="en-US" sz="2100" dirty="0">
                <a:latin typeface="Times New Roman" panose="02020603050405020304" pitchFamily="18" charset="0"/>
                <a:ea typeface="微软雅黑" panose="020B0503020204020204" pitchFamily="34" charset="-122"/>
              </a:rPr>
              <a:t>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主观地</a:t>
            </a:r>
            <a:r>
              <a:rPr lang="zh-CN" altLang="en-US" sz="2100" dirty="0" smtClean="0">
                <a:latin typeface="Times New Roman" panose="02020603050405020304" pitchFamily="18" charset="0"/>
                <a:ea typeface="微软雅黑" panose="020B0503020204020204" pitchFamily="34" charset="-122"/>
              </a:rPr>
              <a:t>判断</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506828"/>
            <a:ext cx="8085560" cy="3484245"/>
          </a:xfrm>
          <a:prstGeom prst="rect">
            <a:avLst/>
          </a:prstGeom>
        </p:spPr>
        <p:txBody>
          <a:bodyPr wrap="square">
            <a:spAutoFit/>
          </a:bodyPr>
          <a:lstStyle/>
          <a:p>
            <a:pPr>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闻</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笑曰：代词，这件事</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当求</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于上流：代词，指石兽</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其反激</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力：结构助词，的</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岂能</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暴涨携之去：介词，被</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必于石下迎水处啮沙</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坎穴：动词，成为</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众服</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确论：动词，</a:t>
            </a:r>
            <a:r>
              <a:rPr lang="zh-CN" altLang="en-US" sz="2100" dirty="0" smtClean="0">
                <a:latin typeface="Times New Roman" panose="02020603050405020304" pitchFamily="18" charset="0"/>
                <a:ea typeface="微软雅黑" panose="020B0503020204020204" pitchFamily="34" charset="-122"/>
              </a:rPr>
              <a:t>认为</a:t>
            </a:r>
            <a:endParaRPr lang="zh-CN" altLang="en-US" sz="2100" dirty="0">
              <a:latin typeface="Times New Roman" panose="02020603050405020304" pitchFamily="18" charset="0"/>
              <a:ea typeface="微软雅黑" panose="020B0503020204020204" pitchFamily="34" charset="-122"/>
            </a:endParaRPr>
          </a:p>
        </p:txBody>
      </p:sp>
      <p:sp>
        <p:nvSpPr>
          <p:cNvPr id="5" name="左大括号 4"/>
          <p:cNvSpPr/>
          <p:nvPr/>
        </p:nvSpPr>
        <p:spPr>
          <a:xfrm>
            <a:off x="1749593" y="3599599"/>
            <a:ext cx="116058" cy="12141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左大括号 5"/>
          <p:cNvSpPr/>
          <p:nvPr/>
        </p:nvSpPr>
        <p:spPr>
          <a:xfrm>
            <a:off x="1749593" y="2199617"/>
            <a:ext cx="116058" cy="1189817"/>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3" name="矩形 2"/>
          <p:cNvSpPr/>
          <p:nvPr/>
        </p:nvSpPr>
        <p:spPr>
          <a:xfrm>
            <a:off x="523867" y="2598317"/>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）之</a:t>
            </a:r>
            <a:endParaRPr lang="zh-CN" altLang="en-US" sz="2100" dirty="0">
              <a:latin typeface="Times New Roman" panose="02020603050405020304" pitchFamily="18" charset="0"/>
            </a:endParaRPr>
          </a:p>
        </p:txBody>
      </p:sp>
      <p:sp>
        <p:nvSpPr>
          <p:cNvPr id="4" name="矩形 3"/>
          <p:cNvSpPr/>
          <p:nvPr/>
        </p:nvSpPr>
        <p:spPr>
          <a:xfrm>
            <a:off x="523867" y="4010485"/>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）为</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489430"/>
            <a:ext cx="8102992" cy="3484245"/>
          </a:xfrm>
          <a:prstGeom prst="rect">
            <a:avLst/>
          </a:prstGeom>
        </p:spPr>
        <p:txBody>
          <a:bodyPr wrap="square">
            <a:spAutoFit/>
          </a:bodyPr>
          <a:lstStyle/>
          <a:p>
            <a:pPr>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棹</a:t>
            </a:r>
            <a:r>
              <a:rPr lang="zh-CN" altLang="en-US" sz="2100" dirty="0">
                <a:latin typeface="Times New Roman" panose="02020603050405020304" pitchFamily="18" charset="0"/>
                <a:ea typeface="微软雅黑" panose="020B0503020204020204" pitchFamily="34" charset="-122"/>
              </a:rPr>
              <a:t>数小舟：名词作动词，划（船）</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）岂能为暴</a:t>
            </a:r>
            <a:r>
              <a:rPr lang="zh-CN" altLang="en-US" sz="2100" dirty="0">
                <a:solidFill>
                  <a:srgbClr val="FF00FF"/>
                </a:solidFill>
                <a:latin typeface="Times New Roman" panose="02020603050405020304" pitchFamily="18" charset="0"/>
                <a:ea typeface="微软雅黑" panose="020B0503020204020204" pitchFamily="34" charset="-122"/>
              </a:rPr>
              <a:t>涨</a:t>
            </a:r>
            <a:r>
              <a:rPr lang="zh-CN" altLang="en-US" sz="2100" dirty="0">
                <a:latin typeface="Times New Roman" panose="02020603050405020304" pitchFamily="18" charset="0"/>
                <a:ea typeface="微软雅黑" panose="020B0503020204020204" pitchFamily="34" charset="-122"/>
              </a:rPr>
              <a:t>携之去：动词作名词，涨起来的河水</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b="1" dirty="0" smtClean="0">
                <a:latin typeface="Times New Roman" panose="02020603050405020304" pitchFamily="18" charset="0"/>
                <a:ea typeface="微软雅黑" panose="020B0503020204020204" pitchFamily="34" charset="-122"/>
              </a:rPr>
              <a:t>4</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求</a:t>
            </a:r>
            <a:r>
              <a:rPr lang="zh-CN" altLang="en-US" sz="2100" dirty="0">
                <a:latin typeface="Times New Roman" panose="02020603050405020304" pitchFamily="18" charset="0"/>
                <a:ea typeface="微软雅黑" panose="020B0503020204020204" pitchFamily="34" charset="-122"/>
              </a:rPr>
              <a:t>二石兽于水中</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寻找</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设法得到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恳请</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478878"/>
            <a:ext cx="8343977"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尔辈不能究</a:t>
            </a:r>
            <a:r>
              <a:rPr lang="zh-CN" altLang="en-US" sz="2100" dirty="0">
                <a:solidFill>
                  <a:srgbClr val="FF00FF"/>
                </a:solidFill>
                <a:latin typeface="Times New Roman" panose="02020603050405020304" pitchFamily="18" charset="0"/>
                <a:ea typeface="微软雅黑" panose="020B0503020204020204" pitchFamily="34" charset="-122"/>
              </a:rPr>
              <a:t>物理</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事物的道理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规律</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一门学科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a:t>
            </a:r>
            <a:r>
              <a:rPr lang="zh-CN" altLang="en-US" sz="2100" dirty="0" smtClean="0">
                <a:latin typeface="Times New Roman" panose="02020603050405020304" pitchFamily="18" charset="0"/>
                <a:ea typeface="微软雅黑" panose="020B0503020204020204" pitchFamily="34" charset="-122"/>
              </a:rPr>
              <a:t>物理学</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是</a:t>
            </a:r>
            <a:r>
              <a:rPr lang="zh-CN" altLang="en-US" sz="2100" dirty="0">
                <a:latin typeface="Times New Roman" panose="02020603050405020304" pitchFamily="18" charset="0"/>
                <a:ea typeface="微软雅黑" panose="020B0503020204020204" pitchFamily="34" charset="-122"/>
              </a:rPr>
              <a:t>非木杮</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判断词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正确</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渐沉渐深</a:t>
            </a:r>
            <a:r>
              <a:rPr lang="zh-CN" altLang="en-US" sz="2100" dirty="0">
                <a:solidFill>
                  <a:srgbClr val="FF00FF"/>
                </a:solidFill>
                <a:latin typeface="Times New Roman" panose="02020603050405020304" pitchFamily="18" charset="0"/>
                <a:ea typeface="微软雅黑" panose="020B0503020204020204" pitchFamily="34" charset="-122"/>
              </a:rPr>
              <a:t>耳</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语气词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表示“罢了”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耳朵</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93391"/>
            <a:ext cx="8102990" cy="3484245"/>
          </a:xfrm>
          <a:prstGeom prst="rect">
            <a:avLst/>
          </a:prstGeom>
        </p:spPr>
        <p:txBody>
          <a:bodyPr wrap="square">
            <a:spAutoFit/>
          </a:bodyPr>
          <a:lstStyle/>
          <a:p>
            <a:pPr>
              <a:lnSpc>
                <a:spcPct val="150000"/>
              </a:lnSpc>
            </a:pPr>
            <a:r>
              <a:rPr lang="zh-CN" altLang="en-US" sz="2100" b="1" dirty="0">
                <a:latin typeface="Times New Roman" panose="02020603050405020304" pitchFamily="18" charset="0"/>
                <a:ea typeface="微软雅黑" panose="020B0503020204020204" pitchFamily="34" charset="-122"/>
              </a:rPr>
              <a:t>二、重点句子翻译</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沧州南一寺临河干，山门圮于河，二石兽并沉焉。</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沧州</a:t>
            </a:r>
            <a:r>
              <a:rPr lang="zh-CN" altLang="en-US" sz="2100" dirty="0">
                <a:solidFill>
                  <a:srgbClr val="C00000"/>
                </a:solidFill>
                <a:latin typeface="Times New Roman" panose="02020603050405020304" pitchFamily="18" charset="0"/>
                <a:ea typeface="微软雅黑" panose="020B0503020204020204" pitchFamily="34" charset="-122"/>
              </a:rPr>
              <a:t>的南面有一座佛寺靠近河岸，佛寺的外门倒塌在河里，两个石兽一起沉没在这条河里。</a:t>
            </a:r>
            <a:endParaRPr lang="zh-CN" altLang="en-US" sz="2100" dirty="0">
              <a:solidFill>
                <a:srgbClr val="C00000"/>
              </a:solidFill>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尔辈不能究物理。是非木杮，岂能为暴涨携之去？</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你们</a:t>
            </a:r>
            <a:r>
              <a:rPr lang="zh-CN" altLang="en-US" sz="2100" dirty="0">
                <a:solidFill>
                  <a:srgbClr val="C00000"/>
                </a:solidFill>
                <a:latin typeface="Times New Roman" panose="02020603050405020304" pitchFamily="18" charset="0"/>
                <a:ea typeface="微软雅黑" panose="020B0503020204020204" pitchFamily="34" charset="-122"/>
              </a:rPr>
              <a:t>这些人不能探求事物的道理。这不是木片，怎么能被突然涨起来的河水带走呢</a:t>
            </a:r>
            <a:r>
              <a:rPr lang="zh-CN" altLang="en-US" sz="2100" dirty="0" smtClean="0">
                <a:solidFill>
                  <a:srgbClr val="C00000"/>
                </a:solidFill>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5855"/>
            <a:ext cx="8092440" cy="2515235"/>
          </a:xfrm>
          <a:prstGeom prst="rect">
            <a:avLst/>
          </a:prstGeom>
        </p:spPr>
        <p:txBody>
          <a:bodyPr wrap="square">
            <a:spAutoFit/>
          </a:bodyPr>
          <a:lstStyle/>
          <a:p>
            <a:pPr>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乃石性坚重，沙性松浮，湮于沙上，渐沉渐深耳。</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rPr>
              <a:t>这是石头的性质坚硬而沉重，河沙的性质松软而浮动，石兽埋没于沙中，越沉越深罢了。</a:t>
            </a:r>
            <a:endParaRPr lang="zh-CN" altLang="en-US" sz="2100" dirty="0">
              <a:solidFill>
                <a:srgbClr val="C00000"/>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沿河求之，不亦颠乎？</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顺着</a:t>
            </a:r>
            <a:r>
              <a:rPr lang="zh-CN" altLang="en-US" sz="2100" dirty="0">
                <a:solidFill>
                  <a:srgbClr val="C00000"/>
                </a:solidFill>
                <a:latin typeface="Times New Roman" panose="02020603050405020304" pitchFamily="18" charset="0"/>
                <a:ea typeface="微软雅黑" panose="020B0503020204020204" pitchFamily="34" charset="-122"/>
              </a:rPr>
              <a:t>河流寻找石兽，不是颠倒了吗</a:t>
            </a:r>
            <a:r>
              <a:rPr lang="zh-CN" altLang="en-US" sz="2100" dirty="0" smtClean="0">
                <a:solidFill>
                  <a:srgbClr val="C00000"/>
                </a:solidFill>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91317"/>
            <a:ext cx="8092440" cy="3484245"/>
          </a:xfrm>
          <a:prstGeom prst="rect">
            <a:avLst/>
          </a:prstGeom>
        </p:spPr>
        <p:txBody>
          <a:bodyPr wrap="square">
            <a:spAutoFit/>
          </a:bodyPr>
          <a:lstStyle/>
          <a:p>
            <a:pPr>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盖石性坚重，沙性松浮，水不能冲石，其反激之力，必于石下迎水处啮沙为坎穴。</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rPr>
              <a:t>大概是因为石头的性质坚硬而沉重，河沙的性质松软而浮动，水流不能冲走石头，（但）河水撞击石头返回的冲击力，一定在石头底下迎着水流的地方冲刷沙子，形成坑洞。</a:t>
            </a:r>
            <a:endParaRPr lang="zh-CN" altLang="en-US" sz="2100" dirty="0">
              <a:solidFill>
                <a:srgbClr val="C00000"/>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转转不已，遂反溯流逆上矣。</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这样</a:t>
            </a:r>
            <a:r>
              <a:rPr lang="zh-CN" altLang="en-US" sz="2100" dirty="0">
                <a:solidFill>
                  <a:srgbClr val="C00000"/>
                </a:solidFill>
                <a:latin typeface="Times New Roman" panose="02020603050405020304" pitchFamily="18" charset="0"/>
                <a:ea typeface="微软雅黑" panose="020B0503020204020204" pitchFamily="34" charset="-122"/>
              </a:rPr>
              <a:t>翻转不停止，于是（石头）反而逆流而上了</a:t>
            </a:r>
            <a:r>
              <a:rPr lang="zh-CN" altLang="en-US" sz="2100" dirty="0" smtClean="0">
                <a:solidFill>
                  <a:srgbClr val="C00000"/>
                </a:solidFill>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91944"/>
            <a:ext cx="8113542"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求之下流，固颠；求之地中，不更颠乎？</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到</a:t>
            </a:r>
            <a:r>
              <a:rPr lang="zh-CN" altLang="en-US" sz="2100" dirty="0">
                <a:solidFill>
                  <a:srgbClr val="C00000"/>
                </a:solidFill>
                <a:latin typeface="Times New Roman" panose="02020603050405020304" pitchFamily="18" charset="0"/>
                <a:ea typeface="微软雅黑" panose="020B0503020204020204" pitchFamily="34" charset="-122"/>
              </a:rPr>
              <a:t>河的下游寻找石兽，固然颠倒了；在原地深处寻找它们，不是更颠倒了吗？</a:t>
            </a:r>
            <a:endParaRPr lang="zh-CN" altLang="en-US"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如其言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果得于数里外</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按照</a:t>
            </a:r>
            <a:r>
              <a:rPr lang="zh-CN" altLang="en-US" sz="2100" dirty="0">
                <a:solidFill>
                  <a:srgbClr val="C00000"/>
                </a:solidFill>
                <a:latin typeface="Times New Roman" panose="02020603050405020304" pitchFamily="18" charset="0"/>
                <a:ea typeface="微软雅黑" panose="020B0503020204020204" pitchFamily="34" charset="-122"/>
              </a:rPr>
              <a:t>他的话</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去寻找</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果然在上游的几里外寻到了石兽</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然则天下之事，但知其一，不知其二者多矣，可据理臆断欤？</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既然</a:t>
            </a:r>
            <a:r>
              <a:rPr lang="zh-CN" altLang="en-US" sz="2100" dirty="0">
                <a:solidFill>
                  <a:srgbClr val="C00000"/>
                </a:solidFill>
                <a:latin typeface="Times New Roman" panose="02020603050405020304" pitchFamily="18" charset="0"/>
                <a:ea typeface="微软雅黑" panose="020B0503020204020204" pitchFamily="34" charset="-122"/>
              </a:rPr>
              <a:t>这样，那么天下的事情，只知道表面现象，不知道其中根本道理的情况有很多啊，怎么可以根据某个道理就主观判断呢？</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7" y="1491944"/>
            <a:ext cx="8102992"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zh-CN" altLang="en-US" sz="2100" b="1" dirty="0" smtClean="0">
                <a:latin typeface="Times New Roman" panose="02020603050405020304" pitchFamily="18" charset="0"/>
                <a:ea typeface="微软雅黑" panose="020B0503020204020204" pitchFamily="34" charset="-122"/>
              </a:rPr>
              <a:t>理解</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本文</a:t>
            </a:r>
            <a:r>
              <a:rPr lang="zh-CN" altLang="en-US" sz="2100" dirty="0">
                <a:latin typeface="Times New Roman" panose="02020603050405020304" pitchFamily="18" charset="0"/>
                <a:ea typeface="微软雅黑" panose="020B0503020204020204" pitchFamily="34" charset="-122"/>
              </a:rPr>
              <a:t>通过僧人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讲学家和老河兵推究沉在河里的石狮子的位置的三种不同结论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说明许多自然现象的发生往往有着复杂的原因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切不可不加分析而凭主观臆断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拘泥于一般的道理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这个故事启发我们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遇事要多思考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分析各方面的因素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要根据实际情况作出判断</a:t>
            </a:r>
            <a:r>
              <a:rPr lang="en-US" altLang="zh-CN" sz="2100" dirty="0">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2046749"/>
            <a:ext cx="8343977" cy="3484245"/>
          </a:xfrm>
          <a:prstGeom prst="rect">
            <a:avLst/>
          </a:prstGeom>
        </p:spPr>
        <p:txBody>
          <a:bodyPr wrap="square">
            <a:spAutoFit/>
          </a:bodyPr>
          <a:lstStyle/>
          <a:p>
            <a:pPr algn="just">
              <a:lnSpc>
                <a:spcPct val="150000"/>
              </a:lnSpc>
              <a:spcBef>
                <a:spcPts val="0"/>
              </a:spcBef>
              <a:spcAft>
                <a:spcPts val="0"/>
              </a:spcAft>
            </a:pPr>
            <a:r>
              <a:rPr lang="zh-CN" altLang="en-US" sz="2100" b="1" dirty="0">
                <a:latin typeface="Times New Roman" panose="02020603050405020304" pitchFamily="18" charset="0"/>
                <a:ea typeface="微软雅黑" panose="020B0503020204020204" pitchFamily="34" charset="-122"/>
              </a:rPr>
              <a:t>阅读下面文言文</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完成题目</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indent="720090" algn="just">
              <a:lnSpc>
                <a:spcPct val="150000"/>
              </a:lnSpc>
              <a:spcBef>
                <a:spcPts val="0"/>
              </a:spcBef>
              <a:spcAft>
                <a:spcPts val="0"/>
              </a:spcAft>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甲</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沧州南一寺临河干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山门圮于河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二石兽并沉焉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阅十余岁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僧募金重修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求二石兽于水中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竟不可得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以为顺流下矣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棹数小舟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曳铁钯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寻十余里无迹</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indent="720090" algn="just">
              <a:lnSpc>
                <a:spcPct val="150000"/>
              </a:lnSpc>
              <a:spcBef>
                <a:spcPts val="0"/>
              </a:spcBef>
              <a:spcAft>
                <a:spcPts val="0"/>
              </a:spcAft>
            </a:pPr>
            <a:r>
              <a:rPr lang="zh-CN" altLang="en-US" sz="2100" dirty="0" smtClean="0">
                <a:latin typeface="Times New Roman" panose="02020603050405020304" pitchFamily="18" charset="0"/>
                <a:ea typeface="微软雅黑" panose="020B0503020204020204" pitchFamily="34" charset="-122"/>
              </a:rPr>
              <a:t>一</a:t>
            </a:r>
            <a:r>
              <a:rPr lang="zh-CN" altLang="en-US" sz="2100" dirty="0">
                <a:latin typeface="Times New Roman" panose="02020603050405020304" pitchFamily="18" charset="0"/>
                <a:ea typeface="微软雅黑" panose="020B0503020204020204" pitchFamily="34" charset="-122"/>
              </a:rPr>
              <a:t>讲学家设帐寺中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闻之笑曰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尔辈不能究物理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是非木杮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岂能为暴涨携之去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乃石性坚重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沙性松浮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湮于沙上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渐沉渐深耳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沿河求之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不亦颠乎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众服为确论</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grpSp>
        <p:nvGrpSpPr>
          <p:cNvPr id="3" name="组合 2"/>
          <p:cNvGrpSpPr/>
          <p:nvPr/>
        </p:nvGrpSpPr>
        <p:grpSpPr>
          <a:xfrm>
            <a:off x="538266" y="1585400"/>
            <a:ext cx="1832229" cy="575945"/>
            <a:chOff x="3318511" y="2579277"/>
            <a:chExt cx="2442972" cy="767927"/>
          </a:xfrm>
        </p:grpSpPr>
        <p:grpSp>
          <p:nvGrpSpPr>
            <p:cNvPr id="5" name="组合 4"/>
            <p:cNvGrpSpPr/>
            <p:nvPr/>
          </p:nvGrpSpPr>
          <p:grpSpPr>
            <a:xfrm>
              <a:off x="3318511" y="2707006"/>
              <a:ext cx="437563" cy="458225"/>
              <a:chOff x="9324592" y="1236103"/>
              <a:chExt cx="531657" cy="583566"/>
            </a:xfrm>
          </p:grpSpPr>
          <p:sp>
            <p:nvSpPr>
              <p:cNvPr id="7" name="Shape 6853"/>
              <p:cNvSpPr/>
              <p:nvPr/>
            </p:nvSpPr>
            <p:spPr>
              <a:xfrm>
                <a:off x="9332127" y="1236103"/>
                <a:ext cx="450444" cy="583566"/>
              </a:xfrm>
              <a:custGeom>
                <a:avLst/>
                <a:gdLst/>
                <a:ahLst/>
                <a:cxnLst>
                  <a:cxn ang="0">
                    <a:pos x="wd2" y="hd2"/>
                  </a:cxn>
                  <a:cxn ang="5400000">
                    <a:pos x="wd2" y="hd2"/>
                  </a:cxn>
                  <a:cxn ang="10800000">
                    <a:pos x="wd2" y="hd2"/>
                  </a:cxn>
                  <a:cxn ang="16200000">
                    <a:pos x="wd2" y="hd2"/>
                  </a:cxn>
                </a:cxnLst>
                <a:rect l="0" t="0" r="r" b="b"/>
                <a:pathLst>
                  <a:path w="21600" h="21600" extrusionOk="0">
                    <a:moveTo>
                      <a:pt x="19406" y="0"/>
                    </a:moveTo>
                    <a:cubicBezTo>
                      <a:pt x="7425" y="0"/>
                      <a:pt x="7425" y="0"/>
                      <a:pt x="7425" y="0"/>
                    </a:cubicBezTo>
                    <a:cubicBezTo>
                      <a:pt x="7425" y="0"/>
                      <a:pt x="4978" y="2088"/>
                      <a:pt x="4134" y="2741"/>
                    </a:cubicBezTo>
                    <a:cubicBezTo>
                      <a:pt x="3122" y="3524"/>
                      <a:pt x="0" y="5873"/>
                      <a:pt x="0" y="5873"/>
                    </a:cubicBezTo>
                    <a:cubicBezTo>
                      <a:pt x="0" y="5873"/>
                      <a:pt x="0" y="5873"/>
                      <a:pt x="0" y="5873"/>
                    </a:cubicBezTo>
                    <a:cubicBezTo>
                      <a:pt x="0" y="19903"/>
                      <a:pt x="0" y="19903"/>
                      <a:pt x="0" y="19903"/>
                    </a:cubicBezTo>
                    <a:cubicBezTo>
                      <a:pt x="0" y="20817"/>
                      <a:pt x="928" y="21600"/>
                      <a:pt x="2109" y="21600"/>
                    </a:cubicBezTo>
                    <a:cubicBezTo>
                      <a:pt x="19406" y="21600"/>
                      <a:pt x="19406" y="21600"/>
                      <a:pt x="19406" y="21600"/>
                    </a:cubicBezTo>
                    <a:cubicBezTo>
                      <a:pt x="20588" y="21600"/>
                      <a:pt x="21600" y="20817"/>
                      <a:pt x="21600" y="19903"/>
                    </a:cubicBezTo>
                    <a:cubicBezTo>
                      <a:pt x="21600" y="1697"/>
                      <a:pt x="21600" y="1697"/>
                      <a:pt x="21600" y="1697"/>
                    </a:cubicBezTo>
                    <a:cubicBezTo>
                      <a:pt x="21600" y="783"/>
                      <a:pt x="20588" y="0"/>
                      <a:pt x="19406" y="0"/>
                    </a:cubicBezTo>
                  </a:path>
                </a:pathLst>
              </a:custGeom>
              <a:solidFill>
                <a:srgbClr val="0A8CBF"/>
              </a:solidFill>
              <a:ln w="12700" cap="flat">
                <a:noFill/>
                <a:miter lim="400000"/>
              </a:ln>
              <a:effectLst/>
            </p:spPr>
            <p:txBody>
              <a:bodyPr wrap="square" lIns="0" tIns="0" rIns="0" bIns="0" numCol="1" anchor="t">
                <a:noAutofit/>
              </a:bodyPr>
              <a:lstStyle/>
              <a:p>
                <a:pPr lvl="0"/>
                <a:endParaRPr sz="100"/>
              </a:p>
            </p:txBody>
          </p:sp>
          <p:pic>
            <p:nvPicPr>
              <p:cNvPr id="8" name="image22.png"/>
              <p:cNvPicPr/>
              <p:nvPr/>
            </p:nvPicPr>
            <p:blipFill>
              <a:blip r:embed="rId1"/>
              <a:stretch>
                <a:fillRect/>
              </a:stretch>
            </p:blipFill>
            <p:spPr>
              <a:xfrm>
                <a:off x="9652796" y="1483092"/>
                <a:ext cx="134798" cy="314808"/>
              </a:xfrm>
              <a:prstGeom prst="rect">
                <a:avLst/>
              </a:prstGeom>
              <a:ln w="12700" cap="flat">
                <a:noFill/>
                <a:miter lim="400000"/>
                <a:headEnd/>
                <a:tailEnd/>
              </a:ln>
              <a:effectLst/>
            </p:spPr>
          </p:pic>
          <p:sp>
            <p:nvSpPr>
              <p:cNvPr id="9" name="Shape 6855"/>
              <p:cNvSpPr/>
              <p:nvPr/>
            </p:nvSpPr>
            <p:spPr>
              <a:xfrm>
                <a:off x="9332127" y="1236103"/>
                <a:ext cx="225222" cy="5835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850" y="0"/>
                      <a:pt x="14850" y="0"/>
                      <a:pt x="14850" y="0"/>
                    </a:cubicBezTo>
                    <a:cubicBezTo>
                      <a:pt x="14850" y="0"/>
                      <a:pt x="9956" y="2088"/>
                      <a:pt x="8269" y="2741"/>
                    </a:cubicBezTo>
                    <a:cubicBezTo>
                      <a:pt x="6244" y="3524"/>
                      <a:pt x="0" y="5873"/>
                      <a:pt x="0" y="5873"/>
                    </a:cubicBezTo>
                    <a:cubicBezTo>
                      <a:pt x="0" y="5873"/>
                      <a:pt x="0" y="5873"/>
                      <a:pt x="0" y="5873"/>
                    </a:cubicBezTo>
                    <a:cubicBezTo>
                      <a:pt x="0" y="19903"/>
                      <a:pt x="0" y="19903"/>
                      <a:pt x="0" y="19903"/>
                    </a:cubicBezTo>
                    <a:cubicBezTo>
                      <a:pt x="0" y="20817"/>
                      <a:pt x="1856" y="21600"/>
                      <a:pt x="4219" y="21600"/>
                    </a:cubicBezTo>
                    <a:cubicBezTo>
                      <a:pt x="21600" y="21600"/>
                      <a:pt x="21600" y="21600"/>
                      <a:pt x="21600" y="21600"/>
                    </a:cubicBezTo>
                    <a:cubicBezTo>
                      <a:pt x="21600" y="0"/>
                      <a:pt x="21600" y="0"/>
                      <a:pt x="21600" y="0"/>
                    </a:cubicBezTo>
                  </a:path>
                </a:pathLst>
              </a:custGeom>
              <a:solidFill>
                <a:srgbClr val="18A3D9"/>
              </a:solidFill>
              <a:ln w="12700" cap="flat">
                <a:noFill/>
                <a:miter lim="400000"/>
              </a:ln>
              <a:effectLst/>
            </p:spPr>
            <p:txBody>
              <a:bodyPr wrap="square" lIns="0" tIns="0" rIns="0" bIns="0" numCol="1" anchor="t">
                <a:noAutofit/>
              </a:bodyPr>
              <a:lstStyle/>
              <a:p>
                <a:pPr lvl="0"/>
                <a:endParaRPr sz="100"/>
              </a:p>
            </p:txBody>
          </p:sp>
          <p:pic>
            <p:nvPicPr>
              <p:cNvPr id="10" name="image23.png"/>
              <p:cNvPicPr/>
              <p:nvPr/>
            </p:nvPicPr>
            <p:blipFill>
              <a:blip r:embed="rId2"/>
              <a:stretch>
                <a:fillRect/>
              </a:stretch>
            </p:blipFill>
            <p:spPr>
              <a:xfrm>
                <a:off x="9324592" y="1375087"/>
                <a:ext cx="195081" cy="57771"/>
              </a:xfrm>
              <a:prstGeom prst="rect">
                <a:avLst/>
              </a:prstGeom>
              <a:ln w="12700" cap="flat">
                <a:noFill/>
                <a:miter lim="400000"/>
                <a:headEnd/>
                <a:tailEnd/>
              </a:ln>
              <a:effectLst/>
            </p:spPr>
          </p:pic>
          <p:sp>
            <p:nvSpPr>
              <p:cNvPr id="11" name="Shape 6857"/>
              <p:cNvSpPr/>
              <p:nvPr/>
            </p:nvSpPr>
            <p:spPr>
              <a:xfrm>
                <a:off x="9332127" y="1236103"/>
                <a:ext cx="154893" cy="159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5360"/>
                      <a:pt x="21600" y="15360"/>
                      <a:pt x="21600" y="15360"/>
                    </a:cubicBezTo>
                    <a:cubicBezTo>
                      <a:pt x="21600" y="18960"/>
                      <a:pt x="18900" y="21600"/>
                      <a:pt x="15464" y="21600"/>
                    </a:cubicBezTo>
                    <a:cubicBezTo>
                      <a:pt x="0" y="21600"/>
                      <a:pt x="0" y="21600"/>
                      <a:pt x="0" y="21600"/>
                    </a:cubicBezTo>
                    <a:lnTo>
                      <a:pt x="21600" y="0"/>
                    </a:lnTo>
                    <a:close/>
                  </a:path>
                </a:pathLst>
              </a:custGeom>
              <a:solidFill>
                <a:srgbClr val="3DBAEB"/>
              </a:solidFill>
              <a:ln w="12700" cap="flat">
                <a:noFill/>
                <a:miter lim="400000"/>
              </a:ln>
              <a:effectLst/>
            </p:spPr>
            <p:txBody>
              <a:bodyPr wrap="square" lIns="0" tIns="0" rIns="0" bIns="0" numCol="1" anchor="t">
                <a:noAutofit/>
              </a:bodyPr>
              <a:lstStyle/>
              <a:p>
                <a:pPr lvl="0"/>
                <a:endParaRPr sz="100"/>
              </a:p>
            </p:txBody>
          </p:sp>
          <p:sp>
            <p:nvSpPr>
              <p:cNvPr id="12" name="Shape 6858"/>
              <p:cNvSpPr/>
              <p:nvPr/>
            </p:nvSpPr>
            <p:spPr>
              <a:xfrm>
                <a:off x="9405806" y="1446253"/>
                <a:ext cx="301412" cy="195081"/>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cubicBezTo>
                      <a:pt x="1137" y="21600"/>
                      <a:pt x="1137" y="21600"/>
                      <a:pt x="1137" y="21600"/>
                    </a:cubicBezTo>
                    <a:cubicBezTo>
                      <a:pt x="505" y="21600"/>
                      <a:pt x="0" y="20822"/>
                      <a:pt x="0" y="19849"/>
                    </a:cubicBezTo>
                    <a:cubicBezTo>
                      <a:pt x="0" y="18876"/>
                      <a:pt x="505" y="18097"/>
                      <a:pt x="1137" y="18097"/>
                    </a:cubicBezTo>
                    <a:cubicBezTo>
                      <a:pt x="20463" y="18097"/>
                      <a:pt x="20463" y="18097"/>
                      <a:pt x="20463" y="18097"/>
                    </a:cubicBezTo>
                    <a:cubicBezTo>
                      <a:pt x="21095" y="18097"/>
                      <a:pt x="21600" y="18876"/>
                      <a:pt x="21600" y="19849"/>
                    </a:cubicBezTo>
                    <a:cubicBezTo>
                      <a:pt x="21600" y="20822"/>
                      <a:pt x="21095" y="21600"/>
                      <a:pt x="20463" y="21600"/>
                    </a:cubicBezTo>
                    <a:close/>
                    <a:moveTo>
                      <a:pt x="21600" y="13816"/>
                    </a:moveTo>
                    <a:cubicBezTo>
                      <a:pt x="21600" y="12843"/>
                      <a:pt x="21095" y="12065"/>
                      <a:pt x="20463" y="12065"/>
                    </a:cubicBezTo>
                    <a:cubicBezTo>
                      <a:pt x="1137" y="12065"/>
                      <a:pt x="1137" y="12065"/>
                      <a:pt x="1137" y="12065"/>
                    </a:cubicBezTo>
                    <a:cubicBezTo>
                      <a:pt x="505" y="12065"/>
                      <a:pt x="0" y="12843"/>
                      <a:pt x="0" y="13816"/>
                    </a:cubicBezTo>
                    <a:cubicBezTo>
                      <a:pt x="0" y="14789"/>
                      <a:pt x="505" y="15373"/>
                      <a:pt x="1137" y="15373"/>
                    </a:cubicBezTo>
                    <a:cubicBezTo>
                      <a:pt x="20463" y="15373"/>
                      <a:pt x="20463" y="15373"/>
                      <a:pt x="20463" y="15373"/>
                    </a:cubicBezTo>
                    <a:cubicBezTo>
                      <a:pt x="21095" y="15373"/>
                      <a:pt x="21600" y="14789"/>
                      <a:pt x="21600" y="13816"/>
                    </a:cubicBezTo>
                    <a:close/>
                    <a:moveTo>
                      <a:pt x="21600" y="7784"/>
                    </a:moveTo>
                    <a:cubicBezTo>
                      <a:pt x="21600" y="6811"/>
                      <a:pt x="21095" y="6032"/>
                      <a:pt x="20463" y="6032"/>
                    </a:cubicBezTo>
                    <a:cubicBezTo>
                      <a:pt x="1137" y="6032"/>
                      <a:pt x="1137" y="6032"/>
                      <a:pt x="1137" y="6032"/>
                    </a:cubicBezTo>
                    <a:cubicBezTo>
                      <a:pt x="505" y="6032"/>
                      <a:pt x="0" y="6811"/>
                      <a:pt x="0" y="7784"/>
                    </a:cubicBezTo>
                    <a:cubicBezTo>
                      <a:pt x="0" y="8562"/>
                      <a:pt x="505" y="9341"/>
                      <a:pt x="1137" y="9341"/>
                    </a:cubicBezTo>
                    <a:cubicBezTo>
                      <a:pt x="20463" y="9341"/>
                      <a:pt x="20463" y="9341"/>
                      <a:pt x="20463" y="9341"/>
                    </a:cubicBezTo>
                    <a:cubicBezTo>
                      <a:pt x="21095" y="9341"/>
                      <a:pt x="21600" y="8562"/>
                      <a:pt x="21600" y="7784"/>
                    </a:cubicBezTo>
                    <a:close/>
                    <a:moveTo>
                      <a:pt x="10737" y="1751"/>
                    </a:moveTo>
                    <a:cubicBezTo>
                      <a:pt x="10737" y="778"/>
                      <a:pt x="10232" y="0"/>
                      <a:pt x="9726" y="0"/>
                    </a:cubicBezTo>
                    <a:cubicBezTo>
                      <a:pt x="1137" y="0"/>
                      <a:pt x="1137" y="0"/>
                      <a:pt x="1137" y="0"/>
                    </a:cubicBezTo>
                    <a:cubicBezTo>
                      <a:pt x="505" y="0"/>
                      <a:pt x="0" y="778"/>
                      <a:pt x="0" y="1751"/>
                    </a:cubicBezTo>
                    <a:cubicBezTo>
                      <a:pt x="0" y="2530"/>
                      <a:pt x="505" y="3308"/>
                      <a:pt x="1137" y="3308"/>
                    </a:cubicBezTo>
                    <a:cubicBezTo>
                      <a:pt x="9726" y="3308"/>
                      <a:pt x="9726" y="3308"/>
                      <a:pt x="9726" y="3308"/>
                    </a:cubicBezTo>
                    <a:cubicBezTo>
                      <a:pt x="10232" y="3308"/>
                      <a:pt x="10737" y="2530"/>
                      <a:pt x="10737" y="1751"/>
                    </a:cubicBez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3" name="Shape 6859"/>
              <p:cNvSpPr/>
              <p:nvPr/>
            </p:nvSpPr>
            <p:spPr>
              <a:xfrm>
                <a:off x="9578280" y="1325689"/>
                <a:ext cx="113029" cy="98796"/>
              </a:xfrm>
              <a:prstGeom prst="rect">
                <a:avLst/>
              </a:prstGeom>
              <a:solidFill>
                <a:srgbClr val="F8EDE7"/>
              </a:solidFill>
              <a:ln w="12700" cap="flat">
                <a:noFill/>
                <a:miter lim="400000"/>
              </a:ln>
              <a:effectLst/>
            </p:spPr>
            <p:txBody>
              <a:bodyPr wrap="square" lIns="0" tIns="0" rIns="0" bIns="0" numCol="1" anchor="t">
                <a:noAutofit/>
              </a:bodyPr>
              <a:lstStyle/>
              <a:p>
                <a:pPr lvl="0"/>
                <a:endParaRPr sz="100"/>
              </a:p>
            </p:txBody>
          </p:sp>
          <p:sp>
            <p:nvSpPr>
              <p:cNvPr id="14" name="Shape 6860"/>
              <p:cNvSpPr/>
              <p:nvPr/>
            </p:nvSpPr>
            <p:spPr>
              <a:xfrm>
                <a:off x="9640236" y="1424484"/>
                <a:ext cx="216013" cy="250340"/>
              </a:xfrm>
              <a:custGeom>
                <a:avLst/>
                <a:gdLst/>
                <a:ahLst/>
                <a:cxnLst>
                  <a:cxn ang="0">
                    <a:pos x="wd2" y="hd2"/>
                  </a:cxn>
                  <a:cxn ang="5400000">
                    <a:pos x="wd2" y="hd2"/>
                  </a:cxn>
                  <a:cxn ang="10800000">
                    <a:pos x="wd2" y="hd2"/>
                  </a:cxn>
                  <a:cxn ang="16200000">
                    <a:pos x="wd2" y="hd2"/>
                  </a:cxn>
                </a:cxnLst>
                <a:rect l="0" t="0" r="r" b="b"/>
                <a:pathLst>
                  <a:path w="21600" h="21600" extrusionOk="0">
                    <a:moveTo>
                      <a:pt x="8623" y="0"/>
                    </a:moveTo>
                    <a:lnTo>
                      <a:pt x="0" y="16615"/>
                    </a:lnTo>
                    <a:lnTo>
                      <a:pt x="13144" y="21600"/>
                    </a:lnTo>
                    <a:lnTo>
                      <a:pt x="21600" y="5201"/>
                    </a:lnTo>
                    <a:lnTo>
                      <a:pt x="8623" y="0"/>
                    </a:lnTo>
                    <a:close/>
                  </a:path>
                </a:pathLst>
              </a:custGeom>
              <a:solidFill>
                <a:srgbClr val="3BBF98"/>
              </a:solidFill>
              <a:ln w="12700" cap="flat">
                <a:noFill/>
                <a:miter lim="400000"/>
              </a:ln>
              <a:effectLst/>
            </p:spPr>
            <p:txBody>
              <a:bodyPr wrap="square" lIns="0" tIns="0" rIns="0" bIns="0" numCol="1" anchor="t">
                <a:noAutofit/>
              </a:bodyPr>
              <a:lstStyle/>
              <a:p>
                <a:pPr lvl="0"/>
                <a:endParaRPr sz="100"/>
              </a:p>
            </p:txBody>
          </p:sp>
          <p:sp>
            <p:nvSpPr>
              <p:cNvPr id="15" name="Shape 6861"/>
              <p:cNvSpPr/>
              <p:nvPr/>
            </p:nvSpPr>
            <p:spPr>
              <a:xfrm>
                <a:off x="9640236" y="1617053"/>
                <a:ext cx="131450" cy="98797"/>
              </a:xfrm>
              <a:custGeom>
                <a:avLst/>
                <a:gdLst/>
                <a:ahLst/>
                <a:cxnLst>
                  <a:cxn ang="0">
                    <a:pos x="wd2" y="hd2"/>
                  </a:cxn>
                  <a:cxn ang="5400000">
                    <a:pos x="wd2" y="hd2"/>
                  </a:cxn>
                  <a:cxn ang="10800000">
                    <a:pos x="wd2" y="hd2"/>
                  </a:cxn>
                  <a:cxn ang="16200000">
                    <a:pos x="wd2" y="hd2"/>
                  </a:cxn>
                </a:cxnLst>
                <a:rect l="0" t="0" r="r" b="b"/>
                <a:pathLst>
                  <a:path w="21600" h="21600" extrusionOk="0">
                    <a:moveTo>
                      <a:pt x="1651" y="15742"/>
                    </a:moveTo>
                    <a:lnTo>
                      <a:pt x="0" y="0"/>
                    </a:lnTo>
                    <a:lnTo>
                      <a:pt x="21600" y="12631"/>
                    </a:lnTo>
                    <a:lnTo>
                      <a:pt x="11557" y="21600"/>
                    </a:lnTo>
                    <a:lnTo>
                      <a:pt x="1651" y="15742"/>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6862"/>
              <p:cNvSpPr/>
              <p:nvPr/>
            </p:nvSpPr>
            <p:spPr>
              <a:xfrm>
                <a:off x="9640236" y="1424484"/>
                <a:ext cx="151544" cy="222711"/>
              </a:xfrm>
              <a:custGeom>
                <a:avLst/>
                <a:gdLst/>
                <a:ahLst/>
                <a:cxnLst>
                  <a:cxn ang="0">
                    <a:pos x="wd2" y="hd2"/>
                  </a:cxn>
                  <a:cxn ang="5400000">
                    <a:pos x="wd2" y="hd2"/>
                  </a:cxn>
                  <a:cxn ang="10800000">
                    <a:pos x="wd2" y="hd2"/>
                  </a:cxn>
                  <a:cxn ang="16200000">
                    <a:pos x="wd2" y="hd2"/>
                  </a:cxn>
                </a:cxnLst>
                <a:rect l="0" t="0" r="r" b="b"/>
                <a:pathLst>
                  <a:path w="21600" h="21600" extrusionOk="0">
                    <a:moveTo>
                      <a:pt x="12292" y="0"/>
                    </a:moveTo>
                    <a:lnTo>
                      <a:pt x="0" y="18677"/>
                    </a:lnTo>
                    <a:lnTo>
                      <a:pt x="9308" y="21600"/>
                    </a:lnTo>
                    <a:lnTo>
                      <a:pt x="21600" y="2923"/>
                    </a:lnTo>
                    <a:lnTo>
                      <a:pt x="12292" y="0"/>
                    </a:lnTo>
                    <a:close/>
                  </a:path>
                </a:pathLst>
              </a:custGeom>
              <a:solidFill>
                <a:srgbClr val="4ED0AA"/>
              </a:solidFill>
              <a:ln w="12700" cap="flat">
                <a:noFill/>
                <a:miter lim="400000"/>
              </a:ln>
              <a:effectLst/>
            </p:spPr>
            <p:txBody>
              <a:bodyPr wrap="square" lIns="0" tIns="0" rIns="0" bIns="0" numCol="1" anchor="t">
                <a:noAutofit/>
              </a:bodyPr>
              <a:lstStyle/>
              <a:p>
                <a:pPr lvl="0"/>
                <a:endParaRPr sz="100"/>
              </a:p>
            </p:txBody>
          </p:sp>
          <p:sp>
            <p:nvSpPr>
              <p:cNvPr id="17" name="Shape 6863"/>
              <p:cNvSpPr/>
              <p:nvPr/>
            </p:nvSpPr>
            <p:spPr>
              <a:xfrm>
                <a:off x="9640236" y="1617053"/>
                <a:ext cx="66982" cy="86238"/>
              </a:xfrm>
              <a:custGeom>
                <a:avLst/>
                <a:gdLst/>
                <a:ahLst/>
                <a:cxnLst>
                  <a:cxn ang="0">
                    <a:pos x="wd2" y="hd2"/>
                  </a:cxn>
                  <a:cxn ang="5400000">
                    <a:pos x="wd2" y="hd2"/>
                  </a:cxn>
                  <a:cxn ang="10800000">
                    <a:pos x="wd2" y="hd2"/>
                  </a:cxn>
                  <a:cxn ang="16200000">
                    <a:pos x="wd2" y="hd2"/>
                  </a:cxn>
                </a:cxnLst>
                <a:rect l="0" t="0" r="r" b="b"/>
                <a:pathLst>
                  <a:path w="21600" h="21600" extrusionOk="0">
                    <a:moveTo>
                      <a:pt x="3240" y="18035"/>
                    </a:moveTo>
                    <a:lnTo>
                      <a:pt x="0" y="0"/>
                    </a:lnTo>
                    <a:lnTo>
                      <a:pt x="21600" y="6920"/>
                    </a:lnTo>
                    <a:lnTo>
                      <a:pt x="12960" y="21600"/>
                    </a:lnTo>
                    <a:lnTo>
                      <a:pt x="3240" y="18035"/>
                    </a:ln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8" name="Shape 6864"/>
              <p:cNvSpPr/>
              <p:nvPr/>
            </p:nvSpPr>
            <p:spPr>
              <a:xfrm>
                <a:off x="9650283" y="1684033"/>
                <a:ext cx="65307" cy="66981"/>
              </a:xfrm>
              <a:custGeom>
                <a:avLst/>
                <a:gdLst/>
                <a:ahLst/>
                <a:cxnLst>
                  <a:cxn ang="0">
                    <a:pos x="wd2" y="hd2"/>
                  </a:cxn>
                  <a:cxn ang="5400000">
                    <a:pos x="wd2" y="hd2"/>
                  </a:cxn>
                  <a:cxn ang="10800000">
                    <a:pos x="wd2" y="hd2"/>
                  </a:cxn>
                  <a:cxn ang="16200000">
                    <a:pos x="wd2" y="hd2"/>
                  </a:cxn>
                </a:cxnLst>
                <a:rect l="0" t="0" r="r" b="b"/>
                <a:pathLst>
                  <a:path w="21600" h="21600" extrusionOk="0">
                    <a:moveTo>
                      <a:pt x="21600" y="8910"/>
                    </a:moveTo>
                    <a:lnTo>
                      <a:pt x="3046" y="21600"/>
                    </a:lnTo>
                    <a:lnTo>
                      <a:pt x="0" y="0"/>
                    </a:lnTo>
                    <a:lnTo>
                      <a:pt x="21600" y="8910"/>
                    </a:ln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9" name="Shape 6865"/>
              <p:cNvSpPr/>
              <p:nvPr/>
            </p:nvSpPr>
            <p:spPr>
              <a:xfrm>
                <a:off x="9650283" y="1684033"/>
                <a:ext cx="31817" cy="66981"/>
              </a:xfrm>
              <a:custGeom>
                <a:avLst/>
                <a:gdLst/>
                <a:ahLst/>
                <a:cxnLst>
                  <a:cxn ang="0">
                    <a:pos x="wd2" y="hd2"/>
                  </a:cxn>
                  <a:cxn ang="5400000">
                    <a:pos x="wd2" y="hd2"/>
                  </a:cxn>
                  <a:cxn ang="10800000">
                    <a:pos x="wd2" y="hd2"/>
                  </a:cxn>
                  <a:cxn ang="16200000">
                    <a:pos x="wd2" y="hd2"/>
                  </a:cxn>
                </a:cxnLst>
                <a:rect l="0" t="0" r="r" b="b"/>
                <a:pathLst>
                  <a:path w="21600" h="21600" extrusionOk="0">
                    <a:moveTo>
                      <a:pt x="6253" y="21600"/>
                    </a:moveTo>
                    <a:lnTo>
                      <a:pt x="0" y="0"/>
                    </a:lnTo>
                    <a:lnTo>
                      <a:pt x="21600" y="4590"/>
                    </a:lnTo>
                    <a:lnTo>
                      <a:pt x="6253"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grpSp>
        <p:sp>
          <p:nvSpPr>
            <p:cNvPr id="6" name="文本框 5"/>
            <p:cNvSpPr txBox="1"/>
            <p:nvPr/>
          </p:nvSpPr>
          <p:spPr>
            <a:xfrm>
              <a:off x="3726730" y="2579277"/>
              <a:ext cx="2034753" cy="767927"/>
            </a:xfrm>
            <a:prstGeom prst="rect">
              <a:avLst/>
            </a:prstGeom>
            <a:noFill/>
          </p:spPr>
          <p:txBody>
            <a:bodyPr wrap="square" rtlCol="0" anchor="t">
              <a:spAutoFit/>
            </a:bodyPr>
            <a:lstStyle/>
            <a:p>
              <a:pPr algn="just">
                <a:lnSpc>
                  <a:spcPct val="150000"/>
                </a:lnSpc>
              </a:pPr>
              <a:r>
                <a:rPr lang="zh-CN" altLang="en-US" sz="2100" b="1" dirty="0" smtClean="0">
                  <a:solidFill>
                    <a:srgbClr val="0A8CBF"/>
                  </a:solidFill>
                  <a:latin typeface="Times New Roman" panose="02020603050405020304" pitchFamily="18" charset="0"/>
                  <a:ea typeface="微软雅黑" panose="020B0503020204020204" pitchFamily="34" charset="-122"/>
                  <a:sym typeface="+mn-ea"/>
                </a:rPr>
                <a:t>课堂变式练</a:t>
              </a:r>
              <a:endParaRPr lang="zh-CN" altLang="en-US" sz="2100" b="1" dirty="0" smtClean="0">
                <a:solidFill>
                  <a:srgbClr val="0A8CBF"/>
                </a:solidFill>
                <a:latin typeface="Times New Roman" panose="02020603050405020304" pitchFamily="18" charset="0"/>
                <a:ea typeface="微软雅黑" panose="020B0503020204020204" pitchFamily="34" charset="-122"/>
                <a:sym typeface="+mn-ea"/>
              </a:endParaRPr>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261934" y="1490603"/>
            <a:ext cx="8620601" cy="1060450"/>
          </a:xfrm>
          <a:prstGeom prst="rect">
            <a:avLst/>
          </a:prstGeom>
          <a:noFill/>
          <a:ln w="28575">
            <a:solidFill>
              <a:srgbClr val="ED7D31"/>
            </a:solidFill>
            <a:prstDash val="dash"/>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sz="2100" dirty="0">
                <a:latin typeface="Times New Roman" panose="02020603050405020304" pitchFamily="18" charset="0"/>
                <a:ea typeface="微软雅黑" panose="020B0503020204020204" pitchFamily="34" charset="-122"/>
                <a:cs typeface="Times New Roman" panose="02020603050405020304" pitchFamily="18" charset="0"/>
              </a:rPr>
              <a:t>本题考查对文章内容的理解｡C.“先从国家大事说起,再联系生活琐事”说法错误,应该是“先从生活琐事说起,再谈到国家大事”｡</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163" y="1485900"/>
            <a:ext cx="8038148" cy="2999740"/>
          </a:xfrm>
          <a:prstGeom prst="rect">
            <a:avLst/>
          </a:prstGeom>
        </p:spPr>
        <p:txBody>
          <a:bodyPr wrap="square">
            <a:spAutoFit/>
          </a:bodyPr>
          <a:lstStyle/>
          <a:p>
            <a:pPr indent="720090"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一老河兵闻之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又笑曰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凡河中失石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当求之于上流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盖石性坚重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沙性松浮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水不能冲石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其反激之力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必于石下迎水处啮沙为坎穴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渐激渐深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至石之半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石必倒掷坎穴中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如是再啮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石又再转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转转不已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遂反溯流逆上矣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求之下流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固颠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求之地中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不更颠乎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如其言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果得于数里外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然则天下之事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但知其一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不知其二者多矣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可据理臆断欤</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indent="720090" algn="r">
              <a:lnSpc>
                <a:spcPct val="150000"/>
              </a:lnSpc>
              <a:spcBef>
                <a:spcPts val="0"/>
              </a:spcBef>
              <a:spcAft>
                <a:spcPts val="0"/>
              </a:spcAft>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河中石兽</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162" y="1485900"/>
            <a:ext cx="8155672" cy="4291330"/>
          </a:xfrm>
          <a:prstGeom prst="rect">
            <a:avLst/>
          </a:prstGeom>
        </p:spPr>
        <p:txBody>
          <a:bodyPr wrap="square">
            <a:spAutoFit/>
          </a:bodyPr>
          <a:lstStyle/>
          <a:p>
            <a:pPr indent="720090" algn="just">
              <a:lnSpc>
                <a:spcPct val="140000"/>
              </a:lnSpc>
              <a:spcBef>
                <a:spcPts val="0"/>
              </a:spcBef>
              <a:spcAft>
                <a:spcPts val="0"/>
              </a:spcAft>
            </a:pP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乙</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余十一二岁时</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闻从叔灿若公言</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里有齐某者</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以罪戍黑龙江</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殁数年矣</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其子稍长</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欲归其骨</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而贫不能往</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恒蹙</a:t>
            </a:r>
            <a:r>
              <a:rPr lang="en-US" altLang="zh-CN" sz="1950" dirty="0">
                <a:latin typeface="Times New Roman" panose="02020603050405020304" pitchFamily="18" charset="0"/>
                <a:ea typeface="微软雅黑" panose="020B0503020204020204" pitchFamily="34" charset="-122"/>
              </a:rPr>
              <a:t>(</a:t>
            </a:r>
            <a:r>
              <a:rPr lang="en-US" altLang="zh-CN" sz="1950" dirty="0" err="1">
                <a:latin typeface="Times New Roman" panose="02020603050405020304" pitchFamily="18" charset="0"/>
                <a:ea typeface="微软雅黑" panose="020B0503020204020204" pitchFamily="34" charset="-122"/>
              </a:rPr>
              <a:t>cù</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然如抱深忧</a:t>
            </a:r>
            <a:r>
              <a:rPr lang="en-US" altLang="zh-CN" sz="1950" dirty="0" smtClean="0">
                <a:latin typeface="Times New Roman" panose="02020603050405020304" pitchFamily="18" charset="0"/>
                <a:ea typeface="微软雅黑" panose="020B0503020204020204" pitchFamily="34" charset="-122"/>
              </a:rPr>
              <a:t>｡</a:t>
            </a:r>
            <a:endParaRPr lang="en-US" altLang="zh-CN" sz="1950" dirty="0" smtClean="0">
              <a:latin typeface="Times New Roman" panose="02020603050405020304" pitchFamily="18" charset="0"/>
              <a:ea typeface="微软雅黑" panose="020B0503020204020204" pitchFamily="34" charset="-122"/>
            </a:endParaRPr>
          </a:p>
          <a:p>
            <a:pPr indent="720090" algn="just">
              <a:lnSpc>
                <a:spcPct val="140000"/>
              </a:lnSpc>
              <a:spcBef>
                <a:spcPts val="0"/>
              </a:spcBef>
              <a:spcAft>
                <a:spcPts val="0"/>
              </a:spcAft>
            </a:pPr>
            <a:r>
              <a:rPr lang="zh-CN" altLang="en-US" sz="1950" dirty="0" smtClean="0">
                <a:latin typeface="Times New Roman" panose="02020603050405020304" pitchFamily="18" charset="0"/>
                <a:ea typeface="微软雅黑" panose="020B0503020204020204" pitchFamily="34" charset="-122"/>
              </a:rPr>
              <a:t>一日</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偶得豆数升</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乃屑以为末</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水抟成丸</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衣以赭土</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诈为卖药者以往</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姑以绐</a:t>
            </a:r>
            <a:r>
              <a:rPr lang="en-US" altLang="zh-CN" sz="1950" dirty="0">
                <a:latin typeface="Times New Roman" panose="02020603050405020304" pitchFamily="18" charset="0"/>
                <a:ea typeface="微软雅黑" panose="020B0503020204020204" pitchFamily="34" charset="-122"/>
              </a:rPr>
              <a:t>(</a:t>
            </a:r>
            <a:r>
              <a:rPr lang="en-US" altLang="zh-CN" sz="1950" dirty="0" err="1">
                <a:latin typeface="Times New Roman" panose="02020603050405020304" pitchFamily="18" charset="0"/>
                <a:ea typeface="微软雅黑" panose="020B0503020204020204" pitchFamily="34" charset="-122"/>
              </a:rPr>
              <a:t>dài</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取数文钱供口食耳</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乃沿途买其药者</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虽危症亦立愈</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转相告语</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颇得善价</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竟藉是达戍所</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得父骨</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以箧负归</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归途于窝集遇三盗</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急弃其资斧</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负箧奔</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盗追及</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开箧见骨</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怪问其故</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涕泣陈述</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共悯而释之</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转赠以金</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方拜谢间</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一盗忽擗</a:t>
            </a:r>
            <a:r>
              <a:rPr lang="en-US" altLang="zh-CN" sz="1950" dirty="0">
                <a:latin typeface="Times New Roman" panose="02020603050405020304" pitchFamily="18" charset="0"/>
                <a:ea typeface="微软雅黑" panose="020B0503020204020204" pitchFamily="34" charset="-122"/>
              </a:rPr>
              <a:t>(</a:t>
            </a:r>
            <a:r>
              <a:rPr lang="en-US" altLang="zh-CN" sz="1950" dirty="0" err="1">
                <a:latin typeface="Times New Roman" panose="02020603050405020304" pitchFamily="18" charset="0"/>
                <a:ea typeface="微软雅黑" panose="020B0503020204020204" pitchFamily="34" charset="-122"/>
              </a:rPr>
              <a:t>pǐ</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砞</a:t>
            </a:r>
            <a:r>
              <a:rPr lang="en-US" altLang="zh-CN" sz="1950" dirty="0">
                <a:latin typeface="Times New Roman" panose="02020603050405020304" pitchFamily="18" charset="0"/>
                <a:ea typeface="微软雅黑" panose="020B0503020204020204" pitchFamily="34" charset="-122"/>
              </a:rPr>
              <a:t>(</a:t>
            </a:r>
            <a:r>
              <a:rPr lang="en-US" altLang="zh-CN" sz="1950" dirty="0" err="1">
                <a:latin typeface="Times New Roman" panose="02020603050405020304" pitchFamily="18" charset="0"/>
                <a:ea typeface="微软雅黑" panose="020B0503020204020204" pitchFamily="34" charset="-122"/>
              </a:rPr>
              <a:t>mò</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捶胸顿足</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大恸曰</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此人孱弱如是</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尚数千里外求父骨</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吾堂堂丈夫</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自命豪杰</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顾及不能耶</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诸君好住</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吾今往肃州矣</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语讫</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挥手西行</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其徒呼使别妻子</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终不反顾</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盖所感者深矣</a:t>
            </a:r>
            <a:r>
              <a:rPr lang="en-US" altLang="zh-CN" sz="1950" dirty="0" smtClean="0">
                <a:latin typeface="Times New Roman" panose="02020603050405020304" pitchFamily="18" charset="0"/>
                <a:ea typeface="微软雅黑" panose="020B0503020204020204" pitchFamily="34" charset="-122"/>
              </a:rPr>
              <a:t>｡</a:t>
            </a:r>
            <a:endParaRPr lang="en-US" altLang="zh-CN" sz="1950" dirty="0" smtClean="0">
              <a:latin typeface="Times New Roman" panose="02020603050405020304" pitchFamily="18" charset="0"/>
              <a:ea typeface="微软雅黑" panose="020B0503020204020204" pitchFamily="34" charset="-122"/>
            </a:endParaRPr>
          </a:p>
          <a:p>
            <a:pPr indent="720090" algn="r">
              <a:lnSpc>
                <a:spcPct val="140000"/>
              </a:lnSpc>
              <a:spcBef>
                <a:spcPts val="0"/>
              </a:spcBef>
              <a:spcAft>
                <a:spcPts val="0"/>
              </a:spcAft>
            </a:pPr>
            <a:r>
              <a:rPr lang="en-US" altLang="zh-CN" sz="1950" dirty="0" smtClean="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纪昀</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阅微草堂笔记</a:t>
            </a:r>
            <a:r>
              <a:rPr lang="en-US" altLang="zh-CN" sz="1950" dirty="0">
                <a:latin typeface="Times New Roman" panose="02020603050405020304" pitchFamily="18" charset="0"/>
                <a:ea typeface="微软雅黑" panose="020B0503020204020204" pitchFamily="34" charset="-122"/>
              </a:rPr>
              <a:t>》)</a:t>
            </a:r>
            <a:endParaRPr sz="195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7684" y="1510189"/>
            <a:ext cx="8086249"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下列句中加点词解释有误的一项是</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solidFill>
                  <a:srgbClr val="FF00FF"/>
                </a:solidFill>
                <a:latin typeface="Times New Roman" panose="02020603050405020304" pitchFamily="18" charset="0"/>
                <a:ea typeface="微软雅黑" panose="020B0503020204020204" pitchFamily="34" charset="-122"/>
              </a:rPr>
              <a:t>阅</a:t>
            </a:r>
            <a:r>
              <a:rPr lang="zh-CN" altLang="en-US" sz="2100" dirty="0">
                <a:latin typeface="Times New Roman" panose="02020603050405020304" pitchFamily="18" charset="0"/>
                <a:ea typeface="微软雅黑" panose="020B0503020204020204" pitchFamily="34" charset="-122"/>
              </a:rPr>
              <a:t>十余</a:t>
            </a:r>
            <a:r>
              <a:rPr lang="zh-CN" altLang="en-US" sz="2100" dirty="0" smtClean="0">
                <a:latin typeface="Times New Roman" panose="02020603050405020304" pitchFamily="18" charset="0"/>
                <a:ea typeface="微软雅黑" panose="020B0503020204020204" pitchFamily="34" charset="-122"/>
              </a:rPr>
              <a:t>岁</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看</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不亦</a:t>
            </a:r>
            <a:r>
              <a:rPr lang="zh-CN" altLang="en-US" sz="2100" dirty="0">
                <a:solidFill>
                  <a:srgbClr val="FF00FF"/>
                </a:solidFill>
                <a:latin typeface="Times New Roman" panose="02020603050405020304" pitchFamily="18" charset="0"/>
                <a:ea typeface="微软雅黑" panose="020B0503020204020204" pitchFamily="34" charset="-122"/>
              </a:rPr>
              <a:t>颠</a:t>
            </a:r>
            <a:r>
              <a:rPr lang="zh-CN" altLang="en-US" sz="2100" dirty="0" smtClean="0">
                <a:latin typeface="Times New Roman" panose="02020603050405020304" pitchFamily="18" charset="0"/>
                <a:ea typeface="微软雅黑" panose="020B0503020204020204" pitchFamily="34" charset="-122"/>
              </a:rPr>
              <a:t>乎</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颠倒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错乱</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负箧</a:t>
            </a:r>
            <a:r>
              <a:rPr lang="zh-CN" altLang="en-US" sz="2100" dirty="0" smtClean="0">
                <a:solidFill>
                  <a:srgbClr val="FF00FF"/>
                </a:solidFill>
                <a:latin typeface="Times New Roman" panose="02020603050405020304" pitchFamily="18" charset="0"/>
                <a:ea typeface="微软雅黑" panose="020B0503020204020204" pitchFamily="34" charset="-122"/>
              </a:rPr>
              <a:t>奔</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急跑</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终不</a:t>
            </a:r>
            <a:r>
              <a:rPr lang="zh-CN" altLang="en-US" sz="2100" dirty="0" smtClean="0">
                <a:latin typeface="Times New Roman" panose="02020603050405020304" pitchFamily="18" charset="0"/>
                <a:ea typeface="微软雅黑" panose="020B0503020204020204" pitchFamily="34" charset="-122"/>
              </a:rPr>
              <a:t>反</a:t>
            </a:r>
            <a:r>
              <a:rPr lang="zh-CN" altLang="en-US" sz="2100" dirty="0" smtClean="0">
                <a:solidFill>
                  <a:srgbClr val="FF00FF"/>
                </a:solidFill>
                <a:latin typeface="Times New Roman" panose="02020603050405020304" pitchFamily="18" charset="0"/>
                <a:ea typeface="微软雅黑" panose="020B0503020204020204" pitchFamily="34" charset="-122"/>
              </a:rPr>
              <a:t>顾</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回头看</a:t>
            </a:r>
            <a:endParaRPr lang="zh-CN" altLang="en-US"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4989764" y="1620863"/>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A</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518160" y="4002405"/>
            <a:ext cx="8086249" cy="542925"/>
          </a:xfrm>
          <a:prstGeom prst="rect">
            <a:avLst/>
          </a:prstGeom>
          <a:noFill/>
          <a:ln w="28575">
            <a:solidFill>
              <a:srgbClr val="ED7D31"/>
            </a:solidFill>
            <a:prstDash val="dash"/>
          </a:ln>
        </p:spPr>
        <p:txBody>
          <a:bodyPr wrap="square">
            <a:spAutoFit/>
          </a:bodyPr>
          <a:lstStyle/>
          <a:p>
            <a:pPr indent="0" algn="just">
              <a:lnSpc>
                <a:spcPct val="14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经过</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经历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8158" y="1510189"/>
            <a:ext cx="8121491"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下列句子中加点词语意思相同的一项是</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求</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smtClean="0">
                <a:latin typeface="Times New Roman" panose="02020603050405020304" pitchFamily="18" charset="0"/>
                <a:ea typeface="微软雅黑" panose="020B0503020204020204" pitchFamily="34" charset="-122"/>
              </a:rPr>
              <a:t>下流</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马</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千里者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转赠</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smtClean="0">
                <a:latin typeface="Times New Roman" panose="02020603050405020304" pitchFamily="18" charset="0"/>
                <a:ea typeface="微软雅黑" panose="020B0503020204020204" pitchFamily="34" charset="-122"/>
              </a:rPr>
              <a:t>金</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中有足乐者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果得</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a:latin typeface="Times New Roman" panose="02020603050405020304" pitchFamily="18" charset="0"/>
                <a:ea typeface="微软雅黑" panose="020B0503020204020204" pitchFamily="34" charset="-122"/>
              </a:rPr>
              <a:t>数</a:t>
            </a:r>
            <a:r>
              <a:rPr lang="zh-CN" altLang="en-US" sz="2100" dirty="0" smtClean="0">
                <a:latin typeface="Times New Roman" panose="02020603050405020304" pitchFamily="18" charset="0"/>
                <a:ea typeface="微软雅黑" panose="020B0503020204020204" pitchFamily="34" charset="-122"/>
              </a:rPr>
              <a:t>里外</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万</a:t>
            </a:r>
            <a:r>
              <a:rPr lang="zh-CN" altLang="en-US" sz="2100" dirty="0">
                <a:latin typeface="Times New Roman" panose="02020603050405020304" pitchFamily="18" charset="0"/>
                <a:ea typeface="微软雅黑" panose="020B0503020204020204" pitchFamily="34" charset="-122"/>
              </a:rPr>
              <a:t>钟</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a:latin typeface="Times New Roman" panose="02020603050405020304" pitchFamily="18" charset="0"/>
                <a:ea typeface="微软雅黑" panose="020B0503020204020204" pitchFamily="34" charset="-122"/>
              </a:rPr>
              <a:t>我何加焉</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岂能</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暴涨携之</a:t>
            </a:r>
            <a:r>
              <a:rPr lang="zh-CN" altLang="en-US" sz="2100" dirty="0" smtClean="0">
                <a:latin typeface="Times New Roman" panose="02020603050405020304" pitchFamily="18" charset="0"/>
                <a:ea typeface="微软雅黑" panose="020B0503020204020204" pitchFamily="34" charset="-122"/>
              </a:rPr>
              <a:t>去</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天子</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动</a:t>
            </a:r>
            <a:endParaRPr lang="zh-CN" altLang="en-US"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5564194" y="1640939"/>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D</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498635" y="4028123"/>
            <a:ext cx="8216301" cy="995045"/>
          </a:xfrm>
          <a:prstGeom prst="rect">
            <a:avLst/>
          </a:prstGeom>
          <a:noFill/>
          <a:ln w="28575">
            <a:solidFill>
              <a:srgbClr val="ED7D31"/>
            </a:solidFill>
            <a:prstDash val="dash"/>
          </a:ln>
        </p:spPr>
        <p:txBody>
          <a:bodyPr wrap="square">
            <a:spAutoFit/>
          </a:bodyPr>
          <a:lstStyle/>
          <a:p>
            <a:pPr indent="0" algn="just">
              <a:lnSpc>
                <a:spcPct val="14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代词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指石兽</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定语后置的标志</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不译</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介词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把</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拿</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连词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因为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对于</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被</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被</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89585" y="1510189"/>
            <a:ext cx="8155781" cy="3484245"/>
          </a:xfrm>
          <a:prstGeom prst="rect">
            <a:avLst/>
          </a:prstGeom>
        </p:spPr>
        <p:txBody>
          <a:bodyPr wrap="square">
            <a:spAutoFit/>
          </a:bodyPr>
          <a:lstStyle/>
          <a:p>
            <a:pPr algn="just" fontAlgn="auto">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下列对甲乙两文内容理解和分析有误的一项是</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fontAlgn="auto">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甲文老河兵之所以能找到石兽是因为他能从石性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沙性和水的冲击角度作综合分析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最终在上游找到石兽</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fontAlgn="auto">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甲文告诉了我们一个道理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事物的变化是很多的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要尽量地学好书本知识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通过书本知识去判断事物</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fontAlgn="auto">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乙文讲述了一个儿子历尽艰辛终于寻得父亲遗骸的故事</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fontAlgn="auto">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乙文给我们的启示是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做好事与尽孝道都能够感染影响别人</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6271426" y="1620753"/>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B</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6" name="文本框 5"/>
          <p:cNvSpPr txBox="1"/>
          <p:nvPr/>
        </p:nvSpPr>
        <p:spPr>
          <a:xfrm>
            <a:off x="489585" y="4894298"/>
            <a:ext cx="8172926" cy="995045"/>
          </a:xfrm>
          <a:prstGeom prst="rect">
            <a:avLst/>
          </a:prstGeom>
          <a:noFill/>
          <a:ln w="28575">
            <a:solidFill>
              <a:srgbClr val="ED7D31"/>
            </a:solidFill>
            <a:prstDash val="dash"/>
          </a:ln>
        </p:spPr>
        <p:txBody>
          <a:bodyPr wrap="square">
            <a:spAutoFit/>
          </a:bodyPr>
          <a:lstStyle/>
          <a:p>
            <a:pPr indent="0" algn="just">
              <a:lnSpc>
                <a:spcPct val="14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甲文告诉了我们一个道理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任何事都不能根据主观推断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实践出真知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bldLvl="0" animBg="1"/>
    </p:bld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085773" cy="348424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翻译下列句子</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如其言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果得于数里外</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00"/>
                </a:solidFill>
                <a:latin typeface="Times New Roman" panose="02020603050405020304" pitchFamily="18" charset="0"/>
                <a:ea typeface="微软雅黑" panose="020B0503020204020204" pitchFamily="34" charset="-122"/>
              </a:rPr>
              <a:t>按照</a:t>
            </a:r>
            <a:r>
              <a:rPr lang="zh-CN" altLang="en-US" sz="2100" dirty="0">
                <a:solidFill>
                  <a:srgbClr val="FF0000"/>
                </a:solidFill>
                <a:latin typeface="Times New Roman" panose="02020603050405020304" pitchFamily="18" charset="0"/>
                <a:ea typeface="微软雅黑" panose="020B0503020204020204" pitchFamily="34" charset="-122"/>
              </a:rPr>
              <a:t>他的话</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果然在几里外找到了</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石兽</a:t>
            </a:r>
            <a:r>
              <a:rPr lang="en-US" altLang="zh-CN" sz="2100" dirty="0">
                <a:solidFill>
                  <a:srgbClr val="FF0000"/>
                </a:solidFill>
                <a:latin typeface="Times New Roman" panose="02020603050405020304" pitchFamily="18" charset="0"/>
                <a:ea typeface="微软雅黑" panose="020B0503020204020204" pitchFamily="34" charset="-122"/>
              </a:rPr>
              <a:t>)｡</a:t>
            </a:r>
            <a:endParaRPr lang="en-US" altLang="zh-CN" sz="2100" dirty="0">
              <a:solidFill>
                <a:srgbClr val="FF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此人孱弱如是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尚数千里外求父骨</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吾</a:t>
            </a:r>
            <a:r>
              <a:rPr lang="zh-CN" altLang="en-US" sz="2100" dirty="0">
                <a:latin typeface="Times New Roman" panose="02020603050405020304" pitchFamily="18" charset="0"/>
                <a:ea typeface="微软雅黑" panose="020B0503020204020204" pitchFamily="34" charset="-122"/>
              </a:rPr>
              <a:t>堂堂丈夫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自命豪杰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顾及不能耶</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00"/>
                </a:solidFill>
                <a:latin typeface="Times New Roman" panose="02020603050405020304" pitchFamily="18" charset="0"/>
                <a:ea typeface="微软雅黑" panose="020B0503020204020204" pitchFamily="34" charset="-122"/>
              </a:rPr>
              <a:t>这</a:t>
            </a:r>
            <a:r>
              <a:rPr lang="zh-CN" altLang="en-US" sz="2100" dirty="0">
                <a:solidFill>
                  <a:srgbClr val="FF0000"/>
                </a:solidFill>
                <a:latin typeface="Times New Roman" panose="02020603050405020304" pitchFamily="18" charset="0"/>
                <a:ea typeface="微软雅黑" panose="020B0503020204020204" pitchFamily="34" charset="-122"/>
              </a:rPr>
              <a:t>人如此孱弱</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尚能历尽艰辛</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到千里之外寻找父亲的遗骨</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我这个堂堂男子汉</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自命英雄豪杰</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反而做不到吗</a:t>
            </a:r>
            <a:r>
              <a:rPr lang="en-US" altLang="zh-CN" sz="2100" dirty="0">
                <a:solidFill>
                  <a:srgbClr val="FF0000"/>
                </a:solidFill>
                <a:latin typeface="Times New Roman" panose="02020603050405020304" pitchFamily="18" charset="0"/>
                <a:ea typeface="微软雅黑" panose="020B0503020204020204" pitchFamily="34" charset="-122"/>
              </a:rPr>
              <a:t>?</a:t>
            </a:r>
            <a:endParaRPr lang="en-US" altLang="zh-CN" sz="2100"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120539" cy="493903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乙文参考译文</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我十一二岁时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听堂叔灿若公说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老家有个姓齐的人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因犯了罪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被罚往黑龙江戍守边关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已经死在那里几年了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他的儿子长大后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想把父亲的遗骨迁回老家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可家境贫寒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不能如愿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他终日忧愁不已</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一天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偶然得到了几升豆子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把豆子研磨成细末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用水抟成丸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外面挂了一层红褐色的土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谎称卖药的奔赴黑龙江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一路上就靠骗几文钱糊口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可也怪了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沿途凡吃了他的药的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即使是重病也会立即痊愈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于是人们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争相转告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使他的药卖出了好价钱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终于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靠卖药的钱到达</a:t>
            </a:r>
            <a:r>
              <a:rPr lang="zh-CN" altLang="en-US" sz="2100" dirty="0" smtClean="0">
                <a:latin typeface="Times New Roman" panose="02020603050405020304" pitchFamily="18" charset="0"/>
                <a:ea typeface="微软雅黑" panose="020B0503020204020204" pitchFamily="34" charset="-122"/>
              </a:rPr>
              <a:t>了</a:t>
            </a:r>
            <a:r>
              <a:rPr lang="zh-CN" altLang="en-US" sz="2100" dirty="0">
                <a:latin typeface="Times New Roman" panose="02020603050405020304" pitchFamily="18" charset="0"/>
                <a:ea typeface="微软雅黑" panose="020B0503020204020204" pitchFamily="34" charset="-122"/>
              </a:rPr>
              <a:t>戍地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找到了父亲的遗骨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用一个匣子装好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然后背着匣子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踏上归程</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归</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120539" cy="4453890"/>
          </a:xfrm>
          <a:prstGeom prst="rect">
            <a:avLst/>
          </a:prstGeom>
        </p:spPr>
        <p:txBody>
          <a:bodyPr wrap="square">
            <a:spAutoFit/>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途中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他在丛林里碰上了三个强盗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慌忙之中丢弃了钱财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只背着匣子奔跑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强盗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以为匣子里装有宝物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就追上去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抓住了他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打开匣子见到骨骸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感到十分奇怪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就问他原因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他哭着把事情的经过说了一遍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强盗听后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深受感动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不仅退回他的财物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还赠给他一些银钱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急忙拜谢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一个强盗忽然顿足大哭道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这人如此孱弱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尚能历尽艰辛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到千里之外寻找父亲的遗骨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我这个堂堂男子汉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自命英雄豪杰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反而做不到吗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诸位保重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我也要到甘肃去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收父亲的遗骨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他挥了挥手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向西方而去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他的同伙呼喊他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请他回家与妻子儿女告别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他连头也没回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这是被齐某之子的行为深深感动了</a:t>
            </a:r>
            <a:r>
              <a:rPr lang="en-US" altLang="zh-CN" sz="2100" dirty="0" smtClean="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999740"/>
          </a:xfrm>
          <a:prstGeom prst="rect">
            <a:avLst/>
          </a:prstGeom>
        </p:spPr>
        <p:txBody>
          <a:bodyPr wrap="square">
            <a:spAutoFit/>
          </a:bodyPr>
          <a:lstStyle/>
          <a:p>
            <a:pPr algn="just">
              <a:lnSpc>
                <a:spcPct val="150000"/>
              </a:lnSpc>
            </a:pPr>
            <a:r>
              <a:rPr sz="2100" dirty="0">
                <a:latin typeface="Times New Roman" panose="02020603050405020304" pitchFamily="18" charset="0"/>
                <a:ea typeface="微软雅黑" panose="020B0503020204020204" pitchFamily="34" charset="-122"/>
              </a:rPr>
              <a:t>4.用现代汉语翻译文中画横线的句子｡</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(1)布衣之怒,亦免冠徒跣,以头抢地尔｡</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solidFill>
                  <a:srgbClr val="FF0000"/>
                </a:solidFill>
                <a:latin typeface="Times New Roman" panose="02020603050405020304" pitchFamily="18" charset="0"/>
                <a:ea typeface="微软雅黑" panose="020B0503020204020204" pitchFamily="34" charset="-122"/>
              </a:rPr>
              <a:t>平民发怒,不过是摘下帽子,光着脚,把头往地上撞罢了｡</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(2)于是为长安君约车百乘,质于齐,齐兵乃出｡</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solidFill>
                  <a:srgbClr val="FF0000"/>
                </a:solidFill>
                <a:latin typeface="Times New Roman" panose="02020603050405020304" pitchFamily="18" charset="0"/>
                <a:ea typeface="微软雅黑" panose="020B0503020204020204" pitchFamily="34" charset="-122"/>
              </a:rPr>
              <a:t>于是就替长安君准备了一百辆车子,送他到齐国去做人质,齐国的救兵才出动｡</a:t>
            </a:r>
            <a:endParaRPr sz="2100"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261934" y="1490603"/>
            <a:ext cx="8620601" cy="2030095"/>
          </a:xfrm>
          <a:prstGeom prst="rect">
            <a:avLst/>
          </a:prstGeom>
          <a:noFill/>
          <a:ln w="28575">
            <a:solidFill>
              <a:srgbClr val="ED7D31"/>
            </a:solidFill>
            <a:prstDash val="dash"/>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sz="2100" dirty="0">
                <a:latin typeface="Times New Roman" panose="02020603050405020304" pitchFamily="18" charset="0"/>
                <a:ea typeface="微软雅黑" panose="020B0503020204020204" pitchFamily="34" charset="-122"/>
                <a:cs typeface="Times New Roman" panose="02020603050405020304" pitchFamily="18" charset="0"/>
              </a:rPr>
              <a:t>本题考查翻译句子｡解答时一定要结合具体的语境,先理解整体句子的意思,再按照现代汉语的规范,将翻译过来的句子进行适当调整,做到词达句顺｡第(1)题,“布衣”的意思是“平民”,“抢”的意思是“撞”;第(2)题,“约”的意思是“准备､安排”,“质”的意思是“做人质”｡</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2402" y="1491944"/>
            <a:ext cx="8620133" cy="4453890"/>
          </a:xfrm>
          <a:prstGeom prst="rect">
            <a:avLst/>
          </a:prstGeom>
        </p:spPr>
        <p:txBody>
          <a:bodyPr wrap="square">
            <a:spAutoFit/>
          </a:bodyPr>
          <a:lstStyle/>
          <a:p>
            <a:pPr algn="just">
              <a:lnSpc>
                <a:spcPct val="150000"/>
              </a:lnSpc>
            </a:pPr>
            <a:r>
              <a:rPr sz="2100" b="1" dirty="0">
                <a:latin typeface="Times New Roman" panose="02020603050405020304" pitchFamily="18" charset="0"/>
                <a:ea typeface="微软雅黑" panose="020B0503020204020204" pitchFamily="34" charset="-122"/>
              </a:rPr>
              <a:t>样题3</a:t>
            </a:r>
            <a:r>
              <a:rPr sz="2100" dirty="0">
                <a:latin typeface="Times New Roman" panose="02020603050405020304" pitchFamily="18" charset="0"/>
                <a:ea typeface="微软雅黑" panose="020B0503020204020204" pitchFamily="34" charset="-122"/>
              </a:rPr>
              <a:t>(2017·泸州)阅读下列文言文,回答问题｡</a:t>
            </a:r>
            <a:endParaRPr sz="2100" dirty="0">
              <a:latin typeface="Times New Roman" panose="02020603050405020304" pitchFamily="18" charset="0"/>
              <a:ea typeface="微软雅黑" panose="020B0503020204020204" pitchFamily="34" charset="-122"/>
            </a:endParaRPr>
          </a:p>
          <a:p>
            <a:pPr algn="ctr">
              <a:lnSpc>
                <a:spcPct val="150000"/>
              </a:lnSpc>
            </a:pPr>
            <a:r>
              <a:rPr sz="2100" b="1" dirty="0">
                <a:latin typeface="Times New Roman" panose="02020603050405020304" pitchFamily="18" charset="0"/>
                <a:ea typeface="微软雅黑" panose="020B0503020204020204" pitchFamily="34" charset="-122"/>
              </a:rPr>
              <a:t>桃花源记</a:t>
            </a:r>
            <a:endParaRPr sz="2100" dirty="0">
              <a:latin typeface="Times New Roman" panose="02020603050405020304" pitchFamily="18" charset="0"/>
              <a:ea typeface="微软雅黑" panose="020B0503020204020204" pitchFamily="34" charset="-122"/>
            </a:endParaRPr>
          </a:p>
          <a:p>
            <a:pPr algn="ctr">
              <a:lnSpc>
                <a:spcPct val="150000"/>
              </a:lnSpc>
            </a:pPr>
            <a:r>
              <a:rPr sz="2100" dirty="0">
                <a:latin typeface="Times New Roman" panose="02020603050405020304" pitchFamily="18" charset="0"/>
                <a:ea typeface="微软雅黑" panose="020B0503020204020204" pitchFamily="34" charset="-122"/>
              </a:rPr>
              <a:t>陶渊明</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pPr>
            <a:r>
              <a:rPr sz="2100" dirty="0">
                <a:latin typeface="Times New Roman" panose="02020603050405020304" pitchFamily="18" charset="0"/>
                <a:ea typeface="微软雅黑" panose="020B0503020204020204" pitchFamily="34" charset="-122"/>
              </a:rPr>
              <a:t>晋太元中,武陵人捕鱼为业｡缘溪行,忘路之远近｡忽逢桃花林,夹岸数百步,中无杂树,芳草鲜美,落英缤纷｡渔人甚异之,复前行,欲穷其林｡</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pPr>
            <a:r>
              <a:rPr sz="2100" dirty="0">
                <a:latin typeface="Times New Roman" panose="02020603050405020304" pitchFamily="18" charset="0"/>
                <a:ea typeface="微软雅黑" panose="020B0503020204020204" pitchFamily="34" charset="-122"/>
              </a:rPr>
              <a:t>林尽水源,便得一山,山有小口,仿佛若有光｡便舍船,从口入｡初极狭,才通人｡复行数十步,豁然开朗｡土地平旷,屋舍俨然,有良田､美池､桑竹之属｡阡陌交通,鸡犬相闻｡其中往来种作,男女衣着,悉如外人｡黄发垂髫,并怡然自乐</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2402" y="1491944"/>
            <a:ext cx="8620133" cy="3969385"/>
          </a:xfrm>
          <a:prstGeom prst="rect">
            <a:avLst/>
          </a:prstGeom>
        </p:spPr>
        <p:txBody>
          <a:bodyPr wrap="square">
            <a:spAutoFit/>
          </a:bodyPr>
          <a:lstStyle/>
          <a:p>
            <a:pPr indent="720090" algn="just" fontAlgn="auto">
              <a:lnSpc>
                <a:spcPct val="150000"/>
              </a:lnSpc>
            </a:pPr>
            <a:r>
              <a:rPr sz="2100" dirty="0">
                <a:latin typeface="Times New Roman" panose="02020603050405020304" pitchFamily="18" charset="0"/>
                <a:ea typeface="微软雅黑" panose="020B0503020204020204" pitchFamily="34" charset="-122"/>
                <a:sym typeface="+mn-ea"/>
              </a:rPr>
              <a:t>见渔人,乃大惊,问所从来｡具答之｡便要还家,设酒杀鸡作食｡村中闻有此人,咸来问讯｡自云先世避秦时乱,率妻子邑人来此绝境,不复出焉,遂与外人间隔｡问今是何世,乃不知有汉,无论魏晋｡此人一一为具言所闻,皆叹惋｡余人各复延至其家,皆出酒食｡停数日,辞去｡此中人语云:“不足为外人道也｡”</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pPr>
            <a:r>
              <a:rPr sz="2100" u="sng" dirty="0">
                <a:latin typeface="Times New Roman" panose="02020603050405020304" pitchFamily="18" charset="0"/>
                <a:ea typeface="微软雅黑" panose="020B0503020204020204" pitchFamily="34" charset="-122"/>
                <a:sym typeface="+mn-ea"/>
              </a:rPr>
              <a:t>既出,得其船,便扶向路,处处志之｡</a:t>
            </a:r>
            <a:r>
              <a:rPr sz="2100" dirty="0">
                <a:latin typeface="Times New Roman" panose="02020603050405020304" pitchFamily="18" charset="0"/>
                <a:ea typeface="微软雅黑" panose="020B0503020204020204" pitchFamily="34" charset="-122"/>
                <a:sym typeface="+mn-ea"/>
              </a:rPr>
              <a:t>及郡下,诣太守,说如此｡太守即遣人随其往,寻向所志,遂迷,不复得路｡</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pPr>
            <a:r>
              <a:rPr sz="2100" dirty="0">
                <a:latin typeface="Times New Roman" panose="02020603050405020304" pitchFamily="18" charset="0"/>
                <a:ea typeface="微软雅黑" panose="020B0503020204020204" pitchFamily="34" charset="-122"/>
                <a:sym typeface="+mn-ea"/>
              </a:rPr>
              <a:t>南阳刘子骥,高尚士也,闻之,欣然规往｡未果,寻病终｡后遂无问津者｡</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2402" y="1491944"/>
            <a:ext cx="8620133" cy="4939030"/>
          </a:xfrm>
          <a:prstGeom prst="rect">
            <a:avLst/>
          </a:prstGeom>
        </p:spPr>
        <p:txBody>
          <a:bodyPr wrap="square">
            <a:spAutoFit/>
          </a:bodyPr>
          <a:lstStyle/>
          <a:p>
            <a:pPr algn="ctr">
              <a:lnSpc>
                <a:spcPct val="150000"/>
              </a:lnSpc>
            </a:pPr>
            <a:r>
              <a:rPr sz="2100" b="1" dirty="0">
                <a:latin typeface="Times New Roman" panose="02020603050405020304" pitchFamily="18" charset="0"/>
                <a:ea typeface="微软雅黑" panose="020B0503020204020204" pitchFamily="34" charset="-122"/>
              </a:rPr>
              <a:t>愚溪诗选(节选)</a:t>
            </a:r>
            <a:endParaRPr sz="2100" b="1" dirty="0">
              <a:latin typeface="Times New Roman" panose="02020603050405020304" pitchFamily="18" charset="0"/>
              <a:ea typeface="微软雅黑" panose="020B0503020204020204" pitchFamily="34" charset="-122"/>
            </a:endParaRPr>
          </a:p>
          <a:p>
            <a:pPr algn="ctr">
              <a:lnSpc>
                <a:spcPct val="150000"/>
              </a:lnSpc>
            </a:pPr>
            <a:r>
              <a:rPr sz="2100" dirty="0">
                <a:latin typeface="Times New Roman" panose="02020603050405020304" pitchFamily="18" charset="0"/>
                <a:ea typeface="微软雅黑" panose="020B0503020204020204" pitchFamily="34" charset="-122"/>
              </a:rPr>
              <a:t>柳宗元</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pPr>
            <a:r>
              <a:rPr sz="2100" dirty="0">
                <a:latin typeface="Times New Roman" panose="02020603050405020304" pitchFamily="18" charset="0"/>
                <a:ea typeface="微软雅黑" panose="020B0503020204020204" pitchFamily="34" charset="-122"/>
              </a:rPr>
              <a:t>灌水之阳有溪焉,东流入于潇水｡或曰:冉氏尝居也,故姓是溪为冉溪｡或曰:可以染也,名之以其能,故谓之染溪｡予以愚触罪,谪潇水上｡</a:t>
            </a:r>
            <a:r>
              <a:rPr sz="2100" u="sng" dirty="0">
                <a:latin typeface="Times New Roman" panose="02020603050405020304" pitchFamily="18" charset="0"/>
                <a:ea typeface="微软雅黑" panose="020B0503020204020204" pitchFamily="34" charset="-122"/>
              </a:rPr>
              <a:t>爱是溪,入二三里,得其尤绝者家焉｡</a:t>
            </a:r>
            <a:r>
              <a:rPr sz="2100" dirty="0">
                <a:latin typeface="Times New Roman" panose="02020603050405020304" pitchFamily="18" charset="0"/>
                <a:ea typeface="微软雅黑" panose="020B0503020204020204" pitchFamily="34" charset="-122"/>
              </a:rPr>
              <a:t>古有愚公谷,今予家是溪,而名莫能定,士之居者,犹龂龂然,不可以不更也,故更之为愚溪｡</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pPr>
            <a:r>
              <a:rPr sz="2100" u="wavy" dirty="0">
                <a:solidFill>
                  <a:schemeClr val="tx1"/>
                </a:solidFill>
                <a:uFillTx/>
                <a:latin typeface="Times New Roman" panose="02020603050405020304" pitchFamily="18" charset="0"/>
                <a:ea typeface="微软雅黑" panose="020B0503020204020204" pitchFamily="34" charset="-122"/>
              </a:rPr>
              <a:t>愚溪之上买小丘为愚丘自愚丘东北行六十步得泉焉又买居之为愚泉｡</a:t>
            </a:r>
            <a:r>
              <a:rPr sz="2100" dirty="0">
                <a:latin typeface="Times New Roman" panose="02020603050405020304" pitchFamily="18" charset="0"/>
                <a:ea typeface="微软雅黑" panose="020B0503020204020204" pitchFamily="34" charset="-122"/>
              </a:rPr>
              <a:t>愚泉凡六穴,皆出山下平地,盖上出也｡合流屈曲而南,为愚沟｡遂负土累石,塞其隘,为愚池｡愚池之东为愚堂｡其南为愚亭｡池之中为愚岛｡嘉木异石错</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5746" y="1993230"/>
            <a:ext cx="8620133" cy="4291330"/>
          </a:xfrm>
          <a:prstGeom prst="rect">
            <a:avLst/>
          </a:prstGeom>
        </p:spPr>
        <p:txBody>
          <a:bodyPr wrap="square">
            <a:spAutoFit/>
          </a:bodyPr>
          <a:lstStyle/>
          <a:p>
            <a:pPr algn="just">
              <a:lnSpc>
                <a:spcPct val="140000"/>
              </a:lnSpc>
            </a:pPr>
            <a:r>
              <a:rPr sz="1950" b="1" dirty="0">
                <a:latin typeface="Times New Roman" panose="02020603050405020304" pitchFamily="18" charset="0"/>
                <a:ea typeface="微软雅黑" panose="020B0503020204020204" pitchFamily="34" charset="-122"/>
              </a:rPr>
              <a:t>样题1</a:t>
            </a:r>
            <a:r>
              <a:rPr sz="1950" dirty="0">
                <a:latin typeface="Times New Roman" panose="02020603050405020304" pitchFamily="18" charset="0"/>
                <a:ea typeface="微软雅黑" panose="020B0503020204020204" pitchFamily="34" charset="-122"/>
              </a:rPr>
              <a:t>(2019·泸州)阅读下列文言文,完成题目｡</a:t>
            </a:r>
            <a:endParaRPr sz="1950" dirty="0">
              <a:latin typeface="Times New Roman" panose="02020603050405020304" pitchFamily="18" charset="0"/>
              <a:ea typeface="微软雅黑" panose="020B0503020204020204" pitchFamily="34" charset="-122"/>
            </a:endParaRPr>
          </a:p>
          <a:p>
            <a:pPr algn="ctr">
              <a:lnSpc>
                <a:spcPct val="140000"/>
              </a:lnSpc>
            </a:pPr>
            <a:r>
              <a:rPr sz="1950" b="1" dirty="0">
                <a:latin typeface="Times New Roman" panose="02020603050405020304" pitchFamily="18" charset="0"/>
                <a:ea typeface="微软雅黑" panose="020B0503020204020204" pitchFamily="34" charset="-122"/>
              </a:rPr>
              <a:t>【甲】送东阳马生序</a:t>
            </a:r>
            <a:endParaRPr sz="1950" b="1" dirty="0">
              <a:latin typeface="Times New Roman" panose="02020603050405020304" pitchFamily="18" charset="0"/>
              <a:ea typeface="微软雅黑" panose="020B0503020204020204" pitchFamily="34" charset="-122"/>
            </a:endParaRPr>
          </a:p>
          <a:p>
            <a:pPr algn="ctr">
              <a:lnSpc>
                <a:spcPct val="140000"/>
              </a:lnSpc>
            </a:pPr>
            <a:r>
              <a:rPr sz="1950" dirty="0">
                <a:latin typeface="Times New Roman" panose="02020603050405020304" pitchFamily="18" charset="0"/>
                <a:ea typeface="微软雅黑" panose="020B0503020204020204" pitchFamily="34" charset="-122"/>
              </a:rPr>
              <a:t>[明]宋濂</a:t>
            </a:r>
            <a:endParaRPr sz="1950" dirty="0">
              <a:latin typeface="Times New Roman" panose="02020603050405020304" pitchFamily="18" charset="0"/>
              <a:ea typeface="微软雅黑" panose="020B0503020204020204" pitchFamily="34" charset="-122"/>
            </a:endParaRPr>
          </a:p>
          <a:p>
            <a:pPr indent="720090" algn="just" fontAlgn="auto">
              <a:lnSpc>
                <a:spcPct val="140000"/>
              </a:lnSpc>
            </a:pPr>
            <a:r>
              <a:rPr sz="1950" dirty="0">
                <a:latin typeface="Times New Roman" panose="02020603050405020304" pitchFamily="18" charset="0"/>
                <a:ea typeface="微软雅黑" panose="020B0503020204020204" pitchFamily="34" charset="-122"/>
              </a:rPr>
              <a:t>余幼时即嗜学｡家贫,无从致书以观,每假借于藏书之家,手自笔录,计日以还｡天大寒,砚冰坚,手指不可屈伸,弗之怠｡录毕,走送之,不敢稍逾约｡以是人多以书假余,余因得遍观群书｡既加冠,益慕圣贤之道｡又患无硕师名人与游,尝趋百里外,从乡之先达执经叩问｡先达德隆望尊,门人弟子填其室,未尝稍降辞色｡余立侍左右,援疑质理,俯身倾耳以请;或遇其叱咄,色愈恭,礼愈至,不敢出一言以复;俟其欣悦,则又请焉｡故余虽愚,卒获有所闻｡</a:t>
            </a:r>
            <a:endParaRPr sz="1950" dirty="0">
              <a:latin typeface="Times New Roman" panose="02020603050405020304" pitchFamily="18" charset="0"/>
              <a:ea typeface="微软雅黑" panose="020B0503020204020204" pitchFamily="34" charset="-122"/>
            </a:endParaRPr>
          </a:p>
          <a:p>
            <a:pPr indent="720090" algn="just" fontAlgn="auto">
              <a:lnSpc>
                <a:spcPct val="140000"/>
              </a:lnSpc>
            </a:pPr>
            <a:endParaRPr sz="1950" dirty="0">
              <a:latin typeface="Times New Roman" panose="02020603050405020304" pitchFamily="18" charset="0"/>
              <a:ea typeface="微软雅黑" panose="020B0503020204020204" pitchFamily="34" charset="-122"/>
            </a:endParaRPr>
          </a:p>
        </p:txBody>
      </p:sp>
      <p:grpSp>
        <p:nvGrpSpPr>
          <p:cNvPr id="6" name="组合 5"/>
          <p:cNvGrpSpPr/>
          <p:nvPr/>
        </p:nvGrpSpPr>
        <p:grpSpPr>
          <a:xfrm>
            <a:off x="255746" y="1543050"/>
            <a:ext cx="8515826" cy="541020"/>
            <a:chOff x="341194" y="914400"/>
            <a:chExt cx="11532870" cy="721360"/>
          </a:xfrm>
        </p:grpSpPr>
        <p:sp>
          <p:nvSpPr>
            <p:cNvPr id="9" name="矩形 8"/>
            <p:cNvSpPr/>
            <p:nvPr/>
          </p:nvSpPr>
          <p:spPr>
            <a:xfrm>
              <a:off x="341194" y="914400"/>
              <a:ext cx="11532870" cy="721360"/>
            </a:xfrm>
            <a:prstGeom prst="rect">
              <a:avLst/>
            </a:prstGeom>
          </p:spPr>
          <p:txBody>
            <a:bodyPr wrap="square">
              <a:spAutoFit/>
            </a:bodyPr>
            <a:lstStyle/>
            <a:p>
              <a:pPr algn="just">
                <a:lnSpc>
                  <a:spcPct val="13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真题试做</a:t>
              </a:r>
              <a:endParaRPr lang="zh-CN" altLang="zh-CN" sz="225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70"/>
            <p:cNvSpPr/>
            <p:nvPr/>
          </p:nvSpPr>
          <p:spPr>
            <a:xfrm>
              <a:off x="341194" y="1083294"/>
              <a:ext cx="518400" cy="464400"/>
            </a:xfrm>
            <a:custGeom>
              <a:avLst/>
              <a:gdLst/>
              <a:ahLst/>
              <a:cxnLst>
                <a:cxn ang="0">
                  <a:pos x="wd2" y="hd2"/>
                </a:cxn>
                <a:cxn ang="5400000">
                  <a:pos x="wd2" y="hd2"/>
                </a:cxn>
                <a:cxn ang="10800000">
                  <a:pos x="wd2" y="hd2"/>
                </a:cxn>
                <a:cxn ang="16200000">
                  <a:pos x="wd2" y="hd2"/>
                </a:cxn>
              </a:cxnLst>
              <a:rect l="0" t="0" r="r" b="b"/>
              <a:pathLst>
                <a:path w="21600" h="21600" extrusionOk="0">
                  <a:moveTo>
                    <a:pt x="7589" y="10440"/>
                  </a:moveTo>
                  <a:cubicBezTo>
                    <a:pt x="5254" y="10440"/>
                    <a:pt x="1751" y="11880"/>
                    <a:pt x="1751" y="11880"/>
                  </a:cubicBezTo>
                  <a:cubicBezTo>
                    <a:pt x="1751" y="13320"/>
                    <a:pt x="1751" y="13320"/>
                    <a:pt x="1751" y="13320"/>
                  </a:cubicBezTo>
                  <a:cubicBezTo>
                    <a:pt x="1751" y="13320"/>
                    <a:pt x="5254" y="11880"/>
                    <a:pt x="7589" y="11880"/>
                  </a:cubicBezTo>
                  <a:cubicBezTo>
                    <a:pt x="8757" y="11880"/>
                    <a:pt x="9632" y="13320"/>
                    <a:pt x="9632" y="13320"/>
                  </a:cubicBezTo>
                  <a:cubicBezTo>
                    <a:pt x="9632" y="11880"/>
                    <a:pt x="9632" y="11880"/>
                    <a:pt x="9632" y="11880"/>
                  </a:cubicBezTo>
                  <a:cubicBezTo>
                    <a:pt x="9632" y="11880"/>
                    <a:pt x="8757" y="10440"/>
                    <a:pt x="7589" y="10440"/>
                  </a:cubicBezTo>
                  <a:close/>
                  <a:moveTo>
                    <a:pt x="7589" y="12600"/>
                  </a:moveTo>
                  <a:cubicBezTo>
                    <a:pt x="5254" y="12600"/>
                    <a:pt x="1751" y="14040"/>
                    <a:pt x="1751" y="14040"/>
                  </a:cubicBezTo>
                  <a:cubicBezTo>
                    <a:pt x="1751" y="15660"/>
                    <a:pt x="1751" y="15660"/>
                    <a:pt x="1751" y="15660"/>
                  </a:cubicBezTo>
                  <a:cubicBezTo>
                    <a:pt x="1751" y="15660"/>
                    <a:pt x="5254" y="14040"/>
                    <a:pt x="7589" y="14040"/>
                  </a:cubicBezTo>
                  <a:cubicBezTo>
                    <a:pt x="8757" y="14040"/>
                    <a:pt x="9632" y="15660"/>
                    <a:pt x="9632" y="15660"/>
                  </a:cubicBezTo>
                  <a:cubicBezTo>
                    <a:pt x="9632" y="14040"/>
                    <a:pt x="9632" y="14040"/>
                    <a:pt x="9632" y="14040"/>
                  </a:cubicBezTo>
                  <a:cubicBezTo>
                    <a:pt x="9632" y="14040"/>
                    <a:pt x="8757" y="12600"/>
                    <a:pt x="7589" y="12600"/>
                  </a:cubicBezTo>
                  <a:close/>
                  <a:moveTo>
                    <a:pt x="7589" y="5940"/>
                  </a:moveTo>
                  <a:cubicBezTo>
                    <a:pt x="5254" y="5940"/>
                    <a:pt x="1751" y="7380"/>
                    <a:pt x="1751" y="7380"/>
                  </a:cubicBezTo>
                  <a:cubicBezTo>
                    <a:pt x="1751" y="9000"/>
                    <a:pt x="1751" y="9000"/>
                    <a:pt x="1751" y="9000"/>
                  </a:cubicBezTo>
                  <a:cubicBezTo>
                    <a:pt x="1751" y="9000"/>
                    <a:pt x="5254" y="7380"/>
                    <a:pt x="7589" y="7380"/>
                  </a:cubicBezTo>
                  <a:cubicBezTo>
                    <a:pt x="8757" y="7380"/>
                    <a:pt x="9632" y="9000"/>
                    <a:pt x="9632" y="9000"/>
                  </a:cubicBezTo>
                  <a:cubicBezTo>
                    <a:pt x="9632" y="7380"/>
                    <a:pt x="9632" y="7380"/>
                    <a:pt x="9632" y="7380"/>
                  </a:cubicBezTo>
                  <a:cubicBezTo>
                    <a:pt x="9632" y="7380"/>
                    <a:pt x="8757" y="5940"/>
                    <a:pt x="7589" y="5940"/>
                  </a:cubicBezTo>
                  <a:close/>
                  <a:moveTo>
                    <a:pt x="7589" y="8280"/>
                  </a:moveTo>
                  <a:cubicBezTo>
                    <a:pt x="5254" y="8280"/>
                    <a:pt x="1751" y="9720"/>
                    <a:pt x="1751" y="9720"/>
                  </a:cubicBezTo>
                  <a:cubicBezTo>
                    <a:pt x="1751" y="11160"/>
                    <a:pt x="1751" y="11160"/>
                    <a:pt x="1751" y="11160"/>
                  </a:cubicBezTo>
                  <a:cubicBezTo>
                    <a:pt x="1751" y="11160"/>
                    <a:pt x="5254" y="9720"/>
                    <a:pt x="7589" y="9720"/>
                  </a:cubicBezTo>
                  <a:cubicBezTo>
                    <a:pt x="8757" y="9720"/>
                    <a:pt x="9632" y="11160"/>
                    <a:pt x="9632" y="11160"/>
                  </a:cubicBezTo>
                  <a:cubicBezTo>
                    <a:pt x="9632" y="9720"/>
                    <a:pt x="9632" y="9720"/>
                    <a:pt x="9632" y="9720"/>
                  </a:cubicBezTo>
                  <a:cubicBezTo>
                    <a:pt x="9632" y="9720"/>
                    <a:pt x="8757" y="8280"/>
                    <a:pt x="7589" y="8280"/>
                  </a:cubicBezTo>
                  <a:close/>
                  <a:moveTo>
                    <a:pt x="7589" y="3780"/>
                  </a:moveTo>
                  <a:cubicBezTo>
                    <a:pt x="5254" y="3780"/>
                    <a:pt x="1751" y="5220"/>
                    <a:pt x="1751" y="5220"/>
                  </a:cubicBezTo>
                  <a:cubicBezTo>
                    <a:pt x="1751" y="6660"/>
                    <a:pt x="1751" y="6660"/>
                    <a:pt x="1751" y="6660"/>
                  </a:cubicBezTo>
                  <a:cubicBezTo>
                    <a:pt x="1751" y="6660"/>
                    <a:pt x="5254" y="5220"/>
                    <a:pt x="7589" y="5220"/>
                  </a:cubicBezTo>
                  <a:cubicBezTo>
                    <a:pt x="8757" y="5220"/>
                    <a:pt x="9632" y="6660"/>
                    <a:pt x="9632" y="6660"/>
                  </a:cubicBezTo>
                  <a:cubicBezTo>
                    <a:pt x="9632" y="5220"/>
                    <a:pt x="9632" y="5220"/>
                    <a:pt x="9632" y="5220"/>
                  </a:cubicBezTo>
                  <a:cubicBezTo>
                    <a:pt x="9632" y="5220"/>
                    <a:pt x="8757" y="3780"/>
                    <a:pt x="7589" y="3780"/>
                  </a:cubicBezTo>
                  <a:close/>
                  <a:moveTo>
                    <a:pt x="11968" y="5220"/>
                  </a:moveTo>
                  <a:cubicBezTo>
                    <a:pt x="11968" y="6660"/>
                    <a:pt x="11968" y="6660"/>
                    <a:pt x="11968" y="6660"/>
                  </a:cubicBezTo>
                  <a:cubicBezTo>
                    <a:pt x="11968" y="6660"/>
                    <a:pt x="12843" y="5220"/>
                    <a:pt x="13865" y="5220"/>
                  </a:cubicBezTo>
                  <a:cubicBezTo>
                    <a:pt x="16200" y="5220"/>
                    <a:pt x="19703" y="6660"/>
                    <a:pt x="19703" y="6660"/>
                  </a:cubicBezTo>
                  <a:cubicBezTo>
                    <a:pt x="19703" y="5220"/>
                    <a:pt x="19703" y="5220"/>
                    <a:pt x="19703" y="5220"/>
                  </a:cubicBezTo>
                  <a:cubicBezTo>
                    <a:pt x="19703" y="5220"/>
                    <a:pt x="16200" y="3780"/>
                    <a:pt x="13865" y="3780"/>
                  </a:cubicBezTo>
                  <a:cubicBezTo>
                    <a:pt x="12843" y="3780"/>
                    <a:pt x="11968" y="5220"/>
                    <a:pt x="11968" y="5220"/>
                  </a:cubicBezTo>
                  <a:close/>
                  <a:moveTo>
                    <a:pt x="11968" y="7380"/>
                  </a:moveTo>
                  <a:cubicBezTo>
                    <a:pt x="11968" y="9000"/>
                    <a:pt x="11968" y="9000"/>
                    <a:pt x="11968" y="9000"/>
                  </a:cubicBezTo>
                  <a:cubicBezTo>
                    <a:pt x="11968" y="9000"/>
                    <a:pt x="12843" y="7380"/>
                    <a:pt x="13865" y="7380"/>
                  </a:cubicBezTo>
                  <a:cubicBezTo>
                    <a:pt x="16200" y="7380"/>
                    <a:pt x="19703" y="9000"/>
                    <a:pt x="19703" y="9000"/>
                  </a:cubicBezTo>
                  <a:cubicBezTo>
                    <a:pt x="19703" y="7380"/>
                    <a:pt x="19703" y="7380"/>
                    <a:pt x="19703" y="7380"/>
                  </a:cubicBezTo>
                  <a:cubicBezTo>
                    <a:pt x="19703" y="7380"/>
                    <a:pt x="16200" y="5940"/>
                    <a:pt x="13865" y="5940"/>
                  </a:cubicBezTo>
                  <a:cubicBezTo>
                    <a:pt x="12843" y="5940"/>
                    <a:pt x="11968" y="7380"/>
                    <a:pt x="11968" y="7380"/>
                  </a:cubicBezTo>
                  <a:close/>
                  <a:moveTo>
                    <a:pt x="11968" y="9720"/>
                  </a:moveTo>
                  <a:cubicBezTo>
                    <a:pt x="11968" y="11160"/>
                    <a:pt x="11968" y="11160"/>
                    <a:pt x="11968" y="11160"/>
                  </a:cubicBezTo>
                  <a:cubicBezTo>
                    <a:pt x="11968" y="11160"/>
                    <a:pt x="12843" y="9720"/>
                    <a:pt x="13865" y="9720"/>
                  </a:cubicBezTo>
                  <a:cubicBezTo>
                    <a:pt x="16200" y="9720"/>
                    <a:pt x="19703" y="11160"/>
                    <a:pt x="19703" y="11160"/>
                  </a:cubicBezTo>
                  <a:cubicBezTo>
                    <a:pt x="19703" y="9720"/>
                    <a:pt x="19703" y="9720"/>
                    <a:pt x="19703" y="9720"/>
                  </a:cubicBezTo>
                  <a:cubicBezTo>
                    <a:pt x="19703" y="9720"/>
                    <a:pt x="16200" y="8280"/>
                    <a:pt x="13865" y="8280"/>
                  </a:cubicBezTo>
                  <a:cubicBezTo>
                    <a:pt x="12843" y="8280"/>
                    <a:pt x="11968" y="9720"/>
                    <a:pt x="11968" y="9720"/>
                  </a:cubicBezTo>
                  <a:close/>
                  <a:moveTo>
                    <a:pt x="11968" y="14040"/>
                  </a:moveTo>
                  <a:cubicBezTo>
                    <a:pt x="11968" y="15660"/>
                    <a:pt x="11968" y="15660"/>
                    <a:pt x="11968" y="15660"/>
                  </a:cubicBezTo>
                  <a:cubicBezTo>
                    <a:pt x="11968" y="15660"/>
                    <a:pt x="12843" y="14040"/>
                    <a:pt x="13865" y="14040"/>
                  </a:cubicBezTo>
                  <a:cubicBezTo>
                    <a:pt x="16200" y="14040"/>
                    <a:pt x="19703" y="15660"/>
                    <a:pt x="19703" y="15660"/>
                  </a:cubicBezTo>
                  <a:cubicBezTo>
                    <a:pt x="19703" y="14040"/>
                    <a:pt x="19703" y="14040"/>
                    <a:pt x="19703" y="14040"/>
                  </a:cubicBezTo>
                  <a:cubicBezTo>
                    <a:pt x="19703" y="14040"/>
                    <a:pt x="16200" y="12600"/>
                    <a:pt x="13865" y="12600"/>
                  </a:cubicBezTo>
                  <a:cubicBezTo>
                    <a:pt x="12843" y="12600"/>
                    <a:pt x="11968" y="14040"/>
                    <a:pt x="11968" y="14040"/>
                  </a:cubicBezTo>
                  <a:close/>
                  <a:moveTo>
                    <a:pt x="11968" y="11880"/>
                  </a:moveTo>
                  <a:cubicBezTo>
                    <a:pt x="11968" y="13320"/>
                    <a:pt x="11968" y="13320"/>
                    <a:pt x="11968" y="13320"/>
                  </a:cubicBezTo>
                  <a:cubicBezTo>
                    <a:pt x="11968" y="13320"/>
                    <a:pt x="12843" y="11880"/>
                    <a:pt x="13865" y="11880"/>
                  </a:cubicBezTo>
                  <a:cubicBezTo>
                    <a:pt x="16200" y="11880"/>
                    <a:pt x="19703" y="13320"/>
                    <a:pt x="19703" y="13320"/>
                  </a:cubicBezTo>
                  <a:cubicBezTo>
                    <a:pt x="19703" y="11880"/>
                    <a:pt x="19703" y="11880"/>
                    <a:pt x="19703" y="11880"/>
                  </a:cubicBezTo>
                  <a:cubicBezTo>
                    <a:pt x="19703" y="11880"/>
                    <a:pt x="16200" y="10440"/>
                    <a:pt x="13865" y="10440"/>
                  </a:cubicBezTo>
                  <a:cubicBezTo>
                    <a:pt x="12843" y="10440"/>
                    <a:pt x="11968" y="11880"/>
                    <a:pt x="11968" y="11880"/>
                  </a:cubicBezTo>
                  <a:close/>
                  <a:moveTo>
                    <a:pt x="13573" y="0"/>
                  </a:moveTo>
                  <a:cubicBezTo>
                    <a:pt x="11384" y="0"/>
                    <a:pt x="10800" y="3060"/>
                    <a:pt x="10800" y="3060"/>
                  </a:cubicBezTo>
                  <a:cubicBezTo>
                    <a:pt x="10800" y="3060"/>
                    <a:pt x="10216" y="0"/>
                    <a:pt x="7881" y="0"/>
                  </a:cubicBezTo>
                  <a:cubicBezTo>
                    <a:pt x="2919" y="0"/>
                    <a:pt x="0" y="2340"/>
                    <a:pt x="0" y="2340"/>
                  </a:cubicBezTo>
                  <a:cubicBezTo>
                    <a:pt x="0" y="20700"/>
                    <a:pt x="0" y="20700"/>
                    <a:pt x="0" y="20700"/>
                  </a:cubicBezTo>
                  <a:cubicBezTo>
                    <a:pt x="0" y="20700"/>
                    <a:pt x="4670" y="19980"/>
                    <a:pt x="7881" y="19980"/>
                  </a:cubicBezTo>
                  <a:cubicBezTo>
                    <a:pt x="8465" y="19980"/>
                    <a:pt x="9049" y="20160"/>
                    <a:pt x="9486" y="20340"/>
                  </a:cubicBezTo>
                  <a:cubicBezTo>
                    <a:pt x="9341" y="20520"/>
                    <a:pt x="9341" y="20520"/>
                    <a:pt x="9341" y="20700"/>
                  </a:cubicBezTo>
                  <a:cubicBezTo>
                    <a:pt x="9341" y="21240"/>
                    <a:pt x="9924" y="21600"/>
                    <a:pt x="10800" y="21600"/>
                  </a:cubicBezTo>
                  <a:cubicBezTo>
                    <a:pt x="11530" y="21600"/>
                    <a:pt x="12259" y="21240"/>
                    <a:pt x="12259" y="20700"/>
                  </a:cubicBezTo>
                  <a:cubicBezTo>
                    <a:pt x="12259" y="20520"/>
                    <a:pt x="12114" y="20520"/>
                    <a:pt x="12114" y="20340"/>
                  </a:cubicBezTo>
                  <a:cubicBezTo>
                    <a:pt x="12551" y="20160"/>
                    <a:pt x="12989" y="19980"/>
                    <a:pt x="13573" y="19980"/>
                  </a:cubicBezTo>
                  <a:cubicBezTo>
                    <a:pt x="16784" y="19980"/>
                    <a:pt x="21600" y="20700"/>
                    <a:pt x="21600" y="20700"/>
                  </a:cubicBezTo>
                  <a:cubicBezTo>
                    <a:pt x="21600" y="2340"/>
                    <a:pt x="21600" y="2340"/>
                    <a:pt x="21600" y="2340"/>
                  </a:cubicBezTo>
                  <a:cubicBezTo>
                    <a:pt x="21600" y="2340"/>
                    <a:pt x="18535" y="0"/>
                    <a:pt x="13573" y="0"/>
                  </a:cubicBezTo>
                  <a:close/>
                  <a:moveTo>
                    <a:pt x="10216" y="19980"/>
                  </a:moveTo>
                  <a:cubicBezTo>
                    <a:pt x="10216" y="19980"/>
                    <a:pt x="9632" y="17280"/>
                    <a:pt x="7151" y="17280"/>
                  </a:cubicBezTo>
                  <a:cubicBezTo>
                    <a:pt x="4816" y="17280"/>
                    <a:pt x="1168" y="19260"/>
                    <a:pt x="1168" y="19260"/>
                  </a:cubicBezTo>
                  <a:cubicBezTo>
                    <a:pt x="1168" y="3420"/>
                    <a:pt x="1168" y="3420"/>
                    <a:pt x="1168" y="3420"/>
                  </a:cubicBezTo>
                  <a:cubicBezTo>
                    <a:pt x="1168" y="3420"/>
                    <a:pt x="2919" y="1260"/>
                    <a:pt x="7735" y="1260"/>
                  </a:cubicBezTo>
                  <a:cubicBezTo>
                    <a:pt x="9632" y="1260"/>
                    <a:pt x="10216" y="4140"/>
                    <a:pt x="10216" y="4140"/>
                  </a:cubicBezTo>
                  <a:lnTo>
                    <a:pt x="10216" y="19980"/>
                  </a:lnTo>
                  <a:close/>
                  <a:moveTo>
                    <a:pt x="20432" y="19260"/>
                  </a:moveTo>
                  <a:cubicBezTo>
                    <a:pt x="20432" y="19260"/>
                    <a:pt x="16784" y="17280"/>
                    <a:pt x="14303" y="17280"/>
                  </a:cubicBezTo>
                  <a:cubicBezTo>
                    <a:pt x="11968" y="17280"/>
                    <a:pt x="11384" y="19980"/>
                    <a:pt x="11384" y="19980"/>
                  </a:cubicBezTo>
                  <a:cubicBezTo>
                    <a:pt x="11384" y="4140"/>
                    <a:pt x="11384" y="4140"/>
                    <a:pt x="11384" y="4140"/>
                  </a:cubicBezTo>
                  <a:cubicBezTo>
                    <a:pt x="11384" y="4140"/>
                    <a:pt x="11968" y="1260"/>
                    <a:pt x="13719" y="1260"/>
                  </a:cubicBezTo>
                  <a:cubicBezTo>
                    <a:pt x="18535" y="1260"/>
                    <a:pt x="20432" y="3420"/>
                    <a:pt x="20432" y="3420"/>
                  </a:cubicBezTo>
                  <a:lnTo>
                    <a:pt x="20432" y="19260"/>
                  </a:lnTo>
                  <a:close/>
                </a:path>
              </a:pathLst>
            </a:custGeom>
            <a:solidFill>
              <a:srgbClr val="ED7D31"/>
            </a:solidFill>
            <a:ln w="12700">
              <a:miter lim="400000"/>
            </a:ln>
          </p:spPr>
          <p:txBody>
            <a:bodyPr lIns="0" tIns="0" rIns="0" bIns="0"/>
            <a:lstStyle/>
            <a:p>
              <a:pPr lvl="0" algn="just">
                <a:lnSpc>
                  <a:spcPct val="150000"/>
                </a:lnSpc>
              </a:pPr>
              <a:endParaRPr sz="210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2402" y="1491944"/>
            <a:ext cx="8620133" cy="3969385"/>
          </a:xfrm>
          <a:prstGeom prst="rect">
            <a:avLst/>
          </a:prstGeom>
        </p:spPr>
        <p:txBody>
          <a:bodyPr wrap="square">
            <a:spAutoFit/>
          </a:bodyPr>
          <a:lstStyle/>
          <a:p>
            <a:pPr indent="0" algn="just" fontAlgn="auto">
              <a:lnSpc>
                <a:spcPct val="150000"/>
              </a:lnSpc>
            </a:pPr>
            <a:r>
              <a:rPr sz="2100" dirty="0">
                <a:latin typeface="Times New Roman" panose="02020603050405020304" pitchFamily="18" charset="0"/>
                <a:ea typeface="微软雅黑" panose="020B0503020204020204" pitchFamily="34" charset="-122"/>
                <a:sym typeface="+mn-ea"/>
              </a:rPr>
              <a:t>置,皆山水之奇者,以予故,咸以愚辱焉｡</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pPr>
            <a:r>
              <a:rPr sz="2100" dirty="0">
                <a:latin typeface="Times New Roman" panose="02020603050405020304" pitchFamily="18" charset="0"/>
                <a:ea typeface="微软雅黑" panose="020B0503020204020204" pitchFamily="34" charset="-122"/>
                <a:sym typeface="+mn-ea"/>
              </a:rPr>
              <a:t>夫水,智者乐也｡今是溪独见辱于愚,何哉?盖其流甚下,不可以溉灌｡又峻急多坻石,大舟不可入也｡幽邃浅狭,蛟龙不屑,不能兴云雨,无以利世,而适类于予,然则虽辱而愚之,可也｡</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pPr>
            <a:r>
              <a:rPr sz="2100" dirty="0">
                <a:latin typeface="Times New Roman" panose="02020603050405020304" pitchFamily="18" charset="0"/>
                <a:ea typeface="微软雅黑" panose="020B0503020204020204" pitchFamily="34" charset="-122"/>
                <a:sym typeface="+mn-ea"/>
              </a:rPr>
              <a:t>宁武子“邦无道则愚”,智而为愚者也;颜子“终日不违如愚”,睿而为愚者也｡皆不得为真愚｡今予遭有道而违于理,悖于事,故凡为愚者,莫我若也｡夫然,则天下莫能争是溪,予得专而名焉｡</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pPr>
            <a:r>
              <a:rPr sz="2100" b="1" dirty="0">
                <a:latin typeface="Times New Roman" panose="02020603050405020304" pitchFamily="18" charset="0"/>
                <a:ea typeface="微软雅黑" panose="020B0503020204020204" pitchFamily="34" charset="-122"/>
                <a:sym typeface="+mn-ea"/>
              </a:rPr>
              <a:t>注:</a:t>
            </a:r>
            <a:r>
              <a:rPr sz="2100" dirty="0">
                <a:latin typeface="Times New Roman" panose="02020603050405020304" pitchFamily="18" charset="0"/>
                <a:ea typeface="微软雅黑" panose="020B0503020204020204" pitchFamily="34" charset="-122"/>
                <a:sym typeface="+mn-ea"/>
              </a:rPr>
              <a:t>龂龂:争论不休｡</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484245"/>
          </a:xfrm>
          <a:prstGeom prst="rect">
            <a:avLst/>
          </a:prstGeom>
        </p:spPr>
        <p:txBody>
          <a:bodyPr wrap="square">
            <a:spAutoFit/>
          </a:bodyPr>
          <a:lstStyle/>
          <a:p>
            <a:pPr algn="just">
              <a:lnSpc>
                <a:spcPct val="150000"/>
              </a:lnSpc>
            </a:pPr>
            <a:r>
              <a:rPr sz="2100" dirty="0">
                <a:latin typeface="Times New Roman" panose="02020603050405020304" pitchFamily="18" charset="0"/>
                <a:ea typeface="微软雅黑" panose="020B0503020204020204" pitchFamily="34" charset="-122"/>
              </a:rPr>
              <a:t>1.下列对文中画波浪线部分的断句,完全正确的一项(      )</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A.愚溪之上买小丘/为愚丘/自愚丘东/北行/六十步得泉焉/又买/居之为愚泉</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B.愚溪之上/买小丘/为愚丘/自愚丘东北行六十步/得泉焉/又买居之/为愚泉</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C.愚溪之上买小丘/为愚丘/自愚丘东/北行六十步/得泉焉/又买/居之为愚泉</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D.愚溪之上/买小丘为愚丘/自愚丘东北行/六十步得泉焉/又买/居之/为愚泉</a:t>
            </a:r>
            <a:endParaRPr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6338888" y="1527334"/>
            <a:ext cx="455295" cy="575945"/>
          </a:xfrm>
          <a:prstGeom prst="rect">
            <a:avLst/>
          </a:prstGeom>
          <a:noFill/>
        </p:spPr>
        <p:txBody>
          <a:bodyPr wrap="square" rtlCol="0" anchor="t">
            <a:spAutoFit/>
          </a:bodyPr>
          <a:lstStyle/>
          <a:p>
            <a:pPr>
              <a:lnSpc>
                <a:spcPct val="150000"/>
              </a:lnSpc>
            </a:pPr>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B</a:t>
            </a:r>
            <a:endPar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261934" y="3933656"/>
            <a:ext cx="8620601" cy="1899285"/>
          </a:xfrm>
          <a:prstGeom prst="rect">
            <a:avLst/>
          </a:prstGeom>
          <a:noFill/>
          <a:ln w="28575">
            <a:solidFill>
              <a:srgbClr val="ED7D31"/>
            </a:solidFill>
            <a:prstDash val="dash"/>
          </a:ln>
        </p:spPr>
        <p:txBody>
          <a:bodyPr wrap="square">
            <a:spAutoFit/>
          </a:bodyPr>
          <a:lstStyle/>
          <a:p>
            <a:pPr indent="0" algn="just">
              <a:lnSpc>
                <a:spcPct val="140000"/>
              </a:lnSpc>
            </a:pPr>
            <a:r>
              <a:rPr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sz="2100" dirty="0">
                <a:latin typeface="Times New Roman" panose="02020603050405020304" pitchFamily="18" charset="0"/>
                <a:ea typeface="微软雅黑" panose="020B0503020204020204" pitchFamily="34" charset="-122"/>
                <a:cs typeface="Times New Roman" panose="02020603050405020304" pitchFamily="18" charset="0"/>
              </a:rPr>
              <a:t>本题考查划分文言句子节奏｡划分句子节奏时,除了要考虑句子的意思,还要考虑句子的结构｡这句话的意思是:“我”在愚溪上面买了个小丘,叫做愚丘｡从愚丘往东北走六十步,发现一处泉水,又买下来占为己有,称它为愚泉｡</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515235"/>
          </a:xfrm>
          <a:prstGeom prst="rect">
            <a:avLst/>
          </a:prstGeom>
        </p:spPr>
        <p:txBody>
          <a:bodyPr wrap="square">
            <a:spAutoFit/>
          </a:bodyPr>
          <a:lstStyle/>
          <a:p>
            <a:pPr algn="just">
              <a:lnSpc>
                <a:spcPct val="150000"/>
              </a:lnSpc>
            </a:pPr>
            <a:r>
              <a:rPr sz="2100" dirty="0">
                <a:latin typeface="Times New Roman" panose="02020603050405020304" pitchFamily="18" charset="0"/>
                <a:ea typeface="微软雅黑" panose="020B0503020204020204" pitchFamily="34" charset="-122"/>
              </a:rPr>
              <a:t>2.对下列句子中加点词的解释不正确的一项是(      )</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A.余人各复</a:t>
            </a:r>
            <a:r>
              <a:rPr sz="2100" dirty="0">
                <a:solidFill>
                  <a:srgbClr val="00B0F0"/>
                </a:solidFill>
                <a:latin typeface="Times New Roman" panose="02020603050405020304" pitchFamily="18" charset="0"/>
                <a:ea typeface="微软雅黑" panose="020B0503020204020204" pitchFamily="34" charset="-122"/>
              </a:rPr>
              <a:t>延</a:t>
            </a:r>
            <a:r>
              <a:rPr sz="2100" dirty="0">
                <a:latin typeface="Times New Roman" panose="02020603050405020304" pitchFamily="18" charset="0"/>
                <a:ea typeface="微软雅黑" panose="020B0503020204020204" pitchFamily="34" charset="-122"/>
              </a:rPr>
              <a:t>至其家</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延:邀请</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B.</a:t>
            </a:r>
            <a:r>
              <a:rPr sz="2100" dirty="0">
                <a:solidFill>
                  <a:srgbClr val="00B0F0"/>
                </a:solidFill>
                <a:latin typeface="Times New Roman" panose="02020603050405020304" pitchFamily="18" charset="0"/>
                <a:ea typeface="微软雅黑" panose="020B0503020204020204" pitchFamily="34" charset="-122"/>
              </a:rPr>
              <a:t>诣</a:t>
            </a:r>
            <a:r>
              <a:rPr sz="2100" dirty="0">
                <a:latin typeface="Times New Roman" panose="02020603050405020304" pitchFamily="18" charset="0"/>
                <a:ea typeface="微软雅黑" panose="020B0503020204020204" pitchFamily="34" charset="-122"/>
              </a:rPr>
              <a:t>太守,说如此</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诣:到</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C.以予</a:t>
            </a:r>
            <a:r>
              <a:rPr sz="2100" dirty="0">
                <a:solidFill>
                  <a:srgbClr val="00B0F0"/>
                </a:solidFill>
                <a:latin typeface="Times New Roman" panose="02020603050405020304" pitchFamily="18" charset="0"/>
                <a:ea typeface="微软雅黑" panose="020B0503020204020204" pitchFamily="34" charset="-122"/>
              </a:rPr>
              <a:t>故</a:t>
            </a:r>
            <a:r>
              <a:rPr sz="2100" dirty="0">
                <a:latin typeface="Times New Roman" panose="02020603050405020304" pitchFamily="18" charset="0"/>
                <a:ea typeface="微软雅黑" panose="020B0503020204020204" pitchFamily="34" charset="-122"/>
              </a:rPr>
              <a:t>,咸以愚辱焉</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故:缘故</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D.不能兴云雨,无以</a:t>
            </a:r>
            <a:r>
              <a:rPr sz="2100" dirty="0">
                <a:solidFill>
                  <a:srgbClr val="00B0F0"/>
                </a:solidFill>
                <a:latin typeface="Times New Roman" panose="02020603050405020304" pitchFamily="18" charset="0"/>
                <a:ea typeface="微软雅黑" panose="020B0503020204020204" pitchFamily="34" charset="-122"/>
              </a:rPr>
              <a:t>利</a:t>
            </a:r>
            <a:r>
              <a:rPr sz="2100" dirty="0">
                <a:latin typeface="Times New Roman" panose="02020603050405020304" pitchFamily="18" charset="0"/>
                <a:ea typeface="微软雅黑" panose="020B0503020204020204" pitchFamily="34" charset="-122"/>
              </a:rPr>
              <a:t>世</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利:利益</a:t>
            </a:r>
            <a:endParaRPr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5727914" y="1670138"/>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D</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261934" y="4002236"/>
            <a:ext cx="8620601" cy="995045"/>
          </a:xfrm>
          <a:prstGeom prst="rect">
            <a:avLst/>
          </a:prstGeom>
          <a:noFill/>
          <a:ln w="28575">
            <a:solidFill>
              <a:srgbClr val="ED7D31"/>
            </a:solidFill>
            <a:prstDash val="dash"/>
          </a:ln>
        </p:spPr>
        <p:txBody>
          <a:bodyPr wrap="square">
            <a:spAutoFit/>
          </a:bodyPr>
          <a:lstStyle/>
          <a:p>
            <a:pPr indent="0" algn="just">
              <a:lnSpc>
                <a:spcPct val="140000"/>
              </a:lnSpc>
            </a:pPr>
            <a:r>
              <a:rPr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sz="2100" dirty="0">
                <a:latin typeface="Times New Roman" panose="02020603050405020304" pitchFamily="18" charset="0"/>
                <a:ea typeface="微软雅黑" panose="020B0503020204020204" pitchFamily="34" charset="-122"/>
                <a:cs typeface="Times New Roman" panose="02020603050405020304" pitchFamily="18" charset="0"/>
              </a:rPr>
              <a:t>本题考查对文言实词的理解｡解答此题时,要结合具体语境来准确辨析词语的含义｡D.利:对……有好处｡</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1938" y="1510189"/>
            <a:ext cx="8602980" cy="4453890"/>
          </a:xfrm>
          <a:prstGeom prst="rect">
            <a:avLst/>
          </a:prstGeom>
        </p:spPr>
        <p:txBody>
          <a:bodyPr wrap="square">
            <a:spAutoFit/>
          </a:bodyPr>
          <a:lstStyle/>
          <a:p>
            <a:pPr algn="just" fontAlgn="auto">
              <a:lnSpc>
                <a:spcPct val="150000"/>
              </a:lnSpc>
            </a:pPr>
            <a:r>
              <a:rPr sz="2100" dirty="0">
                <a:latin typeface="Times New Roman" panose="02020603050405020304" pitchFamily="18" charset="0"/>
                <a:ea typeface="微软雅黑" panose="020B0503020204020204" pitchFamily="34" charset="-122"/>
              </a:rPr>
              <a:t>3.下列对两篇选文的理解和分析有误的一项是(      )</a:t>
            </a:r>
            <a:endParaRPr sz="2100" dirty="0">
              <a:latin typeface="Times New Roman" panose="02020603050405020304" pitchFamily="18" charset="0"/>
              <a:ea typeface="微软雅黑" panose="020B0503020204020204" pitchFamily="34" charset="-122"/>
            </a:endParaRPr>
          </a:p>
          <a:p>
            <a:pPr algn="just" fontAlgn="auto">
              <a:lnSpc>
                <a:spcPct val="150000"/>
              </a:lnSpc>
            </a:pPr>
            <a:r>
              <a:rPr sz="2100" dirty="0">
                <a:latin typeface="Times New Roman" panose="02020603050405020304" pitchFamily="18" charset="0"/>
                <a:ea typeface="微软雅黑" panose="020B0503020204020204" pitchFamily="34" charset="-122"/>
              </a:rPr>
              <a:t>A.桃花源中的人们生活在“土地平旷”“阡陌交通”的地方,他们与世隔绝,过着一种怡然自得､令人向往的幸福生活｡</a:t>
            </a:r>
            <a:endParaRPr sz="2100" dirty="0">
              <a:latin typeface="Times New Roman" panose="02020603050405020304" pitchFamily="18" charset="0"/>
              <a:ea typeface="微软雅黑" panose="020B0503020204020204" pitchFamily="34" charset="-122"/>
            </a:endParaRPr>
          </a:p>
          <a:p>
            <a:pPr algn="just" fontAlgn="auto">
              <a:lnSpc>
                <a:spcPct val="150000"/>
              </a:lnSpc>
            </a:pPr>
            <a:r>
              <a:rPr sz="2100" dirty="0">
                <a:latin typeface="Times New Roman" panose="02020603050405020304" pitchFamily="18" charset="0"/>
                <a:ea typeface="微软雅黑" panose="020B0503020204020204" pitchFamily="34" charset="-122"/>
              </a:rPr>
              <a:t>B.太守派人随渔人一起前往桃花源最终迷路一事,既增添了桃花源的神秘色彩,又暗示了桃花源式的生活在当时现实中是不存在的｡</a:t>
            </a:r>
            <a:endParaRPr sz="2100" dirty="0">
              <a:latin typeface="Times New Roman" panose="02020603050405020304" pitchFamily="18" charset="0"/>
              <a:ea typeface="微软雅黑" panose="020B0503020204020204" pitchFamily="34" charset="-122"/>
            </a:endParaRPr>
          </a:p>
          <a:p>
            <a:pPr algn="just" fontAlgn="auto">
              <a:lnSpc>
                <a:spcPct val="150000"/>
              </a:lnSpc>
            </a:pPr>
            <a:r>
              <a:rPr sz="2100" dirty="0">
                <a:latin typeface="Times New Roman" panose="02020603050405020304" pitchFamily="18" charset="0"/>
                <a:ea typeface="微软雅黑" panose="020B0503020204020204" pitchFamily="34" charset="-122"/>
              </a:rPr>
              <a:t>C.宁武子“邦无道则愚”,颜子“终日不违如愚”,作者认为他们都是聪明睿智之人假装愚蠢,并不是真正意义上的愚蠢｡</a:t>
            </a:r>
            <a:endParaRPr sz="2100" dirty="0">
              <a:latin typeface="Times New Roman" panose="02020603050405020304" pitchFamily="18" charset="0"/>
              <a:ea typeface="微软雅黑" panose="020B0503020204020204" pitchFamily="34" charset="-122"/>
            </a:endParaRPr>
          </a:p>
          <a:p>
            <a:pPr algn="just" fontAlgn="auto">
              <a:lnSpc>
                <a:spcPct val="150000"/>
              </a:lnSpc>
            </a:pPr>
            <a:r>
              <a:rPr sz="2100" dirty="0">
                <a:latin typeface="Times New Roman" panose="02020603050405020304" pitchFamily="18" charset="0"/>
                <a:ea typeface="微软雅黑" panose="020B0503020204020204" pitchFamily="34" charset="-122"/>
              </a:rPr>
              <a:t>D.两文都写到了小溪周边的景物,前文以渔人的经历为线索,后文以“愚”为线索,两文均以描写和议论为主,表明作者超然物外之志｡</a:t>
            </a:r>
            <a:endParaRPr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5733886" y="1690213"/>
            <a:ext cx="375920" cy="414020"/>
          </a:xfrm>
          <a:prstGeom prst="rect">
            <a:avLst/>
          </a:prstGeom>
          <a:noFill/>
        </p:spPr>
        <p:txBody>
          <a:bodyPr wrap="none" rtlCol="0" anchor="t">
            <a:spAutoFit/>
          </a:bodyPr>
          <a:lstStyle/>
          <a:p>
            <a:r>
              <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D</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261934" y="1490603"/>
            <a:ext cx="8620601" cy="2030095"/>
          </a:xfrm>
          <a:prstGeom prst="rect">
            <a:avLst/>
          </a:prstGeom>
          <a:noFill/>
          <a:ln w="28575">
            <a:solidFill>
              <a:srgbClr val="ED7D31"/>
            </a:solidFill>
            <a:prstDash val="dash"/>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sz="2100" dirty="0">
                <a:latin typeface="Times New Roman" panose="02020603050405020304" pitchFamily="18" charset="0"/>
                <a:ea typeface="微软雅黑" panose="020B0503020204020204" pitchFamily="34" charset="-122"/>
                <a:cs typeface="Times New Roman" panose="02020603050405020304" pitchFamily="18" charset="0"/>
              </a:rPr>
              <a:t>本题考查对文章内容的理解｡解答此题的关键是在理解文章内容的基础上,根据各个选项的描述,然后一一判断正误即可｡结合对两文内容的理解可知,D项“均以描写议论为主”说法不正确,《桃花源记》没有以议论为主;“表明作者超然物外之志”理解不准确｡</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999740"/>
          </a:xfrm>
          <a:prstGeom prst="rect">
            <a:avLst/>
          </a:prstGeom>
        </p:spPr>
        <p:txBody>
          <a:bodyPr wrap="square">
            <a:spAutoFit/>
          </a:bodyPr>
          <a:lstStyle/>
          <a:p>
            <a:pPr algn="just">
              <a:lnSpc>
                <a:spcPct val="150000"/>
              </a:lnSpc>
            </a:pPr>
            <a:r>
              <a:rPr sz="2100" dirty="0">
                <a:latin typeface="Times New Roman" panose="02020603050405020304" pitchFamily="18" charset="0"/>
                <a:ea typeface="微软雅黑" panose="020B0503020204020204" pitchFamily="34" charset="-122"/>
              </a:rPr>
              <a:t>4.用现代汉语翻译文中画横线的句子｡</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(1)既出,得其船,便扶向路,处处志之｡</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solidFill>
                  <a:srgbClr val="FF0000"/>
                </a:solidFill>
                <a:latin typeface="Times New Roman" panose="02020603050405020304" pitchFamily="18" charset="0"/>
                <a:ea typeface="微软雅黑" panose="020B0503020204020204" pitchFamily="34" charset="-122"/>
              </a:rPr>
              <a:t>(渔人)出来后,找到了他的船,就沿着先前的路回去,(一路上)处处做标记｡</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(2)爱是溪,入二三里,得其尤绝者家焉｡</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solidFill>
                  <a:srgbClr val="FF0000"/>
                </a:solidFill>
                <a:latin typeface="Times New Roman" panose="02020603050405020304" pitchFamily="18" charset="0"/>
                <a:ea typeface="微软雅黑" panose="020B0503020204020204" pitchFamily="34" charset="-122"/>
              </a:rPr>
              <a:t>我喜爱这条小溪,沿着它走了二三里,发现一个风景绝佳的地方,就在这里安家｡</a:t>
            </a:r>
            <a:endParaRPr sz="2100"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261934" y="1490603"/>
            <a:ext cx="8620601" cy="2030095"/>
          </a:xfrm>
          <a:prstGeom prst="rect">
            <a:avLst/>
          </a:prstGeom>
          <a:noFill/>
          <a:ln w="28575">
            <a:solidFill>
              <a:srgbClr val="ED7D31"/>
            </a:solidFill>
            <a:prstDash val="dash"/>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sz="2100" dirty="0">
                <a:latin typeface="Times New Roman" panose="02020603050405020304" pitchFamily="18" charset="0"/>
                <a:ea typeface="微软雅黑" panose="020B0503020204020204" pitchFamily="34" charset="-122"/>
                <a:cs typeface="Times New Roman" panose="02020603050405020304" pitchFamily="18" charset="0"/>
              </a:rPr>
              <a:t>本题考查翻译句子｡解答时一定要先回到语境中,根据语境理解句子的整体意思,并按现代汉语的规则,将翻译过来的内容进行适当调整,做到词达句顺｡第(1)题,“向”的意思是“从前的､旧的”;“志”的意思是“做标记”｡第(2)题,“入”的意思是“沿着”;“得”的意思是“发现”｡</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3139" y="1581386"/>
            <a:ext cx="2326481" cy="610076"/>
            <a:chOff x="608" y="1180"/>
            <a:chExt cx="4885" cy="1281"/>
          </a:xfrm>
        </p:grpSpPr>
        <p:sp>
          <p:nvSpPr>
            <p:cNvPr id="3" name="矩形 2"/>
            <p:cNvSpPr/>
            <p:nvPr/>
          </p:nvSpPr>
          <p:spPr>
            <a:xfrm>
              <a:off x="608" y="1180"/>
              <a:ext cx="4885" cy="1281"/>
            </a:xfrm>
            <a:prstGeom prst="rect">
              <a:avLst/>
            </a:prstGeom>
          </p:spPr>
          <p:txBody>
            <a:bodyPr wrap="square">
              <a:spAutoFit/>
            </a:bodyPr>
            <a:lstStyle/>
            <a:p>
              <a:pPr algn="just">
                <a:lnSpc>
                  <a:spcPct val="150000"/>
                </a:lnSpc>
                <a:spcAft>
                  <a:spcPts val="0"/>
                </a:spcAft>
              </a:pPr>
              <a:r>
                <a:rPr lang="zh-CN" altLang="en-US" sz="210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考向研析</a:t>
              </a:r>
              <a:endParaRPr lang="zh-CN" altLang="en-US" sz="225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4" name="Group 7157"/>
            <p:cNvGrpSpPr/>
            <p:nvPr/>
          </p:nvGrpSpPr>
          <p:grpSpPr>
            <a:xfrm>
              <a:off x="608" y="1406"/>
              <a:ext cx="981" cy="894"/>
              <a:chOff x="0" y="0"/>
              <a:chExt cx="797914" cy="650026"/>
            </a:xfrm>
          </p:grpSpPr>
          <p:sp>
            <p:nvSpPr>
              <p:cNvPr id="5" name="Shape 7147"/>
              <p:cNvSpPr/>
              <p:nvPr/>
            </p:nvSpPr>
            <p:spPr>
              <a:xfrm>
                <a:off x="143887" y="370489"/>
                <a:ext cx="149856" cy="279537"/>
              </a:xfrm>
              <a:custGeom>
                <a:avLst/>
                <a:gdLst/>
                <a:ahLst/>
                <a:cxnLst>
                  <a:cxn ang="0">
                    <a:pos x="wd2" y="hd2"/>
                  </a:cxn>
                  <a:cxn ang="5400000">
                    <a:pos x="wd2" y="hd2"/>
                  </a:cxn>
                  <a:cxn ang="10800000">
                    <a:pos x="wd2" y="hd2"/>
                  </a:cxn>
                  <a:cxn ang="16200000">
                    <a:pos x="wd2" y="hd2"/>
                  </a:cxn>
                </a:cxnLst>
                <a:rect l="0" t="0" r="r" b="b"/>
                <a:pathLst>
                  <a:path w="21308" h="21285" extrusionOk="0">
                    <a:moveTo>
                      <a:pt x="20828" y="2030"/>
                    </a:moveTo>
                    <a:cubicBezTo>
                      <a:pt x="21308" y="2673"/>
                      <a:pt x="21308" y="2673"/>
                      <a:pt x="21308" y="2673"/>
                    </a:cubicBezTo>
                    <a:cubicBezTo>
                      <a:pt x="6188" y="20544"/>
                      <a:pt x="6188" y="20544"/>
                      <a:pt x="6188" y="20544"/>
                    </a:cubicBezTo>
                    <a:cubicBezTo>
                      <a:pt x="5708" y="21187"/>
                      <a:pt x="4508" y="21444"/>
                      <a:pt x="3308" y="21187"/>
                    </a:cubicBezTo>
                    <a:cubicBezTo>
                      <a:pt x="1148" y="20544"/>
                      <a:pt x="1148" y="20544"/>
                      <a:pt x="1148" y="20544"/>
                    </a:cubicBezTo>
                    <a:cubicBezTo>
                      <a:pt x="188" y="20287"/>
                      <a:pt x="-292" y="19644"/>
                      <a:pt x="188" y="19130"/>
                    </a:cubicBezTo>
                    <a:cubicBezTo>
                      <a:pt x="15788" y="615"/>
                      <a:pt x="15788" y="615"/>
                      <a:pt x="15788" y="615"/>
                    </a:cubicBezTo>
                    <a:cubicBezTo>
                      <a:pt x="16268" y="101"/>
                      <a:pt x="17468" y="-156"/>
                      <a:pt x="18668" y="101"/>
                    </a:cubicBezTo>
                    <a:cubicBezTo>
                      <a:pt x="20828" y="615"/>
                      <a:pt x="20828" y="615"/>
                      <a:pt x="20828" y="615"/>
                    </a:cubicBezTo>
                    <a:cubicBezTo>
                      <a:pt x="21068" y="615"/>
                      <a:pt x="21308" y="744"/>
                      <a:pt x="21308" y="744"/>
                    </a:cubicBezTo>
                    <a:cubicBezTo>
                      <a:pt x="20588" y="1130"/>
                      <a:pt x="20348" y="1644"/>
                      <a:pt x="20828" y="2030"/>
                    </a:cubicBezTo>
                    <a:close/>
                  </a:path>
                </a:pathLst>
              </a:custGeom>
              <a:solidFill>
                <a:srgbClr val="536880"/>
              </a:solidFill>
              <a:ln w="12700" cap="flat">
                <a:noFill/>
                <a:miter lim="400000"/>
              </a:ln>
              <a:effectLst/>
            </p:spPr>
            <p:txBody>
              <a:bodyPr wrap="square" lIns="0" tIns="0" rIns="0" bIns="0" numCol="1" anchor="t">
                <a:noAutofit/>
              </a:bodyPr>
              <a:lstStyle/>
              <a:p>
                <a:pPr lvl="0"/>
                <a:endParaRPr sz="100">
                  <a:latin typeface="Times New Roman" panose="02020603050405020304" pitchFamily="18" charset="0"/>
                </a:endParaRPr>
              </a:p>
            </p:txBody>
          </p:sp>
          <p:sp>
            <p:nvSpPr>
              <p:cNvPr id="6" name="Shape 7148"/>
              <p:cNvSpPr/>
              <p:nvPr/>
            </p:nvSpPr>
            <p:spPr>
              <a:xfrm>
                <a:off x="270242" y="0"/>
                <a:ext cx="175036" cy="650025"/>
              </a:xfrm>
              <a:custGeom>
                <a:avLst/>
                <a:gdLst/>
                <a:ahLst/>
                <a:cxnLst>
                  <a:cxn ang="0">
                    <a:pos x="wd2" y="hd2"/>
                  </a:cxn>
                  <a:cxn ang="5400000">
                    <a:pos x="wd2" y="hd2"/>
                  </a:cxn>
                  <a:cxn ang="10800000">
                    <a:pos x="wd2" y="hd2"/>
                  </a:cxn>
                  <a:cxn ang="16200000">
                    <a:pos x="wd2" y="hd2"/>
                  </a:cxn>
                </a:cxnLst>
                <a:rect l="0" t="0" r="r" b="b"/>
                <a:pathLst>
                  <a:path w="21350" h="21531" extrusionOk="0">
                    <a:moveTo>
                      <a:pt x="1851" y="4924"/>
                    </a:moveTo>
                    <a:cubicBezTo>
                      <a:pt x="3909" y="4924"/>
                      <a:pt x="3909" y="4924"/>
                      <a:pt x="3909" y="4924"/>
                    </a:cubicBezTo>
                    <a:cubicBezTo>
                      <a:pt x="4937" y="4924"/>
                      <a:pt x="5760" y="4701"/>
                      <a:pt x="5760" y="4421"/>
                    </a:cubicBezTo>
                    <a:cubicBezTo>
                      <a:pt x="5760" y="504"/>
                      <a:pt x="5760" y="504"/>
                      <a:pt x="5760" y="504"/>
                    </a:cubicBezTo>
                    <a:cubicBezTo>
                      <a:pt x="5760" y="224"/>
                      <a:pt x="4937" y="0"/>
                      <a:pt x="3909" y="0"/>
                    </a:cubicBezTo>
                    <a:cubicBezTo>
                      <a:pt x="1851" y="0"/>
                      <a:pt x="1851" y="0"/>
                      <a:pt x="1851" y="0"/>
                    </a:cubicBezTo>
                    <a:cubicBezTo>
                      <a:pt x="823" y="0"/>
                      <a:pt x="0" y="224"/>
                      <a:pt x="0" y="504"/>
                    </a:cubicBezTo>
                    <a:cubicBezTo>
                      <a:pt x="0" y="4421"/>
                      <a:pt x="0" y="4421"/>
                      <a:pt x="0" y="4421"/>
                    </a:cubicBezTo>
                    <a:cubicBezTo>
                      <a:pt x="0" y="4701"/>
                      <a:pt x="823" y="4924"/>
                      <a:pt x="1851" y="4924"/>
                    </a:cubicBezTo>
                    <a:close/>
                    <a:moveTo>
                      <a:pt x="21189" y="20593"/>
                    </a:moveTo>
                    <a:cubicBezTo>
                      <a:pt x="7611" y="12535"/>
                      <a:pt x="7611" y="12535"/>
                      <a:pt x="7611" y="12535"/>
                    </a:cubicBezTo>
                    <a:cubicBezTo>
                      <a:pt x="7200" y="12311"/>
                      <a:pt x="6171" y="12199"/>
                      <a:pt x="5349" y="12311"/>
                    </a:cubicBezTo>
                    <a:cubicBezTo>
                      <a:pt x="3291" y="12535"/>
                      <a:pt x="3291" y="12535"/>
                      <a:pt x="3291" y="12535"/>
                    </a:cubicBezTo>
                    <a:cubicBezTo>
                      <a:pt x="3291" y="12535"/>
                      <a:pt x="3086" y="12591"/>
                      <a:pt x="2880" y="12591"/>
                    </a:cubicBezTo>
                    <a:cubicBezTo>
                      <a:pt x="3497" y="12759"/>
                      <a:pt x="3703" y="12982"/>
                      <a:pt x="3497" y="13150"/>
                    </a:cubicBezTo>
                    <a:cubicBezTo>
                      <a:pt x="2880" y="13430"/>
                      <a:pt x="2880" y="13430"/>
                      <a:pt x="2880" y="13430"/>
                    </a:cubicBezTo>
                    <a:cubicBezTo>
                      <a:pt x="16046" y="21208"/>
                      <a:pt x="16046" y="21208"/>
                      <a:pt x="16046" y="21208"/>
                    </a:cubicBezTo>
                    <a:cubicBezTo>
                      <a:pt x="16457" y="21488"/>
                      <a:pt x="17486" y="21600"/>
                      <a:pt x="18309" y="21488"/>
                    </a:cubicBezTo>
                    <a:cubicBezTo>
                      <a:pt x="20366" y="21208"/>
                      <a:pt x="20366" y="21208"/>
                      <a:pt x="20366" y="21208"/>
                    </a:cubicBezTo>
                    <a:cubicBezTo>
                      <a:pt x="21189" y="21096"/>
                      <a:pt x="21600" y="20817"/>
                      <a:pt x="21189" y="20593"/>
                    </a:cubicBezTo>
                    <a:close/>
                  </a:path>
                </a:pathLst>
              </a:custGeom>
              <a:solidFill>
                <a:srgbClr val="41556B"/>
              </a:solidFill>
              <a:ln w="12700" cap="flat">
                <a:noFill/>
                <a:miter lim="400000"/>
              </a:ln>
              <a:effectLst/>
            </p:spPr>
            <p:txBody>
              <a:bodyPr wrap="square" lIns="0" tIns="0" rIns="0" bIns="0" numCol="1" anchor="t">
                <a:noAutofit/>
              </a:bodyPr>
              <a:lstStyle/>
              <a:p>
                <a:pPr lvl="0"/>
                <a:endParaRPr sz="100">
                  <a:latin typeface="Times New Roman" panose="02020603050405020304" pitchFamily="18" charset="0"/>
                </a:endParaRPr>
              </a:p>
            </p:txBody>
          </p:sp>
          <p:sp>
            <p:nvSpPr>
              <p:cNvPr id="7" name="Shape 7149"/>
              <p:cNvSpPr/>
              <p:nvPr/>
            </p:nvSpPr>
            <p:spPr>
              <a:xfrm>
                <a:off x="21820" y="109943"/>
                <a:ext cx="5438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20813"/>
                    </a:moveTo>
                    <a:cubicBezTo>
                      <a:pt x="21600" y="21250"/>
                      <a:pt x="21332" y="21600"/>
                      <a:pt x="21063" y="21600"/>
                    </a:cubicBezTo>
                    <a:cubicBezTo>
                      <a:pt x="604" y="21600"/>
                      <a:pt x="604" y="21600"/>
                      <a:pt x="604" y="21600"/>
                    </a:cubicBezTo>
                    <a:cubicBezTo>
                      <a:pt x="268" y="21600"/>
                      <a:pt x="0" y="21250"/>
                      <a:pt x="0" y="20813"/>
                    </a:cubicBezTo>
                    <a:cubicBezTo>
                      <a:pt x="0" y="700"/>
                      <a:pt x="0" y="700"/>
                      <a:pt x="0" y="700"/>
                    </a:cubicBezTo>
                    <a:cubicBezTo>
                      <a:pt x="0" y="350"/>
                      <a:pt x="268" y="0"/>
                      <a:pt x="604" y="0"/>
                    </a:cubicBezTo>
                    <a:cubicBezTo>
                      <a:pt x="21063" y="0"/>
                      <a:pt x="21063" y="0"/>
                      <a:pt x="21063" y="0"/>
                    </a:cubicBezTo>
                    <a:cubicBezTo>
                      <a:pt x="21332" y="0"/>
                      <a:pt x="21600" y="350"/>
                      <a:pt x="21600" y="700"/>
                    </a:cubicBezTo>
                    <a:lnTo>
                      <a:pt x="21600" y="20813"/>
                    </a:lnTo>
                    <a:close/>
                  </a:path>
                </a:pathLst>
              </a:custGeom>
              <a:solidFill>
                <a:srgbClr val="E05560"/>
              </a:solidFill>
              <a:ln w="12700" cap="flat">
                <a:noFill/>
                <a:miter lim="400000"/>
              </a:ln>
              <a:effectLst/>
            </p:spPr>
            <p:txBody>
              <a:bodyPr wrap="square" lIns="0" tIns="0" rIns="0" bIns="0" numCol="1" anchor="t">
                <a:noAutofit/>
              </a:bodyPr>
              <a:lstStyle/>
              <a:p>
                <a:pPr lvl="0"/>
                <a:endParaRPr sz="100">
                  <a:latin typeface="Times New Roman" panose="02020603050405020304" pitchFamily="18" charset="0"/>
                </a:endParaRPr>
              </a:p>
            </p:txBody>
          </p:sp>
          <p:sp>
            <p:nvSpPr>
              <p:cNvPr id="8" name="Shape 7150"/>
              <p:cNvSpPr/>
              <p:nvPr/>
            </p:nvSpPr>
            <p:spPr>
              <a:xfrm>
                <a:off x="21820" y="109943"/>
                <a:ext cx="2702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215" y="0"/>
                      <a:pt x="1215" y="0"/>
                      <a:pt x="1215" y="0"/>
                    </a:cubicBezTo>
                    <a:cubicBezTo>
                      <a:pt x="540" y="0"/>
                      <a:pt x="0" y="350"/>
                      <a:pt x="0" y="700"/>
                    </a:cubicBezTo>
                    <a:cubicBezTo>
                      <a:pt x="0" y="20813"/>
                      <a:pt x="0" y="20813"/>
                      <a:pt x="0" y="20813"/>
                    </a:cubicBezTo>
                    <a:cubicBezTo>
                      <a:pt x="0" y="21250"/>
                      <a:pt x="540" y="21600"/>
                      <a:pt x="1215" y="21600"/>
                    </a:cubicBezTo>
                    <a:cubicBezTo>
                      <a:pt x="21600" y="21600"/>
                      <a:pt x="21600" y="21600"/>
                      <a:pt x="21600" y="21600"/>
                    </a:cubicBezTo>
                    <a:lnTo>
                      <a:pt x="21600" y="0"/>
                    </a:lnTo>
                    <a:close/>
                  </a:path>
                </a:pathLst>
              </a:custGeom>
              <a:solidFill>
                <a:srgbClr val="ED6872"/>
              </a:solidFill>
              <a:ln w="12700" cap="flat">
                <a:noFill/>
                <a:miter lim="400000"/>
              </a:ln>
              <a:effectLst/>
            </p:spPr>
            <p:txBody>
              <a:bodyPr wrap="square" lIns="0" tIns="0" rIns="0" bIns="0" numCol="1" anchor="t">
                <a:noAutofit/>
              </a:bodyPr>
              <a:lstStyle/>
              <a:p>
                <a:pPr lvl="0"/>
                <a:endParaRPr sz="100">
                  <a:latin typeface="Times New Roman" panose="02020603050405020304" pitchFamily="18" charset="0"/>
                </a:endParaRPr>
              </a:p>
            </p:txBody>
          </p:sp>
          <p:sp>
            <p:nvSpPr>
              <p:cNvPr id="9" name="Shape 7151"/>
              <p:cNvSpPr/>
              <p:nvPr/>
            </p:nvSpPr>
            <p:spPr>
              <a:xfrm>
                <a:off x="0" y="96515"/>
                <a:ext cx="589164" cy="41964"/>
              </a:xfrm>
              <a:custGeom>
                <a:avLst/>
                <a:gdLst/>
                <a:ahLst/>
                <a:cxnLst>
                  <a:cxn ang="0">
                    <a:pos x="wd2" y="hd2"/>
                  </a:cxn>
                  <a:cxn ang="5400000">
                    <a:pos x="wd2" y="hd2"/>
                  </a:cxn>
                  <a:cxn ang="10800000">
                    <a:pos x="wd2" y="hd2"/>
                  </a:cxn>
                  <a:cxn ang="16200000">
                    <a:pos x="wd2" y="hd2"/>
                  </a:cxn>
                </a:cxnLst>
                <a:rect l="0" t="0" r="r" b="b"/>
                <a:pathLst>
                  <a:path w="21600" h="21600" extrusionOk="0">
                    <a:moveTo>
                      <a:pt x="21600" y="10368"/>
                    </a:moveTo>
                    <a:cubicBezTo>
                      <a:pt x="21600" y="16416"/>
                      <a:pt x="21229" y="21600"/>
                      <a:pt x="20795" y="21600"/>
                    </a:cubicBezTo>
                    <a:cubicBezTo>
                      <a:pt x="743" y="21600"/>
                      <a:pt x="743" y="21600"/>
                      <a:pt x="743" y="21600"/>
                    </a:cubicBezTo>
                    <a:cubicBezTo>
                      <a:pt x="371" y="21600"/>
                      <a:pt x="0" y="16416"/>
                      <a:pt x="0" y="10368"/>
                    </a:cubicBezTo>
                    <a:cubicBezTo>
                      <a:pt x="0" y="5184"/>
                      <a:pt x="371" y="0"/>
                      <a:pt x="743" y="0"/>
                    </a:cubicBezTo>
                    <a:cubicBezTo>
                      <a:pt x="20795" y="0"/>
                      <a:pt x="20795" y="0"/>
                      <a:pt x="20795" y="0"/>
                    </a:cubicBezTo>
                    <a:cubicBezTo>
                      <a:pt x="21229" y="0"/>
                      <a:pt x="21600" y="5184"/>
                      <a:pt x="21600" y="10368"/>
                    </a:cubicBezTo>
                    <a:close/>
                  </a:path>
                </a:pathLst>
              </a:custGeom>
              <a:solidFill>
                <a:srgbClr val="41556B"/>
              </a:solidFill>
              <a:ln w="12700" cap="flat">
                <a:noFill/>
                <a:miter lim="400000"/>
              </a:ln>
              <a:effectLst/>
            </p:spPr>
            <p:txBody>
              <a:bodyPr wrap="square" lIns="0" tIns="0" rIns="0" bIns="0" numCol="1" anchor="t">
                <a:noAutofit/>
              </a:bodyPr>
              <a:lstStyle/>
              <a:p>
                <a:pPr lvl="0"/>
                <a:endParaRPr sz="100">
                  <a:latin typeface="Times New Roman" panose="02020603050405020304" pitchFamily="18" charset="0"/>
                </a:endParaRPr>
              </a:p>
            </p:txBody>
          </p:sp>
          <p:sp>
            <p:nvSpPr>
              <p:cNvPr id="10" name="Shape 7152"/>
              <p:cNvSpPr/>
              <p:nvPr/>
            </p:nvSpPr>
            <p:spPr>
              <a:xfrm>
                <a:off x="37955" y="117856"/>
                <a:ext cx="589164" cy="201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538" y="9000"/>
                      <a:pt x="21229" y="0"/>
                      <a:pt x="20795" y="0"/>
                    </a:cubicBezTo>
                    <a:cubicBezTo>
                      <a:pt x="743" y="0"/>
                      <a:pt x="743" y="0"/>
                      <a:pt x="743" y="0"/>
                    </a:cubicBezTo>
                    <a:cubicBezTo>
                      <a:pt x="371" y="0"/>
                      <a:pt x="0" y="9000"/>
                      <a:pt x="0" y="21600"/>
                    </a:cubicBezTo>
                    <a:lnTo>
                      <a:pt x="21600"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latin typeface="Times New Roman" panose="02020603050405020304" pitchFamily="18" charset="0"/>
                </a:endParaRPr>
              </a:p>
            </p:txBody>
          </p:sp>
          <p:sp>
            <p:nvSpPr>
              <p:cNvPr id="11" name="Shape 7153"/>
              <p:cNvSpPr/>
              <p:nvPr/>
            </p:nvSpPr>
            <p:spPr>
              <a:xfrm>
                <a:off x="100063" y="223196"/>
                <a:ext cx="464947" cy="426829"/>
              </a:xfrm>
              <a:custGeom>
                <a:avLst/>
                <a:gdLst/>
                <a:ahLst/>
                <a:cxnLst>
                  <a:cxn ang="0">
                    <a:pos x="wd2" y="hd2"/>
                  </a:cxn>
                  <a:cxn ang="5400000">
                    <a:pos x="wd2" y="hd2"/>
                  </a:cxn>
                  <a:cxn ang="10800000">
                    <a:pos x="wd2" y="hd2"/>
                  </a:cxn>
                  <a:cxn ang="16200000">
                    <a:pos x="wd2" y="hd2"/>
                  </a:cxn>
                </a:cxnLst>
                <a:rect l="0" t="0" r="r" b="b"/>
                <a:pathLst>
                  <a:path w="21600" h="21600" extrusionOk="0">
                    <a:moveTo>
                      <a:pt x="15335" y="2415"/>
                    </a:moveTo>
                    <a:lnTo>
                      <a:pt x="17018" y="4696"/>
                    </a:lnTo>
                    <a:lnTo>
                      <a:pt x="12483" y="11873"/>
                    </a:lnTo>
                    <a:lnTo>
                      <a:pt x="7527" y="5903"/>
                    </a:lnTo>
                    <a:lnTo>
                      <a:pt x="0" y="16301"/>
                    </a:lnTo>
                    <a:lnTo>
                      <a:pt x="0" y="21600"/>
                    </a:lnTo>
                    <a:lnTo>
                      <a:pt x="7621" y="11068"/>
                    </a:lnTo>
                    <a:lnTo>
                      <a:pt x="12577" y="17106"/>
                    </a:lnTo>
                    <a:lnTo>
                      <a:pt x="18795" y="7111"/>
                    </a:lnTo>
                    <a:lnTo>
                      <a:pt x="20384" y="9324"/>
                    </a:lnTo>
                    <a:lnTo>
                      <a:pt x="21600" y="0"/>
                    </a:lnTo>
                    <a:lnTo>
                      <a:pt x="15335" y="2415"/>
                    </a:lnTo>
                    <a:close/>
                  </a:path>
                </a:pathLst>
              </a:custGeom>
              <a:solidFill>
                <a:srgbClr val="E6CBBF"/>
              </a:solidFill>
              <a:ln w="12700" cap="flat">
                <a:noFill/>
                <a:miter lim="400000"/>
              </a:ln>
              <a:effectLst/>
            </p:spPr>
            <p:txBody>
              <a:bodyPr wrap="square" lIns="0" tIns="0" rIns="0" bIns="0" numCol="1" anchor="t">
                <a:noAutofit/>
              </a:bodyPr>
              <a:lstStyle/>
              <a:p>
                <a:pPr lvl="0"/>
                <a:endParaRPr sz="100">
                  <a:latin typeface="Times New Roman" panose="02020603050405020304" pitchFamily="18" charset="0"/>
                </a:endParaRPr>
              </a:p>
            </p:txBody>
          </p:sp>
          <p:sp>
            <p:nvSpPr>
              <p:cNvPr id="12" name="Shape 7154"/>
              <p:cNvSpPr/>
              <p:nvPr/>
            </p:nvSpPr>
            <p:spPr>
              <a:xfrm>
                <a:off x="100063" y="297002"/>
                <a:ext cx="345044" cy="353023"/>
              </a:xfrm>
              <a:custGeom>
                <a:avLst/>
                <a:gdLst/>
                <a:ahLst/>
                <a:cxnLst>
                  <a:cxn ang="0">
                    <a:pos x="wd2" y="hd2"/>
                  </a:cxn>
                  <a:cxn ang="5400000">
                    <a:pos x="wd2" y="hd2"/>
                  </a:cxn>
                  <a:cxn ang="10800000">
                    <a:pos x="wd2" y="hd2"/>
                  </a:cxn>
                  <a:cxn ang="16200000">
                    <a:pos x="wd2" y="hd2"/>
                  </a:cxn>
                </a:cxnLst>
                <a:rect l="0" t="0" r="r" b="b"/>
                <a:pathLst>
                  <a:path w="21600" h="21600" extrusionOk="0">
                    <a:moveTo>
                      <a:pt x="21600" y="5446"/>
                    </a:moveTo>
                    <a:lnTo>
                      <a:pt x="15186" y="0"/>
                    </a:lnTo>
                    <a:lnTo>
                      <a:pt x="0" y="14308"/>
                    </a:lnTo>
                    <a:lnTo>
                      <a:pt x="0" y="21600"/>
                    </a:lnTo>
                    <a:lnTo>
                      <a:pt x="15375" y="7108"/>
                    </a:lnTo>
                    <a:lnTo>
                      <a:pt x="21600" y="12277"/>
                    </a:lnTo>
                    <a:lnTo>
                      <a:pt x="21600" y="5446"/>
                    </a:lnTo>
                    <a:close/>
                  </a:path>
                </a:pathLst>
              </a:custGeom>
              <a:solidFill>
                <a:srgbClr val="F2DFD5"/>
              </a:solidFill>
              <a:ln w="12700" cap="flat">
                <a:noFill/>
                <a:miter lim="400000"/>
              </a:ln>
              <a:effectLst/>
            </p:spPr>
            <p:txBody>
              <a:bodyPr wrap="square" lIns="0" tIns="0" rIns="0" bIns="0" numCol="1" anchor="t">
                <a:noAutofit/>
              </a:bodyPr>
              <a:lstStyle/>
              <a:p>
                <a:pPr lvl="0"/>
                <a:endParaRPr sz="100">
                  <a:latin typeface="Times New Roman" panose="02020603050405020304" pitchFamily="18" charset="0"/>
                </a:endParaRPr>
              </a:p>
            </p:txBody>
          </p:sp>
          <p:sp>
            <p:nvSpPr>
              <p:cNvPr id="13" name="Shape 7155"/>
              <p:cNvSpPr/>
              <p:nvPr/>
            </p:nvSpPr>
            <p:spPr>
              <a:xfrm>
                <a:off x="87986" y="176956"/>
                <a:ext cx="709928" cy="472180"/>
              </a:xfrm>
              <a:custGeom>
                <a:avLst/>
                <a:gdLst/>
                <a:ahLst/>
                <a:cxnLst>
                  <a:cxn ang="0">
                    <a:pos x="wd2" y="hd2"/>
                  </a:cxn>
                  <a:cxn ang="5400000">
                    <a:pos x="wd2" y="hd2"/>
                  </a:cxn>
                  <a:cxn ang="10800000">
                    <a:pos x="wd2" y="hd2"/>
                  </a:cxn>
                  <a:cxn ang="16200000">
                    <a:pos x="wd2" y="hd2"/>
                  </a:cxn>
                </a:cxnLst>
                <a:rect l="0" t="0" r="r" b="b"/>
                <a:pathLst>
                  <a:path w="21600" h="21600" extrusionOk="0">
                    <a:moveTo>
                      <a:pt x="21258" y="21600"/>
                    </a:moveTo>
                    <a:cubicBezTo>
                      <a:pt x="427" y="21600"/>
                      <a:pt x="427" y="21600"/>
                      <a:pt x="427" y="21600"/>
                    </a:cubicBezTo>
                    <a:cubicBezTo>
                      <a:pt x="171" y="21600"/>
                      <a:pt x="0" y="21487"/>
                      <a:pt x="0" y="21148"/>
                    </a:cubicBezTo>
                    <a:cubicBezTo>
                      <a:pt x="0" y="565"/>
                      <a:pt x="0" y="565"/>
                      <a:pt x="0" y="565"/>
                    </a:cubicBezTo>
                    <a:cubicBezTo>
                      <a:pt x="0" y="226"/>
                      <a:pt x="171" y="0"/>
                      <a:pt x="427" y="0"/>
                    </a:cubicBezTo>
                    <a:cubicBezTo>
                      <a:pt x="598" y="0"/>
                      <a:pt x="768" y="226"/>
                      <a:pt x="768" y="565"/>
                    </a:cubicBezTo>
                    <a:cubicBezTo>
                      <a:pt x="768" y="20695"/>
                      <a:pt x="768" y="20695"/>
                      <a:pt x="768" y="20695"/>
                    </a:cubicBezTo>
                    <a:cubicBezTo>
                      <a:pt x="21258" y="20695"/>
                      <a:pt x="21258" y="20695"/>
                      <a:pt x="21258" y="20695"/>
                    </a:cubicBezTo>
                    <a:cubicBezTo>
                      <a:pt x="21429" y="20695"/>
                      <a:pt x="21600" y="20921"/>
                      <a:pt x="21600" y="21148"/>
                    </a:cubicBezTo>
                    <a:cubicBezTo>
                      <a:pt x="21600" y="21487"/>
                      <a:pt x="21429" y="21600"/>
                      <a:pt x="21258" y="21600"/>
                    </a:cubicBezTo>
                    <a:close/>
                  </a:path>
                </a:pathLst>
              </a:custGeom>
              <a:solidFill>
                <a:srgbClr val="F2DFD5"/>
              </a:solidFill>
              <a:ln w="12700" cap="flat">
                <a:noFill/>
                <a:miter lim="400000"/>
              </a:ln>
              <a:effectLst/>
            </p:spPr>
            <p:txBody>
              <a:bodyPr wrap="square" lIns="0" tIns="0" rIns="0" bIns="0" numCol="1" anchor="t">
                <a:noAutofit/>
              </a:bodyPr>
              <a:lstStyle/>
              <a:p>
                <a:pPr lvl="0"/>
                <a:endParaRPr sz="100">
                  <a:latin typeface="Times New Roman" panose="02020603050405020304" pitchFamily="18" charset="0"/>
                </a:endParaRPr>
              </a:p>
            </p:txBody>
          </p:sp>
          <p:sp>
            <p:nvSpPr>
              <p:cNvPr id="14" name="Shape 7156"/>
              <p:cNvSpPr/>
              <p:nvPr/>
            </p:nvSpPr>
            <p:spPr>
              <a:xfrm>
                <a:off x="292063" y="486772"/>
                <a:ext cx="223245" cy="13430"/>
              </a:xfrm>
              <a:custGeom>
                <a:avLst/>
                <a:gdLst/>
                <a:ahLst/>
                <a:cxnLst>
                  <a:cxn ang="0">
                    <a:pos x="wd2" y="hd2"/>
                  </a:cxn>
                  <a:cxn ang="5400000">
                    <a:pos x="wd2" y="hd2"/>
                  </a:cxn>
                  <a:cxn ang="10800000">
                    <a:pos x="wd2" y="hd2"/>
                  </a:cxn>
                  <a:cxn ang="16200000">
                    <a:pos x="wd2" y="hd2"/>
                  </a:cxn>
                </a:cxnLst>
                <a:rect l="0" t="0" r="r" b="b"/>
                <a:pathLst>
                  <a:path w="21600" h="21600" extrusionOk="0">
                    <a:moveTo>
                      <a:pt x="20945" y="0"/>
                    </a:moveTo>
                    <a:cubicBezTo>
                      <a:pt x="0" y="0"/>
                      <a:pt x="0" y="0"/>
                      <a:pt x="0" y="0"/>
                    </a:cubicBezTo>
                    <a:cubicBezTo>
                      <a:pt x="0" y="21600"/>
                      <a:pt x="0" y="21600"/>
                      <a:pt x="0" y="21600"/>
                    </a:cubicBezTo>
                    <a:cubicBezTo>
                      <a:pt x="20945" y="21600"/>
                      <a:pt x="20945" y="21600"/>
                      <a:pt x="20945" y="21600"/>
                    </a:cubicBezTo>
                    <a:cubicBezTo>
                      <a:pt x="21273" y="21600"/>
                      <a:pt x="21600" y="18900"/>
                      <a:pt x="21600" y="10800"/>
                    </a:cubicBezTo>
                    <a:cubicBezTo>
                      <a:pt x="21600" y="5400"/>
                      <a:pt x="21273" y="0"/>
                      <a:pt x="20945" y="0"/>
                    </a:cubicBezTo>
                    <a:close/>
                  </a:path>
                </a:pathLst>
              </a:custGeom>
              <a:solidFill>
                <a:srgbClr val="E6CBBF"/>
              </a:solidFill>
              <a:ln w="12700" cap="flat">
                <a:noFill/>
                <a:miter lim="400000"/>
              </a:ln>
              <a:effectLst/>
            </p:spPr>
            <p:txBody>
              <a:bodyPr wrap="square" lIns="0" tIns="0" rIns="0" bIns="0" numCol="1" anchor="t">
                <a:noAutofit/>
              </a:bodyPr>
              <a:lstStyle/>
              <a:p>
                <a:pPr lvl="0"/>
                <a:endParaRPr sz="100">
                  <a:latin typeface="Times New Roman" panose="02020603050405020304" pitchFamily="18" charset="0"/>
                </a:endParaRPr>
              </a:p>
            </p:txBody>
          </p:sp>
        </p:grpSp>
      </p:grpSp>
      <p:pic>
        <p:nvPicPr>
          <p:cNvPr id="16" name="图片 15"/>
          <p:cNvPicPr>
            <a:picLocks noChangeAspect="1"/>
          </p:cNvPicPr>
          <p:nvPr/>
        </p:nvPicPr>
        <p:blipFill>
          <a:blip r:embed="rId1"/>
          <a:stretch>
            <a:fillRect/>
          </a:stretch>
        </p:blipFill>
        <p:spPr>
          <a:xfrm>
            <a:off x="278130" y="2354580"/>
            <a:ext cx="8568214" cy="1964055"/>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484245"/>
          </a:xfrm>
          <a:prstGeom prst="rect">
            <a:avLst/>
          </a:prstGeom>
        </p:spPr>
        <p:txBody>
          <a:bodyPr wrap="square">
            <a:spAutoFit/>
          </a:bodyPr>
          <a:lstStyle/>
          <a:p>
            <a:pPr indent="720090" algn="just" fontAlgn="auto">
              <a:lnSpc>
                <a:spcPct val="150000"/>
              </a:lnSpc>
            </a:pPr>
            <a:r>
              <a:rPr sz="2100" dirty="0">
                <a:latin typeface="Times New Roman" panose="02020603050405020304" pitchFamily="18" charset="0"/>
                <a:ea typeface="微软雅黑" panose="020B0503020204020204" pitchFamily="34" charset="-122"/>
              </a:rPr>
              <a:t>上表是近五年来泸州中考文言文阅读这一考点的考查统计表｡通过该表我们可以发现,泸州中考在文言文阅读考查方面的一些命题特点:</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pPr>
            <a:r>
              <a:rPr sz="2100" dirty="0">
                <a:latin typeface="Times New Roman" panose="02020603050405020304" pitchFamily="18" charset="0"/>
                <a:ea typeface="微软雅黑" panose="020B0503020204020204" pitchFamily="34" charset="-122"/>
              </a:rPr>
              <a:t>1.文言文阅读分值在17分左右｡</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pPr>
            <a:r>
              <a:rPr sz="2100" dirty="0">
                <a:latin typeface="Times New Roman" panose="02020603050405020304" pitchFamily="18" charset="0"/>
                <a:ea typeface="微软雅黑" panose="020B0503020204020204" pitchFamily="34" charset="-122"/>
              </a:rPr>
              <a:t>2.要掌握常用的实词和虚词,文言实词重点考查通假字､一词多义､古今异义､词类活用等｡</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pPr>
            <a:r>
              <a:rPr sz="2100" dirty="0">
                <a:latin typeface="Times New Roman" panose="02020603050405020304" pitchFamily="18" charset="0"/>
                <a:ea typeface="微软雅黑" panose="020B0503020204020204" pitchFamily="34" charset="-122"/>
              </a:rPr>
              <a:t>3.文言语句的翻译是每年的必考内容,重点考查对文言句式的掌握｡</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pPr>
            <a:r>
              <a:rPr sz="2100" dirty="0">
                <a:latin typeface="Times New Roman" panose="02020603050405020304" pitchFamily="18" charset="0"/>
                <a:ea typeface="微软雅黑" panose="020B0503020204020204" pitchFamily="34" charset="-122"/>
              </a:rPr>
              <a:t>4.要理解文章的思想感情,分析文章的主要艺术特色和表现手法｡</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999740"/>
          </a:xfrm>
          <a:prstGeom prst="rect">
            <a:avLst/>
          </a:prstGeom>
        </p:spPr>
        <p:txBody>
          <a:bodyPr wrap="square">
            <a:spAutoFit/>
          </a:bodyPr>
          <a:lstStyle/>
          <a:p>
            <a:pPr indent="720090" algn="just" fontAlgn="auto">
              <a:lnSpc>
                <a:spcPct val="150000"/>
              </a:lnSpc>
            </a:pPr>
            <a:r>
              <a:rPr sz="2100" dirty="0">
                <a:latin typeface="Times New Roman" panose="02020603050405020304" pitchFamily="18" charset="0"/>
                <a:ea typeface="微软雅黑" panose="020B0503020204020204" pitchFamily="34" charset="-122"/>
              </a:rPr>
              <a:t>5.近五年,泸州中考对文言文的考查都是以课内外文言文比较阅读为命题方式,相信2020年泸州中考文言文阅读的考查也会采用课内外文言文比较阅读的命题方式,所以要注意课内文言文和课外文言文的比较阅读｡</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pPr>
            <a:r>
              <a:rPr sz="2100" dirty="0">
                <a:latin typeface="Times New Roman" panose="02020603050405020304" pitchFamily="18" charset="0"/>
                <a:ea typeface="微软雅黑" panose="020B0503020204020204" pitchFamily="34" charset="-122"/>
              </a:rPr>
              <a:t>6.泸州中考在比较阅读中的课外文言文中选择一段话,进行朗读断句考查｡希望引起考生重视,加强训练｡</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2402" y="1491944"/>
            <a:ext cx="8620133" cy="4612005"/>
          </a:xfrm>
          <a:prstGeom prst="rect">
            <a:avLst/>
          </a:prstGeom>
        </p:spPr>
        <p:txBody>
          <a:bodyPr wrap="square">
            <a:spAutoFit/>
          </a:bodyPr>
          <a:lstStyle/>
          <a:p>
            <a:pPr indent="720090" algn="just" fontAlgn="auto">
              <a:lnSpc>
                <a:spcPct val="140000"/>
              </a:lnSpc>
            </a:pPr>
            <a:r>
              <a:rPr sz="2100" dirty="0">
                <a:latin typeface="Times New Roman" panose="02020603050405020304" pitchFamily="18" charset="0"/>
                <a:ea typeface="微软雅黑" panose="020B0503020204020204" pitchFamily="34" charset="-122"/>
                <a:sym typeface="+mn-ea"/>
              </a:rPr>
              <a:t>当余之从师也,负箧曳屣行深山巨谷中｡穷冬烈风,大雪深数尺,足肤皲裂而不知｡至舍,四支僵劲不能动,媵人持汤沃灌,以衾拥覆,久而乃和｡寓逆旅,主人日再食,无鲜肥滋味之享｡同舍生皆被绮绣,戴朱缨宝饰之帽,腰白玉之环,左佩刀,右备容臭,烨然若神人;余则缊袍敝衣处其间,略无慕艳意,以中有足乐者,不知口体之奉不若人也｡盖余之勤且艰若此｡今虽耄老,未有所成,犹幸预君子之列,而承天子之宠光,缀公卿之后,日侍坐备顾问,四海亦谬称其氏名,况才之过于余者乎?</a:t>
            </a:r>
            <a:endParaRPr sz="2100" dirty="0">
              <a:latin typeface="Times New Roman" panose="02020603050405020304" pitchFamily="18" charset="0"/>
              <a:ea typeface="微软雅黑" panose="020B0503020204020204" pitchFamily="34" charset="-122"/>
            </a:endParaRPr>
          </a:p>
          <a:p>
            <a:pPr indent="720090" algn="just" fontAlgn="auto">
              <a:lnSpc>
                <a:spcPct val="140000"/>
              </a:lnSpc>
            </a:pPr>
            <a:r>
              <a:rPr sz="2100" dirty="0">
                <a:latin typeface="Times New Roman" panose="02020603050405020304" pitchFamily="18" charset="0"/>
                <a:ea typeface="微软雅黑" panose="020B0503020204020204" pitchFamily="34" charset="-122"/>
                <a:sym typeface="+mn-ea"/>
              </a:rPr>
              <a:t>今诸生学于太学,</a:t>
            </a:r>
            <a:r>
              <a:rPr sz="2100" u="sng" dirty="0">
                <a:latin typeface="Times New Roman" panose="02020603050405020304" pitchFamily="18" charset="0"/>
                <a:ea typeface="微软雅黑" panose="020B0503020204020204" pitchFamily="34" charset="-122"/>
                <a:sym typeface="+mn-ea"/>
              </a:rPr>
              <a:t>县官日有廪稍之供,父母岁有裘葛之遗,无冻馁之患矣;</a:t>
            </a:r>
            <a:r>
              <a:rPr sz="2100" dirty="0">
                <a:latin typeface="Times New Roman" panose="02020603050405020304" pitchFamily="18" charset="0"/>
                <a:ea typeface="微软雅黑" panose="020B0503020204020204" pitchFamily="34" charset="-122"/>
                <a:sym typeface="+mn-ea"/>
              </a:rPr>
              <a:t>坐大厦之下而诵诗书,无奔走之劳矣;有司业､博士为之师,未有问而不告､求</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37560" y="2819876"/>
            <a:ext cx="2468880" cy="870585"/>
          </a:xfrm>
          <a:prstGeom prst="rect">
            <a:avLst/>
          </a:prstGeom>
        </p:spPr>
        <p:txBody>
          <a:bodyPr wrap="square">
            <a:spAutoFit/>
          </a:bodyPr>
          <a:lstStyle/>
          <a:p>
            <a:pPr indent="0" algn="just" fontAlgn="auto">
              <a:lnSpc>
                <a:spcPct val="150000"/>
              </a:lnSpc>
            </a:pPr>
            <a:r>
              <a:rPr lang="zh-CN" altLang="en-US" sz="3375" b="1" dirty="0">
                <a:solidFill>
                  <a:srgbClr val="70C0B1"/>
                </a:solidFill>
                <a:latin typeface="Times New Roman" panose="02020603050405020304" pitchFamily="18" charset="0"/>
                <a:ea typeface="微软雅黑" panose="020B0503020204020204" pitchFamily="34" charset="-122"/>
              </a:rPr>
              <a:t>备考全攻略</a:t>
            </a:r>
            <a:endParaRPr lang="zh-CN" altLang="en-US" sz="3375" b="1" dirty="0">
              <a:solidFill>
                <a:srgbClr val="70C0B1"/>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3" y="2020451"/>
            <a:ext cx="8620133"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一</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文言</a:t>
            </a:r>
            <a:r>
              <a:rPr lang="zh-CN" altLang="en-US" sz="2100" b="1" dirty="0" smtClean="0">
                <a:latin typeface="Times New Roman" panose="02020603050405020304" pitchFamily="18" charset="0"/>
                <a:ea typeface="微软雅黑" panose="020B0503020204020204" pitchFamily="34" charset="-122"/>
              </a:rPr>
              <a:t>实词</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实词</a:t>
            </a:r>
            <a:r>
              <a:rPr lang="zh-CN" altLang="en-US" sz="2100" dirty="0">
                <a:latin typeface="Times New Roman" panose="02020603050405020304" pitchFamily="18" charset="0"/>
                <a:ea typeface="微软雅黑" panose="020B0503020204020204" pitchFamily="34" charset="-122"/>
              </a:rPr>
              <a:t>有实在意义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能够单独充当句子成分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一般能单独回答问题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实词包括名词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数词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量词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代词六类</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通假字</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有的通假字的读音和本字的读音相同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有的和本字的读音不同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对通假字的字义要按本字的意思来理解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河曲智叟</a:t>
            </a:r>
            <a:r>
              <a:rPr lang="zh-CN" altLang="en-US" sz="2100" dirty="0">
                <a:solidFill>
                  <a:srgbClr val="E44B42"/>
                </a:solidFill>
                <a:latin typeface="Times New Roman" panose="02020603050405020304" pitchFamily="18" charset="0"/>
                <a:ea typeface="微软雅黑" panose="020B0503020204020204" pitchFamily="34" charset="-122"/>
              </a:rPr>
              <a:t>亡</a:t>
            </a:r>
            <a:r>
              <a:rPr lang="zh-CN" altLang="en-US" sz="2100" dirty="0">
                <a:latin typeface="Times New Roman" panose="02020603050405020304" pitchFamily="18" charset="0"/>
                <a:ea typeface="微软雅黑" panose="020B0503020204020204" pitchFamily="34" charset="-122"/>
              </a:rPr>
              <a:t>以应（亡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同“无”</a:t>
            </a:r>
            <a:r>
              <a:rPr lang="en-US" altLang="zh-CN" sz="2100" dirty="0">
                <a:latin typeface="Times New Roman" panose="02020603050405020304" pitchFamily="18" charset="0"/>
                <a:ea typeface="微软雅黑" panose="020B0503020204020204" pitchFamily="34" charset="-122"/>
              </a:rPr>
              <a:t>,</a:t>
            </a:r>
            <a:r>
              <a:rPr lang="en-US" altLang="zh-CN" sz="2100" dirty="0" err="1">
                <a:latin typeface="Times New Roman" panose="02020603050405020304" pitchFamily="18" charset="0"/>
                <a:ea typeface="微软雅黑" panose="020B0503020204020204" pitchFamily="34" charset="-122"/>
              </a:rPr>
              <a:t>wú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没有）</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百废</a:t>
            </a:r>
            <a:r>
              <a:rPr lang="zh-CN" altLang="en-US" sz="2100" dirty="0">
                <a:solidFill>
                  <a:srgbClr val="E44B42"/>
                </a:solidFill>
                <a:latin typeface="Times New Roman" panose="02020603050405020304" pitchFamily="18" charset="0"/>
                <a:ea typeface="微软雅黑" panose="020B0503020204020204" pitchFamily="34" charset="-122"/>
              </a:rPr>
              <a:t>具</a:t>
            </a:r>
            <a:r>
              <a:rPr lang="zh-CN" altLang="en-US" sz="2100" dirty="0">
                <a:latin typeface="Times New Roman" panose="02020603050405020304" pitchFamily="18" charset="0"/>
                <a:ea typeface="微软雅黑" panose="020B0503020204020204" pitchFamily="34" charset="-122"/>
              </a:rPr>
              <a:t>兴（具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同“俱”</a:t>
            </a:r>
            <a:r>
              <a:rPr lang="en-US" altLang="zh-CN" sz="2100" dirty="0">
                <a:latin typeface="Times New Roman" panose="02020603050405020304" pitchFamily="18" charset="0"/>
                <a:ea typeface="微软雅黑" panose="020B0503020204020204" pitchFamily="34" charset="-122"/>
              </a:rPr>
              <a:t>,</a:t>
            </a:r>
            <a:r>
              <a:rPr lang="en-US" altLang="zh-CN" sz="2100" dirty="0" err="1">
                <a:latin typeface="Times New Roman" panose="02020603050405020304" pitchFamily="18" charset="0"/>
                <a:ea typeface="微软雅黑" panose="020B0503020204020204" pitchFamily="34" charset="-122"/>
              </a:rPr>
              <a:t>jù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都）</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grpSp>
        <p:nvGrpSpPr>
          <p:cNvPr id="3" name="组合 2"/>
          <p:cNvGrpSpPr/>
          <p:nvPr/>
        </p:nvGrpSpPr>
        <p:grpSpPr>
          <a:xfrm>
            <a:off x="256192" y="1589027"/>
            <a:ext cx="8639032" cy="575945"/>
            <a:chOff x="434356" y="907123"/>
            <a:chExt cx="11950050" cy="767927"/>
          </a:xfrm>
        </p:grpSpPr>
        <p:grpSp>
          <p:nvGrpSpPr>
            <p:cNvPr id="4" name="组合 3"/>
            <p:cNvGrpSpPr/>
            <p:nvPr/>
          </p:nvGrpSpPr>
          <p:grpSpPr>
            <a:xfrm>
              <a:off x="434356" y="1019372"/>
              <a:ext cx="433389" cy="464400"/>
              <a:chOff x="9324592" y="1236103"/>
              <a:chExt cx="531657" cy="583566"/>
            </a:xfrm>
          </p:grpSpPr>
          <p:sp>
            <p:nvSpPr>
              <p:cNvPr id="6" name="Shape 6853"/>
              <p:cNvSpPr/>
              <p:nvPr/>
            </p:nvSpPr>
            <p:spPr>
              <a:xfrm>
                <a:off x="9332127" y="1236103"/>
                <a:ext cx="450444" cy="583566"/>
              </a:xfrm>
              <a:custGeom>
                <a:avLst/>
                <a:gdLst/>
                <a:ahLst/>
                <a:cxnLst>
                  <a:cxn ang="0">
                    <a:pos x="wd2" y="hd2"/>
                  </a:cxn>
                  <a:cxn ang="5400000">
                    <a:pos x="wd2" y="hd2"/>
                  </a:cxn>
                  <a:cxn ang="10800000">
                    <a:pos x="wd2" y="hd2"/>
                  </a:cxn>
                  <a:cxn ang="16200000">
                    <a:pos x="wd2" y="hd2"/>
                  </a:cxn>
                </a:cxnLst>
                <a:rect l="0" t="0" r="r" b="b"/>
                <a:pathLst>
                  <a:path w="21600" h="21600" extrusionOk="0">
                    <a:moveTo>
                      <a:pt x="19406" y="0"/>
                    </a:moveTo>
                    <a:cubicBezTo>
                      <a:pt x="7425" y="0"/>
                      <a:pt x="7425" y="0"/>
                      <a:pt x="7425" y="0"/>
                    </a:cubicBezTo>
                    <a:cubicBezTo>
                      <a:pt x="7425" y="0"/>
                      <a:pt x="4978" y="2088"/>
                      <a:pt x="4134" y="2741"/>
                    </a:cubicBezTo>
                    <a:cubicBezTo>
                      <a:pt x="3122" y="3524"/>
                      <a:pt x="0" y="5873"/>
                      <a:pt x="0" y="5873"/>
                    </a:cubicBezTo>
                    <a:cubicBezTo>
                      <a:pt x="0" y="5873"/>
                      <a:pt x="0" y="5873"/>
                      <a:pt x="0" y="5873"/>
                    </a:cubicBezTo>
                    <a:cubicBezTo>
                      <a:pt x="0" y="19903"/>
                      <a:pt x="0" y="19903"/>
                      <a:pt x="0" y="19903"/>
                    </a:cubicBezTo>
                    <a:cubicBezTo>
                      <a:pt x="0" y="20817"/>
                      <a:pt x="928" y="21600"/>
                      <a:pt x="2109" y="21600"/>
                    </a:cubicBezTo>
                    <a:cubicBezTo>
                      <a:pt x="19406" y="21600"/>
                      <a:pt x="19406" y="21600"/>
                      <a:pt x="19406" y="21600"/>
                    </a:cubicBezTo>
                    <a:cubicBezTo>
                      <a:pt x="20588" y="21600"/>
                      <a:pt x="21600" y="20817"/>
                      <a:pt x="21600" y="19903"/>
                    </a:cubicBezTo>
                    <a:cubicBezTo>
                      <a:pt x="21600" y="1697"/>
                      <a:pt x="21600" y="1697"/>
                      <a:pt x="21600" y="1697"/>
                    </a:cubicBezTo>
                    <a:cubicBezTo>
                      <a:pt x="21600" y="783"/>
                      <a:pt x="20588" y="0"/>
                      <a:pt x="19406" y="0"/>
                    </a:cubicBezTo>
                  </a:path>
                </a:pathLst>
              </a:custGeom>
              <a:solidFill>
                <a:srgbClr val="0A8CBF"/>
              </a:solidFill>
              <a:ln w="12700" cap="flat">
                <a:noFill/>
                <a:miter lim="400000"/>
              </a:ln>
              <a:effectLst/>
            </p:spPr>
            <p:txBody>
              <a:bodyPr wrap="square" lIns="0" tIns="0" rIns="0" bIns="0" numCol="1" anchor="t">
                <a:noAutofit/>
              </a:bodyPr>
              <a:lstStyle/>
              <a:p>
                <a:pPr lvl="0"/>
                <a:endParaRPr sz="100"/>
              </a:p>
            </p:txBody>
          </p:sp>
          <p:pic>
            <p:nvPicPr>
              <p:cNvPr id="7" name="image22.png"/>
              <p:cNvPicPr/>
              <p:nvPr/>
            </p:nvPicPr>
            <p:blipFill>
              <a:blip r:embed="rId1"/>
              <a:stretch>
                <a:fillRect/>
              </a:stretch>
            </p:blipFill>
            <p:spPr>
              <a:xfrm>
                <a:off x="9652796" y="1483092"/>
                <a:ext cx="134798" cy="314808"/>
              </a:xfrm>
              <a:prstGeom prst="rect">
                <a:avLst/>
              </a:prstGeom>
              <a:ln w="12700" cap="flat">
                <a:noFill/>
                <a:miter lim="400000"/>
                <a:headEnd/>
                <a:tailEnd/>
              </a:ln>
              <a:effectLst/>
            </p:spPr>
          </p:pic>
          <p:sp>
            <p:nvSpPr>
              <p:cNvPr id="9" name="Shape 6855"/>
              <p:cNvSpPr/>
              <p:nvPr/>
            </p:nvSpPr>
            <p:spPr>
              <a:xfrm>
                <a:off x="9332127" y="1236103"/>
                <a:ext cx="225222" cy="5835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850" y="0"/>
                      <a:pt x="14850" y="0"/>
                      <a:pt x="14850" y="0"/>
                    </a:cubicBezTo>
                    <a:cubicBezTo>
                      <a:pt x="14850" y="0"/>
                      <a:pt x="9956" y="2088"/>
                      <a:pt x="8269" y="2741"/>
                    </a:cubicBezTo>
                    <a:cubicBezTo>
                      <a:pt x="6244" y="3524"/>
                      <a:pt x="0" y="5873"/>
                      <a:pt x="0" y="5873"/>
                    </a:cubicBezTo>
                    <a:cubicBezTo>
                      <a:pt x="0" y="5873"/>
                      <a:pt x="0" y="5873"/>
                      <a:pt x="0" y="5873"/>
                    </a:cubicBezTo>
                    <a:cubicBezTo>
                      <a:pt x="0" y="19903"/>
                      <a:pt x="0" y="19903"/>
                      <a:pt x="0" y="19903"/>
                    </a:cubicBezTo>
                    <a:cubicBezTo>
                      <a:pt x="0" y="20817"/>
                      <a:pt x="1856" y="21600"/>
                      <a:pt x="4219" y="21600"/>
                    </a:cubicBezTo>
                    <a:cubicBezTo>
                      <a:pt x="21600" y="21600"/>
                      <a:pt x="21600" y="21600"/>
                      <a:pt x="21600" y="21600"/>
                    </a:cubicBezTo>
                    <a:cubicBezTo>
                      <a:pt x="21600" y="0"/>
                      <a:pt x="21600" y="0"/>
                      <a:pt x="21600" y="0"/>
                    </a:cubicBezTo>
                  </a:path>
                </a:pathLst>
              </a:custGeom>
              <a:solidFill>
                <a:srgbClr val="18A3D9"/>
              </a:solidFill>
              <a:ln w="12700" cap="flat">
                <a:noFill/>
                <a:miter lim="400000"/>
              </a:ln>
              <a:effectLst/>
            </p:spPr>
            <p:txBody>
              <a:bodyPr wrap="square" lIns="0" tIns="0" rIns="0" bIns="0" numCol="1" anchor="t">
                <a:noAutofit/>
              </a:bodyPr>
              <a:lstStyle/>
              <a:p>
                <a:pPr lvl="0"/>
                <a:endParaRPr sz="100"/>
              </a:p>
            </p:txBody>
          </p:sp>
          <p:pic>
            <p:nvPicPr>
              <p:cNvPr id="10" name="image23.png"/>
              <p:cNvPicPr/>
              <p:nvPr/>
            </p:nvPicPr>
            <p:blipFill>
              <a:blip r:embed="rId2"/>
              <a:stretch>
                <a:fillRect/>
              </a:stretch>
            </p:blipFill>
            <p:spPr>
              <a:xfrm>
                <a:off x="9324592" y="1375087"/>
                <a:ext cx="195081" cy="57771"/>
              </a:xfrm>
              <a:prstGeom prst="rect">
                <a:avLst/>
              </a:prstGeom>
              <a:ln w="12700" cap="flat">
                <a:noFill/>
                <a:miter lim="400000"/>
                <a:headEnd/>
                <a:tailEnd/>
              </a:ln>
              <a:effectLst/>
            </p:spPr>
          </p:pic>
          <p:sp>
            <p:nvSpPr>
              <p:cNvPr id="11" name="Shape 6857"/>
              <p:cNvSpPr/>
              <p:nvPr/>
            </p:nvSpPr>
            <p:spPr>
              <a:xfrm>
                <a:off x="9332127" y="1236103"/>
                <a:ext cx="154893" cy="159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5360"/>
                      <a:pt x="21600" y="15360"/>
                      <a:pt x="21600" y="15360"/>
                    </a:cubicBezTo>
                    <a:cubicBezTo>
                      <a:pt x="21600" y="18960"/>
                      <a:pt x="18900" y="21600"/>
                      <a:pt x="15464" y="21600"/>
                    </a:cubicBezTo>
                    <a:cubicBezTo>
                      <a:pt x="0" y="21600"/>
                      <a:pt x="0" y="21600"/>
                      <a:pt x="0" y="21600"/>
                    </a:cubicBezTo>
                    <a:lnTo>
                      <a:pt x="21600" y="0"/>
                    </a:lnTo>
                    <a:close/>
                  </a:path>
                </a:pathLst>
              </a:custGeom>
              <a:solidFill>
                <a:srgbClr val="3DBAEB"/>
              </a:solidFill>
              <a:ln w="12700" cap="flat">
                <a:noFill/>
                <a:miter lim="400000"/>
              </a:ln>
              <a:effectLst/>
            </p:spPr>
            <p:txBody>
              <a:bodyPr wrap="square" lIns="0" tIns="0" rIns="0" bIns="0" numCol="1" anchor="t">
                <a:noAutofit/>
              </a:bodyPr>
              <a:lstStyle/>
              <a:p>
                <a:pPr lvl="0"/>
                <a:endParaRPr sz="100"/>
              </a:p>
            </p:txBody>
          </p:sp>
          <p:sp>
            <p:nvSpPr>
              <p:cNvPr id="12" name="Shape 6858"/>
              <p:cNvSpPr/>
              <p:nvPr/>
            </p:nvSpPr>
            <p:spPr>
              <a:xfrm>
                <a:off x="9405806" y="1446253"/>
                <a:ext cx="301412" cy="195081"/>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cubicBezTo>
                      <a:pt x="1137" y="21600"/>
                      <a:pt x="1137" y="21600"/>
                      <a:pt x="1137" y="21600"/>
                    </a:cubicBezTo>
                    <a:cubicBezTo>
                      <a:pt x="505" y="21600"/>
                      <a:pt x="0" y="20822"/>
                      <a:pt x="0" y="19849"/>
                    </a:cubicBezTo>
                    <a:cubicBezTo>
                      <a:pt x="0" y="18876"/>
                      <a:pt x="505" y="18097"/>
                      <a:pt x="1137" y="18097"/>
                    </a:cubicBezTo>
                    <a:cubicBezTo>
                      <a:pt x="20463" y="18097"/>
                      <a:pt x="20463" y="18097"/>
                      <a:pt x="20463" y="18097"/>
                    </a:cubicBezTo>
                    <a:cubicBezTo>
                      <a:pt x="21095" y="18097"/>
                      <a:pt x="21600" y="18876"/>
                      <a:pt x="21600" y="19849"/>
                    </a:cubicBezTo>
                    <a:cubicBezTo>
                      <a:pt x="21600" y="20822"/>
                      <a:pt x="21095" y="21600"/>
                      <a:pt x="20463" y="21600"/>
                    </a:cubicBezTo>
                    <a:close/>
                    <a:moveTo>
                      <a:pt x="21600" y="13816"/>
                    </a:moveTo>
                    <a:cubicBezTo>
                      <a:pt x="21600" y="12843"/>
                      <a:pt x="21095" y="12065"/>
                      <a:pt x="20463" y="12065"/>
                    </a:cubicBezTo>
                    <a:cubicBezTo>
                      <a:pt x="1137" y="12065"/>
                      <a:pt x="1137" y="12065"/>
                      <a:pt x="1137" y="12065"/>
                    </a:cubicBezTo>
                    <a:cubicBezTo>
                      <a:pt x="505" y="12065"/>
                      <a:pt x="0" y="12843"/>
                      <a:pt x="0" y="13816"/>
                    </a:cubicBezTo>
                    <a:cubicBezTo>
                      <a:pt x="0" y="14789"/>
                      <a:pt x="505" y="15373"/>
                      <a:pt x="1137" y="15373"/>
                    </a:cubicBezTo>
                    <a:cubicBezTo>
                      <a:pt x="20463" y="15373"/>
                      <a:pt x="20463" y="15373"/>
                      <a:pt x="20463" y="15373"/>
                    </a:cubicBezTo>
                    <a:cubicBezTo>
                      <a:pt x="21095" y="15373"/>
                      <a:pt x="21600" y="14789"/>
                      <a:pt x="21600" y="13816"/>
                    </a:cubicBezTo>
                    <a:close/>
                    <a:moveTo>
                      <a:pt x="21600" y="7784"/>
                    </a:moveTo>
                    <a:cubicBezTo>
                      <a:pt x="21600" y="6811"/>
                      <a:pt x="21095" y="6032"/>
                      <a:pt x="20463" y="6032"/>
                    </a:cubicBezTo>
                    <a:cubicBezTo>
                      <a:pt x="1137" y="6032"/>
                      <a:pt x="1137" y="6032"/>
                      <a:pt x="1137" y="6032"/>
                    </a:cubicBezTo>
                    <a:cubicBezTo>
                      <a:pt x="505" y="6032"/>
                      <a:pt x="0" y="6811"/>
                      <a:pt x="0" y="7784"/>
                    </a:cubicBezTo>
                    <a:cubicBezTo>
                      <a:pt x="0" y="8562"/>
                      <a:pt x="505" y="9341"/>
                      <a:pt x="1137" y="9341"/>
                    </a:cubicBezTo>
                    <a:cubicBezTo>
                      <a:pt x="20463" y="9341"/>
                      <a:pt x="20463" y="9341"/>
                      <a:pt x="20463" y="9341"/>
                    </a:cubicBezTo>
                    <a:cubicBezTo>
                      <a:pt x="21095" y="9341"/>
                      <a:pt x="21600" y="8562"/>
                      <a:pt x="21600" y="7784"/>
                    </a:cubicBezTo>
                    <a:close/>
                    <a:moveTo>
                      <a:pt x="10737" y="1751"/>
                    </a:moveTo>
                    <a:cubicBezTo>
                      <a:pt x="10737" y="778"/>
                      <a:pt x="10232" y="0"/>
                      <a:pt x="9726" y="0"/>
                    </a:cubicBezTo>
                    <a:cubicBezTo>
                      <a:pt x="1137" y="0"/>
                      <a:pt x="1137" y="0"/>
                      <a:pt x="1137" y="0"/>
                    </a:cubicBezTo>
                    <a:cubicBezTo>
                      <a:pt x="505" y="0"/>
                      <a:pt x="0" y="778"/>
                      <a:pt x="0" y="1751"/>
                    </a:cubicBezTo>
                    <a:cubicBezTo>
                      <a:pt x="0" y="2530"/>
                      <a:pt x="505" y="3308"/>
                      <a:pt x="1137" y="3308"/>
                    </a:cubicBezTo>
                    <a:cubicBezTo>
                      <a:pt x="9726" y="3308"/>
                      <a:pt x="9726" y="3308"/>
                      <a:pt x="9726" y="3308"/>
                    </a:cubicBezTo>
                    <a:cubicBezTo>
                      <a:pt x="10232" y="3308"/>
                      <a:pt x="10737" y="2530"/>
                      <a:pt x="10737" y="1751"/>
                    </a:cubicBez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3" name="Shape 6859"/>
              <p:cNvSpPr/>
              <p:nvPr/>
            </p:nvSpPr>
            <p:spPr>
              <a:xfrm>
                <a:off x="9578280" y="1325689"/>
                <a:ext cx="113029" cy="98796"/>
              </a:xfrm>
              <a:prstGeom prst="rect">
                <a:avLst/>
              </a:prstGeom>
              <a:solidFill>
                <a:srgbClr val="F8EDE7"/>
              </a:solidFill>
              <a:ln w="12700" cap="flat">
                <a:noFill/>
                <a:miter lim="400000"/>
              </a:ln>
              <a:effectLst/>
            </p:spPr>
            <p:txBody>
              <a:bodyPr wrap="square" lIns="0" tIns="0" rIns="0" bIns="0" numCol="1" anchor="t">
                <a:noAutofit/>
              </a:bodyPr>
              <a:lstStyle/>
              <a:p>
                <a:pPr lvl="0"/>
                <a:endParaRPr sz="100"/>
              </a:p>
            </p:txBody>
          </p:sp>
          <p:sp>
            <p:nvSpPr>
              <p:cNvPr id="14" name="Shape 6860"/>
              <p:cNvSpPr/>
              <p:nvPr/>
            </p:nvSpPr>
            <p:spPr>
              <a:xfrm>
                <a:off x="9640236" y="1424484"/>
                <a:ext cx="216013" cy="250340"/>
              </a:xfrm>
              <a:custGeom>
                <a:avLst/>
                <a:gdLst/>
                <a:ahLst/>
                <a:cxnLst>
                  <a:cxn ang="0">
                    <a:pos x="wd2" y="hd2"/>
                  </a:cxn>
                  <a:cxn ang="5400000">
                    <a:pos x="wd2" y="hd2"/>
                  </a:cxn>
                  <a:cxn ang="10800000">
                    <a:pos x="wd2" y="hd2"/>
                  </a:cxn>
                  <a:cxn ang="16200000">
                    <a:pos x="wd2" y="hd2"/>
                  </a:cxn>
                </a:cxnLst>
                <a:rect l="0" t="0" r="r" b="b"/>
                <a:pathLst>
                  <a:path w="21600" h="21600" extrusionOk="0">
                    <a:moveTo>
                      <a:pt x="8623" y="0"/>
                    </a:moveTo>
                    <a:lnTo>
                      <a:pt x="0" y="16615"/>
                    </a:lnTo>
                    <a:lnTo>
                      <a:pt x="13144" y="21600"/>
                    </a:lnTo>
                    <a:lnTo>
                      <a:pt x="21600" y="5201"/>
                    </a:lnTo>
                    <a:lnTo>
                      <a:pt x="8623" y="0"/>
                    </a:lnTo>
                    <a:close/>
                  </a:path>
                </a:pathLst>
              </a:custGeom>
              <a:solidFill>
                <a:srgbClr val="3BBF98"/>
              </a:solidFill>
              <a:ln w="12700" cap="flat">
                <a:noFill/>
                <a:miter lim="400000"/>
              </a:ln>
              <a:effectLst/>
            </p:spPr>
            <p:txBody>
              <a:bodyPr wrap="square" lIns="0" tIns="0" rIns="0" bIns="0" numCol="1" anchor="t">
                <a:noAutofit/>
              </a:bodyPr>
              <a:lstStyle/>
              <a:p>
                <a:pPr lvl="0"/>
                <a:endParaRPr sz="100"/>
              </a:p>
            </p:txBody>
          </p:sp>
          <p:sp>
            <p:nvSpPr>
              <p:cNvPr id="15" name="Shape 6861"/>
              <p:cNvSpPr/>
              <p:nvPr/>
            </p:nvSpPr>
            <p:spPr>
              <a:xfrm>
                <a:off x="9640236" y="1617053"/>
                <a:ext cx="131450" cy="98797"/>
              </a:xfrm>
              <a:custGeom>
                <a:avLst/>
                <a:gdLst/>
                <a:ahLst/>
                <a:cxnLst>
                  <a:cxn ang="0">
                    <a:pos x="wd2" y="hd2"/>
                  </a:cxn>
                  <a:cxn ang="5400000">
                    <a:pos x="wd2" y="hd2"/>
                  </a:cxn>
                  <a:cxn ang="10800000">
                    <a:pos x="wd2" y="hd2"/>
                  </a:cxn>
                  <a:cxn ang="16200000">
                    <a:pos x="wd2" y="hd2"/>
                  </a:cxn>
                </a:cxnLst>
                <a:rect l="0" t="0" r="r" b="b"/>
                <a:pathLst>
                  <a:path w="21600" h="21600" extrusionOk="0">
                    <a:moveTo>
                      <a:pt x="1651" y="15742"/>
                    </a:moveTo>
                    <a:lnTo>
                      <a:pt x="0" y="0"/>
                    </a:lnTo>
                    <a:lnTo>
                      <a:pt x="21600" y="12631"/>
                    </a:lnTo>
                    <a:lnTo>
                      <a:pt x="11557" y="21600"/>
                    </a:lnTo>
                    <a:lnTo>
                      <a:pt x="1651" y="15742"/>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6862"/>
              <p:cNvSpPr/>
              <p:nvPr/>
            </p:nvSpPr>
            <p:spPr>
              <a:xfrm>
                <a:off x="9640236" y="1424484"/>
                <a:ext cx="151544" cy="222711"/>
              </a:xfrm>
              <a:custGeom>
                <a:avLst/>
                <a:gdLst/>
                <a:ahLst/>
                <a:cxnLst>
                  <a:cxn ang="0">
                    <a:pos x="wd2" y="hd2"/>
                  </a:cxn>
                  <a:cxn ang="5400000">
                    <a:pos x="wd2" y="hd2"/>
                  </a:cxn>
                  <a:cxn ang="10800000">
                    <a:pos x="wd2" y="hd2"/>
                  </a:cxn>
                  <a:cxn ang="16200000">
                    <a:pos x="wd2" y="hd2"/>
                  </a:cxn>
                </a:cxnLst>
                <a:rect l="0" t="0" r="r" b="b"/>
                <a:pathLst>
                  <a:path w="21600" h="21600" extrusionOk="0">
                    <a:moveTo>
                      <a:pt x="12292" y="0"/>
                    </a:moveTo>
                    <a:lnTo>
                      <a:pt x="0" y="18677"/>
                    </a:lnTo>
                    <a:lnTo>
                      <a:pt x="9308" y="21600"/>
                    </a:lnTo>
                    <a:lnTo>
                      <a:pt x="21600" y="2923"/>
                    </a:lnTo>
                    <a:lnTo>
                      <a:pt x="12292" y="0"/>
                    </a:lnTo>
                    <a:close/>
                  </a:path>
                </a:pathLst>
              </a:custGeom>
              <a:solidFill>
                <a:srgbClr val="4ED0AA"/>
              </a:solidFill>
              <a:ln w="12700" cap="flat">
                <a:noFill/>
                <a:miter lim="400000"/>
              </a:ln>
              <a:effectLst/>
            </p:spPr>
            <p:txBody>
              <a:bodyPr wrap="square" lIns="0" tIns="0" rIns="0" bIns="0" numCol="1" anchor="t">
                <a:noAutofit/>
              </a:bodyPr>
              <a:lstStyle/>
              <a:p>
                <a:pPr lvl="0"/>
                <a:endParaRPr sz="100"/>
              </a:p>
            </p:txBody>
          </p:sp>
          <p:sp>
            <p:nvSpPr>
              <p:cNvPr id="17" name="Shape 6863"/>
              <p:cNvSpPr/>
              <p:nvPr/>
            </p:nvSpPr>
            <p:spPr>
              <a:xfrm>
                <a:off x="9640236" y="1617053"/>
                <a:ext cx="66982" cy="86238"/>
              </a:xfrm>
              <a:custGeom>
                <a:avLst/>
                <a:gdLst/>
                <a:ahLst/>
                <a:cxnLst>
                  <a:cxn ang="0">
                    <a:pos x="wd2" y="hd2"/>
                  </a:cxn>
                  <a:cxn ang="5400000">
                    <a:pos x="wd2" y="hd2"/>
                  </a:cxn>
                  <a:cxn ang="10800000">
                    <a:pos x="wd2" y="hd2"/>
                  </a:cxn>
                  <a:cxn ang="16200000">
                    <a:pos x="wd2" y="hd2"/>
                  </a:cxn>
                </a:cxnLst>
                <a:rect l="0" t="0" r="r" b="b"/>
                <a:pathLst>
                  <a:path w="21600" h="21600" extrusionOk="0">
                    <a:moveTo>
                      <a:pt x="3240" y="18035"/>
                    </a:moveTo>
                    <a:lnTo>
                      <a:pt x="0" y="0"/>
                    </a:lnTo>
                    <a:lnTo>
                      <a:pt x="21600" y="6920"/>
                    </a:lnTo>
                    <a:lnTo>
                      <a:pt x="12960" y="21600"/>
                    </a:lnTo>
                    <a:lnTo>
                      <a:pt x="3240" y="18035"/>
                    </a:ln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8" name="Shape 6864"/>
              <p:cNvSpPr/>
              <p:nvPr/>
            </p:nvSpPr>
            <p:spPr>
              <a:xfrm>
                <a:off x="9650283" y="1684033"/>
                <a:ext cx="65307" cy="66981"/>
              </a:xfrm>
              <a:custGeom>
                <a:avLst/>
                <a:gdLst/>
                <a:ahLst/>
                <a:cxnLst>
                  <a:cxn ang="0">
                    <a:pos x="wd2" y="hd2"/>
                  </a:cxn>
                  <a:cxn ang="5400000">
                    <a:pos x="wd2" y="hd2"/>
                  </a:cxn>
                  <a:cxn ang="10800000">
                    <a:pos x="wd2" y="hd2"/>
                  </a:cxn>
                  <a:cxn ang="16200000">
                    <a:pos x="wd2" y="hd2"/>
                  </a:cxn>
                </a:cxnLst>
                <a:rect l="0" t="0" r="r" b="b"/>
                <a:pathLst>
                  <a:path w="21600" h="21600" extrusionOk="0">
                    <a:moveTo>
                      <a:pt x="21600" y="8910"/>
                    </a:moveTo>
                    <a:lnTo>
                      <a:pt x="3046" y="21600"/>
                    </a:lnTo>
                    <a:lnTo>
                      <a:pt x="0" y="0"/>
                    </a:lnTo>
                    <a:lnTo>
                      <a:pt x="21600" y="8910"/>
                    </a:ln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9" name="Shape 6865"/>
              <p:cNvSpPr/>
              <p:nvPr/>
            </p:nvSpPr>
            <p:spPr>
              <a:xfrm>
                <a:off x="9650283" y="1684033"/>
                <a:ext cx="31817" cy="66981"/>
              </a:xfrm>
              <a:custGeom>
                <a:avLst/>
                <a:gdLst/>
                <a:ahLst/>
                <a:cxnLst>
                  <a:cxn ang="0">
                    <a:pos x="wd2" y="hd2"/>
                  </a:cxn>
                  <a:cxn ang="5400000">
                    <a:pos x="wd2" y="hd2"/>
                  </a:cxn>
                  <a:cxn ang="10800000">
                    <a:pos x="wd2" y="hd2"/>
                  </a:cxn>
                  <a:cxn ang="16200000">
                    <a:pos x="wd2" y="hd2"/>
                  </a:cxn>
                </a:cxnLst>
                <a:rect l="0" t="0" r="r" b="b"/>
                <a:pathLst>
                  <a:path w="21600" h="21600" extrusionOk="0">
                    <a:moveTo>
                      <a:pt x="6253" y="21600"/>
                    </a:moveTo>
                    <a:lnTo>
                      <a:pt x="0" y="0"/>
                    </a:lnTo>
                    <a:lnTo>
                      <a:pt x="21600" y="4590"/>
                    </a:lnTo>
                    <a:lnTo>
                      <a:pt x="6253"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grpSp>
        <p:sp>
          <p:nvSpPr>
            <p:cNvPr id="5" name="矩形 4"/>
            <p:cNvSpPr/>
            <p:nvPr/>
          </p:nvSpPr>
          <p:spPr>
            <a:xfrm>
              <a:off x="865696" y="907123"/>
              <a:ext cx="11518710" cy="767927"/>
            </a:xfrm>
            <a:prstGeom prst="rect">
              <a:avLst/>
            </a:prstGeom>
          </p:spPr>
          <p:txBody>
            <a:bodyPr wrap="square">
              <a:spAutoFit/>
            </a:bodyPr>
            <a:lstStyle/>
            <a:p>
              <a:pPr algn="just">
                <a:lnSpc>
                  <a:spcPct val="150000"/>
                </a:lnSpc>
              </a:pPr>
              <a:r>
                <a:rPr lang="zh-CN" altLang="en-US" sz="2100" b="1" dirty="0" smtClean="0">
                  <a:solidFill>
                    <a:srgbClr val="0A8CBF"/>
                  </a:solidFill>
                  <a:latin typeface="Times New Roman" panose="02020603050405020304" pitchFamily="18" charset="0"/>
                  <a:ea typeface="微软雅黑" panose="020B0503020204020204" pitchFamily="34" charset="-122"/>
                </a:rPr>
                <a:t>知识梳理</a:t>
              </a:r>
              <a:endParaRPr lang="en-US" altLang="zh-CN" sz="2100" b="1" dirty="0" smtClean="0">
                <a:solidFill>
                  <a:srgbClr val="0A8CBF"/>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3" y="1503719"/>
            <a:ext cx="8620133"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古今异义</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）词义扩大</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如“江”和“河”古时专指长江与黄河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现在泛指江河</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）词义缩小</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率</a:t>
            </a:r>
            <a:r>
              <a:rPr lang="zh-CN" altLang="en-US" sz="2100" dirty="0">
                <a:solidFill>
                  <a:srgbClr val="E44B42"/>
                </a:solidFill>
                <a:latin typeface="Times New Roman" panose="02020603050405020304" pitchFamily="18" charset="0"/>
                <a:ea typeface="微软雅黑" panose="020B0503020204020204" pitchFamily="34" charset="-122"/>
              </a:rPr>
              <a:t>妻子</a:t>
            </a:r>
            <a:r>
              <a:rPr lang="zh-CN" altLang="en-US" sz="2100" dirty="0">
                <a:latin typeface="Times New Roman" panose="02020603050405020304" pitchFamily="18" charset="0"/>
                <a:ea typeface="微软雅黑" panose="020B0503020204020204" pitchFamily="34" charset="-122"/>
              </a:rPr>
              <a:t>邑人来此绝境”中的“妻子”指的是妻子和儿女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现在专指男子的配偶</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）词义转移</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先帝不以臣</a:t>
            </a:r>
            <a:r>
              <a:rPr lang="zh-CN" altLang="en-US" sz="2100" dirty="0">
                <a:solidFill>
                  <a:srgbClr val="E44B42"/>
                </a:solidFill>
                <a:latin typeface="Times New Roman" panose="02020603050405020304" pitchFamily="18" charset="0"/>
                <a:ea typeface="微软雅黑" panose="020B0503020204020204" pitchFamily="34" charset="-122"/>
              </a:rPr>
              <a:t>卑鄙</a:t>
            </a:r>
            <a:r>
              <a:rPr lang="zh-CN" altLang="en-US" sz="2100" dirty="0">
                <a:latin typeface="Times New Roman" panose="02020603050405020304" pitchFamily="18" charset="0"/>
                <a:ea typeface="微软雅黑" panose="020B0503020204020204" pitchFamily="34" charset="-122"/>
              </a:rPr>
              <a:t>”中的“卑鄙”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古义指社会地位低微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见识短浅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而现在是品德恶劣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不道德的意思</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）词义交叉</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古今意义都有“阅读”的意思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a:t>
            </a:r>
            <a:r>
              <a:rPr lang="zh-CN" altLang="en-US" sz="2100" dirty="0">
                <a:solidFill>
                  <a:srgbClr val="E44B42"/>
                </a:solidFill>
                <a:latin typeface="Times New Roman" panose="02020603050405020304" pitchFamily="18" charset="0"/>
                <a:ea typeface="微软雅黑" panose="020B0503020204020204" pitchFamily="34" charset="-122"/>
              </a:rPr>
              <a:t>阅</a:t>
            </a:r>
            <a:r>
              <a:rPr lang="zh-CN" altLang="en-US" sz="2100" dirty="0">
                <a:latin typeface="Times New Roman" panose="02020603050405020304" pitchFamily="18" charset="0"/>
                <a:ea typeface="微软雅黑" panose="020B0503020204020204" pitchFamily="34" charset="-122"/>
              </a:rPr>
              <a:t>十余岁”中的“阅”解释为“经过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经历”比较适合文意</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3" y="1503719"/>
            <a:ext cx="862013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文言文</a:t>
            </a:r>
            <a:r>
              <a:rPr lang="zh-CN" altLang="en-US" sz="2100" dirty="0">
                <a:latin typeface="Times New Roman" panose="02020603050405020304" pitchFamily="18" charset="0"/>
                <a:ea typeface="微软雅黑" panose="020B0503020204020204" pitchFamily="34" charset="-122"/>
              </a:rPr>
              <a:t>以单音词为主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多义现象更为明显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但在一个句子里某词的具体含义只能是确定的一项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对于这些词的辨析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首先要把握词的本义和引申义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即最初的意义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引申义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包括比喻义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假借义等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指词语在一定的环境中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逐渐引申出一些新的意义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要根据不同的语境揣摩同一词语表示的不同意思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再次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还要结合古人的语言习惯分析词语的意义</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文言文</a:t>
            </a:r>
            <a:r>
              <a:rPr lang="zh-CN" altLang="en-US" sz="2100" dirty="0">
                <a:latin typeface="Times New Roman" panose="02020603050405020304" pitchFamily="18" charset="0"/>
                <a:ea typeface="微软雅黑" panose="020B0503020204020204" pitchFamily="34" charset="-122"/>
              </a:rPr>
              <a:t>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在特定的语言环境中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某些实词临时改变它原来所属词类的意义和功能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当成另一类词使用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这种现象叫“词类活用”</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3" y="1503719"/>
            <a:ext cx="8620133" cy="3484245"/>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词类活用主要有以下几种情况</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）名词活用为动词</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一狼</a:t>
            </a:r>
            <a:r>
              <a:rPr lang="zh-CN" altLang="en-US" sz="2100" dirty="0">
                <a:solidFill>
                  <a:srgbClr val="E44B42"/>
                </a:solidFill>
                <a:latin typeface="Times New Roman" panose="02020603050405020304" pitchFamily="18" charset="0"/>
                <a:ea typeface="微软雅黑" panose="020B0503020204020204" pitchFamily="34" charset="-122"/>
              </a:rPr>
              <a:t>洞</a:t>
            </a:r>
            <a:r>
              <a:rPr lang="zh-CN" altLang="en-US" sz="2100" dirty="0">
                <a:latin typeface="Times New Roman" panose="02020603050405020304" pitchFamily="18" charset="0"/>
                <a:ea typeface="微软雅黑" panose="020B0503020204020204" pitchFamily="34" charset="-122"/>
              </a:rPr>
              <a:t>其中（挖洞）</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公将</a:t>
            </a:r>
            <a:r>
              <a:rPr lang="zh-CN" altLang="en-US" sz="2100" dirty="0">
                <a:solidFill>
                  <a:srgbClr val="E44B42"/>
                </a:solidFill>
                <a:latin typeface="Times New Roman" panose="02020603050405020304" pitchFamily="18" charset="0"/>
                <a:ea typeface="微软雅黑" panose="020B0503020204020204" pitchFamily="34" charset="-122"/>
              </a:rPr>
              <a:t>鼓</a:t>
            </a:r>
            <a:r>
              <a:rPr lang="zh-CN" altLang="en-US" sz="2100" dirty="0">
                <a:latin typeface="Times New Roman" panose="02020603050405020304" pitchFamily="18" charset="0"/>
                <a:ea typeface="微软雅黑" panose="020B0503020204020204" pitchFamily="34" charset="-122"/>
              </a:rPr>
              <a:t>之（击鼓）</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）名词作状语</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①</a:t>
            </a:r>
            <a:r>
              <a:rPr lang="zh-CN" altLang="en-US" sz="2100" dirty="0">
                <a:solidFill>
                  <a:srgbClr val="E44B42"/>
                </a:solidFill>
                <a:latin typeface="Times New Roman" panose="02020603050405020304" pitchFamily="18" charset="0"/>
                <a:ea typeface="微软雅黑" panose="020B0503020204020204" pitchFamily="34" charset="-122"/>
              </a:rPr>
              <a:t>箕畚</a:t>
            </a:r>
            <a:r>
              <a:rPr lang="zh-CN" altLang="en-US" sz="2100" dirty="0">
                <a:latin typeface="Times New Roman" panose="02020603050405020304" pitchFamily="18" charset="0"/>
                <a:ea typeface="微软雅黑" panose="020B0503020204020204" pitchFamily="34" charset="-122"/>
              </a:rPr>
              <a:t>运于渤海之尾（用箕畚）</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其一</a:t>
            </a:r>
            <a:r>
              <a:rPr lang="zh-CN" altLang="en-US" sz="2100" dirty="0">
                <a:solidFill>
                  <a:srgbClr val="E44B42"/>
                </a:solidFill>
                <a:latin typeface="Times New Roman" panose="02020603050405020304" pitchFamily="18" charset="0"/>
                <a:ea typeface="微软雅黑" panose="020B0503020204020204" pitchFamily="34" charset="-122"/>
              </a:rPr>
              <a:t>犬</a:t>
            </a:r>
            <a:r>
              <a:rPr lang="zh-CN" altLang="en-US" sz="2100" dirty="0">
                <a:latin typeface="Times New Roman" panose="02020603050405020304" pitchFamily="18" charset="0"/>
                <a:ea typeface="微软雅黑" panose="020B0503020204020204" pitchFamily="34" charset="-122"/>
              </a:rPr>
              <a:t>坐于前（像狗一样）</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3" y="1503719"/>
            <a:ext cx="8620133"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）形容词活用为名词</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此皆</a:t>
            </a:r>
            <a:r>
              <a:rPr lang="zh-CN" altLang="en-US" sz="2100" dirty="0">
                <a:solidFill>
                  <a:srgbClr val="E44B42"/>
                </a:solidFill>
                <a:latin typeface="Times New Roman" panose="02020603050405020304" pitchFamily="18" charset="0"/>
                <a:ea typeface="微软雅黑" panose="020B0503020204020204" pitchFamily="34" charset="-122"/>
              </a:rPr>
              <a:t>良</a:t>
            </a:r>
            <a:r>
              <a:rPr lang="zh-CN" altLang="en-US" sz="2100" dirty="0">
                <a:latin typeface="Times New Roman" panose="02020603050405020304" pitchFamily="18" charset="0"/>
                <a:ea typeface="微软雅黑" panose="020B0503020204020204" pitchFamily="34" charset="-122"/>
              </a:rPr>
              <a:t>实（善良的人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臣子）</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温</a:t>
            </a:r>
            <a:r>
              <a:rPr lang="zh-CN" altLang="en-US" sz="2100" dirty="0">
                <a:solidFill>
                  <a:srgbClr val="E44B42"/>
                </a:solidFill>
                <a:latin typeface="Times New Roman" panose="02020603050405020304" pitchFamily="18" charset="0"/>
                <a:ea typeface="微软雅黑" panose="020B0503020204020204" pitchFamily="34" charset="-122"/>
              </a:rPr>
              <a:t>故</a:t>
            </a:r>
            <a:r>
              <a:rPr lang="zh-CN" altLang="en-US" sz="2100" dirty="0">
                <a:latin typeface="Times New Roman" panose="02020603050405020304" pitchFamily="18" charset="0"/>
                <a:ea typeface="微软雅黑" panose="020B0503020204020204" pitchFamily="34" charset="-122"/>
              </a:rPr>
              <a:t>而知</a:t>
            </a:r>
            <a:r>
              <a:rPr lang="zh-CN" altLang="en-US" sz="2100" dirty="0">
                <a:solidFill>
                  <a:srgbClr val="E44B42"/>
                </a:solidFill>
                <a:latin typeface="Times New Roman" panose="02020603050405020304" pitchFamily="18" charset="0"/>
                <a:ea typeface="微软雅黑" panose="020B0503020204020204" pitchFamily="34" charset="-122"/>
              </a:rPr>
              <a:t>新</a:t>
            </a:r>
            <a:r>
              <a:rPr lang="zh-CN" altLang="en-US" sz="2100" dirty="0">
                <a:latin typeface="Times New Roman" panose="02020603050405020304" pitchFamily="18" charset="0"/>
                <a:ea typeface="微软雅黑" panose="020B0503020204020204" pitchFamily="34" charset="-122"/>
              </a:rPr>
              <a:t>（旧的知识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新的知识）</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百</a:t>
            </a:r>
            <a:r>
              <a:rPr lang="zh-CN" altLang="en-US" sz="2100" dirty="0">
                <a:solidFill>
                  <a:srgbClr val="E44B42"/>
                </a:solidFill>
                <a:latin typeface="Times New Roman" panose="02020603050405020304" pitchFamily="18" charset="0"/>
                <a:ea typeface="微软雅黑" panose="020B0503020204020204" pitchFamily="34" charset="-122"/>
              </a:rPr>
              <a:t>废</a:t>
            </a:r>
            <a:r>
              <a:rPr lang="zh-CN" altLang="en-US" sz="2100" dirty="0">
                <a:latin typeface="Times New Roman" panose="02020603050405020304" pitchFamily="18" charset="0"/>
                <a:ea typeface="微软雅黑" panose="020B0503020204020204" pitchFamily="34" charset="-122"/>
              </a:rPr>
              <a:t>具兴（废弃的事业）</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）形容词活用为动词</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①</a:t>
            </a:r>
            <a:r>
              <a:rPr lang="zh-CN" altLang="en-US" sz="2100" dirty="0">
                <a:solidFill>
                  <a:srgbClr val="E44B42"/>
                </a:solidFill>
                <a:latin typeface="Times New Roman" panose="02020603050405020304" pitchFamily="18" charset="0"/>
                <a:ea typeface="微软雅黑" panose="020B0503020204020204" pitchFamily="34" charset="-122"/>
              </a:rPr>
              <a:t>亲</a:t>
            </a:r>
            <a:r>
              <a:rPr lang="zh-CN" altLang="en-US" sz="2100" dirty="0">
                <a:latin typeface="Times New Roman" panose="02020603050405020304" pitchFamily="18" charset="0"/>
                <a:ea typeface="微软雅黑" panose="020B0503020204020204" pitchFamily="34" charset="-122"/>
              </a:rPr>
              <a:t>贤臣</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E44B42"/>
                </a:solidFill>
                <a:latin typeface="Times New Roman" panose="02020603050405020304" pitchFamily="18" charset="0"/>
                <a:ea typeface="微软雅黑" panose="020B0503020204020204" pitchFamily="34" charset="-122"/>
              </a:rPr>
              <a:t>远</a:t>
            </a:r>
            <a:r>
              <a:rPr lang="zh-CN" altLang="en-US" sz="2100" dirty="0">
                <a:latin typeface="Times New Roman" panose="02020603050405020304" pitchFamily="18" charset="0"/>
                <a:ea typeface="微软雅黑" panose="020B0503020204020204" pitchFamily="34" charset="-122"/>
              </a:rPr>
              <a:t>小人（亲近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疏远）</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欲</a:t>
            </a:r>
            <a:r>
              <a:rPr lang="zh-CN" altLang="en-US" sz="2100" dirty="0">
                <a:solidFill>
                  <a:srgbClr val="E44B42"/>
                </a:solidFill>
                <a:latin typeface="Times New Roman" panose="02020603050405020304" pitchFamily="18" charset="0"/>
                <a:ea typeface="微软雅黑" panose="020B0503020204020204" pitchFamily="34" charset="-122"/>
              </a:rPr>
              <a:t>穷</a:t>
            </a:r>
            <a:r>
              <a:rPr lang="zh-CN" altLang="en-US" sz="2100" dirty="0">
                <a:latin typeface="Times New Roman" panose="02020603050405020304" pitchFamily="18" charset="0"/>
                <a:ea typeface="微软雅黑" panose="020B0503020204020204" pitchFamily="34" charset="-122"/>
              </a:rPr>
              <a:t>其林（走到尽头）</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）动词活用为名词</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猛浪若</a:t>
            </a:r>
            <a:r>
              <a:rPr lang="zh-CN" altLang="en-US" sz="2100" dirty="0">
                <a:solidFill>
                  <a:srgbClr val="E44B42"/>
                </a:solidFill>
                <a:latin typeface="Times New Roman" panose="02020603050405020304" pitchFamily="18" charset="0"/>
                <a:ea typeface="微软雅黑" panose="020B0503020204020204" pitchFamily="34" charset="-122"/>
              </a:rPr>
              <a:t>奔</a:t>
            </a:r>
            <a:r>
              <a:rPr lang="zh-CN" altLang="en-US" sz="2100" dirty="0">
                <a:latin typeface="Times New Roman" panose="02020603050405020304" pitchFamily="18" charset="0"/>
                <a:ea typeface="微软雅黑" panose="020B0503020204020204" pitchFamily="34" charset="-122"/>
              </a:rPr>
              <a:t>（奔跑的马）</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2" y="1503719"/>
            <a:ext cx="8882068"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6</a:t>
            </a:r>
            <a:r>
              <a:rPr lang="zh-CN" altLang="en-US" sz="2100" b="1" dirty="0">
                <a:latin typeface="Times New Roman" panose="02020603050405020304" pitchFamily="18" charset="0"/>
                <a:ea typeface="微软雅黑" panose="020B0503020204020204" pitchFamily="34" charset="-122"/>
              </a:rPr>
              <a:t>）意动用法</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某些名词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形容词带了宾语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语意含有“以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认为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名词的意动用法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主观上认为宾语是什么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吾妻之</a:t>
            </a:r>
            <a:r>
              <a:rPr lang="zh-CN" altLang="en-US" sz="2100" dirty="0">
                <a:solidFill>
                  <a:srgbClr val="E44B42"/>
                </a:solidFill>
                <a:latin typeface="Times New Roman" panose="02020603050405020304" pitchFamily="18" charset="0"/>
                <a:ea typeface="微软雅黑" panose="020B0503020204020204" pitchFamily="34" charset="-122"/>
              </a:rPr>
              <a:t>美</a:t>
            </a:r>
            <a:r>
              <a:rPr lang="zh-CN" altLang="en-US" sz="2100" dirty="0">
                <a:latin typeface="Times New Roman" panose="02020603050405020304" pitchFamily="18" charset="0"/>
                <a:ea typeface="微软雅黑" panose="020B0503020204020204" pitchFamily="34" charset="-122"/>
              </a:rPr>
              <a:t>我者（认为我美）</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B</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形容词的意动用法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主观上认为宾语具有某种特征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特点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不</a:t>
            </a:r>
            <a:r>
              <a:rPr lang="zh-CN" altLang="en-US" sz="2100" dirty="0">
                <a:solidFill>
                  <a:srgbClr val="E44B42"/>
                </a:solidFill>
                <a:latin typeface="Times New Roman" panose="02020603050405020304" pitchFamily="18" charset="0"/>
                <a:ea typeface="微软雅黑" panose="020B0503020204020204" pitchFamily="34" charset="-122"/>
              </a:rPr>
              <a:t>耻</a:t>
            </a:r>
            <a:r>
              <a:rPr lang="zh-CN" altLang="en-US" sz="2100" dirty="0">
                <a:latin typeface="Times New Roman" panose="02020603050405020304" pitchFamily="18" charset="0"/>
                <a:ea typeface="微软雅黑" panose="020B0503020204020204" pitchFamily="34" charset="-122"/>
              </a:rPr>
              <a:t>下问（认为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是耻辱）</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一览众山</a:t>
            </a:r>
            <a:r>
              <a:rPr lang="zh-CN" altLang="en-US" sz="2100" dirty="0">
                <a:solidFill>
                  <a:srgbClr val="E44B42"/>
                </a:solidFill>
                <a:latin typeface="Times New Roman" panose="02020603050405020304" pitchFamily="18" charset="0"/>
                <a:ea typeface="微软雅黑" panose="020B0503020204020204" pitchFamily="34" charset="-122"/>
              </a:rPr>
              <a:t>小</a:t>
            </a:r>
            <a:r>
              <a:rPr lang="zh-CN" altLang="en-US" sz="2100" dirty="0">
                <a:latin typeface="Times New Roman" panose="02020603050405020304" pitchFamily="18" charset="0"/>
                <a:ea typeface="微软雅黑" panose="020B0503020204020204" pitchFamily="34" charset="-122"/>
              </a:rPr>
              <a:t>（认为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都是渺小的）</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7</a:t>
            </a:r>
            <a:r>
              <a:rPr lang="zh-CN" altLang="en-US" sz="2100" b="1" dirty="0">
                <a:latin typeface="Times New Roman" panose="02020603050405020304" pitchFamily="18" charset="0"/>
                <a:ea typeface="微软雅黑" panose="020B0503020204020204" pitchFamily="34" charset="-122"/>
              </a:rPr>
              <a:t>）使动用法</a:t>
            </a:r>
            <a:r>
              <a:rPr lang="en-US" altLang="zh-CN" sz="2100" b="1"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动词的使动用法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E44B42"/>
                </a:solidFill>
                <a:latin typeface="Times New Roman" panose="02020603050405020304" pitchFamily="18" charset="0"/>
                <a:ea typeface="微软雅黑" panose="020B0503020204020204" pitchFamily="34" charset="-122"/>
              </a:rPr>
              <a:t>动</a:t>
            </a:r>
            <a:r>
              <a:rPr lang="zh-CN" altLang="en-US" sz="2100" dirty="0">
                <a:latin typeface="Times New Roman" panose="02020603050405020304" pitchFamily="18" charset="0"/>
                <a:ea typeface="微软雅黑" panose="020B0503020204020204" pitchFamily="34" charset="-122"/>
              </a:rPr>
              <a:t>心</a:t>
            </a:r>
            <a:r>
              <a:rPr lang="zh-CN" altLang="en-US" sz="2100" dirty="0">
                <a:solidFill>
                  <a:srgbClr val="E44B42"/>
                </a:solidFill>
                <a:latin typeface="Times New Roman" panose="02020603050405020304" pitchFamily="18" charset="0"/>
                <a:ea typeface="微软雅黑" panose="020B0503020204020204" pitchFamily="34" charset="-122"/>
              </a:rPr>
              <a:t>忍</a:t>
            </a:r>
            <a:r>
              <a:rPr lang="zh-CN" altLang="en-US" sz="2100" dirty="0">
                <a:latin typeface="Times New Roman" panose="02020603050405020304" pitchFamily="18" charset="0"/>
                <a:ea typeface="微软雅黑" panose="020B0503020204020204" pitchFamily="34" charset="-122"/>
              </a:rPr>
              <a:t>性（使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震撼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坚忍）</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形容词的使动用法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苦其心志</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E44B42"/>
                </a:solidFill>
                <a:latin typeface="Times New Roman" panose="02020603050405020304" pitchFamily="18" charset="0"/>
                <a:ea typeface="微软雅黑" panose="020B0503020204020204" pitchFamily="34" charset="-122"/>
              </a:rPr>
              <a:t>劳</a:t>
            </a:r>
            <a:r>
              <a:rPr lang="zh-CN" altLang="en-US" sz="2100" dirty="0">
                <a:latin typeface="Times New Roman" panose="02020603050405020304" pitchFamily="18" charset="0"/>
                <a:ea typeface="微软雅黑" panose="020B0503020204020204" pitchFamily="34" charset="-122"/>
              </a:rPr>
              <a:t>其筋骨（使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劳累）</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3" y="1503719"/>
            <a:ext cx="8620133"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文言</a:t>
            </a:r>
            <a:r>
              <a:rPr lang="zh-CN" altLang="en-US" sz="2100" b="1" dirty="0" smtClean="0">
                <a:latin typeface="Times New Roman" panose="02020603050405020304" pitchFamily="18" charset="0"/>
                <a:ea typeface="微软雅黑" panose="020B0503020204020204" pitchFamily="34" charset="-122"/>
              </a:rPr>
              <a:t>虚词</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虚词</a:t>
            </a:r>
            <a:r>
              <a:rPr lang="zh-CN" altLang="en-US" sz="2100" dirty="0">
                <a:latin typeface="Times New Roman" panose="02020603050405020304" pitchFamily="18" charset="0"/>
                <a:ea typeface="微软雅黑" panose="020B0503020204020204" pitchFamily="34" charset="-122"/>
              </a:rPr>
              <a:t>没有实在意义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一般不能充当句子成分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不能单独回答问题（少数副词如“不”“也许”“没有”等可以单独回答问题）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只能配合实词一起使用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才能表示种种语法关系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虚词包括代词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副词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介词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连词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助词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叹词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兼词七类</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3" y="1503719"/>
            <a:ext cx="8620133"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常见文言</a:t>
            </a:r>
            <a:r>
              <a:rPr lang="zh-CN" altLang="en-US" sz="2100" b="1" dirty="0" smtClean="0">
                <a:latin typeface="Times New Roman" panose="02020603050405020304" pitchFamily="18" charset="0"/>
                <a:ea typeface="微软雅黑" panose="020B0503020204020204" pitchFamily="34" charset="-122"/>
              </a:rPr>
              <a:t>句式</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判断句</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古代汉语的判断句与现代汉语很不相同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它一般不只用判断词“是”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其常见形式有</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）多用“者”“也”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者也”等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蔚然而深秀</a:t>
            </a:r>
            <a:r>
              <a:rPr lang="zh-CN" altLang="en-US" sz="2100" dirty="0">
                <a:solidFill>
                  <a:srgbClr val="E44B42"/>
                </a:solidFill>
                <a:latin typeface="Times New Roman" panose="02020603050405020304" pitchFamily="18" charset="0"/>
                <a:ea typeface="微软雅黑" panose="020B0503020204020204" pitchFamily="34" charset="-122"/>
              </a:rPr>
              <a:t>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琅琊也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花之君子</a:t>
            </a:r>
            <a:r>
              <a:rPr lang="zh-CN" altLang="en-US" sz="2100" dirty="0">
                <a:solidFill>
                  <a:srgbClr val="E44B42"/>
                </a:solidFill>
                <a:latin typeface="Times New Roman" panose="02020603050405020304" pitchFamily="18" charset="0"/>
                <a:ea typeface="微软雅黑" panose="020B0503020204020204" pitchFamily="34" charset="-122"/>
              </a:rPr>
              <a:t>者</a:t>
            </a:r>
            <a:r>
              <a:rPr lang="zh-CN" altLang="en-US" sz="2100" dirty="0">
                <a:latin typeface="Times New Roman" panose="02020603050405020304" pitchFamily="18" charset="0"/>
                <a:ea typeface="微软雅黑" panose="020B0503020204020204" pitchFamily="34" charset="-122"/>
              </a:rPr>
              <a:t>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）用“乃”“悉”“为”“则”“即”“非”等表示某种肯定或否定的判断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a:t>
            </a:r>
            <a:r>
              <a:rPr lang="zh-CN" altLang="en-US" sz="2100" dirty="0">
                <a:solidFill>
                  <a:srgbClr val="E44B42"/>
                </a:solidFill>
                <a:latin typeface="Times New Roman" panose="02020603050405020304" pitchFamily="18" charset="0"/>
                <a:ea typeface="微软雅黑" panose="020B0503020204020204" pitchFamily="34" charset="-122"/>
              </a:rPr>
              <a:t>悉</a:t>
            </a:r>
            <a:r>
              <a:rPr lang="zh-CN" altLang="en-US" sz="2100" dirty="0">
                <a:latin typeface="Times New Roman" panose="02020603050405020304" pitchFamily="18" charset="0"/>
                <a:ea typeface="微软雅黑" panose="020B0503020204020204" pitchFamily="34" charset="-122"/>
              </a:rPr>
              <a:t>贞良死节之臣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）用“是”来表判断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不知木兰是女郎</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3" y="1503719"/>
            <a:ext cx="8620133" cy="299974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省略句</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文言文</a:t>
            </a:r>
            <a:r>
              <a:rPr lang="zh-CN" altLang="en-US" sz="2100" dirty="0">
                <a:latin typeface="Times New Roman" panose="02020603050405020304" pitchFamily="18" charset="0"/>
                <a:ea typeface="微软雅黑" panose="020B0503020204020204" pitchFamily="34" charset="-122"/>
              </a:rPr>
              <a:t>中省略句类型比较多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主要是省略主语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其次是省略介词或介宾短语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谓语的省略较少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（渔人）便舍船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从口入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（省略主语</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一鼓作气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再（鼓）而衰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三（鼓）而竭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（省略谓语</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问（之）所从来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（省略宾语）</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2402" y="1491944"/>
            <a:ext cx="8620133" cy="2803525"/>
          </a:xfrm>
          <a:prstGeom prst="rect">
            <a:avLst/>
          </a:prstGeom>
        </p:spPr>
        <p:txBody>
          <a:bodyPr wrap="square">
            <a:spAutoFit/>
          </a:bodyPr>
          <a:lstStyle/>
          <a:p>
            <a:pPr indent="0" algn="just" fontAlgn="auto">
              <a:lnSpc>
                <a:spcPct val="140000"/>
              </a:lnSpc>
            </a:pPr>
            <a:r>
              <a:rPr sz="2100" dirty="0">
                <a:latin typeface="Times New Roman" panose="02020603050405020304" pitchFamily="18" charset="0"/>
                <a:ea typeface="微软雅黑" panose="020B0503020204020204" pitchFamily="34" charset="-122"/>
                <a:sym typeface="+mn-ea"/>
              </a:rPr>
              <a:t>而不得者也;凡所宜有之书,皆集于此,不必若余之手录,假诸人而后见也｡其业有不精､德有不成者,非天质之卑,则心不若余之专耳,岂他人之过哉?</a:t>
            </a:r>
            <a:endParaRPr sz="2100" dirty="0">
              <a:latin typeface="Times New Roman" panose="02020603050405020304" pitchFamily="18" charset="0"/>
              <a:ea typeface="微软雅黑" panose="020B0503020204020204" pitchFamily="34" charset="-122"/>
            </a:endParaRPr>
          </a:p>
          <a:p>
            <a:pPr indent="720090" algn="just" fontAlgn="auto">
              <a:lnSpc>
                <a:spcPct val="140000"/>
              </a:lnSpc>
            </a:pPr>
            <a:r>
              <a:rPr sz="2100" dirty="0">
                <a:latin typeface="Times New Roman" panose="02020603050405020304" pitchFamily="18" charset="0"/>
                <a:ea typeface="微软雅黑" panose="020B0503020204020204" pitchFamily="34" charset="-122"/>
                <a:sym typeface="+mn-ea"/>
              </a:rPr>
              <a:t>东阳马生君则,在太学已二年,流辈甚称其贤｡余朝京师,生以乡人子谒余,撰长书以为贽,辞甚畅达｡与之论辩,言和而色夷｡自谓少时用心于学甚劳,是可谓善学者矣｡其将归见其亲也,余故道为学之难以告之｡谓余勉乡人以学者,余之志也;诋我夸际遇之盛而骄乡人者,岂知予者哉?</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3" y="1503719"/>
            <a:ext cx="8620133" cy="251523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倒装句</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指</a:t>
            </a:r>
            <a:r>
              <a:rPr lang="zh-CN" altLang="en-US" sz="2100" dirty="0">
                <a:latin typeface="Times New Roman" panose="02020603050405020304" pitchFamily="18" charset="0"/>
                <a:ea typeface="微软雅黑" panose="020B0503020204020204" pitchFamily="34" charset="-122"/>
              </a:rPr>
              <a:t>古汉语句子成分排列语序与现代汉语不相同的一种句式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甚矣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汝之不惠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（谓语前置</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何陋之有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（宾语前置</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有亭翼然临于泉上者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（定语后置</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3" y="1503719"/>
            <a:ext cx="8620133" cy="251523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被动句</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标志性词语是“为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和现代汉语一样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主语不是动作的发出者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而是动作的受事者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茅屋为秋风所破歌</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帝感其诚</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1934" y="1503129"/>
            <a:ext cx="8620133" cy="610235"/>
          </a:xfrm>
          <a:prstGeom prst="rect">
            <a:avLst/>
          </a:prstGeom>
        </p:spPr>
        <p:txBody>
          <a:bodyPr wrap="square">
            <a:spAutoFit/>
          </a:bodyPr>
          <a:lstStyle/>
          <a:p>
            <a:pPr algn="just">
              <a:lnSpc>
                <a:spcPct val="150000"/>
              </a:lnSpc>
            </a:pPr>
            <a:r>
              <a:rPr lang="zh-CN" altLang="en-US" sz="2250" b="1" dirty="0" smtClean="0">
                <a:latin typeface="Times New Roman" panose="02020603050405020304" pitchFamily="18" charset="0"/>
                <a:ea typeface="微软雅黑" panose="020B0503020204020204" pitchFamily="34" charset="-122"/>
              </a:rPr>
              <a:t>文言文</a:t>
            </a:r>
            <a:r>
              <a:rPr lang="zh-CN" altLang="en-US" sz="2250" b="1" dirty="0">
                <a:latin typeface="Times New Roman" panose="02020603050405020304" pitchFamily="18" charset="0"/>
                <a:ea typeface="微软雅黑" panose="020B0503020204020204" pitchFamily="34" charset="-122"/>
              </a:rPr>
              <a:t>阅读的常见考点讲解</a:t>
            </a:r>
            <a:endParaRPr lang="zh-CN" altLang="en-US" sz="2250" b="1" dirty="0">
              <a:latin typeface="Times New Roman" panose="02020603050405020304" pitchFamily="18" charset="0"/>
              <a:ea typeface="微软雅黑" panose="020B0503020204020204" pitchFamily="34" charset="-122"/>
            </a:endParaRPr>
          </a:p>
        </p:txBody>
      </p:sp>
      <p:grpSp>
        <p:nvGrpSpPr>
          <p:cNvPr id="4" name="组合 3"/>
          <p:cNvGrpSpPr/>
          <p:nvPr/>
        </p:nvGrpSpPr>
        <p:grpSpPr>
          <a:xfrm>
            <a:off x="261934" y="2067242"/>
            <a:ext cx="5953348" cy="575945"/>
            <a:chOff x="349245" y="1613323"/>
            <a:chExt cx="7937797" cy="767927"/>
          </a:xfrm>
        </p:grpSpPr>
        <p:sp>
          <p:nvSpPr>
            <p:cNvPr id="5" name="Shape 16880"/>
            <p:cNvSpPr/>
            <p:nvPr/>
          </p:nvSpPr>
          <p:spPr>
            <a:xfrm>
              <a:off x="349245" y="1712039"/>
              <a:ext cx="519076" cy="464867"/>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44B42"/>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100" dirty="0">
                <a:solidFill>
                  <a:srgbClr val="00B050"/>
                </a:solidFill>
                <a:latin typeface="Times New Roman" panose="02020603050405020304" pitchFamily="18" charset="0"/>
                <a:ea typeface="微软雅黑" panose="020B0503020204020204" pitchFamily="34" charset="-122"/>
              </a:endParaRPr>
            </a:p>
          </p:txBody>
        </p:sp>
        <p:sp>
          <p:nvSpPr>
            <p:cNvPr id="7" name="文本框 6"/>
            <p:cNvSpPr txBox="1"/>
            <p:nvPr/>
          </p:nvSpPr>
          <p:spPr>
            <a:xfrm>
              <a:off x="868321" y="1613323"/>
              <a:ext cx="7418721" cy="767927"/>
            </a:xfrm>
            <a:prstGeom prst="rect">
              <a:avLst/>
            </a:prstGeom>
            <a:noFill/>
          </p:spPr>
          <p:txBody>
            <a:bodyPr wrap="square" rtlCol="0">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类型</a:t>
              </a:r>
              <a:r>
                <a:rPr lang="en-US" altLang="zh-CN" sz="2100" b="1" dirty="0" smtClean="0">
                  <a:solidFill>
                    <a:srgbClr val="E44B42"/>
                  </a:solidFill>
                  <a:latin typeface="Times New Roman" panose="02020603050405020304" pitchFamily="18" charset="0"/>
                  <a:ea typeface="微软雅黑" panose="020B0503020204020204" pitchFamily="34" charset="-122"/>
                </a:rPr>
                <a:t>1 </a:t>
              </a:r>
              <a:r>
                <a:rPr lang="zh-CN" altLang="en-US" sz="2100" b="1" dirty="0" smtClean="0">
                  <a:solidFill>
                    <a:srgbClr val="E44B42"/>
                  </a:solidFill>
                  <a:latin typeface="Times New Roman" panose="02020603050405020304" pitchFamily="18" charset="0"/>
                  <a:ea typeface="微软雅黑" panose="020B0503020204020204" pitchFamily="34" charset="-122"/>
                </a:rPr>
                <a:t>实词</a:t>
              </a:r>
              <a:r>
                <a:rPr lang="zh-CN" altLang="en-US" sz="2100" b="1" dirty="0">
                  <a:solidFill>
                    <a:srgbClr val="E44B42"/>
                  </a:solidFill>
                  <a:latin typeface="Times New Roman" panose="02020603050405020304" pitchFamily="18" charset="0"/>
                  <a:ea typeface="微软雅黑" panose="020B0503020204020204" pitchFamily="34" charset="-122"/>
                </a:rPr>
                <a:t>解释</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grpSp>
      <p:sp>
        <p:nvSpPr>
          <p:cNvPr id="8" name="矩形 7"/>
          <p:cNvSpPr/>
          <p:nvPr/>
        </p:nvSpPr>
        <p:spPr>
          <a:xfrm>
            <a:off x="261934" y="2674904"/>
            <a:ext cx="8620133" cy="2999740"/>
          </a:xfrm>
          <a:prstGeom prst="rect">
            <a:avLst/>
          </a:prstGeom>
        </p:spPr>
        <p:txBody>
          <a:bodyPr wrap="square">
            <a:spAutoFit/>
          </a:bodyPr>
          <a:lstStyle/>
          <a:p>
            <a:pPr indent="720090" algn="just">
              <a:lnSpc>
                <a:spcPct val="150000"/>
              </a:lnSpc>
            </a:pPr>
            <a:r>
              <a:rPr lang="zh-CN" altLang="en-US" sz="2100" dirty="0" smtClean="0">
                <a:latin typeface="Times New Roman" panose="02020603050405020304" pitchFamily="18" charset="0"/>
                <a:ea typeface="微软雅黑" panose="020B0503020204020204" pitchFamily="34" charset="-122"/>
              </a:rPr>
              <a:t>文言</a:t>
            </a:r>
            <a:r>
              <a:rPr lang="zh-CN" altLang="en-US" sz="2100" dirty="0">
                <a:latin typeface="Times New Roman" panose="02020603050405020304" pitchFamily="18" charset="0"/>
                <a:ea typeface="微软雅黑" panose="020B0503020204020204" pitchFamily="34" charset="-122"/>
              </a:rPr>
              <a:t>实词的考查是中考的重点，一般涉及通假字、古今异义、一词多义、词类活用等，而且多是课内文言文中接触过的，理解时必须结合具体语境，即我们平常所说的“根据上下文”来理解词义。</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pPr>
            <a:r>
              <a:rPr lang="zh-CN" altLang="en-US" sz="2100" dirty="0" smtClean="0">
                <a:latin typeface="Times New Roman" panose="02020603050405020304" pitchFamily="18" charset="0"/>
                <a:ea typeface="微软雅黑" panose="020B0503020204020204" pitchFamily="34" charset="-122"/>
              </a:rPr>
              <a:t>文言</a:t>
            </a:r>
            <a:r>
              <a:rPr lang="zh-CN" altLang="en-US" sz="2100" dirty="0">
                <a:latin typeface="Times New Roman" panose="02020603050405020304" pitchFamily="18" charset="0"/>
                <a:ea typeface="微软雅黑" panose="020B0503020204020204" pitchFamily="34" charset="-122"/>
              </a:rPr>
              <a:t>实词绝大部分具有多义性，要确定一个实词在文中的具体含义，不仅要靠积累，还必须在积累的基础上掌握一些词义推断的具体技巧：</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技巧一：课文迁移法（直接迁移法）</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又</a:t>
            </a:r>
            <a:r>
              <a:rPr lang="zh-CN" altLang="en-US" sz="2100" dirty="0">
                <a:latin typeface="Times New Roman" panose="02020603050405020304" pitchFamily="18" charset="0"/>
                <a:ea typeface="微软雅黑" panose="020B0503020204020204" pitchFamily="34" charset="-122"/>
              </a:rPr>
              <a:t>称“</a:t>
            </a:r>
            <a:r>
              <a:rPr lang="zh-CN" altLang="en-US" sz="2100" dirty="0">
                <a:solidFill>
                  <a:srgbClr val="E44B42"/>
                </a:solidFill>
                <a:latin typeface="Times New Roman" panose="02020603050405020304" pitchFamily="18" charset="0"/>
                <a:ea typeface="微软雅黑" panose="020B0503020204020204" pitchFamily="34" charset="-122"/>
              </a:rPr>
              <a:t>联想推断法</a:t>
            </a:r>
            <a:r>
              <a:rPr lang="zh-CN" altLang="en-US" sz="2100" dirty="0">
                <a:latin typeface="Times New Roman" panose="02020603050405020304" pitchFamily="18" charset="0"/>
                <a:ea typeface="微软雅黑" panose="020B0503020204020204" pitchFamily="34" charset="-122"/>
              </a:rPr>
              <a:t>”，即联系课文中学过的有关语句中该词的用法推断词义，此法适用于课外文言文阅读。如解释“过而能知，可以为明”一句中的“过”字，如果联想到“人恒过，然后能改”（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生于忧患，死于安乐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）中“过”字的意思，就能理解该句中“过”字的意思，译为“有过错（或犯错误）”</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03009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技巧</a:t>
            </a:r>
            <a:r>
              <a:rPr lang="zh-CN" altLang="en-US" sz="2100" b="1" dirty="0">
                <a:latin typeface="Times New Roman" panose="02020603050405020304" pitchFamily="18" charset="0"/>
                <a:ea typeface="微软雅黑" panose="020B0503020204020204" pitchFamily="34" charset="-122"/>
              </a:rPr>
              <a:t>二：成语印证法</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成语</a:t>
            </a:r>
            <a:r>
              <a:rPr lang="zh-CN" altLang="en-US" sz="2100" dirty="0">
                <a:latin typeface="Times New Roman" panose="02020603050405020304" pitchFamily="18" charset="0"/>
                <a:ea typeface="微软雅黑" panose="020B0503020204020204" pitchFamily="34" charset="-122"/>
              </a:rPr>
              <a:t>中保留着大量的文言词义，可以用熟知的成语来</a:t>
            </a:r>
            <a:r>
              <a:rPr lang="zh-CN" altLang="en-US" sz="2100" dirty="0">
                <a:solidFill>
                  <a:srgbClr val="E44B42"/>
                </a:solidFill>
                <a:latin typeface="Times New Roman" panose="02020603050405020304" pitchFamily="18" charset="0"/>
                <a:ea typeface="微软雅黑" panose="020B0503020204020204" pitchFamily="34" charset="-122"/>
              </a:rPr>
              <a:t>推断</a:t>
            </a:r>
            <a:r>
              <a:rPr lang="zh-CN" altLang="en-US" sz="2100" dirty="0">
                <a:latin typeface="Times New Roman" panose="02020603050405020304" pitchFamily="18" charset="0"/>
                <a:ea typeface="微软雅黑" panose="020B0503020204020204" pitchFamily="34" charset="-122"/>
              </a:rPr>
              <a:t>文言文中的</a:t>
            </a:r>
            <a:r>
              <a:rPr lang="zh-CN" altLang="en-US" sz="2100" dirty="0">
                <a:solidFill>
                  <a:srgbClr val="E44B42"/>
                </a:solidFill>
                <a:latin typeface="Times New Roman" panose="02020603050405020304" pitchFamily="18" charset="0"/>
                <a:ea typeface="微软雅黑" panose="020B0503020204020204" pitchFamily="34" charset="-122"/>
              </a:rPr>
              <a:t>实词词义</a:t>
            </a:r>
            <a:r>
              <a:rPr lang="zh-CN" altLang="en-US" sz="2100" dirty="0">
                <a:latin typeface="Times New Roman" panose="02020603050405020304" pitchFamily="18" charset="0"/>
                <a:ea typeface="微软雅黑" panose="020B0503020204020204" pitchFamily="34" charset="-122"/>
              </a:rPr>
              <a:t>，如“几欲先走”中的“走”，可联系成语“奔走相告”“走马观花”中的“走”来理解，译为“跑”。</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09111"/>
            <a:ext cx="8620133"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技巧三：组词推断法</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将</a:t>
            </a:r>
            <a:r>
              <a:rPr lang="zh-CN" altLang="en-US" sz="2100" dirty="0">
                <a:latin typeface="Times New Roman" panose="02020603050405020304" pitchFamily="18" charset="0"/>
                <a:ea typeface="微软雅黑" panose="020B0503020204020204" pitchFamily="34" charset="-122"/>
              </a:rPr>
              <a:t>文言文中的词语进行</a:t>
            </a:r>
            <a:r>
              <a:rPr lang="zh-CN" altLang="en-US" sz="2100" dirty="0">
                <a:solidFill>
                  <a:srgbClr val="E44B42"/>
                </a:solidFill>
                <a:latin typeface="Times New Roman" panose="02020603050405020304" pitchFamily="18" charset="0"/>
                <a:ea typeface="微软雅黑" panose="020B0503020204020204" pitchFamily="34" charset="-122"/>
              </a:rPr>
              <a:t>扩充</a:t>
            </a:r>
            <a:r>
              <a:rPr lang="zh-CN" altLang="en-US" sz="2100" dirty="0">
                <a:latin typeface="Times New Roman" panose="02020603050405020304" pitchFamily="18" charset="0"/>
                <a:ea typeface="微软雅黑" panose="020B0503020204020204" pitchFamily="34" charset="-122"/>
              </a:rPr>
              <a:t>，组成现代汉语中的词语，然后再根据具体语境确定文言实词的词义。如对“乃时吞纸以实腹”中“时”字的字义推断，大家可以把“时”组成几个词语，从中作选择：时间、时常、时候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通过筛选大家不难确定“时常”这个意思。</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技巧四：语境推断法</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实词</a:t>
            </a:r>
            <a:r>
              <a:rPr lang="zh-CN" altLang="en-US" sz="2100" dirty="0">
                <a:latin typeface="Times New Roman" panose="02020603050405020304" pitchFamily="18" charset="0"/>
                <a:ea typeface="微软雅黑" panose="020B0503020204020204" pitchFamily="34" charset="-122"/>
              </a:rPr>
              <a:t>绝大多数是具有</a:t>
            </a:r>
            <a:r>
              <a:rPr lang="zh-CN" altLang="en-US" sz="2100" dirty="0">
                <a:solidFill>
                  <a:srgbClr val="E44B42"/>
                </a:solidFill>
                <a:latin typeface="Times New Roman" panose="02020603050405020304" pitchFamily="18" charset="0"/>
                <a:ea typeface="微软雅黑" panose="020B0503020204020204" pitchFamily="34" charset="-122"/>
              </a:rPr>
              <a:t>多义性</a:t>
            </a:r>
            <a:r>
              <a:rPr lang="zh-CN" altLang="en-US" sz="2100" dirty="0">
                <a:latin typeface="Times New Roman" panose="02020603050405020304" pitchFamily="18" charset="0"/>
                <a:ea typeface="微软雅黑" panose="020B0503020204020204" pitchFamily="34" charset="-122"/>
              </a:rPr>
              <a:t>的，因此在解释词义时，要紧紧抓住上下文，结合具体语境理解。</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技巧五：古今对照法</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即</a:t>
            </a:r>
            <a:r>
              <a:rPr lang="zh-CN" altLang="en-US" sz="2100" dirty="0">
                <a:latin typeface="Times New Roman" panose="02020603050405020304" pitchFamily="18" charset="0"/>
                <a:ea typeface="微软雅黑" panose="020B0503020204020204" pitchFamily="34" charset="-122"/>
              </a:rPr>
              <a:t>以</a:t>
            </a:r>
            <a:r>
              <a:rPr lang="zh-CN" altLang="en-US" sz="2100" dirty="0">
                <a:solidFill>
                  <a:srgbClr val="E44B42"/>
                </a:solidFill>
                <a:latin typeface="Times New Roman" panose="02020603050405020304" pitchFamily="18" charset="0"/>
                <a:ea typeface="微软雅黑" panose="020B0503020204020204" pitchFamily="34" charset="-122"/>
              </a:rPr>
              <a:t>古今构词特点比照推断词义</a:t>
            </a:r>
            <a:r>
              <a:rPr lang="zh-CN" altLang="en-US" sz="2100" dirty="0">
                <a:latin typeface="Times New Roman" panose="02020603050405020304" pitchFamily="18" charset="0"/>
                <a:ea typeface="微软雅黑" panose="020B0503020204020204" pitchFamily="34" charset="-122"/>
              </a:rPr>
              <a:t>。汉语词汇中有一部分词古为今用，但意义往往古今不同，需要特别注意其不同之处。现代汉语中的一个词，在古汉语中可能是两个词。如“地方”在古汉语中是两个词，“地”是“土地”之意，“方”是“方圆”之意；在现代汉语中“地方”是一个词，表“处所”等义。</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技巧六：对句判断法</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又</a:t>
            </a:r>
            <a:r>
              <a:rPr lang="zh-CN" altLang="en-US" sz="2100" dirty="0">
                <a:latin typeface="Times New Roman" panose="02020603050405020304" pitchFamily="18" charset="0"/>
                <a:ea typeface="微软雅黑" panose="020B0503020204020204" pitchFamily="34" charset="-122"/>
              </a:rPr>
              <a:t>称“</a:t>
            </a:r>
            <a:r>
              <a:rPr lang="zh-CN" altLang="en-US" sz="2100" dirty="0">
                <a:solidFill>
                  <a:srgbClr val="E44B42"/>
                </a:solidFill>
                <a:latin typeface="Times New Roman" panose="02020603050405020304" pitchFamily="18" charset="0"/>
                <a:ea typeface="微软雅黑" panose="020B0503020204020204" pitchFamily="34" charset="-122"/>
              </a:rPr>
              <a:t>语言结构推断法</a:t>
            </a:r>
            <a:r>
              <a:rPr lang="zh-CN" altLang="en-US" sz="2100" dirty="0">
                <a:latin typeface="Times New Roman" panose="02020603050405020304" pitchFamily="18" charset="0"/>
                <a:ea typeface="微软雅黑" panose="020B0503020204020204" pitchFamily="34" charset="-122"/>
              </a:rPr>
              <a:t>”，即根据整句中对应词语的意思推断词义。古人行文常讲究对称，文中排比句、对偶句、并列句等对句现象很多，处于对应位置的词语往往在意义上具有相同、相近或相反、相对的特点，我们可据此进行判断。如“戴朱缨宝饰之帽，腰白玉之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送东阳马生序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）中，因“腰”与“戴”对应，我们就可判断“腰”在此处应为动词，解释为“在腰间佩戴”。</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技巧七：字形推断法</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汉字</a:t>
            </a:r>
            <a:r>
              <a:rPr lang="zh-CN" altLang="en-US" sz="2100" dirty="0">
                <a:latin typeface="Times New Roman" panose="02020603050405020304" pitchFamily="18" charset="0"/>
                <a:ea typeface="微软雅黑" panose="020B0503020204020204" pitchFamily="34" charset="-122"/>
              </a:rPr>
              <a:t>属于表意文字，且百分之八十以上是形声字。形声字是由表意偏旁和表声偏旁构成的。了解表意偏旁的表意功能，通过分析字形，就可掌握词义。如“绝”，从丝从刀，表示用刀割断丝缕的意思。引申为“断、断绝、消失”等，如“沿溯阻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三峡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）中“绝”为“断”的意思；“哀转久绝”（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三峡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）中的“绝”是“消失”的意思。“绝”也有“极点”或“极”的意思，如“绝多生怪柏”（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三峡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）中的“绝”就是“极点”或“极”的意思。</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6342" y="1579625"/>
            <a:ext cx="6030387" cy="610235"/>
            <a:chOff x="349245" y="850627"/>
            <a:chExt cx="8040516" cy="813647"/>
          </a:xfrm>
        </p:grpSpPr>
        <p:sp>
          <p:nvSpPr>
            <p:cNvPr id="5" name="Shape 16880"/>
            <p:cNvSpPr/>
            <p:nvPr/>
          </p:nvSpPr>
          <p:spPr>
            <a:xfrm>
              <a:off x="349245" y="1060421"/>
              <a:ext cx="519076" cy="464867"/>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44B42"/>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100" dirty="0">
                <a:solidFill>
                  <a:srgbClr val="00B050"/>
                </a:solidFill>
                <a:latin typeface="Times New Roman" panose="02020603050405020304" pitchFamily="18" charset="0"/>
                <a:ea typeface="微软雅黑" panose="020B0503020204020204" pitchFamily="34" charset="-122"/>
              </a:endParaRPr>
            </a:p>
          </p:txBody>
        </p:sp>
        <p:sp>
          <p:nvSpPr>
            <p:cNvPr id="7" name="文本框 6"/>
            <p:cNvSpPr txBox="1"/>
            <p:nvPr/>
          </p:nvSpPr>
          <p:spPr>
            <a:xfrm>
              <a:off x="971040" y="850627"/>
              <a:ext cx="7418721" cy="813647"/>
            </a:xfrm>
            <a:prstGeom prst="rect">
              <a:avLst/>
            </a:prstGeom>
            <a:noFill/>
          </p:spPr>
          <p:txBody>
            <a:bodyPr wrap="square" rtlCol="0">
              <a:spAutoFit/>
            </a:bodyPr>
            <a:lstStyle/>
            <a:p>
              <a:pPr algn="just">
                <a:lnSpc>
                  <a:spcPct val="150000"/>
                </a:lnSpc>
              </a:pPr>
              <a:r>
                <a:rPr lang="zh-CN" altLang="en-US" sz="2250" b="1" dirty="0">
                  <a:solidFill>
                    <a:srgbClr val="E44B42"/>
                  </a:solidFill>
                  <a:latin typeface="Times New Roman" panose="02020603050405020304" pitchFamily="18" charset="0"/>
                  <a:ea typeface="微软雅黑" panose="020B0503020204020204" pitchFamily="34" charset="-122"/>
                </a:rPr>
                <a:t>类型</a:t>
              </a:r>
              <a:r>
                <a:rPr lang="en-US" altLang="zh-CN" sz="2250" b="1" dirty="0" smtClean="0">
                  <a:solidFill>
                    <a:srgbClr val="E44B42"/>
                  </a:solidFill>
                  <a:latin typeface="Times New Roman" panose="02020603050405020304" pitchFamily="18" charset="0"/>
                  <a:ea typeface="微软雅黑" panose="020B0503020204020204" pitchFamily="34" charset="-122"/>
                </a:rPr>
                <a:t>2 </a:t>
              </a:r>
              <a:r>
                <a:rPr lang="zh-CN" altLang="en-US" sz="2250" b="1" dirty="0" smtClean="0">
                  <a:solidFill>
                    <a:srgbClr val="E44B42"/>
                  </a:solidFill>
                  <a:latin typeface="Times New Roman" panose="02020603050405020304" pitchFamily="18" charset="0"/>
                  <a:ea typeface="微软雅黑" panose="020B0503020204020204" pitchFamily="34" charset="-122"/>
                </a:rPr>
                <a:t>句子</a:t>
              </a:r>
              <a:r>
                <a:rPr lang="zh-CN" altLang="en-US" sz="2250" b="1" dirty="0">
                  <a:solidFill>
                    <a:srgbClr val="E44B42"/>
                  </a:solidFill>
                  <a:latin typeface="Times New Roman" panose="02020603050405020304" pitchFamily="18" charset="0"/>
                  <a:ea typeface="微软雅黑" panose="020B0503020204020204" pitchFamily="34" charset="-122"/>
                </a:rPr>
                <a:t>翻译</a:t>
              </a:r>
              <a:endParaRPr lang="zh-CN" altLang="en-US" sz="2250" b="1" dirty="0">
                <a:solidFill>
                  <a:srgbClr val="E44B42"/>
                </a:solidFill>
                <a:latin typeface="Times New Roman" panose="02020603050405020304" pitchFamily="18" charset="0"/>
                <a:ea typeface="微软雅黑" panose="020B0503020204020204" pitchFamily="34" charset="-122"/>
              </a:endParaRPr>
            </a:p>
          </p:txBody>
        </p:sp>
      </p:grpSp>
      <p:sp>
        <p:nvSpPr>
          <p:cNvPr id="8" name="矩形 7"/>
          <p:cNvSpPr/>
          <p:nvPr/>
        </p:nvSpPr>
        <p:spPr>
          <a:xfrm>
            <a:off x="261935" y="2191244"/>
            <a:ext cx="8620133" cy="2030095"/>
          </a:xfrm>
          <a:prstGeom prst="rect">
            <a:avLst/>
          </a:prstGeom>
        </p:spPr>
        <p:txBody>
          <a:bodyPr wrap="square">
            <a:spAutoFit/>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理解</a:t>
            </a:r>
            <a:r>
              <a:rPr lang="zh-CN" altLang="en-US" sz="2100" dirty="0">
                <a:latin typeface="Times New Roman" panose="02020603050405020304" pitchFamily="18" charset="0"/>
                <a:ea typeface="微软雅黑" panose="020B0503020204020204" pitchFamily="34" charset="-122"/>
              </a:rPr>
              <a:t>和翻译文言句子是综合考查文言实词、虚词、文言句读、文言句式和特殊句子的一种方式。翻译文言文要求</a:t>
            </a:r>
            <a:r>
              <a:rPr lang="zh-CN" altLang="en-US" sz="2100" dirty="0">
                <a:solidFill>
                  <a:srgbClr val="E44B42"/>
                </a:solidFill>
                <a:latin typeface="Times New Roman" panose="02020603050405020304" pitchFamily="18" charset="0"/>
                <a:ea typeface="微软雅黑" panose="020B0503020204020204" pitchFamily="34" charset="-122"/>
              </a:rPr>
              <a:t>准确</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E44B42"/>
                </a:solidFill>
                <a:latin typeface="Times New Roman" panose="02020603050405020304" pitchFamily="18" charset="0"/>
                <a:ea typeface="微软雅黑" panose="020B0503020204020204" pitchFamily="34" charset="-122"/>
              </a:rPr>
              <a:t>通顺</a:t>
            </a:r>
            <a:r>
              <a:rPr lang="zh-CN" altLang="en-US" sz="2100" dirty="0">
                <a:latin typeface="Times New Roman" panose="02020603050405020304" pitchFamily="18" charset="0"/>
                <a:ea typeface="微软雅黑" panose="020B0503020204020204" pitchFamily="34" charset="-122"/>
              </a:rPr>
              <a:t>。准确是指译文要尽量符合原文的意思；通顺是指译文前后连贯，语言通畅，要合乎现代汉语语法规范</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2402" y="1491944"/>
            <a:ext cx="8620133" cy="3707765"/>
          </a:xfrm>
          <a:prstGeom prst="rect">
            <a:avLst/>
          </a:prstGeom>
        </p:spPr>
        <p:txBody>
          <a:bodyPr wrap="square">
            <a:spAutoFit/>
          </a:bodyPr>
          <a:lstStyle/>
          <a:p>
            <a:pPr indent="0" algn="ctr" fontAlgn="auto">
              <a:lnSpc>
                <a:spcPct val="140000"/>
              </a:lnSpc>
            </a:pPr>
            <a:r>
              <a:rPr sz="2100" b="1" dirty="0">
                <a:latin typeface="Times New Roman" panose="02020603050405020304" pitchFamily="18" charset="0"/>
                <a:ea typeface="微软雅黑" panose="020B0503020204020204" pitchFamily="34" charset="-122"/>
                <a:sym typeface="+mn-ea"/>
              </a:rPr>
              <a:t>【乙】黄生借书说</a:t>
            </a:r>
            <a:endParaRPr sz="2100" dirty="0">
              <a:latin typeface="Times New Roman" panose="02020603050405020304" pitchFamily="18" charset="0"/>
              <a:ea typeface="微软雅黑" panose="020B0503020204020204" pitchFamily="34" charset="-122"/>
              <a:sym typeface="+mn-ea"/>
            </a:endParaRPr>
          </a:p>
          <a:p>
            <a:pPr indent="0" algn="ctr" fontAlgn="auto">
              <a:lnSpc>
                <a:spcPct val="140000"/>
              </a:lnSpc>
            </a:pPr>
            <a:r>
              <a:rPr sz="2100" dirty="0">
                <a:latin typeface="Times New Roman" panose="02020603050405020304" pitchFamily="18" charset="0"/>
                <a:ea typeface="微软雅黑" panose="020B0503020204020204" pitchFamily="34" charset="-122"/>
                <a:sym typeface="+mn-ea"/>
              </a:rPr>
              <a:t>[清]袁枚</a:t>
            </a:r>
            <a:endParaRPr sz="2100" dirty="0">
              <a:latin typeface="Times New Roman" panose="02020603050405020304" pitchFamily="18" charset="0"/>
              <a:ea typeface="微软雅黑" panose="020B0503020204020204" pitchFamily="34" charset="-122"/>
              <a:sym typeface="+mn-ea"/>
            </a:endParaRPr>
          </a:p>
          <a:p>
            <a:pPr indent="720090" algn="just" fontAlgn="auto">
              <a:lnSpc>
                <a:spcPct val="140000"/>
              </a:lnSpc>
            </a:pPr>
            <a:r>
              <a:rPr sz="2100" dirty="0">
                <a:latin typeface="Times New Roman" panose="02020603050405020304" pitchFamily="18" charset="0"/>
                <a:ea typeface="微软雅黑" panose="020B0503020204020204" pitchFamily="34" charset="-122"/>
                <a:sym typeface="+mn-ea"/>
              </a:rPr>
              <a:t>黄生允修借书｡随园主人授以书而告之曰:</a:t>
            </a:r>
            <a:endParaRPr sz="2100" dirty="0">
              <a:latin typeface="Times New Roman" panose="02020603050405020304" pitchFamily="18" charset="0"/>
              <a:ea typeface="微软雅黑" panose="020B0503020204020204" pitchFamily="34" charset="-122"/>
              <a:sym typeface="+mn-ea"/>
            </a:endParaRPr>
          </a:p>
          <a:p>
            <a:pPr indent="720090" algn="just" fontAlgn="auto">
              <a:lnSpc>
                <a:spcPct val="140000"/>
              </a:lnSpc>
            </a:pPr>
            <a:r>
              <a:rPr sz="2100" dirty="0">
                <a:latin typeface="Times New Roman" panose="02020603050405020304" pitchFamily="18" charset="0"/>
                <a:ea typeface="微软雅黑" panose="020B0503020204020204" pitchFamily="34" charset="-122"/>
                <a:sym typeface="+mn-ea"/>
              </a:rPr>
              <a:t>书非借不能读也｡子不闻藏书者乎?七略､四库,天子之书,然天子读书者有几?汗牛塞屋,富贵家之书,然富贵人读书者有几?其他祖父积､子孙弃者无论焉｡非独书为然,天下物皆然｡</a:t>
            </a:r>
            <a:r>
              <a:rPr sz="2100" u="sng" dirty="0">
                <a:latin typeface="Times New Roman" panose="02020603050405020304" pitchFamily="18" charset="0"/>
                <a:ea typeface="微软雅黑" panose="020B0503020204020204" pitchFamily="34" charset="-122"/>
                <a:sym typeface="+mn-ea"/>
              </a:rPr>
              <a:t>非夫人之物而强假焉,必虑人逼取,而惴惴焉摩玩之不已,</a:t>
            </a:r>
            <a:r>
              <a:rPr sz="2100" dirty="0">
                <a:latin typeface="Times New Roman" panose="02020603050405020304" pitchFamily="18" charset="0"/>
                <a:ea typeface="微软雅黑" panose="020B0503020204020204" pitchFamily="34" charset="-122"/>
                <a:sym typeface="+mn-ea"/>
              </a:rPr>
              <a:t>曰:“今日存,明日去,吾不得而见之矣｡”若业为吾所有,必高束焉,庋藏焉,曰“姑俟异日观”云尔｡</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5" y="1494893"/>
            <a:ext cx="8620133" cy="2999740"/>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从宏观上整体理解、把握句式特点。</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翻译</a:t>
            </a:r>
            <a:r>
              <a:rPr lang="zh-CN" altLang="en-US" sz="2100" dirty="0">
                <a:latin typeface="Times New Roman" panose="02020603050405020304" pitchFamily="18" charset="0"/>
                <a:ea typeface="微软雅黑" panose="020B0503020204020204" pitchFamily="34" charset="-122"/>
              </a:rPr>
              <a:t>时切忌断章取义，只见树木，不见森林，应当做到“</a:t>
            </a:r>
            <a:r>
              <a:rPr lang="zh-CN" altLang="en-US" sz="2100" dirty="0">
                <a:solidFill>
                  <a:srgbClr val="E44B42"/>
                </a:solidFill>
                <a:latin typeface="Times New Roman" panose="02020603050405020304" pitchFamily="18" charset="0"/>
                <a:ea typeface="微软雅黑" panose="020B0503020204020204" pitchFamily="34" charset="-122"/>
              </a:rPr>
              <a:t>词不离句，句不离段</a:t>
            </a:r>
            <a:r>
              <a:rPr lang="zh-CN" altLang="en-US" sz="2100" dirty="0">
                <a:latin typeface="Times New Roman" panose="02020603050405020304" pitchFamily="18" charset="0"/>
                <a:ea typeface="微软雅黑" panose="020B0503020204020204" pitchFamily="34" charset="-122"/>
              </a:rPr>
              <a:t>”。并要对文言固定句式和特殊句式、固定短语、修辞和语法都能准确把握。如“作亭者谁？山之僧智仙也”，是一个判断句，因此要把握判断句的句式和语法，翻译为“建造这亭子的是谁呢？是山上的和尚智仙”。</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从微观上把握句中的每个实词、虚词的用法和意义。</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以理解实词和虚词为基础，对常用文言实词、虚词都要准确把握。如“愿陛下托臣以讨贼兴复之效，不效，则治臣之罪，以告先帝之灵”，其中的“以”“效”“则”“告”等也必须准确翻译。</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做到“信”“达”“雅”。</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文言句子翻译要准确表达原文的意思，不增译，不漏译，不错译；要求译文明白通畅，无语病；进而要求译文用词造句考究，有一定的文采。这就是我们平时所说的“</a:t>
            </a:r>
            <a:r>
              <a:rPr lang="zh-CN" altLang="en-US" sz="2100" dirty="0">
                <a:solidFill>
                  <a:srgbClr val="E44B42"/>
                </a:solidFill>
                <a:latin typeface="Times New Roman" panose="02020603050405020304" pitchFamily="18" charset="0"/>
                <a:ea typeface="微软雅黑" panose="020B0503020204020204" pitchFamily="34" charset="-122"/>
              </a:rPr>
              <a:t>以直译为主，以意译为辅</a:t>
            </a:r>
            <a:r>
              <a:rPr lang="zh-CN" altLang="en-US" sz="2100" dirty="0">
                <a:latin typeface="Times New Roman" panose="02020603050405020304" pitchFamily="18" charset="0"/>
                <a:ea typeface="微软雅黑" panose="020B0503020204020204" pitchFamily="34" charset="-122"/>
              </a:rPr>
              <a:t>”，确切地表达原文原意。</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翻译的一般方法：</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）对：</a:t>
            </a:r>
            <a:r>
              <a:rPr lang="zh-CN" altLang="en-US" sz="2100" dirty="0">
                <a:latin typeface="Times New Roman" panose="02020603050405020304" pitchFamily="18" charset="0"/>
                <a:ea typeface="微软雅黑" panose="020B0503020204020204" pitchFamily="34" charset="-122"/>
              </a:rPr>
              <a:t>一般指把原句中的文言单音节词对译为现代汉语的</a:t>
            </a:r>
            <a:r>
              <a:rPr lang="zh-CN" altLang="en-US" sz="2100" dirty="0">
                <a:solidFill>
                  <a:srgbClr val="E44B42"/>
                </a:solidFill>
                <a:latin typeface="Times New Roman" panose="02020603050405020304" pitchFamily="18" charset="0"/>
                <a:ea typeface="微软雅黑" panose="020B0503020204020204" pitchFamily="34" charset="-122"/>
              </a:rPr>
              <a:t>双音节或多音节词</a:t>
            </a:r>
            <a:r>
              <a:rPr lang="zh-CN" altLang="en-US" sz="2100" dirty="0">
                <a:latin typeface="Times New Roman" panose="02020603050405020304" pitchFamily="18" charset="0"/>
                <a:ea typeface="微软雅黑" panose="020B0503020204020204" pitchFamily="34" charset="-122"/>
              </a:rPr>
              <a:t>。例：然侍卫之臣不懈于内，忠志之士忘身于外者，盖追先帝之殊遇，欲报之于陛下也。（句中的“然”“懈”“追”“报”等分别译为“然而”“松懈”“追念”“报答”等双音节词语。）</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）换：</a:t>
            </a:r>
            <a:r>
              <a:rPr lang="zh-CN" altLang="en-US" sz="2100" dirty="0">
                <a:latin typeface="Times New Roman" panose="02020603050405020304" pitchFamily="18" charset="0"/>
                <a:ea typeface="微软雅黑" panose="020B0503020204020204" pitchFamily="34" charset="-122"/>
              </a:rPr>
              <a:t>有些词语意义已经发展，用法已经变化，语法已经不用，在译文中，应换这些古语为现代汉语。例：宫中府中，俱为一体，陟罚臧否，不宜异同。（句中的“宫”“府”分别替换成“皇宫”“丞相府”，“陟”“罚”分别替换成“晋升”“处罚”等。）</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99795"/>
            <a:ext cx="8620133"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）留：</a:t>
            </a:r>
            <a:r>
              <a:rPr lang="zh-CN" altLang="en-US" sz="2100" dirty="0">
                <a:latin typeface="Times New Roman" panose="02020603050405020304" pitchFamily="18" charset="0"/>
                <a:ea typeface="微软雅黑" panose="020B0503020204020204" pitchFamily="34" charset="-122"/>
              </a:rPr>
              <a:t>人名、地名、年号、国号、庙号、谥号、书名、物名都</a:t>
            </a:r>
            <a:r>
              <a:rPr lang="zh-CN" altLang="en-US" sz="2100" dirty="0">
                <a:solidFill>
                  <a:srgbClr val="E44B42"/>
                </a:solidFill>
                <a:latin typeface="Times New Roman" panose="02020603050405020304" pitchFamily="18" charset="0"/>
                <a:ea typeface="微软雅黑" panose="020B0503020204020204" pitchFamily="34" charset="-122"/>
              </a:rPr>
              <a:t>保留不译</a:t>
            </a:r>
            <a:r>
              <a:rPr lang="zh-CN" altLang="en-US" sz="2100" dirty="0">
                <a:latin typeface="Times New Roman" panose="02020603050405020304" pitchFamily="18" charset="0"/>
                <a:ea typeface="微软雅黑" panose="020B0503020204020204" pitchFamily="34" charset="-122"/>
              </a:rPr>
              <a:t>；与现代汉语表达一致的词语可保留。例：庆历四年春，滕子京谪守巴陵郡。（句中的“庆历四年”是时间，“滕子京”是人名，“巴陵郡”是地名，可保留。）</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）删：</a:t>
            </a:r>
            <a:r>
              <a:rPr lang="zh-CN" altLang="en-US" sz="2100" dirty="0">
                <a:latin typeface="Times New Roman" panose="02020603050405020304" pitchFamily="18" charset="0"/>
                <a:ea typeface="微软雅黑" panose="020B0503020204020204" pitchFamily="34" charset="-122"/>
              </a:rPr>
              <a:t>一些没有实际意义的虚词，如表敬副词、发语词、部分结构助词等，同义复用的实词或虚词中的一个和偏义复词中陪衬的词应删去。例</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：孔子云：何陋之有？（句中的“之”是宾语前置的标志，不译，应删去。）例</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：夫大国，难测也，惧有伏焉。（句中的“夫”是发语词，翻译时应删去。）</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）补：</a:t>
            </a:r>
            <a:r>
              <a:rPr lang="zh-CN" altLang="en-US" sz="2100" dirty="0">
                <a:latin typeface="Times New Roman" panose="02020603050405020304" pitchFamily="18" charset="0"/>
                <a:ea typeface="微软雅黑" panose="020B0503020204020204" pitchFamily="34" charset="-122"/>
              </a:rPr>
              <a:t>省略的部分；词语活用相应的部分；代词所指的内容；使上下文衔接连贯的内容等。例：陈太丘与友期行，期日中。过中不至，太丘舍去，去后乃至。（陈太丘和朋友预先相约出行，约定在正午时分碰头。正午已过，不见那朋友来，陈太丘便丢下友人而离开了，太丘走后，他的朋友才到来。）</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6</a:t>
            </a:r>
            <a:r>
              <a:rPr lang="zh-CN" altLang="en-US" sz="2100" b="1" dirty="0">
                <a:latin typeface="Times New Roman" panose="02020603050405020304" pitchFamily="18" charset="0"/>
                <a:ea typeface="微软雅黑" panose="020B0503020204020204" pitchFamily="34" charset="-122"/>
              </a:rPr>
              <a:t>）调：</a:t>
            </a:r>
            <a:r>
              <a:rPr lang="zh-CN" altLang="en-US" sz="2100" dirty="0">
                <a:latin typeface="Times New Roman" panose="02020603050405020304" pitchFamily="18" charset="0"/>
                <a:ea typeface="微软雅黑" panose="020B0503020204020204" pitchFamily="34" charset="-122"/>
              </a:rPr>
              <a:t>把文言文中倒装的句子成分调整过来，使之符合现代汉语的语法习惯。例：苟全性命于乱世，不求闻达于诸侯。（于乱世苟全性命，不于诸侯求闻达。）以上前四种方法是用于解词，后两种方法是用于调整文言文特殊句式造成的语序不符合现代语言规范的现象。</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6342" y="1574782"/>
            <a:ext cx="6062040" cy="610235"/>
            <a:chOff x="349245" y="886369"/>
            <a:chExt cx="8082720" cy="813647"/>
          </a:xfrm>
        </p:grpSpPr>
        <p:sp>
          <p:nvSpPr>
            <p:cNvPr id="5" name="Shape 16880"/>
            <p:cNvSpPr/>
            <p:nvPr/>
          </p:nvSpPr>
          <p:spPr>
            <a:xfrm>
              <a:off x="349245" y="1048057"/>
              <a:ext cx="519076" cy="464867"/>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44B42"/>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100" dirty="0">
                <a:solidFill>
                  <a:srgbClr val="00B050"/>
                </a:solidFill>
                <a:latin typeface="Times New Roman" panose="02020603050405020304" pitchFamily="18" charset="0"/>
                <a:ea typeface="微软雅黑" panose="020B0503020204020204" pitchFamily="34" charset="-122"/>
              </a:endParaRPr>
            </a:p>
          </p:txBody>
        </p:sp>
        <p:sp>
          <p:nvSpPr>
            <p:cNvPr id="7" name="文本框 6"/>
            <p:cNvSpPr txBox="1"/>
            <p:nvPr/>
          </p:nvSpPr>
          <p:spPr>
            <a:xfrm>
              <a:off x="1013244" y="886369"/>
              <a:ext cx="7418721" cy="813647"/>
            </a:xfrm>
            <a:prstGeom prst="rect">
              <a:avLst/>
            </a:prstGeom>
            <a:noFill/>
          </p:spPr>
          <p:txBody>
            <a:bodyPr wrap="square" rtlCol="0">
              <a:spAutoFit/>
            </a:bodyPr>
            <a:lstStyle/>
            <a:p>
              <a:pPr algn="just">
                <a:lnSpc>
                  <a:spcPct val="150000"/>
                </a:lnSpc>
              </a:pPr>
              <a:r>
                <a:rPr lang="zh-CN" altLang="en-US" sz="2250" b="1" dirty="0">
                  <a:solidFill>
                    <a:srgbClr val="E44B42"/>
                  </a:solidFill>
                  <a:latin typeface="Times New Roman" panose="02020603050405020304" pitchFamily="18" charset="0"/>
                  <a:ea typeface="微软雅黑" panose="020B0503020204020204" pitchFamily="34" charset="-122"/>
                </a:rPr>
                <a:t>类型</a:t>
              </a:r>
              <a:r>
                <a:rPr lang="en-US" altLang="zh-CN" sz="2250" b="1" dirty="0" smtClean="0">
                  <a:solidFill>
                    <a:srgbClr val="E44B42"/>
                  </a:solidFill>
                  <a:latin typeface="Times New Roman" panose="02020603050405020304" pitchFamily="18" charset="0"/>
                  <a:ea typeface="微软雅黑" panose="020B0503020204020204" pitchFamily="34" charset="-122"/>
                </a:rPr>
                <a:t>3 </a:t>
              </a:r>
              <a:r>
                <a:rPr lang="zh-CN" altLang="en-US" sz="2250" b="1" dirty="0" smtClean="0">
                  <a:solidFill>
                    <a:srgbClr val="E44B42"/>
                  </a:solidFill>
                  <a:latin typeface="Times New Roman" panose="02020603050405020304" pitchFamily="18" charset="0"/>
                  <a:ea typeface="微软雅黑" panose="020B0503020204020204" pitchFamily="34" charset="-122"/>
                </a:rPr>
                <a:t>断句</a:t>
              </a:r>
              <a:endParaRPr lang="zh-CN" altLang="en-US" sz="2250" b="1" dirty="0">
                <a:solidFill>
                  <a:srgbClr val="E44B42"/>
                </a:solidFill>
                <a:latin typeface="Times New Roman" panose="02020603050405020304" pitchFamily="18" charset="0"/>
                <a:ea typeface="微软雅黑" panose="020B0503020204020204" pitchFamily="34" charset="-122"/>
              </a:endParaRPr>
            </a:p>
          </p:txBody>
        </p:sp>
      </p:grpSp>
      <p:sp>
        <p:nvSpPr>
          <p:cNvPr id="8" name="矩形 7"/>
          <p:cNvSpPr/>
          <p:nvPr/>
        </p:nvSpPr>
        <p:spPr>
          <a:xfrm>
            <a:off x="261934" y="2071505"/>
            <a:ext cx="8620133" cy="2515235"/>
          </a:xfrm>
          <a:prstGeom prst="rect">
            <a:avLst/>
          </a:prstGeom>
        </p:spPr>
        <p:txBody>
          <a:bodyPr wrap="square">
            <a:spAutoFit/>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划分</a:t>
            </a:r>
            <a:r>
              <a:rPr lang="zh-CN" altLang="en-US" sz="2100" dirty="0">
                <a:latin typeface="Times New Roman" panose="02020603050405020304" pitchFamily="18" charset="0"/>
                <a:ea typeface="微软雅黑" panose="020B0503020204020204" pitchFamily="34" charset="-122"/>
              </a:rPr>
              <a:t>朗读节奏是学习文言文需要掌握的最基本的能力之一。通常文言语句的停顿应遵循两个原则：</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E44B42"/>
                </a:solidFill>
                <a:latin typeface="Times New Roman" panose="02020603050405020304" pitchFamily="18" charset="0"/>
                <a:ea typeface="微软雅黑" panose="020B0503020204020204" pitchFamily="34" charset="-122"/>
              </a:rPr>
              <a:t>人名、地名、物名</a:t>
            </a:r>
            <a:r>
              <a:rPr lang="zh-CN" altLang="en-US" sz="2100" dirty="0">
                <a:latin typeface="Times New Roman" panose="02020603050405020304" pitchFamily="18" charset="0"/>
                <a:ea typeface="微软雅黑" panose="020B0503020204020204" pitchFamily="34" charset="-122"/>
              </a:rPr>
              <a:t>等中间不能停顿；</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）表示一个</a:t>
            </a:r>
            <a:r>
              <a:rPr lang="zh-CN" altLang="en-US" sz="2100" dirty="0">
                <a:solidFill>
                  <a:srgbClr val="E44B42"/>
                </a:solidFill>
                <a:latin typeface="Times New Roman" panose="02020603050405020304" pitchFamily="18" charset="0"/>
                <a:ea typeface="微软雅黑" panose="020B0503020204020204" pitchFamily="34" charset="-122"/>
              </a:rPr>
              <a:t>完整概念的短语</a:t>
            </a:r>
            <a:r>
              <a:rPr lang="zh-CN" altLang="en-US" sz="2100" dirty="0">
                <a:latin typeface="Times New Roman" panose="02020603050405020304" pitchFamily="18" charset="0"/>
                <a:ea typeface="微软雅黑" panose="020B0503020204020204" pitchFamily="34" charset="-122"/>
              </a:rPr>
              <a:t>中间不能停顿</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文言文</a:t>
            </a:r>
            <a:r>
              <a:rPr lang="zh-CN" altLang="en-US" sz="2100" dirty="0">
                <a:latin typeface="Times New Roman" panose="02020603050405020304" pitchFamily="18" charset="0"/>
                <a:ea typeface="微软雅黑" panose="020B0503020204020204" pitchFamily="34" charset="-122"/>
              </a:rPr>
              <a:t>断句的基本方法有以下几点</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弄通文意断句</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给</a:t>
            </a:r>
            <a:r>
              <a:rPr lang="zh-CN" altLang="en-US" sz="2100" dirty="0">
                <a:latin typeface="Times New Roman" panose="02020603050405020304" pitchFamily="18" charset="0"/>
                <a:ea typeface="微软雅黑" panose="020B0503020204020204" pitchFamily="34" charset="-122"/>
              </a:rPr>
              <a:t>文言文断句，首先要阅读全文，了解文意，这是断句的先决条件，如果想当然地断下去，就容易发生错断。通读全文，搞清属于什么文体，写了什么内容，想要表达什么意思。要注意文言文单音节词占多数的特点，抓住几个关键的字词翻译以理解文段大意</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利用对话标志断句</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常</a:t>
            </a:r>
            <a:r>
              <a:rPr lang="zh-CN" altLang="en-US" sz="2100" dirty="0">
                <a:latin typeface="Times New Roman" panose="02020603050405020304" pitchFamily="18" charset="0"/>
                <a:ea typeface="微软雅黑" panose="020B0503020204020204" pitchFamily="34" charset="-122"/>
              </a:rPr>
              <a:t>以“曰”“云”“言”为标志，两人对话，一般在第一次问答时写出人名，以后就只用“曰”而省略主语。遇到对话时，应根据上下文判断出问者、答者，明辨句读</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969385"/>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3</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借助文言虚词断句。</a:t>
            </a:r>
            <a:r>
              <a:rPr lang="zh-CN" altLang="en-US" sz="2100" dirty="0">
                <a:latin typeface="Times New Roman" panose="02020603050405020304" pitchFamily="18" charset="0"/>
                <a:ea typeface="微软雅黑" panose="020B0503020204020204" pitchFamily="34" charset="-122"/>
              </a:rPr>
              <a:t>古人的文章没有标点符号，为了明辨句读，</a:t>
            </a:r>
            <a:r>
              <a:rPr lang="zh-CN" altLang="en-US" sz="2100" dirty="0">
                <a:solidFill>
                  <a:srgbClr val="E44B42"/>
                </a:solidFill>
                <a:latin typeface="Times New Roman" panose="02020603050405020304" pitchFamily="18" charset="0"/>
                <a:ea typeface="微软雅黑" panose="020B0503020204020204" pitchFamily="34" charset="-122"/>
              </a:rPr>
              <a:t>虚词</a:t>
            </a:r>
            <a:r>
              <a:rPr lang="zh-CN" altLang="en-US" sz="2100" dirty="0">
                <a:latin typeface="Times New Roman" panose="02020603050405020304" pitchFamily="18" charset="0"/>
                <a:ea typeface="微软雅黑" panose="020B0503020204020204" pitchFamily="34" charset="-122"/>
              </a:rPr>
              <a:t>就成了重要的标志。尤其是一些语气词和连词的前后，往往是该断句的地方。文言文多用虚词来表达语气或感情。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）句首发语词：</a:t>
            </a:r>
            <a:r>
              <a:rPr lang="zh-CN" altLang="en-US" sz="2100" dirty="0">
                <a:latin typeface="Times New Roman" panose="02020603050405020304" pitchFamily="18" charset="0"/>
                <a:ea typeface="微软雅黑" panose="020B0503020204020204" pitchFamily="34" charset="-122"/>
              </a:rPr>
              <a:t>“夫、盖、至若、若夫、初、唯、斯、今、凡、且、窃、请、敬”等常用于一句话的开头，在它们的前面一般要断开</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）句尾词：</a:t>
            </a:r>
            <a:r>
              <a:rPr lang="zh-CN" altLang="en-US" sz="2100" dirty="0">
                <a:latin typeface="Times New Roman" panose="02020603050405020304" pitchFamily="18" charset="0"/>
                <a:ea typeface="微软雅黑" panose="020B0503020204020204" pitchFamily="34" charset="-122"/>
              </a:rPr>
              <a:t>“也、矣、焉、耳”等经常用于陈述句尾；“耶、与（欤）、邪（耶）”等经常用于疑问句尾；“哉、夫”等经常用于感叹句尾。其后面一般要断开</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99974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）疑问语气词：</a:t>
            </a:r>
            <a:r>
              <a:rPr lang="zh-CN" altLang="en-US" sz="2100" dirty="0">
                <a:latin typeface="Times New Roman" panose="02020603050405020304" pitchFamily="18" charset="0"/>
                <a:ea typeface="微软雅黑" panose="020B0503020204020204" pitchFamily="34" charset="-122"/>
              </a:rPr>
              <a:t>“何、胡、安、曷、奚、盍、焉、孰、孰与、何如、奈何、如之何、若之何”等词或固定结构之后，一般可构成疑问句，只要贯通上下文意，就可断开。</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）复句中的关联词：</a:t>
            </a:r>
            <a:r>
              <a:rPr lang="zh-CN" altLang="en-US" sz="2100" dirty="0">
                <a:latin typeface="Times New Roman" panose="02020603050405020304" pitchFamily="18" charset="0"/>
                <a:ea typeface="微软雅黑" panose="020B0503020204020204" pitchFamily="34" charset="-122"/>
              </a:rPr>
              <a:t>“虽、虽然、纵、纵使、向使、假使、苟、故、是故、则、然则、或、况、而况、且、若夫、至于、至若、已而、于是、岂、岂非”，在它们的前面一般要断开。</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）注意事项：</a:t>
            </a:r>
            <a:r>
              <a:rPr lang="zh-CN" altLang="en-US" sz="2100" dirty="0">
                <a:latin typeface="Times New Roman" panose="02020603050405020304" pitchFamily="18" charset="0"/>
                <a:ea typeface="微软雅黑" panose="020B0503020204020204" pitchFamily="34" charset="-122"/>
              </a:rPr>
              <a:t>“以、于、为、则、而”，往往用于句中，在它们的前后一般就不断开（“而”表转折且后面为一个比较长的完整的句子时，“而”前面要断开）。</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找出动词，明确句意。</a:t>
            </a:r>
            <a:r>
              <a:rPr lang="zh-CN" altLang="en-US" sz="2100" dirty="0">
                <a:latin typeface="Times New Roman" panose="02020603050405020304" pitchFamily="18" charset="0"/>
                <a:ea typeface="微软雅黑" panose="020B0503020204020204" pitchFamily="34" charset="-122"/>
              </a:rPr>
              <a:t>古汉语中，句子多以</a:t>
            </a:r>
            <a:r>
              <a:rPr lang="zh-CN" altLang="en-US" sz="2100" dirty="0">
                <a:solidFill>
                  <a:srgbClr val="E44B42"/>
                </a:solidFill>
                <a:latin typeface="Times New Roman" panose="02020603050405020304" pitchFamily="18" charset="0"/>
                <a:ea typeface="微软雅黑" panose="020B0503020204020204" pitchFamily="34" charset="-122"/>
              </a:rPr>
              <a:t>动词</a:t>
            </a:r>
            <a:r>
              <a:rPr lang="zh-CN" altLang="en-US" sz="2100" dirty="0">
                <a:latin typeface="Times New Roman" panose="02020603050405020304" pitchFamily="18" charset="0"/>
                <a:ea typeface="微软雅黑" panose="020B0503020204020204" pitchFamily="34" charset="-122"/>
              </a:rPr>
              <a:t>或</a:t>
            </a:r>
            <a:r>
              <a:rPr lang="zh-CN" altLang="en-US" sz="2100" dirty="0">
                <a:solidFill>
                  <a:srgbClr val="E44B42"/>
                </a:solidFill>
                <a:latin typeface="Times New Roman" panose="02020603050405020304" pitchFamily="18" charset="0"/>
                <a:ea typeface="微软雅黑" panose="020B0503020204020204" pitchFamily="34" charset="-122"/>
              </a:rPr>
              <a:t>形容词谓语</a:t>
            </a:r>
            <a:r>
              <a:rPr lang="zh-CN" altLang="en-US" sz="2100" dirty="0">
                <a:latin typeface="Times New Roman" panose="02020603050405020304" pitchFamily="18" charset="0"/>
                <a:ea typeface="微软雅黑" panose="020B0503020204020204" pitchFamily="34" charset="-122"/>
              </a:rPr>
              <a:t>为中心。找到了动词或形容词谓语，也就区分出独立的句子，明确了语句的意思，从而可以正确断句。</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2402" y="1491944"/>
            <a:ext cx="8620133" cy="3255645"/>
          </a:xfrm>
          <a:prstGeom prst="rect">
            <a:avLst/>
          </a:prstGeom>
        </p:spPr>
        <p:txBody>
          <a:bodyPr wrap="square">
            <a:spAutoFit/>
          </a:bodyPr>
          <a:lstStyle/>
          <a:p>
            <a:pPr indent="720090" algn="just" fontAlgn="auto">
              <a:lnSpc>
                <a:spcPct val="140000"/>
              </a:lnSpc>
            </a:pPr>
            <a:r>
              <a:rPr sz="2100" u="wavy" dirty="0">
                <a:solidFill>
                  <a:schemeClr val="tx1"/>
                </a:solidFill>
                <a:uFillTx/>
                <a:latin typeface="Times New Roman" panose="02020603050405020304" pitchFamily="18" charset="0"/>
                <a:ea typeface="微软雅黑" panose="020B0503020204020204" pitchFamily="34" charset="-122"/>
                <a:sym typeface="+mn-ea"/>
              </a:rPr>
              <a:t>余幼好书家贫难致有张氏藏书甚富往借不与归而形诸梦其切如是故有所览辄省记｡</a:t>
            </a:r>
            <a:r>
              <a:rPr sz="2100" dirty="0">
                <a:latin typeface="Times New Roman" panose="02020603050405020304" pitchFamily="18" charset="0"/>
                <a:ea typeface="微软雅黑" panose="020B0503020204020204" pitchFamily="34" charset="-122"/>
                <a:sym typeface="+mn-ea"/>
              </a:rPr>
              <a:t>通籍后,俸去书来,落落大满,素蟫灰丝时蒙卷轴｡然后叹借者之用心专,而少时之岁月为可惜也!</a:t>
            </a:r>
            <a:endParaRPr sz="2100" dirty="0">
              <a:latin typeface="Times New Roman" panose="02020603050405020304" pitchFamily="18" charset="0"/>
              <a:ea typeface="微软雅黑" panose="020B0503020204020204" pitchFamily="34" charset="-122"/>
              <a:sym typeface="+mn-ea"/>
            </a:endParaRPr>
          </a:p>
          <a:p>
            <a:pPr indent="720090" algn="just" fontAlgn="auto">
              <a:lnSpc>
                <a:spcPct val="140000"/>
              </a:lnSpc>
            </a:pPr>
            <a:r>
              <a:rPr sz="2100" dirty="0">
                <a:latin typeface="Times New Roman" panose="02020603050405020304" pitchFamily="18" charset="0"/>
                <a:ea typeface="微软雅黑" panose="020B0503020204020204" pitchFamily="34" charset="-122"/>
                <a:sym typeface="+mn-ea"/>
              </a:rPr>
              <a:t>今黄生贫类予,其借书亦类予;惟予之公书与张氏之吝书若不相类｡然则予固不幸而遇张乎,生固幸而遇予乎?知幸与不幸,则其读书也必专,而其归书也必速｡</a:t>
            </a:r>
            <a:endParaRPr sz="2100" dirty="0">
              <a:latin typeface="Times New Roman" panose="02020603050405020304" pitchFamily="18" charset="0"/>
              <a:ea typeface="微软雅黑" panose="020B0503020204020204" pitchFamily="34" charset="-122"/>
              <a:sym typeface="+mn-ea"/>
            </a:endParaRPr>
          </a:p>
          <a:p>
            <a:pPr indent="720090" algn="just" fontAlgn="auto">
              <a:lnSpc>
                <a:spcPct val="140000"/>
              </a:lnSpc>
            </a:pPr>
            <a:r>
              <a:rPr sz="2100" dirty="0">
                <a:latin typeface="Times New Roman" panose="02020603050405020304" pitchFamily="18" charset="0"/>
                <a:ea typeface="微软雅黑" panose="020B0503020204020204" pitchFamily="34" charset="-122"/>
                <a:sym typeface="+mn-ea"/>
              </a:rPr>
              <a:t>为一说,使与书俱｡</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借助名词（代词）断句。</a:t>
            </a:r>
            <a:r>
              <a:rPr lang="zh-CN" altLang="en-US" sz="2100" dirty="0">
                <a:latin typeface="Times New Roman" panose="02020603050405020304" pitchFamily="18" charset="0"/>
                <a:ea typeface="微软雅黑" panose="020B0503020204020204" pitchFamily="34" charset="-122"/>
              </a:rPr>
              <a:t>一般完整的句子都有主谓宾，而主语一般由名词或代词充当。名词一般为文章陈述、描写、说明或议论的对象，在它们的前后往往要进行断句。名词（代词）一般也常常用作句子的主语或宾语，因此，找出文中反复出现的名词或代词，就基本上可以断出句读了。常见代词有：吾、余、予（表示“我”）、尔、汝、公、卿、君、若（表示“你”）、彼、此、其、之。</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6.</a:t>
            </a:r>
            <a:r>
              <a:rPr lang="zh-CN" altLang="en-US" sz="2100" b="1" dirty="0">
                <a:latin typeface="Times New Roman" panose="02020603050405020304" pitchFamily="18" charset="0"/>
                <a:ea typeface="微软雅黑" panose="020B0503020204020204" pitchFamily="34" charset="-122"/>
              </a:rPr>
              <a:t>借助语法结构断句。</a:t>
            </a:r>
            <a:r>
              <a:rPr lang="zh-CN" altLang="en-US" sz="2100" dirty="0">
                <a:latin typeface="Times New Roman" panose="02020603050405020304" pitchFamily="18" charset="0"/>
                <a:ea typeface="微软雅黑" panose="020B0503020204020204" pitchFamily="34" charset="-122"/>
              </a:rPr>
              <a:t>文言语法中有一些固定结构，如：“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也”“不亦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乎”“何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之有”“孰与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乎”“为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等，根据这些结构也可断句。</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7.</a:t>
            </a:r>
            <a:r>
              <a:rPr lang="zh-CN" altLang="en-US" sz="2100" b="1" dirty="0">
                <a:latin typeface="Times New Roman" panose="02020603050405020304" pitchFamily="18" charset="0"/>
                <a:ea typeface="微软雅黑" panose="020B0503020204020204" pitchFamily="34" charset="-122"/>
              </a:rPr>
              <a:t>借助对比、对偶、排比、顶真等修辞手法断句。</a:t>
            </a:r>
            <a:r>
              <a:rPr lang="zh-CN" altLang="en-US" sz="2100" dirty="0">
                <a:latin typeface="Times New Roman" panose="02020603050405020304" pitchFamily="18" charset="0"/>
                <a:ea typeface="微软雅黑" panose="020B0503020204020204" pitchFamily="34" charset="-122"/>
              </a:rPr>
              <a:t>文言文中常有</a:t>
            </a:r>
            <a:r>
              <a:rPr lang="zh-CN" altLang="en-US" sz="2100" dirty="0">
                <a:solidFill>
                  <a:srgbClr val="E44B42"/>
                </a:solidFill>
                <a:latin typeface="Times New Roman" panose="02020603050405020304" pitchFamily="18" charset="0"/>
                <a:ea typeface="微软雅黑" panose="020B0503020204020204" pitchFamily="34" charset="-122"/>
              </a:rPr>
              <a:t>对偶句、排比句</a:t>
            </a:r>
            <a:r>
              <a:rPr lang="zh-CN" altLang="en-US" sz="2100" dirty="0">
                <a:latin typeface="Times New Roman" panose="02020603050405020304" pitchFamily="18" charset="0"/>
                <a:ea typeface="微软雅黑" panose="020B0503020204020204" pitchFamily="34" charset="-122"/>
              </a:rPr>
              <a:t>，抓住这个特点断句，常能收到断开一处，就能断开几处的效果。</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8.</a:t>
            </a:r>
            <a:r>
              <a:rPr lang="zh-CN" altLang="en-US" sz="2100" b="1" dirty="0">
                <a:latin typeface="Times New Roman" panose="02020603050405020304" pitchFamily="18" charset="0"/>
                <a:ea typeface="微软雅黑" panose="020B0503020204020204" pitchFamily="34" charset="-122"/>
              </a:rPr>
              <a:t>利用对称句式。</a:t>
            </a:r>
            <a:r>
              <a:rPr lang="zh-CN" altLang="en-US" sz="2100" dirty="0">
                <a:latin typeface="Times New Roman" panose="02020603050405020304" pitchFamily="18" charset="0"/>
                <a:ea typeface="微软雅黑" panose="020B0503020204020204" pitchFamily="34" charset="-122"/>
              </a:rPr>
              <a:t>解题时，注意古文讲究整齐对称、行文中上下句常用相同的字数和相同的结构的特点。如“故福之为祸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祸之为福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化不可极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深不可测也”，句式工整，都为四字一句，据此可正确断句。当然，断句的方法还有很多，如根据押韵规律断句、根据间隔反复断句、根据句式断句等，综合运用这些方法，效果会更好。</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6342" y="1579628"/>
            <a:ext cx="6104243" cy="610235"/>
            <a:chOff x="349245" y="850627"/>
            <a:chExt cx="8138990" cy="813647"/>
          </a:xfrm>
        </p:grpSpPr>
        <p:sp>
          <p:nvSpPr>
            <p:cNvPr id="5" name="Shape 16880"/>
            <p:cNvSpPr/>
            <p:nvPr/>
          </p:nvSpPr>
          <p:spPr>
            <a:xfrm>
              <a:off x="349245" y="1031217"/>
              <a:ext cx="519076" cy="464867"/>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44B42"/>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100" dirty="0">
                <a:solidFill>
                  <a:srgbClr val="00B050"/>
                </a:solidFill>
                <a:latin typeface="Times New Roman" panose="02020603050405020304" pitchFamily="18" charset="0"/>
                <a:ea typeface="微软雅黑" panose="020B0503020204020204" pitchFamily="34" charset="-122"/>
              </a:endParaRPr>
            </a:p>
          </p:txBody>
        </p:sp>
        <p:sp>
          <p:nvSpPr>
            <p:cNvPr id="7" name="文本框 6"/>
            <p:cNvSpPr txBox="1"/>
            <p:nvPr/>
          </p:nvSpPr>
          <p:spPr>
            <a:xfrm>
              <a:off x="1069514" y="850627"/>
              <a:ext cx="7418721" cy="813647"/>
            </a:xfrm>
            <a:prstGeom prst="rect">
              <a:avLst/>
            </a:prstGeom>
            <a:noFill/>
          </p:spPr>
          <p:txBody>
            <a:bodyPr wrap="square" rtlCol="0">
              <a:spAutoFit/>
            </a:bodyPr>
            <a:lstStyle/>
            <a:p>
              <a:pPr algn="just">
                <a:lnSpc>
                  <a:spcPct val="150000"/>
                </a:lnSpc>
              </a:pPr>
              <a:r>
                <a:rPr lang="zh-CN" altLang="en-US" sz="2250" b="1" dirty="0">
                  <a:solidFill>
                    <a:srgbClr val="E44B42"/>
                  </a:solidFill>
                  <a:latin typeface="Times New Roman" panose="02020603050405020304" pitchFamily="18" charset="0"/>
                  <a:ea typeface="微软雅黑" panose="020B0503020204020204" pitchFamily="34" charset="-122"/>
                </a:rPr>
                <a:t>类型</a:t>
              </a:r>
              <a:r>
                <a:rPr lang="en-US" altLang="zh-CN" sz="2250" b="1" dirty="0" smtClean="0">
                  <a:solidFill>
                    <a:srgbClr val="E44B42"/>
                  </a:solidFill>
                  <a:latin typeface="Times New Roman" panose="02020603050405020304" pitchFamily="18" charset="0"/>
                  <a:ea typeface="微软雅黑" panose="020B0503020204020204" pitchFamily="34" charset="-122"/>
                </a:rPr>
                <a:t>4 </a:t>
              </a:r>
              <a:r>
                <a:rPr lang="zh-CN" altLang="en-US" sz="2250" b="1" dirty="0" smtClean="0">
                  <a:solidFill>
                    <a:srgbClr val="E44B42"/>
                  </a:solidFill>
                  <a:latin typeface="Times New Roman" panose="02020603050405020304" pitchFamily="18" charset="0"/>
                  <a:ea typeface="微软雅黑" panose="020B0503020204020204" pitchFamily="34" charset="-122"/>
                </a:rPr>
                <a:t>内容</a:t>
              </a:r>
              <a:r>
                <a:rPr lang="zh-CN" altLang="en-US" sz="2250" b="1" dirty="0">
                  <a:solidFill>
                    <a:srgbClr val="E44B42"/>
                  </a:solidFill>
                  <a:latin typeface="Times New Roman" panose="02020603050405020304" pitchFamily="18" charset="0"/>
                  <a:ea typeface="微软雅黑" panose="020B0503020204020204" pitchFamily="34" charset="-122"/>
                </a:rPr>
                <a:t>理解</a:t>
              </a:r>
              <a:endParaRPr lang="zh-CN" altLang="en-US" sz="2250" b="1" dirty="0">
                <a:solidFill>
                  <a:srgbClr val="E44B42"/>
                </a:solidFill>
                <a:latin typeface="Times New Roman" panose="02020603050405020304" pitchFamily="18" charset="0"/>
                <a:ea typeface="微软雅黑" panose="020B0503020204020204" pitchFamily="34" charset="-122"/>
              </a:endParaRPr>
            </a:p>
          </p:txBody>
        </p:sp>
      </p:grpSp>
      <p:sp>
        <p:nvSpPr>
          <p:cNvPr id="8" name="矩形 7"/>
          <p:cNvSpPr/>
          <p:nvPr/>
        </p:nvSpPr>
        <p:spPr>
          <a:xfrm>
            <a:off x="261934" y="2119752"/>
            <a:ext cx="8620133"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梳理结构，全面把握</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对</a:t>
            </a:r>
            <a:r>
              <a:rPr lang="zh-CN" altLang="en-US" sz="2100" dirty="0">
                <a:latin typeface="Times New Roman" panose="02020603050405020304" pitchFamily="18" charset="0"/>
                <a:ea typeface="微软雅黑" panose="020B0503020204020204" pitchFamily="34" charset="-122"/>
              </a:rPr>
              <a:t>文章内容有了全局性认识，才能对局部有明确的指导。梳理结构，准确筛选信息要点，进而全面把握文章的框架与主旨。对结构的梳理可以注意文题、句段首句、句段尾句等。</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锁定区域，准确筛选</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在</a:t>
            </a:r>
            <a:r>
              <a:rPr lang="zh-CN" altLang="en-US" sz="2100" dirty="0">
                <a:latin typeface="Times New Roman" panose="02020603050405020304" pitchFamily="18" charset="0"/>
                <a:ea typeface="微软雅黑" panose="020B0503020204020204" pitchFamily="34" charset="-122"/>
              </a:rPr>
              <a:t>全面掌握文章内容的基础上，结合题目在原文找到对应的区域，然后在具体区域中准确筛选，从而找准有效信息</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一一对应，仔细分辨</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在</a:t>
            </a:r>
            <a:r>
              <a:rPr lang="zh-CN" altLang="en-US" sz="2100" dirty="0">
                <a:latin typeface="Times New Roman" panose="02020603050405020304" pitchFamily="18" charset="0"/>
                <a:ea typeface="微软雅黑" panose="020B0503020204020204" pitchFamily="34" charset="-122"/>
              </a:rPr>
              <a:t>找准信息点后，将题目与文章要点一一对应，认真弄清原文内涵，琢磨内容要点，看与题目是否吻合。</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4</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抓重点，准确翻译</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在</a:t>
            </a:r>
            <a:r>
              <a:rPr lang="zh-CN" altLang="en-US" sz="2100" dirty="0">
                <a:latin typeface="Times New Roman" panose="02020603050405020304" pitchFamily="18" charset="0"/>
                <a:ea typeface="微软雅黑" panose="020B0503020204020204" pitchFamily="34" charset="-122"/>
              </a:rPr>
              <a:t>分辨信息点时，要注意准确翻译，当然并不是完全都翻译过来，此时需抓住重点，即对文意理解容易发生分歧的地方准确翻译。</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综合分析，理清因果</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对</a:t>
            </a:r>
            <a:r>
              <a:rPr lang="zh-CN" altLang="en-US" sz="2100" dirty="0">
                <a:latin typeface="Times New Roman" panose="02020603050405020304" pitchFamily="18" charset="0"/>
                <a:ea typeface="微软雅黑" panose="020B0503020204020204" pitchFamily="34" charset="-122"/>
              </a:rPr>
              <a:t>文意的分析必须综合全文，要结合主旨，看是否混淆概念，注意是否倒置了因果或故意混淆了因果关系。</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3969385"/>
          </a:xfrm>
          <a:prstGeom prst="rect">
            <a:avLst/>
          </a:prstGeom>
        </p:spPr>
        <p:txBody>
          <a:bodyPr wrap="square">
            <a:spAutoFit/>
          </a:bodyPr>
          <a:lstStyle/>
          <a:p>
            <a:pPr indent="0" algn="just" fontAlgn="auto">
              <a:lnSpc>
                <a:spcPct val="150000"/>
              </a:lnSpc>
            </a:pPr>
            <a:r>
              <a:rPr sz="2100" b="1" dirty="0">
                <a:latin typeface="Times New Roman" panose="02020603050405020304" pitchFamily="18" charset="0"/>
                <a:ea typeface="微软雅黑" panose="020B0503020204020204" pitchFamily="34" charset="-122"/>
              </a:rPr>
              <a:t>【注意】</a:t>
            </a:r>
            <a:endParaRPr sz="2100" b="1" dirty="0">
              <a:latin typeface="Times New Roman" panose="02020603050405020304" pitchFamily="18" charset="0"/>
              <a:ea typeface="微软雅黑" panose="020B0503020204020204" pitchFamily="34" charset="-122"/>
            </a:endParaRPr>
          </a:p>
          <a:p>
            <a:pPr indent="720090" algn="just" fontAlgn="auto">
              <a:lnSpc>
                <a:spcPct val="150000"/>
              </a:lnSpc>
            </a:pPr>
            <a:r>
              <a:rPr sz="2100" dirty="0">
                <a:latin typeface="Times New Roman" panose="02020603050405020304" pitchFamily="18" charset="0"/>
                <a:ea typeface="微软雅黑" panose="020B0503020204020204" pitchFamily="34" charset="-122"/>
              </a:rPr>
              <a:t>预计2020年泸州中考在文言文阅读方面采用的命题角度主要是:</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pPr>
            <a:r>
              <a:rPr sz="2100" dirty="0">
                <a:latin typeface="Times New Roman" panose="02020603050405020304" pitchFamily="18" charset="0"/>
                <a:ea typeface="微软雅黑" panose="020B0503020204020204" pitchFamily="34" charset="-122"/>
              </a:rPr>
              <a:t>1.为课外文言语句(段)划分朗读节奏在2020年中考中将以客观选择题的形式呈现｡</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pPr>
            <a:r>
              <a:rPr sz="2100" dirty="0">
                <a:latin typeface="Times New Roman" panose="02020603050405020304" pitchFamily="18" charset="0"/>
                <a:ea typeface="微软雅黑" panose="020B0503020204020204" pitchFamily="34" charset="-122"/>
              </a:rPr>
              <a:t>2.文言实词解释以通假字､一词多义､古今异义､词类活用等现象为考查重点｡文言实词解释在2020年中考中将以客观选择题的形式呈现｡</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pPr>
            <a:r>
              <a:rPr sz="2100" dirty="0">
                <a:latin typeface="Times New Roman" panose="02020603050405020304" pitchFamily="18" charset="0"/>
                <a:ea typeface="微软雅黑" panose="020B0503020204020204" pitchFamily="34" charset="-122"/>
              </a:rPr>
              <a:t>3.理解文章内容及写法特点｡对文章内容的理解与分析在2020年中考中将以客观选择题的形式呈现｡</a:t>
            </a:r>
            <a:endParaRPr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2030095"/>
          </a:xfrm>
          <a:prstGeom prst="rect">
            <a:avLst/>
          </a:prstGeom>
        </p:spPr>
        <p:txBody>
          <a:bodyPr wrap="square">
            <a:spAutoFit/>
          </a:bodyPr>
          <a:lstStyle/>
          <a:p>
            <a:pPr indent="720090" algn="just" fontAlgn="auto">
              <a:lnSpc>
                <a:spcPct val="150000"/>
              </a:lnSpc>
            </a:pPr>
            <a:r>
              <a:rPr sz="2100" dirty="0">
                <a:latin typeface="Times New Roman" panose="02020603050405020304" pitchFamily="18" charset="0"/>
                <a:ea typeface="微软雅黑" panose="020B0503020204020204" pitchFamily="34" charset="-122"/>
              </a:rPr>
              <a:t>4.文言语句翻译｡一般重点考查二至三个词语的准确理解,只要关键词语理解对了,语句通顺即可｡特别提醒的是,明年对“文言虚词的意义”的考查,将放在文言语句翻译中一并考查,不会单独出题｡</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pPr>
            <a:r>
              <a:rPr sz="2100" dirty="0">
                <a:latin typeface="Times New Roman" panose="02020603050405020304" pitchFamily="18" charset="0"/>
                <a:ea typeface="微软雅黑" panose="020B0503020204020204" pitchFamily="34" charset="-122"/>
              </a:rPr>
              <a:t>下表对泸州中考文言文考查篇目进行了总结及预测:</a:t>
            </a:r>
            <a:endParaRPr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932498" y="1494473"/>
            <a:ext cx="7279005" cy="4263390"/>
          </a:xfrm>
          <a:prstGeom prst="rect">
            <a:avLst/>
          </a:prstGeo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245168" y="2862739"/>
            <a:ext cx="3749040" cy="1130935"/>
          </a:xfrm>
          <a:prstGeom prst="rect">
            <a:avLst/>
          </a:prstGeom>
          <a:noFill/>
          <a:ln w="9525">
            <a:noFill/>
          </a:ln>
        </p:spPr>
        <p:txBody>
          <a:bodyPr wrap="square">
            <a:spAutoFit/>
          </a:bodyPr>
          <a:lstStyle/>
          <a:p>
            <a:pPr indent="0" algn="ctr"/>
            <a:r>
              <a:rPr lang="zh-CN" sz="3375" b="1">
                <a:solidFill>
                  <a:srgbClr val="F47349"/>
                </a:solidFill>
                <a:ea typeface="微软雅黑" panose="020B0503020204020204" pitchFamily="34" charset="-122"/>
              </a:rPr>
              <a:t>课时一 部编版教材七年级文言文</a:t>
            </a:r>
            <a:endParaRPr lang="zh-CN" altLang="en-US" sz="3375" b="1">
              <a:solidFill>
                <a:srgbClr val="F47349"/>
              </a:solidFill>
              <a:ea typeface="微软雅黑" panose="020B0503020204020204" pitchFamily="34" charset="-122"/>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5083" y="1499409"/>
            <a:ext cx="8113542" cy="445389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1</a:t>
            </a:r>
            <a:r>
              <a:rPr lang="zh-CN" altLang="en-US" sz="2100" b="1" dirty="0" smtClean="0">
                <a:latin typeface="Times New Roman" panose="02020603050405020304" pitchFamily="18" charset="0"/>
                <a:ea typeface="微软雅黑" panose="020B0503020204020204" pitchFamily="34" charset="-122"/>
              </a:rPr>
              <a:t>《世说新语》</a:t>
            </a:r>
            <a:r>
              <a:rPr lang="zh-CN" altLang="en-US" sz="2100" b="1" dirty="0">
                <a:latin typeface="Times New Roman" panose="02020603050405020304" pitchFamily="18" charset="0"/>
                <a:ea typeface="微软雅黑" panose="020B0503020204020204" pitchFamily="34" charset="-122"/>
              </a:rPr>
              <a:t>二则</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(《咏雪》《陈太丘与友期行》)</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(1)谢太傅寒雪日</a:t>
            </a:r>
            <a:r>
              <a:rPr lang="zh-CN" altLang="en-US" sz="2100" dirty="0">
                <a:solidFill>
                  <a:srgbClr val="FF00FF"/>
                </a:solidFill>
                <a:latin typeface="Times New Roman" panose="02020603050405020304" pitchFamily="18" charset="0"/>
                <a:ea typeface="微软雅黑" panose="020B0503020204020204" pitchFamily="34" charset="-122"/>
              </a:rPr>
              <a:t>内集</a:t>
            </a:r>
            <a:r>
              <a:rPr lang="zh-CN" altLang="en-US" sz="2100" dirty="0">
                <a:latin typeface="Times New Roman" panose="02020603050405020304" pitchFamily="18" charset="0"/>
                <a:ea typeface="微软雅黑" panose="020B0503020204020204" pitchFamily="34" charset="-122"/>
              </a:rPr>
              <a:t>:把家里人聚集在一起</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(2)与儿女讲论</a:t>
            </a:r>
            <a:r>
              <a:rPr lang="zh-CN" altLang="en-US" sz="2100" dirty="0">
                <a:solidFill>
                  <a:srgbClr val="FF00FF"/>
                </a:solidFill>
                <a:latin typeface="Times New Roman" panose="02020603050405020304" pitchFamily="18" charset="0"/>
                <a:ea typeface="微软雅黑" panose="020B0503020204020204" pitchFamily="34" charset="-122"/>
              </a:rPr>
              <a:t>文义</a:t>
            </a:r>
            <a:r>
              <a:rPr lang="zh-CN" altLang="en-US" sz="2100" dirty="0">
                <a:latin typeface="Times New Roman" panose="02020603050405020304" pitchFamily="18" charset="0"/>
                <a:ea typeface="微软雅黑" panose="020B0503020204020204" pitchFamily="34" charset="-122"/>
              </a:rPr>
              <a:t>:文章的义理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俄而</a:t>
            </a:r>
            <a:r>
              <a:rPr lang="zh-CN" altLang="en-US" sz="2100" dirty="0">
                <a:latin typeface="Times New Roman" panose="02020603050405020304" pitchFamily="18" charset="0"/>
                <a:ea typeface="微软雅黑" panose="020B0503020204020204" pitchFamily="34" charset="-122"/>
              </a:rPr>
              <a:t>雪骤:不久,一会儿</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(4)白雪纷纷</a:t>
            </a:r>
            <a:r>
              <a:rPr lang="zh-CN" altLang="en-US" sz="2100" dirty="0">
                <a:solidFill>
                  <a:srgbClr val="FF00FF"/>
                </a:solidFill>
                <a:latin typeface="Times New Roman" panose="02020603050405020304" pitchFamily="18" charset="0"/>
                <a:ea typeface="微软雅黑" panose="020B0503020204020204" pitchFamily="34" charset="-122"/>
              </a:rPr>
              <a:t>何所似</a:t>
            </a:r>
            <a:r>
              <a:rPr lang="zh-CN" altLang="en-US" sz="2100" dirty="0">
                <a:latin typeface="Times New Roman" panose="02020603050405020304" pitchFamily="18" charset="0"/>
                <a:ea typeface="微软雅黑" panose="020B0503020204020204" pitchFamily="34" charset="-122"/>
              </a:rPr>
              <a:t>:像什么</a:t>
            </a:r>
            <a:endParaRPr lang="zh-CN" altLang="en-US" sz="2100" dirty="0">
              <a:latin typeface="Times New Roman" panose="02020603050405020304" pitchFamily="18" charset="0"/>
              <a:ea typeface="微软雅黑" panose="020B0503020204020204" pitchFamily="34" charset="-122"/>
            </a:endParaRPr>
          </a:p>
        </p:txBody>
      </p:sp>
      <p:grpSp>
        <p:nvGrpSpPr>
          <p:cNvPr id="3" name="组合 2"/>
          <p:cNvGrpSpPr/>
          <p:nvPr/>
        </p:nvGrpSpPr>
        <p:grpSpPr>
          <a:xfrm>
            <a:off x="515303" y="2493169"/>
            <a:ext cx="8210074" cy="575786"/>
            <a:chOff x="879" y="1466"/>
            <a:chExt cx="17239" cy="1209"/>
          </a:xfrm>
        </p:grpSpPr>
        <p:sp>
          <p:nvSpPr>
            <p:cNvPr id="6" name="矩形 5"/>
            <p:cNvSpPr/>
            <p:nvPr/>
          </p:nvSpPr>
          <p:spPr>
            <a:xfrm>
              <a:off x="1695" y="1466"/>
              <a:ext cx="16423" cy="1209"/>
            </a:xfrm>
            <a:prstGeom prst="rect">
              <a:avLst/>
            </a:prstGeom>
          </p:spPr>
          <p:txBody>
            <a:bodyPr wrap="square">
              <a:spAutoFit/>
            </a:bodyPr>
            <a:lstStyle/>
            <a:p>
              <a:pPr algn="just">
                <a:lnSpc>
                  <a:spcPct val="150000"/>
                </a:lnSpc>
              </a:pPr>
              <a:r>
                <a:rPr lang="zh-CN" altLang="en-US" sz="2100" b="1" dirty="0" smtClean="0">
                  <a:solidFill>
                    <a:srgbClr val="ED7D31"/>
                  </a:solidFill>
                  <a:latin typeface="Times New Roman" panose="02020603050405020304" pitchFamily="18" charset="0"/>
                  <a:ea typeface="微软雅黑" panose="020B0503020204020204" pitchFamily="34" charset="-122"/>
                </a:rPr>
                <a:t>教材梳理</a:t>
              </a:r>
              <a:endParaRPr lang="zh-CN" altLang="en-US" sz="2100" b="1" dirty="0" smtClean="0">
                <a:solidFill>
                  <a:srgbClr val="ED7D31"/>
                </a:solidFill>
                <a:latin typeface="Times New Roman" panose="02020603050405020304" pitchFamily="18" charset="0"/>
                <a:ea typeface="微软雅黑" panose="020B0503020204020204" pitchFamily="34" charset="-122"/>
              </a:endParaRPr>
            </a:p>
          </p:txBody>
        </p:sp>
        <p:sp>
          <p:nvSpPr>
            <p:cNvPr id="133" name="Shape 16869"/>
            <p:cNvSpPr/>
            <p:nvPr/>
          </p:nvSpPr>
          <p:spPr>
            <a:xfrm>
              <a:off x="879" y="1717"/>
              <a:ext cx="816" cy="731"/>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chemeClr val="accent2"/>
            </a:solidFill>
            <a:ln w="12700">
              <a:miter lim="400000"/>
            </a:ln>
          </p:spPr>
          <p:txBody>
            <a:bodyPr lIns="0" tIns="0" rIns="0" bIns="0"/>
            <a:lstStyle/>
            <a:p>
              <a:pPr lvl="0"/>
              <a:endParaRPr sz="100"/>
            </a:p>
          </p:txBody>
        </p:sp>
      </p:gr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99795"/>
            <a:ext cx="8081891" cy="3969385"/>
          </a:xfrm>
          <a:prstGeom prst="rect">
            <a:avLst/>
          </a:prstGeom>
        </p:spPr>
        <p:txBody>
          <a:bodyPr wrap="square">
            <a:spAutoFit/>
          </a:bodyPr>
          <a:lstStyle/>
          <a:p>
            <a:pPr algn="just">
              <a:lnSpc>
                <a:spcPct val="150000"/>
              </a:lnSpc>
            </a:pPr>
            <a:r>
              <a:rPr sz="2100" dirty="0">
                <a:latin typeface="Times New Roman" panose="02020603050405020304" pitchFamily="18" charset="0"/>
                <a:ea typeface="微软雅黑" panose="020B0503020204020204" pitchFamily="34" charset="-122"/>
              </a:rPr>
              <a:t>(5)撒盐空中</a:t>
            </a:r>
            <a:r>
              <a:rPr sz="2100" dirty="0">
                <a:solidFill>
                  <a:srgbClr val="FF00FF"/>
                </a:solidFill>
                <a:latin typeface="Times New Roman" panose="02020603050405020304" pitchFamily="18" charset="0"/>
                <a:ea typeface="微软雅黑" panose="020B0503020204020204" pitchFamily="34" charset="-122"/>
              </a:rPr>
              <a:t>差</a:t>
            </a:r>
            <a:r>
              <a:rPr sz="2100" dirty="0">
                <a:latin typeface="Times New Roman" panose="02020603050405020304" pitchFamily="18" charset="0"/>
                <a:ea typeface="微软雅黑" panose="020B0503020204020204" pitchFamily="34" charset="-122"/>
              </a:rPr>
              <a:t>可</a:t>
            </a:r>
            <a:r>
              <a:rPr sz="2100" dirty="0">
                <a:solidFill>
                  <a:srgbClr val="FF00FF"/>
                </a:solidFill>
                <a:latin typeface="Times New Roman" panose="02020603050405020304" pitchFamily="18" charset="0"/>
                <a:ea typeface="微软雅黑" panose="020B0503020204020204" pitchFamily="34" charset="-122"/>
              </a:rPr>
              <a:t>拟</a:t>
            </a:r>
            <a:r>
              <a:rPr sz="2100" dirty="0">
                <a:latin typeface="Times New Roman" panose="02020603050405020304" pitchFamily="18" charset="0"/>
                <a:ea typeface="微软雅黑" panose="020B0503020204020204" pitchFamily="34" charset="-122"/>
              </a:rPr>
              <a:t>:大体;相比</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(6)期</a:t>
            </a:r>
            <a:r>
              <a:rPr sz="2100" dirty="0">
                <a:solidFill>
                  <a:srgbClr val="FF00FF"/>
                </a:solidFill>
                <a:latin typeface="Times New Roman" panose="02020603050405020304" pitchFamily="18" charset="0"/>
                <a:ea typeface="微软雅黑" panose="020B0503020204020204" pitchFamily="34" charset="-122"/>
              </a:rPr>
              <a:t>日中</a:t>
            </a:r>
            <a:r>
              <a:rPr sz="2100" dirty="0">
                <a:latin typeface="Times New Roman" panose="02020603050405020304" pitchFamily="18" charset="0"/>
                <a:ea typeface="微软雅黑" panose="020B0503020204020204" pitchFamily="34" charset="-122"/>
              </a:rPr>
              <a:t>:正午时分</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(7)太丘</a:t>
            </a:r>
            <a:r>
              <a:rPr sz="2100" dirty="0">
                <a:solidFill>
                  <a:srgbClr val="FF00FF"/>
                </a:solidFill>
                <a:latin typeface="Times New Roman" panose="02020603050405020304" pitchFamily="18" charset="0"/>
                <a:ea typeface="微软雅黑" panose="020B0503020204020204" pitchFamily="34" charset="-122"/>
              </a:rPr>
              <a:t>舍</a:t>
            </a:r>
            <a:r>
              <a:rPr sz="2100" dirty="0">
                <a:latin typeface="Times New Roman" panose="02020603050405020304" pitchFamily="18" charset="0"/>
                <a:ea typeface="微软雅黑" panose="020B0503020204020204" pitchFamily="34" charset="-122"/>
              </a:rPr>
              <a:t>去:舍弃</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(8)</a:t>
            </a:r>
            <a:r>
              <a:rPr sz="2100" dirty="0">
                <a:solidFill>
                  <a:srgbClr val="FF00FF"/>
                </a:solidFill>
                <a:latin typeface="Times New Roman" panose="02020603050405020304" pitchFamily="18" charset="0"/>
                <a:ea typeface="微软雅黑" panose="020B0503020204020204" pitchFamily="34" charset="-122"/>
              </a:rPr>
              <a:t>尊君</a:t>
            </a:r>
            <a:r>
              <a:rPr sz="2100" dirty="0">
                <a:latin typeface="Times New Roman" panose="02020603050405020304" pitchFamily="18" charset="0"/>
                <a:ea typeface="微软雅黑" panose="020B0503020204020204" pitchFamily="34" charset="-122"/>
              </a:rPr>
              <a:t>在不:对别人父亲的尊称</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(9)</a:t>
            </a:r>
            <a:r>
              <a:rPr sz="2100" dirty="0">
                <a:solidFill>
                  <a:srgbClr val="FF00FF"/>
                </a:solidFill>
                <a:latin typeface="Times New Roman" panose="02020603050405020304" pitchFamily="18" charset="0"/>
                <a:ea typeface="微软雅黑" panose="020B0503020204020204" pitchFamily="34" charset="-122"/>
              </a:rPr>
              <a:t>相委</a:t>
            </a:r>
            <a:r>
              <a:rPr sz="2100" dirty="0">
                <a:latin typeface="Times New Roman" panose="02020603050405020304" pitchFamily="18" charset="0"/>
                <a:ea typeface="微软雅黑" panose="020B0503020204020204" pitchFamily="34" charset="-122"/>
              </a:rPr>
              <a:t>而去:表示动作偏指一方;舍弃</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(10)君与</a:t>
            </a:r>
            <a:r>
              <a:rPr sz="2100" dirty="0">
                <a:solidFill>
                  <a:srgbClr val="FF00FF"/>
                </a:solidFill>
                <a:latin typeface="Times New Roman" panose="02020603050405020304" pitchFamily="18" charset="0"/>
                <a:ea typeface="微软雅黑" panose="020B0503020204020204" pitchFamily="34" charset="-122"/>
              </a:rPr>
              <a:t>家君</a:t>
            </a:r>
            <a:r>
              <a:rPr sz="2100" dirty="0">
                <a:latin typeface="Times New Roman" panose="02020603050405020304" pitchFamily="18" charset="0"/>
                <a:ea typeface="微软雅黑" panose="020B0503020204020204" pitchFamily="34" charset="-122"/>
              </a:rPr>
              <a:t>期日中:对人谦称自己的父亲</a:t>
            </a:r>
            <a:endParaRPr sz="2100" dirty="0">
              <a:latin typeface="Times New Roman" panose="02020603050405020304" pitchFamily="18" charset="0"/>
              <a:ea typeface="微软雅黑" panose="020B0503020204020204" pitchFamily="34" charset="-122"/>
            </a:endParaRPr>
          </a:p>
          <a:p>
            <a:pPr algn="just">
              <a:lnSpc>
                <a:spcPct val="150000"/>
              </a:lnSpc>
            </a:pPr>
            <a:r>
              <a:rPr sz="2100" b="1" dirty="0">
                <a:latin typeface="Times New Roman" panose="02020603050405020304" pitchFamily="18" charset="0"/>
                <a:ea typeface="微软雅黑" panose="020B0503020204020204" pitchFamily="34" charset="-122"/>
              </a:rPr>
              <a:t>2.通假字</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尊君在</a:t>
            </a:r>
            <a:r>
              <a:rPr sz="2100" dirty="0">
                <a:solidFill>
                  <a:srgbClr val="FF00FF"/>
                </a:solidFill>
                <a:latin typeface="Times New Roman" panose="02020603050405020304" pitchFamily="18" charset="0"/>
                <a:ea typeface="微软雅黑" panose="020B0503020204020204" pitchFamily="34" charset="-122"/>
              </a:rPr>
              <a:t>不</a:t>
            </a:r>
            <a:r>
              <a:rPr sz="2100" dirty="0">
                <a:latin typeface="Times New Roman" panose="02020603050405020304" pitchFamily="18" charset="0"/>
                <a:ea typeface="微软雅黑" panose="020B0503020204020204" pitchFamily="34" charset="-122"/>
              </a:rPr>
              <a:t>:“不”同“否”,句末语气词,表询问</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1934" y="1510346"/>
            <a:ext cx="8620133" cy="4453890"/>
          </a:xfrm>
          <a:prstGeom prst="rect">
            <a:avLst/>
          </a:prstGeom>
        </p:spPr>
        <p:txBody>
          <a:bodyPr wrap="square">
            <a:spAutoFit/>
          </a:bodyPr>
          <a:lstStyle/>
          <a:p>
            <a:pPr algn="just">
              <a:lnSpc>
                <a:spcPct val="150000"/>
              </a:lnSpc>
            </a:pPr>
            <a:r>
              <a:rPr sz="2100" dirty="0">
                <a:latin typeface="Times New Roman" panose="02020603050405020304" pitchFamily="18" charset="0"/>
                <a:ea typeface="微软雅黑" panose="020B0503020204020204" pitchFamily="34" charset="-122"/>
              </a:rPr>
              <a:t>1.下列对文中画波浪线部分的断句,正确的一项是(</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A.余幼好书/家贫难致/有张氏藏书甚富/往借/不与/归而形/诸梦其切如/是故有所览辄省记</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B.余幼好书/家贫难致/有张氏藏书甚富/往借/不与/归而形诸梦/其切如是/故有所览辄省记</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C.余幼好书/家贫难致/有张氏藏书甚富/往借/不与/归而形诸梦/其切如/是故有所览辄省记</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D.余幼好书/家贫难致/有张氏藏书甚富/往借/不与/归而形/诸梦其切如是/故有所览辄省记</a:t>
            </a:r>
            <a:endParaRPr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6118696" y="1672115"/>
            <a:ext cx="361315" cy="414020"/>
          </a:xfrm>
          <a:prstGeom prst="rect">
            <a:avLst/>
          </a:prstGeom>
          <a:noFill/>
        </p:spPr>
        <p:txBody>
          <a:bodyPr wrap="none" rtlCol="0" anchor="t">
            <a:spAutoFit/>
          </a:bodyPr>
          <a:lstStyle/>
          <a:p>
            <a:r>
              <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B</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64626"/>
            <a:ext cx="8096111" cy="4453890"/>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3</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谢太傅寒雪</a:t>
            </a:r>
            <a:r>
              <a:rPr lang="zh-CN" altLang="en-US" sz="2100" dirty="0">
                <a:solidFill>
                  <a:srgbClr val="FF00FF"/>
                </a:solidFill>
                <a:latin typeface="Times New Roman" panose="02020603050405020304" pitchFamily="18" charset="0"/>
                <a:ea typeface="微软雅黑" panose="020B0503020204020204" pitchFamily="34" charset="-122"/>
              </a:rPr>
              <a:t>日</a:t>
            </a:r>
            <a:r>
              <a:rPr lang="zh-CN" altLang="en-US" sz="2100" dirty="0">
                <a:latin typeface="Times New Roman" panose="02020603050405020304" pitchFamily="18" charset="0"/>
                <a:ea typeface="微软雅黑" panose="020B0503020204020204" pitchFamily="34" charset="-122"/>
              </a:rPr>
              <a:t>内集:日子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期</a:t>
            </a:r>
            <a:r>
              <a:rPr lang="zh-CN" altLang="en-US" sz="2100" dirty="0">
                <a:solidFill>
                  <a:srgbClr val="FF00FF"/>
                </a:solidFill>
                <a:latin typeface="Times New Roman" panose="02020603050405020304" pitchFamily="18" charset="0"/>
                <a:ea typeface="微软雅黑" panose="020B0503020204020204" pitchFamily="34" charset="-122"/>
              </a:rPr>
              <a:t>日</a:t>
            </a:r>
            <a:r>
              <a:rPr lang="zh-CN" altLang="en-US" sz="2100" dirty="0">
                <a:latin typeface="Times New Roman" panose="02020603050405020304" pitchFamily="18" charset="0"/>
                <a:ea typeface="微软雅黑" panose="020B0503020204020204" pitchFamily="34" charset="-122"/>
              </a:rPr>
              <a:t>中:太阳</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4.词类活用</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友人</a:t>
            </a:r>
            <a:r>
              <a:rPr lang="zh-CN" altLang="en-US" sz="2100" dirty="0">
                <a:solidFill>
                  <a:srgbClr val="FF00FF"/>
                </a:solidFill>
                <a:latin typeface="Times New Roman" panose="02020603050405020304" pitchFamily="18" charset="0"/>
                <a:ea typeface="微软雅黑" panose="020B0503020204020204" pitchFamily="34" charset="-122"/>
              </a:rPr>
              <a:t>惭</a:t>
            </a:r>
            <a:r>
              <a:rPr lang="zh-CN" altLang="en-US" sz="2100" dirty="0">
                <a:latin typeface="Times New Roman" panose="02020603050405020304" pitchFamily="18" charset="0"/>
                <a:ea typeface="微软雅黑" panose="020B0503020204020204" pitchFamily="34" charset="-122"/>
              </a:rPr>
              <a:t>:形容词的意动用法,感到惭愧</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5.古今异义</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(1)与</a:t>
            </a:r>
            <a:r>
              <a:rPr lang="zh-CN" altLang="en-US" sz="2100" dirty="0">
                <a:solidFill>
                  <a:srgbClr val="FF00FF"/>
                </a:solidFill>
                <a:latin typeface="Times New Roman" panose="02020603050405020304" pitchFamily="18" charset="0"/>
                <a:ea typeface="微软雅黑" panose="020B0503020204020204" pitchFamily="34" charset="-122"/>
              </a:rPr>
              <a:t>儿女</a:t>
            </a:r>
            <a:r>
              <a:rPr lang="zh-CN" altLang="en-US" sz="2100" dirty="0">
                <a:latin typeface="Times New Roman" panose="02020603050405020304" pitchFamily="18" charset="0"/>
                <a:ea typeface="微软雅黑" panose="020B0503020204020204" pitchFamily="34" charset="-122"/>
              </a:rPr>
              <a:t>讲论文义</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古义:子女,这里泛指小辈,包括侄儿侄女</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今义:多指儿子和女儿</a:t>
            </a:r>
            <a:endParaRPr lang="zh-CN" altLang="en-US" sz="2100" dirty="0">
              <a:latin typeface="Times New Roman" panose="02020603050405020304" pitchFamily="18" charset="0"/>
              <a:ea typeface="微软雅黑" panose="020B0503020204020204" pitchFamily="34" charset="-122"/>
            </a:endParaRPr>
          </a:p>
        </p:txBody>
      </p:sp>
      <p:sp>
        <p:nvSpPr>
          <p:cNvPr id="3" name="矩形 2"/>
          <p:cNvSpPr/>
          <p:nvPr/>
        </p:nvSpPr>
        <p:spPr>
          <a:xfrm>
            <a:off x="523867" y="2298728"/>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）日</a:t>
            </a:r>
            <a:endParaRPr lang="en-US" altLang="zh-CN" sz="2100" dirty="0">
              <a:latin typeface="Times New Roman" panose="02020603050405020304" pitchFamily="18" charset="0"/>
              <a:ea typeface="微软雅黑" panose="020B0503020204020204" pitchFamily="34" charset="-122"/>
            </a:endParaRPr>
          </a:p>
        </p:txBody>
      </p:sp>
      <p:sp>
        <p:nvSpPr>
          <p:cNvPr id="10" name="左大括号 9"/>
          <p:cNvSpPr/>
          <p:nvPr/>
        </p:nvSpPr>
        <p:spPr>
          <a:xfrm>
            <a:off x="1707389" y="2154996"/>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485727"/>
            <a:ext cx="8343977" cy="4291330"/>
          </a:xfrm>
          <a:prstGeom prst="rect">
            <a:avLst/>
          </a:prstGeom>
        </p:spPr>
        <p:txBody>
          <a:bodyPr wrap="square">
            <a:spAutoFit/>
          </a:bodyPr>
          <a:lstStyle/>
          <a:p>
            <a:pPr>
              <a:lnSpc>
                <a:spcPct val="130000"/>
              </a:lnSpc>
              <a:spcBef>
                <a:spcPts val="0"/>
              </a:spcBef>
              <a:spcAft>
                <a:spcPts val="0"/>
              </a:spcAft>
            </a:pPr>
            <a:r>
              <a:rPr sz="2100" dirty="0">
                <a:latin typeface="Times New Roman" panose="02020603050405020304" pitchFamily="18" charset="0"/>
                <a:ea typeface="微软雅黑" panose="020B0503020204020204" pitchFamily="34" charset="-122"/>
              </a:rPr>
              <a:t>(2)未若柳絮</a:t>
            </a:r>
            <a:r>
              <a:rPr sz="2100" dirty="0">
                <a:solidFill>
                  <a:srgbClr val="FF00FF"/>
                </a:solidFill>
                <a:latin typeface="Times New Roman" panose="02020603050405020304" pitchFamily="18" charset="0"/>
                <a:ea typeface="微软雅黑" panose="020B0503020204020204" pitchFamily="34" charset="-122"/>
              </a:rPr>
              <a:t>因</a:t>
            </a:r>
            <a:r>
              <a:rPr sz="2100" dirty="0">
                <a:latin typeface="Times New Roman" panose="02020603050405020304" pitchFamily="18" charset="0"/>
                <a:ea typeface="微软雅黑" panose="020B0503020204020204" pitchFamily="34" charset="-122"/>
              </a:rPr>
              <a:t>风起</a:t>
            </a:r>
            <a:endParaRPr sz="2100" dirty="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sz="2100" dirty="0">
                <a:latin typeface="Times New Roman" panose="02020603050405020304" pitchFamily="18" charset="0"/>
                <a:ea typeface="微软雅黑" panose="020B0503020204020204" pitchFamily="34" charset="-122"/>
              </a:rPr>
              <a:t>古义:趁､乘今义:因为,因此</a:t>
            </a:r>
            <a:endParaRPr sz="2100" dirty="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sz="2100" dirty="0">
                <a:latin typeface="Times New Roman" panose="02020603050405020304" pitchFamily="18" charset="0"/>
                <a:ea typeface="微软雅黑" panose="020B0503020204020204" pitchFamily="34" charset="-122"/>
              </a:rPr>
              <a:t>(3)陈太丘与友</a:t>
            </a:r>
            <a:r>
              <a:rPr sz="2100" dirty="0">
                <a:solidFill>
                  <a:srgbClr val="FF00FF"/>
                </a:solidFill>
                <a:latin typeface="Times New Roman" panose="02020603050405020304" pitchFamily="18" charset="0"/>
                <a:ea typeface="微软雅黑" panose="020B0503020204020204" pitchFamily="34" charset="-122"/>
              </a:rPr>
              <a:t>期</a:t>
            </a:r>
            <a:r>
              <a:rPr sz="2100" dirty="0">
                <a:latin typeface="Times New Roman" panose="02020603050405020304" pitchFamily="18" charset="0"/>
                <a:ea typeface="微软雅黑" panose="020B0503020204020204" pitchFamily="34" charset="-122"/>
              </a:rPr>
              <a:t>行</a:t>
            </a:r>
            <a:endParaRPr sz="2100" dirty="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sz="2100" dirty="0">
                <a:latin typeface="Times New Roman" panose="02020603050405020304" pitchFamily="18" charset="0"/>
                <a:ea typeface="微软雅黑" panose="020B0503020204020204" pitchFamily="34" charset="-122"/>
              </a:rPr>
              <a:t>古义:约定今义:日期</a:t>
            </a:r>
            <a:endParaRPr sz="2100" dirty="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sz="2100" dirty="0">
                <a:latin typeface="Times New Roman" panose="02020603050405020304" pitchFamily="18" charset="0"/>
                <a:ea typeface="微软雅黑" panose="020B0503020204020204" pitchFamily="34" charset="-122"/>
              </a:rPr>
              <a:t>(4)太丘舍</a:t>
            </a:r>
            <a:r>
              <a:rPr sz="2100" dirty="0">
                <a:solidFill>
                  <a:srgbClr val="FF00FF"/>
                </a:solidFill>
                <a:latin typeface="Times New Roman" panose="02020603050405020304" pitchFamily="18" charset="0"/>
                <a:ea typeface="微软雅黑" panose="020B0503020204020204" pitchFamily="34" charset="-122"/>
              </a:rPr>
              <a:t>去</a:t>
            </a:r>
            <a:endParaRPr sz="2100" dirty="0">
              <a:solidFill>
                <a:srgbClr val="FF00FF"/>
              </a:solidFill>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sz="2100" dirty="0">
                <a:latin typeface="Times New Roman" panose="02020603050405020304" pitchFamily="18" charset="0"/>
                <a:ea typeface="微软雅黑" panose="020B0503020204020204" pitchFamily="34" charset="-122"/>
              </a:rPr>
              <a:t>古义:离开今义:到､往</a:t>
            </a:r>
            <a:endParaRPr sz="2100" dirty="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sz="2100" dirty="0">
                <a:latin typeface="Times New Roman" panose="02020603050405020304" pitchFamily="18" charset="0"/>
                <a:ea typeface="微软雅黑" panose="020B0503020204020204" pitchFamily="34" charset="-122"/>
              </a:rPr>
              <a:t>(5)下车</a:t>
            </a:r>
            <a:r>
              <a:rPr sz="2100" dirty="0">
                <a:solidFill>
                  <a:srgbClr val="FF00FF"/>
                </a:solidFill>
                <a:latin typeface="Times New Roman" panose="02020603050405020304" pitchFamily="18" charset="0"/>
                <a:ea typeface="微软雅黑" panose="020B0503020204020204" pitchFamily="34" charset="-122"/>
              </a:rPr>
              <a:t>引</a:t>
            </a:r>
            <a:r>
              <a:rPr sz="2100" dirty="0">
                <a:latin typeface="Times New Roman" panose="02020603050405020304" pitchFamily="18" charset="0"/>
                <a:ea typeface="微软雅黑" panose="020B0503020204020204" pitchFamily="34" charset="-122"/>
              </a:rPr>
              <a:t>之</a:t>
            </a:r>
            <a:endParaRPr sz="2100" dirty="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sz="2100" dirty="0">
                <a:latin typeface="Times New Roman" panose="02020603050405020304" pitchFamily="18" charset="0"/>
                <a:ea typeface="微软雅黑" panose="020B0503020204020204" pitchFamily="34" charset="-122"/>
              </a:rPr>
              <a:t>古义:拉,牵拉今义:带领</a:t>
            </a:r>
            <a:endParaRPr sz="2100" dirty="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sz="2100" dirty="0">
                <a:latin typeface="Times New Roman" panose="02020603050405020304" pitchFamily="18" charset="0"/>
                <a:ea typeface="微软雅黑" panose="020B0503020204020204" pitchFamily="34" charset="-122"/>
              </a:rPr>
              <a:t>(6)元方入门不</a:t>
            </a:r>
            <a:r>
              <a:rPr sz="2100" dirty="0">
                <a:solidFill>
                  <a:srgbClr val="FF00FF"/>
                </a:solidFill>
                <a:latin typeface="Times New Roman" panose="02020603050405020304" pitchFamily="18" charset="0"/>
                <a:ea typeface="微软雅黑" panose="020B0503020204020204" pitchFamily="34" charset="-122"/>
              </a:rPr>
              <a:t>顾</a:t>
            </a:r>
            <a:endParaRPr sz="2100" dirty="0">
              <a:solidFill>
                <a:srgbClr val="FF00FF"/>
              </a:solidFill>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sz="2100" dirty="0">
                <a:latin typeface="Times New Roman" panose="02020603050405020304" pitchFamily="18" charset="0"/>
                <a:ea typeface="微软雅黑" panose="020B0503020204020204" pitchFamily="34" charset="-122"/>
              </a:rPr>
              <a:t>古义:回头看今义:照顾</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437" y="1485727"/>
            <a:ext cx="8155744" cy="4711065"/>
          </a:xfrm>
          <a:prstGeom prst="rect">
            <a:avLst/>
          </a:prstGeom>
        </p:spPr>
        <p:txBody>
          <a:bodyPr wrap="square">
            <a:spAutoFit/>
          </a:bodyPr>
          <a:lstStyle/>
          <a:p>
            <a:pPr>
              <a:lnSpc>
                <a:spcPct val="130000"/>
              </a:lnSpc>
              <a:spcBef>
                <a:spcPts val="0"/>
              </a:spcBef>
              <a:spcAft>
                <a:spcPts val="0"/>
              </a:spcAft>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谢太傅寒雪日内集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与儿女讲论文义</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一</a:t>
            </a:r>
            <a:r>
              <a:rPr lang="zh-CN" altLang="en-US" sz="2100" dirty="0">
                <a:solidFill>
                  <a:srgbClr val="C00000"/>
                </a:solidFill>
                <a:latin typeface="Times New Roman" panose="02020603050405020304" pitchFamily="18" charset="0"/>
                <a:ea typeface="微软雅黑" panose="020B0503020204020204" pitchFamily="34" charset="-122"/>
              </a:rPr>
              <a:t>个寒冷的雪天</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谢太傅把家里人聚集在一起</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跟小辈谈论文章的义理</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俄而雪骤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公欣然曰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白雪纷纷何所似</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不久</a:t>
            </a:r>
            <a:r>
              <a:rPr lang="zh-CN" altLang="en-US" sz="2100" dirty="0">
                <a:solidFill>
                  <a:srgbClr val="C00000"/>
                </a:solidFill>
                <a:latin typeface="Times New Roman" panose="02020603050405020304" pitchFamily="18" charset="0"/>
                <a:ea typeface="微软雅黑" panose="020B0503020204020204" pitchFamily="34" charset="-122"/>
              </a:rPr>
              <a:t>雪下得急了</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谢太傅高兴地说</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这纷纷扬扬的白雪像什么</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未若柳絮因风起</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不如</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把它</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比作柳絮乘风漫天飞舞</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FF00FF"/>
              </a:solidFill>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陈太丘与友期行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期日中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过中不至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太丘舍去</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陈</a:t>
            </a:r>
            <a:r>
              <a:rPr lang="zh-CN" altLang="en-US" sz="2100" dirty="0">
                <a:solidFill>
                  <a:srgbClr val="C00000"/>
                </a:solidFill>
                <a:latin typeface="Times New Roman" panose="02020603050405020304" pitchFamily="18" charset="0"/>
                <a:ea typeface="微软雅黑" panose="020B0503020204020204" pitchFamily="34" charset="-122"/>
              </a:rPr>
              <a:t>太丘跟一位朋友相约同行</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约好正午时分见面</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那朋友</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正午已过还没到</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太丘丢下</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他</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而离开</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anim calcmode="lin" valueType="num">
                                      <p:cBhvr additive="base">
                                        <p:cTn id="2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485727"/>
            <a:ext cx="8092441" cy="2611120"/>
          </a:xfrm>
          <a:prstGeom prst="rect">
            <a:avLst/>
          </a:prstGeom>
        </p:spPr>
        <p:txBody>
          <a:bodyPr wrap="square">
            <a:spAutoFit/>
          </a:bodyPr>
          <a:lstStyle/>
          <a:p>
            <a:pPr>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君与家君期日中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日中不至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则是无信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对子骂父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则是无礼</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您</a:t>
            </a:r>
            <a:r>
              <a:rPr lang="zh-CN" altLang="en-US" sz="2100" dirty="0">
                <a:solidFill>
                  <a:srgbClr val="C00000"/>
                </a:solidFill>
                <a:latin typeface="Times New Roman" panose="02020603050405020304" pitchFamily="18" charset="0"/>
                <a:ea typeface="微软雅黑" panose="020B0503020204020204" pitchFamily="34" charset="-122"/>
              </a:rPr>
              <a:t>跟我父亲约定的时间是正午时分</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您正午时分不到</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就是不讲信用</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对着人家儿子骂他的父亲</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就是不讲礼貌</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友人惭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下车引之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元方入门不顾</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zh-CN" altLang="en-US" sz="2100" dirty="0" smtClean="0">
                <a:solidFill>
                  <a:srgbClr val="C00000"/>
                </a:solidFill>
                <a:latin typeface="Times New Roman" panose="02020603050405020304" pitchFamily="18" charset="0"/>
                <a:ea typeface="微软雅黑" panose="020B0503020204020204" pitchFamily="34" charset="-122"/>
              </a:rPr>
              <a:t>友人</a:t>
            </a:r>
            <a:r>
              <a:rPr lang="zh-CN" altLang="en-US" sz="2100" dirty="0">
                <a:solidFill>
                  <a:srgbClr val="C00000"/>
                </a:solidFill>
                <a:latin typeface="Times New Roman" panose="02020603050405020304" pitchFamily="18" charset="0"/>
                <a:ea typeface="微软雅黑" panose="020B0503020204020204" pitchFamily="34" charset="-122"/>
              </a:rPr>
              <a:t>感到惭愧</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便从车里下来</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想拉住元方</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元方头也不回地走进了家门</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163" y="1485900"/>
            <a:ext cx="8046244" cy="3484245"/>
          </a:xfrm>
          <a:prstGeom prst="rect">
            <a:avLst/>
          </a:prstGeom>
        </p:spPr>
        <p:txBody>
          <a:bodyPr wrap="square">
            <a:spAutoFit/>
          </a:bodyPr>
          <a:lstStyle/>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三､内容理解</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《咏雪》:</a:t>
            </a:r>
            <a:r>
              <a:rPr sz="2100" dirty="0">
                <a:latin typeface="Times New Roman" panose="02020603050405020304" pitchFamily="18" charset="0"/>
                <a:ea typeface="微软雅黑" panose="020B0503020204020204" pitchFamily="34" charset="-122"/>
              </a:rPr>
              <a:t>讲述了东晋著名政治世家谢氏家族的一个关于“咏雪”的故事,渲染了谢家融洽､和睦的家庭氛围,也表达了作者对谢道韫的才华的赞颂｡</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《陈太丘与友期行》:</a:t>
            </a:r>
            <a:r>
              <a:rPr sz="2100" dirty="0">
                <a:latin typeface="Times New Roman" panose="02020603050405020304" pitchFamily="18" charset="0"/>
                <a:ea typeface="微软雅黑" panose="020B0503020204020204" pitchFamily="34" charset="-122"/>
              </a:rPr>
              <a:t>讲述了七岁儿童陈元方驳斥父亲的朋友“无信无礼”的故事,表现了陈元方聪敏过人､明白事理､落落大方的品质,说明了“礼”与“信”的重要性｡</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2046749"/>
            <a:ext cx="8343977" cy="2999740"/>
          </a:xfrm>
          <a:prstGeom prst="rect">
            <a:avLst/>
          </a:prstGeom>
        </p:spPr>
        <p:txBody>
          <a:bodyPr wrap="square">
            <a:spAutoFit/>
          </a:bodyPr>
          <a:lstStyle/>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阅读下面文言文,完成题目｡</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甲】陈太丘与友期行,期日中｡过中不至,太丘舍去,去后乃至｡元方时年七岁,门外戏｡客问元方:“尊君在不?”答曰:“待君久不至,已去｡”友人便怒曰:“非人哉!与人期行,相委而去｡”元方曰:“君与家君期日中｡日中不至,则是无信;对子骂父,则是无礼｡”友人惭,下车引之｡元方入门不顾｡</a:t>
            </a:r>
            <a:endParaRPr sz="2100" dirty="0">
              <a:latin typeface="Times New Roman" panose="02020603050405020304" pitchFamily="18" charset="0"/>
              <a:ea typeface="微软雅黑" panose="020B0503020204020204" pitchFamily="34" charset="-122"/>
            </a:endParaRPr>
          </a:p>
          <a:p>
            <a:pPr algn="r">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(《陈太丘与友期行》)</a:t>
            </a:r>
            <a:endParaRPr sz="2100" dirty="0">
              <a:latin typeface="Times New Roman" panose="02020603050405020304" pitchFamily="18" charset="0"/>
              <a:ea typeface="微软雅黑" panose="020B0503020204020204" pitchFamily="34" charset="-122"/>
            </a:endParaRPr>
          </a:p>
        </p:txBody>
      </p:sp>
      <p:grpSp>
        <p:nvGrpSpPr>
          <p:cNvPr id="3" name="组合 2"/>
          <p:cNvGrpSpPr/>
          <p:nvPr/>
        </p:nvGrpSpPr>
        <p:grpSpPr>
          <a:xfrm>
            <a:off x="538266" y="1585400"/>
            <a:ext cx="1832229" cy="575945"/>
            <a:chOff x="3318511" y="2579277"/>
            <a:chExt cx="2442972" cy="767927"/>
          </a:xfrm>
        </p:grpSpPr>
        <p:grpSp>
          <p:nvGrpSpPr>
            <p:cNvPr id="5" name="组合 4"/>
            <p:cNvGrpSpPr/>
            <p:nvPr/>
          </p:nvGrpSpPr>
          <p:grpSpPr>
            <a:xfrm>
              <a:off x="3318511" y="2707006"/>
              <a:ext cx="437563" cy="458225"/>
              <a:chOff x="9324592" y="1236103"/>
              <a:chExt cx="531657" cy="583566"/>
            </a:xfrm>
          </p:grpSpPr>
          <p:sp>
            <p:nvSpPr>
              <p:cNvPr id="7" name="Shape 6853"/>
              <p:cNvSpPr/>
              <p:nvPr/>
            </p:nvSpPr>
            <p:spPr>
              <a:xfrm>
                <a:off x="9332127" y="1236103"/>
                <a:ext cx="450444" cy="583566"/>
              </a:xfrm>
              <a:custGeom>
                <a:avLst/>
                <a:gdLst/>
                <a:ahLst/>
                <a:cxnLst>
                  <a:cxn ang="0">
                    <a:pos x="wd2" y="hd2"/>
                  </a:cxn>
                  <a:cxn ang="5400000">
                    <a:pos x="wd2" y="hd2"/>
                  </a:cxn>
                  <a:cxn ang="10800000">
                    <a:pos x="wd2" y="hd2"/>
                  </a:cxn>
                  <a:cxn ang="16200000">
                    <a:pos x="wd2" y="hd2"/>
                  </a:cxn>
                </a:cxnLst>
                <a:rect l="0" t="0" r="r" b="b"/>
                <a:pathLst>
                  <a:path w="21600" h="21600" extrusionOk="0">
                    <a:moveTo>
                      <a:pt x="19406" y="0"/>
                    </a:moveTo>
                    <a:cubicBezTo>
                      <a:pt x="7425" y="0"/>
                      <a:pt x="7425" y="0"/>
                      <a:pt x="7425" y="0"/>
                    </a:cubicBezTo>
                    <a:cubicBezTo>
                      <a:pt x="7425" y="0"/>
                      <a:pt x="4978" y="2088"/>
                      <a:pt x="4134" y="2741"/>
                    </a:cubicBezTo>
                    <a:cubicBezTo>
                      <a:pt x="3122" y="3524"/>
                      <a:pt x="0" y="5873"/>
                      <a:pt x="0" y="5873"/>
                    </a:cubicBezTo>
                    <a:cubicBezTo>
                      <a:pt x="0" y="5873"/>
                      <a:pt x="0" y="5873"/>
                      <a:pt x="0" y="5873"/>
                    </a:cubicBezTo>
                    <a:cubicBezTo>
                      <a:pt x="0" y="19903"/>
                      <a:pt x="0" y="19903"/>
                      <a:pt x="0" y="19903"/>
                    </a:cubicBezTo>
                    <a:cubicBezTo>
                      <a:pt x="0" y="20817"/>
                      <a:pt x="928" y="21600"/>
                      <a:pt x="2109" y="21600"/>
                    </a:cubicBezTo>
                    <a:cubicBezTo>
                      <a:pt x="19406" y="21600"/>
                      <a:pt x="19406" y="21600"/>
                      <a:pt x="19406" y="21600"/>
                    </a:cubicBezTo>
                    <a:cubicBezTo>
                      <a:pt x="20588" y="21600"/>
                      <a:pt x="21600" y="20817"/>
                      <a:pt x="21600" y="19903"/>
                    </a:cubicBezTo>
                    <a:cubicBezTo>
                      <a:pt x="21600" y="1697"/>
                      <a:pt x="21600" y="1697"/>
                      <a:pt x="21600" y="1697"/>
                    </a:cubicBezTo>
                    <a:cubicBezTo>
                      <a:pt x="21600" y="783"/>
                      <a:pt x="20588" y="0"/>
                      <a:pt x="19406" y="0"/>
                    </a:cubicBezTo>
                  </a:path>
                </a:pathLst>
              </a:custGeom>
              <a:solidFill>
                <a:srgbClr val="0A8CBF"/>
              </a:solidFill>
              <a:ln w="12700" cap="flat">
                <a:noFill/>
                <a:miter lim="400000"/>
              </a:ln>
              <a:effectLst/>
            </p:spPr>
            <p:txBody>
              <a:bodyPr wrap="square" lIns="0" tIns="0" rIns="0" bIns="0" numCol="1" anchor="t">
                <a:noAutofit/>
              </a:bodyPr>
              <a:lstStyle/>
              <a:p>
                <a:pPr lvl="0"/>
                <a:endParaRPr sz="100"/>
              </a:p>
            </p:txBody>
          </p:sp>
          <p:pic>
            <p:nvPicPr>
              <p:cNvPr id="8" name="image22.png"/>
              <p:cNvPicPr/>
              <p:nvPr/>
            </p:nvPicPr>
            <p:blipFill>
              <a:blip r:embed="rId1"/>
              <a:stretch>
                <a:fillRect/>
              </a:stretch>
            </p:blipFill>
            <p:spPr>
              <a:xfrm>
                <a:off x="9652796" y="1483092"/>
                <a:ext cx="134798" cy="314808"/>
              </a:xfrm>
              <a:prstGeom prst="rect">
                <a:avLst/>
              </a:prstGeom>
              <a:ln w="12700" cap="flat">
                <a:noFill/>
                <a:miter lim="400000"/>
                <a:headEnd/>
                <a:tailEnd/>
              </a:ln>
              <a:effectLst/>
            </p:spPr>
          </p:pic>
          <p:sp>
            <p:nvSpPr>
              <p:cNvPr id="9" name="Shape 6855"/>
              <p:cNvSpPr/>
              <p:nvPr/>
            </p:nvSpPr>
            <p:spPr>
              <a:xfrm>
                <a:off x="9332127" y="1236103"/>
                <a:ext cx="225222" cy="5835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850" y="0"/>
                      <a:pt x="14850" y="0"/>
                      <a:pt x="14850" y="0"/>
                    </a:cubicBezTo>
                    <a:cubicBezTo>
                      <a:pt x="14850" y="0"/>
                      <a:pt x="9956" y="2088"/>
                      <a:pt x="8269" y="2741"/>
                    </a:cubicBezTo>
                    <a:cubicBezTo>
                      <a:pt x="6244" y="3524"/>
                      <a:pt x="0" y="5873"/>
                      <a:pt x="0" y="5873"/>
                    </a:cubicBezTo>
                    <a:cubicBezTo>
                      <a:pt x="0" y="5873"/>
                      <a:pt x="0" y="5873"/>
                      <a:pt x="0" y="5873"/>
                    </a:cubicBezTo>
                    <a:cubicBezTo>
                      <a:pt x="0" y="19903"/>
                      <a:pt x="0" y="19903"/>
                      <a:pt x="0" y="19903"/>
                    </a:cubicBezTo>
                    <a:cubicBezTo>
                      <a:pt x="0" y="20817"/>
                      <a:pt x="1856" y="21600"/>
                      <a:pt x="4219" y="21600"/>
                    </a:cubicBezTo>
                    <a:cubicBezTo>
                      <a:pt x="21600" y="21600"/>
                      <a:pt x="21600" y="21600"/>
                      <a:pt x="21600" y="21600"/>
                    </a:cubicBezTo>
                    <a:cubicBezTo>
                      <a:pt x="21600" y="0"/>
                      <a:pt x="21600" y="0"/>
                      <a:pt x="21600" y="0"/>
                    </a:cubicBezTo>
                  </a:path>
                </a:pathLst>
              </a:custGeom>
              <a:solidFill>
                <a:srgbClr val="18A3D9"/>
              </a:solidFill>
              <a:ln w="12700" cap="flat">
                <a:noFill/>
                <a:miter lim="400000"/>
              </a:ln>
              <a:effectLst/>
            </p:spPr>
            <p:txBody>
              <a:bodyPr wrap="square" lIns="0" tIns="0" rIns="0" bIns="0" numCol="1" anchor="t">
                <a:noAutofit/>
              </a:bodyPr>
              <a:lstStyle/>
              <a:p>
                <a:pPr lvl="0"/>
                <a:endParaRPr sz="100"/>
              </a:p>
            </p:txBody>
          </p:sp>
          <p:pic>
            <p:nvPicPr>
              <p:cNvPr id="10" name="image23.png"/>
              <p:cNvPicPr/>
              <p:nvPr/>
            </p:nvPicPr>
            <p:blipFill>
              <a:blip r:embed="rId2"/>
              <a:stretch>
                <a:fillRect/>
              </a:stretch>
            </p:blipFill>
            <p:spPr>
              <a:xfrm>
                <a:off x="9324592" y="1375087"/>
                <a:ext cx="195081" cy="57771"/>
              </a:xfrm>
              <a:prstGeom prst="rect">
                <a:avLst/>
              </a:prstGeom>
              <a:ln w="12700" cap="flat">
                <a:noFill/>
                <a:miter lim="400000"/>
                <a:headEnd/>
                <a:tailEnd/>
              </a:ln>
              <a:effectLst/>
            </p:spPr>
          </p:pic>
          <p:sp>
            <p:nvSpPr>
              <p:cNvPr id="11" name="Shape 6857"/>
              <p:cNvSpPr/>
              <p:nvPr/>
            </p:nvSpPr>
            <p:spPr>
              <a:xfrm>
                <a:off x="9332127" y="1236103"/>
                <a:ext cx="154893" cy="159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5360"/>
                      <a:pt x="21600" y="15360"/>
                      <a:pt x="21600" y="15360"/>
                    </a:cubicBezTo>
                    <a:cubicBezTo>
                      <a:pt x="21600" y="18960"/>
                      <a:pt x="18900" y="21600"/>
                      <a:pt x="15464" y="21600"/>
                    </a:cubicBezTo>
                    <a:cubicBezTo>
                      <a:pt x="0" y="21600"/>
                      <a:pt x="0" y="21600"/>
                      <a:pt x="0" y="21600"/>
                    </a:cubicBezTo>
                    <a:lnTo>
                      <a:pt x="21600" y="0"/>
                    </a:lnTo>
                    <a:close/>
                  </a:path>
                </a:pathLst>
              </a:custGeom>
              <a:solidFill>
                <a:srgbClr val="3DBAEB"/>
              </a:solidFill>
              <a:ln w="12700" cap="flat">
                <a:noFill/>
                <a:miter lim="400000"/>
              </a:ln>
              <a:effectLst/>
            </p:spPr>
            <p:txBody>
              <a:bodyPr wrap="square" lIns="0" tIns="0" rIns="0" bIns="0" numCol="1" anchor="t">
                <a:noAutofit/>
              </a:bodyPr>
              <a:lstStyle/>
              <a:p>
                <a:pPr lvl="0"/>
                <a:endParaRPr sz="100"/>
              </a:p>
            </p:txBody>
          </p:sp>
          <p:sp>
            <p:nvSpPr>
              <p:cNvPr id="12" name="Shape 6858"/>
              <p:cNvSpPr/>
              <p:nvPr/>
            </p:nvSpPr>
            <p:spPr>
              <a:xfrm>
                <a:off x="9405806" y="1446253"/>
                <a:ext cx="301412" cy="195081"/>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cubicBezTo>
                      <a:pt x="1137" y="21600"/>
                      <a:pt x="1137" y="21600"/>
                      <a:pt x="1137" y="21600"/>
                    </a:cubicBezTo>
                    <a:cubicBezTo>
                      <a:pt x="505" y="21600"/>
                      <a:pt x="0" y="20822"/>
                      <a:pt x="0" y="19849"/>
                    </a:cubicBezTo>
                    <a:cubicBezTo>
                      <a:pt x="0" y="18876"/>
                      <a:pt x="505" y="18097"/>
                      <a:pt x="1137" y="18097"/>
                    </a:cubicBezTo>
                    <a:cubicBezTo>
                      <a:pt x="20463" y="18097"/>
                      <a:pt x="20463" y="18097"/>
                      <a:pt x="20463" y="18097"/>
                    </a:cubicBezTo>
                    <a:cubicBezTo>
                      <a:pt x="21095" y="18097"/>
                      <a:pt x="21600" y="18876"/>
                      <a:pt x="21600" y="19849"/>
                    </a:cubicBezTo>
                    <a:cubicBezTo>
                      <a:pt x="21600" y="20822"/>
                      <a:pt x="21095" y="21600"/>
                      <a:pt x="20463" y="21600"/>
                    </a:cubicBezTo>
                    <a:close/>
                    <a:moveTo>
                      <a:pt x="21600" y="13816"/>
                    </a:moveTo>
                    <a:cubicBezTo>
                      <a:pt x="21600" y="12843"/>
                      <a:pt x="21095" y="12065"/>
                      <a:pt x="20463" y="12065"/>
                    </a:cubicBezTo>
                    <a:cubicBezTo>
                      <a:pt x="1137" y="12065"/>
                      <a:pt x="1137" y="12065"/>
                      <a:pt x="1137" y="12065"/>
                    </a:cubicBezTo>
                    <a:cubicBezTo>
                      <a:pt x="505" y="12065"/>
                      <a:pt x="0" y="12843"/>
                      <a:pt x="0" y="13816"/>
                    </a:cubicBezTo>
                    <a:cubicBezTo>
                      <a:pt x="0" y="14789"/>
                      <a:pt x="505" y="15373"/>
                      <a:pt x="1137" y="15373"/>
                    </a:cubicBezTo>
                    <a:cubicBezTo>
                      <a:pt x="20463" y="15373"/>
                      <a:pt x="20463" y="15373"/>
                      <a:pt x="20463" y="15373"/>
                    </a:cubicBezTo>
                    <a:cubicBezTo>
                      <a:pt x="21095" y="15373"/>
                      <a:pt x="21600" y="14789"/>
                      <a:pt x="21600" y="13816"/>
                    </a:cubicBezTo>
                    <a:close/>
                    <a:moveTo>
                      <a:pt x="21600" y="7784"/>
                    </a:moveTo>
                    <a:cubicBezTo>
                      <a:pt x="21600" y="6811"/>
                      <a:pt x="21095" y="6032"/>
                      <a:pt x="20463" y="6032"/>
                    </a:cubicBezTo>
                    <a:cubicBezTo>
                      <a:pt x="1137" y="6032"/>
                      <a:pt x="1137" y="6032"/>
                      <a:pt x="1137" y="6032"/>
                    </a:cubicBezTo>
                    <a:cubicBezTo>
                      <a:pt x="505" y="6032"/>
                      <a:pt x="0" y="6811"/>
                      <a:pt x="0" y="7784"/>
                    </a:cubicBezTo>
                    <a:cubicBezTo>
                      <a:pt x="0" y="8562"/>
                      <a:pt x="505" y="9341"/>
                      <a:pt x="1137" y="9341"/>
                    </a:cubicBezTo>
                    <a:cubicBezTo>
                      <a:pt x="20463" y="9341"/>
                      <a:pt x="20463" y="9341"/>
                      <a:pt x="20463" y="9341"/>
                    </a:cubicBezTo>
                    <a:cubicBezTo>
                      <a:pt x="21095" y="9341"/>
                      <a:pt x="21600" y="8562"/>
                      <a:pt x="21600" y="7784"/>
                    </a:cubicBezTo>
                    <a:close/>
                    <a:moveTo>
                      <a:pt x="10737" y="1751"/>
                    </a:moveTo>
                    <a:cubicBezTo>
                      <a:pt x="10737" y="778"/>
                      <a:pt x="10232" y="0"/>
                      <a:pt x="9726" y="0"/>
                    </a:cubicBezTo>
                    <a:cubicBezTo>
                      <a:pt x="1137" y="0"/>
                      <a:pt x="1137" y="0"/>
                      <a:pt x="1137" y="0"/>
                    </a:cubicBezTo>
                    <a:cubicBezTo>
                      <a:pt x="505" y="0"/>
                      <a:pt x="0" y="778"/>
                      <a:pt x="0" y="1751"/>
                    </a:cubicBezTo>
                    <a:cubicBezTo>
                      <a:pt x="0" y="2530"/>
                      <a:pt x="505" y="3308"/>
                      <a:pt x="1137" y="3308"/>
                    </a:cubicBezTo>
                    <a:cubicBezTo>
                      <a:pt x="9726" y="3308"/>
                      <a:pt x="9726" y="3308"/>
                      <a:pt x="9726" y="3308"/>
                    </a:cubicBezTo>
                    <a:cubicBezTo>
                      <a:pt x="10232" y="3308"/>
                      <a:pt x="10737" y="2530"/>
                      <a:pt x="10737" y="1751"/>
                    </a:cubicBez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3" name="Shape 6859"/>
              <p:cNvSpPr/>
              <p:nvPr/>
            </p:nvSpPr>
            <p:spPr>
              <a:xfrm>
                <a:off x="9578280" y="1325689"/>
                <a:ext cx="113029" cy="98796"/>
              </a:xfrm>
              <a:prstGeom prst="rect">
                <a:avLst/>
              </a:prstGeom>
              <a:solidFill>
                <a:srgbClr val="F8EDE7"/>
              </a:solidFill>
              <a:ln w="12700" cap="flat">
                <a:noFill/>
                <a:miter lim="400000"/>
              </a:ln>
              <a:effectLst/>
            </p:spPr>
            <p:txBody>
              <a:bodyPr wrap="square" lIns="0" tIns="0" rIns="0" bIns="0" numCol="1" anchor="t">
                <a:noAutofit/>
              </a:bodyPr>
              <a:lstStyle/>
              <a:p>
                <a:pPr lvl="0"/>
                <a:endParaRPr sz="100"/>
              </a:p>
            </p:txBody>
          </p:sp>
          <p:sp>
            <p:nvSpPr>
              <p:cNvPr id="14" name="Shape 6860"/>
              <p:cNvSpPr/>
              <p:nvPr/>
            </p:nvSpPr>
            <p:spPr>
              <a:xfrm>
                <a:off x="9640236" y="1424484"/>
                <a:ext cx="216013" cy="250340"/>
              </a:xfrm>
              <a:custGeom>
                <a:avLst/>
                <a:gdLst/>
                <a:ahLst/>
                <a:cxnLst>
                  <a:cxn ang="0">
                    <a:pos x="wd2" y="hd2"/>
                  </a:cxn>
                  <a:cxn ang="5400000">
                    <a:pos x="wd2" y="hd2"/>
                  </a:cxn>
                  <a:cxn ang="10800000">
                    <a:pos x="wd2" y="hd2"/>
                  </a:cxn>
                  <a:cxn ang="16200000">
                    <a:pos x="wd2" y="hd2"/>
                  </a:cxn>
                </a:cxnLst>
                <a:rect l="0" t="0" r="r" b="b"/>
                <a:pathLst>
                  <a:path w="21600" h="21600" extrusionOk="0">
                    <a:moveTo>
                      <a:pt x="8623" y="0"/>
                    </a:moveTo>
                    <a:lnTo>
                      <a:pt x="0" y="16615"/>
                    </a:lnTo>
                    <a:lnTo>
                      <a:pt x="13144" y="21600"/>
                    </a:lnTo>
                    <a:lnTo>
                      <a:pt x="21600" y="5201"/>
                    </a:lnTo>
                    <a:lnTo>
                      <a:pt x="8623" y="0"/>
                    </a:lnTo>
                    <a:close/>
                  </a:path>
                </a:pathLst>
              </a:custGeom>
              <a:solidFill>
                <a:srgbClr val="3BBF98"/>
              </a:solidFill>
              <a:ln w="12700" cap="flat">
                <a:noFill/>
                <a:miter lim="400000"/>
              </a:ln>
              <a:effectLst/>
            </p:spPr>
            <p:txBody>
              <a:bodyPr wrap="square" lIns="0" tIns="0" rIns="0" bIns="0" numCol="1" anchor="t">
                <a:noAutofit/>
              </a:bodyPr>
              <a:lstStyle/>
              <a:p>
                <a:pPr lvl="0"/>
                <a:endParaRPr sz="100"/>
              </a:p>
            </p:txBody>
          </p:sp>
          <p:sp>
            <p:nvSpPr>
              <p:cNvPr id="15" name="Shape 6861"/>
              <p:cNvSpPr/>
              <p:nvPr/>
            </p:nvSpPr>
            <p:spPr>
              <a:xfrm>
                <a:off x="9640236" y="1617053"/>
                <a:ext cx="131450" cy="98797"/>
              </a:xfrm>
              <a:custGeom>
                <a:avLst/>
                <a:gdLst/>
                <a:ahLst/>
                <a:cxnLst>
                  <a:cxn ang="0">
                    <a:pos x="wd2" y="hd2"/>
                  </a:cxn>
                  <a:cxn ang="5400000">
                    <a:pos x="wd2" y="hd2"/>
                  </a:cxn>
                  <a:cxn ang="10800000">
                    <a:pos x="wd2" y="hd2"/>
                  </a:cxn>
                  <a:cxn ang="16200000">
                    <a:pos x="wd2" y="hd2"/>
                  </a:cxn>
                </a:cxnLst>
                <a:rect l="0" t="0" r="r" b="b"/>
                <a:pathLst>
                  <a:path w="21600" h="21600" extrusionOk="0">
                    <a:moveTo>
                      <a:pt x="1651" y="15742"/>
                    </a:moveTo>
                    <a:lnTo>
                      <a:pt x="0" y="0"/>
                    </a:lnTo>
                    <a:lnTo>
                      <a:pt x="21600" y="12631"/>
                    </a:lnTo>
                    <a:lnTo>
                      <a:pt x="11557" y="21600"/>
                    </a:lnTo>
                    <a:lnTo>
                      <a:pt x="1651" y="15742"/>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6862"/>
              <p:cNvSpPr/>
              <p:nvPr/>
            </p:nvSpPr>
            <p:spPr>
              <a:xfrm>
                <a:off x="9640236" y="1424484"/>
                <a:ext cx="151544" cy="222711"/>
              </a:xfrm>
              <a:custGeom>
                <a:avLst/>
                <a:gdLst/>
                <a:ahLst/>
                <a:cxnLst>
                  <a:cxn ang="0">
                    <a:pos x="wd2" y="hd2"/>
                  </a:cxn>
                  <a:cxn ang="5400000">
                    <a:pos x="wd2" y="hd2"/>
                  </a:cxn>
                  <a:cxn ang="10800000">
                    <a:pos x="wd2" y="hd2"/>
                  </a:cxn>
                  <a:cxn ang="16200000">
                    <a:pos x="wd2" y="hd2"/>
                  </a:cxn>
                </a:cxnLst>
                <a:rect l="0" t="0" r="r" b="b"/>
                <a:pathLst>
                  <a:path w="21600" h="21600" extrusionOk="0">
                    <a:moveTo>
                      <a:pt x="12292" y="0"/>
                    </a:moveTo>
                    <a:lnTo>
                      <a:pt x="0" y="18677"/>
                    </a:lnTo>
                    <a:lnTo>
                      <a:pt x="9308" y="21600"/>
                    </a:lnTo>
                    <a:lnTo>
                      <a:pt x="21600" y="2923"/>
                    </a:lnTo>
                    <a:lnTo>
                      <a:pt x="12292" y="0"/>
                    </a:lnTo>
                    <a:close/>
                  </a:path>
                </a:pathLst>
              </a:custGeom>
              <a:solidFill>
                <a:srgbClr val="4ED0AA"/>
              </a:solidFill>
              <a:ln w="12700" cap="flat">
                <a:noFill/>
                <a:miter lim="400000"/>
              </a:ln>
              <a:effectLst/>
            </p:spPr>
            <p:txBody>
              <a:bodyPr wrap="square" lIns="0" tIns="0" rIns="0" bIns="0" numCol="1" anchor="t">
                <a:noAutofit/>
              </a:bodyPr>
              <a:lstStyle/>
              <a:p>
                <a:pPr lvl="0"/>
                <a:endParaRPr sz="100"/>
              </a:p>
            </p:txBody>
          </p:sp>
          <p:sp>
            <p:nvSpPr>
              <p:cNvPr id="17" name="Shape 6863"/>
              <p:cNvSpPr/>
              <p:nvPr/>
            </p:nvSpPr>
            <p:spPr>
              <a:xfrm>
                <a:off x="9640236" y="1617053"/>
                <a:ext cx="66982" cy="86238"/>
              </a:xfrm>
              <a:custGeom>
                <a:avLst/>
                <a:gdLst/>
                <a:ahLst/>
                <a:cxnLst>
                  <a:cxn ang="0">
                    <a:pos x="wd2" y="hd2"/>
                  </a:cxn>
                  <a:cxn ang="5400000">
                    <a:pos x="wd2" y="hd2"/>
                  </a:cxn>
                  <a:cxn ang="10800000">
                    <a:pos x="wd2" y="hd2"/>
                  </a:cxn>
                  <a:cxn ang="16200000">
                    <a:pos x="wd2" y="hd2"/>
                  </a:cxn>
                </a:cxnLst>
                <a:rect l="0" t="0" r="r" b="b"/>
                <a:pathLst>
                  <a:path w="21600" h="21600" extrusionOk="0">
                    <a:moveTo>
                      <a:pt x="3240" y="18035"/>
                    </a:moveTo>
                    <a:lnTo>
                      <a:pt x="0" y="0"/>
                    </a:lnTo>
                    <a:lnTo>
                      <a:pt x="21600" y="6920"/>
                    </a:lnTo>
                    <a:lnTo>
                      <a:pt x="12960" y="21600"/>
                    </a:lnTo>
                    <a:lnTo>
                      <a:pt x="3240" y="18035"/>
                    </a:ln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8" name="Shape 6864"/>
              <p:cNvSpPr/>
              <p:nvPr/>
            </p:nvSpPr>
            <p:spPr>
              <a:xfrm>
                <a:off x="9650283" y="1684033"/>
                <a:ext cx="65307" cy="66981"/>
              </a:xfrm>
              <a:custGeom>
                <a:avLst/>
                <a:gdLst/>
                <a:ahLst/>
                <a:cxnLst>
                  <a:cxn ang="0">
                    <a:pos x="wd2" y="hd2"/>
                  </a:cxn>
                  <a:cxn ang="5400000">
                    <a:pos x="wd2" y="hd2"/>
                  </a:cxn>
                  <a:cxn ang="10800000">
                    <a:pos x="wd2" y="hd2"/>
                  </a:cxn>
                  <a:cxn ang="16200000">
                    <a:pos x="wd2" y="hd2"/>
                  </a:cxn>
                </a:cxnLst>
                <a:rect l="0" t="0" r="r" b="b"/>
                <a:pathLst>
                  <a:path w="21600" h="21600" extrusionOk="0">
                    <a:moveTo>
                      <a:pt x="21600" y="8910"/>
                    </a:moveTo>
                    <a:lnTo>
                      <a:pt x="3046" y="21600"/>
                    </a:lnTo>
                    <a:lnTo>
                      <a:pt x="0" y="0"/>
                    </a:lnTo>
                    <a:lnTo>
                      <a:pt x="21600" y="8910"/>
                    </a:ln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9" name="Shape 6865"/>
              <p:cNvSpPr/>
              <p:nvPr/>
            </p:nvSpPr>
            <p:spPr>
              <a:xfrm>
                <a:off x="9650283" y="1684033"/>
                <a:ext cx="31817" cy="66981"/>
              </a:xfrm>
              <a:custGeom>
                <a:avLst/>
                <a:gdLst/>
                <a:ahLst/>
                <a:cxnLst>
                  <a:cxn ang="0">
                    <a:pos x="wd2" y="hd2"/>
                  </a:cxn>
                  <a:cxn ang="5400000">
                    <a:pos x="wd2" y="hd2"/>
                  </a:cxn>
                  <a:cxn ang="10800000">
                    <a:pos x="wd2" y="hd2"/>
                  </a:cxn>
                  <a:cxn ang="16200000">
                    <a:pos x="wd2" y="hd2"/>
                  </a:cxn>
                </a:cxnLst>
                <a:rect l="0" t="0" r="r" b="b"/>
                <a:pathLst>
                  <a:path w="21600" h="21600" extrusionOk="0">
                    <a:moveTo>
                      <a:pt x="6253" y="21600"/>
                    </a:moveTo>
                    <a:lnTo>
                      <a:pt x="0" y="0"/>
                    </a:lnTo>
                    <a:lnTo>
                      <a:pt x="21600" y="4590"/>
                    </a:lnTo>
                    <a:lnTo>
                      <a:pt x="6253"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grpSp>
        <p:sp>
          <p:nvSpPr>
            <p:cNvPr id="6" name="文本框 5"/>
            <p:cNvSpPr txBox="1"/>
            <p:nvPr/>
          </p:nvSpPr>
          <p:spPr>
            <a:xfrm>
              <a:off x="3726730" y="2579277"/>
              <a:ext cx="2034753" cy="767927"/>
            </a:xfrm>
            <a:prstGeom prst="rect">
              <a:avLst/>
            </a:prstGeom>
            <a:noFill/>
          </p:spPr>
          <p:txBody>
            <a:bodyPr wrap="square" rtlCol="0" anchor="t">
              <a:spAutoFit/>
            </a:bodyPr>
            <a:lstStyle/>
            <a:p>
              <a:pPr algn="just">
                <a:lnSpc>
                  <a:spcPct val="150000"/>
                </a:lnSpc>
              </a:pPr>
              <a:r>
                <a:rPr lang="zh-CN" altLang="en-US" sz="2100" b="1" dirty="0" smtClean="0">
                  <a:solidFill>
                    <a:srgbClr val="0A8CBF"/>
                  </a:solidFill>
                  <a:latin typeface="Times New Roman" panose="02020603050405020304" pitchFamily="18" charset="0"/>
                  <a:ea typeface="微软雅黑" panose="020B0503020204020204" pitchFamily="34" charset="-122"/>
                  <a:sym typeface="+mn-ea"/>
                </a:rPr>
                <a:t>课堂变式练</a:t>
              </a:r>
              <a:endParaRPr lang="zh-CN" altLang="en-US" sz="2100" b="1" dirty="0" smtClean="0">
                <a:solidFill>
                  <a:srgbClr val="0A8CBF"/>
                </a:solidFill>
                <a:latin typeface="Times New Roman" panose="02020603050405020304" pitchFamily="18" charset="0"/>
                <a:ea typeface="微软雅黑" panose="020B0503020204020204" pitchFamily="34" charset="-122"/>
                <a:sym typeface="+mn-ea"/>
              </a:endParaRPr>
            </a:p>
          </p:txBody>
        </p:sp>
      </p:gr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163" y="1485900"/>
            <a:ext cx="8038148" cy="2999740"/>
          </a:xfrm>
          <a:prstGeom prst="rect">
            <a:avLst/>
          </a:prstGeom>
        </p:spPr>
        <p:txBody>
          <a:bodyPr wrap="square">
            <a:spAutoFit/>
          </a:bodyPr>
          <a:lstStyle/>
          <a:p>
            <a:pPr>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乙】曾子之妻之市,其子随之而泣｡其母曰:“女还,顾反为女杀彘①｡”妻适②市来,曾子欲捕彘杀之｡妻止之曰:“特③与婴儿戏耳｡”曾子曰:“婴儿非与戏也｡婴儿非有智也,待④父母而学者也,听父母之教｡今子欺之,是教子欺也｡</a:t>
            </a:r>
            <a:r>
              <a:rPr sz="2100" u="wavy" dirty="0">
                <a:solidFill>
                  <a:schemeClr val="tx1"/>
                </a:solidFill>
                <a:uFillTx/>
                <a:latin typeface="Times New Roman" panose="02020603050405020304" pitchFamily="18" charset="0"/>
                <a:ea typeface="微软雅黑" panose="020B0503020204020204" pitchFamily="34" charset="-122"/>
              </a:rPr>
              <a:t>母欺子子而不信其母非以成教也｡</a:t>
            </a:r>
            <a:r>
              <a:rPr sz="2100" dirty="0">
                <a:latin typeface="Times New Roman" panose="02020603050405020304" pitchFamily="18" charset="0"/>
                <a:ea typeface="微软雅黑" panose="020B0503020204020204" pitchFamily="34" charset="-122"/>
              </a:rPr>
              <a:t>”遂烹彘也｡</a:t>
            </a:r>
            <a:endParaRPr sz="2100" dirty="0">
              <a:latin typeface="Times New Roman" panose="02020603050405020304" pitchFamily="18" charset="0"/>
              <a:ea typeface="微软雅黑" panose="020B0503020204020204" pitchFamily="34" charset="-122"/>
            </a:endParaRPr>
          </a:p>
          <a:p>
            <a:pPr algn="r">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(选自《韩非子·外储说左上》)</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【注释】</a:t>
            </a:r>
            <a:r>
              <a:rPr sz="2100" dirty="0">
                <a:latin typeface="Times New Roman" panose="02020603050405020304" pitchFamily="18" charset="0"/>
                <a:ea typeface="微软雅黑" panose="020B0503020204020204" pitchFamily="34" charset="-122"/>
              </a:rPr>
              <a:t>①彘(zhì):猪｡②适:往｡③特:只不过｡④待:依赖｡</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7684" y="1510189"/>
            <a:ext cx="8086249" cy="2515235"/>
          </a:xfrm>
          <a:prstGeom prst="rect">
            <a:avLst/>
          </a:prstGeom>
        </p:spPr>
        <p:txBody>
          <a:bodyPr wrap="square">
            <a:spAutoFit/>
          </a:bodyPr>
          <a:lstStyle/>
          <a:p>
            <a:pPr algn="just">
              <a:lnSpc>
                <a:spcPct val="150000"/>
              </a:lnSpc>
            </a:pPr>
            <a:r>
              <a:rPr sz="2100" dirty="0">
                <a:latin typeface="Times New Roman" panose="02020603050405020304" pitchFamily="18" charset="0"/>
                <a:ea typeface="微软雅黑" panose="020B0503020204020204" pitchFamily="34" charset="-122"/>
              </a:rPr>
              <a:t>1.对文中画波浪线的句子断句正确的一项是(</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A.母欺子/子而不信其母/非所以成教也</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B.母欺子/子而不信/其母非所以成教也</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C.母欺子子而不信/其母非所以成/教也</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D.母欺子子而不/信其母非所以成/教也</a:t>
            </a:r>
            <a:endParaRPr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5707216" y="1663067"/>
            <a:ext cx="375920" cy="414020"/>
          </a:xfrm>
          <a:prstGeom prst="rect">
            <a:avLst/>
          </a:prstGeom>
          <a:noFill/>
        </p:spPr>
        <p:txBody>
          <a:bodyPr wrap="none" rtlCol="0" anchor="t">
            <a:spAutoFit/>
          </a:bodyPr>
          <a:lstStyle/>
          <a:p>
            <a:r>
              <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A</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518160" y="4002405"/>
            <a:ext cx="8086249" cy="1447165"/>
          </a:xfrm>
          <a:prstGeom prst="rect">
            <a:avLst/>
          </a:prstGeom>
          <a:noFill/>
          <a:ln w="28575">
            <a:solidFill>
              <a:srgbClr val="ED7D31"/>
            </a:solidFill>
            <a:prstDash val="dash"/>
          </a:ln>
        </p:spPr>
        <p:txBody>
          <a:bodyPr wrap="square">
            <a:spAutoFit/>
          </a:bodyPr>
          <a:lstStyle/>
          <a:p>
            <a:pPr indent="0" algn="just">
              <a:lnSpc>
                <a:spcPct val="140000"/>
              </a:lnSpc>
            </a:pPr>
            <a:r>
              <a:rPr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sz="2100" dirty="0">
                <a:latin typeface="Times New Roman" panose="02020603050405020304" pitchFamily="18" charset="0"/>
                <a:ea typeface="微软雅黑" panose="020B0503020204020204" pitchFamily="34" charset="-122"/>
                <a:cs typeface="Times New Roman" panose="02020603050405020304" pitchFamily="18" charset="0"/>
              </a:rPr>
              <a:t>这句话的意思是“母亲欺骗儿子,做儿子的就不会相信自己的母亲,这不是把孩子教育好该用的办法”｡根据意思可知,正确的断句是“母欺子/子而不信其母/非所以成教也”｡</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8158" y="1510189"/>
            <a:ext cx="8121491" cy="2515235"/>
          </a:xfrm>
          <a:prstGeom prst="rect">
            <a:avLst/>
          </a:prstGeom>
        </p:spPr>
        <p:txBody>
          <a:bodyPr wrap="square">
            <a:spAutoFit/>
          </a:bodyPr>
          <a:lstStyle/>
          <a:p>
            <a:pPr algn="just">
              <a:lnSpc>
                <a:spcPct val="150000"/>
              </a:lnSpc>
            </a:pPr>
            <a:r>
              <a:rPr sz="2100" dirty="0">
                <a:latin typeface="Times New Roman" panose="02020603050405020304" pitchFamily="18" charset="0"/>
                <a:ea typeface="微软雅黑" panose="020B0503020204020204" pitchFamily="34" charset="-122"/>
              </a:rPr>
              <a:t>2.下列加点词解释有误的一项是(</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A.陈太丘与友期行期:约定</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B.太丘舍去舍:舍弃</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C.特与婴儿戏耳戏:开玩笑</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D.妻止之曰止:停止</a:t>
            </a:r>
            <a:endParaRPr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4350856" y="1672591"/>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D</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498634" y="4028123"/>
            <a:ext cx="8121491" cy="542925"/>
          </a:xfrm>
          <a:prstGeom prst="rect">
            <a:avLst/>
          </a:prstGeom>
          <a:noFill/>
          <a:ln w="28575">
            <a:solidFill>
              <a:srgbClr val="ED7D31"/>
            </a:solidFill>
            <a:prstDash val="dash"/>
          </a:ln>
        </p:spPr>
        <p:txBody>
          <a:bodyPr wrap="square">
            <a:spAutoFit/>
          </a:bodyPr>
          <a:lstStyle/>
          <a:p>
            <a:pPr indent="0" algn="just">
              <a:lnSpc>
                <a:spcPct val="140000"/>
              </a:lnSpc>
            </a:pPr>
            <a:r>
              <a:rPr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sz="2100" dirty="0">
                <a:latin typeface="Times New Roman" panose="02020603050405020304" pitchFamily="18" charset="0"/>
                <a:ea typeface="微软雅黑" panose="020B0503020204020204" pitchFamily="34" charset="-122"/>
                <a:cs typeface="Times New Roman" panose="02020603050405020304" pitchFamily="18" charset="0"/>
              </a:rPr>
              <a:t>D.制止｡</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89585" y="1510189"/>
            <a:ext cx="8155781" cy="3030855"/>
          </a:xfrm>
          <a:prstGeom prst="rect">
            <a:avLst/>
          </a:prstGeom>
        </p:spPr>
        <p:txBody>
          <a:bodyPr wrap="square">
            <a:spAutoFit/>
          </a:bodyPr>
          <a:lstStyle/>
          <a:p>
            <a:pPr algn="just" fontAlgn="auto">
              <a:lnSpc>
                <a:spcPct val="130000"/>
              </a:lnSpc>
            </a:pPr>
            <a:r>
              <a:rPr sz="2100" dirty="0">
                <a:latin typeface="Times New Roman" panose="02020603050405020304" pitchFamily="18" charset="0"/>
                <a:ea typeface="微软雅黑" panose="020B0503020204020204" pitchFamily="34" charset="-122"/>
              </a:rPr>
              <a:t>3.下列说法不正确的一项是(</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endParaRPr>
          </a:p>
          <a:p>
            <a:pPr algn="just" fontAlgn="auto">
              <a:lnSpc>
                <a:spcPct val="130000"/>
              </a:lnSpc>
            </a:pPr>
            <a:r>
              <a:rPr sz="2100" dirty="0">
                <a:latin typeface="Times New Roman" panose="02020603050405020304" pitchFamily="18" charset="0"/>
                <a:ea typeface="微软雅黑" panose="020B0503020204020204" pitchFamily="34" charset="-122"/>
              </a:rPr>
              <a:t>A.甲文交代朋友失约,陈太丘先行的具体情况,为故事的发展作了铺垫｡</a:t>
            </a:r>
            <a:endParaRPr sz="2100" dirty="0">
              <a:latin typeface="Times New Roman" panose="02020603050405020304" pitchFamily="18" charset="0"/>
              <a:ea typeface="微软雅黑" panose="020B0503020204020204" pitchFamily="34" charset="-122"/>
            </a:endParaRPr>
          </a:p>
          <a:p>
            <a:pPr algn="just" fontAlgn="auto">
              <a:lnSpc>
                <a:spcPct val="130000"/>
              </a:lnSpc>
            </a:pPr>
            <a:r>
              <a:rPr sz="2100" dirty="0">
                <a:latin typeface="Times New Roman" panose="02020603050405020304" pitchFamily="18" charset="0"/>
                <a:ea typeface="微软雅黑" panose="020B0503020204020204" pitchFamily="34" charset="-122"/>
              </a:rPr>
              <a:t>B.甲文“无信”“无礼”二语为全篇核心,可见作者的意图是借元方的责客语,从反面来说明“信”和“礼”的重要性｡</a:t>
            </a:r>
            <a:endParaRPr sz="2100" dirty="0">
              <a:latin typeface="Times New Roman" panose="02020603050405020304" pitchFamily="18" charset="0"/>
              <a:ea typeface="微软雅黑" panose="020B0503020204020204" pitchFamily="34" charset="-122"/>
            </a:endParaRPr>
          </a:p>
          <a:p>
            <a:pPr algn="just" fontAlgn="auto">
              <a:lnSpc>
                <a:spcPct val="130000"/>
              </a:lnSpc>
            </a:pPr>
            <a:r>
              <a:rPr sz="2100" dirty="0">
                <a:latin typeface="Times New Roman" panose="02020603050405020304" pitchFamily="18" charset="0"/>
                <a:ea typeface="微软雅黑" panose="020B0503020204020204" pitchFamily="34" charset="-122"/>
              </a:rPr>
              <a:t>C.乙文说明父母是孩子的第一任老师,其言行直接关系到孩子的成长｡</a:t>
            </a:r>
            <a:endParaRPr sz="2100" dirty="0">
              <a:latin typeface="Times New Roman" panose="02020603050405020304" pitchFamily="18" charset="0"/>
              <a:ea typeface="微软雅黑" panose="020B0503020204020204" pitchFamily="34" charset="-122"/>
            </a:endParaRPr>
          </a:p>
          <a:p>
            <a:pPr algn="just" fontAlgn="auto">
              <a:lnSpc>
                <a:spcPct val="130000"/>
              </a:lnSpc>
            </a:pPr>
            <a:r>
              <a:rPr sz="2100" dirty="0">
                <a:latin typeface="Times New Roman" panose="02020603050405020304" pitchFamily="18" charset="0"/>
                <a:ea typeface="微软雅黑" panose="020B0503020204020204" pitchFamily="34" charset="-122"/>
              </a:rPr>
              <a:t>D.甲乙两文在表达方式上都是以记叙为主,同时兼有抒情｡</a:t>
            </a:r>
            <a:endParaRPr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3823647" y="1610203"/>
            <a:ext cx="375920" cy="414020"/>
          </a:xfrm>
          <a:prstGeom prst="rect">
            <a:avLst/>
          </a:prstGeom>
          <a:noFill/>
        </p:spPr>
        <p:txBody>
          <a:bodyPr wrap="none" rtlCol="0" anchor="t">
            <a:spAutoFit/>
          </a:bodyPr>
          <a:lstStyle/>
          <a:p>
            <a:r>
              <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D</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489585" y="4097655"/>
            <a:ext cx="8172926" cy="542925"/>
          </a:xfrm>
          <a:prstGeom prst="rect">
            <a:avLst/>
          </a:prstGeom>
          <a:noFill/>
          <a:ln w="28575">
            <a:solidFill>
              <a:srgbClr val="ED7D31"/>
            </a:solidFill>
            <a:prstDash val="dash"/>
          </a:ln>
        </p:spPr>
        <p:txBody>
          <a:bodyPr wrap="square">
            <a:spAutoFit/>
          </a:bodyPr>
          <a:lstStyle/>
          <a:p>
            <a:pPr indent="0" algn="just">
              <a:lnSpc>
                <a:spcPct val="140000"/>
              </a:lnSpc>
            </a:pPr>
            <a:r>
              <a:rPr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sz="2100" dirty="0">
                <a:latin typeface="Times New Roman" panose="02020603050405020304" pitchFamily="18" charset="0"/>
                <a:ea typeface="微软雅黑" panose="020B0503020204020204" pitchFamily="34" charset="-122"/>
                <a:cs typeface="Times New Roman" panose="02020603050405020304" pitchFamily="18" charset="0"/>
              </a:rPr>
              <a:t>D.“兼有抒情”说法错误,两文都没有抒情｡</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261934" y="1490603"/>
            <a:ext cx="8620601" cy="995045"/>
          </a:xfrm>
          <a:prstGeom prst="rect">
            <a:avLst/>
          </a:prstGeom>
          <a:noFill/>
          <a:ln w="28575">
            <a:solidFill>
              <a:srgbClr val="ED7D31"/>
            </a:solidFill>
            <a:prstDash val="dash"/>
          </a:ln>
        </p:spPr>
        <p:txBody>
          <a:bodyPr wrap="square">
            <a:spAutoFit/>
          </a:bodyPr>
          <a:lstStyle/>
          <a:p>
            <a:pPr indent="0" algn="just">
              <a:lnSpc>
                <a:spcPct val="140000"/>
              </a:lnSpc>
            </a:pPr>
            <a:r>
              <a:rPr sz="2100" b="1" dirty="0">
                <a:latin typeface="Times New Roman" panose="02020603050405020304" pitchFamily="18" charset="0"/>
                <a:ea typeface="微软雅黑" panose="020B0503020204020204" pitchFamily="34" charset="-122"/>
                <a:cs typeface="Times New Roman" panose="02020603050405020304" pitchFamily="18" charset="0"/>
              </a:rPr>
              <a:t>【剖析】</a:t>
            </a:r>
            <a:r>
              <a:rPr sz="2100" dirty="0">
                <a:latin typeface="Times New Roman" panose="02020603050405020304" pitchFamily="18" charset="0"/>
                <a:ea typeface="微软雅黑" panose="020B0503020204020204" pitchFamily="34" charset="-122"/>
                <a:cs typeface="Times New Roman" panose="02020603050405020304" pitchFamily="18" charset="0"/>
              </a:rPr>
              <a:t>本题考查文言断句｡“诸梦”是“形”的状语,中间不能断开,排除A､D两项｡“故”是句首连词,其前应断开,排除C项｡也可根据句意来断句｡</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085773" cy="2515235"/>
          </a:xfrm>
          <a:prstGeom prst="rect">
            <a:avLst/>
          </a:prstGeom>
        </p:spPr>
        <p:txBody>
          <a:bodyPr wrap="square">
            <a:spAutoFit/>
          </a:bodyPr>
          <a:lstStyle/>
          <a:p>
            <a:pPr algn="just">
              <a:lnSpc>
                <a:spcPct val="150000"/>
              </a:lnSpc>
            </a:pPr>
            <a:r>
              <a:rPr sz="2100" dirty="0">
                <a:latin typeface="Times New Roman" panose="02020603050405020304" pitchFamily="18" charset="0"/>
                <a:ea typeface="微软雅黑" panose="020B0503020204020204" pitchFamily="34" charset="-122"/>
              </a:rPr>
              <a:t>4.翻译下列句子｡</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(1)待君久不至,已去｡</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solidFill>
                  <a:srgbClr val="FF0000"/>
                </a:solidFill>
                <a:latin typeface="Times New Roman" panose="02020603050405020304" pitchFamily="18" charset="0"/>
                <a:ea typeface="微软雅黑" panose="020B0503020204020204" pitchFamily="34" charset="-122"/>
              </a:rPr>
              <a:t>等您好久,您没有来,他已经离开了｡</a:t>
            </a:r>
            <a:endParaRPr sz="2100" dirty="0">
              <a:solidFill>
                <a:srgbClr val="FF0000"/>
              </a:solidFill>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(2)今子欺之,是教子欺也｡</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solidFill>
                  <a:srgbClr val="FF0000"/>
                </a:solidFill>
                <a:latin typeface="Times New Roman" panose="02020603050405020304" pitchFamily="18" charset="0"/>
                <a:ea typeface="微软雅黑" panose="020B0503020204020204" pitchFamily="34" charset="-122"/>
              </a:rPr>
              <a:t>如今你欺骗他,就是教孩子去欺骗他人｡</a:t>
            </a:r>
            <a:endParaRPr sz="2100"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120539" cy="1545590"/>
          </a:xfrm>
          <a:prstGeom prst="rect">
            <a:avLst/>
          </a:prstGeom>
        </p:spPr>
        <p:txBody>
          <a:bodyPr wrap="square">
            <a:spAutoFit/>
          </a:bodyPr>
          <a:lstStyle/>
          <a:p>
            <a:pPr algn="just">
              <a:lnSpc>
                <a:spcPct val="150000"/>
              </a:lnSpc>
            </a:pPr>
            <a:r>
              <a:rPr sz="2100" dirty="0">
                <a:latin typeface="Times New Roman" panose="02020603050405020304" pitchFamily="18" charset="0"/>
                <a:ea typeface="微软雅黑" panose="020B0503020204020204" pitchFamily="34" charset="-122"/>
              </a:rPr>
              <a:t>5.甲乙两文表现的共同主题是什么?请结合生活实际谈谈你读了文章的感受｡</a:t>
            </a:r>
            <a:endParaRPr sz="2100" dirty="0">
              <a:latin typeface="Times New Roman" panose="02020603050405020304" pitchFamily="18" charset="0"/>
              <a:ea typeface="微软雅黑" panose="020B0503020204020204" pitchFamily="34" charset="-122"/>
            </a:endParaRPr>
          </a:p>
          <a:p>
            <a:pPr algn="just">
              <a:lnSpc>
                <a:spcPct val="150000"/>
              </a:lnSpc>
            </a:pPr>
            <a:r>
              <a:rPr sz="2100" b="1" dirty="0">
                <a:solidFill>
                  <a:srgbClr val="FF0000"/>
                </a:solidFill>
                <a:latin typeface="Times New Roman" panose="02020603050405020304" pitchFamily="18" charset="0"/>
                <a:ea typeface="微软雅黑" panose="020B0503020204020204" pitchFamily="34" charset="-122"/>
              </a:rPr>
              <a:t>提示:</a:t>
            </a:r>
            <a:r>
              <a:rPr sz="2100" dirty="0">
                <a:solidFill>
                  <a:srgbClr val="FF0000"/>
                </a:solidFill>
                <a:latin typeface="Times New Roman" panose="02020603050405020304" pitchFamily="18" charset="0"/>
                <a:ea typeface="微软雅黑" panose="020B0503020204020204" pitchFamily="34" charset="-122"/>
              </a:rPr>
              <a:t>为人一定要讲诚信｡结合自身谈感受即可｡</a:t>
            </a:r>
            <a:endParaRPr sz="2100"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120539" cy="3969385"/>
          </a:xfrm>
          <a:prstGeom prst="rect">
            <a:avLst/>
          </a:prstGeom>
        </p:spPr>
        <p:txBody>
          <a:bodyPr wrap="square">
            <a:spAutoFit/>
          </a:bodyPr>
          <a:lstStyle/>
          <a:p>
            <a:pPr algn="just">
              <a:lnSpc>
                <a:spcPct val="150000"/>
              </a:lnSpc>
            </a:pPr>
            <a:r>
              <a:rPr sz="2100" b="1" dirty="0">
                <a:latin typeface="Times New Roman" panose="02020603050405020304" pitchFamily="18" charset="0"/>
                <a:ea typeface="微软雅黑" panose="020B0503020204020204" pitchFamily="34" charset="-122"/>
              </a:rPr>
              <a:t>【乙文参考译文】</a:t>
            </a:r>
            <a:r>
              <a:rPr sz="2100" dirty="0">
                <a:latin typeface="Times New Roman" panose="02020603050405020304" pitchFamily="18" charset="0"/>
                <a:ea typeface="微软雅黑" panose="020B0503020204020204" pitchFamily="34" charset="-122"/>
              </a:rPr>
              <a:t>曾子的妻子要到集市去,她的儿子边跟着她边哭｡他的母亲(曾子的妻子)说:“你回去,等我回家后为你杀一头猪｡”妻子到集市后回来了,曾子就要抓住一头猪把它杀了｡妻子制止他说:“刚才只不过是与小孩子开个玩笑罢了｡”曾子说:“小孩子是不能和他开玩笑｡小孩子是不懂事的,是要依赖父母而逐步学习的,并听从父母的教诲｡如今你欺骗他,就是教孩子去欺骗他人｡母亲欺骗儿子,做儿子的就不会相信自己的母亲,这不是把孩子教育好该用的办法｡”于是就杀了猪把它煮了｡</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261934" y="1489902"/>
            <a:ext cx="8620133" cy="57594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 《</a:t>
            </a:r>
            <a:r>
              <a:rPr lang="zh-CN" altLang="en-US" sz="2100" b="1" dirty="0">
                <a:latin typeface="Times New Roman" panose="02020603050405020304" pitchFamily="18" charset="0"/>
                <a:ea typeface="微软雅黑" panose="020B0503020204020204" pitchFamily="34" charset="-122"/>
              </a:rPr>
              <a:t>论语</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十二章</a:t>
            </a:r>
            <a:endParaRPr lang="zh-CN" altLang="en-US" sz="2100" b="1" dirty="0">
              <a:latin typeface="Times New Roman" panose="02020603050405020304" pitchFamily="18" charset="0"/>
              <a:ea typeface="微软雅黑" panose="020B0503020204020204" pitchFamily="34" charset="-122"/>
            </a:endParaRPr>
          </a:p>
        </p:txBody>
      </p:sp>
      <p:sp>
        <p:nvSpPr>
          <p:cNvPr id="29" name="矩形 28"/>
          <p:cNvSpPr/>
          <p:nvPr/>
        </p:nvSpPr>
        <p:spPr>
          <a:xfrm>
            <a:off x="520395" y="2306790"/>
            <a:ext cx="8102990" cy="3484245"/>
          </a:xfrm>
          <a:prstGeom prst="rect">
            <a:avLst/>
          </a:prstGeom>
        </p:spPr>
        <p:txBody>
          <a:bodyPr wrap="square">
            <a:spAutoFit/>
          </a:bodyPr>
          <a:lstStyle/>
          <a:p>
            <a:pPr>
              <a:lnSpc>
                <a:spcPct val="150000"/>
              </a:lnSpc>
            </a:pPr>
            <a:r>
              <a:rPr lang="zh-CN" altLang="en-US" sz="2100" b="1" dirty="0">
                <a:latin typeface="Times New Roman" panose="02020603050405020304" pitchFamily="18" charset="0"/>
                <a:ea typeface="微软雅黑" panose="020B0503020204020204" pitchFamily="34" charset="-122"/>
              </a:rPr>
              <a:t>一、词语解释</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）人不知而不</a:t>
            </a:r>
            <a:r>
              <a:rPr lang="zh-CN" altLang="en-US" sz="2100" dirty="0">
                <a:solidFill>
                  <a:srgbClr val="FF00FF"/>
                </a:solidFill>
                <a:latin typeface="Times New Roman" panose="02020603050405020304" pitchFamily="18" charset="0"/>
                <a:ea typeface="微软雅黑" panose="020B0503020204020204" pitchFamily="34" charset="-122"/>
              </a:rPr>
              <a:t>愠</a:t>
            </a:r>
            <a:r>
              <a:rPr lang="zh-CN" altLang="en-US" sz="2100" dirty="0">
                <a:latin typeface="Times New Roman" panose="02020603050405020304" pitchFamily="18" charset="0"/>
                <a:ea typeface="微软雅黑" panose="020B0503020204020204" pitchFamily="34" charset="-122"/>
              </a:rPr>
              <a:t>：生气，恼怒</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）不亦</a:t>
            </a:r>
            <a:r>
              <a:rPr lang="zh-CN" altLang="en-US" sz="2100" dirty="0">
                <a:solidFill>
                  <a:srgbClr val="FF00FF"/>
                </a:solidFill>
                <a:latin typeface="Times New Roman" panose="02020603050405020304" pitchFamily="18" charset="0"/>
                <a:ea typeface="微软雅黑" panose="020B0503020204020204" pitchFamily="34" charset="-122"/>
              </a:rPr>
              <a:t>君子</a:t>
            </a:r>
            <a:r>
              <a:rPr lang="zh-CN" altLang="en-US" sz="2100" dirty="0">
                <a:latin typeface="Times New Roman" panose="02020603050405020304" pitchFamily="18" charset="0"/>
                <a:ea typeface="微软雅黑" panose="020B0503020204020204" pitchFamily="34" charset="-122"/>
              </a:rPr>
              <a:t>乎：指有才德的人</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）吾日三</a:t>
            </a:r>
            <a:r>
              <a:rPr lang="zh-CN" altLang="en-US" sz="2100" dirty="0">
                <a:solidFill>
                  <a:srgbClr val="FF00FF"/>
                </a:solidFill>
                <a:latin typeface="Times New Roman" panose="02020603050405020304" pitchFamily="18" charset="0"/>
                <a:ea typeface="微软雅黑" panose="020B0503020204020204" pitchFamily="34" charset="-122"/>
              </a:rPr>
              <a:t>省</a:t>
            </a:r>
            <a:r>
              <a:rPr lang="zh-CN" altLang="en-US" sz="2100" dirty="0">
                <a:latin typeface="Times New Roman" panose="02020603050405020304" pitchFamily="18" charset="0"/>
                <a:ea typeface="微软雅黑" panose="020B0503020204020204" pitchFamily="34" charset="-122"/>
              </a:rPr>
              <a:t>吾身</a:t>
            </a:r>
            <a:r>
              <a:rPr lang="zh-CN" altLang="en-US" sz="2100" dirty="0" smtClean="0">
                <a:latin typeface="Times New Roman" panose="02020603050405020304" pitchFamily="18" charset="0"/>
                <a:ea typeface="微软雅黑" panose="020B0503020204020204" pitchFamily="34" charset="-122"/>
              </a:rPr>
              <a:t>：自我</a:t>
            </a:r>
            <a:r>
              <a:rPr lang="zh-CN" altLang="en-US" sz="2100" dirty="0">
                <a:latin typeface="Times New Roman" panose="02020603050405020304" pitchFamily="18" charset="0"/>
                <a:ea typeface="微软雅黑" panose="020B0503020204020204" pitchFamily="34" charset="-122"/>
              </a:rPr>
              <a:t>检查、反省</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）为人谋而不</a:t>
            </a:r>
            <a:r>
              <a:rPr lang="zh-CN" altLang="en-US" sz="2100" dirty="0">
                <a:solidFill>
                  <a:srgbClr val="FF00FF"/>
                </a:solidFill>
                <a:latin typeface="Times New Roman" panose="02020603050405020304" pitchFamily="18" charset="0"/>
                <a:ea typeface="微软雅黑" panose="020B0503020204020204" pitchFamily="34" charset="-122"/>
              </a:rPr>
              <a:t>忠</a:t>
            </a:r>
            <a:r>
              <a:rPr lang="zh-CN" altLang="en-US" sz="2100" dirty="0">
                <a:latin typeface="Times New Roman" panose="02020603050405020304" pitchFamily="18" charset="0"/>
                <a:ea typeface="微软雅黑" panose="020B0503020204020204" pitchFamily="34" charset="-122"/>
              </a:rPr>
              <a:t>乎：竭尽自己的心力</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）与朋友交而不</a:t>
            </a:r>
            <a:r>
              <a:rPr lang="zh-CN" altLang="en-US" sz="2100" dirty="0">
                <a:solidFill>
                  <a:srgbClr val="FF00FF"/>
                </a:solidFill>
                <a:latin typeface="Times New Roman" panose="02020603050405020304" pitchFamily="18" charset="0"/>
                <a:ea typeface="微软雅黑" panose="020B0503020204020204" pitchFamily="34" charset="-122"/>
              </a:rPr>
              <a:t>信</a:t>
            </a:r>
            <a:r>
              <a:rPr lang="zh-CN" altLang="en-US" sz="2100" dirty="0">
                <a:latin typeface="Times New Roman" panose="02020603050405020304" pitchFamily="18" charset="0"/>
                <a:ea typeface="微软雅黑" panose="020B0503020204020204" pitchFamily="34" charset="-122"/>
              </a:rPr>
              <a:t>乎：</a:t>
            </a:r>
            <a:r>
              <a:rPr lang="zh-CN" altLang="en-US" sz="2100" dirty="0" smtClean="0">
                <a:latin typeface="Times New Roman" panose="02020603050405020304" pitchFamily="18" charset="0"/>
                <a:ea typeface="微软雅黑" panose="020B0503020204020204" pitchFamily="34" charset="-122"/>
              </a:rPr>
              <a:t>诚信</a:t>
            </a:r>
            <a:endParaRPr lang="zh-CN" altLang="en-US" sz="2100" dirty="0">
              <a:latin typeface="Times New Roman" panose="02020603050405020304" pitchFamily="18" charset="0"/>
              <a:ea typeface="微软雅黑" panose="020B0503020204020204" pitchFamily="34" charset="-122"/>
            </a:endParaRPr>
          </a:p>
        </p:txBody>
      </p:sp>
      <p:grpSp>
        <p:nvGrpSpPr>
          <p:cNvPr id="3" name="组合 2"/>
          <p:cNvGrpSpPr/>
          <p:nvPr/>
        </p:nvGrpSpPr>
        <p:grpSpPr>
          <a:xfrm>
            <a:off x="629603" y="1924526"/>
            <a:ext cx="8210074" cy="575786"/>
            <a:chOff x="879" y="1466"/>
            <a:chExt cx="17239" cy="1209"/>
          </a:xfrm>
        </p:grpSpPr>
        <p:sp>
          <p:nvSpPr>
            <p:cNvPr id="6" name="矩形 5"/>
            <p:cNvSpPr/>
            <p:nvPr/>
          </p:nvSpPr>
          <p:spPr>
            <a:xfrm>
              <a:off x="1695" y="1466"/>
              <a:ext cx="16423" cy="1209"/>
            </a:xfrm>
            <a:prstGeom prst="rect">
              <a:avLst/>
            </a:prstGeom>
          </p:spPr>
          <p:txBody>
            <a:bodyPr wrap="square">
              <a:spAutoFit/>
            </a:bodyPr>
            <a:lstStyle/>
            <a:p>
              <a:pPr algn="just">
                <a:lnSpc>
                  <a:spcPct val="150000"/>
                </a:lnSpc>
              </a:pPr>
              <a:r>
                <a:rPr lang="zh-CN" altLang="en-US" sz="2100" b="1" dirty="0" smtClean="0">
                  <a:solidFill>
                    <a:srgbClr val="ED7D31"/>
                  </a:solidFill>
                  <a:latin typeface="Times New Roman" panose="02020603050405020304" pitchFamily="18" charset="0"/>
                  <a:ea typeface="微软雅黑" panose="020B0503020204020204" pitchFamily="34" charset="-122"/>
                </a:rPr>
                <a:t>教材梳理</a:t>
              </a:r>
              <a:endParaRPr lang="zh-CN" altLang="en-US" sz="2100" b="1" dirty="0" smtClean="0">
                <a:solidFill>
                  <a:srgbClr val="ED7D31"/>
                </a:solidFill>
                <a:latin typeface="Times New Roman" panose="02020603050405020304" pitchFamily="18" charset="0"/>
                <a:ea typeface="微软雅黑" panose="020B0503020204020204" pitchFamily="34" charset="-122"/>
              </a:endParaRPr>
            </a:p>
          </p:txBody>
        </p:sp>
        <p:sp>
          <p:nvSpPr>
            <p:cNvPr id="133" name="Shape 16869"/>
            <p:cNvSpPr/>
            <p:nvPr/>
          </p:nvSpPr>
          <p:spPr>
            <a:xfrm>
              <a:off x="879" y="1717"/>
              <a:ext cx="816" cy="731"/>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chemeClr val="accent2"/>
            </a:solidFill>
            <a:ln w="12700">
              <a:miter lim="400000"/>
            </a:ln>
          </p:spPr>
          <p:txBody>
            <a:bodyPr lIns="0" tIns="0" rIns="0" bIns="0"/>
            <a:lstStyle/>
            <a:p>
              <a:pPr lvl="0"/>
              <a:endParaRPr sz="100"/>
            </a:p>
          </p:txBody>
        </p:sp>
      </p:gr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9246"/>
            <a:ext cx="8092440" cy="4453890"/>
          </a:xfrm>
          <a:prstGeom prst="rect">
            <a:avLst/>
          </a:prstGeom>
        </p:spPr>
        <p:txBody>
          <a:bodyPr wrap="square">
            <a:spAutoFit/>
          </a:bodyPr>
          <a:lstStyle/>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）三十而</a:t>
            </a:r>
            <a:r>
              <a:rPr lang="zh-CN" altLang="en-US" sz="2100" dirty="0">
                <a:solidFill>
                  <a:srgbClr val="FF00FF"/>
                </a:solidFill>
                <a:latin typeface="Times New Roman" panose="02020603050405020304" pitchFamily="18" charset="0"/>
                <a:ea typeface="微软雅黑" panose="020B0503020204020204" pitchFamily="34" charset="-122"/>
              </a:rPr>
              <a:t>立</a:t>
            </a:r>
            <a:r>
              <a:rPr lang="zh-CN" altLang="en-US" sz="2100" dirty="0">
                <a:latin typeface="Times New Roman" panose="02020603050405020304" pitchFamily="18" charset="0"/>
                <a:ea typeface="微软雅黑" panose="020B0503020204020204" pitchFamily="34" charset="-122"/>
              </a:rPr>
              <a:t>：立身，指能有所成就</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）四十而不</a:t>
            </a:r>
            <a:r>
              <a:rPr lang="zh-CN" altLang="en-US" sz="2100" dirty="0">
                <a:solidFill>
                  <a:srgbClr val="FF00FF"/>
                </a:solidFill>
                <a:latin typeface="Times New Roman" panose="02020603050405020304" pitchFamily="18" charset="0"/>
                <a:ea typeface="微软雅黑" panose="020B0503020204020204" pitchFamily="34" charset="-122"/>
              </a:rPr>
              <a:t>惑</a:t>
            </a:r>
            <a:r>
              <a:rPr lang="zh-CN" altLang="en-US" sz="2100" dirty="0">
                <a:latin typeface="Times New Roman" panose="02020603050405020304" pitchFamily="18" charset="0"/>
                <a:ea typeface="微软雅黑" panose="020B0503020204020204" pitchFamily="34" charset="-122"/>
              </a:rPr>
              <a:t>：迷惑，疑惑</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）五十而知</a:t>
            </a:r>
            <a:r>
              <a:rPr lang="zh-CN" altLang="en-US" sz="2100" dirty="0">
                <a:solidFill>
                  <a:srgbClr val="FF00FF"/>
                </a:solidFill>
                <a:latin typeface="Times New Roman" panose="02020603050405020304" pitchFamily="18" charset="0"/>
                <a:ea typeface="微软雅黑" panose="020B0503020204020204" pitchFamily="34" charset="-122"/>
              </a:rPr>
              <a:t>天命</a:t>
            </a:r>
            <a:r>
              <a:rPr lang="zh-CN" altLang="en-US" sz="2100" dirty="0">
                <a:latin typeface="Times New Roman" panose="02020603050405020304" pitchFamily="18" charset="0"/>
                <a:ea typeface="微软雅黑" panose="020B0503020204020204" pitchFamily="34" charset="-122"/>
              </a:rPr>
              <a:t>：上天的意旨</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）六十而</a:t>
            </a:r>
            <a:r>
              <a:rPr lang="zh-CN" altLang="en-US" sz="2100" dirty="0">
                <a:solidFill>
                  <a:srgbClr val="FF00FF"/>
                </a:solidFill>
                <a:latin typeface="Times New Roman" panose="02020603050405020304" pitchFamily="18" charset="0"/>
                <a:ea typeface="微软雅黑" panose="020B0503020204020204" pitchFamily="34" charset="-122"/>
              </a:rPr>
              <a:t>耳顺</a:t>
            </a:r>
            <a:r>
              <a:rPr lang="zh-CN" altLang="en-US" sz="2100" dirty="0">
                <a:latin typeface="Times New Roman" panose="02020603050405020304" pitchFamily="18" charset="0"/>
                <a:ea typeface="微软雅黑" panose="020B0503020204020204" pitchFamily="34" charset="-122"/>
              </a:rPr>
              <a:t>：对此有多种解释，通常认为是能听得进不同的意见</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）不</a:t>
            </a:r>
            <a:r>
              <a:rPr lang="zh-CN" altLang="en-US" sz="2100" dirty="0">
                <a:solidFill>
                  <a:srgbClr val="FF00FF"/>
                </a:solidFill>
                <a:latin typeface="Times New Roman" panose="02020603050405020304" pitchFamily="18" charset="0"/>
                <a:ea typeface="微软雅黑" panose="020B0503020204020204" pitchFamily="34" charset="-122"/>
              </a:rPr>
              <a:t>逾矩</a:t>
            </a:r>
            <a:r>
              <a:rPr lang="zh-CN" altLang="en-US" sz="2100" dirty="0">
                <a:latin typeface="Times New Roman" panose="02020603050405020304" pitchFamily="18" charset="0"/>
                <a:ea typeface="微软雅黑" panose="020B0503020204020204" pitchFamily="34" charset="-122"/>
              </a:rPr>
              <a:t>：越过法度</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）学而不思则</a:t>
            </a:r>
            <a:r>
              <a:rPr lang="zh-CN" altLang="en-US" sz="2100" dirty="0">
                <a:solidFill>
                  <a:srgbClr val="FF00FF"/>
                </a:solidFill>
                <a:latin typeface="Times New Roman" panose="02020603050405020304" pitchFamily="18" charset="0"/>
                <a:ea typeface="微软雅黑" panose="020B0503020204020204" pitchFamily="34" charset="-122"/>
              </a:rPr>
              <a:t>罔</a:t>
            </a:r>
            <a:r>
              <a:rPr lang="zh-CN" altLang="en-US" sz="2100" dirty="0">
                <a:latin typeface="Times New Roman" panose="02020603050405020304" pitchFamily="18" charset="0"/>
                <a:ea typeface="微软雅黑" panose="020B0503020204020204" pitchFamily="34" charset="-122"/>
              </a:rPr>
              <a:t>：迷惑，意思是感到迷茫而无所适从</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12</a:t>
            </a:r>
            <a:r>
              <a:rPr lang="zh-CN" altLang="en-US" sz="2100" dirty="0">
                <a:latin typeface="Times New Roman" panose="02020603050405020304" pitchFamily="18" charset="0"/>
                <a:ea typeface="微软雅黑" panose="020B0503020204020204" pitchFamily="34" charset="-122"/>
              </a:rPr>
              <a:t>）思而不学则</a:t>
            </a:r>
            <a:r>
              <a:rPr lang="zh-CN" altLang="en-US" sz="2100" dirty="0">
                <a:solidFill>
                  <a:srgbClr val="FF00FF"/>
                </a:solidFill>
                <a:latin typeface="Times New Roman" panose="02020603050405020304" pitchFamily="18" charset="0"/>
                <a:ea typeface="微软雅黑" panose="020B0503020204020204" pitchFamily="34" charset="-122"/>
              </a:rPr>
              <a:t>殆</a:t>
            </a:r>
            <a:r>
              <a:rPr lang="zh-CN" altLang="en-US" sz="2100" dirty="0">
                <a:latin typeface="Times New Roman" panose="02020603050405020304" pitchFamily="18" charset="0"/>
                <a:ea typeface="微软雅黑" panose="020B0503020204020204" pitchFamily="34" charset="-122"/>
              </a:rPr>
              <a:t>：疑惑</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13</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人不</a:t>
            </a:r>
            <a:r>
              <a:rPr lang="zh-CN" altLang="en-US" sz="2100" dirty="0">
                <a:solidFill>
                  <a:srgbClr val="FF00FF"/>
                </a:solidFill>
                <a:latin typeface="Times New Roman" panose="02020603050405020304" pitchFamily="18" charset="0"/>
                <a:ea typeface="微软雅黑" panose="020B0503020204020204" pitchFamily="34" charset="-122"/>
              </a:rPr>
              <a:t>堪</a:t>
            </a:r>
            <a:r>
              <a:rPr lang="zh-CN" altLang="en-US" sz="2100" dirty="0">
                <a:latin typeface="Times New Roman" panose="02020603050405020304" pitchFamily="18" charset="0"/>
                <a:ea typeface="微软雅黑" panose="020B0503020204020204" pitchFamily="34" charset="-122"/>
              </a:rPr>
              <a:t>其忧：能</a:t>
            </a:r>
            <a:r>
              <a:rPr lang="zh-CN" altLang="en-US" sz="2100" dirty="0" smtClean="0">
                <a:latin typeface="Times New Roman" panose="02020603050405020304" pitchFamily="18" charset="0"/>
                <a:ea typeface="微软雅黑" panose="020B0503020204020204" pitchFamily="34" charset="-122"/>
              </a:rPr>
              <a:t>忍受</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5728"/>
            <a:ext cx="8092440" cy="3484245"/>
          </a:xfrm>
          <a:prstGeom prst="rect">
            <a:avLst/>
          </a:prstGeom>
        </p:spPr>
        <p:txBody>
          <a:bodyPr wrap="square">
            <a:spAutoFit/>
          </a:bodyPr>
          <a:lstStyle/>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14</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好</a:t>
            </a:r>
            <a:r>
              <a:rPr lang="zh-CN" altLang="en-US" sz="2100" dirty="0">
                <a:latin typeface="Times New Roman" panose="02020603050405020304" pitchFamily="18" charset="0"/>
                <a:ea typeface="微软雅黑" panose="020B0503020204020204" pitchFamily="34" charset="-122"/>
              </a:rPr>
              <a:t>之者不如乐之者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喜爱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爱好</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15</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必有我师</a:t>
            </a:r>
            <a:r>
              <a:rPr lang="zh-CN" altLang="en-US" sz="2100" dirty="0">
                <a:solidFill>
                  <a:srgbClr val="FF00FF"/>
                </a:solidFill>
                <a:latin typeface="Times New Roman" panose="02020603050405020304" pitchFamily="18" charset="0"/>
                <a:ea typeface="微软雅黑" panose="020B0503020204020204" pitchFamily="34" charset="-122"/>
              </a:rPr>
              <a:t>焉</a:t>
            </a:r>
            <a:r>
              <a:rPr lang="zh-CN" altLang="en-US" sz="2100" dirty="0">
                <a:latin typeface="Times New Roman" panose="02020603050405020304" pitchFamily="18" charset="0"/>
                <a:ea typeface="微软雅黑" panose="020B0503020204020204" pitchFamily="34" charset="-122"/>
              </a:rPr>
              <a:t>：于此，意思是在其中</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16</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择其</a:t>
            </a:r>
            <a:r>
              <a:rPr lang="zh-CN" altLang="en-US" sz="2100" dirty="0">
                <a:solidFill>
                  <a:srgbClr val="FF00FF"/>
                </a:solidFill>
                <a:latin typeface="Times New Roman" panose="02020603050405020304" pitchFamily="18" charset="0"/>
                <a:ea typeface="微软雅黑" panose="020B0503020204020204" pitchFamily="34" charset="-122"/>
              </a:rPr>
              <a:t>善者</a:t>
            </a:r>
            <a:r>
              <a:rPr lang="zh-CN" altLang="en-US" sz="2100" dirty="0">
                <a:latin typeface="Times New Roman" panose="02020603050405020304" pitchFamily="18" charset="0"/>
                <a:ea typeface="微软雅黑" panose="020B0503020204020204" pitchFamily="34" charset="-122"/>
              </a:rPr>
              <a:t>而从之：好的方面，</a:t>
            </a:r>
            <a:r>
              <a:rPr lang="zh-CN" altLang="en-US" sz="2100" dirty="0" smtClean="0">
                <a:latin typeface="Times New Roman" panose="02020603050405020304" pitchFamily="18" charset="0"/>
                <a:ea typeface="微软雅黑" panose="020B0503020204020204" pitchFamily="34" charset="-122"/>
              </a:rPr>
              <a:t>优点</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17</a:t>
            </a:r>
            <a:r>
              <a:rPr lang="zh-CN" altLang="en-US" sz="2100" dirty="0" smtClean="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三军</a:t>
            </a:r>
            <a:r>
              <a:rPr lang="zh-CN" altLang="en-US" sz="2100" dirty="0">
                <a:latin typeface="Times New Roman" panose="02020603050405020304" pitchFamily="18" charset="0"/>
                <a:ea typeface="微软雅黑" panose="020B0503020204020204" pitchFamily="34" charset="-122"/>
              </a:rPr>
              <a:t>可</a:t>
            </a:r>
            <a:r>
              <a:rPr lang="zh-CN" altLang="en-US" sz="2100" dirty="0">
                <a:solidFill>
                  <a:srgbClr val="FF00FF"/>
                </a:solidFill>
                <a:latin typeface="Times New Roman" panose="02020603050405020304" pitchFamily="18" charset="0"/>
                <a:ea typeface="微软雅黑" panose="020B0503020204020204" pitchFamily="34" charset="-122"/>
              </a:rPr>
              <a:t>夺</a:t>
            </a:r>
            <a:r>
              <a:rPr lang="zh-CN" altLang="en-US" sz="2100" dirty="0">
                <a:latin typeface="Times New Roman" panose="02020603050405020304" pitchFamily="18" charset="0"/>
                <a:ea typeface="微软雅黑" panose="020B0503020204020204" pitchFamily="34" charset="-122"/>
              </a:rPr>
              <a:t>帅也：指军队；改变</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18</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博学而</a:t>
            </a:r>
            <a:r>
              <a:rPr lang="zh-CN" altLang="en-US" sz="2100" dirty="0">
                <a:solidFill>
                  <a:srgbClr val="FF00FF"/>
                </a:solidFill>
                <a:latin typeface="Times New Roman" panose="02020603050405020304" pitchFamily="18" charset="0"/>
                <a:ea typeface="微软雅黑" panose="020B0503020204020204" pitchFamily="34" charset="-122"/>
              </a:rPr>
              <a:t>笃</a:t>
            </a:r>
            <a:r>
              <a:rPr lang="zh-CN" altLang="en-US" sz="2100" dirty="0">
                <a:latin typeface="Times New Roman" panose="02020603050405020304" pitchFamily="18" charset="0"/>
                <a:ea typeface="微软雅黑" panose="020B0503020204020204" pitchFamily="34" charset="-122"/>
              </a:rPr>
              <a:t>志：坚定</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19</a:t>
            </a:r>
            <a:r>
              <a:rPr lang="zh-CN" altLang="en-US" sz="2100" dirty="0" smtClean="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切</a:t>
            </a:r>
            <a:r>
              <a:rPr lang="zh-CN" altLang="en-US" sz="2100" dirty="0">
                <a:latin typeface="Times New Roman" panose="02020603050405020304" pitchFamily="18" charset="0"/>
                <a:ea typeface="微软雅黑" panose="020B0503020204020204" pitchFamily="34" charset="-122"/>
              </a:rPr>
              <a:t>问而近思：恳切</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20</a:t>
            </a:r>
            <a:r>
              <a:rPr lang="zh-CN" altLang="en-US" sz="2100" dirty="0" smtClean="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仁</a:t>
            </a:r>
            <a:r>
              <a:rPr lang="zh-CN" altLang="en-US" sz="2100" dirty="0">
                <a:latin typeface="Times New Roman" panose="02020603050405020304" pitchFamily="18" charset="0"/>
                <a:ea typeface="微软雅黑" panose="020B0503020204020204" pitchFamily="34" charset="-122"/>
              </a:rPr>
              <a:t>在其中矣：</a:t>
            </a:r>
            <a:r>
              <a:rPr lang="zh-CN" altLang="en-US" sz="2100" dirty="0" smtClean="0">
                <a:latin typeface="Times New Roman" panose="02020603050405020304" pitchFamily="18" charset="0"/>
                <a:ea typeface="微软雅黑" panose="020B0503020204020204" pitchFamily="34" charset="-122"/>
              </a:rPr>
              <a:t>仁德</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419" y="1457591"/>
            <a:ext cx="8096111" cy="4453890"/>
          </a:xfrm>
          <a:prstGeom prst="rect">
            <a:avLst/>
          </a:prstGeom>
        </p:spPr>
        <p:txBody>
          <a:bodyPr wrap="square">
            <a:spAutoFit/>
          </a:bodyPr>
          <a:lstStyle/>
          <a:p>
            <a:pPr>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）不亦</a:t>
            </a:r>
            <a:r>
              <a:rPr lang="zh-CN" altLang="en-US" sz="2100" dirty="0">
                <a:solidFill>
                  <a:srgbClr val="FF00FF"/>
                </a:solidFill>
                <a:latin typeface="Times New Roman" panose="02020603050405020304" pitchFamily="18" charset="0"/>
                <a:ea typeface="微软雅黑" panose="020B0503020204020204" pitchFamily="34" charset="-122"/>
              </a:rPr>
              <a:t>说</a:t>
            </a:r>
            <a:r>
              <a:rPr lang="zh-CN" altLang="en-US" sz="2100" dirty="0">
                <a:latin typeface="Times New Roman" panose="02020603050405020304" pitchFamily="18" charset="0"/>
                <a:ea typeface="微软雅黑" panose="020B0503020204020204" pitchFamily="34" charset="-122"/>
              </a:rPr>
              <a:t>乎：</a:t>
            </a:r>
            <a:r>
              <a:rPr lang="zh-CN" altLang="en-US" sz="2100" u="sng" dirty="0">
                <a:latin typeface="Times New Roman" panose="02020603050405020304" pitchFamily="18" charset="0"/>
                <a:ea typeface="微软雅黑" panose="020B0503020204020204" pitchFamily="34" charset="-122"/>
              </a:rPr>
              <a:t>“说”</a:t>
            </a:r>
            <a:r>
              <a:rPr lang="zh-CN" altLang="en-US" sz="2100" dirty="0">
                <a:latin typeface="Times New Roman" panose="02020603050405020304" pitchFamily="18" charset="0"/>
                <a:ea typeface="微软雅黑" panose="020B0503020204020204" pitchFamily="34" charset="-122"/>
              </a:rPr>
              <a:t>同</a:t>
            </a:r>
            <a:r>
              <a:rPr lang="zh-CN" altLang="en-US" sz="2100" u="sng" dirty="0">
                <a:latin typeface="Times New Roman" panose="02020603050405020304" pitchFamily="18" charset="0"/>
                <a:ea typeface="微软雅黑" panose="020B0503020204020204" pitchFamily="34" charset="-122"/>
              </a:rPr>
              <a:t>“悦”</a:t>
            </a:r>
            <a:r>
              <a:rPr lang="zh-CN" altLang="en-US"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愉快</a:t>
            </a:r>
            <a:endParaRPr lang="zh-CN" altLang="en-US" sz="2100" u="sng"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）吾十</a:t>
            </a:r>
            <a:r>
              <a:rPr lang="zh-CN" altLang="en-US" sz="2100" dirty="0">
                <a:solidFill>
                  <a:srgbClr val="FF00FF"/>
                </a:solidFill>
                <a:latin typeface="Times New Roman" panose="02020603050405020304" pitchFamily="18" charset="0"/>
                <a:ea typeface="微软雅黑" panose="020B0503020204020204" pitchFamily="34" charset="-122"/>
              </a:rPr>
              <a:t>有</a:t>
            </a:r>
            <a:r>
              <a:rPr lang="zh-CN" altLang="en-US" sz="2100" dirty="0">
                <a:latin typeface="Times New Roman" panose="02020603050405020304" pitchFamily="18" charset="0"/>
                <a:ea typeface="微软雅黑" panose="020B0503020204020204" pitchFamily="34" charset="-122"/>
              </a:rPr>
              <a:t>五而志于学：</a:t>
            </a:r>
            <a:r>
              <a:rPr lang="zh-CN" altLang="en-US" sz="2100" u="sng" dirty="0">
                <a:latin typeface="Times New Roman" panose="02020603050405020304" pitchFamily="18" charset="0"/>
                <a:ea typeface="微软雅黑" panose="020B0503020204020204" pitchFamily="34" charset="-122"/>
              </a:rPr>
              <a:t>“有”</a:t>
            </a:r>
            <a:r>
              <a:rPr lang="zh-CN" altLang="en-US" sz="2100" dirty="0">
                <a:latin typeface="Times New Roman" panose="02020603050405020304" pitchFamily="18" charset="0"/>
                <a:ea typeface="微软雅黑" panose="020B0503020204020204" pitchFamily="34" charset="-122"/>
              </a:rPr>
              <a:t>同</a:t>
            </a:r>
            <a:r>
              <a:rPr lang="zh-CN" altLang="en-US" sz="2100" u="sng" dirty="0">
                <a:latin typeface="Times New Roman" panose="02020603050405020304" pitchFamily="18" charset="0"/>
                <a:ea typeface="微软雅黑" panose="020B0503020204020204" pitchFamily="34" charset="-122"/>
              </a:rPr>
              <a:t>“又”</a:t>
            </a:r>
            <a:r>
              <a:rPr lang="zh-CN" altLang="en-US"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用于整数和零数之间</a:t>
            </a:r>
            <a:endParaRPr lang="zh-CN" altLang="en-US" sz="2100" u="sng"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人不</a:t>
            </a:r>
            <a:r>
              <a:rPr lang="zh-CN" altLang="en-US" sz="2100" dirty="0">
                <a:solidFill>
                  <a:srgbClr val="FF00FF"/>
                </a:solidFill>
                <a:latin typeface="Times New Roman" panose="02020603050405020304" pitchFamily="18" charset="0"/>
                <a:ea typeface="微软雅黑" panose="020B0503020204020204" pitchFamily="34" charset="-122"/>
              </a:rPr>
              <a:t>知</a:t>
            </a:r>
            <a:r>
              <a:rPr lang="zh-CN" altLang="en-US" sz="2100" dirty="0">
                <a:latin typeface="Times New Roman" panose="02020603050405020304" pitchFamily="18" charset="0"/>
                <a:ea typeface="微软雅黑" panose="020B0503020204020204" pitchFamily="34" charset="-122"/>
              </a:rPr>
              <a:t>而不愠：了解</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温故而</a:t>
            </a:r>
            <a:r>
              <a:rPr lang="zh-CN" altLang="en-US" sz="2100" dirty="0">
                <a:solidFill>
                  <a:srgbClr val="FF00FF"/>
                </a:solidFill>
                <a:latin typeface="Times New Roman" panose="02020603050405020304" pitchFamily="18" charset="0"/>
                <a:ea typeface="微软雅黑" panose="020B0503020204020204" pitchFamily="34" charset="-122"/>
              </a:rPr>
              <a:t>知</a:t>
            </a:r>
            <a:r>
              <a:rPr lang="zh-CN" altLang="en-US" sz="2100" dirty="0">
                <a:latin typeface="Times New Roman" panose="02020603050405020304" pitchFamily="18" charset="0"/>
                <a:ea typeface="微软雅黑" panose="020B0503020204020204" pitchFamily="34" charset="-122"/>
              </a:rPr>
              <a:t>新：得到</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学</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时习之：顺接连词，然后</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人不知</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不愠：转折连词，但是</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博学</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笃志：并列连词，可不译</a:t>
            </a:r>
            <a:endParaRPr lang="zh-CN" altLang="en-US" sz="2100" dirty="0">
              <a:latin typeface="Times New Roman" panose="02020603050405020304" pitchFamily="18" charset="0"/>
              <a:ea typeface="微软雅黑" panose="020B0503020204020204" pitchFamily="34" charset="-122"/>
            </a:endParaRPr>
          </a:p>
        </p:txBody>
      </p:sp>
      <p:sp>
        <p:nvSpPr>
          <p:cNvPr id="5" name="左大括号 4"/>
          <p:cNvSpPr/>
          <p:nvPr/>
        </p:nvSpPr>
        <p:spPr>
          <a:xfrm>
            <a:off x="1739042" y="4517516"/>
            <a:ext cx="116058" cy="12141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左大括号 5"/>
          <p:cNvSpPr/>
          <p:nvPr/>
        </p:nvSpPr>
        <p:spPr>
          <a:xfrm>
            <a:off x="1739042" y="3600450"/>
            <a:ext cx="116058" cy="70690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矩形 6"/>
          <p:cNvSpPr/>
          <p:nvPr/>
        </p:nvSpPr>
        <p:spPr>
          <a:xfrm>
            <a:off x="534419" y="3757693"/>
            <a:ext cx="1116330" cy="414020"/>
          </a:xfrm>
          <a:prstGeom prst="rect">
            <a:avLst/>
          </a:prstGeom>
        </p:spPr>
        <p:txBody>
          <a:bodyPr wrap="none">
            <a:spAutoFit/>
          </a:bodyPr>
          <a:lstStyle/>
          <a:p>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kern="100" dirty="0">
                <a:latin typeface="Times New Roman" panose="02020603050405020304" pitchFamily="18" charset="0"/>
                <a:ea typeface="微软雅黑" panose="020B0503020204020204" pitchFamily="34" charset="-122"/>
              </a:rPr>
              <a:t>1</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）知</a:t>
            </a:r>
            <a:endParaRPr lang="zh-CN" altLang="en-US" sz="2100" dirty="0">
              <a:latin typeface="Times New Roman" panose="02020603050405020304" pitchFamily="18" charset="0"/>
            </a:endParaRPr>
          </a:p>
        </p:txBody>
      </p:sp>
      <p:sp>
        <p:nvSpPr>
          <p:cNvPr id="8" name="矩形 7"/>
          <p:cNvSpPr/>
          <p:nvPr/>
        </p:nvSpPr>
        <p:spPr>
          <a:xfrm>
            <a:off x="534419" y="4928402"/>
            <a:ext cx="1116330" cy="414020"/>
          </a:xfrm>
          <a:prstGeom prst="rect">
            <a:avLst/>
          </a:prstGeom>
        </p:spPr>
        <p:txBody>
          <a:bodyPr wrap="none">
            <a:spAutoFit/>
          </a:bodyPr>
          <a:lstStyle/>
          <a:p>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kern="100" dirty="0">
                <a:latin typeface="Times New Roman" panose="02020603050405020304" pitchFamily="18" charset="0"/>
                <a:ea typeface="微软雅黑" panose="020B0503020204020204" pitchFamily="34" charset="-122"/>
              </a:rPr>
              <a:t>2</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）而</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22422"/>
            <a:ext cx="8085560" cy="4453890"/>
          </a:xfrm>
          <a:prstGeom prst="rect">
            <a:avLst/>
          </a:prstGeom>
        </p:spPr>
        <p:txBody>
          <a:bodyPr wrap="square">
            <a:spAutoFit/>
          </a:bodyPr>
          <a:lstStyle/>
          <a:p>
            <a:pPr>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学</a:t>
            </a:r>
            <a:r>
              <a:rPr lang="zh-CN" altLang="en-US" sz="2100" dirty="0">
                <a:latin typeface="Times New Roman" panose="02020603050405020304" pitchFamily="18" charset="0"/>
                <a:ea typeface="微软雅黑" panose="020B0503020204020204" pitchFamily="34" charset="-122"/>
              </a:rPr>
              <a:t>而时习</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：代词，指学过的东西</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知</a:t>
            </a:r>
            <a:r>
              <a:rPr lang="zh-CN" altLang="en-US" sz="2100" dirty="0">
                <a:latin typeface="Times New Roman" panose="02020603050405020304" pitchFamily="18" charset="0"/>
                <a:ea typeface="微软雅黑" panose="020B0503020204020204" pitchFamily="34" charset="-122"/>
              </a:rPr>
              <a:t>之者不如好</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者（前者）：代词，它，这里</a:t>
            </a:r>
            <a:r>
              <a:rPr lang="zh-CN" altLang="en-US" sz="2100" dirty="0" smtClean="0">
                <a:latin typeface="Times New Roman" panose="02020603050405020304" pitchFamily="18" charset="0"/>
                <a:ea typeface="微软雅黑" panose="020B0503020204020204" pitchFamily="34" charset="-122"/>
              </a:rPr>
              <a:t>指学问和</a:t>
            </a:r>
            <a:r>
              <a:rPr lang="en-US" altLang="zh-CN" sz="2100" dirty="0" smtClean="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事业。一</a:t>
            </a:r>
            <a:r>
              <a:rPr lang="zh-CN" altLang="en-US" sz="2100" dirty="0" smtClean="0">
                <a:latin typeface="Times New Roman" panose="02020603050405020304" pitchFamily="18" charset="0"/>
                <a:ea typeface="微软雅黑" panose="020B0503020204020204" pitchFamily="34" charset="-122"/>
              </a:rPr>
              <a:t>说</a:t>
            </a:r>
            <a:r>
              <a:rPr lang="zh-CN" altLang="en-US" sz="2100" dirty="0">
                <a:latin typeface="Times New Roman" panose="02020603050405020304" pitchFamily="18" charset="0"/>
                <a:ea typeface="微软雅黑" panose="020B0503020204020204" pitchFamily="34" charset="-122"/>
              </a:rPr>
              <a:t>，指仁德</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下车引</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：代词，他，指元方</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学而</a:t>
            </a:r>
            <a:r>
              <a:rPr lang="zh-CN" altLang="en-US" sz="2100" dirty="0">
                <a:solidFill>
                  <a:srgbClr val="FF00FF"/>
                </a:solidFill>
                <a:latin typeface="Times New Roman" panose="02020603050405020304" pitchFamily="18" charset="0"/>
                <a:ea typeface="微软雅黑" panose="020B0503020204020204" pitchFamily="34" charset="-122"/>
              </a:rPr>
              <a:t>时</a:t>
            </a:r>
            <a:r>
              <a:rPr lang="zh-CN" altLang="en-US" sz="2100" dirty="0">
                <a:latin typeface="Times New Roman" panose="02020603050405020304" pitchFamily="18" charset="0"/>
                <a:ea typeface="微软雅黑" panose="020B0503020204020204" pitchFamily="34" charset="-122"/>
              </a:rPr>
              <a:t>习之：按时</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元方</a:t>
            </a:r>
            <a:r>
              <a:rPr lang="zh-CN" altLang="en-US" sz="2100" dirty="0">
                <a:solidFill>
                  <a:srgbClr val="FF00FF"/>
                </a:solidFill>
                <a:latin typeface="Times New Roman" panose="02020603050405020304" pitchFamily="18" charset="0"/>
                <a:ea typeface="微软雅黑" panose="020B0503020204020204" pitchFamily="34" charset="-122"/>
              </a:rPr>
              <a:t>时</a:t>
            </a:r>
            <a:r>
              <a:rPr lang="zh-CN" altLang="en-US" sz="2100" dirty="0">
                <a:latin typeface="Times New Roman" panose="02020603050405020304" pitchFamily="18" charset="0"/>
                <a:ea typeface="微软雅黑" panose="020B0503020204020204" pitchFamily="34" charset="-122"/>
              </a:rPr>
              <a:t>年七岁：当时</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）温</a:t>
            </a:r>
            <a:r>
              <a:rPr lang="zh-CN" altLang="en-US" sz="2100" dirty="0">
                <a:solidFill>
                  <a:srgbClr val="FF00FF"/>
                </a:solidFill>
                <a:latin typeface="Times New Roman" panose="02020603050405020304" pitchFamily="18" charset="0"/>
                <a:ea typeface="微软雅黑" panose="020B0503020204020204" pitchFamily="34" charset="-122"/>
              </a:rPr>
              <a:t>故</a:t>
            </a:r>
            <a:r>
              <a:rPr lang="zh-CN" altLang="en-US" sz="2100" dirty="0">
                <a:latin typeface="Times New Roman" panose="02020603050405020304" pitchFamily="18" charset="0"/>
                <a:ea typeface="微软雅黑" panose="020B0503020204020204" pitchFamily="34" charset="-122"/>
              </a:rPr>
              <a:t>而知新：形容词作名词，学过的知识</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）吾</a:t>
            </a:r>
            <a:r>
              <a:rPr lang="zh-CN" altLang="en-US" sz="2100" dirty="0">
                <a:solidFill>
                  <a:srgbClr val="FF00FF"/>
                </a:solidFill>
                <a:latin typeface="Times New Roman" panose="02020603050405020304" pitchFamily="18" charset="0"/>
                <a:ea typeface="微软雅黑" panose="020B0503020204020204" pitchFamily="34" charset="-122"/>
              </a:rPr>
              <a:t>日</a:t>
            </a:r>
            <a:r>
              <a:rPr lang="zh-CN" altLang="en-US" sz="2100" dirty="0">
                <a:latin typeface="Times New Roman" panose="02020603050405020304" pitchFamily="18" charset="0"/>
                <a:ea typeface="微软雅黑" panose="020B0503020204020204" pitchFamily="34" charset="-122"/>
              </a:rPr>
              <a:t>三省吾身：名词作状语，</a:t>
            </a:r>
            <a:r>
              <a:rPr lang="zh-CN" altLang="en-US" sz="2100" dirty="0" smtClean="0">
                <a:latin typeface="Times New Roman" panose="02020603050405020304" pitchFamily="18" charset="0"/>
                <a:ea typeface="微软雅黑" panose="020B0503020204020204" pitchFamily="34" charset="-122"/>
              </a:rPr>
              <a:t>每天</a:t>
            </a:r>
            <a:endParaRPr lang="zh-CN" altLang="en-US" sz="2100" dirty="0">
              <a:latin typeface="Times New Roman" panose="02020603050405020304" pitchFamily="18" charset="0"/>
              <a:ea typeface="微软雅黑" panose="020B0503020204020204" pitchFamily="34" charset="-122"/>
            </a:endParaRPr>
          </a:p>
        </p:txBody>
      </p:sp>
      <p:sp>
        <p:nvSpPr>
          <p:cNvPr id="5" name="左大括号 4"/>
          <p:cNvSpPr/>
          <p:nvPr/>
        </p:nvSpPr>
        <p:spPr>
          <a:xfrm>
            <a:off x="1686289" y="1526798"/>
            <a:ext cx="152987" cy="175712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左大括号 5"/>
          <p:cNvSpPr/>
          <p:nvPr/>
        </p:nvSpPr>
        <p:spPr>
          <a:xfrm>
            <a:off x="1723217" y="3511456"/>
            <a:ext cx="116058" cy="70690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矩形 6"/>
          <p:cNvSpPr/>
          <p:nvPr/>
        </p:nvSpPr>
        <p:spPr>
          <a:xfrm>
            <a:off x="523867" y="2209155"/>
            <a:ext cx="1116330" cy="414020"/>
          </a:xfrm>
          <a:prstGeom prst="rect">
            <a:avLst/>
          </a:prstGeom>
        </p:spPr>
        <p:txBody>
          <a:bodyPr wrap="none">
            <a:spAutoFit/>
          </a:bodyPr>
          <a:lstStyle/>
          <a:p>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kern="100" dirty="0">
                <a:latin typeface="Times New Roman" panose="02020603050405020304" pitchFamily="18" charset="0"/>
                <a:ea typeface="微软雅黑" panose="020B0503020204020204" pitchFamily="34" charset="-122"/>
              </a:rPr>
              <a:t>3</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）之</a:t>
            </a:r>
            <a:endParaRPr lang="zh-CN" altLang="en-US" sz="2100" dirty="0">
              <a:latin typeface="Times New Roman" panose="02020603050405020304" pitchFamily="18" charset="0"/>
            </a:endParaRPr>
          </a:p>
        </p:txBody>
      </p:sp>
      <p:sp>
        <p:nvSpPr>
          <p:cNvPr id="8" name="矩形 7"/>
          <p:cNvSpPr/>
          <p:nvPr/>
        </p:nvSpPr>
        <p:spPr>
          <a:xfrm>
            <a:off x="523867" y="3668699"/>
            <a:ext cx="1116330" cy="414020"/>
          </a:xfrm>
          <a:prstGeom prst="rect">
            <a:avLst/>
          </a:prstGeom>
        </p:spPr>
        <p:txBody>
          <a:bodyPr wrap="none">
            <a:spAutoFit/>
          </a:bodyPr>
          <a:lstStyle/>
          <a:p>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kern="100" dirty="0">
                <a:latin typeface="Times New Roman" panose="02020603050405020304" pitchFamily="18" charset="0"/>
                <a:ea typeface="微软雅黑" panose="020B0503020204020204" pitchFamily="34" charset="-122"/>
              </a:rPr>
              <a:t>4</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）时</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510346"/>
            <a:ext cx="8081891" cy="3484245"/>
          </a:xfrm>
          <a:prstGeom prst="rect">
            <a:avLst/>
          </a:prstGeom>
        </p:spPr>
        <p:txBody>
          <a:bodyPr wrap="square">
            <a:spAutoFit/>
          </a:bodyPr>
          <a:lstStyle/>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传</a:t>
            </a:r>
            <a:r>
              <a:rPr lang="zh-CN" altLang="en-US" sz="2100" dirty="0">
                <a:latin typeface="Times New Roman" panose="02020603050405020304" pitchFamily="18" charset="0"/>
                <a:ea typeface="微软雅黑" panose="020B0503020204020204" pitchFamily="34" charset="-122"/>
              </a:rPr>
              <a:t>不习乎：动词作名词，老师传授的知识</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）好之者不如</a:t>
            </a:r>
            <a:r>
              <a:rPr lang="zh-CN" altLang="en-US" sz="2100" dirty="0">
                <a:solidFill>
                  <a:srgbClr val="FF00FF"/>
                </a:solidFill>
                <a:latin typeface="Times New Roman" panose="02020603050405020304" pitchFamily="18" charset="0"/>
                <a:ea typeface="微软雅黑" panose="020B0503020204020204" pitchFamily="34" charset="-122"/>
              </a:rPr>
              <a:t>乐</a:t>
            </a:r>
            <a:r>
              <a:rPr lang="zh-CN" altLang="en-US" sz="2100" dirty="0">
                <a:latin typeface="Times New Roman" panose="02020603050405020304" pitchFamily="18" charset="0"/>
                <a:ea typeface="微软雅黑" panose="020B0503020204020204" pitchFamily="34" charset="-122"/>
              </a:rPr>
              <a:t>之者：形容词的意动用法，以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为快乐</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饭</a:t>
            </a:r>
            <a:r>
              <a:rPr lang="zh-CN" altLang="en-US" sz="2100" dirty="0">
                <a:latin typeface="Times New Roman" panose="02020603050405020304" pitchFamily="18" charset="0"/>
                <a:ea typeface="微软雅黑" panose="020B0503020204020204" pitchFamily="34" charset="-122"/>
              </a:rPr>
              <a:t>疏食，饮水：名词作动词，吃</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可以</a:t>
            </a:r>
            <a:r>
              <a:rPr lang="zh-CN" altLang="en-US" sz="2100" dirty="0">
                <a:latin typeface="Times New Roman" panose="02020603050405020304" pitchFamily="18" charset="0"/>
                <a:ea typeface="微软雅黑" panose="020B0503020204020204" pitchFamily="34" charset="-122"/>
              </a:rPr>
              <a:t>为师矣</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古义：可以</a:t>
            </a:r>
            <a:r>
              <a:rPr lang="zh-CN" altLang="en-US" sz="2100" dirty="0" smtClean="0">
                <a:latin typeface="Times New Roman" panose="02020603050405020304" pitchFamily="18" charset="0"/>
                <a:ea typeface="微软雅黑" panose="020B0503020204020204" pitchFamily="34" charset="-122"/>
              </a:rPr>
              <a:t>凭借</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义：可能；</a:t>
            </a:r>
            <a:r>
              <a:rPr lang="zh-CN" altLang="en-US" sz="2100" dirty="0" smtClean="0">
                <a:latin typeface="Times New Roman" panose="02020603050405020304" pitchFamily="18" charset="0"/>
                <a:ea typeface="微软雅黑" panose="020B0503020204020204" pitchFamily="34" charset="-122"/>
              </a:rPr>
              <a:t>许可</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10346"/>
            <a:ext cx="8343977" cy="4453890"/>
          </a:xfrm>
          <a:prstGeom prst="rect">
            <a:avLst/>
          </a:prstGeom>
        </p:spPr>
        <p:txBody>
          <a:bodyPr wrap="square">
            <a:spAutoFit/>
          </a:bodyPr>
          <a:lstStyle/>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）饭</a:t>
            </a:r>
            <a:r>
              <a:rPr lang="zh-CN" altLang="en-US" sz="2100" dirty="0">
                <a:solidFill>
                  <a:srgbClr val="FF00FF"/>
                </a:solidFill>
                <a:latin typeface="Times New Roman" panose="02020603050405020304" pitchFamily="18" charset="0"/>
                <a:ea typeface="微软雅黑" panose="020B0503020204020204" pitchFamily="34" charset="-122"/>
              </a:rPr>
              <a:t>疏</a:t>
            </a:r>
            <a:r>
              <a:rPr lang="zh-CN" altLang="en-US" sz="2100" dirty="0">
                <a:latin typeface="Times New Roman" panose="02020603050405020304" pitchFamily="18" charset="0"/>
                <a:ea typeface="微软雅黑" panose="020B0503020204020204" pitchFamily="34" charset="-122"/>
              </a:rPr>
              <a:t>食，饮水</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a:t>
            </a:r>
            <a:r>
              <a:rPr lang="zh-CN" altLang="en-US" sz="2100" dirty="0" smtClean="0">
                <a:latin typeface="Times New Roman" panose="02020603050405020304" pitchFamily="18" charset="0"/>
                <a:ea typeface="微软雅黑" panose="020B0503020204020204" pitchFamily="34" charset="-122"/>
              </a:rPr>
              <a:t>粗劣</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义：疏通、疏散</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三</a:t>
            </a:r>
            <a:r>
              <a:rPr lang="zh-CN" altLang="en-US" sz="2100" dirty="0">
                <a:latin typeface="Times New Roman" panose="02020603050405020304" pitchFamily="18" charset="0"/>
                <a:ea typeface="微软雅黑" panose="020B0503020204020204" pitchFamily="34" charset="-122"/>
              </a:rPr>
              <a:t>人行</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古义：虚指，泛指多</a:t>
            </a:r>
            <a:r>
              <a:rPr lang="zh-CN" altLang="en-US" sz="2100" dirty="0" smtClean="0">
                <a:latin typeface="Times New Roman" panose="02020603050405020304" pitchFamily="18" charset="0"/>
                <a:ea typeface="微软雅黑" panose="020B0503020204020204" pitchFamily="34" charset="-122"/>
              </a:rPr>
              <a:t>个</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今义：数词，确指</a:t>
            </a:r>
            <a:r>
              <a:rPr lang="zh-CN" altLang="en-US" sz="2100" dirty="0">
                <a:latin typeface="Times New Roman" panose="02020603050405020304" pitchFamily="18" charset="0"/>
                <a:ea typeface="微软雅黑" panose="020B0503020204020204" pitchFamily="34" charset="-122"/>
              </a:rPr>
              <a:t>三</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逝者</a:t>
            </a:r>
            <a:r>
              <a:rPr lang="zh-CN" altLang="en-US" sz="2100" dirty="0">
                <a:latin typeface="Times New Roman" panose="02020603050405020304" pitchFamily="18" charset="0"/>
                <a:ea typeface="微软雅黑" panose="020B0503020204020204" pitchFamily="34" charset="-122"/>
              </a:rPr>
              <a:t>如斯夫</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古义：逝去的</a:t>
            </a:r>
            <a:r>
              <a:rPr lang="zh-CN" altLang="en-US" sz="2100" dirty="0" smtClean="0">
                <a:latin typeface="Times New Roman" panose="02020603050405020304" pitchFamily="18" charset="0"/>
                <a:ea typeface="微软雅黑" panose="020B0503020204020204" pitchFamily="34" charset="-122"/>
              </a:rPr>
              <a:t>一切</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义：多指离开人世的</a:t>
            </a:r>
            <a:r>
              <a:rPr lang="zh-CN" altLang="en-US" sz="2100" dirty="0" smtClean="0">
                <a:latin typeface="Times New Roman" panose="02020603050405020304" pitchFamily="18" charset="0"/>
                <a:ea typeface="微软雅黑" panose="020B0503020204020204" pitchFamily="34" charset="-122"/>
              </a:rPr>
              <a:t>人</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35452</Words>
  <Application>WPS 演示</Application>
  <PresentationFormat>在屏幕上显示</PresentationFormat>
  <Paragraphs>1634</Paragraphs>
  <Slides>247</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247</vt:i4>
      </vt:variant>
    </vt:vector>
  </HeadingPairs>
  <TitlesOfParts>
    <vt:vector size="255" baseType="lpstr">
      <vt:lpstr>Arial</vt:lpstr>
      <vt:lpstr>宋体</vt:lpstr>
      <vt:lpstr>Wingdings</vt:lpstr>
      <vt:lpstr>Calibri</vt:lpstr>
      <vt:lpstr>Times New Roman</vt:lpstr>
      <vt:lpstr>微软雅黑</vt:lpstr>
      <vt:lpstr>Helvetica</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2020-02-24T03:59:46Z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