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1" r:id="rId1"/>
  </p:sldMasterIdLst>
  <p:sldIdLst>
    <p:sldId id="271" r:id="rId2"/>
    <p:sldId id="258" r:id="rId3"/>
    <p:sldId id="272" r:id="rId4"/>
    <p:sldId id="259" r:id="rId5"/>
    <p:sldId id="273" r:id="rId6"/>
    <p:sldId id="262" r:id="rId7"/>
    <p:sldId id="274" r:id="rId8"/>
    <p:sldId id="275" r:id="rId9"/>
    <p:sldId id="276" r:id="rId10"/>
    <p:sldId id="277" r:id="rId11"/>
    <p:sldId id="278" r:id="rId12"/>
    <p:sldId id="260" r:id="rId13"/>
    <p:sldId id="279" r:id="rId14"/>
    <p:sldId id="280" r:id="rId15"/>
    <p:sldId id="281" r:id="rId16"/>
    <p:sldId id="265" r:id="rId17"/>
    <p:sldId id="282" r:id="rId18"/>
    <p:sldId id="283" r:id="rId19"/>
    <p:sldId id="266" r:id="rId20"/>
    <p:sldId id="284" r:id="rId21"/>
    <p:sldId id="285" r:id="rId2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82C6"/>
    <a:srgbClr val="F20000"/>
    <a:srgbClr val="35378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318" autoAdjust="0"/>
    <p:restoredTop sz="94660" autoAdjust="0"/>
  </p:normalViewPr>
  <p:slideViewPr>
    <p:cSldViewPr>
      <p:cViewPr varScale="1">
        <p:scale>
          <a:sx n="61" d="100"/>
          <a:sy n="61" d="100"/>
        </p:scale>
        <p:origin x="-7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slide" Target="../slides/slide12.xml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slide" Target="../slides/slide12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2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2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2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2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2.xml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2.xml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2.xml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B491E-AF8E-4591-A82D-DBE727F55935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14E13-1728-4065-9678-A44ACBC3B7F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B491E-AF8E-4591-A82D-DBE727F55935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14E13-1728-4065-9678-A44ACBC3B7F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B491E-AF8E-4591-A82D-DBE727F55935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14E13-1728-4065-9678-A44ACBC3B7F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五边形 10">
            <a:hlinkClick r:id="rId4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68250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2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五边形 3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五边形 1"/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48806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五边形 10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五边形 10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五边形 10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五边形 10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五边形 10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五边形 10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B491E-AF8E-4591-A82D-DBE727F55935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14E13-1728-4065-9678-A44ACBC3B7F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五边形 10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五边形 10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" name="五边形 12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" name="五边形 12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" name="五边形 12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" name="五边形 12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" name="五边形 12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" name="五边形 12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" name="五边形 12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" name="五边形 12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B491E-AF8E-4591-A82D-DBE727F55935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14E13-1728-4065-9678-A44ACBC3B7F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" name="五边形 12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" name="五边形 12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4293096"/>
            <a:ext cx="7772400" cy="4874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4800" b="1">
                <a:solidFill>
                  <a:schemeClr val="tx1"/>
                </a:solidFill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694165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font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813" y="1535113"/>
            <a:ext cx="803275" cy="178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标题占位符 1"/>
          <p:cNvSpPr>
            <a:spLocks noGrp="1"/>
          </p:cNvSpPr>
          <p:nvPr>
            <p:ph type="title"/>
          </p:nvPr>
        </p:nvSpPr>
        <p:spPr>
          <a:xfrm>
            <a:off x="2267744" y="1026195"/>
            <a:ext cx="6624736" cy="5089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2401416" y="1823144"/>
            <a:ext cx="6491064" cy="441416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2000"/>
            </a:lvl1pPr>
            <a:lvl2pPr marL="457200" indent="0">
              <a:lnSpc>
                <a:spcPct val="150000"/>
              </a:lnSpc>
              <a:buFontTx/>
              <a:buNone/>
              <a:defRPr sz="2000"/>
            </a:lvl2pPr>
            <a:lvl3pPr marL="914400" indent="0">
              <a:lnSpc>
                <a:spcPct val="150000"/>
              </a:lnSpc>
              <a:buFontTx/>
              <a:buNone/>
              <a:defRPr sz="2000"/>
            </a:lvl3pPr>
            <a:lvl4pPr marL="1371600" indent="0">
              <a:lnSpc>
                <a:spcPct val="150000"/>
              </a:lnSpc>
              <a:buFontTx/>
              <a:buNone/>
              <a:defRPr sz="2000"/>
            </a:lvl4pPr>
            <a:lvl5pPr marL="1828800" indent="0">
              <a:lnSpc>
                <a:spcPct val="150000"/>
              </a:lnSpc>
              <a:buFontTx/>
              <a:buNone/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grpSp>
        <p:nvGrpSpPr>
          <p:cNvPr id="2" name="组合 1"/>
          <p:cNvGrpSpPr/>
          <p:nvPr userDrawn="1"/>
        </p:nvGrpSpPr>
        <p:grpSpPr>
          <a:xfrm>
            <a:off x="2411760" y="1558504"/>
            <a:ext cx="5946429" cy="214312"/>
            <a:chOff x="2411760" y="1558504"/>
            <a:chExt cx="5946429" cy="214312"/>
          </a:xfrm>
        </p:grpSpPr>
        <p:sp>
          <p:nvSpPr>
            <p:cNvPr id="12" name="Line 46"/>
            <p:cNvSpPr>
              <a:spLocks noChangeShapeType="1"/>
            </p:cNvSpPr>
            <p:nvPr userDrawn="1"/>
          </p:nvSpPr>
          <p:spPr bwMode="auto">
            <a:xfrm>
              <a:off x="2626073" y="1663279"/>
              <a:ext cx="5732116" cy="0"/>
            </a:xfrm>
            <a:prstGeom prst="line">
              <a:avLst/>
            </a:prstGeom>
            <a:noFill/>
            <a:ln w="25400">
              <a:solidFill>
                <a:srgbClr val="5F5F5F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十六角星 12"/>
            <p:cNvSpPr/>
            <p:nvPr userDrawn="1"/>
          </p:nvSpPr>
          <p:spPr>
            <a:xfrm>
              <a:off x="2411760" y="1558504"/>
              <a:ext cx="214312" cy="214312"/>
            </a:xfrm>
            <a:prstGeom prst="star16">
              <a:avLst/>
            </a:prstGeom>
            <a:solidFill>
              <a:srgbClr val="00B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650229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1383720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14282" y="785812"/>
            <a:ext cx="8715436" cy="571502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DC2C1-AFE0-47B9-A30D-87A44ECA0F1A}" type="datetimeFigureOut">
              <a:rPr lang="zh-CN" altLang="en-US"/>
              <a:pPr>
                <a:defRPr/>
              </a:pPr>
              <a:t>2016-9-17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281694-89E8-44DE-906D-68E1C1BE59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82817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B491E-AF8E-4591-A82D-DBE727F55935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14E13-1728-4065-9678-A44ACBC3B7F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B491E-AF8E-4591-A82D-DBE727F55935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14E13-1728-4065-9678-A44ACBC3B7F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B491E-AF8E-4591-A82D-DBE727F55935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14E13-1728-4065-9678-A44ACBC3B7F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B491E-AF8E-4591-A82D-DBE727F55935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14E13-1728-4065-9678-A44ACBC3B7F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B491E-AF8E-4591-A82D-DBE727F55935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14E13-1728-4065-9678-A44ACBC3B7F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B491E-AF8E-4591-A82D-DBE727F55935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14E13-1728-4065-9678-A44ACBC3B7F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FB491E-AF8E-4591-A82D-DBE727F55935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414E13-1728-4065-9678-A44ACBC3B7F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2" r:id="rId1"/>
    <p:sldLayoutId id="2147483853" r:id="rId2"/>
    <p:sldLayoutId id="2147483854" r:id="rId3"/>
    <p:sldLayoutId id="2147483855" r:id="rId4"/>
    <p:sldLayoutId id="2147483856" r:id="rId5"/>
    <p:sldLayoutId id="2147483857" r:id="rId6"/>
    <p:sldLayoutId id="2147483858" r:id="rId7"/>
    <p:sldLayoutId id="2147483859" r:id="rId8"/>
    <p:sldLayoutId id="2147483860" r:id="rId9"/>
    <p:sldLayoutId id="2147483861" r:id="rId10"/>
    <p:sldLayoutId id="2147483862" r:id="rId11"/>
    <p:sldLayoutId id="2147483863" r:id="rId12"/>
    <p:sldLayoutId id="2147483864" r:id="rId13"/>
    <p:sldLayoutId id="2147483865" r:id="rId14"/>
    <p:sldLayoutId id="2147483866" r:id="rId15"/>
    <p:sldLayoutId id="2147483867" r:id="rId16"/>
    <p:sldLayoutId id="2147483868" r:id="rId17"/>
    <p:sldLayoutId id="2147483869" r:id="rId18"/>
    <p:sldLayoutId id="2147483870" r:id="rId19"/>
    <p:sldLayoutId id="2147483871" r:id="rId20"/>
    <p:sldLayoutId id="2147483872" r:id="rId21"/>
    <p:sldLayoutId id="2147483873" r:id="rId22"/>
    <p:sldLayoutId id="2147483874" r:id="rId23"/>
    <p:sldLayoutId id="2147483875" r:id="rId24"/>
    <p:sldLayoutId id="2147483876" r:id="rId25"/>
    <p:sldLayoutId id="2147483877" r:id="rId26"/>
    <p:sldLayoutId id="2147483878" r:id="rId27"/>
    <p:sldLayoutId id="2147483879" r:id="rId28"/>
    <p:sldLayoutId id="2147483880" r:id="rId29"/>
    <p:sldLayoutId id="2147483881" r:id="rId30"/>
    <p:sldLayoutId id="2147483882" r:id="rId31"/>
    <p:sldLayoutId id="2147483840" r:id="rId32"/>
    <p:sldLayoutId id="2147483841" r:id="rId33"/>
    <p:sldLayoutId id="2147483844" r:id="rId34"/>
    <p:sldLayoutId id="2147483847" r:id="rId3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2007___1.docx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22.xml"/><Relationship Id="rId4" Type="http://schemas.openxmlformats.org/officeDocument/2006/relationships/slide" Target="slide1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23.xml"/><Relationship Id="rId4" Type="http://schemas.openxmlformats.org/officeDocument/2006/relationships/slide" Target="slide1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24.xml"/><Relationship Id="rId4" Type="http://schemas.openxmlformats.org/officeDocument/2006/relationships/slide" Target="slide1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25.xml"/><Relationship Id="rId4" Type="http://schemas.openxmlformats.org/officeDocument/2006/relationships/slide" Target="slide1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26.xml"/><Relationship Id="rId4" Type="http://schemas.openxmlformats.org/officeDocument/2006/relationships/slide" Target="slide1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27.xml"/><Relationship Id="rId4" Type="http://schemas.openxmlformats.org/officeDocument/2006/relationships/slide" Target="slide1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28.xml"/><Relationship Id="rId4" Type="http://schemas.openxmlformats.org/officeDocument/2006/relationships/slide" Target="slide1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29.xml"/><Relationship Id="rId4" Type="http://schemas.openxmlformats.org/officeDocument/2006/relationships/slide" Target="slide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30.xml"/><Relationship Id="rId4" Type="http://schemas.openxmlformats.org/officeDocument/2006/relationships/slide" Target="slide1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31.xml"/><Relationship Id="rId4" Type="http://schemas.openxmlformats.org/officeDocument/2006/relationships/slide" Target="slide1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2007___2.docx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3.vml"/><Relationship Id="rId5" Type="http://schemas.openxmlformats.org/officeDocument/2006/relationships/package" Target="../embeddings/Microsoft_Office_Word_2007___3.docx"/><Relationship Id="rId4" Type="http://schemas.openxmlformats.org/officeDocument/2006/relationships/slide" Target="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4.vml"/><Relationship Id="rId5" Type="http://schemas.openxmlformats.org/officeDocument/2006/relationships/package" Target="../embeddings/Microsoft_Office_Word_2007___4.docx"/><Relationship Id="rId4" Type="http://schemas.openxmlformats.org/officeDocument/2006/relationships/slide" Target="sl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574867082"/>
              </p:ext>
            </p:extLst>
          </p:nvPr>
        </p:nvGraphicFramePr>
        <p:xfrm>
          <a:off x="508000" y="3224897"/>
          <a:ext cx="8128000" cy="662206"/>
        </p:xfrm>
        <a:graphic>
          <a:graphicData uri="http://schemas.openxmlformats.org/presentationml/2006/ole">
            <p:oleObj spid="_x0000_s1027" name="文档" r:id="rId3" imgW="3839157" imgH="31289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66733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凄楚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凄凉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凄清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大陆上的秋天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无论是疏雨滴梧桐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或是骤雨打荷叶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听去总有一点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凄凉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凄清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凄楚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敌机狂轰滥炸之后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整个城市残垣断壁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一片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凄凉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秋夜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凄清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的月光散发着惨白的光。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三者都是形容词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都含有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凄惨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的意思。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凄楚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只能用于人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凄凉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凄清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既可用于人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也可用于环境、景物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凄凉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侧重指景物的寂寞冷落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凄清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侧重指景物的清冷。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48274" y="2791814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788548" y="2791814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417936" y="2791814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300192" y="3191765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767882" y="3597093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95536" y="3967459"/>
            <a:ext cx="8240464" cy="13337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3226290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想入非非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痴心妄想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每天回家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曲折穿过金门街到厦门街迷宫式的长巷短巷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雨里风里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走入霏霏令人更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想入非非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癞蛤蟆想吃天鹅肉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纯属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痴心妄想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二者都有想法不切合实际之意。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想入非非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形容完全脱离现实地胡思乱想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但有实现的可能。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痴心妄想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指一心想着不可能实现的事。也指愚蠢荒唐的想法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所做之事不可能实现。贬义的程度比较深。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192884" y="2791814"/>
            <a:ext cx="1112935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15532" y="3199339"/>
            <a:ext cx="1112935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5536" y="3595978"/>
            <a:ext cx="8240464" cy="17758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6017753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627784" y="692696"/>
            <a:ext cx="1152128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素材积累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先是料料峭峭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继而雨季开始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时而淋淋漓漓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时而淅淅沥沥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天潮潮地湿湿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即连在梦里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也似乎把伞撑着。而就凭一把伞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躲过一阵潇潇的冷雨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也躲不过整个雨季。连思想也都是潮润润的。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料峭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淋漓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淅沥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潮湿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固然是诉诸触觉的描写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但运用叠字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料料峭峭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淋淋漓漓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淅淅沥沥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天潮潮地湿湿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便同时录下了风雨的声响了。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连思想也都是潮润润的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被评论家称为诗化之笔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这些句子的诗味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在于用联想的方式把自然界的雨境与内心的情思巧妙地联系起来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达到了一种见景生情的悠远的境界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很富有诗意。另外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句式上是匀称的对偶。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5536" y="2924944"/>
            <a:ext cx="8240464" cy="273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5412150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627784" y="692696"/>
            <a:ext cx="1152128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素材积累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大量使用叠音词写雨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不仅具有一种和谐的音韵美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也使雨态表现得更形象。参差的韵语段落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在诉诸读者五官感觉时着重了听觉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充分运用双声叠韵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讲究平仄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转换同音异形字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创造了音乐美。轻轻吟诵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就仿佛将冷雨淅淅沥沥地从嘴里读出来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读出来的雨点点滴滴打在读者审美的视野里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多么悦耳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而又多么令人不由自主地走入霏霏冷雨里而想入非非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像这样既写实境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又描声态的表达方式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给读者感官以丰富而鲜明的印象。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1046801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627784" y="692696"/>
            <a:ext cx="1152128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素材积累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114868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想这样子的台北凄凄切切完全是黑白片的味道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想整个中国整部中国的历史无非是一张黑白片子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片头到片尾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一直是这样下着雨的。这种感觉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不知道是不是从安东尼奥尼那里来的。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运用了比喻和通感的手法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黑白片的味道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比喻单调乏味。作者写此文时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正是大陆的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文革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后期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(1974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安东尼奥尼当时拍了一部反映当时中国现实的纪录片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调子很灰暗。可见作者由此表达了对中国历史和现实的担忧。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5536" y="3356992"/>
            <a:ext cx="8240464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9462542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627784" y="692696"/>
            <a:ext cx="1152128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素材积累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95536" y="1125782"/>
            <a:ext cx="8240464" cy="4967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然则他日思夜梦的那片土地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究竟在哪里呢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在报纸的头条标题里吗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还是香港的谣言里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还是傅聪的黑键白键、马思聪的跳弓拨弦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作者通过对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的联想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对中国历史与现实的思考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表达了因久离大陆而产生的强烈牵挂以及因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文化大革命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而引起的困惑。所以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听冷雨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就是作者在炽热的情思下对于现实、历史的冷静思考。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一打少年听雨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两打中年听雨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三打白头听雨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化用前人诗词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少年听雨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作者回味意气风发的少年生活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是为下文表现人生乐少恨多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表现老境孤寂凄凉做反衬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中年听雨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作者回味壮年听雨的苍凉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既是与前文少年生活做比较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呈现出青春美梦的破碎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又是为下文写老年苦涩的境遇做铺垫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白头听雨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表现了作者看破红尘、万念俱灰的绝望情绪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回顾一生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深化了作品的主题。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5536" y="2348880"/>
            <a:ext cx="8240464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2719" y="4005064"/>
            <a:ext cx="8406098" cy="22332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5022529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2627784" y="692696"/>
            <a:ext cx="1152128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素材积累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作者写到了少年听雨、中年听雨和白头听雨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实际上表明的是什么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其实作者听雨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何尝不是听人生呢。这三个阶段给人的感觉一定是不相同的。少年时候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年幼无知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在灯下听着雨声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听着故事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给人一种温馨的感觉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中年听雨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客舟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表明了那种漂泊异乡的沧桑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老年听雨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在僧庐下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却想到了亡宋之痛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想到了祖国的分裂状态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心中多了一种浓浓的伤感。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5536" y="2924944"/>
            <a:ext cx="8240464" cy="23137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99457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2627784" y="692696"/>
            <a:ext cx="1152128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素材积累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46406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作者在文中写了雨韵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写到了雨的音乐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又一次讲到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那古老的音乐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属于中国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讲到了听雨屋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讲到了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日式的古屋里听雨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两个日式古屋里听雨听到的是同一种雨吗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不是。前一种听到的是台风台雨、雷雨、暴雨、西北雨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写到了凄凉的秋意。听到这些的时候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作者那颗平静的心再也无法宁静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只剩下了一份凄凉、惆怅、冷湿的情怀。后者从春雨绵绵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听到了秋雨潇潇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从少年听到中年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雨是一种单调而耐听的音乐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而且是回忆的音乐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于是自然地想到了江南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想到了四川。但是梦总会醒的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是回忆总会回到现实的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于是他又无法不回到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年代的台北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回到那个黑白的公寓时代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瓦的音乐成了绝响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美丽的蝴蝶飞入了历史的记忆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现在真的不需要了吗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并不是的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生活富足了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可是色彩却单一了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情韵没有了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只剩下一张黑白的默片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表达了作者的一种深深的遗憾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一种家国之痛的遗憾。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5536" y="2267360"/>
            <a:ext cx="8240464" cy="41139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183461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2627784" y="692696"/>
            <a:ext cx="1152128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素材积累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为什么作者通过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汉字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坚定了对祖国的信念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汉字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是世界上最独特最丰富的语言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部可看出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是中华民族悠久历史文化和向心力的集中体现。只要这种语言不断绝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中国就永远挺立。历史已充分证明了这一点。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5536" y="3151854"/>
            <a:ext cx="8240464" cy="18831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650510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627784" y="692696"/>
            <a:ext cx="1152128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素材积累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724265"/>
            <a:ext cx="8128000" cy="166346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可以看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也可以听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靠的是一种对故乡、对亲人的眷念。余光中的《听听那冷雨》让人感受到了那浓浓的乡愁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靠的就是诗人一颗敏感且会感动的心。请以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感动是一种养分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为中心整理写作素材。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774873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7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" y="2458586"/>
            <a:ext cx="8128000" cy="2194829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627784" y="692696"/>
            <a:ext cx="1152128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素材积累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02338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精彩语段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常常被感动而充满激情的人是有福的。我或许属于其中之一。故我想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感动是由于我深爱着世上一切美好的事物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甚至比别人更留意也更钟情于它们。而这些美好的事物也仿佛是我的朋友和亲人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也同样留意着、爱着、钟情着我。我们永远保持着那种和谐友善、亲密真挚的联系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保持着深层的感情交流、碰撞与沟通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彼此间相互提醒、暗示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相互期许、关怀和给予。每次小小的感动都会洗净我灵魂中某个小小的斑点或污渍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每一次深深的感动都有可能斩断我性情中某一段深深的劣根。日复一日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年复一年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感动使我的内心变得清洁、明亮、丰富而又宽敞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使我面对每一轮崭新的日出都能赢得一个全新的自我。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010193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627784" y="692696"/>
            <a:ext cx="1152128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素材积累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8000"/>
            <a:ext cx="8128000" cy="247599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对于我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感动始终是一种崇高的养分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如同丰盈甘美的母乳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对于感动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我则始终都是一个受益不尽的吮吸者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吸着母乳的精华渐渐长高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长大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健康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强壮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拥有智慧与激情。因此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我敢说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一个人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只要他还能感动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就不至于彻底丧失良知与天性。只要能感动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即使将你放在生活的最边缘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你也决不会轻易放弃做人的资格以及与生俱来的发言权。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14872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511282697"/>
              </p:ext>
            </p:extLst>
          </p:nvPr>
        </p:nvGraphicFramePr>
        <p:xfrm>
          <a:off x="508000" y="3224897"/>
          <a:ext cx="8128000" cy="662206"/>
        </p:xfrm>
        <a:graphic>
          <a:graphicData uri="http://schemas.openxmlformats.org/presentationml/2006/ole">
            <p:oleObj spid="_x0000_s2051" name="文档" r:id="rId3" imgW="3839157" imgH="31289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022062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980728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连线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作者</a:t>
            </a:r>
            <a:endParaRPr lang="en-US" altLang="zh-CN" sz="220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余光中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余光中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生于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1928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祖籍福建。当代台湾诗人、散文家。余光中一生从事诗歌写作、散文写作、评论、翻译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自称为自己写作的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四度空间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。至今驰骋文坛已逾半个世纪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涉猎广泛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被誉为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艺术上的多妻主义者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。现已出版作品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余种。其人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左手为诗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右手为文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代表诗集有《舟子的悲歌》《白玉苦瓜》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散文集有《左手的缪思》等各十余部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另外还有评论集《掌上雨》。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Q15.eps" descr="id:2147489607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3707904" y="1248114"/>
            <a:ext cx="1629901" cy="2192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5708833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写作背景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余光中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1949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年随父母去了香港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,1950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年迁居台湾。他热爱中国传统文化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最美最母亲的国度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要做屈原和李白的传人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。他曾说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岁负笈漂泊台岛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到小楼孤灯下怀乡的呢喃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直到往来于两岸间的探亲、观光、交流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萦绕在我心头的仍旧是挥之不去的乡愁。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谈到作品中永恒的怀乡情结和心路历程时他说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不过我慢慢意识到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我的乡愁现在应该是对包括地理、历史和文化在内的整个中国的眷恋。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”1974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他到香港中文大学任教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并于同年写下了《听听那冷雨》这篇散文。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1992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他终于回到他思念已久的大陆。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737787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299141596"/>
              </p:ext>
            </p:extLst>
          </p:nvPr>
        </p:nvGraphicFramePr>
        <p:xfrm>
          <a:off x="863689" y="1332397"/>
          <a:ext cx="8128000" cy="4447207"/>
        </p:xfrm>
        <a:graphic>
          <a:graphicData uri="http://schemas.openxmlformats.org/presentationml/2006/ole">
            <p:oleObj spid="_x0000_s3075" name="文档" r:id="rId5" imgW="3839157" imgH="2100615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1452891" y="1733466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446982" y="1733466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732471" y="2172332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635896" y="2172332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427422" y="2622084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635896" y="2643856"/>
            <a:ext cx="136815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009617" y="3098679"/>
            <a:ext cx="1050215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616761" y="3087793"/>
            <a:ext cx="1050215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009617" y="3547988"/>
            <a:ext cx="762183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201074" y="3547988"/>
            <a:ext cx="762183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435511" y="4015950"/>
            <a:ext cx="762183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566811" y="4731989"/>
            <a:ext cx="436675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566811" y="5205902"/>
            <a:ext cx="436675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2789083" y="4487501"/>
            <a:ext cx="762183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2789083" y="4941168"/>
            <a:ext cx="762183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2789083" y="5425967"/>
            <a:ext cx="762183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368533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7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8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162122335"/>
              </p:ext>
            </p:extLst>
          </p:nvPr>
        </p:nvGraphicFramePr>
        <p:xfrm>
          <a:off x="512763" y="1255713"/>
          <a:ext cx="8094662" cy="4900612"/>
        </p:xfrm>
        <a:graphic>
          <a:graphicData uri="http://schemas.openxmlformats.org/presentationml/2006/ole">
            <p:oleObj spid="_x0000_s4099" name="文档" r:id="rId5" imgW="3839157" imgH="2322774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4283968" y="1700808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55166" y="1700808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667134" y="2231166"/>
            <a:ext cx="288032" cy="2793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955166" y="2752031"/>
            <a:ext cx="288032" cy="3374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541643" y="3317208"/>
            <a:ext cx="288032" cy="3374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771590" y="1700808"/>
            <a:ext cx="28803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771590" y="2244213"/>
            <a:ext cx="28803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771590" y="2787618"/>
            <a:ext cx="28803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497621" y="3307091"/>
            <a:ext cx="28803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685659" y="4123635"/>
            <a:ext cx="288032" cy="3374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696545" y="4653136"/>
            <a:ext cx="288032" cy="3374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443806" y="5183006"/>
            <a:ext cx="288032" cy="3374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699792" y="5715914"/>
            <a:ext cx="288032" cy="3374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6552725" y="4393901"/>
            <a:ext cx="28803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6552725" y="4941168"/>
            <a:ext cx="28803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6552725" y="5460824"/>
            <a:ext cx="288032" cy="327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1915546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7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8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解词义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料料峭峭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形容微寒。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孺慕之情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小孩子对母亲的依恋之情。孺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指小孩子。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氤氲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形容烟或云气浓郁。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忐忐忑忑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心神不定。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若即若离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好像接近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又好像不接近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形容跟人的关系不很紧密。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淅沥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拟声词。形容雨、雪、风、落叶等的声音。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0422598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辨用法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延伸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延长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这样想时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他希望这些狭长的巷子永远延伸下去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他的思路也可以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延伸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不是金门街到厦门街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而是金门到厦门。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有关部门联合下发通知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我国汽车下乡政策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延长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一年。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二者都是动词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都有向长的方面发展的意思。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延伸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还有伸展的意思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强调动态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延长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强调在原来的基础上有所发展。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65852" y="3401098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28184" y="3795732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5536" y="4139568"/>
            <a:ext cx="8240464" cy="8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1096102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76</TotalTime>
  <Words>1938</Words>
  <Application>Microsoft Office PowerPoint</Application>
  <PresentationFormat>全屏显示(4:3)</PresentationFormat>
  <Paragraphs>97</Paragraphs>
  <Slides>21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3" baseType="lpstr">
      <vt:lpstr>自定义设计方案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cp:revision>11</cp:revision>
  <dcterms:created xsi:type="dcterms:W3CDTF">2014-12-27T00:55:35Z</dcterms:created>
  <dcterms:modified xsi:type="dcterms:W3CDTF">2016-09-16T16:03:47Z</dcterms:modified>
</cp:coreProperties>
</file>