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282" r:id="rId5"/>
    <p:sldId id="280" r:id="rId6"/>
    <p:sldId id="283" r:id="rId7"/>
    <p:sldId id="284" r:id="rId8"/>
    <p:sldId id="285" r:id="rId9"/>
    <p:sldId id="286" r:id="rId10"/>
    <p:sldId id="287" r:id="rId11"/>
    <p:sldId id="289" r:id="rId12"/>
    <p:sldId id="290" r:id="rId13"/>
    <p:sldId id="295" r:id="rId14"/>
    <p:sldId id="292" r:id="rId15"/>
    <p:sldId id="293" r:id="rId16"/>
    <p:sldId id="294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3" r:id="rId25"/>
    <p:sldId id="304" r:id="rId26"/>
    <p:sldId id="305" r:id="rId27"/>
    <p:sldId id="306" r:id="rId28"/>
    <p:sldId id="307" r:id="rId29"/>
    <p:sldId id="308" r:id="rId30"/>
    <p:sldId id="309" r:id="rId31"/>
    <p:sldId id="310" r:id="rId32"/>
    <p:sldId id="311" r:id="rId33"/>
    <p:sldId id="312" r:id="rId34"/>
    <p:sldId id="313" r:id="rId35"/>
    <p:sldId id="314" r:id="rId36"/>
    <p:sldId id="315" r:id="rId37"/>
    <p:sldId id="316" r:id="rId38"/>
    <p:sldId id="317" r:id="rId39"/>
    <p:sldId id="318" r:id="rId40"/>
    <p:sldId id="319" r:id="rId41"/>
    <p:sldId id="320" r:id="rId42"/>
    <p:sldId id="321" r:id="rId43"/>
    <p:sldId id="322" r:id="rId44"/>
    <p:sldId id="323" r:id="rId45"/>
    <p:sldId id="324" r:id="rId46"/>
    <p:sldId id="325" r:id="rId47"/>
    <p:sldId id="326" r:id="rId48"/>
    <p:sldId id="327" r:id="rId49"/>
    <p:sldId id="328" r:id="rId50"/>
    <p:sldId id="329" r:id="rId51"/>
    <p:sldId id="330" r:id="rId52"/>
    <p:sldId id="331" r:id="rId53"/>
    <p:sldId id="332" r:id="rId54"/>
    <p:sldId id="333" r:id="rId55"/>
    <p:sldId id="334" r:id="rId56"/>
  </p:sldIdLst>
  <p:sldSz cx="9144000" cy="5143500" type="screen16x9"/>
  <p:notesSz cx="6858000" cy="9144000"/>
  <p:custDataLst>
    <p:tags r:id="rId5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74743" autoAdjust="0"/>
  </p:normalViewPr>
  <p:slideViewPr>
    <p:cSldViewPr snapToGrid="0">
      <p:cViewPr>
        <p:scale>
          <a:sx n="100" d="100"/>
          <a:sy n="100" d="100"/>
        </p:scale>
        <p:origin x="-540" y="-72"/>
      </p:cViewPr>
      <p:guideLst>
        <p:guide orient="horz" pos="2811"/>
        <p:guide orient="horz" pos="413"/>
        <p:guide pos="516"/>
        <p:guide pos="526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slide" Target="slides/slide41.xml" /><Relationship Id="rId46" Type="http://schemas.openxmlformats.org/officeDocument/2006/relationships/slide" Target="slides/slide42.xml" /><Relationship Id="rId47" Type="http://schemas.openxmlformats.org/officeDocument/2006/relationships/slide" Target="slides/slide43.xml" /><Relationship Id="rId48" Type="http://schemas.openxmlformats.org/officeDocument/2006/relationships/slide" Target="slides/slide44.xml" /><Relationship Id="rId49" Type="http://schemas.openxmlformats.org/officeDocument/2006/relationships/slide" Target="slides/slide45.xml" /><Relationship Id="rId5" Type="http://schemas.openxmlformats.org/officeDocument/2006/relationships/slide" Target="slides/slide1.xml" /><Relationship Id="rId50" Type="http://schemas.openxmlformats.org/officeDocument/2006/relationships/slide" Target="slides/slide46.xml" /><Relationship Id="rId51" Type="http://schemas.openxmlformats.org/officeDocument/2006/relationships/slide" Target="slides/slide47.xml" /><Relationship Id="rId52" Type="http://schemas.openxmlformats.org/officeDocument/2006/relationships/slide" Target="slides/slide48.xml" /><Relationship Id="rId53" Type="http://schemas.openxmlformats.org/officeDocument/2006/relationships/slide" Target="slides/slide49.xml" /><Relationship Id="rId54" Type="http://schemas.openxmlformats.org/officeDocument/2006/relationships/slide" Target="slides/slide50.xml" /><Relationship Id="rId55" Type="http://schemas.openxmlformats.org/officeDocument/2006/relationships/slide" Target="slides/slide51.xml" /><Relationship Id="rId56" Type="http://schemas.openxmlformats.org/officeDocument/2006/relationships/slide" Target="slides/slide52.xml" /><Relationship Id="rId57" Type="http://schemas.openxmlformats.org/officeDocument/2006/relationships/tags" Target="tags/tag177.xml" /><Relationship Id="rId58" Type="http://schemas.openxmlformats.org/officeDocument/2006/relationships/presProps" Target="presProps.xml" /><Relationship Id="rId59" Type="http://schemas.openxmlformats.org/officeDocument/2006/relationships/viewProps" Target="viewProps.xml" /><Relationship Id="rId6" Type="http://schemas.openxmlformats.org/officeDocument/2006/relationships/slide" Target="slides/slide2.xml" /><Relationship Id="rId60" Type="http://schemas.openxmlformats.org/officeDocument/2006/relationships/theme" Target="theme/theme1.xml" /><Relationship Id="rId61" Type="http://schemas.openxmlformats.org/officeDocument/2006/relationships/tableStyles" Target="tableStyles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4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4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4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4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4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4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_rels/notesSlide4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7.xml" /><Relationship Id="rId2" Type="http://schemas.openxmlformats.org/officeDocument/2006/relationships/notesMaster" Target="../notesMasters/notesMaster1.xml" /></Relationships>
</file>

<file path=ppt/notesSlides/_rels/notesSlide4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8.xml" /><Relationship Id="rId2" Type="http://schemas.openxmlformats.org/officeDocument/2006/relationships/notesMaster" Target="../notesMasters/notesMaster1.xml" /></Relationships>
</file>

<file path=ppt/notesSlides/_rels/notesSlide4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9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/Relationships>
</file>

<file path=ppt/notesSlides/_rels/notesSlide5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1.xml" /><Relationship Id="rId2" Type="http://schemas.openxmlformats.org/officeDocument/2006/relationships/notesMaster" Target="../notesMasters/notesMaster1.xml" /></Relationships>
</file>

<file path=ppt/notesSlides/_rels/notesSlide5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2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页面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统一为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16:9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宽幅画面比例尺寸；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统一格式为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PPTX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mtClean="0"/>
              <a:t>请注意：</a:t>
            </a:r>
            <a:endParaRPr lang="en-US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mtClean="0"/>
              <a:t>1. </a:t>
            </a:r>
            <a:r>
              <a:rPr lang="zh-CN" altLang="en-US" smtClean="0"/>
              <a:t>课名：微软雅黑</a:t>
            </a:r>
            <a:r>
              <a:rPr lang="en-US" altLang="zh-CN" smtClean="0"/>
              <a:t>48</a:t>
            </a:r>
            <a:r>
              <a:rPr lang="zh-CN" altLang="en-US" smtClean="0"/>
              <a:t>号字；</a:t>
            </a:r>
            <a:endParaRPr lang="en-US" altLang="zh-CN" smtClean="0"/>
          </a:p>
          <a:p>
            <a:r>
              <a:rPr lang="en-US" altLang="zh-CN" smtClean="0"/>
              <a:t>2.</a:t>
            </a:r>
            <a:r>
              <a:rPr lang="zh-CN" altLang="en-US" sz="1200" b="0" smtClean="0"/>
              <a:t>（第一课时）</a:t>
            </a:r>
            <a:r>
              <a:rPr lang="zh-CN" altLang="en-US" smtClean="0"/>
              <a:t>：微软雅黑</a:t>
            </a:r>
            <a:r>
              <a:rPr lang="en-US" altLang="zh-CN" smtClean="0"/>
              <a:t>32</a:t>
            </a:r>
            <a:r>
              <a:rPr lang="zh-CN" altLang="en-US" smtClean="0"/>
              <a:t>号字；</a:t>
            </a:r>
            <a:endParaRPr lang="en-US" altLang="zh-CN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mtClean="0"/>
              <a:t>3.</a:t>
            </a:r>
            <a:r>
              <a:rPr lang="zh-CN" altLang="en-US" smtClean="0"/>
              <a:t>学校名称：请填写全称；</a:t>
            </a:r>
            <a:endParaRPr lang="en-US" altLang="zh-CN" b="1" smtClean="0"/>
          </a:p>
          <a:p>
            <a:r>
              <a:rPr lang="en-US" altLang="zh-CN" smtClean="0"/>
              <a:t>4.</a:t>
            </a:r>
            <a:r>
              <a:rPr lang="zh-CN" altLang="en-US" smtClean="0"/>
              <a:t>学科、年级、主讲人、学校：华文楷体</a:t>
            </a:r>
            <a:r>
              <a:rPr lang="en-US" altLang="zh-CN" smtClean="0"/>
              <a:t>28</a:t>
            </a:r>
            <a:r>
              <a:rPr lang="zh-CN" altLang="en-US" smtClean="0"/>
              <a:t>号字（具体根据文字量可适当调整）。</a:t>
            </a:r>
            <a:endParaRPr lang="en-US" altLang="zh-CN" smtClean="0"/>
          </a:p>
          <a:p>
            <a:endParaRPr lang="en-US" altLang="zh-CN" smtClean="0"/>
          </a:p>
          <a:p>
            <a:r>
              <a:rPr lang="zh-CN" altLang="en-US" smtClean="0"/>
              <a:t>英文</a:t>
            </a:r>
            <a:endParaRPr lang="en-US" altLang="zh-CN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mtClean="0"/>
              <a:t>1.</a:t>
            </a:r>
            <a:r>
              <a:rPr lang="zh-CN" altLang="en-US" smtClean="0"/>
              <a:t>课名：字体以</a:t>
            </a:r>
            <a:r>
              <a:rPr lang="en-US" altLang="zh-CN" smtClean="0"/>
              <a:t>Times New Roman</a:t>
            </a:r>
            <a:r>
              <a:rPr lang="zh-CN" altLang="en-US" smtClean="0"/>
              <a:t>为主，字号一般使用</a:t>
            </a:r>
            <a:r>
              <a:rPr lang="en-US" altLang="zh-CN" smtClean="0"/>
              <a:t>32—36</a:t>
            </a:r>
            <a:r>
              <a:rPr lang="zh-CN" altLang="en-US" smtClean="0"/>
              <a:t>号，特别强调可以用</a:t>
            </a:r>
            <a:r>
              <a:rPr lang="en-US" altLang="zh-CN" smtClean="0"/>
              <a:t>40</a:t>
            </a:r>
            <a:r>
              <a:rPr lang="zh-CN" altLang="en-US" smtClean="0"/>
              <a:t>号；</a:t>
            </a:r>
            <a:endParaRPr lang="en-US" altLang="zh-CN" smtClean="0"/>
          </a:p>
          <a:p>
            <a:r>
              <a:rPr lang="en-US" altLang="zh-CN" smtClean="0"/>
              <a:t>2.</a:t>
            </a:r>
            <a:r>
              <a:rPr lang="zh-CN" altLang="en-US" smtClean="0"/>
              <a:t>（</a:t>
            </a:r>
            <a:r>
              <a:rPr lang="en-US" altLang="zh-CN" smtClean="0"/>
              <a:t>Period</a:t>
            </a:r>
            <a:r>
              <a:rPr lang="en-US" altLang="zh-CN" baseline="0" smtClean="0"/>
              <a:t> 1</a:t>
            </a:r>
            <a:r>
              <a:rPr lang="zh-CN" altLang="en-US" smtClean="0"/>
              <a:t>）：字体使用</a:t>
            </a:r>
            <a:r>
              <a:rPr lang="en-US" altLang="zh-CN" smtClean="0"/>
              <a:t>Arial</a:t>
            </a:r>
            <a:r>
              <a:rPr lang="zh-CN" altLang="en-US" smtClean="0"/>
              <a:t>，字号为</a:t>
            </a:r>
            <a:r>
              <a:rPr lang="en-US" altLang="zh-CN" smtClean="0"/>
              <a:t>28</a:t>
            </a:r>
            <a:r>
              <a:rPr lang="zh-CN" altLang="en-US" smtClean="0"/>
              <a:t>；</a:t>
            </a:r>
            <a:endParaRPr lang="en-US" altLang="zh-CN" smtClean="0"/>
          </a:p>
          <a:p>
            <a:r>
              <a:rPr lang="en-US" altLang="zh-CN" smtClean="0"/>
              <a:t>3.</a:t>
            </a:r>
            <a:r>
              <a:rPr lang="zh-CN" altLang="en-US" smtClean="0"/>
              <a:t>正文一般用</a:t>
            </a:r>
            <a:r>
              <a:rPr lang="en-US" altLang="zh-CN" smtClean="0"/>
              <a:t>24—28</a:t>
            </a:r>
            <a:r>
              <a:rPr lang="zh-CN" altLang="en-US" smtClean="0"/>
              <a:t>号，特别强调可用</a:t>
            </a:r>
            <a:r>
              <a:rPr lang="en-US" altLang="zh-CN" smtClean="0"/>
              <a:t>32</a:t>
            </a:r>
            <a:r>
              <a:rPr lang="zh-CN" altLang="en-US" smtClean="0"/>
              <a:t>号。</a:t>
            </a:r>
            <a:endParaRPr lang="en-US" altLang="zh-CN" smtClean="0"/>
          </a:p>
          <a:p>
            <a:endParaRPr lang="en-US" altLang="zh-CN" smtClean="0"/>
          </a:p>
          <a:p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注意标点的规范（例如：中文省略号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……，可用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Shift+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数字键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打出中文省略号，英文省略号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请注意：</a:t>
            </a:r>
            <a:endParaRPr lang="en-US" altLang="zh-CN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mtClean="0"/>
              <a:t>1.</a:t>
            </a:r>
            <a:r>
              <a:rPr lang="zh-CN" altLang="en-US" smtClean="0"/>
              <a:t>正文标题为：黑体，</a:t>
            </a:r>
            <a:r>
              <a:rPr lang="en-US" altLang="zh-CN" smtClean="0"/>
              <a:t>30</a:t>
            </a:r>
            <a:r>
              <a:rPr lang="zh-CN" altLang="en-US" smtClean="0"/>
              <a:t>号字；</a:t>
            </a:r>
            <a:endParaRPr lang="en-US" altLang="zh-CN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mtClean="0"/>
              <a:t>2.</a:t>
            </a:r>
            <a:r>
              <a:rPr lang="zh-CN" altLang="en-US" smtClean="0"/>
              <a:t>正文内容为：华文楷体，尽量不小于</a:t>
            </a:r>
            <a:r>
              <a:rPr lang="en-US" altLang="zh-CN" smtClean="0"/>
              <a:t>24</a:t>
            </a:r>
            <a:r>
              <a:rPr lang="zh-CN" altLang="en-US" smtClean="0"/>
              <a:t>号，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mtClean="0"/>
              <a:t>根据文字量可适当调整。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英文</a:t>
            </a:r>
            <a:endParaRPr lang="en-US" altLang="zh-CN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mtClean="0"/>
              <a:t>1.</a:t>
            </a:r>
            <a:r>
              <a:rPr lang="zh-CN" altLang="en-US" smtClean="0"/>
              <a:t>正文标题为：以</a:t>
            </a:r>
            <a:r>
              <a:rPr lang="en-US" altLang="zh-CN" smtClean="0"/>
              <a:t>Times New Roman</a:t>
            </a:r>
            <a:r>
              <a:rPr lang="zh-CN" altLang="en-US" smtClean="0"/>
              <a:t>为主</a:t>
            </a:r>
            <a:r>
              <a:rPr lang="en-US" altLang="zh-CN" smtClean="0"/>
              <a:t>,</a:t>
            </a:r>
            <a:r>
              <a:rPr lang="zh-CN" altLang="en-US" smtClean="0"/>
              <a:t>可搭配使用</a:t>
            </a:r>
            <a:r>
              <a:rPr lang="en-US" altLang="zh-CN" smtClean="0"/>
              <a:t>Arial</a:t>
            </a:r>
            <a:r>
              <a:rPr lang="zh-CN" altLang="en-US" smtClean="0"/>
              <a:t>。字号为</a:t>
            </a:r>
            <a:r>
              <a:rPr lang="en-US" altLang="zh-CN" smtClean="0"/>
              <a:t>32—36</a:t>
            </a:r>
            <a:r>
              <a:rPr lang="zh-CN" altLang="en-US" smtClean="0"/>
              <a:t>号，特别强调可以用</a:t>
            </a:r>
            <a:r>
              <a:rPr lang="en-US" altLang="zh-CN" smtClean="0"/>
              <a:t>40</a:t>
            </a:r>
            <a:r>
              <a:rPr lang="zh-CN" altLang="en-US" smtClean="0"/>
              <a:t>号。</a:t>
            </a:r>
            <a:endParaRPr lang="en-US" altLang="zh-CN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mtClean="0"/>
              <a:t>2.</a:t>
            </a:r>
            <a:r>
              <a:rPr lang="zh-CN" altLang="en-US" smtClean="0"/>
              <a:t>正文内容为：以</a:t>
            </a:r>
            <a:r>
              <a:rPr lang="en-US" altLang="zh-CN" smtClean="0"/>
              <a:t>Times New Roman</a:t>
            </a:r>
            <a:r>
              <a:rPr lang="zh-CN" altLang="en-US" smtClean="0"/>
              <a:t>为主</a:t>
            </a:r>
            <a:r>
              <a:rPr lang="en-US" altLang="zh-CN" smtClean="0"/>
              <a:t>,</a:t>
            </a:r>
            <a:r>
              <a:rPr lang="zh-CN" altLang="en-US" smtClean="0"/>
              <a:t>可搭配使用</a:t>
            </a:r>
            <a:r>
              <a:rPr lang="en-US" altLang="zh-CN" smtClean="0"/>
              <a:t>Arial</a:t>
            </a:r>
            <a:r>
              <a:rPr lang="zh-CN" altLang="en-US" smtClean="0"/>
              <a:t>。字号为</a:t>
            </a:r>
            <a:r>
              <a:rPr lang="en-US" altLang="zh-CN" smtClean="0"/>
              <a:t>24—28</a:t>
            </a:r>
            <a:r>
              <a:rPr lang="zh-CN" altLang="en-US" smtClean="0"/>
              <a:t>号，特别强调可用</a:t>
            </a:r>
            <a:r>
              <a:rPr lang="en-US" altLang="zh-CN" smtClean="0"/>
              <a:t>32</a:t>
            </a:r>
            <a:r>
              <a:rPr lang="zh-CN" altLang="en-US" smtClean="0"/>
              <a:t>号。</a:t>
            </a:r>
            <a:endParaRPr lang="en-US" altLang="zh-CN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mtClean="0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image" Target="../media/image1.jpe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tags" Target="../tags/tag7.xml" /><Relationship Id="rId8" Type="http://schemas.openxmlformats.org/officeDocument/2006/relationships/tags" Target="../tags/tag8.xml" /><Relationship Id="rId9" Type="http://schemas.openxmlformats.org/officeDocument/2006/relationships/tags" Target="../tags/tag9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image" Target="../media/image2.png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.xml" /><Relationship Id="rId10" Type="http://schemas.openxmlformats.org/officeDocument/2006/relationships/tags" Target="../tags/tag72.xml" /><Relationship Id="rId11" Type="http://schemas.openxmlformats.org/officeDocument/2006/relationships/image" Target="../media/image1.jpeg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64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tags" Target="../tags/tag69.xml" /><Relationship Id="rId8" Type="http://schemas.openxmlformats.org/officeDocument/2006/relationships/tags" Target="../tags/tag70.xml" /><Relationship Id="rId9" Type="http://schemas.openxmlformats.org/officeDocument/2006/relationships/tags" Target="../tags/tag7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.xml" /><Relationship Id="rId2" Type="http://schemas.openxmlformats.org/officeDocument/2006/relationships/tags" Target="../tags/tag74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image" Target="../media/image2.png" /><Relationship Id="rId6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image" Target="../media/image2.png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tags" Target="../tags/tag82.xml" /><Relationship Id="rId8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tags" Target="../tags/tag89.xml" /><Relationship Id="rId8" Type="http://schemas.openxmlformats.org/officeDocument/2006/relationships/image" Target="../media/image2.png" /><Relationship Id="rId9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0.xml" /><Relationship Id="rId2" Type="http://schemas.openxmlformats.org/officeDocument/2006/relationships/tags" Target="../tags/tag91.xml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tags" Target="../tags/tag94.xml" /><Relationship Id="rId6" Type="http://schemas.openxmlformats.org/officeDocument/2006/relationships/tags" Target="../tags/tag95.xml" /><Relationship Id="rId7" Type="http://schemas.openxmlformats.org/officeDocument/2006/relationships/tags" Target="../tags/tag96.xml" /><Relationship Id="rId8" Type="http://schemas.openxmlformats.org/officeDocument/2006/relationships/image" Target="../media/image2.png" /><Relationship Id="rId9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tags" Target="../tags/tag103.xml" /><Relationship Id="rId8" Type="http://schemas.openxmlformats.org/officeDocument/2006/relationships/image" Target="../media/image2.png" /><Relationship Id="rId9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4.xml" /><Relationship Id="rId10" Type="http://schemas.openxmlformats.org/officeDocument/2006/relationships/image" Target="../media/image2.pn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05.xml" /><Relationship Id="rId3" Type="http://schemas.openxmlformats.org/officeDocument/2006/relationships/tags" Target="../tags/tag106.xml" /><Relationship Id="rId4" Type="http://schemas.openxmlformats.org/officeDocument/2006/relationships/tags" Target="../tags/tag107.xml" /><Relationship Id="rId5" Type="http://schemas.openxmlformats.org/officeDocument/2006/relationships/tags" Target="../tags/tag108.xml" /><Relationship Id="rId6" Type="http://schemas.openxmlformats.org/officeDocument/2006/relationships/tags" Target="../tags/tag109.xml" /><Relationship Id="rId7" Type="http://schemas.openxmlformats.org/officeDocument/2006/relationships/tags" Target="../tags/tag110.xml" /><Relationship Id="rId8" Type="http://schemas.openxmlformats.org/officeDocument/2006/relationships/tags" Target="../tags/tag111.xml" /><Relationship Id="rId9" Type="http://schemas.openxmlformats.org/officeDocument/2006/relationships/tags" Target="../tags/tag11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tags" Target="../tags/tag118.xml" /><Relationship Id="rId7" Type="http://schemas.openxmlformats.org/officeDocument/2006/relationships/image" Target="../media/image2.png" /><Relationship Id="rId8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.xml" /><Relationship Id="rId2" Type="http://schemas.openxmlformats.org/officeDocument/2006/relationships/tags" Target="../tags/tag11.xml" /><Relationship Id="rId3" Type="http://schemas.openxmlformats.org/officeDocument/2006/relationships/tags" Target="../tags/tag12.xml" /><Relationship Id="rId4" Type="http://schemas.openxmlformats.org/officeDocument/2006/relationships/tags" Target="../tags/tag13.xml" /><Relationship Id="rId5" Type="http://schemas.openxmlformats.org/officeDocument/2006/relationships/tags" Target="../tags/tag14.xml" /><Relationship Id="rId6" Type="http://schemas.openxmlformats.org/officeDocument/2006/relationships/image" Target="../media/image2.png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.xml" /><Relationship Id="rId2" Type="http://schemas.openxmlformats.org/officeDocument/2006/relationships/tags" Target="../tags/tag16.xml" /><Relationship Id="rId3" Type="http://schemas.openxmlformats.org/officeDocument/2006/relationships/tags" Target="../tags/tag17.xml" /><Relationship Id="rId4" Type="http://schemas.openxmlformats.org/officeDocument/2006/relationships/tags" Target="../tags/tag18.xml" /><Relationship Id="rId5" Type="http://schemas.openxmlformats.org/officeDocument/2006/relationships/tags" Target="../tags/tag19.xml" /><Relationship Id="rId6" Type="http://schemas.openxmlformats.org/officeDocument/2006/relationships/tags" Target="../tags/tag20.xml" /><Relationship Id="rId7" Type="http://schemas.openxmlformats.org/officeDocument/2006/relationships/image" Target="../media/image1.jpeg" /><Relationship Id="rId8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.xml" /><Relationship Id="rId2" Type="http://schemas.openxmlformats.org/officeDocument/2006/relationships/tags" Target="../tags/tag22.xml" /><Relationship Id="rId3" Type="http://schemas.openxmlformats.org/officeDocument/2006/relationships/tags" Target="../tags/tag23.xml" /><Relationship Id="rId4" Type="http://schemas.openxmlformats.org/officeDocument/2006/relationships/tags" Target="../tags/tag24.xml" /><Relationship Id="rId5" Type="http://schemas.openxmlformats.org/officeDocument/2006/relationships/tags" Target="../tags/tag25.xml" /><Relationship Id="rId6" Type="http://schemas.openxmlformats.org/officeDocument/2006/relationships/tags" Target="../tags/tag26.xml" /><Relationship Id="rId7" Type="http://schemas.openxmlformats.org/officeDocument/2006/relationships/image" Target="../media/image2.png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8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tags" Target="../tags/tag31.xml" /><Relationship Id="rId6" Type="http://schemas.openxmlformats.org/officeDocument/2006/relationships/tags" Target="../tags/tag32.xml" /><Relationship Id="rId7" Type="http://schemas.openxmlformats.org/officeDocument/2006/relationships/tags" Target="../tags/tag33.xml" /><Relationship Id="rId8" Type="http://schemas.openxmlformats.org/officeDocument/2006/relationships/tags" Target="../tags/tag34.xml" /><Relationship Id="rId9" Type="http://schemas.openxmlformats.org/officeDocument/2006/relationships/image" Target="../media/image2.png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image" Target="../media/image1.jpeg" /><Relationship Id="rId7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image" Target="../media/image2.png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tags" Target="../tags/tag48.xml" /><Relationship Id="rId7" Type="http://schemas.openxmlformats.org/officeDocument/2006/relationships/image" Target="../media/image2.png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.xml" /><Relationship Id="rId10" Type="http://schemas.openxmlformats.org/officeDocument/2006/relationships/tags" Target="../tags/tag58.xml" /><Relationship Id="rId11" Type="http://schemas.openxmlformats.org/officeDocument/2006/relationships/image" Target="../media/image2.png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50.xml" /><Relationship Id="rId3" Type="http://schemas.openxmlformats.org/officeDocument/2006/relationships/tags" Target="../tags/tag51.xml" /><Relationship Id="rId4" Type="http://schemas.openxmlformats.org/officeDocument/2006/relationships/tags" Target="../tags/tag52.xml" /><Relationship Id="rId5" Type="http://schemas.openxmlformats.org/officeDocument/2006/relationships/tags" Target="../tags/tag53.xml" /><Relationship Id="rId6" Type="http://schemas.openxmlformats.org/officeDocument/2006/relationships/tags" Target="../tags/tag54.xml" /><Relationship Id="rId7" Type="http://schemas.openxmlformats.org/officeDocument/2006/relationships/tags" Target="../tags/tag55.xml" /><Relationship Id="rId8" Type="http://schemas.openxmlformats.org/officeDocument/2006/relationships/tags" Target="../tags/tag56.xml" /><Relationship Id="rId9" Type="http://schemas.openxmlformats.org/officeDocument/2006/relationships/tags" Target="../tags/tag57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>
            <p:custDataLst>
              <p:tags r:id="rId1"/>
            </p:custDataLst>
          </p:nvPr>
        </p:nvSpPr>
        <p:spPr>
          <a:xfrm rot="245821">
            <a:off x="1308259" y="1410653"/>
            <a:ext cx="6993255" cy="257175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 rot="21380744">
            <a:off x="1317308" y="1425893"/>
            <a:ext cx="6993255" cy="257175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15" name="矩形 14"/>
          <p:cNvSpPr/>
          <p:nvPr>
            <p:custDataLst>
              <p:tags r:id="rId3"/>
            </p:custDataLst>
          </p:nvPr>
        </p:nvSpPr>
        <p:spPr>
          <a:xfrm>
            <a:off x="1317308" y="1425043"/>
            <a:ext cx="6993255" cy="257175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cxnSp>
        <p:nvCxnSpPr>
          <p:cNvPr id="21" name="直接连接符 20"/>
          <p:cNvCxnSpPr/>
          <p:nvPr>
            <p:custDataLst>
              <p:tags r:id="rId4"/>
            </p:custDataLst>
          </p:nvPr>
        </p:nvCxnSpPr>
        <p:spPr>
          <a:xfrm>
            <a:off x="4334375" y="2811629"/>
            <a:ext cx="748966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1819775" y="1828802"/>
            <a:ext cx="5778167" cy="882116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05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1819775" y="2902591"/>
            <a:ext cx="5778167" cy="600836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1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1308434" y="1410590"/>
            <a:ext cx="7002380" cy="2586902"/>
            <a:chOff x="1744578" y="1880787"/>
            <a:chExt cx="9336506" cy="3449203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 rot="245821">
              <a:off x="1744578" y="1880787"/>
              <a:ext cx="9324473" cy="34290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 rot="21380744">
              <a:off x="1756611" y="1900990"/>
              <a:ext cx="9324473" cy="34290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1744578" y="1900990"/>
              <a:ext cx="9324473" cy="34290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2449625" y="1949870"/>
            <a:ext cx="4778489" cy="884681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2449626" y="2993752"/>
            <a:ext cx="4778489" cy="729854"/>
          </a:xfrm>
        </p:spPr>
        <p:txBody>
          <a:bodyPr lIns="90000" rIns="90000" bIns="46800"/>
          <a:lstStyle>
            <a:lvl1pPr marL="0" indent="0" algn="ctr">
              <a:buNone/>
              <a:defRPr sz="15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cxnSp>
        <p:nvCxnSpPr>
          <p:cNvPr id="14" name="直接连接符 13"/>
          <p:cNvCxnSpPr/>
          <p:nvPr>
            <p:custDataLst>
              <p:tags r:id="rId10"/>
            </p:custDataLst>
          </p:nvPr>
        </p:nvCxnSpPr>
        <p:spPr>
          <a:xfrm>
            <a:off x="4334375" y="2897354"/>
            <a:ext cx="748966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186214" y="204788"/>
            <a:ext cx="8769191" cy="473392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0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961200" y="936900"/>
            <a:ext cx="7219800" cy="542700"/>
          </a:xfrm>
        </p:spPr>
        <p:txBody>
          <a:bodyPr wrap="square" lIns="90000" tIns="46800" rIns="90000" bIns="46800" anchor="ctr">
            <a:normAutofit/>
          </a:bodyPr>
          <a:lstStyle>
            <a:lvl1pPr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960835" y="1622700"/>
            <a:ext cx="7219950" cy="2583900"/>
          </a:xfrm>
        </p:spPr>
        <p:txBody>
          <a:bodyPr wrap="square" lIns="90000" tIns="46800" rIns="90000" bIns="46800">
            <a:normAutofit/>
          </a:bodyPr>
          <a:lstStyle>
            <a:lvl1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0"/>
            <a:ext cx="3617595" cy="514969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0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437400" y="577800"/>
            <a:ext cx="2970000" cy="661500"/>
          </a:xfrm>
        </p:spPr>
        <p:txBody>
          <a:bodyPr wrap="square" lIns="90000" tIns="46800" rIns="90000" bIns="46800" anchor="ctr">
            <a:normAutofit/>
          </a:bodyPr>
          <a:lstStyle>
            <a:lvl1pPr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440100" y="1323000"/>
            <a:ext cx="2967300" cy="3069900"/>
          </a:xfrm>
        </p:spPr>
        <p:txBody>
          <a:bodyPr wrap="square" lIns="90000" tIns="46800" rIns="90000" bIns="46800">
            <a:normAutofit/>
          </a:bodyPr>
          <a:lstStyle>
            <a:lvl1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6"/>
            </p:custDataLst>
          </p:nvPr>
        </p:nvSpPr>
        <p:spPr>
          <a:xfrm>
            <a:off x="3825900" y="577454"/>
            <a:ext cx="4860000" cy="3815953"/>
          </a:xfrm>
        </p:spPr>
        <p:txBody>
          <a:bodyPr wrap="square" lIns="90000" tIns="46800" rIns="90000" bIns="46800">
            <a:normAutofit/>
          </a:bodyPr>
          <a:lstStyle>
            <a:lvl1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860501"/>
            <a:ext cx="9144000" cy="2769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0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9000" y="577608"/>
            <a:ext cx="8232300" cy="486384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807" y="4776482"/>
            <a:ext cx="2025000" cy="209385"/>
          </a:xfrm>
        </p:spPr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000" y="4776482"/>
            <a:ext cx="2970000" cy="209385"/>
          </a:xfrm>
        </p:spPr>
        <p:txBody>
          <a:bodyPr wrap="square"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76482"/>
            <a:ext cx="2025000" cy="209385"/>
          </a:xfrm>
        </p:spPr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459000" y="1244700"/>
            <a:ext cx="8231981" cy="287243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459581" y="2106000"/>
            <a:ext cx="8224200" cy="1485119"/>
          </a:xfrm>
        </p:spPr>
        <p:txBody>
          <a:bodyPr wrap="square" lIns="90000" tIns="46800" rIns="90000" bIns="46800">
            <a:normAutofit/>
          </a:bodyPr>
          <a:lstStyle>
            <a:lvl1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0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3600" y="502200"/>
            <a:ext cx="8232300" cy="4239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3628" y="1260900"/>
            <a:ext cx="8243100" cy="2408400"/>
          </a:xfrm>
        </p:spPr>
        <p:txBody>
          <a:bodyPr wrap="square" lIns="90000" tIns="46800" rIns="90000" bIns="46800">
            <a:normAutofit/>
          </a:bodyPr>
          <a:lstStyle>
            <a:lvl1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5"/>
            </p:custDataLst>
          </p:nvPr>
        </p:nvSpPr>
        <p:spPr>
          <a:xfrm>
            <a:off x="445500" y="3885300"/>
            <a:ext cx="8251200" cy="758700"/>
          </a:xfrm>
        </p:spPr>
        <p:txBody>
          <a:bodyPr wrap="square" lIns="90000" tIns="46800" rIns="90000" bIns="46800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blipFill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-82845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0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34816" y="178118"/>
            <a:ext cx="8278178" cy="423863"/>
          </a:xfrm>
        </p:spPr>
        <p:txBody>
          <a:bodyPr wrap="square" lIns="90000" tIns="46800" rIns="90000" bIns="46800">
            <a:normAutofit/>
          </a:bodyPr>
          <a:lstStyle>
            <a:lvl1pPr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34700" y="1247400"/>
            <a:ext cx="4006800" cy="2170800"/>
          </a:xfrm>
        </p:spPr>
        <p:txBody>
          <a:bodyPr wrap="square" lIns="90000" tIns="46800" rIns="90000" bIns="46800">
            <a:normAutofit/>
          </a:bodyPr>
          <a:lstStyle>
            <a:lvl1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6"/>
            </p:custDataLst>
          </p:nvPr>
        </p:nvSpPr>
        <p:spPr>
          <a:xfrm>
            <a:off x="4681800" y="1247400"/>
            <a:ext cx="4025700" cy="2170800"/>
          </a:xfrm>
        </p:spPr>
        <p:txBody>
          <a:bodyPr wrap="square" lIns="90000" tIns="46800" rIns="90000" bIns="46800">
            <a:normAutofit/>
          </a:bodyPr>
          <a:lstStyle>
            <a:lvl1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7"/>
            </p:custDataLst>
          </p:nvPr>
        </p:nvSpPr>
        <p:spPr>
          <a:xfrm>
            <a:off x="429300" y="3612600"/>
            <a:ext cx="4006800" cy="585900"/>
          </a:xfrm>
        </p:spPr>
        <p:txBody>
          <a:bodyPr wrap="square" lIns="90000" tIns="46800" rIns="90000" bIns="46800">
            <a:normAutofit/>
          </a:bodyPr>
          <a:lstStyle>
            <a:lvl1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8"/>
            </p:custDataLst>
          </p:nvPr>
        </p:nvSpPr>
        <p:spPr>
          <a:xfrm>
            <a:off x="4689900" y="3609900"/>
            <a:ext cx="4025700" cy="585900"/>
          </a:xfrm>
        </p:spPr>
        <p:txBody>
          <a:bodyPr wrap="square" lIns="90000" tIns="46800" rIns="90000" bIns="46800">
            <a:normAutofit/>
          </a:bodyPr>
          <a:lstStyle>
            <a:lvl1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0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142100" y="1004400"/>
            <a:ext cx="6858000" cy="1790100"/>
          </a:xfrm>
        </p:spPr>
        <p:txBody>
          <a:bodyPr wrap="square" lIns="90000" tIns="46800" rIns="90000" bIns="46800" anchor="b">
            <a:normAutofit/>
          </a:bodyPr>
          <a:lstStyle>
            <a:lvl1pPr algn="ctr">
              <a:defRPr sz="45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41810" y="2897100"/>
            <a:ext cx="6858000" cy="1242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631138" y="3063541"/>
            <a:ext cx="3425862" cy="595094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27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2631134" y="3717210"/>
            <a:ext cx="3425862" cy="808489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500" b="0" i="0" u="none" strike="noStrike" kern="1200" cap="none" spc="150" normalizeH="0" baseline="0" noProof="1">
                <a:solidFill>
                  <a:schemeClr val="bg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3928310" y="2998907"/>
            <a:ext cx="748966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714381"/>
            <a:ext cx="3962432" cy="4041680"/>
          </a:xfrm>
        </p:spPr>
        <p:txBody>
          <a:bodyPr lIns="90000" tIns="46800" rIns="90000" bIns="46800">
            <a:normAutofit/>
          </a:bodyPr>
          <a:lstStyle>
            <a:lvl1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blipFill dpi="0" rotWithShape="1">
          <a:blip r:embed="rId9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43509" y="221144"/>
            <a:ext cx="8656983" cy="47012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500" tIns="35100" rIns="67500" bIns="35100" rtlCol="0" anchor="ctr">
            <a:normAutofit/>
          </a:bodyPr>
          <a:lstStyle/>
          <a:p>
            <a:pPr algn="ctr"/>
            <a:endParaRPr lang="zh-CN" altLang="en-US" sz="105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>
            <p:custDataLst>
              <p:tags r:id="rId1"/>
            </p:custDataLst>
          </p:nvPr>
        </p:nvGrpSpPr>
        <p:grpSpPr>
          <a:xfrm>
            <a:off x="8687753" y="4300061"/>
            <a:ext cx="373856" cy="812006"/>
            <a:chOff x="17775" y="8015"/>
            <a:chExt cx="1252" cy="2719"/>
          </a:xfrm>
        </p:grpSpPr>
        <p:sp>
          <p:nvSpPr>
            <p:cNvPr id="13" name="椭圆 12"/>
            <p:cNvSpPr/>
            <p:nvPr userDrawn="1">
              <p:custDataLst>
                <p:tags r:id="rId2"/>
              </p:custDataLst>
            </p:nvPr>
          </p:nvSpPr>
          <p:spPr>
            <a:xfrm>
              <a:off x="18152" y="9860"/>
              <a:ext cx="875" cy="8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4" name="椭圆 13"/>
            <p:cNvSpPr/>
            <p:nvPr userDrawn="1">
              <p:custDataLst>
                <p:tags r:id="rId3"/>
              </p:custDataLst>
            </p:nvPr>
          </p:nvSpPr>
          <p:spPr>
            <a:xfrm>
              <a:off x="17775" y="9140"/>
              <a:ext cx="626" cy="6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5" name="椭圆 14"/>
            <p:cNvSpPr/>
            <p:nvPr userDrawn="1">
              <p:custDataLst>
                <p:tags r:id="rId4"/>
              </p:custDataLst>
            </p:nvPr>
          </p:nvSpPr>
          <p:spPr>
            <a:xfrm>
              <a:off x="18401" y="8687"/>
              <a:ext cx="626" cy="6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6" name="椭圆 15"/>
            <p:cNvSpPr/>
            <p:nvPr userDrawn="1">
              <p:custDataLst>
                <p:tags r:id="rId5"/>
              </p:custDataLst>
            </p:nvPr>
          </p:nvSpPr>
          <p:spPr>
            <a:xfrm>
              <a:off x="17883" y="8015"/>
              <a:ext cx="626" cy="6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20.xml" /><Relationship Id="rId21" Type="http://schemas.openxmlformats.org/officeDocument/2006/relationships/tags" Target="../tags/tag121.xml" /><Relationship Id="rId22" Type="http://schemas.openxmlformats.org/officeDocument/2006/relationships/tags" Target="../tags/tag122.xml" /><Relationship Id="rId23" Type="http://schemas.openxmlformats.org/officeDocument/2006/relationships/tags" Target="../tags/tag123.xml" /><Relationship Id="rId24" Type="http://schemas.openxmlformats.org/officeDocument/2006/relationships/tags" Target="../tags/tag124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2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13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13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13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13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13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13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14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14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14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14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jpeg" /><Relationship Id="rId4" Type="http://schemas.openxmlformats.org/officeDocument/2006/relationships/tags" Target="../tags/tag12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14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14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2.xml" /><Relationship Id="rId3" Type="http://schemas.openxmlformats.org/officeDocument/2006/relationships/tags" Target="../tags/tag14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3.xml" /><Relationship Id="rId3" Type="http://schemas.openxmlformats.org/officeDocument/2006/relationships/tags" Target="../tags/tag14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4.xml" /><Relationship Id="rId3" Type="http://schemas.openxmlformats.org/officeDocument/2006/relationships/tags" Target="../tags/tag14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5.xml" /><Relationship Id="rId3" Type="http://schemas.openxmlformats.org/officeDocument/2006/relationships/tags" Target="../tags/tag14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6.xml" /><Relationship Id="rId3" Type="http://schemas.openxmlformats.org/officeDocument/2006/relationships/tags" Target="../tags/tag150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7.xml" /><Relationship Id="rId3" Type="http://schemas.openxmlformats.org/officeDocument/2006/relationships/tags" Target="../tags/tag15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8.xml" /><Relationship Id="rId3" Type="http://schemas.openxmlformats.org/officeDocument/2006/relationships/tags" Target="../tags/tag15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9.xml" /><Relationship Id="rId3" Type="http://schemas.openxmlformats.org/officeDocument/2006/relationships/tags" Target="../tags/tag15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4.jpeg" /><Relationship Id="rId4" Type="http://schemas.openxmlformats.org/officeDocument/2006/relationships/tags" Target="../tags/tag12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30.xml" /><Relationship Id="rId3" Type="http://schemas.openxmlformats.org/officeDocument/2006/relationships/tags" Target="../tags/tag154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31.xml" /><Relationship Id="rId3" Type="http://schemas.openxmlformats.org/officeDocument/2006/relationships/tags" Target="../tags/tag155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32.xml" /><Relationship Id="rId3" Type="http://schemas.openxmlformats.org/officeDocument/2006/relationships/tags" Target="../tags/tag156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33.xml" /><Relationship Id="rId3" Type="http://schemas.openxmlformats.org/officeDocument/2006/relationships/tags" Target="../tags/tag15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34.xml" /><Relationship Id="rId3" Type="http://schemas.openxmlformats.org/officeDocument/2006/relationships/tags" Target="../tags/tag158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35.xml" /><Relationship Id="rId3" Type="http://schemas.openxmlformats.org/officeDocument/2006/relationships/tags" Target="../tags/tag159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36.xml" /><Relationship Id="rId3" Type="http://schemas.openxmlformats.org/officeDocument/2006/relationships/tags" Target="../tags/tag160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37.xml" /><Relationship Id="rId3" Type="http://schemas.openxmlformats.org/officeDocument/2006/relationships/tags" Target="../tags/tag161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38.xml" /><Relationship Id="rId3" Type="http://schemas.openxmlformats.org/officeDocument/2006/relationships/tags" Target="../tags/tag16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39.xml" /><Relationship Id="rId3" Type="http://schemas.openxmlformats.org/officeDocument/2006/relationships/tags" Target="../tags/tag16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5.jpeg" /><Relationship Id="rId4" Type="http://schemas.openxmlformats.org/officeDocument/2006/relationships/tags" Target="../tags/tag128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40.xml" /><Relationship Id="rId3" Type="http://schemas.openxmlformats.org/officeDocument/2006/relationships/tags" Target="../tags/tag164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41.xml" /><Relationship Id="rId3" Type="http://schemas.openxmlformats.org/officeDocument/2006/relationships/tags" Target="../tags/tag165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42.xml" /><Relationship Id="rId3" Type="http://schemas.openxmlformats.org/officeDocument/2006/relationships/tags" Target="../tags/tag166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43.xml" /><Relationship Id="rId3" Type="http://schemas.openxmlformats.org/officeDocument/2006/relationships/tags" Target="../tags/tag167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44.xml" /><Relationship Id="rId3" Type="http://schemas.openxmlformats.org/officeDocument/2006/relationships/tags" Target="../tags/tag168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45.xml" /><Relationship Id="rId3" Type="http://schemas.openxmlformats.org/officeDocument/2006/relationships/tags" Target="../tags/tag169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46.xml" /><Relationship Id="rId3" Type="http://schemas.openxmlformats.org/officeDocument/2006/relationships/tags" Target="../tags/tag170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47.xml" /><Relationship Id="rId3" Type="http://schemas.openxmlformats.org/officeDocument/2006/relationships/tags" Target="../tags/tag171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48.xml" /><Relationship Id="rId3" Type="http://schemas.openxmlformats.org/officeDocument/2006/relationships/tags" Target="../tags/tag172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49.xml" /><Relationship Id="rId3" Type="http://schemas.openxmlformats.org/officeDocument/2006/relationships/tags" Target="../tags/tag17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6.jpeg" /><Relationship Id="rId4" Type="http://schemas.openxmlformats.org/officeDocument/2006/relationships/tags" Target="../tags/tag129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50.xml" /><Relationship Id="rId3" Type="http://schemas.openxmlformats.org/officeDocument/2006/relationships/tags" Target="../tags/tag174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51.xml" /><Relationship Id="rId3" Type="http://schemas.openxmlformats.org/officeDocument/2006/relationships/tags" Target="../tags/tag175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52.xml" /><Relationship Id="rId3" Type="http://schemas.openxmlformats.org/officeDocument/2006/relationships/image" Target="../media/image8.png" /><Relationship Id="rId4" Type="http://schemas.openxmlformats.org/officeDocument/2006/relationships/tags" Target="../tags/tag17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7.jpeg" /><Relationship Id="rId4" Type="http://schemas.openxmlformats.org/officeDocument/2006/relationships/tags" Target="../tags/tag13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3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3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13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智取生辰纲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：于“智”的角逐中观情节之妙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活动任务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97477" y="1979563"/>
            <a:ext cx="51815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152774" y="1845346"/>
            <a:ext cx="2647951" cy="2654573"/>
          </a:xfrm>
          <a:prstGeom prst="round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水浒人物周刊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en-US" altLang="zh-CN" sz="240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英雄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那些</a:t>
            </a:r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事</a:t>
            </a:r>
            <a:endParaRPr lang="en-US" altLang="zh-CN" sz="240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英雄本色展</a:t>
            </a:r>
            <a:endParaRPr lang="en-US" altLang="zh-CN" sz="240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我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对英雄说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2242555" y="1655509"/>
            <a:ext cx="4634495" cy="673135"/>
            <a:chOff x="996173" y="2188583"/>
            <a:chExt cx="4779942" cy="665616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0994" y="2238646"/>
              <a:ext cx="471512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     </a:t>
              </a:r>
              <a:r>
                <a:rPr lang="zh-CN" altLang="en-US" sz="240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“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智取</a:t>
              </a:r>
              <a:r>
                <a:rPr lang="zh-CN" altLang="en-US" sz="240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” 大事记</a:t>
              </a:r>
              <a:endParaRPr lang="zh-CN" altLang="en-US" sz="240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242553" y="3489291"/>
            <a:ext cx="4748797" cy="578780"/>
            <a:chOff x="996172" y="4633625"/>
            <a:chExt cx="4803810" cy="540000"/>
          </a:xfrm>
        </p:grpSpPr>
        <p:grpSp>
          <p:nvGrpSpPr>
            <p:cNvPr id="23" name="组合 22"/>
            <p:cNvGrpSpPr/>
            <p:nvPr/>
          </p:nvGrpSpPr>
          <p:grpSpPr>
            <a:xfrm>
              <a:off x="996172" y="4633625"/>
              <a:ext cx="3287795" cy="540000"/>
              <a:chOff x="1635964" y="1686127"/>
              <a:chExt cx="3662867" cy="60160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711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A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1084861" y="4677005"/>
              <a:ext cx="4715121" cy="430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r>
                <a:rPr lang="en-US" altLang="zh-CN" sz="240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  </a:t>
              </a:r>
              <a:r>
                <a:rPr lang="zh-CN" altLang="en-US" sz="240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情节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七巧板</a:t>
              </a:r>
              <a:endParaRPr lang="zh-CN" altLang="en-US" sz="240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145382" y="1120242"/>
            <a:ext cx="6156722" cy="430776"/>
          </a:xfrm>
        </p:spPr>
        <p:txBody>
          <a:bodyPr>
            <a:noAutofit/>
          </a:bodyPr>
          <a:lstStyle/>
          <a:p>
            <a:r>
              <a:rPr lang="zh-CN" altLang="en-US" sz="3000" smtClean="0">
                <a:latin typeface="黑体" panose="02010609060101010101" pitchFamily="49" charset="-122"/>
                <a:ea typeface="黑体" panose="02010609060101010101" pitchFamily="49" charset="-122"/>
              </a:rPr>
              <a:t>英雄那些事之</a:t>
            </a:r>
            <a:r>
              <a:rPr lang="zh-CN" altLang="zh-CN" sz="3000" smtClean="0">
                <a:latin typeface="黑体" panose="02010609060101010101" pitchFamily="49" charset="-122"/>
                <a:ea typeface="黑体" panose="02010609060101010101" pitchFamily="49" charset="-122"/>
              </a:rPr>
              <a:t>《智取生辰纲》</a:t>
            </a:r>
            <a:endParaRPr lang="zh-CN" altLang="en-US" sz="3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42554" y="2581940"/>
            <a:ext cx="4748796" cy="502753"/>
            <a:chOff x="996172" y="3505024"/>
            <a:chExt cx="4803810" cy="540000"/>
          </a:xfrm>
        </p:grpSpPr>
        <p:grpSp>
          <p:nvGrpSpPr>
            <p:cNvPr id="28" name="组合 27"/>
            <p:cNvGrpSpPr/>
            <p:nvPr/>
          </p:nvGrpSpPr>
          <p:grpSpPr>
            <a:xfrm>
              <a:off x="996172" y="3505024"/>
              <a:ext cx="3287795" cy="540000"/>
              <a:chOff x="1635964" y="1686127"/>
              <a:chExt cx="3662867" cy="601602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1084861" y="3548404"/>
              <a:ext cx="4715121" cy="495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r>
                <a:rPr lang="en-US" altLang="zh-CN" sz="240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  </a:t>
              </a:r>
              <a:r>
                <a:rPr lang="zh-CN" altLang="en-US" sz="240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智谋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大比拼</a:t>
              </a:r>
              <a:endParaRPr lang="zh-CN" altLang="en-US" sz="240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“智取”大事记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2042182" y="2326482"/>
            <a:ext cx="5355291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457200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同学们默读课文，筛选重点情节，用简洁的语言，流程图的形式，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概述生辰纲被智取的全过程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“智取”大事记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文本框 8"/>
          <p:cNvSpPr txBox="1"/>
          <p:nvPr/>
        </p:nvSpPr>
        <p:spPr>
          <a:xfrm>
            <a:off x="1837586" y="1781771"/>
            <a:ext cx="2534389" cy="6895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杨志与</a:t>
            </a:r>
            <a:r>
              <a:rPr lang="zh-CN" altLang="en-US" sz="18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老都管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、虞候及众</a:t>
            </a:r>
            <a:r>
              <a:rPr lang="zh-CN" altLang="en-US" sz="18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军汉押送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生辰纲出发</a:t>
            </a:r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5" name="文本框 8"/>
          <p:cNvSpPr txBox="1"/>
          <p:nvPr/>
        </p:nvSpPr>
        <p:spPr>
          <a:xfrm>
            <a:off x="4685561" y="1783796"/>
            <a:ext cx="2534389" cy="6895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杨志一行在押送途中内部矛盾不断激化</a:t>
            </a:r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文本框 8"/>
          <p:cNvSpPr txBox="1"/>
          <p:nvPr/>
        </p:nvSpPr>
        <p:spPr>
          <a:xfrm>
            <a:off x="4685561" y="2867323"/>
            <a:ext cx="2534389" cy="6895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吴用等人设计引诱杨志一行，众人上当喝酒</a:t>
            </a:r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7" name="文本框 8"/>
          <p:cNvSpPr txBox="1"/>
          <p:nvPr/>
        </p:nvSpPr>
        <p:spPr>
          <a:xfrm>
            <a:off x="1833191" y="2794101"/>
            <a:ext cx="2534389" cy="6895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杨志一行晕倒，吴用等人劫走生辰纲</a:t>
            </a:r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8" name="文本框 8"/>
          <p:cNvSpPr txBox="1"/>
          <p:nvPr/>
        </p:nvSpPr>
        <p:spPr>
          <a:xfrm>
            <a:off x="2652904" y="3819823"/>
            <a:ext cx="3976496" cy="3830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作者补充说明吴用等人施计过程</a:t>
            </a:r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9" name="右箭头 48"/>
          <p:cNvSpPr/>
          <p:nvPr/>
        </p:nvSpPr>
        <p:spPr>
          <a:xfrm>
            <a:off x="4371975" y="2043069"/>
            <a:ext cx="313585" cy="1669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下箭头 49"/>
          <p:cNvSpPr/>
          <p:nvPr/>
        </p:nvSpPr>
        <p:spPr>
          <a:xfrm>
            <a:off x="6548252" y="2531984"/>
            <a:ext cx="180975" cy="29557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右箭头 50"/>
          <p:cNvSpPr/>
          <p:nvPr/>
        </p:nvSpPr>
        <p:spPr>
          <a:xfrm rot="10800000">
            <a:off x="4367581" y="3128621"/>
            <a:ext cx="313585" cy="1669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下箭头 51"/>
          <p:cNvSpPr/>
          <p:nvPr/>
        </p:nvSpPr>
        <p:spPr>
          <a:xfrm>
            <a:off x="3723905" y="3514725"/>
            <a:ext cx="180975" cy="29557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2468267" y="2475057"/>
            <a:ext cx="1398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开端（</a:t>
            </a:r>
            <a:r>
              <a:rPr lang="en-US" altLang="zh-CN" sz="1800">
                <a:latin typeface="华文楷体" panose="02010600040101010101" pitchFamily="2" charset="-122"/>
                <a:ea typeface="华文楷体" panose="02010600040101010101" pitchFamily="2" charset="-122"/>
              </a:rPr>
              <a:t>1-3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1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052878" y="2458225"/>
            <a:ext cx="1398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发展（</a:t>
            </a:r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4-7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098718" y="3493443"/>
            <a:ext cx="1507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高潮（</a:t>
            </a:r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8-12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526686" y="3475136"/>
            <a:ext cx="1207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结局（</a:t>
            </a:r>
            <a:r>
              <a:rPr lang="en-US" altLang="zh-CN" sz="1800">
                <a:latin typeface="华文楷体" panose="02010600040101010101" pitchFamily="2" charset="-122"/>
                <a:ea typeface="华文楷体" panose="02010600040101010101" pitchFamily="2" charset="-122"/>
              </a:rPr>
              <a:t>13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1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945911" y="4201209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尾声（</a:t>
            </a:r>
            <a:r>
              <a:rPr lang="en-US" altLang="zh-CN" sz="1800">
                <a:latin typeface="华文楷体" panose="02010600040101010101" pitchFamily="2" charset="-122"/>
                <a:ea typeface="华文楷体" panose="02010600040101010101" pitchFamily="2" charset="-122"/>
              </a:rPr>
              <a:t>14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1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241860" y="1237908"/>
            <a:ext cx="492443" cy="37814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传统小说的结构形式</a:t>
            </a:r>
            <a:endParaRPr lang="zh-CN" altLang="en-US" sz="20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“智取”大事记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30390" y="1908398"/>
            <a:ext cx="5355291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ctr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杨志押送金银担 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吴用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智取生辰纲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420270" y="2538222"/>
            <a:ext cx="1781175" cy="75649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生辰纲的争夺</a:t>
            </a:r>
            <a:endParaRPr lang="zh-CN" altLang="en-US" sz="2400"/>
          </a:p>
        </p:txBody>
      </p:sp>
      <p:sp>
        <p:nvSpPr>
          <p:cNvPr id="16" name="圆角矩形 15"/>
          <p:cNvSpPr/>
          <p:nvPr/>
        </p:nvSpPr>
        <p:spPr>
          <a:xfrm>
            <a:off x="1470242" y="2435994"/>
            <a:ext cx="1880318" cy="96094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吴用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等人如何暗中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布局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用计巧夺</a:t>
            </a:r>
            <a:endParaRPr lang="zh-CN" altLang="en-US" sz="2400"/>
          </a:p>
        </p:txBody>
      </p:sp>
      <p:sp>
        <p:nvSpPr>
          <p:cNvPr id="17" name="圆角矩形 16"/>
          <p:cNvSpPr/>
          <p:nvPr/>
        </p:nvSpPr>
        <p:spPr>
          <a:xfrm>
            <a:off x="5261631" y="2435994"/>
            <a:ext cx="1924050" cy="96094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杨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志如何在矛盾重重中小心押送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177381" y="3723341"/>
            <a:ext cx="2266951" cy="698302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六月初四正午黄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泥冈松树林</a:t>
            </a:r>
            <a:endParaRPr lang="zh-CN" altLang="en-US" sz="2400"/>
          </a:p>
        </p:txBody>
      </p:sp>
      <p:cxnSp>
        <p:nvCxnSpPr>
          <p:cNvPr id="19" name="直接箭头连接符 18"/>
          <p:cNvCxnSpPr/>
          <p:nvPr/>
        </p:nvCxnSpPr>
        <p:spPr>
          <a:xfrm>
            <a:off x="2244019" y="3504266"/>
            <a:ext cx="933362" cy="495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>
            <a:endCxn id="18" idx="3"/>
          </p:cNvCxnSpPr>
          <p:nvPr/>
        </p:nvCxnSpPr>
        <p:spPr>
          <a:xfrm flipH="1">
            <a:off x="5444332" y="3396943"/>
            <a:ext cx="906602" cy="6755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 rot="1787351">
            <a:off x="2056761" y="3801933"/>
            <a:ext cx="910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暗写</a:t>
            </a:r>
            <a:endParaRPr lang="zh-CN" altLang="en-US" sz="24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 rot="19364372">
            <a:off x="5757630" y="3656509"/>
            <a:ext cx="1044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明写</a:t>
            </a:r>
            <a:endParaRPr lang="zh-CN" altLang="en-US" sz="24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“智取”大事记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32631" y="1802392"/>
            <a:ext cx="5355291" cy="26545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两条线索    双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线结构</a:t>
            </a:r>
            <a:endParaRPr lang="en-US" altLang="zh-CN" sz="24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en-US" altLang="zh-CN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智慧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”的较量与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角逐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揭示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了护送和智取双方的矛盾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冲突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后续人物性格塑造和发展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服务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更好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地表现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主题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4376925" y="2971801"/>
            <a:ext cx="266700" cy="4000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大括号 15"/>
          <p:cNvSpPr/>
          <p:nvPr/>
        </p:nvSpPr>
        <p:spPr>
          <a:xfrm rot="16200000" flipH="1">
            <a:off x="4314060" y="1784985"/>
            <a:ext cx="392431" cy="1133475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智谋大比拼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76400" y="1837042"/>
            <a:ext cx="5638800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457200"/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请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同学们默读课文，填写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表格</a:t>
            </a:r>
            <a:r>
              <a:rPr lang="zh-CN" altLang="en-US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写出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双方智斗的过程。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2246951" y="2644955"/>
          <a:ext cx="4652773" cy="19431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359330"/>
                <a:gridCol w="1750393"/>
                <a:gridCol w="1543050"/>
              </a:tblGrid>
              <a:tr h="32385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000" kern="100" spc="-3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altLang="zh-CN" sz="2000" kern="1200" spc="-300" smtClea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吴用团队</a:t>
                      </a: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altLang="en-US" sz="20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杨志团队</a:t>
                      </a: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0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第一回合</a:t>
                      </a: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000" kern="100" spc="-3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0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第二</a:t>
                      </a:r>
                      <a:r>
                        <a:rPr lang="zh-CN" altLang="en-US" sz="20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回合</a:t>
                      </a: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000" kern="100" spc="-3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0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第三</a:t>
                      </a:r>
                      <a:r>
                        <a:rPr lang="zh-CN" altLang="en-US" sz="20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回合</a:t>
                      </a: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000" kern="100" spc="-3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0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第四回合</a:t>
                      </a: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0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第五回合</a:t>
                      </a: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智谋大比拼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457326" y="1799278"/>
          <a:ext cx="5800724" cy="240411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628649"/>
                <a:gridCol w="2295525"/>
                <a:gridCol w="2876550"/>
              </a:tblGrid>
              <a:tr h="270551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000" kern="100" spc="-3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altLang="zh-CN" sz="2400" kern="1200" spc="-300" smtClea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吴用团队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杨志团队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835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第一回合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假扮为卖枣客商，隐藏身份，</a:t>
                      </a:r>
                      <a:r>
                        <a:rPr lang="zh-CN" altLang="en-US" sz="2400" kern="100" spc="-300" smtClean="0"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提升迷惑性</a:t>
                      </a: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。在黄泥冈歇凉。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假扮为客商，也隐藏身份，</a:t>
                      </a:r>
                      <a:r>
                        <a:rPr lang="zh-CN" altLang="en-US" sz="2400" kern="100" spc="-300" smtClean="0"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降低被关注度</a:t>
                      </a: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。到了人少的山路地带，察觉危险，瞬间警觉，改为天热时赶路。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智谋大比拼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426699" y="1809750"/>
          <a:ext cx="5800724" cy="256032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628649"/>
                <a:gridCol w="2581275"/>
                <a:gridCol w="2590800"/>
              </a:tblGrid>
              <a:tr h="288225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000" kern="100" spc="-3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altLang="zh-CN" sz="2400" kern="1200" spc="-300" smtClea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吴用团队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杨志团队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835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第二回合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连发三问，在</a:t>
                      </a:r>
                      <a:r>
                        <a:rPr lang="zh-CN" altLang="en-US" sz="2400" kern="100" spc="-300" smtClean="0"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先发制人</a:t>
                      </a: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中以攻为守、故布疑阵，虚作惊慌以为杨志等人是歹人，</a:t>
                      </a:r>
                      <a:r>
                        <a:rPr lang="zh-CN" altLang="en-US" sz="2400" kern="100" spc="-300" smtClean="0"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合情合理</a:t>
                      </a: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地表明了自己的身份。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查问枣客，老都管趁机</a:t>
                      </a:r>
                      <a:r>
                        <a:rPr lang="zh-CN" altLang="en-US" sz="2400" kern="100" spc="-300" smtClean="0"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讥讽</a:t>
                      </a: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杨志，众军汉</a:t>
                      </a:r>
                      <a:r>
                        <a:rPr lang="zh-CN" altLang="en-US" sz="2400" kern="100" spc="-300" smtClean="0"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笑话</a:t>
                      </a: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杨志。杨志把朴刀插在地上，坐在树下歇凉，</a:t>
                      </a:r>
                      <a:r>
                        <a:rPr lang="zh-CN" altLang="en-US" sz="2400" kern="100" spc="-300" smtClean="0"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放松警惕</a:t>
                      </a: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。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智谋大比拼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466851" y="1894528"/>
          <a:ext cx="5800724" cy="240411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628649"/>
                <a:gridCol w="2076450"/>
                <a:gridCol w="3095625"/>
              </a:tblGrid>
              <a:tr h="270551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000" kern="100" spc="-3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altLang="zh-CN" sz="2400" kern="1200" spc="-300" smtClea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吴用团队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杨志团队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835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第三回合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酒贩口唱山歌，挑酒</a:t>
                      </a:r>
                      <a:r>
                        <a:rPr lang="zh-CN" altLang="en-US" sz="2400" kern="100" spc="-300" smtClean="0"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恰巧</a:t>
                      </a: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经过黄泥冈。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众军汉见有酒卖，便凑钱要买来解渴，杨志怕有蒙汗药，</a:t>
                      </a:r>
                      <a:r>
                        <a:rPr lang="zh-CN" altLang="en-US" sz="2400" kern="100" spc="-300" smtClean="0"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警惕性提高</a:t>
                      </a: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，坚决打骂阻止，众军汉</a:t>
                      </a:r>
                      <a:r>
                        <a:rPr lang="zh-CN" altLang="en-US" sz="2400" kern="100" spc="-300" smtClean="0"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公然反抗</a:t>
                      </a: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。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519510" y="1062253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ctr"/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水浒传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系列邮票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2" t="11759" r="9681" b="12856"/>
          <a:stretch>
            <a:fillRect/>
          </a:stretch>
        </p:blipFill>
        <p:spPr>
          <a:xfrm>
            <a:off x="2431588" y="1703640"/>
            <a:ext cx="3978477" cy="282041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676504" y="2069307"/>
            <a:ext cx="553998" cy="16818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武松打虎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智谋大比拼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485901" y="1846903"/>
          <a:ext cx="5800724" cy="256032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628649"/>
                <a:gridCol w="2276475"/>
                <a:gridCol w="2895600"/>
              </a:tblGrid>
              <a:tr h="30849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000" kern="100" spc="-3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altLang="zh-CN" sz="2400" kern="1200" spc="-300" smtClea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吴用团队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杨志团队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432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第四回合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酒贩</a:t>
                      </a:r>
                      <a:r>
                        <a:rPr lang="zh-CN" altLang="en-US" sz="2400" kern="100" spc="-300" smtClean="0"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故作气恼</a:t>
                      </a: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，佯装不卖，枣商故意奚落酒贩，强买一桶饮尽，又想饮另一桶，刚喝半瓢，便被酒贩阻止。 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众军汉非常想喝，请老都管说情。老都管用</a:t>
                      </a:r>
                      <a:r>
                        <a:rPr lang="zh-CN" altLang="en-US" sz="2400" kern="100" spc="-300" smtClean="0"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吩咐</a:t>
                      </a: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的语气与杨志说话，此时内心处于</a:t>
                      </a:r>
                      <a:r>
                        <a:rPr lang="zh-CN" altLang="en-US" sz="2400" kern="100" spc="-300" smtClean="0"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弱势</a:t>
                      </a: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的杨志</a:t>
                      </a:r>
                      <a:r>
                        <a:rPr lang="zh-CN" altLang="en-US" sz="2400" kern="100" spc="-300" smtClean="0"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彻底打消疑虑</a:t>
                      </a: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，只好同意。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智谋大比拼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428751" y="1856428"/>
          <a:ext cx="5800724" cy="2525192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628649"/>
                <a:gridCol w="2581275"/>
                <a:gridCol w="2590800"/>
              </a:tblGrid>
              <a:tr h="30849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000" kern="100" spc="-3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altLang="zh-CN" sz="2400" kern="1200" spc="-300" smtClea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吴用团队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杨志团队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432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第五回合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酒贩因先前杨志的言语所伤记恨在心，</a:t>
                      </a:r>
                      <a:r>
                        <a:rPr lang="zh-CN" altLang="en-US" sz="2400" kern="100" spc="-300" smtClean="0"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故意不卖</a:t>
                      </a: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。枣商从中劝说，还将枣子赠与军汉。 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老都管、虞候、军汉都喝了酒，杨志见众人无事，口渴难熬，只吃了一半。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智谋大比拼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409701" y="1904053"/>
          <a:ext cx="5800724" cy="2525192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628649"/>
                <a:gridCol w="2590800"/>
                <a:gridCol w="2581275"/>
              </a:tblGrid>
              <a:tr h="30849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000" kern="100" spc="-3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altLang="zh-CN" sz="2400" kern="1200" spc="-300" smtClea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吴用团队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杨志团队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432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结局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酒贩算过酒钱，哼着小曲，</a:t>
                      </a:r>
                      <a:r>
                        <a:rPr lang="zh-CN" altLang="en-US" sz="2400" kern="100" spc="-300" smtClean="0"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从容离开</a:t>
                      </a: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。枣商看杨志团队所有人倒地，</a:t>
                      </a:r>
                      <a:r>
                        <a:rPr lang="zh-CN" altLang="en-US" sz="2400" kern="100" spc="-300" smtClean="0"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取走所有金银珠宝</a:t>
                      </a: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“十五人眼睁睁地看着那七个人都把这金宝装了去，只是</a:t>
                      </a:r>
                      <a:r>
                        <a:rPr lang="zh-CN" altLang="en-US" sz="2400" kern="100" spc="-300" smtClean="0"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起不来，挣不动，说不的</a:t>
                      </a: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。”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智谋大比拼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06565" y="2107406"/>
            <a:ext cx="5355291" cy="191590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457200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请同学们</a:t>
            </a:r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双方人物作主语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，结合“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三十六计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”中的相关内容，用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章回体小说上下联的形式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为每一个回合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拟一个小标题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欣赏吴用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等人一步步智取生辰纲的智慧。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智谋大比拼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62328" y="1988641"/>
            <a:ext cx="5715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扮做客商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瞒天过海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，改变时辰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随机应变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扮做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枣客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瞒天过海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，暗中歇凉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以逸待劳</a:t>
            </a:r>
            <a:endParaRPr lang="zh-CN" altLang="en-US" sz="24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挑选小路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暗度陈仓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，质问枣客威慑敌人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酒贩唱歌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挑酒上冈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，故意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奚落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声东击西</a:t>
            </a:r>
            <a:endParaRPr lang="zh-CN" altLang="en-US" sz="24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难抗焦渴众人凑钱，拒绝买酒静观其变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假意不卖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欲擒故纵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，借瓢舀酒当面吃尽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智谋大比拼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62328" y="1988641"/>
            <a:ext cx="5715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军汉心痒公然反抗，希望都管出面说情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配合饶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酒酒贩追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夺，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偷梁换柱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伺机下药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内部矛盾逐步升级，都管吩咐杨志无奈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赌气不卖假意调解，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欲擒故纵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再次上演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众军如愿喝酒解渴，头重脚轻全部晕倒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趁火打劫满载而归，避开敌人以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走为上</a:t>
            </a:r>
            <a:endParaRPr lang="zh-CN" altLang="en-US" sz="24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智谋大比拼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2743200" y="3616053"/>
            <a:ext cx="4635377" cy="89386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兵来将挡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，水来土掩，以假对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假，以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智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斗智，紧密配合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804212" y="2685419"/>
            <a:ext cx="1155822" cy="52317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智慧</a:t>
            </a:r>
            <a:endParaRPr lang="zh-CN" altLang="en-US" sz="2400"/>
          </a:p>
        </p:txBody>
      </p:sp>
      <p:sp>
        <p:nvSpPr>
          <p:cNvPr id="10" name="左大括号 9"/>
          <p:cNvSpPr/>
          <p:nvPr/>
        </p:nvSpPr>
        <p:spPr>
          <a:xfrm>
            <a:off x="2969558" y="2447145"/>
            <a:ext cx="209550" cy="106701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88449" y="2196857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天时</a:t>
            </a: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88449" y="275938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地利</a:t>
            </a: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188449" y="322105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人和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19509" y="1735192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吴用等人</a:t>
            </a:r>
            <a:r>
              <a:rPr lang="zh-CN" altLang="en-US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大获全胜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攻心术</a:t>
            </a:r>
            <a:endParaRPr lang="zh-CN" altLang="en-US" sz="24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右大括号 19"/>
          <p:cNvSpPr/>
          <p:nvPr/>
        </p:nvSpPr>
        <p:spPr>
          <a:xfrm>
            <a:off x="4264958" y="2341815"/>
            <a:ext cx="45719" cy="1172345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454919" y="2407680"/>
            <a:ext cx="28770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麻痹、引诱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、迷惑、动摇、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瓦解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下箭头 21"/>
          <p:cNvSpPr/>
          <p:nvPr/>
        </p:nvSpPr>
        <p:spPr>
          <a:xfrm>
            <a:off x="5417482" y="3238677"/>
            <a:ext cx="276225" cy="3751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智谋大比拼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2597386" y="1895260"/>
            <a:ext cx="4206219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不见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刀光剑影的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角逐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看似从容不迫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平静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中又有暗流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涌动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66485" y="3397136"/>
            <a:ext cx="34731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叙事节奏一张一弛</a:t>
            </a:r>
            <a:endParaRPr lang="en-US" altLang="zh-CN" sz="240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紧张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舒缓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虚虚实实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真真假假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4440844" y="3072505"/>
            <a:ext cx="271651" cy="4062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智谋大比拼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21960" y="1967895"/>
            <a:ext cx="54741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小说高潮部分，作者没有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直述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第二桶酒里为何会有蒙汗药，而是在文章最后道出吴用等人的计策，这样安排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妙处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何在？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智谋大比拼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95476" y="1823472"/>
            <a:ext cx="53816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他写枣子客人自一处，挑酒人自一处，酒自一处，瓢自一处，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虽读者亦几忘其为东溪</a:t>
            </a:r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村中饮酒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聚义之人，何况当日身在庐山者耶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？耐庵妙笔，真是独有千古。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</a:t>
            </a:r>
            <a:r>
              <a:rPr lang="en-US" altLang="zh-CN" sz="2400" smtClean="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金圣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叹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519510" y="1062253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ctr"/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水浒传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系列邮票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3" t="13056" r="9928" b="11574"/>
          <a:stretch>
            <a:fillRect/>
          </a:stretch>
        </p:blipFill>
        <p:spPr>
          <a:xfrm>
            <a:off x="2431588" y="1703640"/>
            <a:ext cx="4012135" cy="277199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912131" y="1253873"/>
            <a:ext cx="553998" cy="33432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鲁智深倒拔</a:t>
            </a:r>
            <a:r>
              <a:rPr lang="zh-CN" altLang="en-US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垂杨柳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智谋大比拼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85999" y="1941463"/>
            <a:ext cx="52101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情节的组织精巧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/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读者如坠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云雾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最后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一段作者补叙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/>
            <a:endParaRPr lang="en-US" altLang="zh-CN" sz="240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/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设置悬念</a:t>
            </a:r>
            <a:endParaRPr lang="en-US" altLang="zh-CN" sz="240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/>
            <a:endParaRPr lang="en-US" altLang="zh-CN" sz="24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情节七巧板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11726" y="2046238"/>
            <a:ext cx="53701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这场“智谋大比拼”中，作者着力描写了杨志与众军汉、虞候以及老都管的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内部矛盾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这些矛盾并非高潮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，表面上与“智”“取”都无关系，却写得很细，又是为什么呢？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情节七巧板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38299" y="1866811"/>
            <a:ext cx="54006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1—7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段，填写下表，说说杨志押送队的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内部矛盾不断激化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的过程以及作用。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026448" y="3067140"/>
          <a:ext cx="4850604" cy="128016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64196"/>
                <a:gridCol w="1370352"/>
                <a:gridCol w="1208028"/>
                <a:gridCol w="1208028"/>
              </a:tblGrid>
              <a:tr h="274638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100" spc="-3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矛盾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altLang="en-US" sz="2400" kern="1200" spc="-300" smtClea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厢禁军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虞候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altLang="en-US" sz="2400" kern="100" spc="-3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老都管</a:t>
                      </a:r>
                      <a:endParaRPr lang="zh-CN" sz="24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638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000" kern="100" spc="-3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638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000" kern="100" spc="-3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638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000" kern="100" spc="-3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zh-CN" sz="2000" kern="100" spc="-3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情节七巧板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1855104" y="2069423"/>
            <a:ext cx="5355291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杨志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厢禁军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855104" y="2862047"/>
            <a:ext cx="5481797" cy="120512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热见着林子要去歇息。被打骂后只能继续前行。“雨汗通流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”“叹气吹嘘”，</a:t>
            </a:r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向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老都管告状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400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情节七巧板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1855104" y="2069423"/>
            <a:ext cx="5355291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杨志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厢禁军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728598" y="2881097"/>
            <a:ext cx="5481797" cy="120512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想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趁早凉起身，被骂后，只能忍气吞声，回去休息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，但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怨声载道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情节七巧板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1855104" y="2069423"/>
            <a:ext cx="5355291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杨志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厢禁军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728598" y="2842997"/>
            <a:ext cx="5481797" cy="120512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任凭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杨志如何打骂，都要休息。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公开指责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杨志只顾逞能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，不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把人当人。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情节七巧板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1855104" y="2069423"/>
            <a:ext cx="5355291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杨志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虞候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855104" y="3018994"/>
            <a:ext cx="5481797" cy="120512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慢走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落后，抱怨杨志的安排。被骂后，心中不快，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向老都管告状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情节七巧板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1855104" y="2069423"/>
            <a:ext cx="5355291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杨志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虞候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791850" y="2871572"/>
            <a:ext cx="5481797" cy="120512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在老都管面前絮絮聒聒地搬口”，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搬弄是非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情节七巧板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1855104" y="2069423"/>
            <a:ext cx="5355291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杨志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虞候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855104" y="2966822"/>
            <a:ext cx="5481797" cy="120512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公开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针对杨志，众人面前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搬弄是非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，说杨志只是吓唬人罢了。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情节七巧板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1855104" y="2069423"/>
            <a:ext cx="5355291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杨志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老都管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791850" y="2871572"/>
            <a:ext cx="5481797" cy="120512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看不惯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杨志，看在相公面子上，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“权且奈他”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，先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忍耐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，并安抚军心。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519510" y="1062253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ctr"/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水浒传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系列邮票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3" t="11370" r="8820" b="14370"/>
          <a:stretch>
            <a:fillRect/>
          </a:stretch>
        </p:blipFill>
        <p:spPr>
          <a:xfrm>
            <a:off x="2427124" y="1703640"/>
            <a:ext cx="4000715" cy="27612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596101" y="1627932"/>
            <a:ext cx="553998" cy="29126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林冲风雪山神庙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情节七巧板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1855104" y="2069423"/>
            <a:ext cx="5355291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杨志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老都管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855104" y="2942794"/>
            <a:ext cx="5481797" cy="120512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听到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众人抱怨，表现得并不在意，心里也是十分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怨恨杨志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情节七巧板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1855104" y="2069423"/>
            <a:ext cx="5355291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杨志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老都管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728598" y="2966822"/>
            <a:ext cx="5481797" cy="120512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众人求情不得，一反先前忍耐的态度，在众人面前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公然斥责杨志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，为众军撑腰。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情节七巧板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6000" y="192610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zh-CN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</a:t>
            </a:r>
            <a:r>
              <a:rPr lang="zh-CN" altLang="zh-CN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快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zh-CN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</a:t>
            </a:r>
            <a:r>
              <a:rPr lang="zh-CN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慢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/>
            <a:r>
              <a:rPr lang="zh-CN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</a:t>
            </a:r>
            <a:r>
              <a:rPr lang="zh-CN" altLang="zh-CN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走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zh-CN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</a:t>
            </a:r>
            <a:r>
              <a:rPr lang="zh-CN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停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喝酒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不准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喝酒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杨志和老都管矛盾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公开且激烈</a:t>
            </a:r>
            <a:endParaRPr lang="en-US" altLang="zh-CN" sz="24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下箭头 15"/>
          <p:cNvSpPr/>
          <p:nvPr/>
        </p:nvSpPr>
        <p:spPr>
          <a:xfrm>
            <a:off x="4288961" y="3048000"/>
            <a:ext cx="314325" cy="4381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情节七巧板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64848" y="2052072"/>
            <a:ext cx="54768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老都管对杨志的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称谓变化</a:t>
            </a:r>
            <a:endParaRPr lang="en-US" altLang="zh-CN" sz="24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“提辖”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“杨提辖”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“遭死的军人”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威风凛凛，傲气十足；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强调自己的身份高贵；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揭杨志的老底，刻意贬低杨志。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情节七巧板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079051" y="1788847"/>
            <a:ext cx="2880000" cy="2880000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>
            <a:stCxn id="22" idx="0"/>
            <a:endCxn id="22" idx="3"/>
          </p:cNvCxnSpPr>
          <p:nvPr/>
        </p:nvCxnSpPr>
        <p:spPr>
          <a:xfrm>
            <a:off x="4519051" y="1788847"/>
            <a:ext cx="1440000" cy="14400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079051" y="1788847"/>
            <a:ext cx="2880000" cy="28800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3079051" y="2508847"/>
            <a:ext cx="2160000" cy="216000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5239051" y="2508847"/>
            <a:ext cx="0" cy="141726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22" idx="0"/>
          </p:cNvCxnSpPr>
          <p:nvPr/>
        </p:nvCxnSpPr>
        <p:spPr>
          <a:xfrm flipH="1">
            <a:off x="3790199" y="1788847"/>
            <a:ext cx="728852" cy="72000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239051" y="1868495"/>
            <a:ext cx="9591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-3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天气酷热</a:t>
            </a:r>
            <a:endParaRPr lang="zh-CN" altLang="en-US" sz="2400" spc="-3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03480" y="1719026"/>
            <a:ext cx="1208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-3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担子沉重</a:t>
            </a:r>
            <a:endParaRPr lang="zh-CN" altLang="en-US" sz="2400" spc="-3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54625" y="2134524"/>
            <a:ext cx="9591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-3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山路难行</a:t>
            </a:r>
            <a:endParaRPr lang="zh-CN" altLang="en-US" sz="2400" spc="-3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099221" y="2444017"/>
            <a:ext cx="5947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-3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搬弄是非</a:t>
            </a:r>
            <a:endParaRPr lang="zh-CN" altLang="en-US" sz="2400" spc="-3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733561" y="4128827"/>
            <a:ext cx="1446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-3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怨愤抵制</a:t>
            </a:r>
            <a:endParaRPr lang="zh-CN" altLang="en-US" sz="2400" spc="-3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296016" y="3228847"/>
            <a:ext cx="845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-3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彻底孤立</a:t>
            </a:r>
            <a:endParaRPr lang="zh-CN" altLang="en-US" sz="2400" spc="-3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602544" y="2801980"/>
            <a:ext cx="10052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-3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打骂</a:t>
            </a:r>
            <a:endParaRPr lang="en-US" altLang="zh-CN" sz="2400" spc="-30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spc="-3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催促</a:t>
            </a:r>
            <a:endParaRPr lang="zh-CN" altLang="en-US" sz="2400" spc="-3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情节七巧板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1706725" y="1850133"/>
            <a:ext cx="5545821" cy="26545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主要矛盾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：杨志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与吴用等人的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矛盾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引出    </a:t>
            </a:r>
            <a:endParaRPr lang="en-US" altLang="zh-CN" sz="240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发生</a:t>
            </a:r>
            <a:endParaRPr lang="en-US" altLang="zh-CN" sz="240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发展</a:t>
            </a:r>
            <a:endParaRPr lang="en-US" altLang="zh-CN" sz="240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激化</a:t>
            </a:r>
            <a:endParaRPr lang="en-US" altLang="zh-CN" sz="240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次要矛盾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：杨志与老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都管、虞候以及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众         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军汉的内部矛盾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 flipV="1">
            <a:off x="2468624" y="2276475"/>
            <a:ext cx="0" cy="13906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2690073" y="2276475"/>
            <a:ext cx="19050" cy="13906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815648" y="2467268"/>
            <a:ext cx="11079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解决</a:t>
            </a:r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endParaRPr lang="en-US" altLang="zh-CN" sz="240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条件</a:t>
            </a:r>
            <a:endParaRPr lang="zh-CN" altLang="en-US" sz="24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23643" y="2165746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埋下伏笔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，做了铺垫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23644" y="2713880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矛盾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互相勾连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，互相影响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23644" y="3298264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推动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情节曲折生动</a:t>
            </a:r>
            <a:r>
              <a:rPr lang="zh-CN" altLang="en-US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地发展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3833792" y="2276475"/>
            <a:ext cx="179701" cy="139065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情节七巧板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1521131" y="3459896"/>
            <a:ext cx="5545821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高潮迭起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情节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更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紧凑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人物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形象更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丰满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661707" y="2401814"/>
            <a:ext cx="1772028" cy="9048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“智送”</a:t>
            </a:r>
            <a:endParaRPr lang="zh-CN" altLang="en-US" sz="2400"/>
          </a:p>
        </p:txBody>
      </p:sp>
      <p:sp>
        <p:nvSpPr>
          <p:cNvPr id="10" name="椭圆 9"/>
          <p:cNvSpPr/>
          <p:nvPr/>
        </p:nvSpPr>
        <p:spPr>
          <a:xfrm>
            <a:off x="5117273" y="2401814"/>
            <a:ext cx="1772028" cy="90487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“智取”</a:t>
            </a:r>
            <a:endParaRPr lang="zh-CN" altLang="en-US" sz="2400"/>
          </a:p>
        </p:txBody>
      </p:sp>
      <p:sp>
        <p:nvSpPr>
          <p:cNvPr id="16" name="圆角矩形 15"/>
          <p:cNvSpPr/>
          <p:nvPr/>
        </p:nvSpPr>
        <p:spPr>
          <a:xfrm>
            <a:off x="3284203" y="2439227"/>
            <a:ext cx="2019678" cy="9048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错综复杂的矛盾冲突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33735" y="1858675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情节的组织精巧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59550" y="3770424"/>
            <a:ext cx="18004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铺垫与伏笔 </a:t>
            </a:r>
            <a:endParaRPr lang="zh-CN" altLang="en-US" sz="24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133697" y="3502759"/>
            <a:ext cx="47625" cy="99780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右大括号 19"/>
          <p:cNvSpPr/>
          <p:nvPr/>
        </p:nvSpPr>
        <p:spPr>
          <a:xfrm>
            <a:off x="5414832" y="3459896"/>
            <a:ext cx="45719" cy="1083530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460551" y="3727965"/>
            <a:ext cx="228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“情生文”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情节七巧板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05203" y="2030879"/>
            <a:ext cx="54292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杨志押送生辰纲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获得了梁中书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抬举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收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门下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早晚殷勤听候使唤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/>
              </a:rPr>
              <a:t> ——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押送生辰纲的任务交付给他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情节七巧板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81390" y="2048381"/>
            <a:ext cx="54768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晁盖准备劫取生辰纲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梁中书搜刮民脂的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不义之财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晁盖的组织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领导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刘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唐与公孙胜传递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情报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阮和白胜积极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参加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吴用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定下智取之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策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共同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确定计划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情节七巧板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81390" y="2048381"/>
            <a:ext cx="54768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1925640" y="1809535"/>
            <a:ext cx="5355291" cy="26545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英雄好汉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单打独斗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</a:t>
            </a:r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承前      启后</a:t>
            </a:r>
            <a:endParaRPr lang="zh-CN" altLang="en-US" sz="24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七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星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聚义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好汉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群体第一次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向贪官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“出手” 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集体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行动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的首次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“亮相” 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开启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了同朝廷抗争的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道路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大规模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农民起义的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前奏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4374686" y="2176451"/>
            <a:ext cx="228600" cy="3524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519510" y="1062253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ctr"/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水浒传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系列邮票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7" t="11481" r="9507" b="14814"/>
          <a:stretch>
            <a:fillRect/>
          </a:stretch>
        </p:blipFill>
        <p:spPr>
          <a:xfrm>
            <a:off x="2431588" y="1703640"/>
            <a:ext cx="4023950" cy="276661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600565" y="1783289"/>
            <a:ext cx="553998" cy="29126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花荣梁山射雁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情节七巧板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24024" y="1981706"/>
            <a:ext cx="54006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“板块”串联</a:t>
            </a:r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结构</a:t>
            </a:r>
            <a:endParaRPr lang="en-US" altLang="zh-CN" sz="240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457200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“故事的发展，前后勾联，一步紧一步，但又疏密相间，摇曳多姿”，“善于运用变化错综的手法，避免平铺直叙”。</a:t>
            </a:r>
            <a:r>
              <a:rPr lang="en-US" altLang="zh-CN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457200"/>
            <a:r>
              <a:rPr lang="en-US" altLang="zh-CN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</a:t>
            </a:r>
            <a:r>
              <a:rPr lang="en-US" altLang="zh-CN" sz="2400" smtClean="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茅盾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0" y="956795"/>
            <a:ext cx="4745825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英雄那些事之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智取生辰纲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24024" y="1981706"/>
            <a:ext cx="5400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1925640" y="1875995"/>
            <a:ext cx="5355291" cy="26545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渐趋激烈的矛盾冲突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惊险紧张的细节交锋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明暗结合的双线发展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悬念伏笔的精心铺垫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跌宕起伏，扣人心弦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引人入胜，流畅自然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下箭头 15"/>
          <p:cNvSpPr/>
          <p:nvPr/>
        </p:nvSpPr>
        <p:spPr>
          <a:xfrm>
            <a:off x="4403642" y="3357336"/>
            <a:ext cx="228600" cy="3524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334315" y="2187439"/>
            <a:ext cx="553998" cy="17366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花攒锦凑</a:t>
            </a:r>
            <a:endParaRPr lang="zh-CN" altLang="en-US" sz="24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05110" y="2131730"/>
            <a:ext cx="553998" cy="17923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龙飞凤走</a:t>
            </a:r>
            <a:endParaRPr lang="zh-CN" altLang="en-US" sz="24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131224" y="975845"/>
            <a:ext cx="5117301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智取生辰纲</a:t>
            </a:r>
            <a:r>
              <a:rPr lang="en-US" altLang="zh-CN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梳理情节之法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24024" y="1981706"/>
            <a:ext cx="5400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1925640" y="1875995"/>
            <a:ext cx="5355291" cy="2285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中心人物和中心事件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结合传统小说的结构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抓住较清晰的时间线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理清线索和人物关系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勾连小说的前后章节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了解情节的来龙去脉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515600" y="11912600"/>
            <a:ext cx="317500" cy="2286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519510" y="1062253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ctr"/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水浒传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系列邮票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28" t="24378" r="16507" b="22963"/>
          <a:stretch>
            <a:fillRect/>
          </a:stretch>
        </p:blipFill>
        <p:spPr>
          <a:xfrm>
            <a:off x="2431588" y="1703640"/>
            <a:ext cx="4849343" cy="248142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24813" y="4163765"/>
            <a:ext cx="2724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智取生辰纲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水浒传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简介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8"/>
          <p:cNvSpPr txBox="1"/>
          <p:nvPr/>
        </p:nvSpPr>
        <p:spPr>
          <a:xfrm>
            <a:off x="1609726" y="1610089"/>
            <a:ext cx="5972174" cy="26545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ctr"/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英雄史诗般的小说</a:t>
            </a:r>
            <a:endParaRPr lang="en-US" altLang="zh-CN" sz="24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众多草莽英雄的人生经历和反抗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道路</a:t>
            </a:r>
            <a:endParaRPr lang="en-US" altLang="zh-CN" sz="24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豪侠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仗义、除暴安良、被逼无奈、铤而走险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水泊梁山大聚义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/>
            <a:r>
              <a:rPr lang="zh-CN" altLang="en-US" sz="24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官逼民反</a:t>
            </a:r>
            <a:endParaRPr lang="en-US" altLang="zh-CN" sz="24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下箭头 17"/>
          <p:cNvSpPr/>
          <p:nvPr/>
        </p:nvSpPr>
        <p:spPr>
          <a:xfrm>
            <a:off x="4374686" y="2019300"/>
            <a:ext cx="228600" cy="342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下箭头 18"/>
          <p:cNvSpPr/>
          <p:nvPr/>
        </p:nvSpPr>
        <p:spPr>
          <a:xfrm>
            <a:off x="4405972" y="3476625"/>
            <a:ext cx="228600" cy="342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水浒传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简介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64848" y="2175808"/>
            <a:ext cx="52482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别一部书，看过一遍即休。独有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水浒传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，只是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看不厌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400" smtClean="0">
                <a:solidFill>
                  <a:prstClr val="black"/>
                </a:solidFill>
                <a:latin typeface="Times New Roman" panose="02020603050405020304"/>
              </a:rPr>
              <a:t>                  ——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清代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小说评论家金圣叹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519509" y="154537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97477" y="135143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2636051" y="956795"/>
            <a:ext cx="416755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水浒传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简介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97477" y="1979563"/>
            <a:ext cx="518159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/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是一部伟大的作品，不愧金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圣叹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称之为第五才子书，可以和庄、骚、史记、杜诗并列。我一读，再读，三读，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不忍释手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</a:t>
            </a:r>
            <a:r>
              <a:rPr lang="en-US" altLang="zh-CN" sz="2400" smtClean="0">
                <a:solidFill>
                  <a:prstClr val="black"/>
                </a:solidFill>
                <a:latin typeface="Times New Roman" panose="02020603050405020304"/>
              </a:rPr>
              <a:t>——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梁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实秋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影响我的几本书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24"/>
  <p:tag name="KSO_WM_TEMPLATE_MASTER_THUMB_INDEX" val="18"/>
  <p:tag name="KSO_WM_TEMPLATE_MASTER_TYPE" val="1"/>
  <p:tag name="KSO_WM_TEMPLATE_SUBCATEGORY" val="0"/>
  <p:tag name="KSO_WM_TEMPLATE_THUMBS_INDEX" val="1、4、5、6、7、8、9、10、11、12、13"/>
</p:tagLst>
</file>

<file path=ppt/tags/tag125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26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27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28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29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1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2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3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4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5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6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7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8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9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41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42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43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44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45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46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47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48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49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51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52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53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54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55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56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57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58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59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61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62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63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64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65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66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67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68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69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71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72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73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74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75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76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7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9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WPS主题色">
      <a:dk1>
        <a:srgbClr val="000000"/>
      </a:dk1>
      <a:lt1>
        <a:srgbClr val="FFFFFF"/>
      </a:lt1>
      <a:dk2>
        <a:srgbClr val="E5EAF2"/>
      </a:dk2>
      <a:lt2>
        <a:srgbClr val="FFFFFF"/>
      </a:lt2>
      <a:accent1>
        <a:srgbClr val="5F769F"/>
      </a:accent1>
      <a:accent2>
        <a:srgbClr val="71729B"/>
      </a:accent2>
      <a:accent3>
        <a:srgbClr val="7E6B95"/>
      </a:accent3>
      <a:accent4>
        <a:srgbClr val="8A668D"/>
      </a:accent4>
      <a:accent5>
        <a:srgbClr val="955F82"/>
      </a:accent5>
      <a:accent6>
        <a:srgbClr val="9B5B75"/>
      </a:accent6>
      <a:hlink>
        <a:srgbClr val="292BBB"/>
      </a:hlink>
      <a:folHlink>
        <a:srgbClr val="580C6F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220</Paragraphs>
  <Slides>52</Slides>
  <Notes>52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baseType="lpstr" size="61">
      <vt:lpstr>Arial</vt:lpstr>
      <vt:lpstr>微软雅黑</vt:lpstr>
      <vt:lpstr>汉仪旗黑-85S</vt:lpstr>
      <vt:lpstr>Calibri Light</vt:lpstr>
      <vt:lpstr>Calibri</vt:lpstr>
      <vt:lpstr>黑体</vt:lpstr>
      <vt:lpstr>华文楷体</vt:lpstr>
      <vt:lpstr>Times New Roman</vt:lpstr>
      <vt:lpstr>Office 主题​​</vt:lpstr>
      <vt:lpstr>《智取生辰纲》：于“智”的角逐中观情节之妙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英雄那些事之《智取生辰纲》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2021-01-24T11:38:50.982</cp:lastPrinted>
  <dcterms:created xsi:type="dcterms:W3CDTF">2021-01-24T11:38:50Z</dcterms:created>
  <dcterms:modified xsi:type="dcterms:W3CDTF">2021-01-24T03:38:56Z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