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notesMasterIdLst>
    <p:notesMasterId r:id="rId33"/>
  </p:notesMasterIdLst>
  <p:sldIdLst>
    <p:sldId id="397" r:id="rId4"/>
    <p:sldId id="398" r:id="rId5"/>
    <p:sldId id="433" r:id="rId6"/>
    <p:sldId id="436" r:id="rId7"/>
    <p:sldId id="458" r:id="rId8"/>
    <p:sldId id="459" r:id="rId9"/>
    <p:sldId id="399" r:id="rId10"/>
    <p:sldId id="460" r:id="rId11"/>
    <p:sldId id="462" r:id="rId12"/>
    <p:sldId id="461" r:id="rId13"/>
    <p:sldId id="474" r:id="rId14"/>
    <p:sldId id="475" r:id="rId15"/>
    <p:sldId id="478" r:id="rId16"/>
    <p:sldId id="476" r:id="rId17"/>
    <p:sldId id="477" r:id="rId18"/>
    <p:sldId id="437" r:id="rId19"/>
    <p:sldId id="463" r:id="rId20"/>
    <p:sldId id="464" r:id="rId21"/>
    <p:sldId id="465" r:id="rId22"/>
    <p:sldId id="466" r:id="rId23"/>
    <p:sldId id="467" r:id="rId24"/>
    <p:sldId id="468" r:id="rId25"/>
    <p:sldId id="469" r:id="rId26"/>
    <p:sldId id="470" r:id="rId27"/>
    <p:sldId id="479" r:id="rId28"/>
    <p:sldId id="472" r:id="rId29"/>
    <p:sldId id="473" r:id="rId30"/>
    <p:sldId id="449" r:id="rId31"/>
    <p:sldId id="443" r:id="rId32"/>
  </p:sldIdLst>
  <p:sldSz cx="9361805" cy="6121400"/>
  <p:notesSz cx="6858000" cy="9144000"/>
  <p:defaultTextStyle>
    <a:defPPr>
      <a:defRPr lang="zh-CN"/>
    </a:defPPr>
    <a:lvl1pPr marL="0" lvl="0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342900" lvl="1" indent="11430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685800" lvl="2" indent="22860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028700" lvl="3" indent="34290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371600" lvl="4" indent="45720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lvl="5" indent="45720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lvl="6" indent="45720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lvl="7" indent="45720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lvl="8" indent="45720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3366FF"/>
    <a:srgbClr val="080800"/>
    <a:srgbClr val="F8F8F8"/>
    <a:srgbClr val="82C836"/>
    <a:srgbClr val="FF0000"/>
    <a:srgbClr val="F15417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285"/>
    <p:restoredTop sz="94660"/>
  </p:normalViewPr>
  <p:slideViewPr>
    <p:cSldViewPr snapToGrid="0" showGuides="1">
      <p:cViewPr varScale="1">
        <p:scale>
          <a:sx n="120" d="100"/>
          <a:sy n="120" d="100"/>
        </p:scale>
        <p:origin x="-1266" y="-90"/>
      </p:cViewPr>
      <p:guideLst>
        <p:guide orient="horz" pos="4190"/>
        <p:guide orient="horz" pos="1927"/>
        <p:guide pos="3940"/>
        <p:guide pos="301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52" d="100"/>
        <a:sy n="15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宋体" panose="02010600030101010101" pitchFamily="2" charset="-122"/>
                <a:ea typeface="+mn-ea"/>
                <a:cs typeface="+mn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宋体" panose="02010600030101010101" pitchFamily="2" charset="-122"/>
                <a:ea typeface="+mn-ea"/>
                <a:cs typeface="+mn-cs"/>
              </a:defRPr>
            </a:lvl1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069975" y="1143000"/>
            <a:ext cx="47180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单击此处编辑母版文本样式</a:t>
            </a:r>
            <a:endParaRPr kumimoji="0" lang="zh-CN" altLang="en-US" sz="9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342900" marR="0" lvl="1" indent="0" algn="l" defTabSz="6858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第二级</a:t>
            </a:r>
            <a:endParaRPr kumimoji="0" lang="zh-CN" altLang="en-US" sz="9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685800" marR="0" lvl="2" indent="0" algn="l" defTabSz="6858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第三级</a:t>
            </a:r>
            <a:endParaRPr kumimoji="0" lang="zh-CN" altLang="en-US" sz="9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1028700" marR="0" lvl="3" indent="0" algn="l" defTabSz="6858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第四级</a:t>
            </a:r>
            <a:endParaRPr kumimoji="0" lang="zh-CN" altLang="en-US" sz="9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1371600" marR="0" lvl="4" indent="0" algn="l" defTabSz="6858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第五级</a:t>
            </a:r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宋体" panose="02010600030101010101" pitchFamily="2" charset="-122"/>
                <a:ea typeface="+mn-ea"/>
                <a:cs typeface="+mn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</a:fld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宋体" panose="02010600030101010101" pitchFamily="2" charset="-122"/>
        <a:ea typeface="+mn-ea"/>
        <a:cs typeface="+mn-cs"/>
      </a:defRPr>
    </a:lvl1pPr>
    <a:lvl2pPr marL="3429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宋体" panose="02010600030101010101" pitchFamily="2" charset="-122"/>
        <a:ea typeface="+mn-ea"/>
        <a:cs typeface="+mn-cs"/>
      </a:defRPr>
    </a:lvl2pPr>
    <a:lvl3pPr marL="6858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宋体" panose="02010600030101010101" pitchFamily="2" charset="-122"/>
        <a:ea typeface="+mn-ea"/>
        <a:cs typeface="+mn-cs"/>
      </a:defRPr>
    </a:lvl3pPr>
    <a:lvl4pPr marL="10287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宋体" panose="02010600030101010101" pitchFamily="2" charset="-122"/>
        <a:ea typeface="+mn-ea"/>
        <a:cs typeface="+mn-cs"/>
      </a:defRPr>
    </a:lvl4pPr>
    <a:lvl5pPr marL="13716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宋体" panose="02010600030101010101" pitchFamily="2" charset="-122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E:\李燃\教师教学用书\人民教育电子音像出版社 社标字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6650" y="5483225"/>
            <a:ext cx="3144838" cy="638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0" y="0"/>
            <a:ext cx="3883025" cy="6121400"/>
          </a:xfrm>
          <a:prstGeom prst="rect">
            <a:avLst/>
          </a:prstGeom>
          <a:solidFill>
            <a:srgbClr val="33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406" tIns="41203" rIns="82406" bIns="41203" anchor="ctr"/>
          <a:lstStyle/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059942" y="1720734"/>
            <a:ext cx="5060246" cy="706608"/>
          </a:xfrm>
          <a:prstGeom prst="rect">
            <a:avLst/>
          </a:prstGeom>
        </p:spPr>
        <p:txBody>
          <a:bodyPr lIns="82406" tIns="41203" rIns="82406" bIns="41203"/>
          <a:lstStyle>
            <a:lvl1pPr>
              <a:defRPr sz="3600" b="1" baseline="0">
                <a:solidFill>
                  <a:srgbClr val="0066FF"/>
                </a:solidFill>
                <a:latin typeface="Times New Roman" panose="02020603050405020304" pitchFamily="18" charset="0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0"/>
          </p:nvPr>
        </p:nvSpPr>
        <p:spPr>
          <a:xfrm>
            <a:off x="4050286" y="3254621"/>
            <a:ext cx="5073656" cy="433599"/>
          </a:xfrm>
          <a:prstGeom prst="rect">
            <a:avLst/>
          </a:prstGeom>
        </p:spPr>
        <p:txBody>
          <a:bodyPr lIns="82406" tIns="41203" rIns="82406" bIns="41203"/>
          <a:lstStyle>
            <a:lvl1pPr>
              <a:buNone/>
              <a:defRPr sz="2200" b="1" baseline="0">
                <a:latin typeface="Times New Roman" panose="02020603050405020304" pitchFamily="18" charset="0"/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文本占位符 13"/>
          <p:cNvSpPr>
            <a:spLocks noGrp="1"/>
          </p:cNvSpPr>
          <p:nvPr>
            <p:ph type="body" sz="quarter" idx="11"/>
          </p:nvPr>
        </p:nvSpPr>
        <p:spPr>
          <a:xfrm>
            <a:off x="4050286" y="2685395"/>
            <a:ext cx="5073656" cy="433599"/>
          </a:xfrm>
          <a:prstGeom prst="rect">
            <a:avLst/>
          </a:prstGeom>
        </p:spPr>
        <p:txBody>
          <a:bodyPr lIns="82406" tIns="41203" rIns="82406" bIns="41203"/>
          <a:lstStyle>
            <a:lvl1pPr>
              <a:buNone/>
              <a:defRPr sz="2700" b="1" baseline="0">
                <a:latin typeface="Times New Roman" panose="02020603050405020304" pitchFamily="18" charset="0"/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564208" y="60931"/>
            <a:ext cx="1427480" cy="241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98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山东星火国际传媒集团</a:t>
            </a:r>
            <a:endParaRPr kumimoji="1" lang="zh-CN" altLang="en-US" sz="98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468090" y="5673631"/>
            <a:ext cx="2184421" cy="3273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98617" y="5673631"/>
            <a:ext cx="2964572" cy="3273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709294" y="5673631"/>
            <a:ext cx="2184421" cy="327325"/>
          </a:xfrm>
          <a:prstGeom prst="rect">
            <a:avLst/>
          </a:prstGeom>
        </p:spPr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9518" y="3933567"/>
            <a:ext cx="7957534" cy="1215778"/>
          </a:xfrm>
          <a:prstGeom prst="rect">
            <a:avLst/>
          </a:prstGeom>
        </p:spPr>
        <p:txBody>
          <a:bodyPr anchor="t"/>
          <a:lstStyle>
            <a:lvl1pPr algn="l">
              <a:defRPr sz="357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39518" y="2594510"/>
            <a:ext cx="7957534" cy="133905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785">
                <a:solidFill>
                  <a:schemeClr val="tx1">
                    <a:tint val="75000"/>
                  </a:schemeClr>
                </a:solidFill>
              </a:defRPr>
            </a:lvl1pPr>
            <a:lvl2pPr marL="408305" indent="0">
              <a:buNone/>
              <a:defRPr sz="1605">
                <a:solidFill>
                  <a:schemeClr val="tx1">
                    <a:tint val="75000"/>
                  </a:schemeClr>
                </a:solidFill>
              </a:defRPr>
            </a:lvl2pPr>
            <a:lvl3pPr marL="815975" indent="0">
              <a:buNone/>
              <a:defRPr sz="1430">
                <a:solidFill>
                  <a:schemeClr val="tx1">
                    <a:tint val="75000"/>
                  </a:schemeClr>
                </a:solidFill>
              </a:defRPr>
            </a:lvl3pPr>
            <a:lvl4pPr marL="1224280" indent="0">
              <a:buNone/>
              <a:defRPr sz="1250">
                <a:solidFill>
                  <a:schemeClr val="tx1">
                    <a:tint val="75000"/>
                  </a:schemeClr>
                </a:solidFill>
              </a:defRPr>
            </a:lvl4pPr>
            <a:lvl5pPr marL="1632585" indent="0">
              <a:buNone/>
              <a:defRPr sz="1250">
                <a:solidFill>
                  <a:schemeClr val="tx1">
                    <a:tint val="75000"/>
                  </a:schemeClr>
                </a:solidFill>
              </a:defRPr>
            </a:lvl5pPr>
            <a:lvl6pPr marL="2040255" indent="0">
              <a:buNone/>
              <a:defRPr sz="1250">
                <a:solidFill>
                  <a:schemeClr val="tx1">
                    <a:tint val="75000"/>
                  </a:schemeClr>
                </a:solidFill>
              </a:defRPr>
            </a:lvl6pPr>
            <a:lvl7pPr marL="2448560" indent="0">
              <a:buNone/>
              <a:defRPr sz="1250">
                <a:solidFill>
                  <a:schemeClr val="tx1">
                    <a:tint val="75000"/>
                  </a:schemeClr>
                </a:solidFill>
              </a:defRPr>
            </a:lvl7pPr>
            <a:lvl8pPr marL="2856865" indent="0">
              <a:buNone/>
              <a:defRPr sz="1250">
                <a:solidFill>
                  <a:schemeClr val="tx1">
                    <a:tint val="75000"/>
                  </a:schemeClr>
                </a:solidFill>
              </a:defRPr>
            </a:lvl8pPr>
            <a:lvl9pPr marL="3264535" indent="0">
              <a:buNone/>
              <a:defRPr sz="12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68090" y="5673631"/>
            <a:ext cx="2184421" cy="3273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98617" y="5673631"/>
            <a:ext cx="2964572" cy="3273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709294" y="5673631"/>
            <a:ext cx="2184421" cy="327325"/>
          </a:xfrm>
          <a:prstGeom prst="rect">
            <a:avLst/>
          </a:prstGeom>
        </p:spPr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090" y="245612"/>
            <a:ext cx="8425625" cy="102023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090" y="1071246"/>
            <a:ext cx="4134797" cy="3029526"/>
          </a:xfrm>
          <a:prstGeom prst="rect">
            <a:avLst/>
          </a:prstGeom>
        </p:spPr>
        <p:txBody>
          <a:bodyPr/>
          <a:lstStyle>
            <a:lvl1pPr>
              <a:defRPr sz="2500"/>
            </a:lvl1pPr>
            <a:lvl2pPr>
              <a:defRPr sz="2140"/>
            </a:lvl2pPr>
            <a:lvl3pPr>
              <a:defRPr sz="1785"/>
            </a:lvl3pPr>
            <a:lvl4pPr>
              <a:defRPr sz="1605"/>
            </a:lvl4pPr>
            <a:lvl5pPr>
              <a:defRPr sz="1605"/>
            </a:lvl5pPr>
            <a:lvl6pPr>
              <a:defRPr sz="1605"/>
            </a:lvl6pPr>
            <a:lvl7pPr>
              <a:defRPr sz="1605"/>
            </a:lvl7pPr>
            <a:lvl8pPr>
              <a:defRPr sz="1605"/>
            </a:lvl8pPr>
            <a:lvl9pPr>
              <a:defRPr sz="160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8918" y="1071246"/>
            <a:ext cx="4134797" cy="3029526"/>
          </a:xfrm>
          <a:prstGeom prst="rect">
            <a:avLst/>
          </a:prstGeom>
        </p:spPr>
        <p:txBody>
          <a:bodyPr/>
          <a:lstStyle>
            <a:lvl1pPr>
              <a:defRPr sz="2500"/>
            </a:lvl1pPr>
            <a:lvl2pPr>
              <a:defRPr sz="2140"/>
            </a:lvl2pPr>
            <a:lvl3pPr>
              <a:defRPr sz="1785"/>
            </a:lvl3pPr>
            <a:lvl4pPr>
              <a:defRPr sz="1605"/>
            </a:lvl4pPr>
            <a:lvl5pPr>
              <a:defRPr sz="1605"/>
            </a:lvl5pPr>
            <a:lvl6pPr>
              <a:defRPr sz="1605"/>
            </a:lvl6pPr>
            <a:lvl7pPr>
              <a:defRPr sz="1605"/>
            </a:lvl7pPr>
            <a:lvl8pPr>
              <a:defRPr sz="1605"/>
            </a:lvl8pPr>
            <a:lvl9pPr>
              <a:defRPr sz="160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468090" y="5673631"/>
            <a:ext cx="2184421" cy="3273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98617" y="5673631"/>
            <a:ext cx="2964572" cy="3273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709294" y="5673631"/>
            <a:ext cx="2184421" cy="327325"/>
          </a:xfrm>
          <a:prstGeom prst="rect">
            <a:avLst/>
          </a:prstGeom>
        </p:spPr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090" y="245141"/>
            <a:ext cx="8425625" cy="102023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68090" y="1370230"/>
            <a:ext cx="4136423" cy="57104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140" b="1"/>
            </a:lvl1pPr>
            <a:lvl2pPr marL="408305" indent="0">
              <a:buNone/>
              <a:defRPr sz="1785" b="1"/>
            </a:lvl2pPr>
            <a:lvl3pPr marL="815975" indent="0">
              <a:buNone/>
              <a:defRPr sz="1605" b="1"/>
            </a:lvl3pPr>
            <a:lvl4pPr marL="1224280" indent="0">
              <a:buNone/>
              <a:defRPr sz="1430" b="1"/>
            </a:lvl4pPr>
            <a:lvl5pPr marL="1632585" indent="0">
              <a:buNone/>
              <a:defRPr sz="1430" b="1"/>
            </a:lvl5pPr>
            <a:lvl6pPr marL="2040255" indent="0">
              <a:buNone/>
              <a:defRPr sz="1430" b="1"/>
            </a:lvl6pPr>
            <a:lvl7pPr marL="2448560" indent="0">
              <a:buNone/>
              <a:defRPr sz="1430" b="1"/>
            </a:lvl7pPr>
            <a:lvl8pPr marL="2856865" indent="0">
              <a:buNone/>
              <a:defRPr sz="1430" b="1"/>
            </a:lvl8pPr>
            <a:lvl9pPr marL="3264535" indent="0">
              <a:buNone/>
              <a:defRPr sz="143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8090" y="1941277"/>
            <a:ext cx="4136423" cy="3526890"/>
          </a:xfrm>
          <a:prstGeom prst="rect">
            <a:avLst/>
          </a:prstGeom>
        </p:spPr>
        <p:txBody>
          <a:bodyPr/>
          <a:lstStyle>
            <a:lvl1pPr>
              <a:defRPr sz="2140"/>
            </a:lvl1pPr>
            <a:lvl2pPr>
              <a:defRPr sz="1785"/>
            </a:lvl2pPr>
            <a:lvl3pPr>
              <a:defRPr sz="1605"/>
            </a:lvl3pPr>
            <a:lvl4pPr>
              <a:defRPr sz="1430"/>
            </a:lvl4pPr>
            <a:lvl5pPr>
              <a:defRPr sz="1430"/>
            </a:lvl5pPr>
            <a:lvl6pPr>
              <a:defRPr sz="1430"/>
            </a:lvl6pPr>
            <a:lvl7pPr>
              <a:defRPr sz="1430"/>
            </a:lvl7pPr>
            <a:lvl8pPr>
              <a:defRPr sz="1430"/>
            </a:lvl8pPr>
            <a:lvl9pPr>
              <a:defRPr sz="143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55669" y="1370230"/>
            <a:ext cx="4138048" cy="57104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140" b="1"/>
            </a:lvl1pPr>
            <a:lvl2pPr marL="408305" indent="0">
              <a:buNone/>
              <a:defRPr sz="1785" b="1"/>
            </a:lvl2pPr>
            <a:lvl3pPr marL="815975" indent="0">
              <a:buNone/>
              <a:defRPr sz="1605" b="1"/>
            </a:lvl3pPr>
            <a:lvl4pPr marL="1224280" indent="0">
              <a:buNone/>
              <a:defRPr sz="1430" b="1"/>
            </a:lvl4pPr>
            <a:lvl5pPr marL="1632585" indent="0">
              <a:buNone/>
              <a:defRPr sz="1430" b="1"/>
            </a:lvl5pPr>
            <a:lvl6pPr marL="2040255" indent="0">
              <a:buNone/>
              <a:defRPr sz="1430" b="1"/>
            </a:lvl6pPr>
            <a:lvl7pPr marL="2448560" indent="0">
              <a:buNone/>
              <a:defRPr sz="1430" b="1"/>
            </a:lvl7pPr>
            <a:lvl8pPr marL="2856865" indent="0">
              <a:buNone/>
              <a:defRPr sz="1430" b="1"/>
            </a:lvl8pPr>
            <a:lvl9pPr marL="3264535" indent="0">
              <a:buNone/>
              <a:defRPr sz="143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55669" y="1941277"/>
            <a:ext cx="4138048" cy="3526890"/>
          </a:xfrm>
          <a:prstGeom prst="rect">
            <a:avLst/>
          </a:prstGeom>
        </p:spPr>
        <p:txBody>
          <a:bodyPr/>
          <a:lstStyle>
            <a:lvl1pPr>
              <a:defRPr sz="2140"/>
            </a:lvl1pPr>
            <a:lvl2pPr>
              <a:defRPr sz="1785"/>
            </a:lvl2pPr>
            <a:lvl3pPr>
              <a:defRPr sz="1605"/>
            </a:lvl3pPr>
            <a:lvl4pPr>
              <a:defRPr sz="1430"/>
            </a:lvl4pPr>
            <a:lvl5pPr>
              <a:defRPr sz="1430"/>
            </a:lvl5pPr>
            <a:lvl6pPr>
              <a:defRPr sz="1430"/>
            </a:lvl6pPr>
            <a:lvl7pPr>
              <a:defRPr sz="1430"/>
            </a:lvl7pPr>
            <a:lvl8pPr>
              <a:defRPr sz="1430"/>
            </a:lvl8pPr>
            <a:lvl9pPr>
              <a:defRPr sz="143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468090" y="5673631"/>
            <a:ext cx="2184421" cy="3273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3"/>
          </p:nvPr>
        </p:nvSpPr>
        <p:spPr>
          <a:xfrm>
            <a:off x="3198617" y="5673631"/>
            <a:ext cx="2964572" cy="3273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4"/>
          </p:nvPr>
        </p:nvSpPr>
        <p:spPr>
          <a:xfrm>
            <a:off x="6709294" y="5673631"/>
            <a:ext cx="2184421" cy="327325"/>
          </a:xfrm>
          <a:prstGeom prst="rect">
            <a:avLst/>
          </a:prstGeom>
        </p:spPr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090" y="245612"/>
            <a:ext cx="8425625" cy="102023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68090" y="5673631"/>
            <a:ext cx="2184421" cy="3273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98617" y="5673631"/>
            <a:ext cx="2964572" cy="3273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709294" y="5673631"/>
            <a:ext cx="2184421" cy="327325"/>
          </a:xfrm>
          <a:prstGeom prst="rect">
            <a:avLst/>
          </a:prstGeom>
        </p:spPr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68090" y="5673631"/>
            <a:ext cx="2184421" cy="3273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98617" y="5673631"/>
            <a:ext cx="2964572" cy="3273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709294" y="5673631"/>
            <a:ext cx="2184421" cy="327325"/>
          </a:xfrm>
          <a:prstGeom prst="rect">
            <a:avLst/>
          </a:prstGeom>
        </p:spPr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092" y="243722"/>
            <a:ext cx="3079969" cy="1037238"/>
          </a:xfrm>
          <a:prstGeom prst="rect">
            <a:avLst/>
          </a:prstGeom>
        </p:spPr>
        <p:txBody>
          <a:bodyPr anchor="b"/>
          <a:lstStyle>
            <a:lvl1pPr algn="l">
              <a:defRPr sz="1785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60206" y="243724"/>
            <a:ext cx="5233509" cy="5224445"/>
          </a:xfrm>
          <a:prstGeom prst="rect">
            <a:avLst/>
          </a:prstGeom>
        </p:spPr>
        <p:txBody>
          <a:bodyPr/>
          <a:lstStyle>
            <a:lvl1pPr>
              <a:defRPr sz="2855"/>
            </a:lvl1pPr>
            <a:lvl2pPr>
              <a:defRPr sz="2500"/>
            </a:lvl2pPr>
            <a:lvl3pPr>
              <a:defRPr sz="2140"/>
            </a:lvl3pPr>
            <a:lvl4pPr>
              <a:defRPr sz="1785"/>
            </a:lvl4pPr>
            <a:lvl5pPr>
              <a:defRPr sz="1785"/>
            </a:lvl5pPr>
            <a:lvl6pPr>
              <a:defRPr sz="1785"/>
            </a:lvl6pPr>
            <a:lvl7pPr>
              <a:defRPr sz="1785"/>
            </a:lvl7pPr>
            <a:lvl8pPr>
              <a:defRPr sz="1785"/>
            </a:lvl8pPr>
            <a:lvl9pPr>
              <a:defRPr sz="178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8092" y="1280961"/>
            <a:ext cx="3079969" cy="418720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50"/>
            </a:lvl1pPr>
            <a:lvl2pPr marL="408305" indent="0">
              <a:buNone/>
              <a:defRPr sz="1070"/>
            </a:lvl2pPr>
            <a:lvl3pPr marL="815975" indent="0">
              <a:buNone/>
              <a:defRPr sz="895"/>
            </a:lvl3pPr>
            <a:lvl4pPr marL="1224280" indent="0">
              <a:buNone/>
              <a:defRPr sz="805"/>
            </a:lvl4pPr>
            <a:lvl5pPr marL="1632585" indent="0">
              <a:buNone/>
              <a:defRPr sz="805"/>
            </a:lvl5pPr>
            <a:lvl6pPr marL="2040255" indent="0">
              <a:buNone/>
              <a:defRPr sz="805"/>
            </a:lvl6pPr>
            <a:lvl7pPr marL="2448560" indent="0">
              <a:buNone/>
              <a:defRPr sz="805"/>
            </a:lvl7pPr>
            <a:lvl8pPr marL="2856865" indent="0">
              <a:buNone/>
              <a:defRPr sz="805"/>
            </a:lvl8pPr>
            <a:lvl9pPr marL="3264535" indent="0">
              <a:buNone/>
              <a:defRPr sz="80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468090" y="5673631"/>
            <a:ext cx="2184421" cy="3273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98617" y="5673631"/>
            <a:ext cx="2964572" cy="3273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709294" y="5673631"/>
            <a:ext cx="2184421" cy="327325"/>
          </a:xfrm>
          <a:prstGeom prst="rect">
            <a:avLst/>
          </a:prstGeom>
        </p:spPr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34979" y="4284980"/>
            <a:ext cx="5617083" cy="505867"/>
          </a:xfrm>
          <a:prstGeom prst="rect">
            <a:avLst/>
          </a:prstGeom>
        </p:spPr>
        <p:txBody>
          <a:bodyPr anchor="b"/>
          <a:lstStyle>
            <a:lvl1pPr algn="l">
              <a:defRPr sz="1785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834979" y="546958"/>
            <a:ext cx="5617083" cy="367284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2855"/>
            </a:lvl1pPr>
            <a:lvl2pPr marL="408305" indent="0">
              <a:buNone/>
              <a:defRPr sz="2500"/>
            </a:lvl2pPr>
            <a:lvl3pPr marL="815975" indent="0">
              <a:buNone/>
              <a:defRPr sz="2140"/>
            </a:lvl3pPr>
            <a:lvl4pPr marL="1224280" indent="0">
              <a:buNone/>
              <a:defRPr sz="1785"/>
            </a:lvl4pPr>
            <a:lvl5pPr marL="1632585" indent="0">
              <a:buNone/>
              <a:defRPr sz="1785"/>
            </a:lvl5pPr>
            <a:lvl6pPr marL="2040255" indent="0">
              <a:buNone/>
              <a:defRPr sz="1785"/>
            </a:lvl6pPr>
            <a:lvl7pPr marL="2448560" indent="0">
              <a:buNone/>
              <a:defRPr sz="1785"/>
            </a:lvl7pPr>
            <a:lvl8pPr marL="2856865" indent="0">
              <a:buNone/>
              <a:defRPr sz="1785"/>
            </a:lvl8pPr>
            <a:lvl9pPr marL="3264535" indent="0">
              <a:buNone/>
              <a:defRPr sz="1785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834979" y="4790846"/>
            <a:ext cx="5617083" cy="7184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50"/>
            </a:lvl1pPr>
            <a:lvl2pPr marL="408305" indent="0">
              <a:buNone/>
              <a:defRPr sz="1070"/>
            </a:lvl2pPr>
            <a:lvl3pPr marL="815975" indent="0">
              <a:buNone/>
              <a:defRPr sz="895"/>
            </a:lvl3pPr>
            <a:lvl4pPr marL="1224280" indent="0">
              <a:buNone/>
              <a:defRPr sz="805"/>
            </a:lvl4pPr>
            <a:lvl5pPr marL="1632585" indent="0">
              <a:buNone/>
              <a:defRPr sz="805"/>
            </a:lvl5pPr>
            <a:lvl6pPr marL="2040255" indent="0">
              <a:buNone/>
              <a:defRPr sz="805"/>
            </a:lvl6pPr>
            <a:lvl7pPr marL="2448560" indent="0">
              <a:buNone/>
              <a:defRPr sz="805"/>
            </a:lvl7pPr>
            <a:lvl8pPr marL="2856865" indent="0">
              <a:buNone/>
              <a:defRPr sz="805"/>
            </a:lvl8pPr>
            <a:lvl9pPr marL="3264535" indent="0">
              <a:buNone/>
              <a:defRPr sz="80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468090" y="5673631"/>
            <a:ext cx="2184421" cy="3273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98617" y="5673631"/>
            <a:ext cx="2964572" cy="3273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709294" y="5673631"/>
            <a:ext cx="2184421" cy="327325"/>
          </a:xfrm>
          <a:prstGeom prst="rect">
            <a:avLst/>
          </a:prstGeom>
        </p:spPr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090" y="245612"/>
            <a:ext cx="8425625" cy="102023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090" y="1428328"/>
            <a:ext cx="8425625" cy="403936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68090" y="5673631"/>
            <a:ext cx="2184421" cy="3273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98617" y="5673631"/>
            <a:ext cx="2964572" cy="3273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709294" y="5673631"/>
            <a:ext cx="2184421" cy="327325"/>
          </a:xfrm>
          <a:prstGeom prst="rect">
            <a:avLst/>
          </a:prstGeom>
        </p:spPr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87309" y="184208"/>
            <a:ext cx="2106406" cy="3916563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090" y="184208"/>
            <a:ext cx="6163188" cy="3916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68090" y="5673631"/>
            <a:ext cx="2184421" cy="3273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98617" y="5673631"/>
            <a:ext cx="2964572" cy="3273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709294" y="5673631"/>
            <a:ext cx="2184421" cy="327325"/>
          </a:xfrm>
          <a:prstGeom prst="rect">
            <a:avLst/>
          </a:prstGeom>
        </p:spPr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1"/>
          <p:cNvCxnSpPr/>
          <p:nvPr/>
        </p:nvCxnSpPr>
        <p:spPr>
          <a:xfrm>
            <a:off x="133350" y="812800"/>
            <a:ext cx="9121775" cy="0"/>
          </a:xfrm>
          <a:prstGeom prst="line">
            <a:avLst/>
          </a:prstGeom>
          <a:ln w="38100">
            <a:solidFill>
              <a:srgbClr val="0066FF">
                <a:alpha val="7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8727" y="1526103"/>
            <a:ext cx="8074283" cy="2546332"/>
          </a:xfrm>
          <a:prstGeom prst="rect">
            <a:avLst/>
          </a:prstGeom>
        </p:spPr>
        <p:txBody>
          <a:bodyPr lIns="82406" tIns="41203" rIns="82406" bIns="41203" anchor="b"/>
          <a:lstStyle>
            <a:lvl1pPr>
              <a:defRPr sz="5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8727" y="4096525"/>
            <a:ext cx="8074283" cy="1339056"/>
          </a:xfrm>
          <a:prstGeom prst="rect">
            <a:avLst/>
          </a:prstGeom>
        </p:spPr>
        <p:txBody>
          <a:bodyPr lIns="82406" tIns="41203" rIns="82406" bIns="41203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  <a:latin typeface="宋体" panose="02010600030101010101" pitchFamily="2" charset="-122"/>
              </a:defRPr>
            </a:lvl1pPr>
            <a:lvl2pPr marL="41211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82423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23634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64782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0599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47205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288417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29628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644525" y="5673725"/>
            <a:ext cx="2105025" cy="325438"/>
          </a:xfrm>
          <a:prstGeom prst="rect">
            <a:avLst/>
          </a:prstGeom>
        </p:spPr>
        <p:txBody>
          <a:bodyPr lIns="82406" tIns="41203" rIns="82406" bIns="41203"/>
          <a:lstStyle>
            <a:lvl1pPr>
              <a:buFontTx/>
              <a:buNone/>
              <a:defRPr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00388" y="5673725"/>
            <a:ext cx="3160713" cy="325438"/>
          </a:xfrm>
          <a:prstGeom prst="rect">
            <a:avLst/>
          </a:prstGeom>
        </p:spPr>
        <p:txBody>
          <a:bodyPr lIns="82406" tIns="41203" rIns="82406" bIns="41203"/>
          <a:lstStyle>
            <a:lvl1pPr>
              <a:buFontTx/>
              <a:buNone/>
              <a:defRPr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611938" y="5673725"/>
            <a:ext cx="2105025" cy="325438"/>
          </a:xfrm>
          <a:prstGeom prst="rect">
            <a:avLst/>
          </a:prstGeom>
        </p:spPr>
        <p:txBody>
          <a:bodyPr vert="horz" wrap="square" lIns="82406" tIns="41203" rIns="82406" bIns="41203" numCol="1" anchor="t" anchorCtr="0" compatLnSpc="1"/>
          <a:p>
            <a:pPr lvl="0" eaLnBrk="1" hangingPunct="1"/>
            <a:fld id="{9A0DB2DC-4C9A-4742-B13C-FB6460FD3503}" type="slidenum"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</a:fld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02135" y="1901602"/>
            <a:ext cx="7957534" cy="131213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04271" y="3468793"/>
            <a:ext cx="6553264" cy="15643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08305" indent="0" algn="ctr">
              <a:buNone/>
              <a:defRPr/>
            </a:lvl2pPr>
            <a:lvl3pPr marL="815975" indent="0" algn="ctr">
              <a:buNone/>
              <a:defRPr/>
            </a:lvl3pPr>
            <a:lvl4pPr marL="1224280" indent="0" algn="ctr">
              <a:buNone/>
              <a:defRPr/>
            </a:lvl4pPr>
            <a:lvl5pPr marL="1632585" indent="0" algn="ctr">
              <a:buNone/>
              <a:defRPr/>
            </a:lvl5pPr>
            <a:lvl6pPr marL="2040255" indent="0" algn="ctr">
              <a:buNone/>
              <a:defRPr/>
            </a:lvl6pPr>
            <a:lvl7pPr marL="2448560" indent="0" algn="ctr">
              <a:buNone/>
              <a:defRPr/>
            </a:lvl7pPr>
            <a:lvl8pPr marL="2856865" indent="0" algn="ctr">
              <a:buNone/>
              <a:defRPr/>
            </a:lvl8pPr>
            <a:lvl9pPr marL="3264535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02135" y="5577276"/>
            <a:ext cx="1950376" cy="40809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98617" y="5577276"/>
            <a:ext cx="2964572" cy="40809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709294" y="5577276"/>
            <a:ext cx="1950376" cy="408093"/>
          </a:xfrm>
          <a:prstGeom prst="rect">
            <a:avLst/>
          </a:prstGeom>
        </p:spPr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702135" y="544124"/>
            <a:ext cx="7957534" cy="489712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2"/>
          </p:nvPr>
        </p:nvSpPr>
        <p:spPr>
          <a:xfrm>
            <a:off x="702135" y="5577276"/>
            <a:ext cx="1950376" cy="40809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98617" y="5577276"/>
            <a:ext cx="2964572" cy="40809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709294" y="5577276"/>
            <a:ext cx="1950376" cy="408093"/>
          </a:xfrm>
          <a:prstGeom prst="rect">
            <a:avLst/>
          </a:prstGeom>
        </p:spPr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2135" y="544124"/>
            <a:ext cx="7957534" cy="102023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02135" y="1768404"/>
            <a:ext cx="7957534" cy="36728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02135" y="5577276"/>
            <a:ext cx="1950376" cy="40809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98617" y="5577276"/>
            <a:ext cx="2964572" cy="40809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709294" y="5577276"/>
            <a:ext cx="1950376" cy="408093"/>
          </a:xfrm>
          <a:prstGeom prst="rect">
            <a:avLst/>
          </a:prstGeom>
        </p:spPr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133350" y="812800"/>
            <a:ext cx="9121775" cy="0"/>
          </a:xfrm>
          <a:prstGeom prst="line">
            <a:avLst/>
          </a:prstGeom>
          <a:ln w="38100">
            <a:solidFill>
              <a:srgbClr val="0066FF">
                <a:alpha val="69804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36859" y="1008236"/>
            <a:ext cx="4385378" cy="4498255"/>
          </a:xfrm>
          <a:prstGeom prst="rect">
            <a:avLst/>
          </a:prstGeom>
        </p:spPr>
        <p:txBody>
          <a:bodyPr lIns="82406" tIns="41203" rIns="82406" bIns="41203"/>
          <a:lstStyle>
            <a:lvl1pPr>
              <a:defRPr>
                <a:latin typeface="宋体" panose="02010600030101010101" pitchFamily="2" charset="-122"/>
              </a:defRPr>
            </a:lvl1pPr>
            <a:lvl2pPr>
              <a:defRPr>
                <a:latin typeface="宋体" panose="02010600030101010101" pitchFamily="2" charset="-122"/>
              </a:defRPr>
            </a:lvl2pPr>
            <a:lvl3pPr>
              <a:defRPr>
                <a:latin typeface="宋体" panose="02010600030101010101" pitchFamily="2" charset="-122"/>
              </a:defRPr>
            </a:lvl3pPr>
            <a:lvl4pPr>
              <a:defRPr>
                <a:latin typeface="宋体" panose="02010600030101010101" pitchFamily="2" charset="-122"/>
              </a:defRPr>
            </a:lvl4pPr>
            <a:lvl5pPr>
              <a:defRPr>
                <a:latin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1" name="内容占位符 2"/>
          <p:cNvSpPr>
            <a:spLocks noGrp="1"/>
          </p:cNvSpPr>
          <p:nvPr>
            <p:ph sz="half" idx="10"/>
          </p:nvPr>
        </p:nvSpPr>
        <p:spPr>
          <a:xfrm>
            <a:off x="4761109" y="1008236"/>
            <a:ext cx="4385378" cy="4498255"/>
          </a:xfrm>
          <a:prstGeom prst="rect">
            <a:avLst/>
          </a:prstGeom>
        </p:spPr>
        <p:txBody>
          <a:bodyPr lIns="82406" tIns="41203" rIns="82406" bIns="41203"/>
          <a:lstStyle>
            <a:lvl1pPr>
              <a:defRPr>
                <a:latin typeface="宋体" panose="02010600030101010101" pitchFamily="2" charset="-122"/>
              </a:defRPr>
            </a:lvl1pPr>
            <a:lvl2pPr>
              <a:defRPr>
                <a:latin typeface="宋体" panose="02010600030101010101" pitchFamily="2" charset="-122"/>
              </a:defRPr>
            </a:lvl2pPr>
            <a:lvl3pPr>
              <a:defRPr>
                <a:latin typeface="宋体" panose="02010600030101010101" pitchFamily="2" charset="-122"/>
              </a:defRPr>
            </a:lvl3pPr>
            <a:lvl4pPr>
              <a:defRPr>
                <a:latin typeface="宋体" panose="02010600030101010101" pitchFamily="2" charset="-122"/>
              </a:defRPr>
            </a:lvl4pPr>
            <a:lvl5pPr>
              <a:defRPr>
                <a:latin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3" name="标题 14"/>
          <p:cNvSpPr>
            <a:spLocks noGrp="1"/>
          </p:cNvSpPr>
          <p:nvPr>
            <p:ph type="title"/>
          </p:nvPr>
        </p:nvSpPr>
        <p:spPr>
          <a:xfrm>
            <a:off x="112790" y="211716"/>
            <a:ext cx="1342190" cy="433377"/>
          </a:xfrm>
          <a:prstGeom prst="rect">
            <a:avLst/>
          </a:prstGeom>
        </p:spPr>
        <p:txBody>
          <a:bodyPr lIns="82406" tIns="41203" rIns="82406" bIns="41203"/>
          <a:lstStyle>
            <a:lvl1pPr>
              <a:defRPr sz="2700" b="1" baseline="0">
                <a:solidFill>
                  <a:srgbClr val="0066FF"/>
                </a:solidFill>
                <a:latin typeface="Times New Roman" panose="02020603050405020304" pitchFamily="18" charset="0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133350" y="812800"/>
            <a:ext cx="9121775" cy="0"/>
          </a:xfrm>
          <a:prstGeom prst="line">
            <a:avLst/>
          </a:prstGeom>
          <a:ln w="38100">
            <a:solidFill>
              <a:srgbClr val="0066FF">
                <a:alpha val="7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1736725" y="112713"/>
            <a:ext cx="0" cy="644525"/>
          </a:xfrm>
          <a:prstGeom prst="line">
            <a:avLst/>
          </a:prstGeom>
          <a:ln w="38100" cmpd="sng">
            <a:solidFill>
              <a:srgbClr val="0066FF">
                <a:alpha val="7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内容占位符 2"/>
          <p:cNvSpPr>
            <a:spLocks noGrp="1"/>
          </p:cNvSpPr>
          <p:nvPr>
            <p:ph idx="1"/>
          </p:nvPr>
        </p:nvSpPr>
        <p:spPr>
          <a:xfrm>
            <a:off x="131061" y="854166"/>
            <a:ext cx="9136812" cy="4842821"/>
          </a:xfrm>
          <a:prstGeom prst="rect">
            <a:avLst/>
          </a:prstGeom>
        </p:spPr>
        <p:txBody>
          <a:bodyPr lIns="82406" tIns="41203" rIns="82406" bIns="41203"/>
          <a:lstStyle>
            <a:lvl1pPr>
              <a:defRPr>
                <a:latin typeface="宋体" panose="02010600030101010101" pitchFamily="2" charset="-122"/>
              </a:defRPr>
            </a:lvl1pPr>
            <a:lvl2pPr>
              <a:defRPr>
                <a:latin typeface="宋体" panose="02010600030101010101" pitchFamily="2" charset="-122"/>
              </a:defRPr>
            </a:lvl2pPr>
            <a:lvl3pPr>
              <a:defRPr>
                <a:latin typeface="宋体" panose="02010600030101010101" pitchFamily="2" charset="-122"/>
              </a:defRPr>
            </a:lvl3pPr>
            <a:lvl4pPr>
              <a:defRPr>
                <a:latin typeface="宋体" panose="02010600030101010101" pitchFamily="2" charset="-122"/>
              </a:defRPr>
            </a:lvl4pPr>
            <a:lvl5pPr>
              <a:defRPr>
                <a:latin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4" name="内容占位符 2"/>
          <p:cNvSpPr>
            <a:spLocks noGrp="1"/>
          </p:cNvSpPr>
          <p:nvPr>
            <p:ph sz="half" idx="10"/>
          </p:nvPr>
        </p:nvSpPr>
        <p:spPr>
          <a:xfrm>
            <a:off x="1844103" y="211716"/>
            <a:ext cx="7410238" cy="447134"/>
          </a:xfrm>
          <a:prstGeom prst="rect">
            <a:avLst/>
          </a:prstGeom>
        </p:spPr>
        <p:txBody>
          <a:bodyPr lIns="82406" tIns="41203" rIns="82406" bIns="41203"/>
          <a:lstStyle>
            <a:lvl1pPr>
              <a:buNone/>
              <a:defRPr sz="2700" b="1" baseline="0">
                <a:solidFill>
                  <a:srgbClr val="0066FF"/>
                </a:solidFill>
                <a:latin typeface="Times New Roman" panose="02020603050405020304" pitchFamily="18" charset="0"/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15" name="标题 14"/>
          <p:cNvSpPr>
            <a:spLocks noGrp="1"/>
          </p:cNvSpPr>
          <p:nvPr>
            <p:ph type="title"/>
          </p:nvPr>
        </p:nvSpPr>
        <p:spPr>
          <a:xfrm>
            <a:off x="112791" y="225473"/>
            <a:ext cx="1511374" cy="433377"/>
          </a:xfrm>
          <a:prstGeom prst="rect">
            <a:avLst/>
          </a:prstGeom>
        </p:spPr>
        <p:txBody>
          <a:bodyPr lIns="82406" tIns="41203" rIns="82406" bIns="41203"/>
          <a:lstStyle>
            <a:lvl1pPr>
              <a:defRPr sz="2700" b="1" baseline="0">
                <a:solidFill>
                  <a:srgbClr val="0066FF"/>
                </a:solidFill>
                <a:latin typeface="Times New Roman" panose="02020603050405020304" pitchFamily="18" charset="0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133350" y="812800"/>
            <a:ext cx="9121775" cy="0"/>
          </a:xfrm>
          <a:prstGeom prst="line">
            <a:avLst/>
          </a:prstGeom>
          <a:ln w="38100">
            <a:solidFill>
              <a:srgbClr val="0066FF">
                <a:alpha val="7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内容占位符 2"/>
          <p:cNvSpPr>
            <a:spLocks noGrp="1"/>
          </p:cNvSpPr>
          <p:nvPr>
            <p:ph idx="1"/>
          </p:nvPr>
        </p:nvSpPr>
        <p:spPr>
          <a:xfrm>
            <a:off x="131061" y="854166"/>
            <a:ext cx="9136812" cy="4842821"/>
          </a:xfrm>
          <a:prstGeom prst="rect">
            <a:avLst/>
          </a:prstGeom>
        </p:spPr>
        <p:txBody>
          <a:bodyPr lIns="82406" tIns="41203" rIns="82406" bIns="41203"/>
          <a:lstStyle>
            <a:lvl1pPr>
              <a:defRPr>
                <a:latin typeface="宋体" panose="02010600030101010101" pitchFamily="2" charset="-122"/>
              </a:defRPr>
            </a:lvl1pPr>
            <a:lvl2pPr>
              <a:defRPr>
                <a:latin typeface="宋体" panose="02010600030101010101" pitchFamily="2" charset="-122"/>
              </a:defRPr>
            </a:lvl2pPr>
            <a:lvl3pPr>
              <a:defRPr>
                <a:latin typeface="宋体" panose="02010600030101010101" pitchFamily="2" charset="-122"/>
              </a:defRPr>
            </a:lvl3pPr>
            <a:lvl4pPr>
              <a:defRPr>
                <a:latin typeface="宋体" panose="02010600030101010101" pitchFamily="2" charset="-122"/>
              </a:defRPr>
            </a:lvl4pPr>
            <a:lvl5pPr>
              <a:defRPr>
                <a:latin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8" name="标题 14"/>
          <p:cNvSpPr>
            <a:spLocks noGrp="1"/>
          </p:cNvSpPr>
          <p:nvPr>
            <p:ph type="title"/>
          </p:nvPr>
        </p:nvSpPr>
        <p:spPr>
          <a:xfrm>
            <a:off x="112791" y="211716"/>
            <a:ext cx="9133091" cy="433377"/>
          </a:xfrm>
          <a:prstGeom prst="rect">
            <a:avLst/>
          </a:prstGeom>
        </p:spPr>
        <p:txBody>
          <a:bodyPr lIns="82406" tIns="41203" rIns="82406" bIns="41203"/>
          <a:lstStyle>
            <a:lvl1pPr>
              <a:defRPr sz="2700" b="1" baseline="0">
                <a:solidFill>
                  <a:srgbClr val="0066FF"/>
                </a:solidFill>
                <a:latin typeface="Times New Roman" panose="02020603050405020304" pitchFamily="18" charset="0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133350" y="812800"/>
            <a:ext cx="9121775" cy="0"/>
          </a:xfrm>
          <a:prstGeom prst="line">
            <a:avLst/>
          </a:prstGeom>
          <a:ln w="38100">
            <a:solidFill>
              <a:srgbClr val="0066FF">
                <a:alpha val="69804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标题 14"/>
          <p:cNvSpPr>
            <a:spLocks noGrp="1"/>
          </p:cNvSpPr>
          <p:nvPr>
            <p:ph type="title"/>
          </p:nvPr>
        </p:nvSpPr>
        <p:spPr>
          <a:xfrm>
            <a:off x="112789" y="211716"/>
            <a:ext cx="9141550" cy="433377"/>
          </a:xfrm>
          <a:prstGeom prst="rect">
            <a:avLst/>
          </a:prstGeom>
        </p:spPr>
        <p:txBody>
          <a:bodyPr lIns="82406" tIns="41203" rIns="82406" bIns="41203"/>
          <a:lstStyle>
            <a:lvl1pPr>
              <a:defRPr sz="2700" b="1" baseline="0">
                <a:solidFill>
                  <a:srgbClr val="0066FF"/>
                </a:solidFill>
                <a:latin typeface="Times New Roman" panose="02020603050405020304" pitchFamily="18" charset="0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133350" y="1052513"/>
            <a:ext cx="9121775" cy="0"/>
          </a:xfrm>
          <a:prstGeom prst="line">
            <a:avLst/>
          </a:prstGeom>
          <a:ln w="38100">
            <a:solidFill>
              <a:srgbClr val="0066FF">
                <a:alpha val="7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标题 14"/>
          <p:cNvSpPr>
            <a:spLocks noGrp="1"/>
          </p:cNvSpPr>
          <p:nvPr>
            <p:ph type="title"/>
          </p:nvPr>
        </p:nvSpPr>
        <p:spPr>
          <a:xfrm>
            <a:off x="112789" y="115694"/>
            <a:ext cx="9141550" cy="812523"/>
          </a:xfrm>
          <a:prstGeom prst="rect">
            <a:avLst/>
          </a:prstGeom>
        </p:spPr>
        <p:txBody>
          <a:bodyPr lIns="82406" tIns="41203" rIns="82406" bIns="41203"/>
          <a:lstStyle>
            <a:lvl1pPr>
              <a:defRPr sz="2700" b="1" baseline="0">
                <a:solidFill>
                  <a:srgbClr val="0066FF"/>
                </a:solidFill>
                <a:latin typeface="Times New Roman" panose="02020603050405020304" pitchFamily="18" charset="0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2135" y="544124"/>
            <a:ext cx="7957534" cy="102023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02135" y="1768404"/>
            <a:ext cx="7957534" cy="36728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02135" y="5577276"/>
            <a:ext cx="1950376" cy="40809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98617" y="5577276"/>
            <a:ext cx="2964572" cy="40809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709294" y="5577276"/>
            <a:ext cx="1950376" cy="408093"/>
          </a:xfrm>
          <a:prstGeom prst="rect">
            <a:avLst/>
          </a:prstGeom>
        </p:spPr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04271" y="3468793"/>
            <a:ext cx="6553264" cy="15643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083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59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2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68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45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68090" y="5673631"/>
            <a:ext cx="2184421" cy="3273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98617" y="5673631"/>
            <a:ext cx="2964572" cy="3273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709294" y="5673631"/>
            <a:ext cx="2184421" cy="327325"/>
          </a:xfrm>
          <a:prstGeom prst="rect">
            <a:avLst/>
          </a:prstGeom>
        </p:spPr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6" Type="http://schemas.openxmlformats.org/officeDocument/2006/relationships/theme" Target="../theme/theme2.xml"/><Relationship Id="rId15" Type="http://schemas.openxmlformats.org/officeDocument/2006/relationships/image" Target="../media/image3.png"/><Relationship Id="rId14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8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>
    <p:pull dir="u"/>
  </p:transition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12115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82423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236345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647825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05105" indent="-205105" algn="l" rtl="0" eaLnBrk="0" fontAlgn="base" hangingPunct="0">
        <a:lnSpc>
          <a:spcPct val="90000"/>
        </a:lnSpc>
        <a:spcBef>
          <a:spcPts val="900"/>
        </a:spcBef>
        <a:spcAft>
          <a:spcPct val="0"/>
        </a:spcAft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17855" indent="-205105" algn="l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205105" algn="l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441450" indent="-205105" algn="l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52930" indent="-205105" algn="l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266315" indent="-205740" algn="l" defTabSz="823595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678430" indent="-205740" algn="l" defTabSz="823595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089910" indent="-205740" algn="l" defTabSz="823595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502025" indent="-205740" algn="l" defTabSz="823595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2359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2115" algn="l" defTabSz="82359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4230" algn="l" defTabSz="82359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6345" algn="l" defTabSz="82359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47825" algn="l" defTabSz="82359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59940" algn="l" defTabSz="82359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72055" algn="l" defTabSz="82359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84170" algn="l" defTabSz="82359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96285" algn="l" defTabSz="82359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pic>
        <p:nvPicPr>
          <p:cNvPr id="1026" name="Picture 4"/>
          <p:cNvPicPr>
            <a:picLocks noChangeAspect="1"/>
          </p:cNvPicPr>
          <p:nvPr/>
        </p:nvPicPr>
        <p:blipFill>
          <a:blip r:embed="rId15"/>
          <a:srcRect l="110" t="11617" r="11684"/>
          <a:stretch>
            <a:fillRect/>
          </a:stretch>
        </p:blipFill>
        <p:spPr>
          <a:xfrm>
            <a:off x="0" y="-24088"/>
            <a:ext cx="9350428" cy="83035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TextBox 4"/>
          <p:cNvSpPr txBox="1">
            <a:spLocks noChangeArrowheads="1"/>
          </p:cNvSpPr>
          <p:nvPr/>
        </p:nvSpPr>
        <p:spPr bwMode="auto">
          <a:xfrm>
            <a:off x="7564208" y="60931"/>
            <a:ext cx="1427480" cy="241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98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山东星火国际传媒集团</a:t>
            </a:r>
            <a:endParaRPr kumimoji="1" lang="zh-CN" altLang="en-US" sz="98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</p:sldLayoutIdLst>
  <p:transition spd="med">
    <p:blinds dir="vert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92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06070" indent="-306070" algn="l" rtl="0" eaLnBrk="0" fontAlgn="base" hangingPunct="0">
        <a:spcBef>
          <a:spcPts val="85"/>
        </a:spcBef>
        <a:spcAft>
          <a:spcPct val="0"/>
        </a:spcAft>
        <a:buFont typeface="Arial" panose="020B0604020202020204" pitchFamily="34" charset="0"/>
        <a:buChar char="•"/>
        <a:defRPr sz="2855" kern="1200">
          <a:solidFill>
            <a:schemeClr val="tx1"/>
          </a:solidFill>
          <a:latin typeface="+mn-lt"/>
          <a:ea typeface="+mn-ea"/>
          <a:cs typeface="+mn-cs"/>
        </a:defRPr>
      </a:lvl1pPr>
      <a:lvl2pPr marL="662940" indent="-255270" algn="l" rtl="0" eaLnBrk="0" fontAlgn="base" hangingPunct="0">
        <a:spcBef>
          <a:spcPts val="85"/>
        </a:spcBef>
        <a:spcAft>
          <a:spcPct val="0"/>
        </a:spcAft>
        <a:buFont typeface="Arial" panose="020B0604020202020204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20445" indent="-203835" algn="l" rtl="0" eaLnBrk="0" fontAlgn="base" hangingPunct="0">
        <a:spcBef>
          <a:spcPts val="85"/>
        </a:spcBef>
        <a:spcAft>
          <a:spcPct val="0"/>
        </a:spcAft>
        <a:buFont typeface="Arial" panose="020B0604020202020204" pitchFamily="34" charset="0"/>
        <a:buChar char="•"/>
        <a:defRPr sz="2140" kern="1200">
          <a:solidFill>
            <a:schemeClr val="tx1"/>
          </a:solidFill>
          <a:latin typeface="+mn-lt"/>
          <a:ea typeface="+mn-ea"/>
          <a:cs typeface="+mn-cs"/>
        </a:defRPr>
      </a:lvl3pPr>
      <a:lvl4pPr marL="1428115" indent="-203835" algn="l" rtl="0" eaLnBrk="0" fontAlgn="base" hangingPunct="0">
        <a:spcBef>
          <a:spcPts val="85"/>
        </a:spcBef>
        <a:spcAft>
          <a:spcPct val="0"/>
        </a:spcAft>
        <a:buFont typeface="Arial" panose="020B0604020202020204" pitchFamily="34" charset="0"/>
        <a:buChar char="–"/>
        <a:defRPr sz="1785" kern="1200">
          <a:solidFill>
            <a:schemeClr val="tx1"/>
          </a:solidFill>
          <a:latin typeface="+mn-lt"/>
          <a:ea typeface="+mn-ea"/>
          <a:cs typeface="+mn-cs"/>
        </a:defRPr>
      </a:lvl4pPr>
      <a:lvl5pPr marL="1836420" indent="-203835" algn="l" rtl="0" eaLnBrk="0" fontAlgn="base" hangingPunct="0">
        <a:spcBef>
          <a:spcPts val="85"/>
        </a:spcBef>
        <a:spcAft>
          <a:spcPct val="0"/>
        </a:spcAft>
        <a:buFont typeface="Arial" panose="020B0604020202020204" pitchFamily="34" charset="0"/>
        <a:buChar char="»"/>
        <a:defRPr sz="1785" kern="1200">
          <a:solidFill>
            <a:schemeClr val="tx1"/>
          </a:solidFill>
          <a:latin typeface="+mn-lt"/>
          <a:ea typeface="+mn-ea"/>
          <a:cs typeface="+mn-cs"/>
        </a:defRPr>
      </a:lvl5pPr>
      <a:lvl6pPr marL="2244725" indent="-203835" algn="l" defTabSz="815975" rtl="0" eaLnBrk="1" latinLnBrk="0" hangingPunct="1">
        <a:spcBef>
          <a:spcPts val="85"/>
        </a:spcBef>
        <a:buFont typeface="Arial" panose="020B0604020202020204" pitchFamily="34" charset="0"/>
        <a:buChar char="•"/>
        <a:defRPr sz="1785" kern="1200">
          <a:solidFill>
            <a:schemeClr val="tx1"/>
          </a:solidFill>
          <a:latin typeface="+mn-lt"/>
          <a:ea typeface="+mn-ea"/>
          <a:cs typeface="+mn-cs"/>
        </a:defRPr>
      </a:lvl6pPr>
      <a:lvl7pPr marL="2652395" indent="-203835" algn="l" defTabSz="815975" rtl="0" eaLnBrk="1" latinLnBrk="0" hangingPunct="1">
        <a:spcBef>
          <a:spcPts val="85"/>
        </a:spcBef>
        <a:buFont typeface="Arial" panose="020B0604020202020204" pitchFamily="34" charset="0"/>
        <a:buChar char="•"/>
        <a:defRPr sz="1785" kern="1200">
          <a:solidFill>
            <a:schemeClr val="tx1"/>
          </a:solidFill>
          <a:latin typeface="+mn-lt"/>
          <a:ea typeface="+mn-ea"/>
          <a:cs typeface="+mn-cs"/>
        </a:defRPr>
      </a:lvl7pPr>
      <a:lvl8pPr marL="3060700" indent="-203835" algn="l" defTabSz="815975" rtl="0" eaLnBrk="1" latinLnBrk="0" hangingPunct="1">
        <a:spcBef>
          <a:spcPts val="85"/>
        </a:spcBef>
        <a:buFont typeface="Arial" panose="020B0604020202020204" pitchFamily="34" charset="0"/>
        <a:buChar char="•"/>
        <a:defRPr sz="1785" kern="1200">
          <a:solidFill>
            <a:schemeClr val="tx1"/>
          </a:solidFill>
          <a:latin typeface="+mn-lt"/>
          <a:ea typeface="+mn-ea"/>
          <a:cs typeface="+mn-cs"/>
        </a:defRPr>
      </a:lvl8pPr>
      <a:lvl9pPr marL="3469005" indent="-203835" algn="l" defTabSz="815975" rtl="0" eaLnBrk="1" latinLnBrk="0" hangingPunct="1">
        <a:spcBef>
          <a:spcPts val="85"/>
        </a:spcBef>
        <a:buFont typeface="Arial" panose="020B0604020202020204" pitchFamily="34" charset="0"/>
        <a:buChar char="•"/>
        <a:defRPr sz="178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15975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1pPr>
      <a:lvl2pPr marL="408305" algn="l" defTabSz="815975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2pPr>
      <a:lvl3pPr marL="815975" algn="l" defTabSz="815975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3pPr>
      <a:lvl4pPr marL="1224280" algn="l" defTabSz="815975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4pPr>
      <a:lvl5pPr marL="1632585" algn="l" defTabSz="815975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5pPr>
      <a:lvl6pPr marL="2040255" algn="l" defTabSz="815975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6pPr>
      <a:lvl7pPr marL="2448560" algn="l" defTabSz="815975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7pPr>
      <a:lvl8pPr marL="2856865" algn="l" defTabSz="815975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8pPr>
      <a:lvl9pPr marL="3264535" algn="l" defTabSz="815975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2.wav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2.GIF"/><Relationship Id="rId1" Type="http://schemas.openxmlformats.org/officeDocument/2006/relationships/hyperlink" Target="../../../../Documents%20and%20Settings/Administrator/Local%20Settings/Temp/Local%20Settings/Temp/Rar$DI00.297/&#31481;&#24433;&#35838;&#20214;.exe" TargetMode="Externa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hyperlink" Target="http://baike.baidu.com/view/24582.htm" TargetMode="External"/><Relationship Id="rId8" Type="http://schemas.openxmlformats.org/officeDocument/2006/relationships/hyperlink" Target="http://baike.baidu.com/view/1471.htm" TargetMode="External"/><Relationship Id="rId7" Type="http://schemas.openxmlformats.org/officeDocument/2006/relationships/hyperlink" Target="http://baike.baidu.com/subview/44000/9441232.htm" TargetMode="External"/><Relationship Id="rId6" Type="http://schemas.openxmlformats.org/officeDocument/2006/relationships/hyperlink" Target="http://baike.baidu.com/subview/56296/13089427.htm" TargetMode="External"/><Relationship Id="rId5" Type="http://schemas.openxmlformats.org/officeDocument/2006/relationships/hyperlink" Target="http://baike.baidu.com/view/1229602.htm" TargetMode="External"/><Relationship Id="rId4" Type="http://schemas.openxmlformats.org/officeDocument/2006/relationships/hyperlink" Target="http://baike.baidu.com/subview/2816/7009179.htm" TargetMode="External"/><Relationship Id="rId3" Type="http://schemas.openxmlformats.org/officeDocument/2006/relationships/hyperlink" Target="http://baike.baidu.com/view/77796.htm" TargetMode="External"/><Relationship Id="rId2" Type="http://schemas.openxmlformats.org/officeDocument/2006/relationships/hyperlink" Target="http://baike.baidu.com/view/7340.htm" TargetMode="External"/><Relationship Id="rId15" Type="http://schemas.openxmlformats.org/officeDocument/2006/relationships/slideLayout" Target="../slideLayouts/slideLayout4.xml"/><Relationship Id="rId14" Type="http://schemas.openxmlformats.org/officeDocument/2006/relationships/audio" Target="../media/audio1.wav"/><Relationship Id="rId13" Type="http://schemas.openxmlformats.org/officeDocument/2006/relationships/hyperlink" Target="http://baike.baidu.com/subview/25155/5244324.htm" TargetMode="External"/><Relationship Id="rId12" Type="http://schemas.openxmlformats.org/officeDocument/2006/relationships/hyperlink" Target="http://baike.baidu.com/view/677639.htm" TargetMode="External"/><Relationship Id="rId11" Type="http://schemas.openxmlformats.org/officeDocument/2006/relationships/hyperlink" Target="http://baike.baidu.com/view/1893.htm" TargetMode="External"/><Relationship Id="rId10" Type="http://schemas.openxmlformats.org/officeDocument/2006/relationships/hyperlink" Target="http://baike.baidu.com/view/162393.htm" TargetMode="External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1"/>
          <p:cNvSpPr>
            <a:spLocks noGrp="1"/>
          </p:cNvSpPr>
          <p:nvPr>
            <p:ph type="title"/>
          </p:nvPr>
        </p:nvSpPr>
        <p:spPr>
          <a:xfrm>
            <a:off x="4973638" y="1987550"/>
            <a:ext cx="5060950" cy="706438"/>
          </a:xfrm>
          <a:noFill/>
          <a:ln>
            <a:noFill/>
          </a:ln>
        </p:spPr>
        <p:txBody>
          <a:bodyPr lIns="82406" tIns="41203" rIns="82406" bIns="41203"/>
          <a:p>
            <a:pPr eaLnBrk="1" hangingPunct="1"/>
            <a:r>
              <a:rPr lang="en-US" altLang="zh-CN" sz="5400" kern="1200" dirty="0">
                <a:solidFill>
                  <a:srgbClr val="0066FF"/>
                </a:solidFill>
                <a:latin typeface="宋体" panose="02010600030101010101" pitchFamily="2" charset="-122"/>
                <a:ea typeface="+mj-ea"/>
                <a:cs typeface="+mj-cs"/>
              </a:rPr>
              <a:t>5 </a:t>
            </a:r>
            <a:r>
              <a:rPr lang="zh-CN" altLang="en-US" sz="5400" kern="1200" dirty="0">
                <a:solidFill>
                  <a:srgbClr val="0066FF"/>
                </a:solidFill>
                <a:latin typeface="宋体" panose="02010600030101010101" pitchFamily="2" charset="-122"/>
                <a:ea typeface="+mj-ea"/>
                <a:cs typeface="+mj-cs"/>
              </a:rPr>
              <a:t>黄河颂</a:t>
            </a:r>
            <a:endParaRPr lang="zh-CN" altLang="en-US" sz="5400" kern="1200" dirty="0">
              <a:solidFill>
                <a:srgbClr val="0066FF"/>
              </a:solidFill>
              <a:latin typeface="宋体" panose="02010600030101010101" pitchFamily="2" charset="-122"/>
              <a:ea typeface="+mj-ea"/>
              <a:cs typeface="+mj-cs"/>
            </a:endParaRPr>
          </a:p>
        </p:txBody>
      </p:sp>
      <p:sp>
        <p:nvSpPr>
          <p:cNvPr id="8195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4071938" y="790575"/>
            <a:ext cx="5073650" cy="433388"/>
          </a:xfrm>
          <a:noFill/>
          <a:ln>
            <a:noFill/>
          </a:ln>
        </p:spPr>
        <p:txBody>
          <a:bodyPr lIns="82406" tIns="41203" rIns="82406" bIns="41203"/>
          <a:p>
            <a:pPr eaLnBrk="1" hangingPunct="1"/>
            <a:r>
              <a:rPr lang="zh-CN" altLang="en-US" sz="3600" kern="1200" dirty="0">
                <a:latin typeface="Times New Roman" panose="02020603050405020304" pitchFamily="18" charset="0"/>
                <a:ea typeface="+mn-ea"/>
                <a:cs typeface="+mn-cs"/>
              </a:rPr>
              <a:t>第一课时</a:t>
            </a:r>
            <a:endParaRPr lang="zh-CN" altLang="en-US" sz="3600" kern="1200" dirty="0">
              <a:latin typeface="Times New Roman" panose="02020603050405020304" pitchFamily="18" charset="0"/>
              <a:ea typeface="+mn-ea"/>
              <a:cs typeface="+mn-cs"/>
            </a:endParaRPr>
          </a:p>
          <a:p>
            <a:pPr eaLnBrk="1" hangingPunct="1"/>
            <a:endParaRPr lang="zh-CN" altLang="en-US" sz="4000" kern="1200" dirty="0"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196" name="Rectangle 7"/>
          <p:cNvSpPr/>
          <p:nvPr/>
        </p:nvSpPr>
        <p:spPr>
          <a:xfrm>
            <a:off x="6924675" y="3072448"/>
            <a:ext cx="1712913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defTabSz="914400"/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光未然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1991223" y="1792246"/>
            <a:ext cx="1607841" cy="1602908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19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19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19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  <p:bldP spid="8195" grpId="0" animBg="1" build="p"/>
      <p:bldP spid="819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3300730" y="250190"/>
            <a:ext cx="2517140" cy="433070"/>
          </a:xfrm>
        </p:spPr>
        <p:txBody>
          <a:bodyPr/>
          <a:p>
            <a:r>
              <a:rPr lang="zh-CN" altLang="en-US" sz="3600"/>
              <a:t>读准字音：</a:t>
            </a:r>
            <a:endParaRPr lang="zh-CN" altLang="en-US" sz="3600"/>
          </a:p>
        </p:txBody>
      </p:sp>
      <p:sp>
        <p:nvSpPr>
          <p:cNvPr id="7" name="文本框 6"/>
          <p:cNvSpPr txBox="1"/>
          <p:nvPr/>
        </p:nvSpPr>
        <p:spPr>
          <a:xfrm>
            <a:off x="585470" y="1432560"/>
            <a:ext cx="827849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aseline="0" dirty="0">
                <a:latin typeface="Times New Roman" panose="02020603050405020304" pitchFamily="18" charset="0"/>
              </a:rPr>
              <a:t>山</a:t>
            </a:r>
            <a:r>
              <a:rPr lang="zh-CN" altLang="en-US" sz="3000" baseline="0" dirty="0">
                <a:solidFill>
                  <a:srgbClr val="FF0000"/>
                </a:solidFill>
                <a:latin typeface="Times New Roman" panose="02020603050405020304" pitchFamily="18" charset="0"/>
              </a:rPr>
              <a:t>巅</a:t>
            </a:r>
            <a:r>
              <a:rPr lang="zh-CN" altLang="en-US" sz="3000" baseline="0" dirty="0">
                <a:latin typeface="Times New Roman" panose="02020603050405020304" pitchFamily="18" charset="0"/>
              </a:rPr>
              <a:t>                    </a:t>
            </a:r>
            <a:r>
              <a:rPr lang="zh-CN" altLang="en-US" sz="3000" baseline="0" dirty="0">
                <a:solidFill>
                  <a:srgbClr val="FF0000"/>
                </a:solidFill>
                <a:latin typeface="Times New Roman" panose="02020603050405020304" pitchFamily="18" charset="0"/>
              </a:rPr>
              <a:t>劈</a:t>
            </a:r>
            <a:r>
              <a:rPr lang="zh-CN" altLang="en-US" sz="3000" baseline="0" dirty="0">
                <a:latin typeface="Times New Roman" panose="02020603050405020304" pitchFamily="18" charset="0"/>
              </a:rPr>
              <a:t>开                气</a:t>
            </a:r>
            <a:r>
              <a:rPr lang="zh-CN" altLang="en-US" sz="3000" baseline="0" dirty="0">
                <a:solidFill>
                  <a:srgbClr val="FF0000"/>
                </a:solidFill>
                <a:latin typeface="Times New Roman" panose="02020603050405020304" pitchFamily="18" charset="0"/>
              </a:rPr>
              <a:t>魄</a:t>
            </a:r>
            <a:r>
              <a:rPr lang="zh-CN" altLang="en-US" sz="3000" baseline="0" dirty="0">
                <a:latin typeface="Times New Roman" panose="02020603050405020304" pitchFamily="18" charset="0"/>
              </a:rPr>
              <a:t>        </a:t>
            </a:r>
            <a:endParaRPr lang="zh-CN" altLang="en-US" sz="3000" baseline="0" dirty="0">
              <a:latin typeface="Times New Roman" panose="02020603050405020304" pitchFamily="18" charset="0"/>
            </a:endParaRPr>
          </a:p>
          <a:p>
            <a:endParaRPr lang="zh-CN" altLang="en-US" sz="3000" baseline="0" dirty="0">
              <a:latin typeface="Times New Roman" panose="02020603050405020304" pitchFamily="18" charset="0"/>
            </a:endParaRPr>
          </a:p>
          <a:p>
            <a:r>
              <a:rPr lang="zh-CN" altLang="en-US" sz="3000" baseline="0" dirty="0">
                <a:latin typeface="Times New Roman" panose="02020603050405020304" pitchFamily="18" charset="0"/>
              </a:rPr>
              <a:t>狂</a:t>
            </a:r>
            <a:r>
              <a:rPr lang="zh-CN" altLang="en-US" sz="3000" baseline="0" dirty="0">
                <a:solidFill>
                  <a:srgbClr val="FF0000"/>
                </a:solidFill>
                <a:latin typeface="Times New Roman" panose="02020603050405020304" pitchFamily="18" charset="0"/>
              </a:rPr>
              <a:t>澜</a:t>
            </a:r>
            <a:r>
              <a:rPr lang="en-US" altLang="zh-CN" sz="3000" baseline="0" dirty="0">
                <a:latin typeface="Times New Roman" panose="02020603050405020304" pitchFamily="18" charset="0"/>
              </a:rPr>
              <a:t>        </a:t>
            </a:r>
            <a:r>
              <a:rPr lang="en-US" altLang="zh-CN" sz="3000" baseline="0" dirty="0">
                <a:solidFill>
                  <a:srgbClr val="FF0000"/>
                </a:solidFill>
                <a:latin typeface="Times New Roman" panose="02020603050405020304" pitchFamily="18" charset="0"/>
              </a:rPr>
              <a:t>            </a:t>
            </a:r>
            <a:r>
              <a:rPr lang="zh-CN" altLang="en-US" sz="3000" baseline="0" dirty="0">
                <a:solidFill>
                  <a:srgbClr val="FF0000"/>
                </a:solidFill>
                <a:latin typeface="Times New Roman" panose="02020603050405020304" pitchFamily="18" charset="0"/>
              </a:rPr>
              <a:t>浊</a:t>
            </a:r>
            <a:r>
              <a:rPr lang="zh-CN" altLang="en-US" sz="3000" baseline="0" dirty="0">
                <a:latin typeface="Times New Roman" panose="02020603050405020304" pitchFamily="18" charset="0"/>
              </a:rPr>
              <a:t>流                </a:t>
            </a:r>
            <a:r>
              <a:rPr lang="zh-CN" altLang="en-US" sz="3000" baseline="0" dirty="0">
                <a:solidFill>
                  <a:srgbClr val="FF0000"/>
                </a:solidFill>
                <a:latin typeface="Times New Roman" panose="02020603050405020304" pitchFamily="18" charset="0"/>
              </a:rPr>
              <a:t>宛</a:t>
            </a:r>
            <a:r>
              <a:rPr lang="zh-CN" altLang="en-US" sz="3000" baseline="0" dirty="0">
                <a:latin typeface="Times New Roman" panose="02020603050405020304" pitchFamily="18" charset="0"/>
              </a:rPr>
              <a:t>转    </a:t>
            </a:r>
            <a:endParaRPr lang="zh-CN" altLang="en-US" sz="3000" baseline="0" dirty="0">
              <a:latin typeface="Times New Roman" panose="02020603050405020304" pitchFamily="18" charset="0"/>
            </a:endParaRPr>
          </a:p>
          <a:p>
            <a:endParaRPr lang="zh-CN" altLang="en-US" sz="3000" baseline="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zh-CN" altLang="en-US" sz="3000" baseline="0" dirty="0">
                <a:solidFill>
                  <a:srgbClr val="FF0000"/>
                </a:solidFill>
                <a:latin typeface="Times New Roman" panose="02020603050405020304" pitchFamily="18" charset="0"/>
              </a:rPr>
              <a:t>屏</a:t>
            </a:r>
            <a:r>
              <a:rPr lang="zh-CN" altLang="en-US" sz="3000" baseline="0" dirty="0">
                <a:latin typeface="Times New Roman" panose="02020603050405020304" pitchFamily="18" charset="0"/>
              </a:rPr>
              <a:t>障                </a:t>
            </a:r>
            <a:r>
              <a:rPr lang="zh-CN" altLang="en-US" sz="3000" baseline="0" dirty="0">
                <a:solidFill>
                  <a:srgbClr val="FF0000"/>
                </a:solidFill>
                <a:latin typeface="Times New Roman" panose="02020603050405020304" pitchFamily="18" charset="0"/>
              </a:rPr>
              <a:t>    哺</a:t>
            </a:r>
            <a:r>
              <a:rPr lang="zh-CN" altLang="en-US" sz="3000" baseline="0" dirty="0">
                <a:latin typeface="Times New Roman" panose="02020603050405020304" pitchFamily="18" charset="0"/>
              </a:rPr>
              <a:t>育</a:t>
            </a:r>
            <a:endParaRPr lang="zh-CN" altLang="en-US" sz="3000" baseline="0" dirty="0">
              <a:latin typeface="Times New Roman" panose="02020603050405020304" pitchFamily="18" charset="0"/>
            </a:endParaRPr>
          </a:p>
          <a:p>
            <a:endParaRPr lang="zh-CN" altLang="en-US" sz="3000" baseline="0" dirty="0">
              <a:latin typeface="Times New Roman" panose="02020603050405020304" pitchFamily="18" charset="0"/>
            </a:endParaRPr>
          </a:p>
          <a:p>
            <a:r>
              <a:rPr lang="zh-CN" altLang="en-US" sz="3000" baseline="0" dirty="0">
                <a:latin typeface="Times New Roman" panose="02020603050405020304" pitchFamily="18" charset="0"/>
              </a:rPr>
              <a:t>榜样             浩浩荡荡     </a:t>
            </a:r>
            <a:r>
              <a:rPr lang="zh-CN" altLang="en-US" sz="3000" baseline="0" dirty="0">
                <a:solidFill>
                  <a:srgbClr val="FF0000"/>
                </a:solidFill>
                <a:latin typeface="Times New Roman" panose="02020603050405020304" pitchFamily="18" charset="0"/>
              </a:rPr>
              <a:t>  澎湃</a:t>
            </a:r>
            <a:endParaRPr lang="en-US" altLang="zh-CN" sz="3000" baseline="0" dirty="0"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08125" y="4169410"/>
            <a:ext cx="15303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3000" baseline="0" dirty="0">
              <a:latin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90955" y="1432560"/>
            <a:ext cx="142684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aseline="0" dirty="0">
                <a:latin typeface="Times New Roman" panose="02020603050405020304" pitchFamily="18" charset="0"/>
              </a:rPr>
              <a:t>（di</a:t>
            </a:r>
            <a:r>
              <a:rPr lang="en-US" altLang="zh-CN" sz="3000" baseline="0" dirty="0">
                <a:latin typeface="Times New Roman" panose="02020603050405020304" pitchFamily="18" charset="0"/>
              </a:rPr>
              <a:t>ā</a:t>
            </a:r>
            <a:r>
              <a:rPr lang="zh-CN" altLang="en-US" sz="3000" baseline="0" dirty="0">
                <a:latin typeface="Times New Roman" panose="02020603050405020304" pitchFamily="18" charset="0"/>
              </a:rPr>
              <a:t>n）</a:t>
            </a:r>
            <a:endParaRPr lang="zh-CN" altLang="en-US" sz="3000" baseline="0" dirty="0">
              <a:latin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144645" y="1432560"/>
            <a:ext cx="828675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000" dirty="0">
                <a:latin typeface="Times New Roman" panose="02020603050405020304" pitchFamily="18" charset="0"/>
                <a:sym typeface="+mn-ea"/>
              </a:rPr>
              <a:t>(pī)</a:t>
            </a:r>
            <a:r>
              <a:rPr lang="zh-CN" altLang="en-US" sz="3000" dirty="0">
                <a:latin typeface="Times New Roman" panose="02020603050405020304" pitchFamily="18" charset="0"/>
                <a:sym typeface="+mn-ea"/>
              </a:rPr>
              <a:t> </a:t>
            </a:r>
            <a:endParaRPr lang="zh-CN" altLang="en-US" sz="3000" baseline="0" dirty="0">
              <a:latin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36995" y="1432560"/>
            <a:ext cx="100838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000" dirty="0">
                <a:latin typeface="Times New Roman" panose="02020603050405020304" pitchFamily="18" charset="0"/>
                <a:sym typeface="+mn-ea"/>
              </a:rPr>
              <a:t>(pò)</a:t>
            </a:r>
            <a:r>
              <a:rPr lang="zh-CN" altLang="en-US" sz="3000" dirty="0">
                <a:latin typeface="Times New Roman" panose="02020603050405020304" pitchFamily="18" charset="0"/>
                <a:sym typeface="+mn-ea"/>
              </a:rPr>
              <a:t>  </a:t>
            </a:r>
            <a:endParaRPr lang="zh-CN" altLang="en-US" sz="3000" baseline="0" dirty="0">
              <a:latin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505585" y="2348230"/>
            <a:ext cx="997585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000" dirty="0">
                <a:latin typeface="Times New Roman" panose="02020603050405020304" pitchFamily="18" charset="0"/>
                <a:sym typeface="+mn-ea"/>
              </a:rPr>
              <a:t>(lán) </a:t>
            </a:r>
            <a:endParaRPr lang="zh-CN" altLang="en-US" sz="3000" baseline="0" dirty="0">
              <a:latin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142740" y="2348230"/>
            <a:ext cx="136779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000" dirty="0">
                <a:latin typeface="Times New Roman" panose="02020603050405020304" pitchFamily="18" charset="0"/>
                <a:sym typeface="+mn-ea"/>
              </a:rPr>
              <a:t>(zhuó)</a:t>
            </a:r>
            <a:r>
              <a:rPr lang="zh-CN" altLang="en-US" sz="3000" dirty="0">
                <a:latin typeface="Times New Roman" panose="02020603050405020304" pitchFamily="18" charset="0"/>
                <a:sym typeface="+mn-ea"/>
              </a:rPr>
              <a:t>  </a:t>
            </a:r>
            <a:endParaRPr lang="zh-CN" altLang="en-US" sz="3000" baseline="0" dirty="0">
              <a:latin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436995" y="2348230"/>
            <a:ext cx="134112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000" dirty="0">
                <a:latin typeface="Times New Roman" panose="02020603050405020304" pitchFamily="18" charset="0"/>
                <a:sym typeface="+mn-ea"/>
              </a:rPr>
              <a:t>(wǎn)</a:t>
            </a:r>
            <a:r>
              <a:rPr lang="zh-CN" altLang="en-US" sz="3000" dirty="0">
                <a:latin typeface="Times New Roman" panose="02020603050405020304" pitchFamily="18" charset="0"/>
                <a:sym typeface="+mn-ea"/>
              </a:rPr>
              <a:t> </a:t>
            </a:r>
            <a:endParaRPr lang="zh-CN" altLang="en-US" sz="3000" baseline="0" dirty="0">
              <a:latin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95730" y="3263900"/>
            <a:ext cx="1781175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000" dirty="0">
                <a:latin typeface="Times New Roman" panose="02020603050405020304" pitchFamily="18" charset="0"/>
                <a:sym typeface="+mn-ea"/>
              </a:rPr>
              <a:t>(píng)</a:t>
            </a:r>
            <a:r>
              <a:rPr lang="zh-CN" altLang="en-US" sz="3000" dirty="0">
                <a:latin typeface="Times New Roman" panose="02020603050405020304" pitchFamily="18" charset="0"/>
                <a:sym typeface="+mn-ea"/>
              </a:rPr>
              <a:t>     </a:t>
            </a:r>
            <a:r>
              <a:rPr lang="zh-CN" altLang="en-US" sz="3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zh-CN" altLang="en-US" sz="3000" baseline="0" dirty="0">
              <a:latin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176395" y="3263900"/>
            <a:ext cx="100838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000" dirty="0">
                <a:latin typeface="Times New Roman" panose="02020603050405020304" pitchFamily="18" charset="0"/>
                <a:sym typeface="+mn-ea"/>
              </a:rPr>
              <a:t>(bǔ)</a:t>
            </a:r>
            <a:r>
              <a:rPr lang="zh-CN" altLang="en-US" sz="3000" dirty="0">
                <a:latin typeface="Times New Roman" panose="02020603050405020304" pitchFamily="18" charset="0"/>
                <a:sym typeface="+mn-ea"/>
              </a:rPr>
              <a:t>  </a:t>
            </a:r>
            <a:endParaRPr lang="zh-CN" altLang="en-US" sz="3000" baseline="0" dirty="0">
              <a:latin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510530" y="4169410"/>
            <a:ext cx="2341245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000" dirty="0">
                <a:latin typeface="Times New Roman" panose="02020603050405020304" pitchFamily="18" charset="0"/>
                <a:sym typeface="+mn-ea"/>
              </a:rPr>
              <a:t>（</a:t>
            </a:r>
            <a:r>
              <a:rPr lang="en-US" altLang="zh-CN" sz="3000" dirty="0">
                <a:latin typeface="Times New Roman" panose="02020603050405020304" pitchFamily="18" charset="0"/>
                <a:sym typeface="+mn-ea"/>
              </a:rPr>
              <a:t>péng  pài</a:t>
            </a:r>
            <a:r>
              <a:rPr lang="zh-CN" altLang="en-US" sz="3000" dirty="0">
                <a:latin typeface="Times New Roman" panose="02020603050405020304" pitchFamily="18" charset="0"/>
                <a:sym typeface="+mn-ea"/>
              </a:rPr>
              <a:t>）</a:t>
            </a:r>
            <a:endParaRPr lang="en-US" altLang="zh-CN" sz="3000" baseline="0" dirty="0">
              <a:latin typeface="Times New Roman" panose="02020603050405020304" pitchFamily="18" charset="0"/>
            </a:endParaRPr>
          </a:p>
          <a:p>
            <a:endParaRPr lang="zh-CN" altLang="en-US" sz="3000" baseline="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192405" y="1195070"/>
            <a:ext cx="1961515" cy="4354830"/>
          </a:xfrm>
        </p:spPr>
        <p:txBody>
          <a:bodyPr/>
          <a:p>
            <a:r>
              <a:rPr lang="zh-CN" altLang="en-US" b="1">
                <a:solidFill>
                  <a:srgbClr val="0066FF"/>
                </a:solidFill>
              </a:rPr>
              <a:t>山巅：</a:t>
            </a:r>
            <a:endParaRPr lang="zh-CN" altLang="en-US" b="1">
              <a:solidFill>
                <a:srgbClr val="0066FF"/>
              </a:solidFill>
            </a:endParaRPr>
          </a:p>
          <a:p>
            <a:r>
              <a:rPr lang="zh-CN" altLang="en-US" b="1">
                <a:solidFill>
                  <a:srgbClr val="0066FF"/>
                </a:solidFill>
              </a:rPr>
              <a:t>澎湃：</a:t>
            </a:r>
            <a:endParaRPr lang="zh-CN" altLang="en-US" b="1">
              <a:solidFill>
                <a:srgbClr val="0066FF"/>
              </a:solidFill>
            </a:endParaRPr>
          </a:p>
          <a:p>
            <a:r>
              <a:rPr lang="zh-CN" altLang="en-US" b="1">
                <a:solidFill>
                  <a:srgbClr val="0066FF"/>
                </a:solidFill>
              </a:rPr>
              <a:t>狂澜：</a:t>
            </a:r>
            <a:endParaRPr lang="zh-CN" altLang="en-US" b="1">
              <a:solidFill>
                <a:srgbClr val="0066FF"/>
              </a:solidFill>
            </a:endParaRPr>
          </a:p>
          <a:p>
            <a:r>
              <a:rPr lang="zh-CN" altLang="en-US" b="1">
                <a:solidFill>
                  <a:srgbClr val="0066FF"/>
                </a:solidFill>
              </a:rPr>
              <a:t>哺育：</a:t>
            </a:r>
            <a:endParaRPr lang="zh-CN" altLang="en-US" b="1">
              <a:solidFill>
                <a:srgbClr val="0066FF"/>
              </a:solidFill>
            </a:endParaRPr>
          </a:p>
          <a:p>
            <a:r>
              <a:rPr lang="zh-CN" altLang="en-US" b="1">
                <a:solidFill>
                  <a:srgbClr val="0066FF"/>
                </a:solidFill>
              </a:rPr>
              <a:t>体魄：</a:t>
            </a:r>
            <a:endParaRPr lang="zh-CN" altLang="en-US" b="1">
              <a:solidFill>
                <a:srgbClr val="0066FF"/>
              </a:solidFill>
            </a:endParaRPr>
          </a:p>
          <a:p>
            <a:r>
              <a:rPr lang="zh-CN" altLang="en-US" b="1">
                <a:solidFill>
                  <a:srgbClr val="0066FF"/>
                </a:solidFill>
              </a:rPr>
              <a:t>滋长：</a:t>
            </a:r>
            <a:endParaRPr lang="zh-CN" altLang="en-US" b="1">
              <a:solidFill>
                <a:srgbClr val="0066FF"/>
              </a:solidFill>
            </a:endParaRPr>
          </a:p>
          <a:p>
            <a:r>
              <a:rPr lang="zh-CN" altLang="en-US" b="1">
                <a:solidFill>
                  <a:srgbClr val="0066FF"/>
                </a:solidFill>
              </a:rPr>
              <a:t>宛转：</a:t>
            </a:r>
            <a:endParaRPr lang="zh-CN" altLang="en-US" b="1">
              <a:solidFill>
                <a:srgbClr val="0066FF"/>
              </a:solidFill>
            </a:endParaRPr>
          </a:p>
          <a:p>
            <a:r>
              <a:rPr lang="zh-CN" altLang="en-US" b="1">
                <a:solidFill>
                  <a:srgbClr val="0066FF"/>
                </a:solidFill>
              </a:rPr>
              <a:t>复兴：</a:t>
            </a:r>
            <a:endParaRPr lang="zh-CN" altLang="en-US" b="1">
              <a:solidFill>
                <a:srgbClr val="0066FF"/>
              </a:solidFill>
            </a:endParaRPr>
          </a:p>
          <a:p>
            <a:r>
              <a:rPr lang="zh-CN" altLang="en-US" b="1">
                <a:solidFill>
                  <a:srgbClr val="0066FF"/>
                </a:solidFill>
                <a:sym typeface="+mn-ea"/>
              </a:rPr>
              <a:t>浩浩荡荡</a:t>
            </a:r>
            <a:r>
              <a:rPr lang="zh-CN" altLang="en-US">
                <a:sym typeface="+mn-ea"/>
              </a:rPr>
              <a:t>：</a:t>
            </a:r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词语解释：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247140" y="1097280"/>
            <a:ext cx="1249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山顶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。</a:t>
            </a:r>
            <a:endParaRPr lang="zh-CN" altLang="en-US" sz="2800" baseline="0" dirty="0">
              <a:latin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47140" y="1619250"/>
            <a:ext cx="7650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aseline="0" dirty="0">
                <a:latin typeface="华文楷体" panose="02010600040101010101" charset="-122"/>
                <a:ea typeface="华文楷体" panose="02010600040101010101" charset="-122"/>
              </a:rPr>
              <a:t>形容波浪互相撞击，比喻声势浩大，气势雄伟。</a:t>
            </a:r>
            <a:endParaRPr lang="zh-CN" altLang="en-US" sz="2800" baseline="0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29030" y="2056130"/>
            <a:ext cx="78873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aseline="0" dirty="0">
                <a:latin typeface="华文楷体" panose="02010600040101010101" charset="-122"/>
                <a:ea typeface="华文楷体" panose="02010600040101010101" charset="-122"/>
              </a:rPr>
              <a:t>巨大的波浪，比喻动荡不定的局势或猛烈的潮流。</a:t>
            </a:r>
            <a:endParaRPr lang="zh-CN" altLang="en-US" sz="3000" baseline="0" dirty="0">
              <a:latin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47140" y="2486025"/>
            <a:ext cx="3383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aseline="0" dirty="0">
                <a:latin typeface="华文楷体" panose="02010600040101010101" charset="-122"/>
                <a:ea typeface="华文楷体" panose="02010600040101010101" charset="-122"/>
              </a:rPr>
              <a:t>喂养，也比喻培养。</a:t>
            </a:r>
            <a:endParaRPr lang="zh-CN" altLang="en-US" sz="3000" baseline="0" dirty="0">
              <a:latin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47140" y="2934970"/>
            <a:ext cx="2316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aseline="0" dirty="0">
                <a:latin typeface="华文楷体" panose="02010600040101010101" charset="-122"/>
                <a:ea typeface="华文楷体" panose="02010600040101010101" charset="-122"/>
              </a:rPr>
              <a:t>体格和精力。</a:t>
            </a:r>
            <a:endParaRPr lang="zh-CN" altLang="en-US" sz="3000" baseline="0" dirty="0">
              <a:latin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47140" y="3383280"/>
            <a:ext cx="5872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aseline="0" dirty="0">
                <a:latin typeface="华文楷体" panose="02010600040101010101" charset="-122"/>
                <a:ea typeface="华文楷体" panose="02010600040101010101" charset="-122"/>
              </a:rPr>
              <a:t>生长，产生（多用于抽象的事物）。</a:t>
            </a:r>
            <a:endParaRPr lang="zh-CN" altLang="en-US" sz="2800" baseline="0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47140" y="3832225"/>
            <a:ext cx="1960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aseline="0" dirty="0">
                <a:latin typeface="华文楷体" panose="02010600040101010101" charset="-122"/>
                <a:ea typeface="华文楷体" panose="02010600040101010101" charset="-122"/>
              </a:rPr>
              <a:t>曲折流转。</a:t>
            </a:r>
            <a:endParaRPr lang="zh-CN" altLang="en-US" sz="2800" baseline="0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47140" y="4354195"/>
            <a:ext cx="3383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aseline="0" dirty="0">
                <a:latin typeface="华文楷体" panose="02010600040101010101" charset="-122"/>
                <a:ea typeface="华文楷体" panose="02010600040101010101" charset="-122"/>
              </a:rPr>
              <a:t>衰落后再兴盛起来。</a:t>
            </a:r>
            <a:endParaRPr lang="zh-CN" altLang="en-US" sz="2800" baseline="0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878965" y="4803140"/>
            <a:ext cx="4450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aseline="0" dirty="0">
                <a:latin typeface="华文楷体" panose="02010600040101010101" charset="-122"/>
                <a:ea typeface="华文楷体" panose="02010600040101010101" charset="-122"/>
              </a:rPr>
              <a:t>水势大，形容广阔或壮大。</a:t>
            </a:r>
            <a:endParaRPr lang="zh-CN" altLang="en-US" sz="3000" baseline="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085132" y="797758"/>
            <a:ext cx="8074283" cy="2546332"/>
          </a:xfrm>
        </p:spPr>
        <p:txBody>
          <a:bodyPr/>
          <a:p>
            <a:r>
              <a:rPr lang="zh-CN" altLang="en-US" sz="4800" b="1"/>
              <a:t>听读课文，划分朗读节奏</a:t>
            </a:r>
            <a:endParaRPr lang="zh-CN" altLang="en-US" sz="4800" b="1"/>
          </a:p>
        </p:txBody>
      </p:sp>
    </p:spTree>
  </p:cSld>
  <p:clrMapOvr>
    <a:masterClrMapping/>
  </p:clrMapOvr>
  <p:transition>
    <p:pull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Rectangle 4"/>
          <p:cNvSpPr>
            <a:spLocks noGrp="1"/>
          </p:cNvSpPr>
          <p:nvPr>
            <p:ph type="title"/>
          </p:nvPr>
        </p:nvSpPr>
        <p:spPr>
          <a:xfrm>
            <a:off x="357188" y="1019175"/>
            <a:ext cx="7159625" cy="523875"/>
          </a:xfrm>
          <a:noFill/>
          <a:ln>
            <a:noFill/>
          </a:ln>
        </p:spPr>
        <p:txBody>
          <a:bodyPr lIns="91440" tIns="45720" rIns="91440" bIns="45720" anchor="ctr"/>
          <a:p>
            <a:r>
              <a:rPr lang="zh-CN" altLang="en-US" sz="2800" kern="1200" dirty="0">
                <a:solidFill>
                  <a:srgbClr val="0066FF"/>
                </a:solidFill>
                <a:latin typeface="宋体" panose="02010600030101010101" pitchFamily="2" charset="-122"/>
                <a:ea typeface="+mj-ea"/>
                <a:cs typeface="+mj-cs"/>
              </a:rPr>
              <a:t>朗读技巧：</a:t>
            </a:r>
            <a:endParaRPr lang="zh-CN" altLang="en-US" sz="2800" kern="1200" dirty="0">
              <a:solidFill>
                <a:srgbClr val="0066FF"/>
              </a:solidFill>
              <a:latin typeface="宋体" panose="02010600030101010101" pitchFamily="2" charset="-122"/>
              <a:ea typeface="+mj-ea"/>
              <a:cs typeface="+mj-cs"/>
            </a:endParaRPr>
          </a:p>
        </p:txBody>
      </p:sp>
      <p:sp>
        <p:nvSpPr>
          <p:cNvPr id="104453" name="Rectangle 5"/>
          <p:cNvSpPr>
            <a:spLocks noGrp="1"/>
          </p:cNvSpPr>
          <p:nvPr>
            <p:ph type="body"/>
          </p:nvPr>
        </p:nvSpPr>
        <p:spPr>
          <a:xfrm>
            <a:off x="357188" y="1644650"/>
            <a:ext cx="8572500" cy="27114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indent="716280">
              <a:buNone/>
            </a:pPr>
            <a:r>
              <a:rPr lang="en-US" altLang="zh-CN" sz="2800" b="1" dirty="0">
                <a:solidFill>
                  <a:srgbClr val="0066FF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srgbClr val="0066FF"/>
                </a:solidFill>
                <a:latin typeface="宋体" panose="02010600030101010101" pitchFamily="2" charset="-122"/>
              </a:rPr>
              <a:t>把握词语重音</a:t>
            </a:r>
            <a:endParaRPr lang="zh-CN" altLang="en-US" sz="2800" b="1" dirty="0">
              <a:solidFill>
                <a:srgbClr val="0066FF"/>
              </a:solidFill>
              <a:latin typeface="宋体" panose="02010600030101010101" pitchFamily="2" charset="-122"/>
            </a:endParaRPr>
          </a:p>
          <a:p>
            <a:pPr marL="0" indent="716280"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能突出感情的词语重读。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marL="0" indent="716280">
              <a:buNone/>
            </a:pPr>
            <a:r>
              <a:rPr lang="en-US" altLang="zh-CN" sz="2800" b="1" dirty="0">
                <a:solidFill>
                  <a:srgbClr val="0066FF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2800" b="1" dirty="0">
                <a:solidFill>
                  <a:srgbClr val="0066FF"/>
                </a:solidFill>
                <a:latin typeface="宋体" panose="02010600030101010101" pitchFamily="2" charset="-122"/>
              </a:rPr>
              <a:t>注意语气语调</a:t>
            </a:r>
            <a:r>
              <a:rPr lang="zh-CN" altLang="en-US" sz="2800" b="1" dirty="0">
                <a:latin typeface="宋体" panose="02010600030101010101" pitchFamily="2" charset="-122"/>
              </a:rPr>
              <a:t> 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marL="0" indent="716280"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感情迸发激昂的语句，语调要高，语速要快。         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marL="0" indent="716280"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感情深沉低婉的语句，语调要低，语速要慢。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marL="0" indent="716280"/>
            <a:endParaRPr lang="zh-CN" altLang="en-US" sz="2800" b="1" dirty="0">
              <a:latin typeface="宋体" panose="02010600030101010101" pitchFamily="2" charset="-122"/>
            </a:endParaRPr>
          </a:p>
          <a:p>
            <a:pPr marL="0" indent="716280"/>
            <a:endParaRPr lang="zh-CN" altLang="en-US" sz="2800" dirty="0">
              <a:latin typeface="宋体" panose="02010600030101010101" pitchFamily="2" charset="-122"/>
            </a:endParaRPr>
          </a:p>
        </p:txBody>
      </p:sp>
      <p:sp>
        <p:nvSpPr>
          <p:cNvPr id="16388" name="标题 1"/>
          <p:cNvSpPr/>
          <p:nvPr/>
        </p:nvSpPr>
        <p:spPr>
          <a:xfrm>
            <a:off x="219075" y="249238"/>
            <a:ext cx="9142413" cy="433387"/>
          </a:xfrm>
          <a:prstGeom prst="rect">
            <a:avLst/>
          </a:prstGeom>
          <a:noFill/>
          <a:ln w="9525">
            <a:noFill/>
          </a:ln>
        </p:spPr>
        <p:txBody>
          <a:bodyPr lIns="82406" tIns="41203" rIns="82406" bIns="41203"/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rgbClr val="00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课文讲授</a:t>
            </a:r>
            <a:endParaRPr lang="en-US" altLang="zh-CN" sz="2800" b="1" dirty="0">
              <a:solidFill>
                <a:srgbClr val="0066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45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>
                                            <p:txEl>
                                              <p:charRg st="9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4453">
                                            <p:txEl>
                                              <p:charRg st="9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>
                                            <p:txEl>
                                              <p:charRg st="2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4453">
                                            <p:txEl>
                                              <p:charRg st="21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>
                                            <p:txEl>
                                              <p:charRg st="31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4453">
                                            <p:txEl>
                                              <p:charRg st="31" end="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>
                                            <p:txEl>
                                              <p:charRg st="61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4453">
                                            <p:txEl>
                                              <p:charRg st="61" end="8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80975" y="742315"/>
            <a:ext cx="4575810" cy="4333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70000"/>
              </a:lnSpc>
            </a:pPr>
            <a:r>
              <a:rPr lang="zh-CN" altLang="en-US" sz="2400" baseline="0" dirty="0">
                <a:latin typeface="Times New Roman" panose="02020603050405020304" pitchFamily="18" charset="0"/>
              </a:rPr>
              <a:t>（朗诵词）</a:t>
            </a: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>
              <a:lnSpc>
                <a:spcPct val="70000"/>
              </a:lnSpc>
            </a:pPr>
            <a:endParaRPr lang="zh-CN" altLang="en-US" sz="2000" baseline="0" dirty="0">
              <a:latin typeface="Times New Roman" panose="02020603050405020304" pitchFamily="18" charset="0"/>
            </a:endParaRPr>
          </a:p>
          <a:p>
            <a:pPr>
              <a:lnSpc>
                <a:spcPct val="70000"/>
              </a:lnSpc>
            </a:pPr>
            <a:endParaRPr lang="zh-CN" altLang="en-US" sz="1800" baseline="0" dirty="0">
              <a:latin typeface="Times New Roman" panose="02020603050405020304" pitchFamily="18" charset="0"/>
            </a:endParaRPr>
          </a:p>
          <a:p>
            <a:pPr>
              <a:lnSpc>
                <a:spcPct val="70000"/>
              </a:lnSpc>
            </a:pPr>
            <a:r>
              <a:rPr lang="zh-CN" altLang="en-US" sz="2400" baseline="0" dirty="0">
                <a:latin typeface="Times New Roman" panose="02020603050405020304" pitchFamily="18" charset="0"/>
              </a:rPr>
              <a:t>啊，朋友！</a:t>
            </a: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>
              <a:lnSpc>
                <a:spcPct val="70000"/>
              </a:lnSpc>
            </a:pPr>
            <a:endParaRPr lang="zh-CN" altLang="en-US" sz="2000" baseline="0" dirty="0">
              <a:latin typeface="Times New Roman" panose="02020603050405020304" pitchFamily="18" charset="0"/>
            </a:endParaRPr>
          </a:p>
          <a:p>
            <a:pPr>
              <a:lnSpc>
                <a:spcPct val="70000"/>
              </a:lnSpc>
            </a:pPr>
            <a:r>
              <a:rPr lang="zh-CN" altLang="en-US" sz="2400" baseline="0" dirty="0">
                <a:latin typeface="Times New Roman" panose="02020603050405020304" pitchFamily="18" charset="0"/>
              </a:rPr>
              <a:t>黄河/以它/英雄的气魄，</a:t>
            </a: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>
              <a:lnSpc>
                <a:spcPct val="70000"/>
              </a:lnSpc>
            </a:pPr>
            <a:endParaRPr lang="zh-CN" altLang="en-US" sz="2000" baseline="0" dirty="0">
              <a:latin typeface="Times New Roman" panose="02020603050405020304" pitchFamily="18" charset="0"/>
            </a:endParaRPr>
          </a:p>
          <a:p>
            <a:pPr>
              <a:lnSpc>
                <a:spcPct val="70000"/>
              </a:lnSpc>
            </a:pPr>
            <a:r>
              <a:rPr lang="zh-CN" altLang="en-US" sz="2400" baseline="0" dirty="0">
                <a:latin typeface="Times New Roman" panose="02020603050405020304" pitchFamily="18" charset="0"/>
              </a:rPr>
              <a:t>出现在/亚洲的原野；</a:t>
            </a: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>
              <a:lnSpc>
                <a:spcPct val="70000"/>
              </a:lnSpc>
            </a:pPr>
            <a:endParaRPr lang="zh-CN" altLang="en-US" sz="2000" baseline="0" dirty="0">
              <a:latin typeface="Times New Roman" panose="02020603050405020304" pitchFamily="18" charset="0"/>
            </a:endParaRPr>
          </a:p>
          <a:p>
            <a:pPr>
              <a:lnSpc>
                <a:spcPct val="70000"/>
              </a:lnSpc>
            </a:pPr>
            <a:r>
              <a:rPr lang="zh-CN" altLang="en-US" sz="2400" baseline="0" dirty="0">
                <a:latin typeface="Times New Roman" panose="02020603050405020304" pitchFamily="18" charset="0"/>
              </a:rPr>
              <a:t>它/表现出/我们民族的精神：</a:t>
            </a: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>
              <a:lnSpc>
                <a:spcPct val="70000"/>
              </a:lnSpc>
            </a:pPr>
            <a:endParaRPr lang="zh-CN" altLang="en-US" sz="2000" baseline="0" dirty="0">
              <a:latin typeface="Times New Roman" panose="02020603050405020304" pitchFamily="18" charset="0"/>
            </a:endParaRPr>
          </a:p>
          <a:p>
            <a:pPr>
              <a:lnSpc>
                <a:spcPct val="70000"/>
              </a:lnSpc>
            </a:pPr>
            <a:r>
              <a:rPr lang="zh-CN" altLang="en-US" sz="2400" baseline="0" dirty="0">
                <a:latin typeface="Times New Roman" panose="02020603050405020304" pitchFamily="18" charset="0"/>
              </a:rPr>
              <a:t>伟大/而又/坚强！</a:t>
            </a: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>
              <a:lnSpc>
                <a:spcPct val="70000"/>
              </a:lnSpc>
            </a:pPr>
            <a:endParaRPr lang="zh-CN" altLang="en-US" sz="2000" baseline="0" dirty="0">
              <a:latin typeface="Times New Roman" panose="02020603050405020304" pitchFamily="18" charset="0"/>
            </a:endParaRPr>
          </a:p>
          <a:p>
            <a:pPr>
              <a:lnSpc>
                <a:spcPct val="70000"/>
              </a:lnSpc>
            </a:pPr>
            <a:r>
              <a:rPr lang="zh-CN" altLang="en-US" sz="2400" baseline="0" dirty="0">
                <a:latin typeface="Times New Roman" panose="02020603050405020304" pitchFamily="18" charset="0"/>
              </a:rPr>
              <a:t>这里，</a:t>
            </a: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>
              <a:lnSpc>
                <a:spcPct val="70000"/>
              </a:lnSpc>
            </a:pPr>
            <a:endParaRPr lang="zh-CN" altLang="en-US" sz="2000" baseline="0" dirty="0">
              <a:latin typeface="Times New Roman" panose="02020603050405020304" pitchFamily="18" charset="0"/>
            </a:endParaRPr>
          </a:p>
          <a:p>
            <a:pPr>
              <a:lnSpc>
                <a:spcPct val="70000"/>
              </a:lnSpc>
            </a:pPr>
            <a:r>
              <a:rPr lang="zh-CN" altLang="en-US" sz="2400" baseline="0" dirty="0">
                <a:latin typeface="Times New Roman" panose="02020603050405020304" pitchFamily="18" charset="0"/>
              </a:rPr>
              <a:t>我们/向着黄河，</a:t>
            </a: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>
              <a:lnSpc>
                <a:spcPct val="70000"/>
              </a:lnSpc>
            </a:pPr>
            <a:endParaRPr lang="zh-CN" altLang="en-US" sz="2000" baseline="0" dirty="0">
              <a:latin typeface="Times New Roman" panose="02020603050405020304" pitchFamily="18" charset="0"/>
            </a:endParaRPr>
          </a:p>
          <a:p>
            <a:pPr>
              <a:lnSpc>
                <a:spcPct val="70000"/>
              </a:lnSpc>
            </a:pPr>
            <a:r>
              <a:rPr lang="zh-CN" altLang="en-US" sz="2400" baseline="0" dirty="0">
                <a:latin typeface="Times New Roman" panose="02020603050405020304" pitchFamily="18" charset="0"/>
              </a:rPr>
              <a:t>唱出/我们的/赞歌。</a:t>
            </a:r>
            <a:endParaRPr lang="zh-CN" altLang="en-US" sz="2400" baseline="0" dirty="0"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31995" y="43815"/>
            <a:ext cx="5126355" cy="60344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70000"/>
              </a:lnSpc>
              <a:buNone/>
            </a:pPr>
            <a:r>
              <a:rPr lang="zh-CN" altLang="en-US" sz="2400" baseline="0" dirty="0">
                <a:latin typeface="Times New Roman" panose="02020603050405020304" pitchFamily="18" charset="0"/>
              </a:rPr>
              <a:t>（歌词）</a:t>
            </a: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 algn="l">
              <a:lnSpc>
                <a:spcPct val="70000"/>
              </a:lnSpc>
              <a:buNone/>
            </a:pP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 algn="l">
              <a:lnSpc>
                <a:spcPct val="70000"/>
              </a:lnSpc>
              <a:buNone/>
            </a:pPr>
            <a:r>
              <a:rPr lang="zh-CN" altLang="en-US" sz="2400" baseline="0" dirty="0">
                <a:latin typeface="Times New Roman" panose="02020603050405020304" pitchFamily="18" charset="0"/>
              </a:rPr>
              <a:t>我/站在/高山之巅，</a:t>
            </a: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 algn="l">
              <a:lnSpc>
                <a:spcPct val="70000"/>
              </a:lnSpc>
              <a:buNone/>
            </a:pP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 algn="l">
              <a:lnSpc>
                <a:spcPct val="70000"/>
              </a:lnSpc>
              <a:buNone/>
            </a:pPr>
            <a:r>
              <a:rPr lang="zh-CN" altLang="en-US" sz="2400" baseline="0" dirty="0">
                <a:latin typeface="Times New Roman" panose="02020603050405020304" pitchFamily="18" charset="0"/>
              </a:rPr>
              <a:t>望/黄河滚滚，</a:t>
            </a: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 algn="l">
              <a:lnSpc>
                <a:spcPct val="70000"/>
              </a:lnSpc>
              <a:buNone/>
            </a:pP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 algn="l">
              <a:lnSpc>
                <a:spcPct val="70000"/>
              </a:lnSpc>
              <a:buNone/>
            </a:pPr>
            <a:r>
              <a:rPr lang="zh-CN" altLang="en-US" sz="2400" baseline="0" dirty="0">
                <a:latin typeface="Times New Roman" panose="02020603050405020304" pitchFamily="18" charset="0"/>
              </a:rPr>
              <a:t>奔向/东南。</a:t>
            </a: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 algn="l">
              <a:lnSpc>
                <a:spcPct val="70000"/>
              </a:lnSpc>
              <a:buNone/>
            </a:pP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 algn="l">
              <a:lnSpc>
                <a:spcPct val="70000"/>
              </a:lnSpc>
              <a:buNone/>
            </a:pPr>
            <a:r>
              <a:rPr lang="zh-CN" altLang="en-US" sz="2400" baseline="0" dirty="0">
                <a:latin typeface="Times New Roman" panose="02020603050405020304" pitchFamily="18" charset="0"/>
              </a:rPr>
              <a:t>惊涛澎湃，</a:t>
            </a: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 algn="l">
              <a:lnSpc>
                <a:spcPct val="70000"/>
              </a:lnSpc>
              <a:buNone/>
            </a:pP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 algn="l">
              <a:lnSpc>
                <a:spcPct val="70000"/>
              </a:lnSpc>
              <a:buNone/>
            </a:pPr>
            <a:r>
              <a:rPr lang="zh-CN" altLang="en-US" sz="2400" baseline="0" dirty="0">
                <a:latin typeface="Times New Roman" panose="02020603050405020304" pitchFamily="18" charset="0"/>
              </a:rPr>
              <a:t>掀起/万丈狂澜；</a:t>
            </a: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 algn="l">
              <a:lnSpc>
                <a:spcPct val="70000"/>
              </a:lnSpc>
              <a:buNone/>
            </a:pP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 algn="l">
              <a:lnSpc>
                <a:spcPct val="70000"/>
              </a:lnSpc>
              <a:buNone/>
            </a:pPr>
            <a:r>
              <a:rPr lang="zh-CN" altLang="en-US" sz="2400" baseline="0" dirty="0">
                <a:latin typeface="Times New Roman" panose="02020603050405020304" pitchFamily="18" charset="0"/>
              </a:rPr>
              <a:t>浊流宛转，</a:t>
            </a: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 algn="l">
              <a:lnSpc>
                <a:spcPct val="70000"/>
              </a:lnSpc>
              <a:buNone/>
            </a:pP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 algn="l">
              <a:lnSpc>
                <a:spcPct val="70000"/>
              </a:lnSpc>
              <a:buNone/>
            </a:pPr>
            <a:r>
              <a:rPr lang="zh-CN" altLang="en-US" sz="2400" baseline="0" dirty="0">
                <a:latin typeface="Times New Roman" panose="02020603050405020304" pitchFamily="18" charset="0"/>
              </a:rPr>
              <a:t>结成/九曲连环；</a:t>
            </a: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 algn="l">
              <a:lnSpc>
                <a:spcPct val="70000"/>
              </a:lnSpc>
              <a:buNone/>
            </a:pP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 algn="l">
              <a:lnSpc>
                <a:spcPct val="70000"/>
              </a:lnSpc>
              <a:buNone/>
            </a:pPr>
            <a:r>
              <a:rPr lang="zh-CN" altLang="en-US" sz="2400" baseline="0" dirty="0">
                <a:latin typeface="Times New Roman" panose="02020603050405020304" pitchFamily="18" charset="0"/>
              </a:rPr>
              <a:t>从/昆仑山下</a:t>
            </a: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 algn="l">
              <a:lnSpc>
                <a:spcPct val="70000"/>
              </a:lnSpc>
              <a:buNone/>
            </a:pP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 algn="l">
              <a:lnSpc>
                <a:spcPct val="70000"/>
              </a:lnSpc>
              <a:buNone/>
            </a:pPr>
            <a:r>
              <a:rPr lang="zh-CN" altLang="en-US" sz="2400" baseline="0" dirty="0">
                <a:latin typeface="Times New Roman" panose="02020603050405020304" pitchFamily="18" charset="0"/>
              </a:rPr>
              <a:t>奔向/黄海之边，</a:t>
            </a: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 algn="l">
              <a:lnSpc>
                <a:spcPct val="70000"/>
              </a:lnSpc>
              <a:buNone/>
            </a:pP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 algn="l">
              <a:lnSpc>
                <a:spcPct val="70000"/>
              </a:lnSpc>
              <a:buNone/>
            </a:pPr>
            <a:r>
              <a:rPr lang="zh-CN" altLang="en-US" sz="2400" baseline="0" dirty="0">
                <a:latin typeface="Times New Roman" panose="02020603050405020304" pitchFamily="18" charset="0"/>
              </a:rPr>
              <a:t>把/中原大地</a:t>
            </a: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 algn="l">
              <a:lnSpc>
                <a:spcPct val="70000"/>
              </a:lnSpc>
              <a:buNone/>
            </a:pP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 algn="l">
              <a:lnSpc>
                <a:spcPct val="70000"/>
              </a:lnSpc>
              <a:buNone/>
            </a:pPr>
            <a:r>
              <a:rPr lang="zh-CN" altLang="en-US" sz="2400" baseline="0" dirty="0">
                <a:latin typeface="Times New Roman" panose="02020603050405020304" pitchFamily="18" charset="0"/>
              </a:rPr>
              <a:t>劈成/南北两面。</a:t>
            </a:r>
            <a:endParaRPr lang="zh-CN" altLang="en-US" sz="3000" baseline="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ll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295910" y="643890"/>
            <a:ext cx="4160520" cy="48329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60000"/>
              </a:lnSpc>
              <a:buNone/>
            </a:pPr>
            <a:r>
              <a:rPr lang="zh-CN" altLang="en-US" sz="2400" baseline="0" dirty="0">
                <a:latin typeface="Times New Roman" panose="02020603050405020304" pitchFamily="18" charset="0"/>
              </a:rPr>
              <a:t>啊！黄河！</a:t>
            </a: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 algn="l">
              <a:lnSpc>
                <a:spcPct val="60000"/>
              </a:lnSpc>
              <a:buNone/>
            </a:pP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 algn="l">
              <a:lnSpc>
                <a:spcPct val="60000"/>
              </a:lnSpc>
              <a:buNone/>
            </a:pPr>
            <a:r>
              <a:rPr lang="zh-CN" altLang="en-US" sz="2400" baseline="0" dirty="0">
                <a:latin typeface="Times New Roman" panose="02020603050405020304" pitchFamily="18" charset="0"/>
              </a:rPr>
              <a:t>你是/中华民族的摇篮！</a:t>
            </a: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 algn="l">
              <a:lnSpc>
                <a:spcPct val="60000"/>
              </a:lnSpc>
              <a:buNone/>
            </a:pP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 algn="l">
              <a:lnSpc>
                <a:spcPct val="60000"/>
              </a:lnSpc>
              <a:buNone/>
            </a:pPr>
            <a:r>
              <a:rPr lang="zh-CN" altLang="en-US" sz="2400" baseline="0" dirty="0">
                <a:latin typeface="Times New Roman" panose="02020603050405020304" pitchFamily="18" charset="0"/>
              </a:rPr>
              <a:t>五千年的古国文化，</a:t>
            </a: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 algn="l">
              <a:lnSpc>
                <a:spcPct val="60000"/>
              </a:lnSpc>
              <a:buNone/>
            </a:pP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 algn="l">
              <a:lnSpc>
                <a:spcPct val="60000"/>
              </a:lnSpc>
              <a:buNone/>
            </a:pPr>
            <a:r>
              <a:rPr lang="zh-CN" altLang="en-US" sz="2400" baseline="0" dirty="0">
                <a:latin typeface="Times New Roman" panose="02020603050405020304" pitchFamily="18" charset="0"/>
              </a:rPr>
              <a:t>从你这儿/发源；</a:t>
            </a: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 algn="l">
              <a:lnSpc>
                <a:spcPct val="60000"/>
              </a:lnSpc>
              <a:buNone/>
            </a:pP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 algn="l">
              <a:lnSpc>
                <a:spcPct val="60000"/>
              </a:lnSpc>
              <a:buNone/>
            </a:pPr>
            <a:r>
              <a:rPr lang="zh-CN" altLang="en-US" sz="2400" baseline="0" dirty="0">
                <a:latin typeface="Times New Roman" panose="02020603050405020304" pitchFamily="18" charset="0"/>
              </a:rPr>
              <a:t>多少/英雄的故事，</a:t>
            </a: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 algn="l">
              <a:lnSpc>
                <a:spcPct val="60000"/>
              </a:lnSpc>
              <a:buNone/>
            </a:pP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 algn="l">
              <a:lnSpc>
                <a:spcPct val="60000"/>
              </a:lnSpc>
              <a:buNone/>
            </a:pPr>
            <a:r>
              <a:rPr lang="zh-CN" altLang="en-US" sz="2400" baseline="0" dirty="0">
                <a:latin typeface="Times New Roman" panose="02020603050405020304" pitchFamily="18" charset="0"/>
              </a:rPr>
              <a:t>在你的身边/扮演！</a:t>
            </a: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 algn="l">
              <a:lnSpc>
                <a:spcPct val="100000"/>
              </a:lnSpc>
              <a:buNone/>
            </a:pPr>
            <a:r>
              <a:rPr lang="zh-CN" altLang="en-US" sz="2400" baseline="0" dirty="0">
                <a:latin typeface="Times New Roman" panose="02020603050405020304" pitchFamily="18" charset="0"/>
              </a:rPr>
              <a:t>啊！黄河！</a:t>
            </a: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 algn="l">
              <a:lnSpc>
                <a:spcPct val="100000"/>
              </a:lnSpc>
              <a:buNone/>
            </a:pPr>
            <a:r>
              <a:rPr lang="zh-CN" altLang="en-US" sz="2400" baseline="0" dirty="0">
                <a:latin typeface="Times New Roman" panose="02020603050405020304" pitchFamily="18" charset="0"/>
              </a:rPr>
              <a:t>你是/伟大坚强，</a:t>
            </a: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 algn="l">
              <a:lnSpc>
                <a:spcPct val="100000"/>
              </a:lnSpc>
              <a:buNone/>
            </a:pPr>
            <a:r>
              <a:rPr lang="zh-CN" altLang="en-US" sz="2400" baseline="0" dirty="0">
                <a:latin typeface="Times New Roman" panose="02020603050405020304" pitchFamily="18" charset="0"/>
              </a:rPr>
              <a:t>像一个巨人</a:t>
            </a: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 algn="l">
              <a:lnSpc>
                <a:spcPct val="100000"/>
              </a:lnSpc>
              <a:buNone/>
            </a:pPr>
            <a:r>
              <a:rPr lang="zh-CN" altLang="en-US" sz="2400" baseline="0" dirty="0">
                <a:latin typeface="Times New Roman" panose="02020603050405020304" pitchFamily="18" charset="0"/>
              </a:rPr>
              <a:t>出现在/亚洲平原之上，</a:t>
            </a: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 algn="l">
              <a:lnSpc>
                <a:spcPct val="100000"/>
              </a:lnSpc>
              <a:buNone/>
            </a:pPr>
            <a:r>
              <a:rPr lang="zh-CN" altLang="en-US" sz="2400" baseline="0" dirty="0">
                <a:latin typeface="Times New Roman" panose="02020603050405020304" pitchFamily="18" charset="0"/>
              </a:rPr>
              <a:t>用你那英雄的体魄</a:t>
            </a: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 algn="l">
              <a:lnSpc>
                <a:spcPct val="100000"/>
              </a:lnSpc>
              <a:buNone/>
            </a:pPr>
            <a:r>
              <a:rPr lang="zh-CN" altLang="en-US" sz="2400" baseline="0" dirty="0">
                <a:latin typeface="Times New Roman" panose="02020603050405020304" pitchFamily="18" charset="0"/>
              </a:rPr>
              <a:t>筑成/我们民族的屏障</a:t>
            </a:r>
            <a:r>
              <a:rPr lang="zh-CN" altLang="en-US" sz="3000" baseline="0" dirty="0">
                <a:latin typeface="Times New Roman" panose="02020603050405020304" pitchFamily="18" charset="0"/>
              </a:rPr>
              <a:t>。</a:t>
            </a:r>
            <a:endParaRPr lang="zh-CN" altLang="en-US" sz="3000" baseline="0" dirty="0"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31640" y="643890"/>
            <a:ext cx="4983480" cy="51066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60000"/>
              </a:lnSpc>
            </a:pPr>
            <a:r>
              <a:rPr lang="zh-CN" altLang="en-US" sz="2400" baseline="0" dirty="0">
                <a:latin typeface="Times New Roman" panose="02020603050405020304" pitchFamily="18" charset="0"/>
              </a:rPr>
              <a:t>啊！黄河！</a:t>
            </a: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>
              <a:lnSpc>
                <a:spcPct val="60000"/>
              </a:lnSpc>
            </a:pPr>
            <a:endParaRPr lang="zh-CN" altLang="en-US" sz="2000" baseline="0" dirty="0">
              <a:latin typeface="Times New Roman" panose="02020603050405020304" pitchFamily="18" charset="0"/>
            </a:endParaRPr>
          </a:p>
          <a:p>
            <a:pPr>
              <a:lnSpc>
                <a:spcPct val="60000"/>
              </a:lnSpc>
            </a:pPr>
            <a:r>
              <a:rPr lang="zh-CN" altLang="en-US" sz="2400" baseline="0" dirty="0">
                <a:latin typeface="Times New Roman" panose="02020603050405020304" pitchFamily="18" charset="0"/>
              </a:rPr>
              <a:t>你/一泻万丈，</a:t>
            </a: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>
              <a:lnSpc>
                <a:spcPct val="60000"/>
              </a:lnSpc>
            </a:pPr>
            <a:endParaRPr lang="zh-CN" altLang="en-US" sz="2000" baseline="0" dirty="0">
              <a:latin typeface="Times New Roman" panose="02020603050405020304" pitchFamily="18" charset="0"/>
            </a:endParaRPr>
          </a:p>
          <a:p>
            <a:pPr>
              <a:lnSpc>
                <a:spcPct val="60000"/>
              </a:lnSpc>
            </a:pPr>
            <a:r>
              <a:rPr lang="zh-CN" altLang="en-US" sz="2400" baseline="0" dirty="0">
                <a:latin typeface="Times New Roman" panose="02020603050405020304" pitchFamily="18" charset="0"/>
              </a:rPr>
              <a:t>浩浩/荡荡，</a:t>
            </a: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>
              <a:lnSpc>
                <a:spcPct val="60000"/>
              </a:lnSpc>
            </a:pPr>
            <a:endParaRPr lang="zh-CN" altLang="en-US" sz="2000" baseline="0" dirty="0">
              <a:latin typeface="Times New Roman" panose="02020603050405020304" pitchFamily="18" charset="0"/>
            </a:endParaRPr>
          </a:p>
          <a:p>
            <a:pPr>
              <a:lnSpc>
                <a:spcPct val="60000"/>
              </a:lnSpc>
            </a:pPr>
            <a:r>
              <a:rPr lang="zh-CN" altLang="en-US" sz="2400" baseline="0" dirty="0">
                <a:latin typeface="Times New Roman" panose="02020603050405020304" pitchFamily="18" charset="0"/>
              </a:rPr>
              <a:t>向/南北两岸</a:t>
            </a:r>
            <a:endParaRPr lang="zh-CN" altLang="en-US" sz="3000" baseline="0" dirty="0"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aseline="0" dirty="0">
                <a:latin typeface="Times New Roman" panose="02020603050405020304" pitchFamily="18" charset="0"/>
              </a:rPr>
              <a:t>伸出/千万条铁的臂膀。</a:t>
            </a: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>
              <a:lnSpc>
                <a:spcPct val="60000"/>
              </a:lnSpc>
            </a:pP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>
              <a:lnSpc>
                <a:spcPct val="60000"/>
              </a:lnSpc>
            </a:pPr>
            <a:r>
              <a:rPr lang="zh-CN" altLang="en-US" sz="2400" baseline="0" dirty="0">
                <a:latin typeface="Times New Roman" panose="02020603050405020304" pitchFamily="18" charset="0"/>
              </a:rPr>
              <a:t>我们民族的伟大精神，</a:t>
            </a: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>
              <a:lnSpc>
                <a:spcPct val="60000"/>
              </a:lnSpc>
            </a:pP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>
              <a:lnSpc>
                <a:spcPct val="60000"/>
              </a:lnSpc>
            </a:pPr>
            <a:r>
              <a:rPr lang="zh-CN" altLang="en-US" sz="2400" baseline="0" dirty="0">
                <a:latin typeface="Times New Roman" panose="02020603050405020304" pitchFamily="18" charset="0"/>
              </a:rPr>
              <a:t>将要在你的哺育下</a:t>
            </a: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>
              <a:lnSpc>
                <a:spcPct val="60000"/>
              </a:lnSpc>
            </a:pP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>
              <a:lnSpc>
                <a:spcPct val="60000"/>
              </a:lnSpc>
            </a:pPr>
            <a:r>
              <a:rPr lang="zh-CN" altLang="en-US" sz="2400" baseline="0" dirty="0">
                <a:latin typeface="Times New Roman" panose="02020603050405020304" pitchFamily="18" charset="0"/>
              </a:rPr>
              <a:t>发扬/滋长！</a:t>
            </a: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>
              <a:lnSpc>
                <a:spcPct val="60000"/>
              </a:lnSpc>
            </a:pP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>
              <a:lnSpc>
                <a:spcPct val="60000"/>
              </a:lnSpc>
            </a:pPr>
            <a:r>
              <a:rPr lang="zh-CN" altLang="en-US" sz="2400" baseline="0" dirty="0">
                <a:latin typeface="Times New Roman" panose="02020603050405020304" pitchFamily="18" charset="0"/>
              </a:rPr>
              <a:t>我们/祖国的/英雄儿女，</a:t>
            </a: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>
              <a:lnSpc>
                <a:spcPct val="60000"/>
              </a:lnSpc>
            </a:pP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>
              <a:lnSpc>
                <a:spcPct val="60000"/>
              </a:lnSpc>
            </a:pPr>
            <a:r>
              <a:rPr lang="zh-CN" altLang="en-US" sz="2400" baseline="0" dirty="0">
                <a:latin typeface="Times New Roman" panose="02020603050405020304" pitchFamily="18" charset="0"/>
              </a:rPr>
              <a:t>将要学习/你的榜样，</a:t>
            </a: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>
              <a:lnSpc>
                <a:spcPct val="60000"/>
              </a:lnSpc>
            </a:pP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>
              <a:lnSpc>
                <a:spcPct val="60000"/>
              </a:lnSpc>
            </a:pPr>
            <a:r>
              <a:rPr lang="zh-CN" altLang="en-US" sz="2400" baseline="0" dirty="0">
                <a:latin typeface="Times New Roman" panose="02020603050405020304" pitchFamily="18" charset="0"/>
              </a:rPr>
              <a:t>像你/一样的伟大/坚强！</a:t>
            </a: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>
              <a:lnSpc>
                <a:spcPct val="60000"/>
              </a:lnSpc>
            </a:pPr>
            <a:endParaRPr lang="zh-CN" altLang="en-US" sz="2400" baseline="0" dirty="0">
              <a:latin typeface="Times New Roman" panose="02020603050405020304" pitchFamily="18" charset="0"/>
            </a:endParaRPr>
          </a:p>
          <a:p>
            <a:pPr>
              <a:lnSpc>
                <a:spcPct val="60000"/>
              </a:lnSpc>
            </a:pPr>
            <a:r>
              <a:rPr lang="zh-CN" altLang="en-US" sz="2400" baseline="0" dirty="0">
                <a:latin typeface="Times New Roman" panose="02020603050405020304" pitchFamily="18" charset="0"/>
              </a:rPr>
              <a:t>像你/一样的/伟大/坚强！</a:t>
            </a:r>
            <a:endParaRPr lang="zh-CN" altLang="en-US" sz="2400" baseline="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ll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334963" y="984250"/>
            <a:ext cx="8685213" cy="4040188"/>
          </a:xfrm>
          <a:prstGeom prst="rect">
            <a:avLst/>
          </a:prstGeom>
          <a:ln>
            <a:noFill/>
            <a:miter lim="800000"/>
          </a:ln>
        </p:spPr>
        <p:txBody>
          <a:bodyPr/>
          <a:lstStyle/>
          <a:p>
            <a:pPr marL="205105" marR="0" lvl="0" indent="-205105" algn="l" defTabSz="914400" rtl="0" eaLnBrk="0" fontAlgn="base" latinLnBrk="0" hangingPunct="0">
              <a:lnSpc>
                <a:spcPct val="90000"/>
              </a:lnSpc>
              <a:spcBef>
                <a:spcPts val="9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>
                <a:tab pos="628650" algn="l"/>
              </a:tabLst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一、作品构成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0" marR="0" lvl="0" indent="628650" algn="l" defTabSz="914400" rtl="0" eaLnBrk="0" fontAlgn="base" latinLnBrk="0" hangingPunct="0">
              <a:lnSpc>
                <a:spcPct val="90000"/>
              </a:lnSpc>
              <a:spcBef>
                <a:spcPts val="9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>
                <a:tab pos="628650" algn="l"/>
              </a:tabLst>
              <a:defRPr/>
            </a:pPr>
            <a:r>
              <a:rPr kumimoji="0" lang="zh-CN" altLang="en-US" sz="2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作品共有八个乐章，每章开首均有配乐朗诵 ：</a:t>
            </a:r>
            <a:endParaRPr kumimoji="0" lang="zh-CN" altLang="en-US" sz="2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205105" marR="0" lvl="0" indent="-205105" algn="l" defTabSz="914400" rtl="0" eaLnBrk="0" fontAlgn="base" latinLnBrk="0" hangingPunct="0">
              <a:lnSpc>
                <a:spcPct val="90000"/>
              </a:lnSpc>
              <a:spcBef>
                <a:spcPts val="9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>
                <a:tab pos="628650" algn="l"/>
              </a:tabLst>
              <a:defRPr/>
            </a:pPr>
            <a:r>
              <a:rPr kumimoji="0" lang="en-US" altLang="zh-CN" sz="2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		</a:t>
            </a:r>
            <a:r>
              <a:rPr kumimoji="0" lang="en-US" altLang="zh-CN" sz="2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1.《</a:t>
            </a:r>
            <a:r>
              <a:rPr kumimoji="0" lang="zh-CN" altLang="en-US" sz="2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黄河船夫曲</a:t>
            </a:r>
            <a:r>
              <a:rPr kumimoji="0" lang="en-US" altLang="zh-CN" sz="2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》           2.《</a:t>
            </a:r>
            <a:r>
              <a:rPr kumimoji="0" lang="zh-CN" altLang="en-US" sz="2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黄河颂</a:t>
            </a:r>
            <a:r>
              <a:rPr kumimoji="0" lang="en-US" altLang="zh-CN" sz="2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》</a:t>
            </a:r>
            <a:endParaRPr kumimoji="0" lang="en-US" altLang="zh-CN" sz="2500" b="1" i="0" u="none" strike="noStrike" kern="1200" cap="none" spc="0" normalizeH="0" baseline="0" noProof="0" dirty="0" smtClean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205105" marR="0" lvl="0" indent="-205105" algn="l" defTabSz="914400" rtl="0" eaLnBrk="0" fontAlgn="base" latinLnBrk="0" hangingPunct="0">
              <a:lnSpc>
                <a:spcPct val="90000"/>
              </a:lnSpc>
              <a:spcBef>
                <a:spcPts val="9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>
                <a:tab pos="628650" algn="l"/>
              </a:tabLst>
              <a:defRPr/>
            </a:pPr>
            <a:r>
              <a:rPr kumimoji="0" lang="en-US" altLang="zh-CN" sz="2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		3.《</a:t>
            </a:r>
            <a:r>
              <a:rPr kumimoji="0" lang="zh-CN" altLang="en-US" sz="2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黄河之水天上来</a:t>
            </a:r>
            <a:r>
              <a:rPr kumimoji="0" lang="en-US" altLang="zh-CN" sz="2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》       4.《</a:t>
            </a:r>
            <a:r>
              <a:rPr kumimoji="0" lang="zh-CN" altLang="en-US" sz="2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黄水谣</a:t>
            </a:r>
            <a:r>
              <a:rPr kumimoji="0" lang="en-US" altLang="zh-CN" sz="2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》</a:t>
            </a:r>
            <a:endParaRPr kumimoji="0" lang="en-US" altLang="zh-CN" sz="2500" b="1" i="0" u="none" strike="noStrike" kern="1200" cap="none" spc="0" normalizeH="0" baseline="0" noProof="0" dirty="0" smtClean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205105" marR="0" lvl="0" indent="-205105" algn="l" defTabSz="914400" rtl="0" eaLnBrk="0" fontAlgn="base" latinLnBrk="0" hangingPunct="0">
              <a:lnSpc>
                <a:spcPct val="90000"/>
              </a:lnSpc>
              <a:spcBef>
                <a:spcPts val="9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>
                <a:tab pos="628650" algn="l"/>
              </a:tabLst>
              <a:defRPr/>
            </a:pPr>
            <a:r>
              <a:rPr kumimoji="0" lang="en-US" altLang="zh-CN" sz="2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		5.《</a:t>
            </a:r>
            <a:r>
              <a:rPr kumimoji="0" lang="zh-CN" altLang="en-US" sz="2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河边对口曲</a:t>
            </a:r>
            <a:r>
              <a:rPr kumimoji="0" lang="en-US" altLang="zh-CN" sz="2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》           6.《</a:t>
            </a:r>
            <a:r>
              <a:rPr kumimoji="0" lang="zh-CN" altLang="en-US" sz="2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黄河怨</a:t>
            </a:r>
            <a:r>
              <a:rPr kumimoji="0" lang="en-US" altLang="zh-CN" sz="2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》</a:t>
            </a:r>
            <a:endParaRPr kumimoji="0" lang="en-US" altLang="zh-CN" sz="2500" b="1" i="0" u="none" strike="noStrike" kern="1200" cap="none" spc="0" normalizeH="0" baseline="0" noProof="0" dirty="0" smtClean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205105" marR="0" lvl="0" indent="-205105" algn="l" defTabSz="914400" rtl="0" eaLnBrk="0" fontAlgn="base" latinLnBrk="0" hangingPunct="0">
              <a:lnSpc>
                <a:spcPct val="90000"/>
              </a:lnSpc>
              <a:spcBef>
                <a:spcPts val="900"/>
              </a:spcBef>
              <a:spcAft>
                <a:spcPts val="1500"/>
              </a:spcAft>
              <a:buClrTx/>
              <a:buSzTx/>
              <a:buFont typeface="Arial" panose="020B0604020202020204" pitchFamily="34" charset="0"/>
              <a:buNone/>
              <a:tabLst>
                <a:tab pos="628650" algn="l"/>
              </a:tabLst>
              <a:defRPr/>
            </a:pPr>
            <a:r>
              <a:rPr kumimoji="0" lang="en-US" altLang="zh-CN" sz="2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		7.《</a:t>
            </a:r>
            <a:r>
              <a:rPr kumimoji="0" lang="zh-CN" altLang="en-US" sz="2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保卫黄河</a:t>
            </a:r>
            <a:r>
              <a:rPr kumimoji="0" lang="en-US" altLang="zh-CN" sz="2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》             8.《</a:t>
            </a:r>
            <a:r>
              <a:rPr kumimoji="0" lang="zh-CN" altLang="en-US" sz="2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怒吼吧，黄河</a:t>
            </a:r>
            <a:r>
              <a:rPr kumimoji="0" lang="en-US" altLang="zh-CN" sz="2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》</a:t>
            </a:r>
            <a:endParaRPr kumimoji="0" lang="en-US" altLang="zh-CN" sz="2500" b="1" i="0" u="none" strike="noStrike" kern="1200" cap="none" spc="0" normalizeH="0" baseline="0" noProof="0" dirty="0" smtClean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9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>
                <a:tab pos="628650" algn="l"/>
              </a:tabLst>
              <a:defRPr/>
            </a:pPr>
            <a:r>
              <a:rPr kumimoji="0" lang="en-US" altLang="zh-CN" sz="2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   《</a:t>
            </a:r>
            <a:r>
              <a:rPr kumimoji="0" lang="zh-CN" altLang="en-US" sz="2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黄河大合唱</a:t>
            </a:r>
            <a:r>
              <a:rPr kumimoji="0" lang="en-US" altLang="zh-CN" sz="2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》</a:t>
            </a:r>
            <a:r>
              <a:rPr kumimoji="0" lang="zh-CN" altLang="en-US" sz="2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为我国现代大型声乐创作提供了光辉的典范。六十年代后期被改编为钢琴协奏曲。</a:t>
            </a:r>
            <a:r>
              <a:rPr kumimoji="0" lang="en-US" altLang="zh-CN" sz="2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 </a:t>
            </a:r>
            <a:endParaRPr kumimoji="0" lang="en-US" altLang="zh-CN" sz="2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205105" marR="0" lvl="0" indent="-205105" algn="l" defTabSz="914400" rtl="0" eaLnBrk="0" fontAlgn="base" latinLnBrk="0" hangingPunct="0">
              <a:lnSpc>
                <a:spcPct val="90000"/>
              </a:lnSpc>
              <a:spcBef>
                <a:spcPts val="9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628650" algn="l"/>
              </a:tabLst>
              <a:defRPr/>
            </a:pPr>
            <a:endParaRPr kumimoji="0" lang="zh-CN" altLang="en-US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4339" name="标题 1"/>
          <p:cNvSpPr/>
          <p:nvPr/>
        </p:nvSpPr>
        <p:spPr>
          <a:xfrm>
            <a:off x="112713" y="211138"/>
            <a:ext cx="9142412" cy="433387"/>
          </a:xfrm>
          <a:prstGeom prst="rect">
            <a:avLst/>
          </a:prstGeom>
          <a:noFill/>
          <a:ln w="9525">
            <a:noFill/>
          </a:ln>
        </p:spPr>
        <p:txBody>
          <a:bodyPr lIns="82406" tIns="41203" rIns="82406" bIns="41203"/>
          <a:p>
            <a:pPr defTabSz="914400">
              <a:lnSpc>
                <a:spcPct val="90000"/>
              </a:lnSpc>
            </a:pPr>
            <a:r>
              <a:rPr lang="zh-CN" altLang="en-US" sz="28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新课导入</a:t>
            </a:r>
            <a:br>
              <a:rPr lang="en-US" altLang="zh-CN" sz="2800" b="1" dirty="0">
                <a:solidFill>
                  <a:srgbClr val="00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endParaRPr lang="zh-CN" altLang="en-US" sz="2700" b="1" dirty="0">
              <a:solidFill>
                <a:srgbClr val="0066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Text Box 6"/>
          <p:cNvSpPr txBox="1"/>
          <p:nvPr/>
        </p:nvSpPr>
        <p:spPr>
          <a:xfrm>
            <a:off x="1802095" y="45649"/>
            <a:ext cx="2584591" cy="7512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285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整体感知</a:t>
            </a:r>
            <a:endParaRPr lang="zh-CN" altLang="en-US" sz="4285" b="1" dirty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699" name="Text Box 7"/>
          <p:cNvSpPr txBox="1"/>
          <p:nvPr/>
        </p:nvSpPr>
        <p:spPr>
          <a:xfrm>
            <a:off x="478155" y="1202055"/>
            <a:ext cx="87991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Aft>
                <a:spcPct val="50000"/>
              </a:spcAft>
            </a:pPr>
            <a:r>
              <a:rPr lang="en-US" altLang="zh-CN" sz="3600" b="1" dirty="0">
                <a:solidFill>
                  <a:srgbClr val="CC0000"/>
                </a:solidFill>
                <a:latin typeface="华文楷体" panose="02010600040101010101" charset="-122"/>
                <a:ea typeface="华文楷体" panose="02010600040101010101" charset="-122"/>
              </a:rPr>
              <a:t>1.</a:t>
            </a:r>
            <a:r>
              <a:rPr lang="zh-CN" altLang="en-US" sz="3600" b="1" dirty="0">
                <a:solidFill>
                  <a:srgbClr val="CC0000"/>
                </a:solidFill>
                <a:latin typeface="华文楷体" panose="02010600040101010101" charset="-122"/>
                <a:ea typeface="华文楷体" panose="02010600040101010101" charset="-122"/>
              </a:rPr>
              <a:t>本课题目是</a:t>
            </a:r>
            <a:r>
              <a:rPr lang="en-US" altLang="zh-CN" sz="3600" b="1" dirty="0">
                <a:solidFill>
                  <a:srgbClr val="CC0000"/>
                </a:solidFill>
                <a:latin typeface="华文楷体" panose="02010600040101010101" charset="-122"/>
                <a:ea typeface="华文楷体" panose="02010600040101010101" charset="-122"/>
              </a:rPr>
              <a:t>《</a:t>
            </a:r>
            <a:r>
              <a:rPr lang="zh-CN" altLang="en-US" sz="3600" b="1" dirty="0">
                <a:solidFill>
                  <a:srgbClr val="CC0000"/>
                </a:solidFill>
                <a:latin typeface="华文楷体" panose="02010600040101010101" charset="-122"/>
                <a:ea typeface="华文楷体" panose="02010600040101010101" charset="-122"/>
              </a:rPr>
              <a:t>黄河颂</a:t>
            </a:r>
            <a:r>
              <a:rPr lang="en-US" altLang="zh-CN" sz="3600" b="1" dirty="0">
                <a:solidFill>
                  <a:srgbClr val="CC0000"/>
                </a:solidFill>
                <a:latin typeface="华文楷体" panose="02010600040101010101" charset="-122"/>
                <a:ea typeface="华文楷体" panose="02010600040101010101" charset="-122"/>
              </a:rPr>
              <a:t>》</a:t>
            </a:r>
            <a:r>
              <a:rPr lang="zh-CN" altLang="en-US" sz="3600" b="1" dirty="0">
                <a:solidFill>
                  <a:srgbClr val="CC0000"/>
                </a:solidFill>
                <a:latin typeface="华文楷体" panose="02010600040101010101" charset="-122"/>
                <a:ea typeface="华文楷体" panose="02010600040101010101" charset="-122"/>
              </a:rPr>
              <a:t>，哪个词是关键？</a:t>
            </a:r>
            <a:endParaRPr lang="zh-CN" altLang="en-US" sz="3600" b="1" dirty="0">
              <a:solidFill>
                <a:srgbClr val="CC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0722" name="Text Box 3"/>
          <p:cNvSpPr txBox="1"/>
          <p:nvPr/>
        </p:nvSpPr>
        <p:spPr>
          <a:xfrm>
            <a:off x="1113496" y="2624450"/>
            <a:ext cx="7134549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CC0000"/>
                </a:solidFill>
                <a:latin typeface="华文楷体" panose="02010600040101010101" charset="-122"/>
                <a:ea typeface="华文楷体" panose="02010600040101010101" charset="-122"/>
              </a:rPr>
              <a:t>答：抓住</a:t>
            </a:r>
            <a:r>
              <a:rPr lang="zh-CN" altLang="en-US" sz="3600" b="1" dirty="0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</a:rPr>
              <a:t>“颂”</a:t>
            </a:r>
            <a:r>
              <a:rPr lang="zh-CN" altLang="en-US" sz="3600" b="1" dirty="0">
                <a:solidFill>
                  <a:srgbClr val="CC0000"/>
                </a:solidFill>
                <a:latin typeface="华文楷体" panose="02010600040101010101" charset="-122"/>
                <a:ea typeface="华文楷体" panose="02010600040101010101" charset="-122"/>
              </a:rPr>
              <a:t>字，表达了对黄河的热爱和歌颂 。</a:t>
            </a:r>
            <a:endParaRPr lang="zh-CN" altLang="en-US" sz="3600" b="1" dirty="0">
              <a:solidFill>
                <a:srgbClr val="CC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20" name="Text Box 6"/>
          <p:cNvSpPr txBox="1">
            <a:spLocks noChangeArrowheads="1"/>
          </p:cNvSpPr>
          <p:nvPr/>
        </p:nvSpPr>
        <p:spPr bwMode="auto">
          <a:xfrm>
            <a:off x="596935" y="2927639"/>
            <a:ext cx="7872801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kumimoji="1"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kumimoji="1"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kumimoji="1"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kumimoji="1"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i="0" u="none" strike="noStrike" kern="1200" cap="none" spc="0" normalizeH="0" baseline="0" dirty="0">
                <a:solidFill>
                  <a:srgbClr val="CC0000"/>
                </a:solidFill>
                <a:latin typeface="华文楷体" panose="02010600040101010101" charset="-122"/>
                <a:ea typeface="华文楷体" panose="02010600040101010101" charset="-122"/>
                <a:cs typeface="+mn-cs"/>
              </a:rPr>
              <a:t>答：</a:t>
            </a:r>
            <a:r>
              <a:rPr kumimoji="0" lang="en-US" altLang="zh-CN" sz="3600" i="0" u="none" strike="noStrike" kern="1200" cap="none" spc="0" normalizeH="0" baseline="0" dirty="0">
                <a:solidFill>
                  <a:srgbClr val="CC0000"/>
                </a:solidFill>
                <a:latin typeface="华文楷体" panose="02010600040101010101" charset="-122"/>
                <a:ea typeface="华文楷体" panose="02010600040101010101" charset="-122"/>
                <a:cs typeface="+mn-cs"/>
              </a:rPr>
              <a:t>歌颂黄河的英雄气魄及其所表现的我们伟大而又坚强的民族精神，</a:t>
            </a:r>
            <a:endParaRPr kumimoji="0" lang="en-US" altLang="zh-CN" sz="3600" i="0" u="none" strike="noStrike" kern="1200" cap="none" spc="0" normalizeH="0" baseline="0" dirty="0">
              <a:solidFill>
                <a:srgbClr val="CC0000"/>
              </a:solidFill>
              <a:latin typeface="华文楷体" panose="02010600040101010101" charset="-122"/>
              <a:ea typeface="华文楷体" panose="0201060004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i="0" u="none" strike="noStrike" kern="1200" cap="none" spc="0" normalizeH="0" baseline="0" dirty="0">
                <a:ln/>
                <a:solidFill>
                  <a:srgbClr val="0066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+mn-cs"/>
              </a:rPr>
              <a:t>作用</a:t>
            </a:r>
            <a:r>
              <a:rPr kumimoji="0" lang="en-US" altLang="zh-CN" sz="3600" i="0" u="none" strike="noStrike" kern="1200" cap="none" spc="0" normalizeH="0" baseline="0" dirty="0">
                <a:solidFill>
                  <a:srgbClr val="CC0000"/>
                </a:solidFill>
                <a:latin typeface="华文楷体" panose="02010600040101010101" charset="-122"/>
                <a:ea typeface="华文楷体" panose="02010600040101010101" charset="-122"/>
                <a:cs typeface="+mn-cs"/>
              </a:rPr>
              <a:t>是引出下文的颂歌。</a:t>
            </a:r>
            <a:r>
              <a:rPr kumimoji="0" lang="en-US" altLang="zh-CN" sz="3200" b="0" i="0" u="none" strike="noStrike" kern="1200" cap="none" spc="0" normalizeH="0" baseline="0" dirty="0">
                <a:solidFill>
                  <a:srgbClr val="CC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</a:rPr>
              <a:t> </a:t>
            </a:r>
            <a:endParaRPr kumimoji="0" lang="zh-CN" altLang="en-US" sz="482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4650" y="746760"/>
            <a:ext cx="879157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b="1" dirty="0">
                <a:solidFill>
                  <a:srgbClr val="CC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2.</a:t>
            </a:r>
            <a:r>
              <a:rPr lang="zh-CN" altLang="en-US" sz="3600" b="1" dirty="0">
                <a:solidFill>
                  <a:srgbClr val="CC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全诗分成朗诵词和歌词两大部分，朗诵词可以看作是一个序曲，它的主要内容和作用是什么？ </a:t>
            </a:r>
            <a:endParaRPr lang="zh-CN" altLang="en-US" sz="3600" b="1" baseline="0" dirty="0">
              <a:solidFill>
                <a:srgbClr val="CC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Rectangle 2"/>
          <p:cNvSpPr>
            <a:spLocks noGrp="1"/>
          </p:cNvSpPr>
          <p:nvPr>
            <p:ph type="title"/>
          </p:nvPr>
        </p:nvSpPr>
        <p:spPr>
          <a:xfrm>
            <a:off x="356235" y="965200"/>
            <a:ext cx="8408035" cy="6794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/>
            <a:r>
              <a:rPr lang="zh-CN" altLang="en-US" sz="4000" b="1" dirty="0"/>
              <a:t>哪里开始“颂”，都颂些什么内容？</a:t>
            </a:r>
            <a:endParaRPr lang="zh-CN" altLang="en-US" sz="4000" b="1" dirty="0"/>
          </a:p>
        </p:txBody>
      </p:sp>
      <p:sp>
        <p:nvSpPr>
          <p:cNvPr id="29699" name="Rectangle 3"/>
          <p:cNvSpPr>
            <a:spLocks noGrp="1"/>
          </p:cNvSpPr>
          <p:nvPr>
            <p:ph type="body"/>
          </p:nvPr>
        </p:nvSpPr>
        <p:spPr>
          <a:xfrm>
            <a:off x="621665" y="2191385"/>
            <a:ext cx="6937375" cy="262763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/>
            <a:r>
              <a:rPr lang="zh-CN" altLang="en-US" sz="4800" b="1" i="1" dirty="0">
                <a:latin typeface="华文楷体" panose="02010600040101010101" charset="-122"/>
                <a:ea typeface="华文楷体" panose="02010600040101010101" charset="-122"/>
              </a:rPr>
              <a:t>黄河</a:t>
            </a:r>
            <a:r>
              <a:rPr lang="zh-CN" altLang="en-US" sz="4800" b="1" i="1" dirty="0">
                <a:solidFill>
                  <a:srgbClr val="CC0000"/>
                </a:solidFill>
                <a:latin typeface="华文楷体" panose="02010600040101010101" charset="-122"/>
                <a:ea typeface="华文楷体" panose="02010600040101010101" charset="-122"/>
              </a:rPr>
              <a:t>养育</a:t>
            </a:r>
            <a:r>
              <a:rPr lang="zh-CN" altLang="en-US" sz="4800" b="1" i="1" dirty="0">
                <a:latin typeface="华文楷体" panose="02010600040101010101" charset="-122"/>
                <a:ea typeface="华文楷体" panose="02010600040101010101" charset="-122"/>
              </a:rPr>
              <a:t>了中华民族</a:t>
            </a:r>
            <a:endParaRPr lang="zh-CN" altLang="en-US" sz="4800" b="1" i="1" dirty="0">
              <a:latin typeface="华文楷体" panose="02010600040101010101" charset="-122"/>
              <a:ea typeface="华文楷体" panose="02010600040101010101" charset="-122"/>
            </a:endParaRPr>
          </a:p>
          <a:p>
            <a:pPr eaLnBrk="1" hangingPunct="1"/>
            <a:r>
              <a:rPr lang="zh-CN" altLang="en-US" sz="4800" b="1" i="1" dirty="0">
                <a:latin typeface="华文楷体" panose="02010600040101010101" charset="-122"/>
                <a:ea typeface="华文楷体" panose="02010600040101010101" charset="-122"/>
              </a:rPr>
              <a:t>黄河</a:t>
            </a:r>
            <a:r>
              <a:rPr lang="zh-CN" altLang="en-US" sz="4800" b="1" i="1" dirty="0">
                <a:solidFill>
                  <a:srgbClr val="CC0000"/>
                </a:solidFill>
                <a:latin typeface="华文楷体" panose="02010600040101010101" charset="-122"/>
                <a:ea typeface="华文楷体" panose="02010600040101010101" charset="-122"/>
              </a:rPr>
              <a:t>保卫</a:t>
            </a:r>
            <a:r>
              <a:rPr lang="zh-CN" altLang="en-US" sz="4800" b="1" i="1" dirty="0">
                <a:latin typeface="华文楷体" panose="02010600040101010101" charset="-122"/>
                <a:ea typeface="华文楷体" panose="02010600040101010101" charset="-122"/>
              </a:rPr>
              <a:t>了中华民族</a:t>
            </a:r>
            <a:endParaRPr lang="zh-CN" altLang="en-US" sz="4800" b="1" i="1" dirty="0">
              <a:latin typeface="华文楷体" panose="02010600040101010101" charset="-122"/>
              <a:ea typeface="华文楷体" panose="02010600040101010101" charset="-122"/>
            </a:endParaRPr>
          </a:p>
          <a:p>
            <a:pPr eaLnBrk="1" hangingPunct="1"/>
            <a:r>
              <a:rPr lang="zh-CN" altLang="en-US" sz="4800" b="1" i="1" dirty="0">
                <a:latin typeface="华文楷体" panose="02010600040101010101" charset="-122"/>
                <a:ea typeface="华文楷体" panose="02010600040101010101" charset="-122"/>
              </a:rPr>
              <a:t>黄河</a:t>
            </a:r>
            <a:r>
              <a:rPr lang="zh-CN" altLang="en-US" sz="4800" b="1" i="1" dirty="0">
                <a:solidFill>
                  <a:srgbClr val="CC0000"/>
                </a:solidFill>
                <a:latin typeface="华文楷体" panose="02010600040101010101" charset="-122"/>
                <a:ea typeface="华文楷体" panose="02010600040101010101" charset="-122"/>
              </a:rPr>
              <a:t>激励</a:t>
            </a:r>
            <a:r>
              <a:rPr lang="zh-CN" altLang="en-US" sz="4800" b="1" i="1" dirty="0">
                <a:latin typeface="华文楷体" panose="02010600040101010101" charset="-122"/>
                <a:ea typeface="华文楷体" panose="02010600040101010101" charset="-122"/>
              </a:rPr>
              <a:t>了中华民族</a:t>
            </a:r>
            <a:endParaRPr lang="zh-CN" altLang="en-US" sz="4800" b="1" i="1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1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1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1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1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1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2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2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2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2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2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2713" y="211138"/>
            <a:ext cx="9142413" cy="433388"/>
          </a:xfrm>
        </p:spPr>
        <p:txBody>
          <a:bodyPr lIns="82406" tIns="41203" rIns="82406" bIns="41203"/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+mj-cs"/>
              </a:rPr>
              <a:t>新课导入</a:t>
            </a:r>
            <a:b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ea"/>
                <a:ea typeface="+mj-ea"/>
                <a:cs typeface="Arial" panose="020B0604020202020204" pitchFamily="34" charset="0"/>
              </a:rPr>
            </a:br>
            <a:endParaRPr kumimoji="0" lang="zh-CN" altLang="en-US" sz="2700" b="1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+mj-cs"/>
            </a:endParaRPr>
          </a:p>
        </p:txBody>
      </p:sp>
      <p:sp>
        <p:nvSpPr>
          <p:cNvPr id="9219" name="文本框 1"/>
          <p:cNvSpPr txBox="1"/>
          <p:nvPr/>
        </p:nvSpPr>
        <p:spPr>
          <a:xfrm>
            <a:off x="363538" y="1139825"/>
            <a:ext cx="8640762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622300"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同学们，在我们心中，“祖国”不是一个普通的名词。它意味着大地、江河、语言、文化、民族、同胞等等。爱祖国，就是爱这些与我们息息相关的事物。今天我们就一起走进我们的母亲河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黄河。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220" name="Picture 16" descr="t01a4c94e507429b6b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6738" y="3179763"/>
            <a:ext cx="5689600" cy="2590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Text Box 3"/>
          <p:cNvSpPr txBox="1"/>
          <p:nvPr/>
        </p:nvSpPr>
        <p:spPr>
          <a:xfrm>
            <a:off x="570230" y="949960"/>
            <a:ext cx="88074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2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32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颂”前对黃河进行了哪些描绘？有什么作用？</a:t>
            </a:r>
            <a:endParaRPr lang="zh-CN" altLang="en-US" sz="3200" b="1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844" name="Text Box 4"/>
          <p:cNvSpPr txBox="1"/>
          <p:nvPr/>
        </p:nvSpPr>
        <p:spPr>
          <a:xfrm>
            <a:off x="6346043" y="1861902"/>
            <a:ext cx="787400" cy="310134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sz="3925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为“颂”蓄势</a:t>
            </a:r>
            <a:endParaRPr lang="zh-CN" altLang="en-US" sz="3925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570395" y="2247507"/>
            <a:ext cx="5527681" cy="23145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>
            <a:lvl1pPr eaLnBrk="0" hangingPunct="0">
              <a:defRPr kumimoji="1"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1pPr>
            <a:lvl2pPr marL="742950" indent="-285750" eaLnBrk="0" hangingPunct="0">
              <a:defRPr kumimoji="1"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2pPr>
            <a:lvl3pPr marL="1143000" indent="-228600" eaLnBrk="0" hangingPunct="0">
              <a:defRPr kumimoji="1"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defRPr kumimoji="1"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defRPr kumimoji="1"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54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2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远镜头</a:t>
            </a:r>
            <a:r>
              <a:rPr kumimoji="0" lang="en-US" altLang="zh-CN" sz="482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——</a:t>
            </a:r>
            <a:r>
              <a:rPr kumimoji="0" lang="zh-CN" altLang="en-US" sz="482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近镜头</a:t>
            </a:r>
            <a:endParaRPr kumimoji="0" lang="zh-CN" altLang="en-US" sz="482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2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俯瞰</a:t>
            </a:r>
            <a:endParaRPr kumimoji="0" lang="zh-CN" altLang="en-US" sz="482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2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纵向</a:t>
            </a:r>
            <a:r>
              <a:rPr kumimoji="0" lang="en-US" altLang="zh-CN" sz="482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——</a:t>
            </a:r>
            <a:r>
              <a:rPr kumimoji="0" lang="zh-CN" altLang="en-US" sz="482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横向</a:t>
            </a:r>
            <a:endParaRPr kumimoji="0" lang="zh-CN" altLang="en-US" sz="482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/>
      <p:bldP spid="3584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FFCCC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7653" name="Rectangle 5"/>
          <p:cNvSpPr/>
          <p:nvPr/>
        </p:nvSpPr>
        <p:spPr>
          <a:xfrm>
            <a:off x="699159" y="715581"/>
            <a:ext cx="3052198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55" b="1" u="sng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惊涛澎湃</a:t>
            </a:r>
            <a:r>
              <a:rPr lang="en-US" altLang="zh-CN" sz="2855" b="1" u="sng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endParaRPr lang="en-US" altLang="zh-CN" sz="2855" b="1" u="sng" dirty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55" b="1" u="sng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掀起万丈狂澜</a:t>
            </a:r>
            <a:r>
              <a:rPr lang="en-US" altLang="zh-CN" sz="2855" b="1" u="sng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;</a:t>
            </a:r>
            <a:endParaRPr lang="en-US" altLang="zh-CN" sz="2855" b="1" u="sng" dirty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4" name="Rectangle 6"/>
          <p:cNvSpPr/>
          <p:nvPr/>
        </p:nvSpPr>
        <p:spPr>
          <a:xfrm>
            <a:off x="713328" y="1954031"/>
            <a:ext cx="2988434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55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浊流宛转</a:t>
            </a:r>
            <a:r>
              <a:rPr lang="en-US" altLang="zh-CN" sz="2855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endParaRPr lang="en-US" altLang="zh-CN" sz="2855" b="1" dirty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55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结成九曲连环</a:t>
            </a:r>
            <a:r>
              <a:rPr lang="en-US" altLang="zh-CN" sz="2855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;</a:t>
            </a:r>
            <a:endParaRPr lang="en-US" altLang="zh-CN" sz="2855" b="1" dirty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5" name="Rectangle 7"/>
          <p:cNvSpPr/>
          <p:nvPr/>
        </p:nvSpPr>
        <p:spPr>
          <a:xfrm>
            <a:off x="713328" y="3368187"/>
            <a:ext cx="3181145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55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从昆仑山下奔</a:t>
            </a:r>
            <a:endParaRPr lang="zh-CN" altLang="en-US" sz="2855" b="1" dirty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55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向黄河之边</a:t>
            </a:r>
            <a:r>
              <a:rPr lang="en-US" altLang="zh-CN" sz="2855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;</a:t>
            </a:r>
            <a:endParaRPr lang="en-US" altLang="zh-CN" sz="2855" b="1" dirty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6" name="Rectangle 8"/>
          <p:cNvSpPr/>
          <p:nvPr/>
        </p:nvSpPr>
        <p:spPr>
          <a:xfrm>
            <a:off x="713328" y="4911290"/>
            <a:ext cx="4072431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55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把中原大地</a:t>
            </a:r>
            <a:endParaRPr lang="zh-CN" altLang="en-US" sz="2855" b="1" dirty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55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劈成南北两面。</a:t>
            </a:r>
            <a:endParaRPr lang="zh-CN" altLang="en-US" sz="2855" b="1" dirty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7" name="AutoShape 9"/>
          <p:cNvSpPr/>
          <p:nvPr/>
        </p:nvSpPr>
        <p:spPr>
          <a:xfrm>
            <a:off x="3484962" y="715581"/>
            <a:ext cx="532789" cy="1027318"/>
          </a:xfrm>
          <a:prstGeom prst="rightBrace">
            <a:avLst>
              <a:gd name="adj1" fmla="val 16068"/>
              <a:gd name="adj2" fmla="val 50000"/>
            </a:avLst>
          </a:prstGeom>
          <a:noFill/>
          <a:ln w="63500" cap="flat" cmpd="sng">
            <a:solidFill>
              <a:srgbClr val="33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855" dirty="0">
              <a:solidFill>
                <a:srgbClr val="33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58" name="AutoShape 10"/>
          <p:cNvSpPr/>
          <p:nvPr/>
        </p:nvSpPr>
        <p:spPr>
          <a:xfrm>
            <a:off x="3443870" y="2082976"/>
            <a:ext cx="597970" cy="1092500"/>
          </a:xfrm>
          <a:prstGeom prst="rightBrace">
            <a:avLst>
              <a:gd name="adj1" fmla="val 15225"/>
              <a:gd name="adj2" fmla="val 50000"/>
            </a:avLst>
          </a:prstGeom>
          <a:noFill/>
          <a:ln w="63500" cap="flat" cmpd="sng">
            <a:solidFill>
              <a:srgbClr val="33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855" dirty="0">
              <a:latin typeface="Times New Roman" panose="02020603050405020304" pitchFamily="18" charset="0"/>
            </a:endParaRPr>
          </a:p>
        </p:txBody>
      </p:sp>
      <p:sp>
        <p:nvSpPr>
          <p:cNvPr id="27659" name="AutoShape 11"/>
          <p:cNvSpPr/>
          <p:nvPr/>
        </p:nvSpPr>
        <p:spPr>
          <a:xfrm>
            <a:off x="3316341" y="3560898"/>
            <a:ext cx="596553" cy="1028735"/>
          </a:xfrm>
          <a:prstGeom prst="rightBrace">
            <a:avLst>
              <a:gd name="adj1" fmla="val 14370"/>
              <a:gd name="adj2" fmla="val 50000"/>
            </a:avLst>
          </a:prstGeom>
          <a:noFill/>
          <a:ln w="63500" cap="flat" cmpd="sng">
            <a:solidFill>
              <a:srgbClr val="33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855" dirty="0">
              <a:latin typeface="Times New Roman" panose="02020603050405020304" pitchFamily="18" charset="0"/>
            </a:endParaRPr>
          </a:p>
        </p:txBody>
      </p:sp>
      <p:sp>
        <p:nvSpPr>
          <p:cNvPr id="27660" name="AutoShape 12"/>
          <p:cNvSpPr/>
          <p:nvPr/>
        </p:nvSpPr>
        <p:spPr>
          <a:xfrm>
            <a:off x="3443870" y="5104001"/>
            <a:ext cx="661734" cy="945133"/>
          </a:xfrm>
          <a:prstGeom prst="rightBrace">
            <a:avLst>
              <a:gd name="adj1" fmla="val 11902"/>
              <a:gd name="adj2" fmla="val 50000"/>
            </a:avLst>
          </a:prstGeom>
          <a:noFill/>
          <a:ln w="63500" cap="flat" cmpd="sng">
            <a:solidFill>
              <a:srgbClr val="33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855" dirty="0">
              <a:latin typeface="Times New Roman" panose="02020603050405020304" pitchFamily="18" charset="0"/>
            </a:endParaRPr>
          </a:p>
        </p:txBody>
      </p:sp>
      <p:sp>
        <p:nvSpPr>
          <p:cNvPr id="27661" name="Rectangle 13"/>
          <p:cNvSpPr/>
          <p:nvPr/>
        </p:nvSpPr>
        <p:spPr>
          <a:xfrm>
            <a:off x="4354995" y="1096751"/>
            <a:ext cx="1272540" cy="5308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55" dirty="0">
                <a:solidFill>
                  <a:srgbClr val="FF0066"/>
                </a:solidFill>
                <a:latin typeface="Times New Roman" panose="02020603050405020304" pitchFamily="18" charset="0"/>
              </a:rPr>
              <a:t>近镜头</a:t>
            </a:r>
            <a:endParaRPr lang="zh-CN" altLang="en-US" sz="2855" dirty="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62" name="Rectangle 14"/>
          <p:cNvSpPr/>
          <p:nvPr/>
        </p:nvSpPr>
        <p:spPr>
          <a:xfrm>
            <a:off x="4216130" y="2275687"/>
            <a:ext cx="1726565" cy="5308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50000"/>
              </a:spcBef>
            </a:pPr>
            <a:r>
              <a:rPr lang="zh-CN" altLang="en-US" sz="2855" dirty="0">
                <a:solidFill>
                  <a:srgbClr val="FF0066"/>
                </a:solidFill>
                <a:latin typeface="Times New Roman" panose="02020603050405020304" pitchFamily="18" charset="0"/>
              </a:rPr>
              <a:t>俯瞰全景</a:t>
            </a:r>
            <a:r>
              <a:rPr lang="zh-CN" altLang="en-US" sz="2855" b="0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855" b="0" dirty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63" name="Rectangle 15"/>
          <p:cNvSpPr/>
          <p:nvPr/>
        </p:nvSpPr>
        <p:spPr>
          <a:xfrm>
            <a:off x="4087184" y="3755025"/>
            <a:ext cx="1635760" cy="5308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55" dirty="0">
                <a:solidFill>
                  <a:srgbClr val="FF0066"/>
                </a:solidFill>
                <a:latin typeface="Times New Roman" panose="02020603050405020304" pitchFamily="18" charset="0"/>
              </a:rPr>
              <a:t>纵向描写</a:t>
            </a:r>
            <a:endParaRPr lang="zh-CN" altLang="en-US" sz="2855" dirty="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66" name="Rectangle 18"/>
          <p:cNvSpPr/>
          <p:nvPr/>
        </p:nvSpPr>
        <p:spPr>
          <a:xfrm>
            <a:off x="4150948" y="5167766"/>
            <a:ext cx="1635760" cy="5308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55" dirty="0">
                <a:solidFill>
                  <a:srgbClr val="FF0066"/>
                </a:solidFill>
                <a:latin typeface="Times New Roman" panose="02020603050405020304" pitchFamily="18" charset="0"/>
              </a:rPr>
              <a:t>横向展开</a:t>
            </a:r>
            <a:endParaRPr lang="zh-CN" altLang="en-US" sz="2855" dirty="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67" name="AutoShape 19"/>
          <p:cNvSpPr/>
          <p:nvPr/>
        </p:nvSpPr>
        <p:spPr>
          <a:xfrm>
            <a:off x="6015708" y="1119423"/>
            <a:ext cx="682990" cy="4498946"/>
          </a:xfrm>
          <a:prstGeom prst="rightBrace">
            <a:avLst>
              <a:gd name="adj1" fmla="val 54892"/>
              <a:gd name="adj2" fmla="val 50000"/>
            </a:avLst>
          </a:prstGeom>
          <a:noFill/>
          <a:ln w="63500" cap="flat" cmpd="sng">
            <a:solidFill>
              <a:srgbClr val="33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855" dirty="0">
              <a:latin typeface="Times New Roman" panose="02020603050405020304" pitchFamily="18" charset="0"/>
            </a:endParaRPr>
          </a:p>
        </p:txBody>
      </p:sp>
      <p:sp>
        <p:nvSpPr>
          <p:cNvPr id="27668" name="Rectangle 20"/>
          <p:cNvSpPr/>
          <p:nvPr/>
        </p:nvSpPr>
        <p:spPr>
          <a:xfrm>
            <a:off x="6786551" y="3111712"/>
            <a:ext cx="2008505" cy="5308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50000"/>
              </a:spcBef>
            </a:pPr>
            <a:r>
              <a:rPr lang="zh-CN" altLang="en-US" sz="2855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“望”统领</a:t>
            </a:r>
            <a:endParaRPr lang="zh-CN" altLang="en-US" sz="2855" b="1" dirty="0">
              <a:solidFill>
                <a:srgbClr val="FF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4" dur="5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0" dur="50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76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76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  <p:bldP spid="27654" grpId="0"/>
      <p:bldP spid="27655" grpId="0"/>
      <p:bldP spid="27656" grpId="0"/>
      <p:bldP spid="27657" grpId="0" bldLvl="0" animBg="1"/>
      <p:bldP spid="27658" grpId="0" bldLvl="0" animBg="1"/>
      <p:bldP spid="27659" grpId="0" bldLvl="0" animBg="1"/>
      <p:bldP spid="27660" grpId="0" bldLvl="0" animBg="1"/>
      <p:bldP spid="27661" grpId="0"/>
      <p:bldP spid="27662" grpId="0"/>
      <p:bldP spid="27663" grpId="0"/>
      <p:bldP spid="27666" grpId="0"/>
      <p:bldP spid="27667" grpId="0" bldLvl="0" animBg="1"/>
      <p:bldP spid="2766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Rectangle 4"/>
          <p:cNvSpPr/>
          <p:nvPr/>
        </p:nvSpPr>
        <p:spPr>
          <a:xfrm>
            <a:off x="446405" y="863600"/>
            <a:ext cx="872045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</a:rPr>
              <a:t>歌颂黄河的部分能分为几个层次？分别是从那些方面对黄河进行赞颂的？ </a:t>
            </a:r>
            <a:br>
              <a:rPr lang="zh-CN" altLang="en-US" sz="3600" b="1" dirty="0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</a:rPr>
            </a:br>
            <a:endParaRPr lang="zh-CN" altLang="en-US" sz="3600" b="1" dirty="0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4819" name="Text Box 5"/>
          <p:cNvSpPr txBox="1"/>
          <p:nvPr/>
        </p:nvSpPr>
        <p:spPr>
          <a:xfrm>
            <a:off x="836607" y="2804225"/>
            <a:ext cx="7905391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</a:rPr>
              <a:t>答：</a:t>
            </a:r>
            <a:r>
              <a:rPr lang="zh-CN" altLang="en-US" sz="3600" b="1" dirty="0">
                <a:solidFill>
                  <a:srgbClr val="FF0066"/>
                </a:solidFill>
                <a:latin typeface="华文楷体" panose="02010600040101010101" charset="-122"/>
                <a:ea typeface="华文楷体" panose="02010600040101010101" charset="-122"/>
              </a:rPr>
              <a:t>“啊</a:t>
            </a:r>
            <a:r>
              <a:rPr lang="en-US" altLang="zh-CN" sz="3600" b="1" dirty="0">
                <a:solidFill>
                  <a:srgbClr val="FF0066"/>
                </a:solidFill>
                <a:latin typeface="华文楷体" panose="02010600040101010101" charset="-122"/>
                <a:ea typeface="华文楷体" panose="02010600040101010101" charset="-122"/>
              </a:rPr>
              <a:t>!</a:t>
            </a:r>
            <a:r>
              <a:rPr lang="zh-CN" altLang="en-US" sz="3600" b="1" dirty="0">
                <a:solidFill>
                  <a:srgbClr val="FF0066"/>
                </a:solidFill>
                <a:latin typeface="华文楷体" panose="02010600040101010101" charset="-122"/>
                <a:ea typeface="华文楷体" panose="02010600040101010101" charset="-122"/>
              </a:rPr>
              <a:t>黄河</a:t>
            </a:r>
            <a:r>
              <a:rPr lang="en-US" altLang="zh-CN" sz="3600" b="1" dirty="0">
                <a:solidFill>
                  <a:srgbClr val="FF0066"/>
                </a:solidFill>
                <a:latin typeface="华文楷体" panose="02010600040101010101" charset="-122"/>
                <a:ea typeface="华文楷体" panose="02010600040101010101" charset="-122"/>
              </a:rPr>
              <a:t>!”</a:t>
            </a:r>
            <a:r>
              <a:rPr lang="zh-CN" altLang="en-US" sz="3600" b="1" dirty="0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</a:rPr>
              <a:t>反复出现，把歌词主体部分从</a:t>
            </a:r>
            <a:r>
              <a:rPr lang="zh-CN" altLang="en-US" sz="3600" b="1" dirty="0">
                <a:solidFill>
                  <a:srgbClr val="FF0066"/>
                </a:solidFill>
                <a:latin typeface="华文楷体" panose="02010600040101010101" charset="-122"/>
                <a:ea typeface="华文楷体" panose="02010600040101010101" charset="-122"/>
              </a:rPr>
              <a:t>“啊</a:t>
            </a:r>
            <a:r>
              <a:rPr lang="en-US" altLang="zh-CN" sz="3600" b="1" dirty="0">
                <a:solidFill>
                  <a:srgbClr val="FF0066"/>
                </a:solidFill>
                <a:latin typeface="华文楷体" panose="02010600040101010101" charset="-122"/>
                <a:ea typeface="华文楷体" panose="02010600040101010101" charset="-122"/>
              </a:rPr>
              <a:t>!</a:t>
            </a:r>
            <a:r>
              <a:rPr lang="zh-CN" altLang="en-US" sz="3600" b="1" dirty="0">
                <a:solidFill>
                  <a:srgbClr val="FF0066"/>
                </a:solidFill>
                <a:latin typeface="华文楷体" panose="02010600040101010101" charset="-122"/>
                <a:ea typeface="华文楷体" panose="02010600040101010101" charset="-122"/>
              </a:rPr>
              <a:t>黄河</a:t>
            </a:r>
            <a:r>
              <a:rPr lang="en-US" altLang="zh-CN" sz="3600" b="1" dirty="0">
                <a:solidFill>
                  <a:srgbClr val="FF0066"/>
                </a:solidFill>
                <a:latin typeface="华文楷体" panose="02010600040101010101" charset="-122"/>
                <a:ea typeface="华文楷体" panose="02010600040101010101" charset="-122"/>
              </a:rPr>
              <a:t>!/</a:t>
            </a:r>
            <a:r>
              <a:rPr lang="zh-CN" altLang="en-US" sz="3600" b="1" dirty="0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</a:rPr>
              <a:t>你是中华民族的摇篮”到“将要在你的哺育下</a:t>
            </a:r>
            <a:r>
              <a:rPr lang="en-US" altLang="zh-CN" sz="3600" b="1" dirty="0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600" b="1" dirty="0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</a:rPr>
              <a:t>发扬滋长”</a:t>
            </a:r>
            <a:r>
              <a:rPr lang="zh-CN" altLang="en-US" sz="3600" b="1" u="sng" dirty="0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</a:rPr>
              <a:t>分为</a:t>
            </a:r>
            <a:r>
              <a:rPr lang="zh-CN" altLang="en-US" sz="3600" b="1" u="sng" dirty="0">
                <a:solidFill>
                  <a:srgbClr val="FF0066"/>
                </a:solidFill>
                <a:latin typeface="华文楷体" panose="02010600040101010101" charset="-122"/>
                <a:ea typeface="华文楷体" panose="02010600040101010101" charset="-122"/>
              </a:rPr>
              <a:t>三个层次。</a:t>
            </a:r>
            <a:endParaRPr lang="zh-CN" altLang="en-US" sz="3600" b="1" u="sng" dirty="0">
              <a:solidFill>
                <a:srgbClr val="FF0066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 spd="med">
    <p:blinds dir="vert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Rectangle 2"/>
          <p:cNvSpPr/>
          <p:nvPr/>
        </p:nvSpPr>
        <p:spPr>
          <a:xfrm>
            <a:off x="823595" y="1004570"/>
            <a:ext cx="82905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66"/>
                </a:solidFill>
                <a:latin typeface="华文楷体" panose="02010600040101010101" charset="-122"/>
                <a:ea typeface="华文楷体" panose="02010600040101010101" charset="-122"/>
              </a:rPr>
              <a:t>诗的最后一段是尾声，主要写了什么？</a:t>
            </a:r>
            <a:r>
              <a:rPr lang="zh-CN" altLang="en-US" sz="3600" dirty="0">
                <a:solidFill>
                  <a:srgbClr val="FF0066"/>
                </a:solidFill>
                <a:latin typeface="华文楷体" panose="02010600040101010101" charset="-122"/>
                <a:ea typeface="华文楷体" panose="02010600040101010101" charset="-122"/>
              </a:rPr>
              <a:t> </a:t>
            </a:r>
            <a:endParaRPr lang="zh-CN" altLang="en-US" sz="3600" dirty="0">
              <a:solidFill>
                <a:srgbClr val="FF0066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89091" name="Text Box 3"/>
          <p:cNvSpPr txBox="1"/>
          <p:nvPr/>
        </p:nvSpPr>
        <p:spPr>
          <a:xfrm>
            <a:off x="1153419" y="2611220"/>
            <a:ext cx="732726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答：号召我们学习黄河精神。 </a:t>
            </a:r>
            <a:endParaRPr lang="zh-CN" altLang="en-US" sz="36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35844" name="Picture 4" descr="book3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8740" y="4216964"/>
            <a:ext cx="2244513" cy="16833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2" name="Rectangle 4"/>
          <p:cNvSpPr/>
          <p:nvPr/>
        </p:nvSpPr>
        <p:spPr>
          <a:xfrm>
            <a:off x="3558646" y="1496342"/>
            <a:ext cx="2040467" cy="680156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marL="342900" indent="-342900" algn="ctr" eaLnBrk="0" hangingPunct="0">
              <a:spcBef>
                <a:spcPct val="20000"/>
              </a:spcBef>
            </a:pPr>
            <a:r>
              <a:rPr lang="zh-CN" altLang="en-US" sz="3215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颂</a:t>
            </a:r>
            <a:r>
              <a:rPr lang="zh-CN" altLang="en-US" sz="3215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黄河</a:t>
            </a:r>
            <a:endParaRPr lang="zh-CN" altLang="en-US" sz="3215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8373" name="Rectangle 5"/>
          <p:cNvSpPr/>
          <p:nvPr/>
        </p:nvSpPr>
        <p:spPr>
          <a:xfrm>
            <a:off x="6551330" y="1496342"/>
            <a:ext cx="2040467" cy="680156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marL="342900" indent="-342900" algn="ctr" eaLnBrk="0" hangingPunct="0">
              <a:spcBef>
                <a:spcPct val="20000"/>
              </a:spcBef>
            </a:pPr>
            <a:r>
              <a:rPr lang="zh-CN" altLang="en-US" sz="3215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抒</a:t>
            </a:r>
            <a:r>
              <a:rPr lang="zh-CN" altLang="en-US" sz="3215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壮志</a:t>
            </a:r>
            <a:endParaRPr lang="zh-CN" altLang="en-US" sz="3215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8374" name="Rectangle 6"/>
          <p:cNvSpPr/>
          <p:nvPr/>
        </p:nvSpPr>
        <p:spPr>
          <a:xfrm>
            <a:off x="838024" y="3468793"/>
            <a:ext cx="544124" cy="612140"/>
          </a:xfrm>
          <a:prstGeom prst="rect">
            <a:avLst/>
          </a:prstGeom>
          <a:noFill/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marL="342900" indent="-342900" eaLnBrk="0" hangingPunct="0">
              <a:spcBef>
                <a:spcPct val="20000"/>
              </a:spcBef>
            </a:pPr>
            <a:r>
              <a:rPr lang="zh-CN" altLang="en-US" sz="2855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望</a:t>
            </a:r>
            <a:endParaRPr lang="zh-CN" altLang="en-US" sz="2855" b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8375" name="Rectangle 7"/>
          <p:cNvSpPr/>
          <p:nvPr/>
        </p:nvSpPr>
        <p:spPr>
          <a:xfrm>
            <a:off x="3422615" y="3740856"/>
            <a:ext cx="544124" cy="544124"/>
          </a:xfrm>
          <a:prstGeom prst="rect">
            <a:avLst/>
          </a:prstGeom>
          <a:noFill/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marL="342900" indent="-342900" eaLnBrk="0" hangingPunct="0">
              <a:spcBef>
                <a:spcPct val="20000"/>
              </a:spcBef>
            </a:pPr>
            <a:r>
              <a:rPr lang="zh-CN" altLang="en-US" sz="2855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颂</a:t>
            </a:r>
            <a:endParaRPr lang="zh-CN" altLang="en-US" sz="2855" b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8376" name="AutoShape 8"/>
          <p:cNvSpPr/>
          <p:nvPr/>
        </p:nvSpPr>
        <p:spPr>
          <a:xfrm>
            <a:off x="1382148" y="2516576"/>
            <a:ext cx="272062" cy="2652607"/>
          </a:xfrm>
          <a:prstGeom prst="leftBrace">
            <a:avLst>
              <a:gd name="adj1" fmla="val 8125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1250" dirty="0">
              <a:latin typeface="Times New Roman" panose="02020603050405020304" pitchFamily="18" charset="0"/>
            </a:endParaRPr>
          </a:p>
        </p:txBody>
      </p:sp>
      <p:sp>
        <p:nvSpPr>
          <p:cNvPr id="58377" name="AutoShape 9"/>
          <p:cNvSpPr/>
          <p:nvPr/>
        </p:nvSpPr>
        <p:spPr>
          <a:xfrm>
            <a:off x="4034755" y="2788638"/>
            <a:ext cx="204047" cy="2312529"/>
          </a:xfrm>
          <a:prstGeom prst="leftBrace">
            <a:avLst>
              <a:gd name="adj1" fmla="val 94444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1250" dirty="0">
              <a:latin typeface="Times New Roman" panose="02020603050405020304" pitchFamily="18" charset="0"/>
            </a:endParaRPr>
          </a:p>
        </p:txBody>
      </p:sp>
      <p:sp>
        <p:nvSpPr>
          <p:cNvPr id="36872" name="Rectangle 10"/>
          <p:cNvSpPr/>
          <p:nvPr/>
        </p:nvSpPr>
        <p:spPr>
          <a:xfrm>
            <a:off x="6687361" y="2448560"/>
            <a:ext cx="1224280" cy="285665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eaLnBrk="0" hangingPunct="0">
              <a:spcBef>
                <a:spcPct val="20000"/>
              </a:spcBef>
            </a:pPr>
            <a:endParaRPr lang="zh-CN" altLang="en-US" sz="2855" b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8379" name="Rectangle 11"/>
          <p:cNvSpPr/>
          <p:nvPr/>
        </p:nvSpPr>
        <p:spPr>
          <a:xfrm>
            <a:off x="701992" y="1496342"/>
            <a:ext cx="2040467" cy="680156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marL="342900" indent="-342900" algn="ctr" eaLnBrk="0" hangingPunct="0">
              <a:spcBef>
                <a:spcPct val="20000"/>
              </a:spcBef>
            </a:pPr>
            <a:r>
              <a:rPr lang="zh-CN" altLang="en-US" sz="3215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绘</a:t>
            </a:r>
            <a:r>
              <a:rPr lang="zh-CN" altLang="en-US" sz="3215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黄河</a:t>
            </a:r>
            <a:endParaRPr lang="zh-CN" altLang="en-US" sz="3215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8380" name="Rectangle 12"/>
          <p:cNvSpPr/>
          <p:nvPr/>
        </p:nvSpPr>
        <p:spPr>
          <a:xfrm>
            <a:off x="1654217" y="2834099"/>
            <a:ext cx="2040467" cy="680156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eaLnBrk="0" hangingPunct="0">
              <a:spcBef>
                <a:spcPct val="20000"/>
              </a:spcBef>
            </a:pPr>
            <a:r>
              <a:rPr lang="zh-CN" altLang="en-US" sz="2855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惊涛澎湃</a:t>
            </a:r>
            <a:endParaRPr lang="zh-CN" altLang="en-US" sz="2855" b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8381" name="Rectangle 13"/>
          <p:cNvSpPr/>
          <p:nvPr/>
        </p:nvSpPr>
        <p:spPr>
          <a:xfrm>
            <a:off x="1654210" y="3741067"/>
            <a:ext cx="2040467" cy="680156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eaLnBrk="0" hangingPunct="0">
              <a:spcBef>
                <a:spcPct val="20000"/>
              </a:spcBef>
            </a:pPr>
            <a:r>
              <a:rPr lang="zh-CN" altLang="en-US" sz="2855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浊流婉转</a:t>
            </a:r>
            <a:endParaRPr lang="zh-CN" altLang="en-US" sz="2855" b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8382" name="Rectangle 14"/>
          <p:cNvSpPr/>
          <p:nvPr/>
        </p:nvSpPr>
        <p:spPr>
          <a:xfrm>
            <a:off x="1654210" y="4625058"/>
            <a:ext cx="2040467" cy="680156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eaLnBrk="0" hangingPunct="0">
              <a:spcBef>
                <a:spcPct val="20000"/>
              </a:spcBef>
            </a:pPr>
            <a:r>
              <a:rPr lang="zh-CN" altLang="en-US" sz="2855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力劈中原</a:t>
            </a:r>
            <a:endParaRPr lang="zh-CN" altLang="en-US" sz="2855" b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8383" name="Rectangle 15"/>
          <p:cNvSpPr/>
          <p:nvPr/>
        </p:nvSpPr>
        <p:spPr>
          <a:xfrm>
            <a:off x="4238801" y="2652607"/>
            <a:ext cx="2788638" cy="680156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eaLnBrk="0" hangingPunct="0">
              <a:spcBef>
                <a:spcPct val="20000"/>
              </a:spcBef>
            </a:pPr>
            <a:r>
              <a:rPr lang="zh-CN" altLang="en-US" sz="2855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中华民族的</a:t>
            </a:r>
            <a:r>
              <a:rPr lang="zh-CN" altLang="en-US" sz="2855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摇篮</a:t>
            </a:r>
            <a:endParaRPr lang="zh-CN" altLang="en-US" sz="2855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8384" name="Rectangle 16"/>
          <p:cNvSpPr/>
          <p:nvPr/>
        </p:nvSpPr>
        <p:spPr>
          <a:xfrm>
            <a:off x="4170786" y="3672840"/>
            <a:ext cx="2924669" cy="544124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eaLnBrk="0" hangingPunct="0">
              <a:spcBef>
                <a:spcPct val="20000"/>
              </a:spcBef>
            </a:pPr>
            <a:r>
              <a:rPr lang="zh-CN" altLang="en-US" sz="2855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中华民族的</a:t>
            </a:r>
            <a:r>
              <a:rPr lang="zh-CN" altLang="en-US" sz="2855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屏障</a:t>
            </a:r>
            <a:endParaRPr lang="zh-CN" altLang="en-US" sz="2855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8385" name="Rectangle 17"/>
          <p:cNvSpPr/>
          <p:nvPr/>
        </p:nvSpPr>
        <p:spPr>
          <a:xfrm>
            <a:off x="4238801" y="4625058"/>
            <a:ext cx="2856653" cy="680156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eaLnBrk="0" hangingPunct="0">
              <a:spcBef>
                <a:spcPct val="20000"/>
              </a:spcBef>
            </a:pPr>
            <a:r>
              <a:rPr lang="zh-CN" altLang="en-US" sz="2855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千万条</a:t>
            </a:r>
            <a:r>
              <a:rPr lang="zh-CN" altLang="en-US" sz="2855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铁的臂膀</a:t>
            </a:r>
            <a:endParaRPr lang="zh-CN" altLang="en-US" sz="2855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880" name="AutoShape 18"/>
          <p:cNvSpPr/>
          <p:nvPr/>
        </p:nvSpPr>
        <p:spPr>
          <a:xfrm>
            <a:off x="2674444" y="1700389"/>
            <a:ext cx="884202" cy="204047"/>
          </a:xfrm>
          <a:prstGeom prst="rightArrow">
            <a:avLst>
              <a:gd name="adj1" fmla="val 50000"/>
              <a:gd name="adj2" fmla="val 108333"/>
            </a:avLst>
          </a:prstGeom>
          <a:solidFill>
            <a:srgbClr val="00CC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1250" dirty="0">
              <a:latin typeface="Times New Roman" panose="02020603050405020304" pitchFamily="18" charset="0"/>
            </a:endParaRPr>
          </a:p>
        </p:txBody>
      </p:sp>
      <p:sp>
        <p:nvSpPr>
          <p:cNvPr id="36881" name="AutoShape 19"/>
          <p:cNvSpPr/>
          <p:nvPr/>
        </p:nvSpPr>
        <p:spPr>
          <a:xfrm>
            <a:off x="5531097" y="1700389"/>
            <a:ext cx="952218" cy="204047"/>
          </a:xfrm>
          <a:prstGeom prst="rightArrow">
            <a:avLst>
              <a:gd name="adj1" fmla="val 50000"/>
              <a:gd name="adj2" fmla="val 116666"/>
            </a:avLst>
          </a:prstGeom>
          <a:solidFill>
            <a:srgbClr val="00CC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1250" dirty="0">
              <a:latin typeface="Times New Roman" panose="02020603050405020304" pitchFamily="18" charset="0"/>
            </a:endParaRPr>
          </a:p>
        </p:txBody>
      </p:sp>
      <p:sp>
        <p:nvSpPr>
          <p:cNvPr id="58388" name="Rectangle 20"/>
          <p:cNvSpPr/>
          <p:nvPr/>
        </p:nvSpPr>
        <p:spPr>
          <a:xfrm>
            <a:off x="7217316" y="2833981"/>
            <a:ext cx="1088249" cy="2992684"/>
          </a:xfrm>
          <a:prstGeom prst="rect">
            <a:avLst/>
          </a:prstGeom>
          <a:noFill/>
          <a:ln w="9525">
            <a:noFill/>
          </a:ln>
        </p:spPr>
        <p:txBody>
          <a:bodyPr vert="eaVert"/>
          <a:p>
            <a:pPr marL="342900" indent="-342900" eaLnBrk="0" hangingPunct="0">
              <a:spcBef>
                <a:spcPct val="20000"/>
              </a:spcBef>
            </a:pPr>
            <a:r>
              <a:rPr lang="zh-CN" altLang="en-US" sz="2855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发扬民族精神</a:t>
            </a:r>
            <a:endParaRPr lang="zh-CN" altLang="en-US" sz="2855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-342900" eaLnBrk="0" hangingPunct="0">
              <a:spcBef>
                <a:spcPct val="20000"/>
              </a:spcBef>
            </a:pPr>
            <a:r>
              <a:rPr lang="zh-CN" altLang="en-US" sz="2855" b="1" dirty="0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增强民族观念</a:t>
            </a:r>
            <a:endParaRPr lang="zh-CN" altLang="en-US" sz="2855" b="1" dirty="0">
              <a:solidFill>
                <a:srgbClr val="00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883" name="Text Box 21"/>
          <p:cNvSpPr txBox="1"/>
          <p:nvPr/>
        </p:nvSpPr>
        <p:spPr>
          <a:xfrm>
            <a:off x="531137" y="283398"/>
            <a:ext cx="289207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文章结构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8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58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58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58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58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58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58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58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58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58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2" grpId="0" bldLvl="0" animBg="1"/>
      <p:bldP spid="58373" grpId="0" bldLvl="0" animBg="1"/>
      <p:bldP spid="58374" grpId="0" bldLvl="0" animBg="1"/>
      <p:bldP spid="58375" grpId="0" bldLvl="0" animBg="1"/>
      <p:bldP spid="58376" grpId="0" bldLvl="0" animBg="1"/>
      <p:bldP spid="58377" grpId="0" bldLvl="0" animBg="1"/>
      <p:bldP spid="58379" grpId="0" bldLvl="0" animBg="1"/>
      <p:bldP spid="58380" grpId="0"/>
      <p:bldP spid="58381" grpId="0"/>
      <p:bldP spid="58382" grpId="0"/>
      <p:bldP spid="58383" grpId="0"/>
      <p:bldP spid="58384" grpId="0"/>
      <p:bldP spid="58385" grpId="0"/>
      <p:bldP spid="5838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Text Box 5"/>
          <p:cNvSpPr txBox="1"/>
          <p:nvPr/>
        </p:nvSpPr>
        <p:spPr>
          <a:xfrm>
            <a:off x="358775" y="1073150"/>
            <a:ext cx="6362700" cy="10747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914400" eaLnBrk="0" hangingPunct="0">
              <a:lnSpc>
                <a:spcPct val="80000"/>
              </a:lnSpc>
              <a:spcBef>
                <a:spcPts val="900"/>
              </a:spcBef>
            </a:pPr>
            <a:r>
              <a:rPr lang="zh-CN" altLang="en-US" sz="2800" b="1" dirty="0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品析语言：从修辞角度赏析歌词美</a:t>
            </a:r>
            <a:endParaRPr lang="zh-CN" altLang="en-US" sz="2800" b="1" dirty="0">
              <a:solidFill>
                <a:schemeClr val="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914400">
              <a:spcBef>
                <a:spcPct val="50000"/>
              </a:spcBef>
            </a:pP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4695" name="Text Box 7"/>
          <p:cNvSpPr txBox="1"/>
          <p:nvPr/>
        </p:nvSpPr>
        <p:spPr>
          <a:xfrm>
            <a:off x="358775" y="1554163"/>
            <a:ext cx="8653463" cy="33416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628650" defTabSz="914400" eaLnBrk="0" hangingPunct="0">
              <a:lnSpc>
                <a:spcPct val="90000"/>
              </a:lnSpc>
              <a:spcBef>
                <a:spcPts val="90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①摇篮：比喻，黄河是中华民族的发祥地，中华文化在黄河流域产生、发展、壮大，黄河哺育了世代炎黄子孙。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628650" defTabSz="914400">
              <a:spcBef>
                <a:spcPct val="50000"/>
              </a:spcBef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屏障：比喻，侧重从黄河对民族的保卫作用而言，黄河天险在地理上可作为军事屏障，黄河的伟大坚强精神，更足以成为民族精神上的城防。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628650" defTabSz="914400"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③臂膀：比喻，把黄河比喻为一个巨人，黄河主流是巨人的躯干，无数条支流就是“千万条铁的臂膀”。体现了黄河气势磅礴、勇不可挡的气度和力量，正足以激发民族的精神。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2" name="标题 1"/>
          <p:cNvSpPr/>
          <p:nvPr/>
        </p:nvSpPr>
        <p:spPr>
          <a:xfrm>
            <a:off x="384175" y="211138"/>
            <a:ext cx="9142413" cy="433387"/>
          </a:xfrm>
          <a:prstGeom prst="rect">
            <a:avLst/>
          </a:prstGeom>
          <a:noFill/>
          <a:ln w="9525">
            <a:noFill/>
          </a:ln>
        </p:spPr>
        <p:txBody>
          <a:bodyPr lIns="82406" tIns="41203" rIns="82406" bIns="41203"/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rgbClr val="00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深入解析</a:t>
            </a:r>
            <a:endParaRPr lang="en-US" altLang="zh-CN" sz="2800" b="1" dirty="0">
              <a:solidFill>
                <a:srgbClr val="0066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5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4695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4695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4695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5">
                                            <p:txEl>
                                              <p:charRg st="50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4695">
                                            <p:txEl>
                                              <p:charRg st="50" end="1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4695">
                                            <p:txEl>
                                              <p:charRg st="50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4695">
                                            <p:txEl>
                                              <p:charRg st="50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5">
                                            <p:txEl>
                                              <p:charRg st="114" end="1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4695">
                                            <p:txEl>
                                              <p:charRg st="114" end="1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4695">
                                            <p:txEl>
                                              <p:charRg st="114" end="19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4695">
                                            <p:txEl>
                                              <p:charRg st="114" end="19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605790" y="771525"/>
            <a:ext cx="8150225" cy="1193800"/>
          </a:xfrm>
        </p:spPr>
        <p:txBody>
          <a:bodyPr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3200" b="1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sym typeface="+mn-ea"/>
              </a:rPr>
              <a:t>结合时代背景，你认为这首诗歌</a:t>
            </a:r>
            <a:r>
              <a:rPr lang="zh-CN" altLang="en-US" sz="3200" b="1" noProof="0" dirty="0" smtClean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sym typeface="+mn-ea"/>
              </a:rPr>
              <a:t>的主题</a:t>
            </a:r>
            <a:r>
              <a:rPr lang="zh-CN" altLang="en-US" sz="3200" b="1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sym typeface="+mn-ea"/>
              </a:rPr>
              <a:t>思想是什么？ 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  <a:sym typeface="+mn-ea"/>
            </a:endParaRPr>
          </a:p>
          <a:p>
            <a:endParaRPr lang="zh-CN" altLang="en-US" b="1"/>
          </a:p>
        </p:txBody>
      </p:sp>
      <p:sp>
        <p:nvSpPr>
          <p:cNvPr id="7" name="文本框 6"/>
          <p:cNvSpPr txBox="1"/>
          <p:nvPr/>
        </p:nvSpPr>
        <p:spPr>
          <a:xfrm>
            <a:off x="800100" y="2626360"/>
            <a:ext cx="742378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000" b="1" noProof="0" dirty="0" smtClean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  <a:sym typeface="+mn-ea"/>
              </a:rPr>
              <a:t>答：借</a:t>
            </a:r>
            <a:r>
              <a:rPr lang="zh-CN" altLang="en-US" sz="3000" b="1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  <a:sym typeface="+mn-ea"/>
              </a:rPr>
              <a:t>歌颂黄河来</a:t>
            </a:r>
            <a:r>
              <a:rPr lang="zh-CN" altLang="en-US" sz="3000" b="1" noProof="0" dirty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  <a:sym typeface="+mn-ea"/>
              </a:rPr>
              <a:t>歌颂</a:t>
            </a:r>
            <a:r>
              <a:rPr lang="zh-CN" altLang="en-US" sz="3000" b="1" noProof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  <a:sym typeface="+mn-ea"/>
              </a:rPr>
              <a:t>中华民族</a:t>
            </a:r>
            <a:r>
              <a:rPr lang="zh-CN" altLang="en-US" sz="3000" b="1" noProof="0" dirty="0" smtClean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  <a:sym typeface="+mn-ea"/>
              </a:rPr>
              <a:t>，以</a:t>
            </a:r>
            <a:r>
              <a:rPr lang="zh-CN" altLang="en-US" sz="3000" b="1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  <a:sym typeface="+mn-ea"/>
              </a:rPr>
              <a:t>激发</a:t>
            </a:r>
            <a:r>
              <a:rPr lang="zh-CN" altLang="en-US" sz="3000" b="1" noProof="0" dirty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  <a:sym typeface="+mn-ea"/>
              </a:rPr>
              <a:t>中华儿女</a:t>
            </a:r>
            <a:r>
              <a:rPr lang="zh-CN" altLang="en-US" sz="3000" b="1" noProof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  <a:sym typeface="+mn-ea"/>
              </a:rPr>
              <a:t>的爱国</a:t>
            </a:r>
            <a:r>
              <a:rPr lang="zh-CN" altLang="en-US" sz="3000" b="1" noProof="0" dirty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  <a:sym typeface="+mn-ea"/>
              </a:rPr>
              <a:t>豪情</a:t>
            </a:r>
            <a:r>
              <a:rPr lang="zh-CN" altLang="en-US" sz="3000" b="1" noProof="0" dirty="0" smtClean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  <a:sym typeface="+mn-ea"/>
              </a:rPr>
              <a:t>，号召</a:t>
            </a:r>
            <a:r>
              <a:rPr lang="zh-CN" altLang="en-US" sz="3000" b="1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  <a:sym typeface="+mn-ea"/>
              </a:rPr>
              <a:t>中华儿女</a:t>
            </a:r>
            <a:r>
              <a:rPr lang="zh-CN" altLang="en-US" sz="3000" b="1" noProof="0" dirty="0" smtClean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  <a:sym typeface="+mn-ea"/>
              </a:rPr>
              <a:t>学习</a:t>
            </a:r>
            <a:r>
              <a:rPr lang="zh-CN" altLang="en-US" sz="3000" b="1" noProof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  <a:sym typeface="+mn-ea"/>
              </a:rPr>
              <a:t>黄河伟大坚强</a:t>
            </a:r>
            <a:r>
              <a:rPr lang="zh-CN" altLang="en-US" sz="3000" b="1" noProof="0" dirty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  <a:sym typeface="+mn-ea"/>
              </a:rPr>
              <a:t>的精神</a:t>
            </a:r>
            <a:r>
              <a:rPr lang="zh-CN" altLang="en-US" sz="3000" b="1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  <a:sym typeface="+mn-ea"/>
              </a:rPr>
              <a:t>，</a:t>
            </a:r>
            <a:r>
              <a:rPr lang="zh-CN" altLang="en-US" sz="3000" b="1" noProof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  <a:sym typeface="+mn-ea"/>
              </a:rPr>
              <a:t>保卫黄河，保卫</a:t>
            </a:r>
            <a:r>
              <a:rPr lang="zh-CN" altLang="en-US" sz="3000" b="1" noProof="0" dirty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  <a:sym typeface="+mn-ea"/>
              </a:rPr>
              <a:t>中国</a:t>
            </a:r>
            <a:r>
              <a:rPr lang="zh-CN" altLang="en-US" sz="3000" b="1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  <a:sym typeface="+mn-ea"/>
              </a:rPr>
              <a:t> </a:t>
            </a:r>
            <a:r>
              <a:rPr lang="zh-CN" altLang="en-US" sz="3000" b="1" noProof="0" dirty="0" smtClean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  <a:sym typeface="+mn-ea"/>
              </a:rPr>
              <a:t>。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algn="l"/>
            <a:endParaRPr lang="zh-CN" altLang="en-US" sz="3000"/>
          </a:p>
          <a:p>
            <a:endParaRPr lang="zh-CN" altLang="en-US" sz="3000" baseline="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7" name="Rectangle 3"/>
          <p:cNvSpPr/>
          <p:nvPr/>
        </p:nvSpPr>
        <p:spPr>
          <a:xfrm>
            <a:off x="514244" y="2003213"/>
            <a:ext cx="15629408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3300"/>
                </a:solidFill>
                <a:latin typeface="华文楷体" panose="02010600040101010101" charset="-122"/>
                <a:ea typeface="华文楷体" panose="02010600040101010101" charset="-122"/>
              </a:rPr>
              <a:t>答：在漫长的历史岁月里，伟大的黄河，</a:t>
            </a:r>
            <a:endParaRPr lang="zh-CN" altLang="en-US" sz="3600" b="1" dirty="0">
              <a:solidFill>
                <a:srgbClr val="FF33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600" b="1" dirty="0">
                <a:solidFill>
                  <a:srgbClr val="FF3300"/>
                </a:solidFill>
                <a:latin typeface="华文楷体" panose="02010600040101010101" charset="-122"/>
                <a:ea typeface="华文楷体" panose="02010600040101010101" charset="-122"/>
              </a:rPr>
              <a:t>哺育了中华民族，英雄的儿女，维护</a:t>
            </a:r>
            <a:endParaRPr lang="zh-CN" altLang="en-US" sz="3600" b="1" dirty="0">
              <a:solidFill>
                <a:srgbClr val="FF33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600" b="1" dirty="0">
                <a:solidFill>
                  <a:srgbClr val="FF3300"/>
                </a:solidFill>
                <a:latin typeface="华文楷体" panose="02010600040101010101" charset="-122"/>
                <a:ea typeface="华文楷体" panose="02010600040101010101" charset="-122"/>
              </a:rPr>
              <a:t>了祖国尊严，我们为民族自豪、为祖</a:t>
            </a:r>
            <a:endParaRPr lang="zh-CN" altLang="en-US" sz="3600" b="1" dirty="0">
              <a:solidFill>
                <a:srgbClr val="FF33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600" b="1" dirty="0">
                <a:solidFill>
                  <a:srgbClr val="FF3300"/>
                </a:solidFill>
                <a:latin typeface="华文楷体" panose="02010600040101010101" charset="-122"/>
                <a:ea typeface="华文楷体" panose="02010600040101010101" charset="-122"/>
              </a:rPr>
              <a:t>国歌唱。让我们以黄河为榜样，团结</a:t>
            </a:r>
            <a:endParaRPr lang="zh-CN" altLang="en-US" sz="3600" b="1" dirty="0">
              <a:solidFill>
                <a:srgbClr val="FF33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600" b="1" dirty="0">
                <a:solidFill>
                  <a:srgbClr val="FF3300"/>
                </a:solidFill>
                <a:latin typeface="华文楷体" panose="02010600040101010101" charset="-122"/>
                <a:ea typeface="华文楷体" panose="02010600040101010101" charset="-122"/>
              </a:rPr>
              <a:t>奋斗，为使我们的民族跻身世界强国</a:t>
            </a:r>
            <a:endParaRPr lang="zh-CN" altLang="en-US" sz="3600" b="1" dirty="0">
              <a:solidFill>
                <a:srgbClr val="FF33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600" b="1" dirty="0">
                <a:solidFill>
                  <a:srgbClr val="FF3300"/>
                </a:solidFill>
                <a:latin typeface="华文楷体" panose="02010600040101010101" charset="-122"/>
                <a:ea typeface="华文楷体" panose="02010600040101010101" charset="-122"/>
              </a:rPr>
              <a:t>之林而贡献自己的力量。</a:t>
            </a:r>
            <a:endParaRPr lang="zh-CN" altLang="en-US" sz="3600" b="1" dirty="0">
              <a:solidFill>
                <a:srgbClr val="FF33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endParaRPr lang="zh-CN" altLang="en-US" sz="3600" b="1" dirty="0">
              <a:solidFill>
                <a:srgbClr val="FF33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endParaRPr lang="zh-CN" altLang="en-US" sz="36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72708" name="Text Box 4"/>
          <p:cNvSpPr txBox="1"/>
          <p:nvPr/>
        </p:nvSpPr>
        <p:spPr>
          <a:xfrm>
            <a:off x="1088143" y="1031169"/>
            <a:ext cx="659257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今天学这首诗有什么现实意义？</a:t>
            </a:r>
            <a:endParaRPr lang="zh-CN" altLang="en-US" sz="3600" b="1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2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/>
      <p:bldP spid="7270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Text Box 4"/>
          <p:cNvSpPr txBox="1"/>
          <p:nvPr/>
        </p:nvSpPr>
        <p:spPr>
          <a:xfrm>
            <a:off x="390525" y="1223963"/>
            <a:ext cx="1512888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黄河颂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Group 5"/>
          <p:cNvGrpSpPr/>
          <p:nvPr/>
        </p:nvGrpSpPr>
        <p:grpSpPr>
          <a:xfrm>
            <a:off x="1836738" y="1257300"/>
            <a:ext cx="3744912" cy="519113"/>
            <a:chOff x="1156" y="845"/>
            <a:chExt cx="2314" cy="327"/>
          </a:xfrm>
        </p:grpSpPr>
        <p:sp>
          <p:nvSpPr>
            <p:cNvPr id="116742" name="Text Box 6"/>
            <p:cNvSpPr txBox="1">
              <a:spLocks noChangeArrowheads="1"/>
            </p:cNvSpPr>
            <p:nvPr/>
          </p:nvSpPr>
          <p:spPr bwMode="auto">
            <a:xfrm>
              <a:off x="1474" y="845"/>
              <a:ext cx="1996" cy="32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 marR="0" defTabSz="68580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一往无前势不可挡</a:t>
              </a:r>
              <a:endParaRPr kumimoji="0" lang="zh-CN" altLang="en-US" sz="2800" b="1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563" name="AutoShape 7"/>
            <p:cNvSpPr/>
            <p:nvPr/>
          </p:nvSpPr>
          <p:spPr>
            <a:xfrm>
              <a:off x="1156" y="935"/>
              <a:ext cx="318" cy="142"/>
            </a:xfrm>
            <a:prstGeom prst="rightArrow">
              <a:avLst>
                <a:gd name="adj1" fmla="val 50000"/>
                <a:gd name="adj2" fmla="val 55975"/>
              </a:avLst>
            </a:prstGeom>
            <a:solidFill>
              <a:srgbClr val="FF9900"/>
            </a:solidFill>
            <a:ln w="63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Group 8"/>
          <p:cNvGrpSpPr/>
          <p:nvPr/>
        </p:nvGrpSpPr>
        <p:grpSpPr>
          <a:xfrm>
            <a:off x="5368925" y="862013"/>
            <a:ext cx="1828800" cy="1527175"/>
            <a:chOff x="3424" y="527"/>
            <a:chExt cx="1152" cy="962"/>
          </a:xfrm>
        </p:grpSpPr>
        <p:sp>
          <p:nvSpPr>
            <p:cNvPr id="22558" name="AutoShape 9"/>
            <p:cNvSpPr/>
            <p:nvPr/>
          </p:nvSpPr>
          <p:spPr>
            <a:xfrm>
              <a:off x="3424" y="663"/>
              <a:ext cx="182" cy="726"/>
            </a:xfrm>
            <a:prstGeom prst="leftBrace">
              <a:avLst>
                <a:gd name="adj1" fmla="val 33223"/>
                <a:gd name="adj2" fmla="val 50000"/>
              </a:avLst>
            </a:prstGeom>
            <a:noFill/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6746" name="Rectangle 10"/>
            <p:cNvSpPr>
              <a:spLocks noChangeArrowheads="1"/>
            </p:cNvSpPr>
            <p:nvPr/>
          </p:nvSpPr>
          <p:spPr bwMode="auto">
            <a:xfrm>
              <a:off x="3560" y="1162"/>
              <a:ext cx="1016" cy="32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历史贡献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747" name="Rectangle 11"/>
            <p:cNvSpPr>
              <a:spLocks noChangeArrowheads="1"/>
            </p:cNvSpPr>
            <p:nvPr/>
          </p:nvSpPr>
          <p:spPr bwMode="auto">
            <a:xfrm>
              <a:off x="3560" y="845"/>
              <a:ext cx="1016" cy="32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地理特征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748" name="Rectangle 12"/>
            <p:cNvSpPr>
              <a:spLocks noChangeArrowheads="1"/>
            </p:cNvSpPr>
            <p:nvPr/>
          </p:nvSpPr>
          <p:spPr bwMode="auto">
            <a:xfrm>
              <a:off x="3560" y="527"/>
              <a:ext cx="1016" cy="32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自然特点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" name="Group 13"/>
          <p:cNvGrpSpPr/>
          <p:nvPr/>
        </p:nvGrpSpPr>
        <p:grpSpPr>
          <a:xfrm>
            <a:off x="428625" y="1755775"/>
            <a:ext cx="1835150" cy="2336800"/>
            <a:chOff x="0" y="1207"/>
            <a:chExt cx="1156" cy="1815"/>
          </a:xfrm>
        </p:grpSpPr>
        <p:grpSp>
          <p:nvGrpSpPr>
            <p:cNvPr id="22553" name="Group 14"/>
            <p:cNvGrpSpPr/>
            <p:nvPr/>
          </p:nvGrpSpPr>
          <p:grpSpPr>
            <a:xfrm>
              <a:off x="0" y="1479"/>
              <a:ext cx="1156" cy="1543"/>
              <a:chOff x="0" y="1388"/>
              <a:chExt cx="1156" cy="1543"/>
            </a:xfrm>
          </p:grpSpPr>
          <p:sp>
            <p:nvSpPr>
              <p:cNvPr id="22555" name="Rectangle 15"/>
              <p:cNvSpPr/>
              <p:nvPr/>
            </p:nvSpPr>
            <p:spPr>
              <a:xfrm>
                <a:off x="0" y="1388"/>
                <a:ext cx="1020" cy="49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>
                <a:spAutoFit/>
              </a:bodyPr>
              <a:p>
                <a:r>
                  <a:rPr lang="zh-CN" altLang="en-US" sz="2800" b="1" dirty="0">
                    <a:solidFill>
                      <a:srgbClr val="0000CC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序曲：</a:t>
                </a:r>
                <a:r>
                  <a:rPr lang="zh-CN" altLang="en-US" sz="3600" b="1" dirty="0">
                    <a:solidFill>
                      <a:srgbClr val="0000CC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 </a:t>
                </a:r>
                <a:endParaRPr lang="zh-CN" altLang="en-US" sz="3600" b="1" dirty="0">
                  <a:solidFill>
                    <a:srgbClr val="0000CC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2556" name="Rectangle 16"/>
              <p:cNvSpPr/>
              <p:nvPr/>
            </p:nvSpPr>
            <p:spPr>
              <a:xfrm>
                <a:off x="0" y="1888"/>
                <a:ext cx="1020" cy="49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>
                <a:spAutoFit/>
              </a:bodyPr>
              <a:p>
                <a:r>
                  <a:rPr lang="zh-CN" altLang="en-US" sz="2800" b="1" dirty="0">
                    <a:solidFill>
                      <a:srgbClr val="0000CC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主体</a:t>
                </a:r>
                <a:r>
                  <a:rPr lang="zh-CN" altLang="en-US" sz="3600" b="1" dirty="0">
                    <a:solidFill>
                      <a:srgbClr val="0000CC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： </a:t>
                </a:r>
                <a:endParaRPr lang="zh-CN" altLang="en-US" sz="3600" b="1" dirty="0">
                  <a:solidFill>
                    <a:srgbClr val="0000CC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2557" name="Rectangle 17"/>
              <p:cNvSpPr/>
              <p:nvPr/>
            </p:nvSpPr>
            <p:spPr>
              <a:xfrm>
                <a:off x="0" y="2433"/>
                <a:ext cx="1156" cy="49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>
                <a:spAutoFit/>
              </a:bodyPr>
              <a:p>
                <a:r>
                  <a:rPr lang="zh-CN" altLang="en-US" sz="2800" b="1" dirty="0">
                    <a:solidFill>
                      <a:srgbClr val="0000CC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尾声：</a:t>
                </a:r>
                <a:r>
                  <a:rPr lang="zh-CN" altLang="en-US" sz="3600" b="1" dirty="0">
                    <a:solidFill>
                      <a:srgbClr val="0000CC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 </a:t>
                </a:r>
                <a:endParaRPr lang="zh-CN" altLang="en-US" sz="3600" b="1" dirty="0">
                  <a:solidFill>
                    <a:srgbClr val="0000CC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2554" name="AutoShape 18"/>
            <p:cNvSpPr/>
            <p:nvPr/>
          </p:nvSpPr>
          <p:spPr>
            <a:xfrm rot="5400000">
              <a:off x="167" y="1286"/>
              <a:ext cx="388" cy="227"/>
            </a:xfrm>
            <a:prstGeom prst="rightArrow">
              <a:avLst>
                <a:gd name="adj1" fmla="val 50000"/>
                <a:gd name="adj2" fmla="val 42723"/>
              </a:avLst>
            </a:prstGeom>
            <a:solidFill>
              <a:srgbClr val="FF99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Group 19"/>
          <p:cNvGrpSpPr/>
          <p:nvPr/>
        </p:nvGrpSpPr>
        <p:grpSpPr>
          <a:xfrm>
            <a:off x="1252538" y="2243138"/>
            <a:ext cx="3473450" cy="1860550"/>
            <a:chOff x="1039" y="1575"/>
            <a:chExt cx="2188" cy="1348"/>
          </a:xfrm>
        </p:grpSpPr>
        <p:sp>
          <p:nvSpPr>
            <p:cNvPr id="22551" name="Rectangle 20"/>
            <p:cNvSpPr>
              <a:spLocks noChangeArrowheads="1"/>
            </p:cNvSpPr>
            <p:nvPr/>
          </p:nvSpPr>
          <p:spPr bwMode="auto">
            <a:xfrm>
              <a:off x="1039" y="1575"/>
              <a:ext cx="1996" cy="376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 anchor="ctr">
              <a:spAutoFit/>
            </a:bodyPr>
            <a:lstStyle/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总写伟大坚强</a:t>
              </a:r>
              <a:endPara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552" name="Rectangle 21"/>
            <p:cNvSpPr>
              <a:spLocks noChangeArrowheads="1"/>
            </p:cNvSpPr>
            <p:nvPr/>
          </p:nvSpPr>
          <p:spPr bwMode="auto">
            <a:xfrm>
              <a:off x="1095" y="2547"/>
              <a:ext cx="2132" cy="376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 anchor="ctr">
              <a:spAutoFit/>
            </a:bodyPr>
            <a:lstStyle/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学习黄河精神 </a:t>
              </a:r>
              <a:endPara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" name="Group 22"/>
          <p:cNvGrpSpPr/>
          <p:nvPr/>
        </p:nvGrpSpPr>
        <p:grpSpPr>
          <a:xfrm>
            <a:off x="4065588" y="2420938"/>
            <a:ext cx="3398837" cy="1598612"/>
            <a:chOff x="2971" y="1661"/>
            <a:chExt cx="2141" cy="1007"/>
          </a:xfrm>
        </p:grpSpPr>
        <p:grpSp>
          <p:nvGrpSpPr>
            <p:cNvPr id="22546" name="Group 23"/>
            <p:cNvGrpSpPr/>
            <p:nvPr/>
          </p:nvGrpSpPr>
          <p:grpSpPr>
            <a:xfrm>
              <a:off x="2971" y="1661"/>
              <a:ext cx="2141" cy="1007"/>
              <a:chOff x="3152" y="1661"/>
              <a:chExt cx="2141" cy="1007"/>
            </a:xfrm>
          </p:grpSpPr>
          <p:sp>
            <p:nvSpPr>
              <p:cNvPr id="22548" name="Rectangle 24"/>
              <p:cNvSpPr/>
              <p:nvPr/>
            </p:nvSpPr>
            <p:spPr>
              <a:xfrm>
                <a:off x="3152" y="1661"/>
                <a:ext cx="2141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r>
                  <a:rPr lang="zh-CN" altLang="en-US" sz="2800" b="1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黄河养育了中华民族</a:t>
                </a:r>
                <a:endParaRPr lang="zh-CN" altLang="en-US" sz="28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2549" name="Rectangle 25"/>
              <p:cNvSpPr/>
              <p:nvPr/>
            </p:nvSpPr>
            <p:spPr>
              <a:xfrm>
                <a:off x="3152" y="1979"/>
                <a:ext cx="2141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r>
                  <a:rPr lang="zh-CN" altLang="en-US" sz="2800" b="1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黄河保卫了中华民族</a:t>
                </a:r>
                <a:endParaRPr lang="zh-CN" altLang="en-US" sz="28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2550" name="Rectangle 26"/>
              <p:cNvSpPr/>
              <p:nvPr/>
            </p:nvSpPr>
            <p:spPr>
              <a:xfrm>
                <a:off x="3152" y="2341"/>
                <a:ext cx="2141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r>
                  <a:rPr lang="zh-CN" altLang="en-US" sz="2800" b="1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黄河激励了中华民族</a:t>
                </a:r>
                <a:endParaRPr lang="zh-CN" altLang="en-US" sz="28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2547" name="AutoShape 27"/>
            <p:cNvSpPr/>
            <p:nvPr/>
          </p:nvSpPr>
          <p:spPr>
            <a:xfrm>
              <a:off x="2971" y="1706"/>
              <a:ext cx="46" cy="908"/>
            </a:xfrm>
            <a:prstGeom prst="leftBrace">
              <a:avLst>
                <a:gd name="adj1" fmla="val 164401"/>
                <a:gd name="adj2" fmla="val 50000"/>
              </a:avLst>
            </a:prstGeom>
            <a:noFill/>
            <a:ln w="38100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16764" name="Rectangle 28"/>
          <p:cNvSpPr>
            <a:spLocks noChangeArrowheads="1"/>
          </p:cNvSpPr>
          <p:nvPr/>
        </p:nvSpPr>
        <p:spPr bwMode="auto">
          <a:xfrm>
            <a:off x="1379538" y="2922588"/>
            <a:ext cx="3600450" cy="519113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rgbClr val="FFFF00"/>
            </a:outerShdw>
          </a:effectLst>
        </p:spPr>
        <p:txBody>
          <a:bodyPr anchor="ctr">
            <a:spAutoFit/>
          </a:bodyPr>
          <a:lstStyle/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望黄河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—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颂黄河 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" name="Group 29"/>
          <p:cNvGrpSpPr/>
          <p:nvPr/>
        </p:nvGrpSpPr>
        <p:grpSpPr>
          <a:xfrm>
            <a:off x="7545388" y="2446338"/>
            <a:ext cx="719137" cy="1600200"/>
            <a:chOff x="5307" y="1706"/>
            <a:chExt cx="453" cy="1008"/>
          </a:xfrm>
        </p:grpSpPr>
        <p:sp>
          <p:nvSpPr>
            <p:cNvPr id="116766" name="Text Box 30"/>
            <p:cNvSpPr txBox="1">
              <a:spLocks noChangeArrowheads="1"/>
            </p:cNvSpPr>
            <p:nvPr/>
          </p:nvSpPr>
          <p:spPr bwMode="auto">
            <a:xfrm>
              <a:off x="5307" y="2387"/>
              <a:ext cx="453" cy="32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 marR="0" defTabSz="68580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虚</a:t>
              </a:r>
              <a:endParaRPr kumimoji="0" lang="zh-CN" altLang="en-US" sz="2800" b="1" kern="1200" cap="none" spc="0" normalizeH="0" baseline="0" noProof="0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767" name="Text Box 31"/>
            <p:cNvSpPr txBox="1">
              <a:spLocks noChangeArrowheads="1"/>
            </p:cNvSpPr>
            <p:nvPr/>
          </p:nvSpPr>
          <p:spPr bwMode="auto">
            <a:xfrm>
              <a:off x="5307" y="1706"/>
              <a:ext cx="453" cy="32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 marR="0" defTabSz="68580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实</a:t>
              </a:r>
              <a:endParaRPr kumimoji="0" lang="zh-CN" altLang="en-US" sz="2800" b="1" kern="1200" cap="none" spc="0" normalizeH="0" baseline="0" noProof="0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545" name="Line 32"/>
            <p:cNvSpPr/>
            <p:nvPr/>
          </p:nvSpPr>
          <p:spPr>
            <a:xfrm>
              <a:off x="5511" y="2069"/>
              <a:ext cx="0" cy="363"/>
            </a:xfrm>
            <a:prstGeom prst="line">
              <a:avLst/>
            </a:prstGeom>
            <a:ln w="6350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10" name="Group 33"/>
          <p:cNvGrpSpPr/>
          <p:nvPr/>
        </p:nvGrpSpPr>
        <p:grpSpPr>
          <a:xfrm>
            <a:off x="436563" y="4329113"/>
            <a:ext cx="8994775" cy="1382712"/>
            <a:chOff x="-5" y="3100"/>
            <a:chExt cx="5846" cy="871"/>
          </a:xfrm>
        </p:grpSpPr>
        <p:sp>
          <p:nvSpPr>
            <p:cNvPr id="22540" name="Rectangle 34"/>
            <p:cNvSpPr/>
            <p:nvPr/>
          </p:nvSpPr>
          <p:spPr>
            <a:xfrm>
              <a:off x="898" y="3100"/>
              <a:ext cx="4943" cy="8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800" b="1" dirty="0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借歌颂黄河歌颂中华民族，激发中华儿女的爱国豪情以及自豪感和自信心，号召中华儿女学习黄河伟大坚强的精神，保卫黄河，保卫中国。 </a:t>
              </a:r>
              <a:endParaRPr lang="zh-CN" altLang="en-US" sz="2800" b="1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2541" name="Text Box 35"/>
            <p:cNvSpPr txBox="1"/>
            <p:nvPr/>
          </p:nvSpPr>
          <p:spPr>
            <a:xfrm>
              <a:off x="-5" y="3106"/>
              <a:ext cx="657" cy="8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黄河颂之主题</a:t>
              </a:r>
              <a:endPara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2542" name="AutoShape 36"/>
            <p:cNvSpPr/>
            <p:nvPr/>
          </p:nvSpPr>
          <p:spPr>
            <a:xfrm>
              <a:off x="521" y="3475"/>
              <a:ext cx="408" cy="136"/>
            </a:xfrm>
            <a:prstGeom prst="rightArrow">
              <a:avLst>
                <a:gd name="adj1" fmla="val 50000"/>
                <a:gd name="adj2" fmla="val 75000"/>
              </a:avLst>
            </a:prstGeom>
            <a:solidFill>
              <a:srgbClr val="FF99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2539" name="标题 1"/>
          <p:cNvSpPr/>
          <p:nvPr/>
        </p:nvSpPr>
        <p:spPr>
          <a:xfrm>
            <a:off x="219075" y="249238"/>
            <a:ext cx="9142413" cy="433387"/>
          </a:xfrm>
          <a:prstGeom prst="rect">
            <a:avLst/>
          </a:prstGeom>
          <a:noFill/>
          <a:ln w="9525">
            <a:noFill/>
          </a:ln>
        </p:spPr>
        <p:txBody>
          <a:bodyPr lIns="82406" tIns="41203" rIns="82406" bIns="41203"/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rgbClr val="00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课文小结：</a:t>
            </a:r>
            <a:endParaRPr lang="en-US" altLang="zh-CN" sz="2800" b="1" dirty="0">
              <a:solidFill>
                <a:srgbClr val="0066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6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6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6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Rectangle 3"/>
          <p:cNvSpPr>
            <a:spLocks noGrp="1"/>
          </p:cNvSpPr>
          <p:nvPr>
            <p:ph type="body"/>
          </p:nvPr>
        </p:nvSpPr>
        <p:spPr>
          <a:xfrm>
            <a:off x="349250" y="1114425"/>
            <a:ext cx="8434388" cy="5000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buNone/>
            </a:pPr>
            <a:r>
              <a:rPr lang="zh-CN" altLang="en-US" sz="2400" b="1" dirty="0">
                <a:latin typeface="宋体" panose="02010600030101010101" pitchFamily="2" charset="-122"/>
              </a:rPr>
              <a:t>迁移积累：</a:t>
            </a:r>
            <a:r>
              <a:rPr lang="zh-CN" altLang="en-US" sz="2400" b="1" dirty="0">
                <a:solidFill>
                  <a:srgbClr val="0033CC"/>
                </a:solidFill>
                <a:latin typeface="宋体" panose="02010600030101010101" pitchFamily="2" charset="-122"/>
              </a:rPr>
              <a:t>收集几条有关黄河的著名诗句</a:t>
            </a:r>
            <a:endParaRPr lang="zh-CN" altLang="en-US" sz="2400" b="1" i="1" dirty="0">
              <a:solidFill>
                <a:srgbClr val="0033CC"/>
              </a:solidFill>
              <a:latin typeface="宋体" panose="02010600030101010101" pitchFamily="2" charset="-122"/>
            </a:endParaRPr>
          </a:p>
          <a:p>
            <a:pPr>
              <a:buNone/>
            </a:pPr>
            <a:endParaRPr lang="zh-CN" altLang="en-US" sz="2400" b="1" dirty="0">
              <a:latin typeface="宋体" panose="02010600030101010101" pitchFamily="2" charset="-122"/>
            </a:endParaRPr>
          </a:p>
          <a:p>
            <a:pPr>
              <a:buNone/>
            </a:pP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24579" name="Rectangle 4"/>
          <p:cNvSpPr/>
          <p:nvPr/>
        </p:nvSpPr>
        <p:spPr>
          <a:xfrm>
            <a:off x="349250" y="1824038"/>
            <a:ext cx="8636000" cy="3046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914400"/>
            <a:r>
              <a:rPr lang="zh-CN" altLang="en-US" sz="24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君不见黄河之水天上来，奔流到海不复回。　　　　　　　　　　　　　　　　</a:t>
            </a:r>
            <a:endParaRPr lang="zh-CN" altLang="en-US" sz="24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r" defTabSz="914400"/>
            <a:r>
              <a:rPr lang="zh-CN" altLang="en-US" sz="24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　　　　　　　　　　　　　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李白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将进酒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914400"/>
            <a:r>
              <a:rPr lang="zh-CN" altLang="en-US" sz="24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黄河远上白云间，一片孤城万仞山　　　　　　</a:t>
            </a:r>
            <a:endParaRPr lang="zh-CN" altLang="en-US" sz="24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r" defTabSz="914400"/>
            <a:r>
              <a:rPr lang="zh-CN" altLang="en-US" sz="24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　　　　　　　　　　　　　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王之涣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凉州词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914400"/>
            <a:r>
              <a:rPr lang="zh-CN" altLang="en-US" sz="24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白日依山尽，黄河入海流。　　　　　　　　　　　　　　　　</a:t>
            </a:r>
            <a:endParaRPr lang="zh-CN" altLang="en-US" sz="24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r" defTabSz="914400"/>
            <a:r>
              <a:rPr lang="zh-CN" altLang="en-US" sz="24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　　　　　　　　　　　　　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王之涣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登鹳雀楼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914400"/>
            <a:r>
              <a:rPr lang="zh-CN" altLang="en-US" sz="24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欲渡黄河冰塞川，将登太行雪满山。　　　　　</a:t>
            </a:r>
            <a:endParaRPr lang="zh-CN" altLang="en-US" sz="24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r" defTabSz="914400"/>
            <a:r>
              <a:rPr lang="zh-CN" altLang="en-US" sz="24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　　　　　　　　　　　　　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李白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行路难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80" name="标题 1"/>
          <p:cNvSpPr/>
          <p:nvPr/>
        </p:nvSpPr>
        <p:spPr>
          <a:xfrm>
            <a:off x="228600" y="223838"/>
            <a:ext cx="9132888" cy="433387"/>
          </a:xfrm>
          <a:prstGeom prst="rect">
            <a:avLst/>
          </a:prstGeom>
          <a:noFill/>
          <a:ln w="9525">
            <a:noFill/>
          </a:ln>
        </p:spPr>
        <p:txBody>
          <a:bodyPr lIns="82406" tIns="41203" rIns="82406" bIns="41203"/>
          <a:p>
            <a:pPr defTabSz="914400">
              <a:lnSpc>
                <a:spcPct val="90000"/>
              </a:lnSpc>
            </a:pPr>
            <a:r>
              <a:rPr lang="zh-CN" altLang="en-US" sz="27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深入解析</a:t>
            </a:r>
            <a:endParaRPr lang="zh-CN" altLang="en-US" sz="2700" b="1" dirty="0">
              <a:solidFill>
                <a:srgbClr val="0066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3"/>
          <p:cNvSpPr>
            <a:spLocks noGrp="1"/>
          </p:cNvSpPr>
          <p:nvPr>
            <p:ph type="body"/>
          </p:nvPr>
        </p:nvSpPr>
        <p:spPr>
          <a:xfrm>
            <a:off x="361950" y="1198563"/>
            <a:ext cx="8424863" cy="261461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lnSpc>
                <a:spcPct val="100000"/>
              </a:lnSpc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学习目标：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  <a:buNone/>
            </a:pPr>
            <a:r>
              <a:rPr lang="en-US" altLang="zh-CN" sz="2800" b="1" dirty="0">
                <a:latin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</a:rPr>
              <a:t>朗读课文，了解歌词内容。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  <a:buNone/>
            </a:pPr>
            <a:r>
              <a:rPr lang="en-US" altLang="zh-CN" sz="2800" b="1" dirty="0">
                <a:latin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宋体" panose="02010600030101010101" pitchFamily="2" charset="-122"/>
              </a:rPr>
              <a:t>品析语言，感受黄河形象。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  <a:buNone/>
            </a:pPr>
            <a:r>
              <a:rPr lang="en-US" altLang="zh-CN" sz="2800" b="1" dirty="0">
                <a:latin typeface="宋体" panose="02010600030101010101" pitchFamily="2" charset="-122"/>
              </a:rPr>
              <a:t>3.</a:t>
            </a:r>
            <a:r>
              <a:rPr lang="zh-CN" altLang="en-US" sz="2800" b="1" dirty="0">
                <a:latin typeface="宋体" panose="02010600030101010101" pitchFamily="2" charset="-122"/>
              </a:rPr>
              <a:t>学习批注，领悟黄河精神。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10243" name="标题 1"/>
          <p:cNvSpPr/>
          <p:nvPr/>
        </p:nvSpPr>
        <p:spPr>
          <a:xfrm>
            <a:off x="112713" y="211138"/>
            <a:ext cx="9142412" cy="433387"/>
          </a:xfrm>
          <a:prstGeom prst="rect">
            <a:avLst/>
          </a:prstGeom>
          <a:noFill/>
          <a:ln w="9525">
            <a:noFill/>
          </a:ln>
        </p:spPr>
        <p:txBody>
          <a:bodyPr lIns="82406" tIns="41203" rIns="82406" bIns="41203"/>
          <a:p>
            <a:pPr defTabSz="914400">
              <a:lnSpc>
                <a:spcPct val="90000"/>
              </a:lnSpc>
            </a:pPr>
            <a:r>
              <a:rPr lang="zh-CN" altLang="en-US" sz="28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新课导入</a:t>
            </a:r>
            <a:br>
              <a:rPr lang="en-US" altLang="zh-CN" sz="2800" b="1" dirty="0">
                <a:solidFill>
                  <a:srgbClr val="00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endParaRPr lang="zh-CN" altLang="en-US" sz="2700" b="1" dirty="0">
              <a:solidFill>
                <a:srgbClr val="0066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57" name="Rectangle 5"/>
          <p:cNvSpPr/>
          <p:nvPr/>
        </p:nvSpPr>
        <p:spPr>
          <a:xfrm>
            <a:off x="363538" y="4297363"/>
            <a:ext cx="8640762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 defTabSz="914400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 黄河，中国的第二大河。黄河发源于青藏高原巴颜喀拉山。经青海、四川、甘肃、宁夏、内蒙古、陕西、山西，河南、山东，注入渤海，全长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5464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公里，流域面积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75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万平方公里。干流从上游到下游的流向就像一个巨大的“几”字形。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67" name="标题 1"/>
          <p:cNvSpPr/>
          <p:nvPr/>
        </p:nvSpPr>
        <p:spPr>
          <a:xfrm>
            <a:off x="112713" y="211138"/>
            <a:ext cx="9142412" cy="433387"/>
          </a:xfrm>
          <a:prstGeom prst="rect">
            <a:avLst/>
          </a:prstGeom>
          <a:noFill/>
          <a:ln w="9525">
            <a:noFill/>
          </a:ln>
        </p:spPr>
        <p:txBody>
          <a:bodyPr lIns="82406" tIns="41203" rIns="82406" bIns="41203"/>
          <a:p>
            <a:pPr defTabSz="914400">
              <a:lnSpc>
                <a:spcPct val="90000"/>
              </a:lnSpc>
            </a:pPr>
            <a:r>
              <a:rPr lang="zh-CN" altLang="en-US" sz="28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新课导入</a:t>
            </a:r>
            <a:br>
              <a:rPr lang="en-US" altLang="zh-CN" sz="2800" b="1" dirty="0">
                <a:solidFill>
                  <a:srgbClr val="00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endParaRPr lang="zh-CN" altLang="en-US" sz="2700" b="1" dirty="0">
              <a:solidFill>
                <a:srgbClr val="0066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1268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6888" y="881063"/>
            <a:ext cx="5827712" cy="3349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0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3250" name="Picture 2" descr="由地图看黄河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5511" y="939465"/>
            <a:ext cx="7133131" cy="496371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1" name="Freeform 3"/>
          <p:cNvSpPr/>
          <p:nvPr/>
        </p:nvSpPr>
        <p:spPr>
          <a:xfrm>
            <a:off x="3616743" y="2842483"/>
            <a:ext cx="2603012" cy="95363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pathLst>
              <a:path w="2101" h="709">
                <a:moveTo>
                  <a:pt x="2101" y="213"/>
                </a:moveTo>
                <a:cubicBezTo>
                  <a:pt x="2069" y="234"/>
                  <a:pt x="2031" y="254"/>
                  <a:pt x="1994" y="266"/>
                </a:cubicBezTo>
                <a:cubicBezTo>
                  <a:pt x="1991" y="275"/>
                  <a:pt x="1992" y="286"/>
                  <a:pt x="1985" y="293"/>
                </a:cubicBezTo>
                <a:cubicBezTo>
                  <a:pt x="1979" y="299"/>
                  <a:pt x="1967" y="297"/>
                  <a:pt x="1959" y="301"/>
                </a:cubicBezTo>
                <a:cubicBezTo>
                  <a:pt x="1866" y="340"/>
                  <a:pt x="1969" y="303"/>
                  <a:pt x="1897" y="328"/>
                </a:cubicBezTo>
                <a:cubicBezTo>
                  <a:pt x="1872" y="401"/>
                  <a:pt x="1811" y="462"/>
                  <a:pt x="1746" y="505"/>
                </a:cubicBezTo>
                <a:cubicBezTo>
                  <a:pt x="1704" y="532"/>
                  <a:pt x="1602" y="528"/>
                  <a:pt x="1560" y="532"/>
                </a:cubicBezTo>
                <a:cubicBezTo>
                  <a:pt x="1495" y="575"/>
                  <a:pt x="1565" y="535"/>
                  <a:pt x="1418" y="558"/>
                </a:cubicBezTo>
                <a:cubicBezTo>
                  <a:pt x="1400" y="561"/>
                  <a:pt x="1365" y="576"/>
                  <a:pt x="1365" y="576"/>
                </a:cubicBezTo>
                <a:cubicBezTo>
                  <a:pt x="1350" y="573"/>
                  <a:pt x="1327" y="581"/>
                  <a:pt x="1321" y="567"/>
                </a:cubicBezTo>
                <a:cubicBezTo>
                  <a:pt x="1314" y="550"/>
                  <a:pt x="1339" y="514"/>
                  <a:pt x="1339" y="514"/>
                </a:cubicBezTo>
                <a:cubicBezTo>
                  <a:pt x="1333" y="455"/>
                  <a:pt x="1327" y="403"/>
                  <a:pt x="1312" y="346"/>
                </a:cubicBezTo>
                <a:cubicBezTo>
                  <a:pt x="1374" y="325"/>
                  <a:pt x="1359" y="346"/>
                  <a:pt x="1374" y="301"/>
                </a:cubicBezTo>
                <a:cubicBezTo>
                  <a:pt x="1362" y="283"/>
                  <a:pt x="1334" y="269"/>
                  <a:pt x="1339" y="248"/>
                </a:cubicBezTo>
                <a:cubicBezTo>
                  <a:pt x="1347" y="212"/>
                  <a:pt x="1353" y="190"/>
                  <a:pt x="1374" y="160"/>
                </a:cubicBezTo>
                <a:cubicBezTo>
                  <a:pt x="1377" y="151"/>
                  <a:pt x="1379" y="141"/>
                  <a:pt x="1383" y="133"/>
                </a:cubicBezTo>
                <a:cubicBezTo>
                  <a:pt x="1388" y="124"/>
                  <a:pt x="1403" y="117"/>
                  <a:pt x="1401" y="107"/>
                </a:cubicBezTo>
                <a:cubicBezTo>
                  <a:pt x="1399" y="96"/>
                  <a:pt x="1383" y="95"/>
                  <a:pt x="1374" y="89"/>
                </a:cubicBezTo>
                <a:cubicBezTo>
                  <a:pt x="1368" y="71"/>
                  <a:pt x="1374" y="42"/>
                  <a:pt x="1356" y="36"/>
                </a:cubicBezTo>
                <a:cubicBezTo>
                  <a:pt x="1286" y="12"/>
                  <a:pt x="1135" y="9"/>
                  <a:pt x="1135" y="9"/>
                </a:cubicBezTo>
                <a:cubicBezTo>
                  <a:pt x="1047" y="16"/>
                  <a:pt x="1027" y="0"/>
                  <a:pt x="984" y="62"/>
                </a:cubicBezTo>
                <a:cubicBezTo>
                  <a:pt x="978" y="80"/>
                  <a:pt x="965" y="117"/>
                  <a:pt x="966" y="133"/>
                </a:cubicBezTo>
                <a:cubicBezTo>
                  <a:pt x="968" y="152"/>
                  <a:pt x="984" y="186"/>
                  <a:pt x="984" y="186"/>
                </a:cubicBezTo>
                <a:cubicBezTo>
                  <a:pt x="965" y="215"/>
                  <a:pt x="942" y="229"/>
                  <a:pt x="922" y="257"/>
                </a:cubicBezTo>
                <a:cubicBezTo>
                  <a:pt x="896" y="334"/>
                  <a:pt x="905" y="324"/>
                  <a:pt x="816" y="337"/>
                </a:cubicBezTo>
                <a:cubicBezTo>
                  <a:pt x="803" y="341"/>
                  <a:pt x="763" y="350"/>
                  <a:pt x="763" y="372"/>
                </a:cubicBezTo>
                <a:cubicBezTo>
                  <a:pt x="763" y="383"/>
                  <a:pt x="780" y="384"/>
                  <a:pt x="789" y="390"/>
                </a:cubicBezTo>
                <a:cubicBezTo>
                  <a:pt x="786" y="402"/>
                  <a:pt x="789" y="418"/>
                  <a:pt x="780" y="426"/>
                </a:cubicBezTo>
                <a:cubicBezTo>
                  <a:pt x="766" y="438"/>
                  <a:pt x="745" y="437"/>
                  <a:pt x="727" y="443"/>
                </a:cubicBezTo>
                <a:cubicBezTo>
                  <a:pt x="686" y="456"/>
                  <a:pt x="644" y="465"/>
                  <a:pt x="603" y="479"/>
                </a:cubicBezTo>
                <a:cubicBezTo>
                  <a:pt x="585" y="476"/>
                  <a:pt x="567" y="474"/>
                  <a:pt x="550" y="470"/>
                </a:cubicBezTo>
                <a:cubicBezTo>
                  <a:pt x="532" y="465"/>
                  <a:pt x="497" y="452"/>
                  <a:pt x="497" y="452"/>
                </a:cubicBezTo>
                <a:cubicBezTo>
                  <a:pt x="467" y="455"/>
                  <a:pt x="436" y="451"/>
                  <a:pt x="408" y="461"/>
                </a:cubicBezTo>
                <a:cubicBezTo>
                  <a:pt x="374" y="472"/>
                  <a:pt x="380" y="537"/>
                  <a:pt x="399" y="567"/>
                </a:cubicBezTo>
                <a:cubicBezTo>
                  <a:pt x="407" y="580"/>
                  <a:pt x="429" y="573"/>
                  <a:pt x="444" y="576"/>
                </a:cubicBezTo>
                <a:cubicBezTo>
                  <a:pt x="462" y="637"/>
                  <a:pt x="502" y="642"/>
                  <a:pt x="550" y="674"/>
                </a:cubicBezTo>
                <a:cubicBezTo>
                  <a:pt x="558" y="697"/>
                  <a:pt x="572" y="709"/>
                  <a:pt x="532" y="709"/>
                </a:cubicBezTo>
                <a:cubicBezTo>
                  <a:pt x="518" y="709"/>
                  <a:pt x="437" y="669"/>
                  <a:pt x="426" y="665"/>
                </a:cubicBezTo>
                <a:cubicBezTo>
                  <a:pt x="361" y="643"/>
                  <a:pt x="404" y="656"/>
                  <a:pt x="275" y="647"/>
                </a:cubicBezTo>
                <a:cubicBezTo>
                  <a:pt x="215" y="626"/>
                  <a:pt x="284" y="658"/>
                  <a:pt x="240" y="594"/>
                </a:cubicBezTo>
                <a:cubicBezTo>
                  <a:pt x="235" y="586"/>
                  <a:pt x="222" y="588"/>
                  <a:pt x="213" y="585"/>
                </a:cubicBezTo>
                <a:cubicBezTo>
                  <a:pt x="210" y="576"/>
                  <a:pt x="212" y="563"/>
                  <a:pt x="204" y="558"/>
                </a:cubicBezTo>
                <a:cubicBezTo>
                  <a:pt x="189" y="547"/>
                  <a:pt x="151" y="541"/>
                  <a:pt x="151" y="541"/>
                </a:cubicBezTo>
                <a:cubicBezTo>
                  <a:pt x="114" y="551"/>
                  <a:pt x="112" y="556"/>
                  <a:pt x="71" y="541"/>
                </a:cubicBezTo>
                <a:cubicBezTo>
                  <a:pt x="61" y="537"/>
                  <a:pt x="55" y="526"/>
                  <a:pt x="45" y="523"/>
                </a:cubicBezTo>
                <a:cubicBezTo>
                  <a:pt x="30" y="519"/>
                  <a:pt x="15" y="523"/>
                  <a:pt x="0" y="523"/>
                </a:cubicBezTo>
              </a:path>
            </a:pathLst>
          </a:custGeom>
          <a:noFill/>
          <a:ln w="7620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250"/>
          </a:p>
        </p:txBody>
      </p:sp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3330511" y="232386"/>
            <a:ext cx="2957260" cy="530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55" kern="1200" cap="none" spc="0" normalizeH="0" baseline="0" noProof="0" dirty="0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华文中宋" panose="02010600040101010101" pitchFamily="2" charset="-122"/>
                <a:cs typeface="+mn-cs"/>
              </a:rPr>
              <a:t>黄河的基本走向</a:t>
            </a:r>
            <a:endParaRPr kumimoji="0" lang="zh-CN" altLang="en-US" sz="2855" kern="1200" cap="none" spc="0" normalizeH="0" baseline="0" noProof="0" dirty="0">
              <a:solidFill>
                <a:srgbClr val="66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华文中宋" panose="0201060004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4274" name="Group 2"/>
          <p:cNvGrpSpPr/>
          <p:nvPr/>
        </p:nvGrpSpPr>
        <p:grpSpPr>
          <a:xfrm>
            <a:off x="506730" y="1324610"/>
            <a:ext cx="8063865" cy="3290570"/>
            <a:chOff x="204" y="1207"/>
            <a:chExt cx="5302" cy="1808"/>
          </a:xfrm>
        </p:grpSpPr>
        <p:pic>
          <p:nvPicPr>
            <p:cNvPr id="21510" name="Picture 3" descr="发源地景观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04" y="1207"/>
              <a:ext cx="2631" cy="180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511" name="Picture 4" descr="发源地景观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25" y="1221"/>
              <a:ext cx="2581" cy="1783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4277" name="Text Box 5"/>
          <p:cNvSpPr txBox="1"/>
          <p:nvPr/>
        </p:nvSpPr>
        <p:spPr>
          <a:xfrm>
            <a:off x="506436" y="5012720"/>
            <a:ext cx="5078495" cy="4756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500" dirty="0">
                <a:solidFill>
                  <a:srgbClr val="9933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注：黄河源于青海省巴颜喀拉山脉 </a:t>
            </a:r>
            <a:endParaRPr lang="zh-CN" altLang="en-US" sz="2500" dirty="0">
              <a:solidFill>
                <a:srgbClr val="9933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54278" name="Text Box 6"/>
          <p:cNvSpPr txBox="1">
            <a:spLocks noChangeArrowheads="1"/>
          </p:cNvSpPr>
          <p:nvPr/>
        </p:nvSpPr>
        <p:spPr bwMode="auto">
          <a:xfrm>
            <a:off x="4508248" y="173373"/>
            <a:ext cx="3021024" cy="64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570" kern="1200" cap="none" spc="0" normalizeH="0" baseline="0" noProof="0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华文中宋" panose="02010600040101010101" pitchFamily="2" charset="-122"/>
                <a:cs typeface="+mn-cs"/>
              </a:rPr>
              <a:t>黄河源头景观</a:t>
            </a:r>
            <a:endParaRPr kumimoji="0" lang="zh-CN" altLang="en-US" sz="3570" kern="1200" cap="none" spc="0" normalizeH="0" baseline="0" noProof="0">
              <a:solidFill>
                <a:srgbClr val="66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54279" name="Rectangle 7"/>
          <p:cNvSpPr>
            <a:spLocks noChangeArrowheads="1"/>
          </p:cNvSpPr>
          <p:nvPr/>
        </p:nvSpPr>
        <p:spPr bwMode="auto">
          <a:xfrm>
            <a:off x="302725" y="35584"/>
            <a:ext cx="3310090" cy="915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5355" b="1" i="0" u="none" strike="noStrike" kern="1200" cap="none" spc="0" normalizeH="0" baseline="0" noProof="0" dirty="0">
                <a:ln>
                  <a:noFill/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欣赏黄河</a:t>
            </a:r>
            <a:endParaRPr kumimoji="1" lang="zh-CN" altLang="en-US" sz="5355" b="1" i="0" u="none" strike="noStrike" kern="1200" cap="none" spc="0" normalizeH="0" baseline="0" noProof="0" dirty="0">
              <a:ln>
                <a:noFill/>
              </a:ln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7" grpId="0"/>
      <p:bldP spid="54278" grpId="0" bldLvl="0" animBg="1"/>
      <p:bldP spid="5427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7" name="文本框 1"/>
          <p:cNvSpPr txBox="1"/>
          <p:nvPr/>
        </p:nvSpPr>
        <p:spPr>
          <a:xfrm>
            <a:off x="3797300" y="973138"/>
            <a:ext cx="5218113" cy="3870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0" algn="just" eaLnBrk="1" hangingPunct="1"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作者简介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 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marL="0" lvl="1" indent="0" algn="just" eaLnBrk="1" hangingPunct="1"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    </a:t>
            </a:r>
            <a:r>
              <a:rPr lang="zh-CN" altLang="en-US" sz="2800" b="1" dirty="0">
                <a:solidFill>
                  <a:srgbClr val="0066FF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光未然，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原名张光年。现代诗人，文学评论家。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1936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年到延安，创作了歌颂中华民族精神的组诗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黄河大合唱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，经冼星海谱曲后风行全国。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291" name="Picture 6" descr="2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6088" y="1184275"/>
            <a:ext cx="3081337" cy="4402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标题 1"/>
          <p:cNvSpPr/>
          <p:nvPr/>
        </p:nvSpPr>
        <p:spPr>
          <a:xfrm>
            <a:off x="112713" y="211138"/>
            <a:ext cx="9142412" cy="433387"/>
          </a:xfrm>
          <a:prstGeom prst="rect">
            <a:avLst/>
          </a:prstGeom>
          <a:noFill/>
          <a:ln w="9525">
            <a:noFill/>
          </a:ln>
        </p:spPr>
        <p:txBody>
          <a:bodyPr lIns="82406" tIns="41203" rIns="82406" bIns="41203"/>
          <a:p>
            <a:pPr defTabSz="914400">
              <a:lnSpc>
                <a:spcPct val="90000"/>
              </a:lnSpc>
            </a:pPr>
            <a:r>
              <a:rPr lang="zh-CN" altLang="en-US" sz="28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新课导入</a:t>
            </a:r>
            <a:br>
              <a:rPr lang="en-US" altLang="zh-CN" sz="2800" b="1" dirty="0">
                <a:solidFill>
                  <a:srgbClr val="00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endParaRPr lang="zh-CN" altLang="en-US" sz="2700" b="1" dirty="0">
              <a:solidFill>
                <a:srgbClr val="0066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9" name="Text Box 5"/>
          <p:cNvSpPr txBox="1"/>
          <p:nvPr/>
        </p:nvSpPr>
        <p:spPr>
          <a:xfrm>
            <a:off x="3492559" y="136543"/>
            <a:ext cx="2377710" cy="586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15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作曲者</a:t>
            </a:r>
            <a:endParaRPr lang="zh-CN" altLang="en-US" sz="3215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9460" name="Picture 6" descr="002053_xinghai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86220" y="1450340"/>
            <a:ext cx="2232660" cy="30060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19075" y="1007745"/>
            <a:ext cx="6196330" cy="4523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cs"/>
              </a:rPr>
              <a:t>冼星海（</a:t>
            </a:r>
            <a:r>
              <a:rPr kumimoji="1" lang="en-US" altLang="zh-CN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cs"/>
              </a:rPr>
              <a:t>1905.6.13</a:t>
            </a:r>
            <a:r>
              <a:rPr kumimoji="1" lang="zh-CN" altLang="en-US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cs"/>
              </a:rPr>
              <a:t>－</a:t>
            </a:r>
            <a:r>
              <a:rPr kumimoji="1" lang="en-US" altLang="zh-CN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cs"/>
              </a:rPr>
              <a:t>1945.10.30</a:t>
            </a:r>
            <a:r>
              <a:rPr kumimoji="1" lang="zh-CN" altLang="en-US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cs"/>
              </a:rPr>
              <a:t>），男，曾用名黄训、孔宇，祖籍</a:t>
            </a:r>
            <a:r>
              <a:rPr kumimoji="1" lang="zh-CN" altLang="en-US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cs"/>
                <a:hlinkClick r:id="rId2"/>
              </a:rPr>
              <a:t>广东</a:t>
            </a:r>
            <a:r>
              <a:rPr kumimoji="1" lang="zh-CN" altLang="en-US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cs"/>
                <a:hlinkClick r:id="rId3"/>
              </a:rPr>
              <a:t>番禺</a:t>
            </a:r>
            <a:r>
              <a:rPr kumimoji="1" lang="zh-CN" altLang="en-US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cs"/>
              </a:rPr>
              <a:t>（</a:t>
            </a:r>
            <a:r>
              <a:rPr kumimoji="1" lang="en-US" altLang="zh-CN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cs"/>
              </a:rPr>
              <a:t>pān  yú</a:t>
            </a:r>
            <a:r>
              <a:rPr kumimoji="1" lang="zh-CN" altLang="en-US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cs"/>
              </a:rPr>
              <a:t>），出生于</a:t>
            </a:r>
            <a:r>
              <a:rPr kumimoji="1" lang="zh-CN" altLang="en-US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cs"/>
                <a:hlinkClick r:id="rId4"/>
              </a:rPr>
              <a:t>澳门</a:t>
            </a:r>
            <a:r>
              <a:rPr kumimoji="1" lang="zh-CN" altLang="en-US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cs"/>
              </a:rPr>
              <a:t>，</a:t>
            </a:r>
            <a:r>
              <a:rPr kumimoji="1" lang="zh-CN" altLang="en-US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cs"/>
                <a:hlinkClick r:id="rId5"/>
              </a:rPr>
              <a:t>中国近代</a:t>
            </a:r>
            <a:r>
              <a:rPr kumimoji="1" lang="zh-CN" altLang="en-US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cs"/>
              </a:rPr>
              <a:t>著名</a:t>
            </a:r>
            <a:r>
              <a:rPr kumimoji="1" lang="zh-CN" altLang="en-US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cs"/>
                <a:hlinkClick r:id="rId6"/>
              </a:rPr>
              <a:t>作曲家</a:t>
            </a:r>
            <a:r>
              <a:rPr kumimoji="1" lang="zh-CN" altLang="en-US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cs"/>
              </a:rPr>
              <a:t>、</a:t>
            </a:r>
            <a:r>
              <a:rPr kumimoji="1" lang="zh-CN" altLang="en-US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cs"/>
                <a:hlinkClick r:id="rId7"/>
              </a:rPr>
              <a:t>钢琴家</a:t>
            </a:r>
            <a:r>
              <a:rPr kumimoji="1" lang="zh-CN" altLang="en-US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cs"/>
              </a:rPr>
              <a:t>，有“人民音乐家”之称。</a:t>
            </a:r>
            <a:r>
              <a:rPr kumimoji="1" lang="en-US" altLang="zh-CN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cs"/>
              </a:rPr>
              <a:t>1926</a:t>
            </a:r>
            <a:r>
              <a:rPr kumimoji="1" lang="zh-CN" altLang="en-US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cs"/>
              </a:rPr>
              <a:t>年入</a:t>
            </a:r>
            <a:r>
              <a:rPr kumimoji="1" lang="zh-CN" altLang="en-US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cs"/>
                <a:hlinkClick r:id="rId8"/>
              </a:rPr>
              <a:t>北京大学</a:t>
            </a:r>
            <a:r>
              <a:rPr kumimoji="1" lang="zh-CN" altLang="en-US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cs"/>
              </a:rPr>
              <a:t>音乐传习所，</a:t>
            </a:r>
            <a:r>
              <a:rPr kumimoji="1" lang="en-US" altLang="zh-CN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cs"/>
              </a:rPr>
              <a:t>1928</a:t>
            </a:r>
            <a:r>
              <a:rPr kumimoji="1" lang="zh-CN" altLang="en-US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cs"/>
              </a:rPr>
              <a:t>年进上海国立音专学习音乐。</a:t>
            </a:r>
            <a:r>
              <a:rPr kumimoji="1" lang="en-US" altLang="zh-CN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cs"/>
              </a:rPr>
              <a:t>1929</a:t>
            </a:r>
            <a:r>
              <a:rPr kumimoji="1" lang="zh-CN" altLang="en-US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cs"/>
              </a:rPr>
              <a:t>年去巴黎勤工俭学，师从著名提琴家帕尼</a:t>
            </a:r>
            <a:r>
              <a:rPr kumimoji="1" lang="en-US" altLang="zh-CN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cs"/>
              </a:rPr>
              <a:t>·</a:t>
            </a:r>
            <a:r>
              <a:rPr kumimoji="1" lang="zh-CN" altLang="en-US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cs"/>
              </a:rPr>
              <a:t>奥别多菲尔和著名作曲家保罗</a:t>
            </a:r>
            <a:r>
              <a:rPr kumimoji="1" lang="en-US" altLang="zh-CN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cs"/>
              </a:rPr>
              <a:t>·</a:t>
            </a:r>
            <a:r>
              <a:rPr kumimoji="1" lang="zh-CN" altLang="en-US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cs"/>
              </a:rPr>
              <a:t>杜卡斯。</a:t>
            </a:r>
            <a:r>
              <a:rPr kumimoji="1" lang="en-US" altLang="zh-CN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cs"/>
              </a:rPr>
              <a:t>1935</a:t>
            </a:r>
            <a:r>
              <a:rPr kumimoji="1" lang="zh-CN" altLang="en-US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cs"/>
              </a:rPr>
              <a:t>年回国后，积极参加抗日救亡运动。</a:t>
            </a:r>
            <a:r>
              <a:rPr kumimoji="1" lang="en-US" altLang="zh-CN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cs"/>
              </a:rPr>
              <a:t>1938</a:t>
            </a:r>
            <a:r>
              <a:rPr kumimoji="1" lang="zh-CN" altLang="en-US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cs"/>
              </a:rPr>
              <a:t>年赴</a:t>
            </a:r>
            <a:r>
              <a:rPr kumimoji="1" lang="zh-CN" altLang="en-US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cs"/>
                <a:hlinkClick r:id="rId9"/>
              </a:rPr>
              <a:t>延安</a:t>
            </a:r>
            <a:r>
              <a:rPr kumimoji="1" lang="zh-CN" altLang="en-US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cs"/>
              </a:rPr>
              <a:t>，后担任</a:t>
            </a:r>
            <a:r>
              <a:rPr kumimoji="1" lang="zh-CN" altLang="en-US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cs"/>
                <a:hlinkClick r:id="rId10"/>
              </a:rPr>
              <a:t>鲁迅艺术学院</a:t>
            </a:r>
            <a:r>
              <a:rPr kumimoji="1" lang="zh-CN" altLang="en-US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cs"/>
              </a:rPr>
              <a:t>音乐系主任。</a:t>
            </a:r>
            <a:r>
              <a:rPr kumimoji="1" lang="en-US" altLang="zh-CN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cs"/>
              </a:rPr>
              <a:t>1939</a:t>
            </a:r>
            <a:r>
              <a:rPr kumimoji="1" lang="zh-CN" altLang="en-US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cs"/>
              </a:rPr>
              <a:t>年</a:t>
            </a:r>
            <a:r>
              <a:rPr kumimoji="1" lang="en-US" altLang="zh-CN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cs"/>
              </a:rPr>
              <a:t>6</a:t>
            </a:r>
            <a:r>
              <a:rPr kumimoji="1" lang="zh-CN" altLang="en-US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cs"/>
              </a:rPr>
              <a:t>月，加入</a:t>
            </a:r>
            <a:r>
              <a:rPr kumimoji="1" lang="zh-CN" altLang="en-US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cs"/>
                <a:hlinkClick r:id="rId11"/>
              </a:rPr>
              <a:t>中国共产党</a:t>
            </a:r>
            <a:r>
              <a:rPr kumimoji="1" lang="en-US" altLang="zh-CN" sz="2400" b="1" kern="1200" cap="none" spc="0" normalizeH="0" baseline="3000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cs"/>
              </a:rPr>
              <a:t>[1]</a:t>
            </a:r>
            <a:r>
              <a:rPr kumimoji="1" lang="zh-CN" altLang="en-US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cs"/>
              </a:rPr>
              <a:t>  。</a:t>
            </a:r>
            <a:r>
              <a:rPr kumimoji="1" lang="en-US" altLang="zh-CN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cs"/>
              </a:rPr>
              <a:t>1945</a:t>
            </a:r>
            <a:r>
              <a:rPr kumimoji="1" lang="zh-CN" altLang="en-US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cs"/>
              </a:rPr>
              <a:t>年</a:t>
            </a:r>
            <a:r>
              <a:rPr kumimoji="1" lang="en-US" altLang="zh-CN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cs"/>
              </a:rPr>
              <a:t>10</a:t>
            </a:r>
            <a:r>
              <a:rPr kumimoji="1" lang="zh-CN" altLang="en-US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cs"/>
              </a:rPr>
              <a:t>月因劳累和营养不良，他的</a:t>
            </a:r>
            <a:r>
              <a:rPr kumimoji="1" lang="zh-CN" altLang="en-US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cs"/>
                <a:hlinkClick r:id="rId12"/>
              </a:rPr>
              <a:t>肺病</a:t>
            </a:r>
            <a:r>
              <a:rPr kumimoji="1" lang="zh-CN" altLang="en-US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cs"/>
              </a:rPr>
              <a:t>日益严重，最后冼星海病逝于</a:t>
            </a:r>
            <a:r>
              <a:rPr kumimoji="1" lang="zh-CN" altLang="en-US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cs"/>
                <a:hlinkClick r:id="rId13"/>
              </a:rPr>
              <a:t>莫斯科</a:t>
            </a:r>
            <a:r>
              <a:rPr kumimoji="1" lang="zh-CN" altLang="en-US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cs"/>
              </a:rPr>
              <a:t>。</a:t>
            </a:r>
            <a:endParaRPr kumimoji="1" lang="zh-CN" altLang="en-US" sz="2400" b="1" kern="1200" cap="none" spc="0" normalizeH="0" baseline="0" noProof="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+mn-cs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Rectangle 17"/>
          <p:cNvSpPr/>
          <p:nvPr/>
        </p:nvSpPr>
        <p:spPr>
          <a:xfrm>
            <a:off x="371475" y="1047750"/>
            <a:ext cx="8648700" cy="45218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 defTabSz="914400">
              <a:lnSpc>
                <a:spcPct val="12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背景创作：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defTabSz="914400">
              <a:lnSpc>
                <a:spcPct val="12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 1938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11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月武汉沦陷后，我国现代著名诗人光未然带领抗敌演剧三队，从陕西宜川县壶口附近东渡黄河，转入吕梁山抗日根据地。途中亲临险峡急流、怒涛旋涡、礁石瀑布的境地，目睹黄河船夫们与狂风恶浪搏斗的情景，聆听了悠长高亢、深沉有力的船夫号子。次年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月抵达延安后，一直酝酿着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黄河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词作，并在当年除夕联欢会上朗诵了这部诗篇。 冼星海听后异常兴奋，表示要为演剧队创作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黄河大合唱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并完成了这部大型声乐名作。 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13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日在延安陕北公学大礼堂首演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引起巨大反响，很快传遍整个中国。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5" name="标题 1"/>
          <p:cNvSpPr/>
          <p:nvPr/>
        </p:nvSpPr>
        <p:spPr>
          <a:xfrm>
            <a:off x="112713" y="211138"/>
            <a:ext cx="9142412" cy="433387"/>
          </a:xfrm>
          <a:prstGeom prst="rect">
            <a:avLst/>
          </a:prstGeom>
          <a:noFill/>
          <a:ln w="9525">
            <a:noFill/>
          </a:ln>
        </p:spPr>
        <p:txBody>
          <a:bodyPr lIns="82406" tIns="41203" rIns="82406" bIns="41203"/>
          <a:p>
            <a:pPr defTabSz="914400">
              <a:lnSpc>
                <a:spcPct val="90000"/>
              </a:lnSpc>
            </a:pPr>
            <a:r>
              <a:rPr lang="zh-CN" altLang="en-US" sz="28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新课导入</a:t>
            </a:r>
            <a:br>
              <a:rPr lang="en-US" altLang="zh-CN" sz="2800" b="1" dirty="0">
                <a:solidFill>
                  <a:srgbClr val="00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endParaRPr lang="zh-CN" altLang="en-US" sz="2700" b="1" dirty="0">
              <a:solidFill>
                <a:srgbClr val="0066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小学语文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000" baseline="0" dirty="0">
            <a:latin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初中语文</Template>
  <TotalTime>0</TotalTime>
  <Words>3155</Words>
  <Application>WPS 演示</Application>
  <PresentationFormat>自定义</PresentationFormat>
  <Paragraphs>374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6" baseType="lpstr">
      <vt:lpstr>Arial</vt:lpstr>
      <vt:lpstr>宋体</vt:lpstr>
      <vt:lpstr>Wingdings</vt:lpstr>
      <vt:lpstr>微软雅黑</vt:lpstr>
      <vt:lpstr>Calibri Light</vt:lpstr>
      <vt:lpstr>Calibri</vt:lpstr>
      <vt:lpstr>Times New Roman</vt:lpstr>
      <vt:lpstr>Arial Unicode MS</vt:lpstr>
      <vt:lpstr>华文中宋</vt:lpstr>
      <vt:lpstr>隶书</vt:lpstr>
      <vt:lpstr>华文仿宋</vt:lpstr>
      <vt:lpstr>华文楷体</vt:lpstr>
      <vt:lpstr>楷体_GB2312</vt:lpstr>
      <vt:lpstr>新宋体</vt:lpstr>
      <vt:lpstr>华文新魏</vt:lpstr>
      <vt:lpstr>小学语文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朗读技巧：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哪里开始“颂”，都颂些什么内容？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Green</cp:lastModifiedBy>
  <cp:revision>550</cp:revision>
  <dcterms:created xsi:type="dcterms:W3CDTF">2014-07-15T12:53:00Z</dcterms:created>
  <dcterms:modified xsi:type="dcterms:W3CDTF">2018-03-15T08:44:26Z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