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  <p:sldMasterId id="2147483660" r:id="rId3"/>
  </p:sldMasterIdLst>
  <p:notesMasterIdLst>
    <p:notesMasterId r:id="rId4"/>
  </p:notesMasterIdLst>
  <p:sldIdLst>
    <p:sldId id="256" r:id="rId5"/>
    <p:sldId id="257" r:id="rId6"/>
    <p:sldId id="262" r:id="rId7"/>
    <p:sldId id="280" r:id="rId8"/>
    <p:sldId id="265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2" r:id="rId20"/>
    <p:sldId id="291" r:id="rId21"/>
    <p:sldId id="296" r:id="rId22"/>
    <p:sldId id="294" r:id="rId23"/>
    <p:sldId id="295" r:id="rId24"/>
    <p:sldId id="297" r:id="rId25"/>
    <p:sldId id="298" r:id="rId26"/>
    <p:sldId id="299" r:id="rId27"/>
    <p:sldId id="301" r:id="rId28"/>
    <p:sldId id="300" r:id="rId29"/>
    <p:sldId id="302" r:id="rId30"/>
    <p:sldId id="303" r:id="rId31"/>
    <p:sldId id="304" r:id="rId32"/>
    <p:sldId id="305" r:id="rId33"/>
    <p:sldId id="306" r:id="rId34"/>
    <p:sldId id="258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72" y="210"/>
      </p:cViewPr>
      <p:guideLst>
        <p:guide orient="horz" pos="220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tags" Target="tags/tag5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notesMaster" Target="notesMasters/notesMaster1.xml" /><Relationship Id="rId40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34785-37E9-4A40-88A2-08392FF080B6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86988B-DBE6-43C6-AE66-2BFAD932FD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047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509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619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167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0251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900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5860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71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170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0435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582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973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7227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6841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3646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284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2786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7601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3098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325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4731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3295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865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437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6289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033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895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74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502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74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338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86988B-DBE6-43C6-AE66-2BFAD932FD6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08373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BD918-C5C6-4736-9449-57998B4449C8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1AEE5-F10F-4D2D-B899-34F5346DD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11.png" /><Relationship Id="rId11" Type="http://schemas.openxmlformats.org/officeDocument/2006/relationships/tags" Target="../tags/tag4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openxmlformats.org/officeDocument/2006/relationships/tags" Target="../tags/tag1.xml" /><Relationship Id="rId6" Type="http://schemas.openxmlformats.org/officeDocument/2006/relationships/image" Target="../media/image9.png" /><Relationship Id="rId7" Type="http://schemas.openxmlformats.org/officeDocument/2006/relationships/tags" Target="../tags/tag2.xml" /><Relationship Id="rId8" Type="http://schemas.openxmlformats.org/officeDocument/2006/relationships/image" Target="../media/image10.png" /><Relationship Id="rId9" Type="http://schemas.openxmlformats.org/officeDocument/2006/relationships/tags" Target="../tags/tag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3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3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3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3.png" /><Relationship Id="rId4" Type="http://schemas.openxmlformats.org/officeDocument/2006/relationships/image" Target="../media/image14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3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3.png" /><Relationship Id="rId4" Type="http://schemas.openxmlformats.org/officeDocument/2006/relationships/image" Target="../media/image15.png" /><Relationship Id="rId5" Type="http://schemas.openxmlformats.org/officeDocument/2006/relationships/image" Target="../media/image16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3.png" /><Relationship Id="rId4" Type="http://schemas.openxmlformats.org/officeDocument/2006/relationships/image" Target="../media/image17.jpeg" /><Relationship Id="rId5" Type="http://schemas.openxmlformats.org/officeDocument/2006/relationships/image" Target="../media/image18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3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1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92151" y="0"/>
            <a:ext cx="7230001" cy="6858000"/>
          </a:xfrm>
          <a:prstGeom prst="rect">
            <a:avLst/>
          </a:prstGeom>
          <a:solidFill>
            <a:srgbClr val="D3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66575" y="4445217"/>
            <a:ext cx="1211574" cy="1211574"/>
          </a:xfrm>
          <a:prstGeom prst="ellipse">
            <a:avLst/>
          </a:prstGeom>
          <a:solidFill>
            <a:srgbClr val="952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50419" y="4360762"/>
            <a:ext cx="1211574" cy="1211574"/>
          </a:xfrm>
          <a:prstGeom prst="ellipse">
            <a:avLst/>
          </a:prstGeom>
          <a:solidFill>
            <a:srgbClr val="952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492375" y="708025"/>
            <a:ext cx="675957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bg2">
                    <a:lumMod val="2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高一语文</a:t>
            </a:r>
          </a:p>
          <a:p>
            <a:pPr algn="ctr"/>
            <a:r>
              <a:rPr lang="zh-CN" altLang="en-US" sz="9600">
                <a:solidFill>
                  <a:schemeClr val="bg2">
                    <a:lumMod val="2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开学第一课</a:t>
            </a:r>
            <a:endParaRPr lang="zh-CN" altLang="en-US" sz="9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92375" y="0"/>
            <a:ext cx="29286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部编版新高一</a:t>
            </a:r>
          </a:p>
        </p:txBody>
      </p:sp>
      <p:pic>
        <p:nvPicPr>
          <p:cNvPr id="4" name="图片 3" descr="图片包含 游戏机, 花, 雨, 水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61"/>
          <a:stretch>
            <a:fillRect/>
          </a:stretch>
        </p:blipFill>
        <p:spPr>
          <a:xfrm>
            <a:off x="7827899" y="0"/>
            <a:ext cx="5362702" cy="4041168"/>
          </a:xfrm>
          <a:prstGeom prst="rect">
            <a:avLst/>
          </a:prstGeom>
        </p:spPr>
      </p:pic>
      <p:pic>
        <p:nvPicPr>
          <p:cNvPr id="7" name="图片 6" descr="白色的花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650" y="2943998"/>
            <a:ext cx="3834092" cy="383409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56510" y="4360545"/>
            <a:ext cx="67595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bg2">
                    <a:lumMod val="25000"/>
                  </a:schemeClr>
                </a:solidFill>
                <a:latin typeface="汉仪太极体简" panose="02010600000101010101" charset="-122"/>
                <a:ea typeface="汉仪太极体简" panose="02010600000101010101" charset="-122"/>
                <a:cs typeface="汉仪太极体简" panose="02010600000101010101" charset="-122"/>
              </a:rPr>
              <a:t>寻   梦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altLang="zh-CN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2</a:t>
              </a:r>
              <a:endParaRPr lang="en-GB" sz="24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4492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高考之重</a:t>
            </a:r>
            <a:r>
              <a:rPr lang="en-US" altLang="zh-CN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基础学科、比例日重</a:t>
            </a:r>
            <a:endParaRPr lang="en-US" altLang="zh-CN" sz="3200" b="1">
              <a:solidFill>
                <a:srgbClr val="FF0000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kumimoji="1" lang="zh-CN" altLang="en-US" sz="2800" b="1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在国家新一轮高考政策改革下，语文的霸主地位已不可撼动。语文成绩的好坏，在很大程度上决定了总成绩的高低，这是不言自明的。</a:t>
            </a:r>
          </a:p>
          <a:p>
            <a:pPr algn="just"/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语文素养是学生学好其他课程的基础，也是学生全面发展和终身发展的基础。语文课程的多重功能和奠基作用，决定了它在基础教育阶段的重要地位。语文高考，因此成为热点中的焦点和焦点中的难点。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altLang="zh-CN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3</a:t>
              </a:r>
              <a:endParaRPr lang="en-GB" sz="24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事业发展</a:t>
            </a:r>
            <a:r>
              <a:rPr lang="en-US" altLang="zh-CN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谁不需要发言、报告、写作</a:t>
            </a:r>
            <a:endParaRPr kumimoji="1"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</a:p>
          <a:p>
            <a:pPr algn="just"/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无论一个学生走上社会后从事什么行业，他的生活和工作中都离不开语文，语文素养高的学生，走入社会后工作会更加得心应手。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altLang="zh-CN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4</a:t>
              </a:r>
              <a:endParaRPr lang="en-GB" sz="24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3630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生活趣味</a:t>
            </a:r>
            <a:r>
              <a:rPr lang="en-US" altLang="zh-CN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做有趣的人，阅读、思考、表达</a:t>
            </a:r>
            <a:endParaRPr lang="en-US" altLang="zh-CN" sz="3200" b="1">
              <a:solidFill>
                <a:srgbClr val="FF0000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kumimoji="1"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</a:p>
          <a:p>
            <a:pPr algn="just"/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en-US" altLang="zh-CN" sz="2800" b="1">
                <a:solidFill>
                  <a:schemeClr val="tx1">
                    <a:lumMod val="65000"/>
                    <a:lumOff val="35000"/>
                  </a:schemeClr>
                </a:solidFill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点点滴滴，滂滂沱沱，淅淅沥沥，一切云情雨意，就宛然其中了。视觉上的这种美感，</a:t>
            </a:r>
            <a:r>
              <a:rPr lang="en-US" altLang="zh-CN" sz="2800" b="1">
                <a:solidFill>
                  <a:schemeClr val="tx2">
                    <a:lumMod val="50000"/>
                  </a:schemeClr>
                </a:solidFill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岂是什么rain也好，pluie也好所能满足?</a:t>
            </a:r>
            <a:endParaRPr lang="en-US" altLang="zh-CN" sz="2800" b="1">
              <a:solidFill>
                <a:schemeClr val="tx2">
                  <a:lumMod val="50000"/>
                </a:schemeClr>
              </a:solidFill>
              <a:latin typeface="字魂简雅黑" panose="00000500000000000000" charset="-122"/>
              <a:ea typeface="字魂简雅黑" panose="00000500000000000000" charset="-122"/>
              <a:cs typeface="字魂简雅黑" panose="00000500000000000000" charset="-122"/>
            </a:endParaRPr>
          </a:p>
          <a:p>
            <a:pPr algn="r"/>
            <a:r>
              <a:rPr lang="en-US" altLang="zh-CN" sz="2800" b="1">
                <a:solidFill>
                  <a:schemeClr val="tx1">
                    <a:lumMod val="65000"/>
                    <a:lumOff val="35000"/>
                  </a:schemeClr>
                </a:solidFill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——余光中《听听那冷雨》</a:t>
            </a:r>
            <a:endParaRPr kumimoji="1"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altLang="zh-CN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4</a:t>
              </a:r>
              <a:endParaRPr lang="en-GB" sz="24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4619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生活趣味</a:t>
            </a:r>
            <a:r>
              <a:rPr lang="en-US" altLang="zh-CN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做有趣的人，阅读、思考、表达</a:t>
            </a:r>
            <a:endParaRPr kumimoji="1"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en-US" altLang="x-none" sz="2800" b="1">
                <a:solidFill>
                  <a:schemeClr val="tx2"/>
                </a:solidFill>
                <a:latin typeface="等线"/>
                <a:ea typeface="等线" panose="02010600030101010101" charset="-122"/>
                <a:sym typeface="+mn-ea"/>
              </a:rPr>
              <a:t> “</a:t>
            </a:r>
            <a:r>
              <a:rPr lang="zh-CN" altLang="en-US" sz="2800" b="1">
                <a:solidFill>
                  <a:srgbClr val="000000"/>
                </a:solidFill>
                <a:latin typeface="等线"/>
                <a:ea typeface="等线" panose="02010600030101010101" charset="-122"/>
                <a:sym typeface="+mn-ea"/>
              </a:rPr>
              <a:t>我读小说是为了使自己更悲观。我不想变成畜生， 很大程度上要靠优美小说保护我的人性， 使我在衣食无忧一帆风顺中也有机会心情黯淡、绝望、眼泪汪汪。 一想起自己就觉得比别人善良、敏感、多情以及深沉。 这就是我的阅读趣味。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等线"/>
                <a:ea typeface="等线" panose="02010600030101010101" charset="-122"/>
                <a:sym typeface="+mn-ea"/>
              </a:rPr>
              <a:t> </a:t>
            </a:r>
          </a:p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                                    </a:t>
            </a:r>
            <a:r>
              <a:rPr kumimoji="1"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王朔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altLang="zh-CN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5</a:t>
              </a:r>
              <a:endParaRPr lang="en-GB" sz="24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150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文化认同</a:t>
            </a:r>
            <a:r>
              <a:rPr lang="en-US" altLang="zh-CN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热爱祖国、传承与出新</a:t>
            </a:r>
            <a:endParaRPr lang="en-US" altLang="zh-CN" sz="3200" b="1">
              <a:solidFill>
                <a:srgbClr val="FF0000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</a:p>
        </p:txBody>
      </p:sp>
      <p:pic>
        <p:nvPicPr>
          <p:cNvPr id="2" name="图片 1" descr="placingpictureplacehold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11789" b="11789"/>
          <a:stretch>
            <a:fillRect/>
          </a:stretch>
        </p:blipFill>
        <p:spPr>
          <a:xfrm>
            <a:off x="1678261" y="1874380"/>
            <a:ext cx="3594129" cy="189080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 descr="placingpictureplaceholder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10384" b="10384"/>
          <a:stretch>
            <a:fillRect/>
          </a:stretch>
        </p:blipFill>
        <p:spPr>
          <a:xfrm>
            <a:off x="6553850" y="1874790"/>
            <a:ext cx="3594129" cy="189080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 descr="placingpictureplaceholder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t="10384" b="10384"/>
          <a:stretch>
            <a:fillRect/>
          </a:stretch>
        </p:blipFill>
        <p:spPr>
          <a:xfrm>
            <a:off x="1621775" y="3950605"/>
            <a:ext cx="3594129" cy="189080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 descr="placingpictureplaceholder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t="10308" b="10308"/>
          <a:stretch>
            <a:fillRect/>
          </a:stretch>
        </p:blipFill>
        <p:spPr>
          <a:xfrm>
            <a:off x="6553791" y="3950605"/>
            <a:ext cx="3594129" cy="189080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9565" y="876935"/>
            <a:ext cx="9561830" cy="372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三、</a:t>
            </a:r>
            <a:r>
              <a:rPr lang="zh-CN" altLang="en-US" sz="9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sym typeface="+mn-ea"/>
              </a:rPr>
              <a:t>高中语文的特点</a:t>
            </a:r>
            <a:endParaRPr kumimoji="1" lang="zh-CN" altLang="en-US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kumimoji="1" lang="zh-CN" altLang="en-US" sz="4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endParaRPr kumimoji="1" lang="en-US" altLang="zh-CN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 descr="图片包含 桌子, 黑暗, 灯光, 灯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945" y="-193963"/>
            <a:ext cx="2740959" cy="440746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1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3278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spc="30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义启粗楷体" panose="02010601030101010101" charset="-128"/>
                <a:ea typeface="义启粗楷体" panose="02010601030101010101" charset="-128"/>
                <a:cs typeface="微软雅黑" panose="020b0503020204020204" pitchFamily="34" charset="-122"/>
                <a:sym typeface="+mn-ea"/>
              </a:rPr>
              <a:t>高中语文的新特点</a:t>
            </a:r>
          </a:p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spc="300" noProof="0">
                <a:ln w="3175">
                  <a:noFill/>
                  <a:prstDash val="dash"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义启粗楷体" panose="02010601030101010101" charset="-128"/>
                <a:ea typeface="义启粗楷体" panose="02010601030101010101" charset="-128"/>
                <a:cs typeface="微软雅黑" panose="020b0503020204020204" pitchFamily="34" charset="-122"/>
                <a:sym typeface="+mn-ea"/>
              </a:rPr>
              <a:t>更有深度、更具难度、更有广度</a:t>
            </a:r>
            <a:endParaRPr kumimoji="0" lang="zh-CN" altLang="en-US" sz="3200" b="1" i="0" u="none" strike="noStrike" kern="1200" cap="none" spc="300" normalizeH="0" noProof="0">
              <a:ln w="3175">
                <a:noFill/>
                <a:prstDash val="dash"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义启粗楷体" panose="02010601030101010101" charset="-128"/>
              <a:ea typeface="义启粗楷体" panose="02010601030101010101" charset="-128"/>
              <a:cs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ct val="50000"/>
              </a:spcBef>
            </a:pPr>
            <a:endParaRPr lang="zh-CN" altLang="en-US" sz="3200" b="1" spc="30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uLnTx/>
              <a:uFillTx/>
              <a:latin typeface="义启粗楷体" panose="02010601030101010101" charset="-128"/>
              <a:ea typeface="义启粗楷体" panose="02010601030101010101" charset="-128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0550" y="2753360"/>
            <a:ext cx="4191000" cy="250380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6051550" y="2753360"/>
            <a:ext cx="524827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=</a:t>
            </a:r>
            <a:r>
              <a:rPr lang="en-US" altLang="zh-CN" sz="3600"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</a:rPr>
              <a:t>69</a:t>
            </a:r>
            <a:r>
              <a:rPr lang="zh-CN" altLang="en-US" sz="3600"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</a:rPr>
              <a:t>课</a:t>
            </a: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一课包含几篇文章，且篇幅变得更长：</a:t>
            </a:r>
            <a:endParaRPr lang="zh-CN" altLang="en-US" sz="2800">
              <a:latin typeface="字魂简雅黑" panose="00000500000000000000" charset="-122"/>
              <a:ea typeface="字魂简雅黑" panose="00000500000000000000" charset="-122"/>
              <a:cs typeface="字魂简雅黑" panose="00000500000000000000" charset="-122"/>
            </a:endParaRPr>
          </a:p>
          <a:p>
            <a:pPr algn="l"/>
            <a:r>
              <a:rPr lang="zh-CN" altLang="en-US" sz="2800"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《齐桓晋文之事》</a:t>
            </a:r>
            <a:r>
              <a:rPr lang="en-US" altLang="zh-CN" sz="2800"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1681</a:t>
            </a:r>
            <a:r>
              <a:rPr lang="zh-CN" altLang="en-US" sz="2800"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个字</a:t>
            </a:r>
            <a:endParaRPr lang="zh-CN" altLang="en-US" sz="2800">
              <a:latin typeface="字魂简雅黑" panose="00000500000000000000" charset="-122"/>
              <a:ea typeface="字魂简雅黑" panose="00000500000000000000" charset="-122"/>
              <a:cs typeface="字魂简雅黑" panose="00000500000000000000" charset="-122"/>
            </a:endParaRPr>
          </a:p>
          <a:p>
            <a:pPr algn="l"/>
            <a:r>
              <a:rPr lang="zh-CN" altLang="en-US" sz="2800"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《鸿门宴》</a:t>
            </a:r>
            <a:r>
              <a:rPr lang="en-US" altLang="zh-CN" sz="2800"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1837</a:t>
            </a:r>
            <a:r>
              <a:rPr lang="zh-CN" altLang="en-US" sz="2800"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个字</a:t>
            </a:r>
            <a:endParaRPr lang="zh-CN" altLang="en-US" sz="2800">
              <a:latin typeface="字魂简雅黑" panose="00000500000000000000" charset="-122"/>
              <a:ea typeface="字魂简雅黑" panose="00000500000000000000" charset="-122"/>
              <a:cs typeface="字魂简雅黑" panose="00000500000000000000" charset="-122"/>
            </a:endParaRPr>
          </a:p>
          <a:p>
            <a:pPr algn="l"/>
            <a:r>
              <a:rPr lang="zh-CN" altLang="en-US" sz="2800"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《实践是检验真理的唯一标准》</a:t>
            </a:r>
            <a:r>
              <a:rPr lang="en-US" altLang="zh-CN" sz="2800"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6251</a:t>
            </a:r>
            <a:r>
              <a:rPr lang="zh-CN" altLang="en-US" sz="2800"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个字</a:t>
            </a:r>
            <a:endParaRPr lang="zh-CN" altLang="en-US" sz="2800">
              <a:latin typeface="字魂简雅黑" panose="00000500000000000000" charset="-122"/>
              <a:ea typeface="字魂简雅黑" panose="00000500000000000000" charset="-122"/>
              <a:cs typeface="字魂简雅黑" panose="00000500000000000000" charset="-122"/>
            </a:endParaRPr>
          </a:p>
          <a:p>
            <a:pPr algn="l"/>
            <a:r>
              <a:rPr lang="en-US" altLang="zh-CN" sz="2800"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......</a:t>
            </a:r>
            <a:endParaRPr lang="en-US" altLang="zh-CN" sz="2800">
              <a:latin typeface="字魂简雅黑" panose="00000500000000000000" charset="-122"/>
              <a:ea typeface="字魂简雅黑" panose="00000500000000000000" charset="-122"/>
              <a:cs typeface="字魂简雅黑" panose="00000500000000000000" charset="-122"/>
            </a:endParaRPr>
          </a:p>
          <a:p>
            <a:pPr algn="l"/>
            <a:endParaRPr lang="en-US" altLang="zh-CN" sz="2800">
              <a:latin typeface="字魂简雅黑" panose="00000500000000000000" charset="-122"/>
              <a:ea typeface="字魂简雅黑" panose="00000500000000000000" charset="-122"/>
              <a:cs typeface="字魂简雅黑" panose="00000500000000000000" charset="-122"/>
            </a:endParaRPr>
          </a:p>
        </p:txBody>
      </p:sp>
      <p:pic>
        <p:nvPicPr>
          <p:cNvPr id="9" name="图片 8" descr="%SZV0~0PL$Q@G5)~W3UYAZ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0480" y="514985"/>
            <a:ext cx="2589530" cy="258191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2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5458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高中语文学什么？ 从题型看</a:t>
            </a:r>
            <a:endParaRPr lang="zh-CN" altLang="en-US" sz="3200" b="1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457200" indent="-457200" algn="just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现代文</a:t>
            </a:r>
            <a:r>
              <a:rPr lang="zh-CN" altLang="en-US" sz="32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阅读（论述、实用、文学）</a:t>
            </a:r>
          </a:p>
          <a:p>
            <a:pPr marL="457200" indent="-457200" algn="just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古诗文</a:t>
            </a:r>
            <a:r>
              <a:rPr lang="zh-CN" altLang="en-US" sz="32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阅读</a:t>
            </a:r>
            <a:endParaRPr lang="zh-CN" altLang="en-US" sz="3200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buNone/>
            </a:pPr>
            <a:r>
              <a:rPr lang="zh-CN" altLang="en-US" sz="320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（1）文言文阅读</a:t>
            </a:r>
            <a:endParaRPr lang="en-US" altLang="zh-CN" sz="320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>
              <a:buNone/>
            </a:pPr>
            <a:r>
              <a:rPr lang="zh-CN" altLang="en-US" sz="320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（2）诗歌鉴赏</a:t>
            </a:r>
            <a:endParaRPr lang="en-US" altLang="zh-CN" sz="320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>
              <a:buNone/>
            </a:pPr>
            <a:r>
              <a:rPr lang="zh-CN" altLang="en-US" sz="320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（3）名句名篇默写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语言</a:t>
            </a:r>
            <a:r>
              <a:rPr lang="zh-CN" altLang="en-US" sz="32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表达</a:t>
            </a:r>
            <a:r>
              <a:rPr lang="zh-CN" altLang="en-US" sz="320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与运用</a:t>
            </a:r>
            <a:endParaRPr lang="en-US" altLang="zh-CN" sz="320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>
              <a:buNone/>
            </a:pPr>
            <a:r>
              <a:rPr lang="zh-CN" altLang="en-US" sz="320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（成语、病句、衔接、仿写、补句、纠错）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作文（长的</a:t>
            </a:r>
            <a:r>
              <a:rPr lang="zh-CN" altLang="en-US" sz="32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书面表达</a:t>
            </a:r>
            <a:r>
              <a:rPr lang="zh-CN" altLang="en-US" sz="320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）</a:t>
            </a:r>
            <a:endParaRPr kumimoji="1"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3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928860" cy="525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高中语文学什么？ 从内容看</a:t>
            </a:r>
            <a:endParaRPr lang="zh-CN" altLang="en-US" sz="3200" b="1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kumimoji="1" lang="zh-CN" altLang="en-US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四大文学体裁的优秀作品。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小说、散文、诗歌、戏剧等，古今中外的优秀作品，从中我们培养一定的审美情趣，提高鉴赏能力，掌握鉴赏方法，陶冶情操。</a:t>
            </a:r>
            <a:endParaRPr kumimoji="1"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kumimoji="1" lang="zh-CN" altLang="en-US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应用文体、实用文体。</a:t>
            </a:r>
            <a:endParaRPr kumimoji="1" lang="en-US" altLang="zh-CN" sz="2800" b="1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kumimoji="1" lang="zh-CN" altLang="en-US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文言文、古诗词，传统文化中的精华。</a:t>
            </a:r>
            <a:endParaRPr kumimoji="1" lang="en-US" altLang="zh-CN" sz="2800" b="1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kumimoji="1" lang="zh-CN" altLang="en-US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写作。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包括记叙文、</a:t>
            </a:r>
            <a:r>
              <a:rPr kumimoji="1"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议论文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 </a:t>
            </a:r>
            <a:endParaRPr kumimoji="1"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kumimoji="1" lang="zh-CN" altLang="en-US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整本书阅读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，如</a:t>
            </a:r>
            <a:r>
              <a:rPr kumimoji="1"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红楼梦</a:t>
            </a:r>
            <a:r>
              <a:rPr kumimoji="1"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乡土中国</a:t>
            </a:r>
            <a:r>
              <a:rPr kumimoji="1"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9565" y="876935"/>
            <a:ext cx="9561830" cy="372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四、</a:t>
            </a:r>
            <a:r>
              <a:rPr lang="zh-CN" altLang="en-US" sz="9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sym typeface="+mn-ea"/>
              </a:rPr>
              <a:t>怎样学高中语文</a:t>
            </a:r>
            <a:endParaRPr kumimoji="1" lang="zh-CN" altLang="en-US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kumimoji="1" lang="zh-CN" altLang="en-US" sz="4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endParaRPr kumimoji="1" lang="en-US" altLang="zh-CN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 descr="图片包含 桌子, 黑暗, 灯光, 灯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945" y="-193963"/>
            <a:ext cx="2740959" cy="440746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35259" y="47950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椭圆 19"/>
          <p:cNvSpPr/>
          <p:nvPr/>
        </p:nvSpPr>
        <p:spPr>
          <a:xfrm>
            <a:off x="4850780" y="803206"/>
            <a:ext cx="1211574" cy="1211574"/>
          </a:xfrm>
          <a:prstGeom prst="ellipse">
            <a:avLst/>
          </a:prstGeom>
          <a:solidFill>
            <a:srgbClr val="D3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224560" y="557561"/>
            <a:ext cx="5742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目录</a:t>
            </a:r>
          </a:p>
        </p:txBody>
      </p:sp>
      <p:pic>
        <p:nvPicPr>
          <p:cNvPr id="23" name="图片 22" descr="图片包含 游戏机, 标志, 食物, 衬衫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8" t="24878" r="23767" b="22656"/>
          <a:stretch>
            <a:fillRect/>
          </a:stretch>
        </p:blipFill>
        <p:spPr>
          <a:xfrm>
            <a:off x="4484649" y="1582277"/>
            <a:ext cx="366131" cy="36350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127032" y="944378"/>
            <a:ext cx="400110" cy="10005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contents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字魂95号-手刻宋" panose="00000500000000000000" pitchFamily="2" charset="-122"/>
              <a:ea typeface="字魂95号-手刻宋" panose="000005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14956" y="3096643"/>
            <a:ext cx="40950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一</a:t>
            </a:r>
            <a:r>
              <a: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·</a:t>
            </a:r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什么是语文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512761" y="3096643"/>
            <a:ext cx="40950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二</a:t>
            </a:r>
            <a:r>
              <a: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·</a:t>
            </a:r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为什么要学语文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24811" y="4900180"/>
            <a:ext cx="40950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三</a:t>
            </a:r>
            <a:r>
              <a: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·</a:t>
            </a:r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高中语文的特点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672146" y="4900180"/>
            <a:ext cx="40950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四</a:t>
            </a:r>
            <a:r>
              <a: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·</a:t>
            </a:r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怎样学高中语文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1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6824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spc="30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义启粗楷体" panose="02010601030101010101" charset="-128"/>
                <a:ea typeface="义启粗楷体" panose="02010601030101010101" charset="-128"/>
                <a:cs typeface="微软雅黑" panose="020b0503020204020204" pitchFamily="34" charset="-122"/>
                <a:sym typeface="+mn-ea"/>
              </a:rPr>
              <a:t>树立目标</a:t>
            </a:r>
          </a:p>
          <a:p>
            <a:pPr eaLnBrk="0" hangingPunct="0"/>
            <a:r>
              <a:rPr lang="zh-CN" altLang="en-US" sz="3200" b="1"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这里我们把语文学习的最高目标、毕生追求定为</a:t>
            </a:r>
          </a:p>
          <a:p>
            <a:pPr eaLnBrk="0" hangingPunct="0"/>
            <a:r>
              <a:rPr lang="zh-CN" altLang="en-US" sz="3200" b="1"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“六一居士”：</a:t>
            </a:r>
          </a:p>
          <a:p>
            <a:pPr eaLnBrk="0" hangingPunct="0"/>
            <a:endParaRPr lang="zh-CN" altLang="en-US" sz="3200" b="1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eaLnBrk="0" hangingPunct="0"/>
            <a:r>
              <a:rPr lang="zh-CN" altLang="en-US" sz="3200" b="1"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一笔好字，</a:t>
            </a:r>
            <a:endParaRPr lang="zh-CN" altLang="en-US" sz="3200" b="1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eaLnBrk="0" hangingPunct="0"/>
            <a:r>
              <a:rPr lang="zh-CN" altLang="en-US" sz="3200" b="1"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一口普通话，</a:t>
            </a:r>
            <a:endParaRPr lang="zh-CN" altLang="en-US" sz="3200" b="1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eaLnBrk="0" hangingPunct="0"/>
            <a:r>
              <a:rPr lang="zh-CN" altLang="en-US" sz="3200" b="1"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一张铁嘴，</a:t>
            </a:r>
            <a:endParaRPr lang="zh-CN" altLang="en-US" sz="3200" b="1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eaLnBrk="0" hangingPunct="0"/>
            <a:r>
              <a:rPr lang="zh-CN" altLang="en-US" sz="3200" b="1"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一肚子名篇佳作，</a:t>
            </a:r>
            <a:endParaRPr lang="zh-CN" altLang="en-US" sz="3200" b="1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eaLnBrk="0" hangingPunct="0"/>
            <a:r>
              <a:rPr lang="zh-CN" altLang="en-US" sz="3200" b="1"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一手好文章，</a:t>
            </a:r>
            <a:endParaRPr lang="zh-CN" altLang="en-US" sz="3200" b="1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eaLnBrk="0" hangingPunct="0"/>
            <a:r>
              <a:rPr lang="zh-CN" altLang="en-US" sz="3200" b="1"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一颗敏锐的心。</a:t>
            </a:r>
            <a:endParaRPr lang="zh-CN" altLang="en-US" sz="3200" b="1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>
              <a:lnSpc>
                <a:spcPct val="130000"/>
              </a:lnSpc>
              <a:spcBef>
                <a:spcPct val="50000"/>
              </a:spcBef>
            </a:pPr>
            <a:endParaRPr lang="zh-CN" altLang="en-US" sz="3200" b="1" spc="30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uLnTx/>
              <a:uFillTx/>
              <a:latin typeface="义启粗楷体" panose="02010601030101010101" charset="-128"/>
              <a:ea typeface="义启粗楷体" panose="02010601030101010101" charset="-128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2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3722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spc="30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义启粗楷体" panose="02010601030101010101" charset="-128"/>
                <a:ea typeface="义启粗楷体" panose="02010601030101010101" charset="-128"/>
                <a:cs typeface="微软雅黑" panose="020b0503020204020204" pitchFamily="34" charset="-122"/>
                <a:sym typeface="+mn-ea"/>
              </a:rPr>
              <a:t>培养兴趣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3200" b="1">
                <a:ea typeface="等线" panose="02010600030101010101" charset="-122"/>
                <a:sym typeface="+mn-ea"/>
              </a:rPr>
              <a:t>知之者不如好之者，</a:t>
            </a:r>
            <a:br>
              <a:rPr lang="zh-CN" altLang="en-US" sz="3200" b="1">
                <a:ea typeface="等线" panose="02010600030101010101" charset="-122"/>
                <a:sym typeface="+mn-ea"/>
              </a:rPr>
            </a:br>
            <a:r>
              <a:rPr lang="zh-CN" altLang="en-US" sz="3200" b="1">
                <a:ea typeface="等线" panose="02010600030101010101" charset="-122"/>
                <a:sym typeface="+mn-ea"/>
              </a:rPr>
              <a:t>       好之者不如乐之者。</a:t>
            </a:r>
            <a:endParaRPr lang="zh-CN" altLang="en-US" sz="3200" b="1">
              <a:ea typeface="等线" panose="0201060003010101010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3200" b="1">
                <a:ea typeface="等线" panose="02010600030101010101" charset="-122"/>
                <a:sym typeface="+mn-ea"/>
              </a:rPr>
              <a:t>                                                 </a:t>
            </a:r>
            <a:r>
              <a:rPr lang="en-US" altLang="x-none" sz="3200" b="1">
                <a:latin typeface="Arial" panose="020b0604020202020204" pitchFamily="34" charset="0"/>
                <a:ea typeface="等线" panose="02010600030101010101" charset="-122"/>
                <a:sym typeface="+mn-ea"/>
              </a:rPr>
              <a:t>——</a:t>
            </a:r>
            <a:r>
              <a:rPr lang="en-US" altLang="x-none" sz="3200" b="1">
                <a:ea typeface="等线" panose="02010600030101010101" charset="-122"/>
                <a:sym typeface="+mn-ea"/>
              </a:rPr>
              <a:t>《</a:t>
            </a:r>
            <a:r>
              <a:rPr lang="zh-CN" altLang="en-US" sz="3200" b="1">
                <a:ea typeface="等线" panose="02010600030101010101" charset="-122"/>
                <a:sym typeface="+mn-ea"/>
              </a:rPr>
              <a:t>论语</a:t>
            </a:r>
            <a:r>
              <a:rPr lang="en-US" altLang="x-none" sz="3200" b="1">
                <a:ea typeface="等线" panose="02010600030101010101" charset="-122"/>
                <a:sym typeface="+mn-ea"/>
              </a:rPr>
              <a:t>》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</a:endParaRPr>
          </a:p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兴趣是最好的老师   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277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</a:t>
            </a:r>
            <a:r>
              <a:rPr lang="zh-CN" altLang="en-US" sz="2800" b="1" spc="300" noProof="0">
                <a:ln w="3175">
                  <a:noFill/>
                  <a:prstDash val="dash"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义启粗楷体" panose="02010601030101010101" charset="-128"/>
                <a:ea typeface="义启粗楷体" panose="02010601030101010101" charset="-128"/>
                <a:cs typeface="微软雅黑" panose="020b0503020204020204" pitchFamily="34" charset="-122"/>
                <a:sym typeface="+mn-ea"/>
              </a:rPr>
              <a:t>整本书阅读必读书目：</a:t>
            </a:r>
            <a:endParaRPr kumimoji="0" lang="zh-CN" altLang="en-US" sz="2800" b="1" i="0" u="none" strike="noStrike" kern="1200" cap="none" spc="300" normalizeH="0" noProof="0">
              <a:ln w="3175">
                <a:noFill/>
                <a:prstDash val="dash"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义启粗楷体" panose="02010601030101010101" charset="-128"/>
              <a:ea typeface="义启粗楷体" panose="02010601030101010101" charset="-128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zh-CN" altLang="en-US" sz="2800" spc="30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字魂简雅黑" panose="00000500000000000000" charset="-122"/>
                <a:ea typeface="字魂简雅黑" panose="00000500000000000000" charset="-122"/>
                <a:cs typeface="微软雅黑" panose="020b0503020204020204" pitchFamily="34" charset="-122"/>
                <a:sym typeface="+mn-ea"/>
              </a:rPr>
              <a:t>必修上册：费孝通《乡土中国》</a:t>
            </a:r>
            <a:endParaRPr kumimoji="0" lang="zh-CN" altLang="en-US" sz="2800" i="0" u="none" strike="noStrike" kern="1200" cap="none" spc="300" normalizeH="0" noProof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字魂简雅黑" panose="00000500000000000000" charset="-122"/>
              <a:ea typeface="字魂简雅黑" panose="00000500000000000000" charset="-122"/>
              <a:cs typeface="微软雅黑" panose="020b0503020204020204" pitchFamily="3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zh-CN" altLang="en-US" sz="2800" spc="30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字魂简雅黑" panose="00000500000000000000" charset="-122"/>
                <a:ea typeface="字魂简雅黑" panose="00000500000000000000" charset="-122"/>
                <a:cs typeface="微软雅黑" panose="020b0503020204020204" pitchFamily="34" charset="-122"/>
                <a:sym typeface="+mn-ea"/>
              </a:rPr>
              <a:t>必修下册：曹雪芹《红楼梦》</a:t>
            </a:r>
            <a:r>
              <a:rPr lang="zh-CN" altLang="en-US" sz="28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中心核</a:t>
            </a: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3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206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spc="30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义启粗楷体" panose="02010601030101010101" charset="-128"/>
                <a:ea typeface="义启粗楷体" panose="02010601030101010101" charset="-128"/>
                <a:cs typeface="微软雅黑" panose="020b0503020204020204" pitchFamily="34" charset="-122"/>
                <a:sym typeface="+mn-ea"/>
              </a:rPr>
              <a:t>拓展阅读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ea typeface="等线" panose="02010600030101010101" charset="-122"/>
                <a:sym typeface="+mn-ea"/>
              </a:rPr>
              <a:t>操千曲而后晓声</a:t>
            </a:r>
            <a:br>
              <a:rPr lang="zh-CN" altLang="en-US" sz="3200" b="1">
                <a:ea typeface="等线" panose="02010600030101010101" charset="-122"/>
                <a:sym typeface="+mn-ea"/>
              </a:rPr>
            </a:br>
            <a:r>
              <a:rPr lang="zh-CN" altLang="en-US" sz="3200" b="1">
                <a:ea typeface="等线" panose="02010600030101010101" charset="-122"/>
                <a:sym typeface="+mn-ea"/>
              </a:rPr>
              <a:t>      观千剑而后识器</a:t>
            </a:r>
            <a:endParaRPr lang="zh-CN" altLang="en-US" sz="3200" b="1">
              <a:ea typeface="等线" panose="0201060003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sym typeface="+mn-ea"/>
              </a:rPr>
              <a:t>                                       </a:t>
            </a:r>
            <a:r>
              <a:rPr lang="en-US" altLang="x-none" sz="3200" b="1">
                <a:latin typeface="Arial" panose="020b0604020202020204" pitchFamily="34" charset="0"/>
                <a:sym typeface="+mn-ea"/>
              </a:rPr>
              <a:t>——</a:t>
            </a:r>
            <a:r>
              <a:rPr lang="zh-CN" altLang="en-US" sz="3200" b="1">
                <a:sym typeface="+mn-ea"/>
              </a:rPr>
              <a:t>刘勰</a:t>
            </a:r>
            <a:r>
              <a:rPr lang="en-US" altLang="x-none" sz="3200" b="1">
                <a:sym typeface="+mn-ea"/>
              </a:rPr>
              <a:t>《</a:t>
            </a:r>
            <a:r>
              <a:rPr lang="zh-CN" altLang="en-US" sz="3200" b="1">
                <a:sym typeface="+mn-ea"/>
              </a:rPr>
              <a:t>文心雕龙</a:t>
            </a:r>
            <a:r>
              <a:rPr lang="en-US" altLang="x-none" sz="3200" b="1">
                <a:latin typeface="Arial" panose="020b0604020202020204" pitchFamily="34" charset="0"/>
                <a:sym typeface="+mn-ea"/>
              </a:rPr>
              <a:t>·</a:t>
            </a:r>
            <a:r>
              <a:rPr lang="zh-CN" altLang="en-US" sz="3200" b="1">
                <a:sym typeface="+mn-ea"/>
              </a:rPr>
              <a:t>知音</a:t>
            </a:r>
            <a:r>
              <a:rPr lang="en-US" altLang="x-none" sz="3200" b="1">
                <a:sym typeface="+mn-ea"/>
              </a:rPr>
              <a:t>》</a:t>
            </a:r>
            <a:endParaRPr kumimoji="1"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845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0105" y="563245"/>
            <a:ext cx="10669905" cy="5734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zh-CN" altLang="en-US" sz="2000" b="1" spc="300" noProof="0">
                <a:ln w="3175">
                  <a:noFill/>
                  <a:prstDash val="dash"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义启粗楷体" panose="02010601030101010101" charset="-128"/>
                <a:ea typeface="义启粗楷体" panose="02010601030101010101" charset="-128"/>
                <a:cs typeface="微软雅黑" panose="020b0503020204020204" pitchFamily="34" charset="-122"/>
                <a:sym typeface="+mn-ea"/>
              </a:rPr>
              <a:t>高中语文课程标准推荐阅读的经典书目：</a:t>
            </a:r>
            <a:endParaRPr kumimoji="0" lang="zh-CN" altLang="en-US" sz="2000" b="1" i="0" u="none" strike="noStrike" kern="1200" cap="none" spc="300" normalizeH="0" noProof="0">
              <a:ln w="3175">
                <a:noFill/>
                <a:prstDash val="dash"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义启粗楷体" panose="02010601030101010101" charset="-128"/>
              <a:ea typeface="义启粗楷体" panose="02010601030101010101" charset="-128"/>
              <a:cs typeface="微软雅黑" panose="020b0503020204020204" pitchFamily="34" charset="-122"/>
            </a:endParaRPr>
          </a:p>
          <a:p>
            <a:pPr marL="0" marR="0" lvl="0" indent="-685800" algn="just" defTabSz="913765" rtl="0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ü"/>
            </a:pPr>
            <a:r>
              <a:rPr lang="zh-CN" altLang="en-US" sz="2000" b="1" spc="30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文化经典著作，如《论语》《孟子》《老子》《庄子》《史记》等。</a:t>
            </a:r>
            <a:endParaRPr kumimoji="0" lang="zh-CN" altLang="en-US" sz="2000" b="1" i="0" u="none" strike="noStrike" kern="1200" cap="none" spc="300" normalizeH="0" noProof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字魂简雅黑" panose="00000500000000000000" charset="-122"/>
              <a:ea typeface="字魂简雅黑" panose="00000500000000000000" charset="-122"/>
              <a:cs typeface="字魂简雅黑" panose="00000500000000000000" charset="-122"/>
            </a:endParaRPr>
          </a:p>
          <a:p>
            <a:pPr marL="0" marR="0" lvl="0" indent="-685800" algn="just" defTabSz="913765" rtl="0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ü"/>
            </a:pPr>
            <a:r>
              <a:rPr lang="zh-CN" altLang="en-US" sz="2000" b="1" spc="30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诗歌，如毛泽东诗词，郭沫若、戴望舒、艾青、臧克家、贺敬之、郭小川等的作品；海涅、普希金、惠特曼、泰戈尔等的作品。</a:t>
            </a:r>
            <a:endParaRPr kumimoji="0" lang="zh-CN" altLang="en-US" sz="2000" b="1" i="0" u="none" strike="noStrike" kern="1200" cap="none" spc="300" normalizeH="0" noProof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字魂简雅黑" panose="00000500000000000000" charset="-122"/>
              <a:ea typeface="字魂简雅黑" panose="00000500000000000000" charset="-122"/>
              <a:cs typeface="字魂简雅黑" panose="00000500000000000000" charset="-122"/>
            </a:endParaRPr>
          </a:p>
          <a:p>
            <a:pPr marL="0" marR="0" lvl="0" indent="-685800" algn="just" defTabSz="913765" rtl="0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ü"/>
            </a:pPr>
            <a:r>
              <a:rPr lang="zh-CN" altLang="en-US" sz="2000" b="1" spc="30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小说，如罗贯中《三国演义》、曹雪芹《红楼梦》、吴敬梓《儒林外史》、鲁迅《呐喊》和《彷徨》、茅盾《子夜》、巴金《家》、老舍《四世同堂》、沈从文《边城》、周立波《暴风骤雨》、路遥《平凡的世界》；塞万提斯《堂吉诃德》、雨果《悲惨世界》、巴尔扎克《欧也妮·葛朗台》、狄更斯《大卫·科波菲尔》、列夫·托尔斯泰《战争与和平》、罗曼·罗兰《约翰·克利斯朵夫》、海明威《老人与海》、莫泊桑短篇小说、契诃夫短篇小说、欧·亨利短篇小说等。</a:t>
            </a:r>
            <a:endParaRPr kumimoji="0" lang="zh-CN" altLang="en-US" sz="2000" b="1" i="0" u="none" strike="noStrike" kern="1200" cap="none" spc="300" normalizeH="0" noProof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字魂简雅黑" panose="00000500000000000000" charset="-122"/>
              <a:ea typeface="字魂简雅黑" panose="00000500000000000000" charset="-122"/>
              <a:cs typeface="字魂简雅黑" panose="00000500000000000000" charset="-122"/>
            </a:endParaRPr>
          </a:p>
          <a:p>
            <a:pPr marL="0" marR="0" lvl="0" indent="-685800" algn="just" defTabSz="913765" rtl="0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ü"/>
            </a:pPr>
            <a:r>
              <a:rPr lang="zh-CN" altLang="en-US" sz="2000" b="1" spc="30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散文，如鲁迅杂文、朱自清散文、叶圣陶散文等。</a:t>
            </a:r>
            <a:endParaRPr kumimoji="0" lang="zh-CN" altLang="en-US" sz="2000" b="1" i="0" u="none" strike="noStrike" kern="1200" cap="none" spc="300" normalizeH="0" noProof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字魂简雅黑" panose="00000500000000000000" charset="-122"/>
              <a:ea typeface="字魂简雅黑" panose="00000500000000000000" charset="-122"/>
              <a:cs typeface="字魂简雅黑" panose="00000500000000000000" charset="-122"/>
            </a:endParaRPr>
          </a:p>
          <a:p>
            <a:pPr marL="0" marR="0" lvl="0" indent="-685800" algn="just" defTabSz="913765" rtl="0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ü"/>
            </a:pPr>
            <a:r>
              <a:rPr lang="zh-CN" altLang="en-US" sz="2000" b="1" spc="30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剧本，如关汉卿《窦娥冤》、王实甫《西厢记》、汤显祖《牡丹亭》、郭沫若《屈原》、曹禺《雷雨》、老舍《茶馆》、莎士比亚《哈姆雷特》等。</a:t>
            </a:r>
            <a:endParaRPr kumimoji="0" lang="zh-CN" altLang="en-US" sz="2000" b="1" i="0" u="none" strike="noStrike" kern="1200" cap="none" spc="300" normalizeH="0" noProof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字魂简雅黑" panose="00000500000000000000" charset="-122"/>
              <a:ea typeface="字魂简雅黑" panose="00000500000000000000" charset="-122"/>
              <a:cs typeface="字魂简雅黑" panose="00000500000000000000" charset="-122"/>
            </a:endParaRPr>
          </a:p>
          <a:p>
            <a:pPr marL="0" marR="0" lvl="0" indent="-685800" algn="just" defTabSz="913765" rtl="0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ü"/>
            </a:pPr>
            <a:r>
              <a:rPr lang="zh-CN" altLang="en-US" sz="2000" b="1" spc="30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语言文学理论著作，如吕叔湘《语文常谈》、朱光潜《谈美书简》、爱克曼《歌德谈话录》等。</a:t>
            </a:r>
            <a:endParaRPr kumimoji="0" lang="zh-CN" altLang="en-US" sz="2000" b="1" i="0" u="none" strike="noStrike" kern="1200" cap="none" spc="300" normalizeH="0" noProof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字魂简雅黑" panose="00000500000000000000" charset="-122"/>
              <a:ea typeface="字魂简雅黑" panose="00000500000000000000" charset="-122"/>
              <a:cs typeface="字魂简雅黑" panose="00000500000000000000" charset="-122"/>
            </a:endParaRPr>
          </a:p>
          <a:p>
            <a:pPr marL="0" marR="0" lvl="0" indent="-787400" algn="just" defTabSz="913765" rtl="0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2000" b="1" spc="30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字魂简雅黑" panose="00000500000000000000" charset="-122"/>
                <a:ea typeface="字魂简雅黑" panose="00000500000000000000" charset="-122"/>
                <a:cs typeface="字魂简雅黑" panose="00000500000000000000" charset="-122"/>
                <a:sym typeface="+mn-ea"/>
              </a:rPr>
              <a:t>可以自己准备摘抄、随笔本，取个名字，设计板块，精心装点</a:t>
            </a:r>
            <a:endParaRPr kumimoji="1"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845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0105" y="563245"/>
            <a:ext cx="10669905" cy="4612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  <a:sym typeface="Times New Roman" panose="02020603050405020304" pitchFamily="18" charset="0"/>
              </a:rPr>
              <a:t>基本要求：</a:t>
            </a:r>
            <a:r>
              <a:rPr lang="en-US" altLang="x-none" sz="28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_GB2312" pitchFamily="1" charset="-122"/>
                <a:sym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楷体_GB2312" pitchFamily="1" charset="-122"/>
                <a:ea typeface="楷体_GB2312" pitchFamily="1" charset="-122"/>
                <a:sym typeface="楷体_GB2312" pitchFamily="1" charset="-122"/>
              </a:rPr>
              <a:t>不动笔墨不读书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_GB2312" pitchFamily="1" charset="-122"/>
                <a:sym typeface="Times New Roman" panose="02020603050405020304" pitchFamily="18" charset="0"/>
              </a:rPr>
              <a:t>”</a:t>
            </a:r>
          </a:p>
          <a:p>
            <a:pPr indent="0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_GB2312" pitchFamily="1" charset="-122"/>
              </a:rPr>
              <a:t>精读一本，略读一串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,经常读书看报、浏览当天报纸和近期书刊的习惯。</a:t>
            </a:r>
          </a:p>
          <a:p>
            <a:pPr indent="0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_GB2312" pitchFamily="1" charset="-122"/>
              </a:rPr>
              <a:t>“不动笔墨不读书”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、提要钩玄、摘抄、摘录、写读后感、知识卡片用适合自己的方式做读书笔记。</a:t>
            </a:r>
          </a:p>
          <a:p>
            <a:pPr indent="0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勤于使用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_GB2312" pitchFamily="1" charset="-122"/>
              </a:rPr>
              <a:t>各类工具书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、根据需要搜集有关资料。</a:t>
            </a:r>
          </a:p>
          <a:p>
            <a:pPr indent="0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勇于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_GB2312" pitchFamily="1" charset="-122"/>
              </a:rPr>
              <a:t>质疑问难、积极参与讨论和争辩、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善于倾听别人发言、努力解决自己在学习中遇到的问题。</a:t>
            </a:r>
          </a:p>
          <a:p>
            <a:pPr>
              <a:spcBef>
                <a:spcPct val="20000"/>
              </a:spcBef>
              <a:buChar char="•"/>
            </a:pPr>
            <a:endParaRPr kumimoji="1"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997585" y="1744345"/>
            <a:ext cx="10068560" cy="370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3200" b="1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准备一个语文笔记本，养成积累的习惯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ym typeface="+mn-ea"/>
              </a:rPr>
              <a:t>语文知识点</a:t>
            </a:r>
            <a:endParaRPr lang="zh-CN" altLang="en-US" sz="2800" b="1"/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ym typeface="+mn-ea"/>
              </a:rPr>
              <a:t>诗词名句</a:t>
            </a:r>
            <a:endParaRPr lang="zh-CN" altLang="en-US" sz="2800" b="1"/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ym typeface="+mn-ea"/>
              </a:rPr>
              <a:t>名人名言</a:t>
            </a:r>
            <a:endParaRPr lang="zh-CN" altLang="en-US" sz="2800" b="1"/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ym typeface="+mn-ea"/>
              </a:rPr>
              <a:t>美文佳作 </a:t>
            </a:r>
            <a:endParaRPr lang="zh-CN" altLang="en-US" sz="2800" b="1"/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ym typeface="+mn-ea"/>
              </a:rPr>
              <a:t>灵思妙语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4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1174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spc="30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义启粗楷体" panose="02010601030101010101" charset="-128"/>
                <a:ea typeface="义启粗楷体" panose="02010601030101010101" charset="-128"/>
                <a:cs typeface="微软雅黑" panose="020b0503020204020204" pitchFamily="34" charset="-122"/>
                <a:sym typeface="+mn-ea"/>
              </a:rPr>
              <a:t>重视积累</a:t>
            </a:r>
          </a:p>
          <a:p>
            <a:pPr>
              <a:lnSpc>
                <a:spcPct val="90000"/>
              </a:lnSpc>
              <a:buNone/>
            </a:pPr>
            <a:r>
              <a:rPr lang="en-US" sz="3200" b="1">
                <a:ea typeface="等线" panose="02010600030101010101" charset="-122"/>
                <a:sym typeface="+mn-ea"/>
              </a:rPr>
              <a:t>=</a:t>
            </a:r>
            <a:endParaRPr kumimoji="1" lang="en-US"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997585" y="1744345"/>
            <a:ext cx="10068560" cy="263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  <a:sym typeface="Calibri" panose="020f0502020204030204"/>
              </a:rPr>
              <a:t>怎么背？</a:t>
            </a:r>
          </a:p>
          <a:p>
            <a:pPr marL="342900" indent="-342900" algn="l" defTabSz="914400">
              <a:buSzPct val="25000"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分层背诵；</a:t>
            </a:r>
            <a:endParaRPr lang="zh-CN" altLang="en-US" sz="2800" b="1" kern="1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342900" indent="-342900" algn="l" defTabSz="914400">
              <a:buSzPct val="25000"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化整为零地背诵；</a:t>
            </a:r>
            <a:endParaRPr lang="zh-CN" altLang="en-US" sz="2800" b="1" kern="1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342900" indent="-342900" algn="l" defTabSz="914400">
              <a:buSzPct val="25000"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先抓要点，然后连贯地背诵；</a:t>
            </a:r>
            <a:endParaRPr lang="zh-CN" altLang="en-US" sz="2800" b="1" kern="1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342900" indent="-342900" algn="l" defTabSz="914400">
              <a:buSzPct val="25000"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经常复习运用</a:t>
            </a:r>
            <a:endParaRPr lang="en-US" altLang="zh-CN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en Jyuu Gothic P Normal" panose="020b0202020203020207" pitchFamily="34" charset="-128"/>
              <a:sym typeface="宋体" panose="02010600030101010101" pitchFamily="2" charset="-122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5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1174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spc="30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义启粗楷体" panose="02010601030101010101" charset="-128"/>
                <a:ea typeface="义启粗楷体" panose="02010601030101010101" charset="-128"/>
                <a:cs typeface="微软雅黑" panose="020b0503020204020204" pitchFamily="34" charset="-122"/>
                <a:sym typeface="+mn-ea"/>
              </a:rPr>
              <a:t>多记多背</a:t>
            </a:r>
          </a:p>
          <a:p>
            <a:pPr>
              <a:lnSpc>
                <a:spcPct val="90000"/>
              </a:lnSpc>
              <a:buNone/>
            </a:pPr>
            <a:r>
              <a:rPr lang="en-US" sz="3200" b="1">
                <a:ea typeface="等线" panose="02010600030101010101" charset="-122"/>
                <a:sym typeface="+mn-ea"/>
              </a:rPr>
              <a:t>=</a:t>
            </a:r>
            <a:endParaRPr kumimoji="1" lang="en-US"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2160" y="1143635"/>
            <a:ext cx="5447030" cy="395351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997585" y="1744345"/>
            <a:ext cx="10068560" cy="5186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文这项学科的主要任务就是说和写，能流利地进行口语交谈，能文从字顺的写文章。看到桃吐新绿，你可以写，看到夏荷开放你可以写，看到秋菊傲霜你可以写，看到红梅映雪你同样可以写。一开始，可以一小段一小段地写，写多了，你的文章就会写长。也会写得有灵气，有风格，有自己独特的看法。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sym typeface="+mn-ea"/>
              </a:rPr>
              <a:t>养成记日记的习惯，我手写我心。</a:t>
            </a:r>
            <a:endParaRPr lang="zh-CN" altLang="en-US" sz="2400" b="1"/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sym typeface="+mn-ea"/>
              </a:rPr>
              <a:t>作文当堂完成，培养下笔千言的能力</a:t>
            </a:r>
            <a:endParaRPr lang="zh-CN" altLang="en-US" sz="2400" b="1"/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sym typeface="+mn-ea"/>
              </a:rPr>
              <a:t>关注现实生活，家事国事天下事事事关心</a:t>
            </a:r>
            <a:endParaRPr lang="zh-CN" altLang="en-US" sz="2400"/>
          </a:p>
          <a:p>
            <a:pPr>
              <a:lnSpc>
                <a:spcPct val="150000"/>
              </a:lnSpc>
            </a:pP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en Jyuu Gothic P Normal" panose="020b0202020203020207" pitchFamily="34" charset="-128"/>
              <a:sym typeface="宋体" panose="02010600030101010101" pitchFamily="2" charset="-122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6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1174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spc="30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义启粗楷体" panose="02010601030101010101" charset="-128"/>
                <a:ea typeface="义启粗楷体" panose="02010601030101010101" charset="-128"/>
                <a:cs typeface="微软雅黑" panose="020b0503020204020204" pitchFamily="34" charset="-122"/>
                <a:sym typeface="+mn-ea"/>
              </a:rPr>
              <a:t>勤于练笔</a:t>
            </a:r>
          </a:p>
          <a:p>
            <a:pPr>
              <a:lnSpc>
                <a:spcPct val="90000"/>
              </a:lnSpc>
              <a:buNone/>
            </a:pPr>
            <a:r>
              <a:rPr lang="en-US" sz="3200" b="1">
                <a:ea typeface="等线" panose="02010600030101010101" charset="-122"/>
                <a:sym typeface="+mn-ea"/>
              </a:rPr>
              <a:t>=</a:t>
            </a:r>
            <a:endParaRPr kumimoji="1" lang="en-US"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997585" y="1744345"/>
            <a:ext cx="100685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300">
                <a:solidFill>
                  <a:schemeClr val="tx2">
                    <a:lumMod val="50000"/>
                  </a:schemeClr>
                </a:solidFill>
                <a:uLnTx/>
                <a:uFillTx/>
                <a:latin typeface="义启粗楷体" panose="02010601030101010101" charset="-128"/>
                <a:ea typeface="义启粗楷体" panose="02010601030101010101" charset="-128"/>
                <a:sym typeface="+mn-ea"/>
              </a:rPr>
              <a:t>书写对考试成绩影响很大，不求绝对美观，但求工整</a:t>
            </a:r>
            <a:endParaRPr lang="zh-CN" altLang="en-US" sz="2400" b="1" u="none" strike="noStrike" spc="300">
              <a:solidFill>
                <a:schemeClr val="tx2">
                  <a:lumMod val="50000"/>
                </a:schemeClr>
              </a:solidFill>
              <a:uLnTx/>
              <a:uFillTx/>
              <a:latin typeface="义启粗楷体" panose="02010601030101010101" charset="-128"/>
              <a:ea typeface="义启粗楷体" panose="02010601030101010101" charset="-128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en Jyuu Gothic P Normal" panose="020b0202020203020207" pitchFamily="34" charset="-128"/>
              <a:sym typeface="宋体" panose="02010600030101010101" pitchFamily="2" charset="-122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7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200" b="1" spc="30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义启粗楷体" panose="02010601030101010101" charset="-128"/>
                <a:ea typeface="义启粗楷体" panose="02010601030101010101" charset="-128"/>
                <a:cs typeface="微软雅黑" panose="020b0503020204020204" pitchFamily="34" charset="-122"/>
                <a:sym typeface="+mn-ea"/>
              </a:rPr>
              <a:t>注意书写</a:t>
            </a:r>
            <a:r>
              <a:rPr lang="en-US" sz="3200" b="1">
                <a:ea typeface="等线" panose="02010600030101010101" charset="-122"/>
                <a:sym typeface="+mn-ea"/>
              </a:rPr>
              <a:t>=</a:t>
            </a:r>
            <a:endParaRPr kumimoji="1" lang="en-US"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(R{_(0TOTR0(QCIG9TL2H7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" y="2440940"/>
            <a:ext cx="654367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2283460"/>
            <a:ext cx="5200650" cy="404812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767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997585" y="1744345"/>
            <a:ext cx="1006856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rPr>
              <a:t>字帖（笔画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rPr>
              <a:t>/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rPr>
              <a:t>常用字）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rPr>
              <a:t>现代汉语词典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rPr>
              <a:t>古代汉语常用字字典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rPr>
              <a:t>高中语文基础知识手册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rPr>
              <a:t>笔记本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rPr>
              <a:t>作业本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en Jyuu Gothic P Normal" panose="020b0202020203020207" pitchFamily="34" charset="-128"/>
              <a:sym typeface="宋体" panose="02010600030101010101" pitchFamily="2" charset="-122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8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858645" y="1069975"/>
            <a:ext cx="9510395" cy="92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rPr>
              <a:t>必备工具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  <a:p>
            <a:pPr>
              <a:lnSpc>
                <a:spcPct val="90000"/>
              </a:lnSpc>
              <a:buNone/>
            </a:pPr>
            <a:endParaRPr kumimoji="1"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354" y="1069659"/>
            <a:ext cx="2507296" cy="25072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5" t="4651" r="17493" b="6822"/>
          <a:stretch>
            <a:fillRect/>
          </a:stretch>
        </p:blipFill>
        <p:spPr>
          <a:xfrm>
            <a:off x="8221980" y="2312354"/>
            <a:ext cx="2611120" cy="3508116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9565" y="876935"/>
            <a:ext cx="9561830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一、什么是语文</a:t>
            </a:r>
          </a:p>
          <a:p>
            <a:pPr algn="l"/>
            <a:endParaRPr kumimoji="1" lang="zh-CN" altLang="en-US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kumimoji="1" lang="zh-CN" altLang="en-US" sz="4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经过小学和初中的语文学习，你能说说语文究竟是什么吗？</a:t>
            </a:r>
            <a:endParaRPr kumimoji="1" lang="en-US" altLang="zh-CN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kumimoji="1" lang="en-US" altLang="zh-CN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 descr="图片包含 桌子, 黑暗, 灯光, 灯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945" y="-193963"/>
            <a:ext cx="2740959" cy="440746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767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61720" y="2573020"/>
            <a:ext cx="1006856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课前：准备好上课用品，提前预习本节课内容或者复习上节课内容；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课上：认真听讲，积极回答问题，不懂就问，做好笔记；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课后：独立且认真完成作业，书写要工整，卷面整洁。</a:t>
            </a:r>
            <a:endParaRPr kumimoji="1"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en Jyuu Gothic P Normal" panose="020b0202020203020207" pitchFamily="34" charset="-128"/>
              <a:sym typeface="宋体" panose="02010600030101010101" pitchFamily="2" charset="-122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9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858645" y="1069975"/>
            <a:ext cx="951039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rPr>
              <a:t>上课须知</a:t>
            </a:r>
            <a:endParaRPr kumimoji="1" 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492151" y="0"/>
            <a:ext cx="7230001" cy="6858000"/>
          </a:xfrm>
          <a:prstGeom prst="rect">
            <a:avLst/>
          </a:prstGeom>
          <a:solidFill>
            <a:srgbClr val="D3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850780" y="2285582"/>
            <a:ext cx="1211574" cy="1211574"/>
          </a:xfrm>
          <a:prstGeom prst="ellipse">
            <a:avLst/>
          </a:prstGeom>
          <a:solidFill>
            <a:srgbClr val="952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297834" y="2285582"/>
            <a:ext cx="1211574" cy="1211574"/>
          </a:xfrm>
          <a:prstGeom prst="ellipse">
            <a:avLst/>
          </a:prstGeom>
          <a:solidFill>
            <a:srgbClr val="952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224560" y="2039937"/>
            <a:ext cx="5742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bg2">
                    <a:lumMod val="2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谢谢观看</a:t>
            </a:r>
            <a:endParaRPr lang="zh-CN" altLang="en-US" sz="9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</a:endParaRPr>
          </a:p>
        </p:txBody>
      </p:sp>
      <p:pic>
        <p:nvPicPr>
          <p:cNvPr id="25" name="图片 24" descr="图片包含 游戏机, 花, 雨, 水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61"/>
          <a:stretch>
            <a:fillRect/>
          </a:stretch>
        </p:blipFill>
        <p:spPr>
          <a:xfrm>
            <a:off x="7888224" y="0"/>
            <a:ext cx="5362702" cy="4041168"/>
          </a:xfrm>
          <a:prstGeom prst="rect">
            <a:avLst/>
          </a:prstGeom>
        </p:spPr>
      </p:pic>
      <p:pic>
        <p:nvPicPr>
          <p:cNvPr id="26" name="图片 25" descr="白色的花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650" y="2943998"/>
            <a:ext cx="3834092" cy="3834092"/>
          </a:xfrm>
          <a:prstGeom prst="rect">
            <a:avLst/>
          </a:prstGeom>
        </p:spPr>
      </p:pic>
      <p:pic>
        <p:nvPicPr>
          <p:cNvPr id="27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547600" y="106172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 spd="slow">
    <p:wip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09575" y="490220"/>
            <a:ext cx="9960610" cy="5877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LnTx/>
                <a:uFillTx/>
                <a:latin typeface="义启粗楷体" panose="02010601030101010101" charset="-128"/>
                <a:ea typeface="义启粗楷体" panose="02010601030101010101" charset="-128"/>
                <a:cs typeface="微软雅黑" panose="020b0503020204020204" pitchFamily="34" charset="-122"/>
                <a:sym typeface="+mn-ea"/>
              </a:rPr>
              <a:t>这是你眼中的语文吗？</a:t>
            </a:r>
            <a:endParaRPr lang="zh-CN" altLang="en-US" sz="48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</a:endParaRPr>
          </a:p>
          <a:p>
            <a:pPr algn="l"/>
            <a:endParaRPr kumimoji="1" lang="zh-CN" altLang="en-US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zh-CN" altLang="en-US" sz="4400" b="1" spc="50">
                <a:ln w="3175">
                  <a:noFill/>
                  <a:prstDash val="dash"/>
                </a:ln>
                <a:solidFill>
                  <a:schemeClr val="bg1"/>
                </a:solidFill>
                <a:latin typeface="字魂简雅黑" panose="00000500000000000000" charset="-122"/>
                <a:ea typeface="字魂简雅黑" panose="00000500000000000000" charset="-122"/>
                <a:cs typeface="微软雅黑" panose="020b0503020204020204" pitchFamily="34" charset="-122"/>
                <a:sym typeface="+mn-ea"/>
              </a:rPr>
              <a:t>   考试？</a:t>
            </a:r>
            <a:endParaRPr lang="zh-CN" altLang="en-US" sz="4400" b="1" spc="50">
              <a:ln w="3175">
                <a:noFill/>
                <a:prstDash val="dash"/>
              </a:ln>
              <a:solidFill>
                <a:schemeClr val="bg1"/>
              </a:solidFill>
              <a:latin typeface="字魂简雅黑" panose="00000500000000000000" charset="-122"/>
              <a:ea typeface="字魂简雅黑" panose="00000500000000000000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zh-CN" altLang="en-US" sz="4400" b="1" spc="50">
                <a:ln w="3175">
                  <a:noFill/>
                  <a:prstDash val="dash"/>
                </a:ln>
                <a:solidFill>
                  <a:schemeClr val="bg1"/>
                </a:solidFill>
                <a:latin typeface="字魂简雅黑" panose="00000500000000000000" charset="-122"/>
                <a:ea typeface="字魂简雅黑" panose="00000500000000000000" charset="-122"/>
                <a:cs typeface="微软雅黑" panose="020b0503020204020204" pitchFamily="34" charset="-122"/>
                <a:sym typeface="+mn-ea"/>
              </a:rPr>
              <a:t>   默写？</a:t>
            </a:r>
            <a:endParaRPr lang="zh-CN" altLang="en-US" sz="4400" b="1" spc="50">
              <a:ln w="3175">
                <a:noFill/>
                <a:prstDash val="dash"/>
              </a:ln>
              <a:solidFill>
                <a:schemeClr val="bg1"/>
              </a:solidFill>
              <a:latin typeface="字魂简雅黑" panose="00000500000000000000" charset="-122"/>
              <a:ea typeface="字魂简雅黑" panose="00000500000000000000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zh-CN" altLang="en-US" sz="4400" b="1" spc="50">
                <a:ln w="3175">
                  <a:noFill/>
                  <a:prstDash val="dash"/>
                </a:ln>
                <a:solidFill>
                  <a:schemeClr val="bg1"/>
                </a:solidFill>
                <a:latin typeface="字魂简雅黑" panose="00000500000000000000" charset="-122"/>
                <a:ea typeface="字魂简雅黑" panose="00000500000000000000" charset="-122"/>
                <a:cs typeface="微软雅黑" panose="020b0503020204020204" pitchFamily="34" charset="-122"/>
                <a:sym typeface="+mn-ea"/>
              </a:rPr>
              <a:t>   背书？</a:t>
            </a:r>
            <a:endParaRPr lang="zh-CN" altLang="en-US" sz="4400" b="1" spc="50">
              <a:ln w="3175">
                <a:noFill/>
                <a:prstDash val="dash"/>
              </a:ln>
              <a:solidFill>
                <a:schemeClr val="bg1"/>
              </a:solidFill>
              <a:latin typeface="字魂简雅黑" panose="00000500000000000000" charset="-122"/>
              <a:ea typeface="字魂简雅黑" panose="00000500000000000000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zh-CN" altLang="en-US" sz="4400" b="1" spc="50">
                <a:ln w="3175">
                  <a:noFill/>
                  <a:prstDash val="dash"/>
                </a:ln>
                <a:solidFill>
                  <a:schemeClr val="bg1"/>
                </a:solidFill>
                <a:latin typeface="字魂简雅黑" panose="00000500000000000000" charset="-122"/>
                <a:ea typeface="字魂简雅黑" panose="00000500000000000000" charset="-122"/>
                <a:cs typeface="微软雅黑" panose="020b0503020204020204" pitchFamily="34" charset="-122"/>
                <a:sym typeface="+mn-ea"/>
              </a:rPr>
              <a:t>   作文？</a:t>
            </a:r>
            <a:endParaRPr kumimoji="1" lang="zh-CN" altLang="en-US" sz="4400" b="1" spc="50">
              <a:ln w="3175">
                <a:noFill/>
                <a:prstDash val="dash"/>
              </a:ln>
              <a:solidFill>
                <a:schemeClr val="bg1"/>
              </a:solidFill>
              <a:latin typeface="字魂简雅黑" panose="00000500000000000000" charset="-122"/>
              <a:ea typeface="字魂简雅黑" panose="00000500000000000000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0" y="1710690"/>
            <a:ext cx="4392930" cy="4657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1510" y="1710690"/>
            <a:ext cx="4869180" cy="465772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altLang="zh-CN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1</a:t>
              </a:r>
              <a:endParaRPr lang="en-GB" sz="24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5246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kumimoji="1" lang="zh-CN" altLang="en-US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语文的由来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字魂95号-手刻宋" panose="00000500000000000000" pitchFamily="2" charset="-122"/>
              <a:ea typeface="字魂95号-手刻宋" panose="00000500000000000000" pitchFamily="2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语文二字最早不叫语文，而叫国语或国文。现在，台湾仍然把语文称作国文。国文之所以被称作语文。还要从著名文学家与教育家叶圣陶生先说起。</a:t>
            </a:r>
            <a:endParaRPr kumimoji="1"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1949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年，叶圣陶先生主持华北人民政府教科书编审委员会工作，建议把旧有的“国语”和“国文”一律更名，从此。语文被成为一个固定名词使用到现在。</a:t>
            </a:r>
            <a:endParaRPr kumimoji="1"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在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1950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月，国家出版总署编审局编辑出版了全国统一的以“语文”命名的教材。</a:t>
            </a:r>
            <a:endParaRPr lang="en-US" altLang="zh-CN" sz="2400">
              <a:solidFill>
                <a:schemeClr val="bg1">
                  <a:lumMod val="65000"/>
                </a:schemeClr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altLang="zh-CN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2</a:t>
              </a:r>
              <a:endParaRPr lang="en-GB" sz="24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zh-CN" altLang="en-US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语文的含义</a:t>
            </a:r>
          </a:p>
          <a:p>
            <a:pPr algn="l">
              <a:lnSpc>
                <a:spcPct val="150000"/>
              </a:lnSpc>
            </a:pPr>
            <a:endParaRPr kumimoji="1" lang="zh-CN" altLang="en-US" sz="2800" b="1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endParaRPr kumimoji="1" lang="zh-CN" altLang="en-US" sz="2800" b="1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简而言之，</a:t>
            </a:r>
            <a:r>
              <a:rPr kumimoji="1" lang="zh-CN" altLang="en-US" sz="240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语就是语言，文就是文字，语文就是说加写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 algn="l">
              <a:lnSpc>
                <a:spcPct val="150000"/>
              </a:lnSpc>
            </a:pPr>
            <a:endParaRPr lang="en-US" altLang="zh-CN" sz="2400">
              <a:solidFill>
                <a:schemeClr val="bg1">
                  <a:lumMod val="65000"/>
                </a:schemeClr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65000"/>
                  </a:schemeClr>
                </a:solidFill>
                <a:latin typeface="Gen Jyuu Gothic P Normal" panose="020b0202020203020207" pitchFamily="34" charset="-128"/>
                <a:ea typeface="宋体" panose="02010600030101010101" pitchFamily="2" charset="-122"/>
                <a:cs typeface="Gen Jyuu Gothic P Normal" panose="020b0202020203020207" pitchFamily="34" charset="-128"/>
              </a:rPr>
              <a:t>        </a:t>
            </a:r>
            <a:r>
              <a:rPr lang="zh-CN" altLang="en-US" sz="2400">
                <a:solidFill>
                  <a:schemeClr val="tx1"/>
                </a:solidFill>
                <a:latin typeface="Gen Jyuu Gothic P Normal" panose="020b0202020203020207" pitchFamily="34" charset="-128"/>
                <a:ea typeface="宋体" panose="02010600030101010101" pitchFamily="2" charset="-122"/>
                <a:cs typeface="Gen Jyuu Gothic P Normal" panose="020b0202020203020207" pitchFamily="34" charset="-128"/>
              </a:rPr>
              <a:t> </a:t>
            </a:r>
            <a:r>
              <a:rPr lang="en-US" altLang="zh-CN" sz="2400">
                <a:solidFill>
                  <a:schemeClr val="tx1"/>
                </a:solidFill>
                <a:latin typeface="Gen Jyuu Gothic P Normal" panose="020b0202020203020207" pitchFamily="34" charset="-128"/>
                <a:ea typeface="宋体" panose="02010600030101010101" pitchFamily="2" charset="-122"/>
                <a:cs typeface="Gen Jyuu Gothic P Normal" panose="020b0202020203020207" pitchFamily="34" charset="-128"/>
              </a:rPr>
              <a:t>*</a:t>
            </a:r>
            <a:r>
              <a:rPr lang="zh-CN" altLang="en-US" sz="2400">
                <a:solidFill>
                  <a:schemeClr val="tx1"/>
                </a:solidFill>
                <a:latin typeface="Gen Jyuu Gothic P Normal" panose="020b0202020203020207" pitchFamily="34" charset="-128"/>
                <a:ea typeface="宋体" panose="02010600030101010101" pitchFamily="2" charset="-122"/>
                <a:cs typeface="Gen Jyuu Gothic P Normal" panose="020b0202020203020207" pitchFamily="34" charset="-128"/>
              </a:rPr>
              <a:t>日常学习过程中，不仅要关注书面表达能力的提升，也要关注口头表达能力的提升。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altLang="zh-CN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3</a:t>
              </a:r>
              <a:endParaRPr lang="en-GB" sz="24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788795" y="708025"/>
            <a:ext cx="9510395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zh-CN" altLang="en-US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语文的特点</a:t>
            </a:r>
            <a:endParaRPr kumimoji="1" lang="zh-CN" altLang="en-US" sz="2800" b="1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endParaRPr kumimoji="1" lang="zh-CN" altLang="en-US" sz="2800" b="1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kumimoji="1"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800" b="1"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工具性：理解与表达的交际工具</a:t>
            </a:r>
            <a:r>
              <a:rPr lang="en-US" altLang="zh-CN" sz="2800" b="1"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.</a:t>
            </a:r>
          </a:p>
          <a:p>
            <a:pPr algn="l">
              <a:lnSpc>
                <a:spcPct val="150000"/>
              </a:lnSpc>
            </a:pPr>
            <a:endParaRPr lang="en-US" altLang="zh-CN" sz="2800" b="1">
              <a:latin typeface="方正宋刻本秀楷简体" panose="02000000000000000000" pitchFamily="2" charset="-122"/>
              <a:ea typeface="方正宋刻本秀楷简体" panose="02000000000000000000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        2.</a:t>
            </a:r>
            <a:r>
              <a:rPr lang="zh-CN" altLang="en-US" sz="2800" b="1"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人文性：文化、审美、创造；人格、情感、意志、性格、心里品质等的塑造。</a:t>
            </a:r>
          </a:p>
          <a:p>
            <a:pPr algn="l">
              <a:lnSpc>
                <a:spcPct val="150000"/>
              </a:lnSpc>
            </a:pPr>
            <a:endParaRPr lang="en-US" altLang="zh-CN" sz="2800" b="1">
              <a:solidFill>
                <a:schemeClr val="bg1">
                  <a:lumMod val="6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Gen Jyuu Gothic P Normal" panose="020b0202020203020207" pitchFamily="34" charset="-128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9565" y="876935"/>
            <a:ext cx="956183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二、</a:t>
            </a:r>
            <a:r>
              <a:rPr lang="zh-CN" altLang="en-US" sz="9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sym typeface="+mn-ea"/>
              </a:rPr>
              <a:t>为什么要学语文</a:t>
            </a:r>
            <a:endParaRPr lang="zh-CN" altLang="en-US" sz="9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</a:endParaRPr>
          </a:p>
          <a:p>
            <a:pPr algn="l"/>
            <a:endParaRPr kumimoji="1" lang="zh-CN" altLang="en-US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kumimoji="1" lang="zh-CN" altLang="en-US" sz="4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你能说说我们为什么要学语文吗？</a:t>
            </a:r>
            <a:endParaRPr kumimoji="1" lang="en-US" altLang="zh-CN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kumimoji="1" lang="en-US" altLang="zh-CN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 descr="图片包含 桌子, 黑暗, 灯光, 灯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945" y="-193963"/>
            <a:ext cx="2740959" cy="440746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, 大, 桌子, 前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096767"/>
            <a:ext cx="12192000" cy="37612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8594" y="440132"/>
            <a:ext cx="11095463" cy="5977054"/>
            <a:chOff x="535259" y="479502"/>
            <a:chExt cx="11095463" cy="5977054"/>
          </a:xfrm>
        </p:grpSpPr>
        <p:sp>
          <p:nvSpPr>
            <p:cNvPr id="17" name="矩形 16"/>
            <p:cNvSpPr/>
            <p:nvPr/>
          </p:nvSpPr>
          <p:spPr>
            <a:xfrm>
              <a:off x="535259" y="479502"/>
              <a:ext cx="11095463" cy="59770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0224" y="602166"/>
              <a:ext cx="10816683" cy="5698273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18251" y="2288595"/>
            <a:ext cx="5535124" cy="1207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1600">
                <a:solidFill>
                  <a:schemeClr val="bg1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Gen Jyuu Gothic P Normal" panose="020b0202020203020207" pitchFamily="34" charset="-128"/>
              </a:rPr>
              <a:t>关键字</a:t>
            </a:r>
            <a:endParaRPr lang="en-US" altLang="zh-CN" sz="1600">
              <a:solidFill>
                <a:schemeClr val="bg1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Gen Jyuu Gothic P Normal" panose="020b0202020203020207" pitchFamily="34" charset="-128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rPr>
              <a:t>请在这里输入详细的文字介绍信息，表达标题的含义和图标的示意。以此来阐述此次事件内容的中心核心内容，不需要太多其他饰作用。以此来阐述此次事件内容的中心核心内容，不需要太多其他饰作用。以此来阐述此次事件内容的中心核心内容，不需要太多其他饰作用。</a:t>
            </a:r>
            <a:endParaRPr lang="en-US" altLang="zh-CN" sz="1000">
              <a:solidFill>
                <a:schemeClr val="bg1"/>
              </a:solidFill>
              <a:latin typeface="Gen Jyuu Gothic P Normal" panose="020b0202020203020207" pitchFamily="34" charset="-128"/>
              <a:ea typeface="Gen Jyuu Gothic P Normal" panose="020b0202020203020207" pitchFamily="34" charset="-128"/>
              <a:cs typeface="Gen Jyuu Gothic P Normal" panose="020b0202020203020207" pitchFamily="34" charset="-128"/>
            </a:endParaRPr>
          </a:p>
        </p:txBody>
      </p:sp>
      <p:grpSp>
        <p:nvGrpSpPr>
          <p:cNvPr id="13" name="Group 17"/>
          <p:cNvGrpSpPr/>
          <p:nvPr/>
        </p:nvGrpSpPr>
        <p:grpSpPr>
          <a:xfrm>
            <a:off x="941389" y="1007613"/>
            <a:ext cx="736375" cy="736375"/>
            <a:chOff x="1731021" y="2821439"/>
            <a:chExt cx="736375" cy="736375"/>
          </a:xfrm>
        </p:grpSpPr>
        <p:sp>
          <p:nvSpPr>
            <p:cNvPr id="14" name="Oval 18"/>
            <p:cNvSpPr/>
            <p:nvPr/>
          </p:nvSpPr>
          <p:spPr>
            <a:xfrm>
              <a:off x="1731021" y="2821439"/>
              <a:ext cx="736375" cy="736375"/>
            </a:xfrm>
            <a:prstGeom prst="ellipse">
              <a:avLst/>
            </a:prstGeom>
            <a:solidFill>
              <a:srgbClr val="952A1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786991" y="2957649"/>
              <a:ext cx="624434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0</a:t>
              </a:r>
              <a:r>
                <a:rPr lang="en-US" altLang="zh-CN" sz="2400">
                  <a:solidFill>
                    <a:schemeClr val="bg1"/>
                  </a:solidFill>
                  <a:latin typeface="Gen Jyuu Gothic P Normal" panose="020b0202020203020207" pitchFamily="34" charset="-128"/>
                  <a:ea typeface="Gen Jyuu Gothic P Normal" panose="020b0202020203020207" pitchFamily="34" charset="-128"/>
                  <a:cs typeface="Gen Jyuu Gothic P Normal" panose="020b0202020203020207" pitchFamily="34" charset="-128"/>
                </a:rPr>
                <a:t>1</a:t>
              </a:r>
              <a:endParaRPr lang="en-GB" sz="2400">
                <a:solidFill>
                  <a:schemeClr val="bg1"/>
                </a:solidFill>
                <a:latin typeface="Gen Jyuu Gothic P Normal" panose="020b0202020203020207" pitchFamily="34" charset="-128"/>
                <a:ea typeface="Gen Jyuu Gothic P Normal" panose="020b0202020203020207" pitchFamily="34" charset="-128"/>
                <a:cs typeface="Gen Jyuu Gothic P Normal" panose="020b0202020203020207" pitchFamily="34" charset="-128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549400" y="563245"/>
            <a:ext cx="9870440" cy="629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日常交流 </a:t>
            </a:r>
            <a:r>
              <a:rPr lang="en-US" altLang="zh-CN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+mn-ea"/>
              </a:rPr>
              <a:t>理解别人、表达清楚</a:t>
            </a:r>
            <a:endParaRPr kumimoji="1" lang="zh-CN" altLang="en-US" sz="2800" b="1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buNone/>
            </a:pP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800" b="1">
                <a:sym typeface="+mn-ea"/>
              </a:rPr>
              <a:t>前几天在办公室备课，同组的语文老师递给我一张纸，并诡异地说“读一读吧！我为你写的诗，不看会后悔的。“我连忙接过纸，内容是：”暗湿竹，暗湿绿，暗湿透春竹，暗湿达春绿。卧梅有闻花，卧枝伤痕低。“我先是莫名其妙，再认真地读一遍，总感觉很怪，当我读到”卧枝伤痕低“时，才恍然大悟，原来她在忽悠我。我又认真地琢磨了前面几段，原来她在利用谐音让我上当。</a:t>
            </a:r>
            <a:endParaRPr lang="zh-CN" altLang="en-US" sz="2800" b="1"/>
          </a:p>
          <a:p>
            <a:pPr algn="just">
              <a:lnSpc>
                <a:spcPct val="130000"/>
              </a:lnSpc>
              <a:buNone/>
            </a:pPr>
            <a:r>
              <a:rPr lang="zh-CN" altLang="en-US" sz="2800" b="1">
                <a:sym typeface="+mn-ea"/>
              </a:rPr>
              <a:t>整首诗翻译为：”俺是猪，俺是驴，俺是头蠢猪，俺是大蠢驴，我没有文化，我智商很低。 </a:t>
            </a:r>
            <a:endParaRPr lang="zh-CN" altLang="en-US" sz="2800" b="1">
              <a:solidFill>
                <a:schemeClr val="tx1"/>
              </a:solidFill>
              <a:latin typeface="等线"/>
              <a:ea typeface="等线" panose="02010600030101010101" charset="-122"/>
              <a:cs typeface="字魂105号-简雅黑" panose="00000500000000000000" pitchFamily="2" charset="-122"/>
              <a:sym typeface="+mn-ea"/>
            </a:endParaRPr>
          </a:p>
          <a:p>
            <a:pPr algn="just"/>
            <a:endParaRPr lang="en-US" altLang="zh-CN" sz="2800" b="1">
              <a:solidFill>
                <a:schemeClr val="bg1">
                  <a:lumMod val="6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Gen Jyuu Gothic P Normal" panose="020b0202020203020207" pitchFamily="34" charset="-128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tags/tag1.xml><?xml version="1.0" encoding="utf-8"?>
<p:tagLst xmlns:p="http://schemas.openxmlformats.org/presentationml/2006/main">
  <p:tag name="KSO_WM_ASSEMBLE_CHIP_INDEX" val="2067969c6f614862b8ea8930f4471929"/>
  <p:tag name="KSO_WM_BEAUTIFY_FLAG" val="#wm#"/>
  <p:tag name="KSO_WM_CHIP_GROUPID" val="5ebe3b850ac41c4a0a525602"/>
  <p:tag name="KSO_WM_CHIP_XID" val="5ebe3b850ac41c4a0a525603"/>
  <p:tag name="KSO_WM_TAG_VERSION" val="1.0"/>
  <p:tag name="KSO_WM_TEMPLATE_ASSEMBLE_GROUPID" val="5f2b799db1be7de24f9212d2"/>
  <p:tag name="KSO_WM_TEMPLATE_ASSEMBLE_XID" val="5f2b799db1be7de24f9212d2"/>
  <p:tag name="KSO_WM_TEMPLATE_CATEGORY" val="diagram"/>
  <p:tag name="KSO_WM_TEMPLATE_INDEX" val="20207007"/>
  <p:tag name="KSO_WM_UNIT_COMPATIBLE" val="0"/>
  <p:tag name="KSO_WM_UNIT_DEC_AREA_ID" val="b74df04ec5bc4c5eaa87c6aa7713ed63"/>
  <p:tag name="KSO_WM_UNIT_DIAGRAM_ISNUMVISUAL" val="0"/>
  <p:tag name="KSO_WM_UNIT_DIAGRAM_ISREFERUNIT" val="0"/>
  <p:tag name="KSO_WM_UNIT_HIGHLIGHT" val="0"/>
  <p:tag name="KSO_WM_UNIT_ID" val="diagram20207007_1*d*1"/>
  <p:tag name="KSO_WM_UNIT_INDEX" val="1"/>
  <p:tag name="KSO_WM_UNIT_LAYERLEVEL" val="1"/>
  <p:tag name="KSO_WM_UNIT_PLACING_PICTURE" val="2067969c6f614862b8ea8930f4471929"/>
  <p:tag name="KSO_WM_UNIT_PLACING_PICTURE_COLLAGE_RELATIVERECTANGLE" val="{&quot;bottom&quot;:0.11788508723701965,&quot;left&quot;:0,&quot;right&quot;:0,&quot;top&quot;:0.11788508723701965}"/>
  <p:tag name="KSO_WM_UNIT_PLACING_PICTURE_COLLAGE_VIEWPORT" val="{&quot;height&quot;:2977.6455688476562,&quot;width&quot;:5660.0463867187482}"/>
  <p:tag name="KSO_WM_UNIT_PLACING_PICTURE_INFO" val="{&quot;code&quot;:&quot;&quot;,&quot;full_picture&quot;:false,&quot;scheme&quot;:&quot;6-0&quot;,&quot;spacing&quot;:5}"/>
  <p:tag name="KSO_WM_UNIT_PLACING_PICTURE_USER_RELATIVERECTANGLE" val="{&quot;bottom&quot;:0,&quot;left&quot;:0.081409999999999996,&quot;right&quot;:0.048899999999999999,&quot;top&quot;:0}"/>
  <p:tag name="KSO_WM_UNIT_PLACING_PICTURE_USER_RELATIVERECTANGLE_SMARTMENU" val="{&quot;bottom&quot;:0.11788508723701965,&quot;left&quot;:0,&quot;right&quot;:0,&quot;top&quot;:0.11788508723701965}"/>
  <p:tag name="KSO_WM_UNIT_PLACING_PICTURE_USER_VIEWPORT" val="{&quot;height&quot;:4651,&quot;width&quot;:5876}"/>
  <p:tag name="KSO_WM_UNIT_PLACING_PICTURE_USER_VIEWPORT_SMARTMENU" val="{&quot;height&quot;:2977.6455688476562,&quot;width&quot;:5660.0463867187482}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031*3046"/>
</p:tagLst>
</file>

<file path=ppt/tags/tag2.xml><?xml version="1.0" encoding="utf-8"?>
<p:tagLst xmlns:p="http://schemas.openxmlformats.org/presentationml/2006/main">
  <p:tag name="KSO_WM_ASSEMBLE_CHIP_INDEX" val="2067969c6f614862b8ea8930f4471929"/>
  <p:tag name="KSO_WM_BEAUTIFY_FLAG" val="#wm#"/>
  <p:tag name="KSO_WM_CHIP_GROUPID" val="5ebe3b850ac41c4a0a525602"/>
  <p:tag name="KSO_WM_CHIP_XID" val="5ebe3b850ac41c4a0a525603"/>
  <p:tag name="KSO_WM_TAG_VERSION" val="1.0"/>
  <p:tag name="KSO_WM_TEMPLATE_ASSEMBLE_GROUPID" val="5f2b799db1be7de24f9212d2"/>
  <p:tag name="KSO_WM_TEMPLATE_ASSEMBLE_XID" val="5f2b799db1be7de24f9212d2"/>
  <p:tag name="KSO_WM_TEMPLATE_CATEGORY" val="diagram"/>
  <p:tag name="KSO_WM_TEMPLATE_INDEX" val="20207007"/>
  <p:tag name="KSO_WM_UNIT_COMPATIBLE" val="0"/>
  <p:tag name="KSO_WM_UNIT_DEC_AREA_ID" val="b74df04ec5bc4c5eaa87c6aa7713ed63"/>
  <p:tag name="KSO_WM_UNIT_DIAGRAM_ISNUMVISUAL" val="0"/>
  <p:tag name="KSO_WM_UNIT_DIAGRAM_ISREFERUNIT" val="0"/>
  <p:tag name="KSO_WM_UNIT_HIGHLIGHT" val="0"/>
  <p:tag name="KSO_WM_UNIT_ID" val="diagram20207007_1*d*1"/>
  <p:tag name="KSO_WM_UNIT_INDEX" val="1"/>
  <p:tag name="KSO_WM_UNIT_LAYERLEVEL" val="1"/>
  <p:tag name="KSO_WM_UNIT_PLACING_PICTURE" val="2067969c6f614862b8ea8930f4471929"/>
  <p:tag name="KSO_WM_UNIT_PLACING_PICTURE_COLLAGE_RELATIVERECTANGLE" val="{&quot;bottom&quot;:0.10384470517986782,&quot;left&quot;:0,&quot;right&quot;:0,&quot;top&quot;:0.10384470517986782}"/>
  <p:tag name="KSO_WM_UNIT_PLACING_PICTURE_COLLAGE_VIEWPORT" val="{&quot;height&quot;:2977.6455688476562,&quot;width&quot;:5660.0463867187482}"/>
  <p:tag name="KSO_WM_UNIT_PLACING_PICTURE_INFO" val="{&quot;code&quot;:&quot;&quot;,&quot;full_picture&quot;:false,&quot;scheme&quot;:&quot;6-0&quot;,&quot;spacing&quot;:5}"/>
  <p:tag name="KSO_WM_UNIT_PLACING_PICTURE_USER_RELATIVERECTANGLE" val="{&quot;bottom&quot;:0,&quot;left&quot;:0,&quot;right&quot;:0,&quot;top&quot;:0}"/>
  <p:tag name="KSO_WM_UNIT_PLACING_PICTURE_USER_RELATIVERECTANGLE_SMARTMENU" val="{&quot;bottom&quot;:0.10384470517986782,&quot;left&quot;:0,&quot;right&quot;:0,&quot;top&quot;:0.10384470517986782}"/>
  <p:tag name="KSO_WM_UNIT_PLACING_PICTURE_USER_VIEWPORT" val="{&quot;height&quot;:3696,&quot;width&quot;:5567}"/>
  <p:tag name="KSO_WM_UNIT_PLACING_PICTURE_USER_VIEWPORT_SMARTMENU" val="{&quot;height&quot;:2977.6455688476562,&quot;width&quot;:5660.0463867187482}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031*3046"/>
</p:tagLst>
</file>

<file path=ppt/tags/tag3.xml><?xml version="1.0" encoding="utf-8"?>
<p:tagLst xmlns:p="http://schemas.openxmlformats.org/presentationml/2006/main">
  <p:tag name="KSO_WM_ASSEMBLE_CHIP_INDEX" val="2067969c6f614862b8ea8930f4471929"/>
  <p:tag name="KSO_WM_BEAUTIFY_FLAG" val="#wm#"/>
  <p:tag name="KSO_WM_CHIP_GROUPID" val="5ebe3b850ac41c4a0a525602"/>
  <p:tag name="KSO_WM_CHIP_XID" val="5ebe3b850ac41c4a0a525603"/>
  <p:tag name="KSO_WM_TAG_VERSION" val="1.0"/>
  <p:tag name="KSO_WM_TEMPLATE_ASSEMBLE_GROUPID" val="5f2b799db1be7de24f9212d2"/>
  <p:tag name="KSO_WM_TEMPLATE_ASSEMBLE_XID" val="5f2b799db1be7de24f9212d2"/>
  <p:tag name="KSO_WM_TEMPLATE_CATEGORY" val="diagram"/>
  <p:tag name="KSO_WM_TEMPLATE_INDEX" val="20207007"/>
  <p:tag name="KSO_WM_UNIT_COMPATIBLE" val="0"/>
  <p:tag name="KSO_WM_UNIT_DEC_AREA_ID" val="b74df04ec5bc4c5eaa87c6aa7713ed63"/>
  <p:tag name="KSO_WM_UNIT_DIAGRAM_ISNUMVISUAL" val="0"/>
  <p:tag name="KSO_WM_UNIT_DIAGRAM_ISREFERUNIT" val="0"/>
  <p:tag name="KSO_WM_UNIT_HIGHLIGHT" val="0"/>
  <p:tag name="KSO_WM_UNIT_ID" val="diagram20207007_1*d*1"/>
  <p:tag name="KSO_WM_UNIT_INDEX" val="1"/>
  <p:tag name="KSO_WM_UNIT_LAYERLEVEL" val="1"/>
  <p:tag name="KSO_WM_UNIT_PLACING_PICTURE" val="2067969c6f614862b8ea8930f4471929"/>
  <p:tag name="KSO_WM_UNIT_PLACING_PICTURE_COLLAGE_RELATIVERECTANGLE" val="{&quot;bottom&quot;:0.10384470517986782,&quot;left&quot;:0,&quot;right&quot;:0,&quot;top&quot;:0.10384470517986782}"/>
  <p:tag name="KSO_WM_UNIT_PLACING_PICTURE_COLLAGE_VIEWPORT" val="{&quot;height&quot;:2977.6455688476562,&quot;width&quot;:5660.0463867187482}"/>
  <p:tag name="KSO_WM_UNIT_PLACING_PICTURE_INFO" val="{&quot;code&quot;:&quot;&quot;,&quot;full_picture&quot;:false,&quot;scheme&quot;:&quot;6-0&quot;,&quot;spacing&quot;:5}"/>
  <p:tag name="KSO_WM_UNIT_PLACING_PICTURE_USER_RELATIVERECTANGLE" val="{&quot;bottom&quot;:0,&quot;left&quot;:0,&quot;right&quot;:0,&quot;top&quot;:0}"/>
  <p:tag name="KSO_WM_UNIT_PLACING_PICTURE_USER_RELATIVERECTANGLE_SMARTMENU" val="{&quot;bottom&quot;:0.10384470517986782,&quot;left&quot;:0,&quot;right&quot;:0,&quot;top&quot;:0.10384470517986782}"/>
  <p:tag name="KSO_WM_UNIT_PLACING_PICTURE_USER_VIEWPORT" val="{&quot;height&quot;:4950,&quot;width&quot;:7455}"/>
  <p:tag name="KSO_WM_UNIT_PLACING_PICTURE_USER_VIEWPORT_SMARTMENU" val="{&quot;height&quot;:2977.6455688476562,&quot;width&quot;:5660.0463867187482}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031*3046"/>
</p:tagLst>
</file>

<file path=ppt/tags/tag4.xml><?xml version="1.0" encoding="utf-8"?>
<p:tagLst xmlns:p="http://schemas.openxmlformats.org/presentationml/2006/main">
  <p:tag name="KSO_WM_ASSEMBLE_CHIP_INDEX" val="2067969c6f614862b8ea8930f4471929"/>
  <p:tag name="KSO_WM_BEAUTIFY_FLAG" val="#wm#"/>
  <p:tag name="KSO_WM_CHIP_GROUPID" val="5ebe3b850ac41c4a0a525602"/>
  <p:tag name="KSO_WM_CHIP_XID" val="5ebe3b850ac41c4a0a525603"/>
  <p:tag name="KSO_WM_TAG_VERSION" val="1.0"/>
  <p:tag name="KSO_WM_TEMPLATE_ASSEMBLE_GROUPID" val="5f2b799db1be7de24f9212d2"/>
  <p:tag name="KSO_WM_TEMPLATE_ASSEMBLE_XID" val="5f2b799db1be7de24f9212d2"/>
  <p:tag name="KSO_WM_TEMPLATE_CATEGORY" val="diagram"/>
  <p:tag name="KSO_WM_TEMPLATE_INDEX" val="20207007"/>
  <p:tag name="KSO_WM_UNIT_COMPATIBLE" val="0"/>
  <p:tag name="KSO_WM_UNIT_DEC_AREA_ID" val="b74df04ec5bc4c5eaa87c6aa7713ed63"/>
  <p:tag name="KSO_WM_UNIT_DIAGRAM_ISNUMVISUAL" val="0"/>
  <p:tag name="KSO_WM_UNIT_DIAGRAM_ISREFERUNIT" val="0"/>
  <p:tag name="KSO_WM_UNIT_HIGHLIGHT" val="0"/>
  <p:tag name="KSO_WM_UNIT_ID" val="diagram20207007_1*d*1"/>
  <p:tag name="KSO_WM_UNIT_INDEX" val="1"/>
  <p:tag name="KSO_WM_UNIT_LAYERLEVEL" val="1"/>
  <p:tag name="KSO_WM_UNIT_PLACING_PICTURE" val="2067969c6f614862b8ea8930f4471929"/>
  <p:tag name="KSO_WM_UNIT_PLACING_PICTURE_COLLAGE_RELATIVERECTANGLE" val="{&quot;bottom&quot;:0.10307625010852907,&quot;left&quot;:0,&quot;right&quot;:0,&quot;top&quot;:0.10307625010852907}"/>
  <p:tag name="KSO_WM_UNIT_PLACING_PICTURE_COLLAGE_VIEWPORT" val="{&quot;height&quot;:2977.6455688476562,&quot;width&quot;:5660.0463867187482}"/>
  <p:tag name="KSO_WM_UNIT_PLACING_PICTURE_INFO" val="{&quot;code&quot;:&quot;&quot;,&quot;full_picture&quot;:false,&quot;scheme&quot;:&quot;6-0&quot;,&quot;spacing&quot;:5}"/>
  <p:tag name="KSO_WM_UNIT_PLACING_PICTURE_USER_RELATIVERECTANGLE" val="{&quot;bottom&quot;:0,&quot;left&quot;:0,&quot;right&quot;:0,&quot;top&quot;:0}"/>
  <p:tag name="KSO_WM_UNIT_PLACING_PICTURE_USER_RELATIVERECTANGLE_SMARTMENU" val="{&quot;bottom&quot;:0.10307625010852907,&quot;left&quot;:0,&quot;right&quot;:0,&quot;top&quot;:0.10307625010852907}"/>
  <p:tag name="KSO_WM_UNIT_PLACING_PICTURE_USER_VIEWPORT" val="{&quot;height&quot;:4630,&quot;width&quot;:6017}"/>
  <p:tag name="KSO_WM_UNIT_PLACING_PICTURE_USER_VIEWPORT_SMARTMENU" val="{&quot;height&quot;:2977.6455688476562,&quot;width&quot;:5660.0463867187482}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031*3046"/>
</p:tagLst>
</file>

<file path=ppt/tags/tag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197</Paragraphs>
  <Slides>31</Slides>
  <Notes>31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50">
      <vt:lpstr>Arial</vt:lpstr>
      <vt:lpstr>等线 Light</vt:lpstr>
      <vt:lpstr>等线</vt:lpstr>
      <vt:lpstr>字魂95号-手刻宋</vt:lpstr>
      <vt:lpstr>汉仪太极体简</vt:lpstr>
      <vt:lpstr>微软雅黑</vt:lpstr>
      <vt:lpstr>义启粗楷体</vt:lpstr>
      <vt:lpstr>字魂简雅黑</vt:lpstr>
      <vt:lpstr>Gen Jyuu Gothic P Normal</vt:lpstr>
      <vt:lpstr>宋体</vt:lpstr>
      <vt:lpstr>方正宋刻本秀楷简体</vt:lpstr>
      <vt:lpstr>字魂105号-简雅黑</vt:lpstr>
      <vt:lpstr>方正清刻本悦宋简体</vt:lpstr>
      <vt:lpstr>Wingdings</vt:lpstr>
      <vt:lpstr>Times New Roman</vt:lpstr>
      <vt:lpstr>楷体_GB2312</vt:lpstr>
      <vt:lpstr>隶书</vt:lpstr>
      <vt:lpstr>Calibri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2021-07-26T09:00:55.488</cp:lastPrinted>
  <dcterms:created xsi:type="dcterms:W3CDTF">2021-07-26T09:00:55Z</dcterms:created>
  <dcterms:modified xsi:type="dcterms:W3CDTF">2021-07-26T01:01:04Z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