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790" r:id="rId3"/>
    <p:sldId id="791" r:id="rId4"/>
    <p:sldId id="792" r:id="rId5"/>
    <p:sldId id="793" r:id="rId6"/>
    <p:sldId id="794" r:id="rId7"/>
    <p:sldId id="795" r:id="rId8"/>
    <p:sldId id="796" r:id="rId9"/>
    <p:sldId id="797" r:id="rId10"/>
    <p:sldId id="798" r:id="rId11"/>
    <p:sldId id="799" r:id="rId12"/>
    <p:sldId id="800" r:id="rId13"/>
    <p:sldId id="801" r:id="rId14"/>
    <p:sldId id="802" r:id="rId15"/>
    <p:sldId id="803" r:id="rId16"/>
    <p:sldId id="804" r:id="rId17"/>
    <p:sldId id="805" r:id="rId18"/>
    <p:sldId id="806" r:id="rId19"/>
    <p:sldId id="807" r:id="rId20"/>
    <p:sldId id="808" r:id="rId21"/>
    <p:sldId id="809" r:id="rId22"/>
    <p:sldId id="810" r:id="rId23"/>
    <p:sldId id="811" r:id="rId24"/>
    <p:sldId id="812" r:id="rId25"/>
    <p:sldId id="813" r:id="rId26"/>
    <p:sldId id="814" r:id="rId27"/>
    <p:sldId id="815" r:id="rId28"/>
    <p:sldId id="816" r:id="rId29"/>
    <p:sldId id="817" r:id="rId30"/>
    <p:sldId id="818" r:id="rId31"/>
    <p:sldId id="819" r:id="rId32"/>
    <p:sldId id="820" r:id="rId33"/>
    <p:sldId id="821" r:id="rId34"/>
    <p:sldId id="822" r:id="rId35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-102" y="-138"/>
      </p:cViewPr>
      <p:guideLst>
        <p:guide orient="horz" pos="2070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19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E51884-5B74-4AEF-ABFB-BD46BE41A3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58ECC6-E41A-4AE1-929D-5E0917479C7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976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687388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5" name="Rectangle 3"/>
          <p:cNvSpPr>
            <a:spLocks noGrp="1" noRot="1" noChangeAspect="1" noChangeArrowheads="1"/>
          </p:cNvSpPr>
          <p:nvPr/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0BEB44-AFEC-4AC4-ABA7-06BE94C0DE7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771EFD-C753-4547-8FAF-0B7BB309560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4559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折角 24"/>
          <p:cNvSpPr>
            <a:spLocks noChangeArrowheads="1"/>
          </p:cNvSpPr>
          <p:nvPr/>
        </p:nvSpPr>
        <p:spPr bwMode="auto">
          <a:xfrm>
            <a:off x="2328863" y="514350"/>
            <a:ext cx="4486275" cy="409575"/>
          </a:xfrm>
          <a:prstGeom prst="foldedCorner">
            <a:avLst>
              <a:gd name="adj" fmla="val 16667"/>
            </a:avLst>
          </a:prstGeom>
          <a:solidFill>
            <a:srgbClr val="EF65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课程标准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3FF2C5-CA7D-4624-ADAA-CB6A35F7879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B2F17B-6A05-48C9-8449-7D4D3E5B6F1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13DDF-41AD-44B7-B652-E8A0F9CCA0A8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78E839-2540-4BA4-A88D-AE43FE7B5DD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05B5C-984F-4F35-8DF3-F0004C272FBF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3A1ED0-DA12-4794-A317-F2ED737C01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59B269-B922-4534-A2A6-CA1DDB6CDDE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305B4-F512-47AE-8481-CE8B5F1F00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065769-9F85-4E5C-BC63-819D7CF6AAF0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8F025F-21FB-4253-8417-9185FFEC66D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4F6AE4-F68E-4DF4-BC2D-FD08EAE13C44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98C943-2258-461D-81C4-1FE77DEE3E38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8BB28A-2175-4948-9467-EAA96C14712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EB1937-5D6D-4A55-94EA-8C4426ACF65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764322-ED3C-4288-9533-9B50D3280C29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3CADA0-35D6-45D3-9F97-2A3D0635FB1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26C1BC-9635-43E5-9E82-F99BBC8F7B8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AD1B43-01C0-4916-ADE3-D401765C64A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0829CB-5ADC-412F-A011-5232C13E301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FAAB13-604E-44A8-8DB9-4B657DC2A18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2021-2-27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401955" y="2381250"/>
            <a:ext cx="834009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  </a:t>
            </a:r>
            <a:r>
              <a:rPr lang="zh-CN" altLang="en-US" sz="6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短诗五首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（5）《统一》中作者以叶、花、果为喻，指出“繁多是个谎言”，揭示了万物皆有共性、和谐统一的道理。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243205" y="478790"/>
            <a:ext cx="70802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写作特色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16560" y="1391285"/>
            <a:ext cx="8369935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《月   夜》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（1）画面感强。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“霜风”“月光”“顶高的树”，寥寥几笔就把三个意象勾勒出来，又使诗中的“我”的卓然独立的形象，在“霜风”“月光”的一“吹”一“照”中，显得越发清晰生动，写意传神，颇有韵致。诗歌语言近似白描，用虚词“着”收束四种状态，营造出很强的画面感。</a:t>
            </a: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（2）富于韵律之美。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诗以动词“照”“靠”押韵，却在每行诗末缀以一个轻声词尾“着”，使语气委婉，节奏舒缓自然，富于韵律之美。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788035"/>
            <a:ext cx="8369935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《萧红墓畔口占》</a:t>
            </a: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800" b="1" spc="15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语淡情浓，含蓄蕴藉。</a:t>
            </a:r>
            <a:r>
              <a:rPr lang="zh-CN" sz="2800" b="1" spc="150">
                <a:latin typeface="宋体" panose="02010600030101010101" pitchFamily="2" charset="-122"/>
                <a:cs typeface="宋体" panose="02010600030101010101" pitchFamily="2" charset="-122"/>
              </a:rPr>
              <a:t>诗歌第二句，不说“墓畔”而说“头边”，蕴藏着诗人痛惜萧红的早逝，希望她仍然活着，幻想她只不过是暂时安睡等复杂的感情。结句“你却卧听着海涛闲话”，蕴含的感情最丰富。这里有对萧红不幸被黑暗势力和坎坷生活夺走了生命的伤悼，有对萧红因早逝而不能在民族解放斗争中发出更多的光和热，不能在革命文坛上创造更多更出色的作品的惋惜，还有对萧红已实现了永恒的超越，无须再在长夜漫漫中苦熬、苦等的羡慕。在诗人看来，她是不幸的，又是幸福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788035"/>
            <a:ext cx="8369935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《断   章》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（1）美学的构图原则。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《断章》由两个画面构成。第一个画面，“你站在桥上看风景”“看风景人在楼上看你”，表面上似乎互不相关，但“桥上”“楼上”这两个地点却在看风景时发生了联系。第二个画面，“明月装饰了你的窗子”“你装饰了别人的梦”，窗子与梦互不相关，却在“装饰”这一点上发生了联系。诗人把这些看起来零乱的人和物，巧妙地组织在一个框架中，构成了一幅构图匀称的风物素描。这幅画没有明丽的颜色，画面却配置得错落有致，透明清晰，体现了诗人刻意求工的美学态度与追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1053465"/>
            <a:ext cx="8369935" cy="3881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（2）哲学的人生智慧。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此诗含蓄蕴藉，但语言却极朴素、平实。以人人能懂的语词，写出人人能悟却不能道尽的哲理与人生智慧。万事万物的区别、分割都是相对的、暂时的，联系是内在的、永恒的。而这种联系的灵魂是人。当你谈论别人时，褒也好，贬也好，或许你自己也正被别人或褒或贬。别人可能使你的生活变得美好，你同样可以给别人以阳光。此诗只是诗人刹那间的感想，但内涵却无限丰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558800"/>
            <a:ext cx="8369935" cy="6166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《风雨吟》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（1）意象突出。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无论是第一节中的“风”“雨”席卷而来的动态意象，还是第二节中的“郊原”“房舍”被淹没的静态意象，还是后来出现的敢做“年轻舵手”的“我”的意象，都非常突出。突出的意象，营造了立体的画面，所以无论是风雨肆虐，还是大地被淹没，还是“我”掌舵在风雨之中，都给人非常强烈的画面冲击力。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（2）立意向上。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前两节诗极力铺排渲染，突出在风雨肆虐下大地被淹没的景象，面对这样残酷的现实，“我”没有退缩，而是勇敢地站出来，担负起“舵手”的责任，这是一种怎样的勇气和责任感呢？本诗虽短，但立意积极向上，带给读者鼓舞和力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1367155"/>
            <a:ext cx="8369935" cy="293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《统   一》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寓理于物，含蓄隽永。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作者以叶、花、果为喻，以叶、花的“繁多”喻指万物的个性差异，以果实“并无差异”、树木“无非一棵”喻指万物皆有共性，把深刻的哲理寄寓到普通的事物之中，含蓄隽永，耐人寻味。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1272540"/>
            <a:ext cx="8369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9095" indent="-37909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</a:rPr>
              <a:t>1.</a:t>
            </a:r>
            <a:r>
              <a:rPr sz="2800" b="1">
                <a:latin typeface="宋体" panose="02010600030101010101" pitchFamily="2" charset="-122"/>
              </a:rPr>
              <a:t>从哪里能看出这个时期的新诗具有“新中有旧”的特点？结合《月夜》作简要说明。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43205" y="544195"/>
            <a:ext cx="70802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解疑释难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87350" y="2422525"/>
            <a:ext cx="836930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《月夜》中出现的意象看，如“霜风”“月光”“顶高的树”，都是古诗中的传统意象。从形式上看，诗一共四行，前两行为七字句，后两行略有变化，但相对来说整体形式较为整齐。从风格上看，诗歌使用的是传统的咏物寄怀的手法。由此能看到旧体诗的影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838200"/>
            <a:ext cx="8369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9095" indent="-37909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</a:rPr>
              <a:t>2.</a:t>
            </a:r>
            <a:r>
              <a:rPr sz="2800" b="1">
                <a:latin typeface="宋体" panose="02010600030101010101" pitchFamily="2" charset="-122"/>
              </a:rPr>
              <a:t>谈谈你对《萧红墓畔口占》中“到你头边放一束红山茶”一句含义的理解。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387350" y="1988185"/>
            <a:ext cx="836930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说“墓畔”而说“头边”，蕴藏着诗人痛惜萧红的早逝，希望她仍然活着，幻想她只不过是暂时安睡等复杂的感情。“红山茶”是诗人使用的隐喻，这一隐喻生动地传达出诗人对萧红的赞美与激赏，既寄托着对她的深情悼念，也象征着她红山茶般高洁、朴素的生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1188085"/>
            <a:ext cx="8369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9095" indent="-37909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</a:rPr>
              <a:t>3.</a:t>
            </a:r>
            <a:r>
              <a:rPr sz="2800" b="1">
                <a:latin typeface="宋体" panose="02010600030101010101" pitchFamily="2" charset="-122"/>
              </a:rPr>
              <a:t>从《断章》一诗诗人描绘的四个相互联系的画面中，你悟出了什么道理？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387350" y="2627630"/>
            <a:ext cx="83693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人可以看风景，也可以成为风景；明月可以装饰你的窗子，你也可以反去装饰别人的梦，人生可以互相装饰。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468880" y="757649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 smtClean="0">
                <a:latin typeface="方正仿宋_GBK" panose="03000509000000000000" pitchFamily="65" charset="-122"/>
                <a:ea typeface="方正仿宋_GBK" panose="03000509000000000000" pitchFamily="65" charset="-122"/>
              </a:rPr>
              <a:t>学习导航</a:t>
            </a:r>
            <a:endParaRPr lang="zh-CN" altLang="en-US" sz="3200" b="1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89585" y="1893570"/>
          <a:ext cx="8345170" cy="3072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8530"/>
                <a:gridCol w="7406640"/>
              </a:tblGrid>
              <a:tr h="255905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 dirty="0" err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学习目标</a:t>
                      </a:r>
                      <a:endParaRPr lang="en-US" altLang="en-US" sz="28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04" marR="1460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1. </a:t>
                      </a:r>
                      <a:r>
                        <a:rPr lang="en-US" sz="2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结合诗歌写作背景，理解诗歌的主旨与情感</a:t>
                      </a: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2. </a:t>
                      </a:r>
                      <a:r>
                        <a:rPr lang="en-US" sz="2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分析诗歌的语言，感受诗歌的意境美和画面感</a:t>
                      </a: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3. </a:t>
                      </a:r>
                      <a:r>
                        <a:rPr lang="en-US" sz="2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对比阅读这几首诗，理解早期白话新诗的共同特点</a:t>
                      </a:r>
                      <a:r>
                        <a:rPr 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</a:p>
                  </a:txBody>
                  <a:tcPr marL="14604" marR="1460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1031240"/>
            <a:ext cx="83699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9095" indent="-37909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</a:rPr>
              <a:t>4.</a:t>
            </a:r>
            <a:r>
              <a:rPr sz="2800" b="1">
                <a:latin typeface="宋体" panose="02010600030101010101" pitchFamily="2" charset="-122"/>
              </a:rPr>
              <a:t>如何理解《风雨吟》中人物个体的独立性？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387350" y="1988185"/>
            <a:ext cx="836930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风雨吟》中具有年轻舵手之心的“我”，撑起了诗歌中独立自主的个体形象。这个形象一方面表现出因处于社会浪潮的领航位置而感到忧惧不安，另一方面又体现出经验不足的“我”关怀社会命运、愿为之做出努力的思想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1219200"/>
            <a:ext cx="83699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9095" indent="-37909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</a:rPr>
              <a:t>5.</a:t>
            </a:r>
            <a:r>
              <a:rPr sz="2800" b="1">
                <a:latin typeface="宋体" panose="02010600030101010101" pitchFamily="2" charset="-122"/>
              </a:rPr>
              <a:t>《统一》中怎样理解“繁多是个谎言”？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387350" y="2229485"/>
            <a:ext cx="836930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这句话是比喻的说法。世间万物各有各的特点，也就呈现出“繁多”的表象。但在作者看来，所有的叶子和花从本质上又是一样的。所以，繁多只是一个空洞的数量，究其本质，都是同一事物。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48615" y="1609725"/>
            <a:ext cx="8447405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拼音写出相应的词语。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（1）我等待着，长夜màn màn（　    　）。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（2）明月zhuāng shì（　    　）了你的窗子，你装饰了别人的梦。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（3）我有年轻duò shǒu（　    　）的心，在大地风雨的海上。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（4）走六小时jì mò（　    　）的长途。</a:t>
            </a:r>
          </a:p>
        </p:txBody>
      </p:sp>
      <p:sp>
        <p:nvSpPr>
          <p:cNvPr id="17410" name="矩形: 折角 1"/>
          <p:cNvSpPr/>
          <p:nvPr/>
        </p:nvSpPr>
        <p:spPr>
          <a:xfrm>
            <a:off x="2468880" y="285882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>
                <a:latin typeface="方正仿宋_GBK" panose="03000509000000000000" pitchFamily="65" charset="-122"/>
                <a:ea typeface="方正仿宋_GBK" panose="03000509000000000000" pitchFamily="65" charset="-122"/>
              </a:rPr>
              <a:t>达标训练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5663565" y="2108200"/>
            <a:ext cx="109982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漫漫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4548505" y="2637155"/>
            <a:ext cx="1181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装饰</a:t>
            </a:r>
          </a:p>
        </p:txBody>
      </p:sp>
      <p:sp>
        <p:nvSpPr>
          <p:cNvPr id="9" name="文本框 1"/>
          <p:cNvSpPr txBox="1"/>
          <p:nvPr/>
        </p:nvSpPr>
        <p:spPr>
          <a:xfrm>
            <a:off x="4970780" y="3649980"/>
            <a:ext cx="163639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舵手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3840" y="1078865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基础过关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010" y="4666615"/>
            <a:ext cx="185674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寂寞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17410" grpId="1" animBg="1"/>
      <p:bldP spid="7" grpId="0"/>
      <p:bldP spid="8" grpId="0"/>
      <p:bldP spid="9" grpId="0"/>
      <p:bldP spid="1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42240" y="561975"/>
            <a:ext cx="8859520" cy="530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1660" indent="-58166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pc="-15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800" b="1" spc="-15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下列关于文章内容的分析与理解，不正确的一项是</a:t>
            </a:r>
            <a:r>
              <a:rPr lang="zh-CN" sz="2800" b="1" spc="-15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  ）</a:t>
            </a:r>
            <a:endParaRPr lang="zh-CN" sz="2800" b="1" spc="-140">
              <a:solidFill>
                <a:srgbClr val="0000FF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81660" indent="-58166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spc="-14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A.《月夜》这首诗表现了诗人（也即“五四”前后的一代知识分子）独立不倚的坚强性格和追求思想自由与个性解放的奋斗精神。</a:t>
            </a:r>
          </a:p>
          <a:p>
            <a:pPr marL="581660" indent="-58166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B.《萧红墓畔口占》是现代诗人戴望舒于1944年所作的一首悼亡诗，表达了对逝去友人的怀念。</a:t>
            </a:r>
          </a:p>
          <a:p>
            <a:pPr marL="581660" indent="-58166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C.《断章》中诗人如同与读者面对面聊天，“你”指的是读者。全诗明白如话，但又蕴含深意，耐人寻味。</a:t>
            </a:r>
          </a:p>
          <a:p>
            <a:pPr marL="581660" indent="-58166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D.《风雨吟》中“大地风雨的海”是一个独特的意象，这个意象使我们知道诗人的人生坐标发生了动摇，其对未来感到茫然。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35010" y="587375"/>
            <a:ext cx="405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73050" y="5793740"/>
            <a:ext cx="87287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-15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【</a:t>
            </a:r>
            <a:r>
              <a:rPr lang="zh-CN" altLang="en-US" sz="2800" b="1" spc="-15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解析</a:t>
            </a:r>
            <a:r>
              <a:rPr lang="en-US" altLang="zh-CN" sz="2800" b="1" spc="-15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】“你”是一个泛指，可指任何人，不仅仅是读者。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386715" y="518795"/>
            <a:ext cx="83705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1660" indent="-581660"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下列对病句的修改不正确的一项是（　　）</a:t>
            </a:r>
          </a:p>
          <a:p>
            <a:pPr marL="589915" indent="-353695"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A.佛山某校开展的“最美校园卫士”“感动你我他”评选活动，发扬了校园正气，倡导了校园新风。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（“开展”改为“创办”）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89915" indent="-353695"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B.为了防止手足口疫情不再大规模扩散，各学校都及时采取了防范措施。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（去掉“不再”）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89915" indent="-353695"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C.出席全国人大会议的广东代表纷纷表示，一定要认真履行好参政议政，为祖国发展建言献策。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（在“参政议政”后加“的职责”）</a:t>
            </a: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89915" indent="-353695" algn="just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D.我们如果把中国自己的事情不努力搞好，那么在当今世界上就很难有发言权了。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（“不”提到“把”的前面）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26250" y="433705"/>
            <a:ext cx="60769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6715" y="5699760"/>
            <a:ext cx="8547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【解析】搭配不当，“发扬”改为“弘扬”。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6560" y="581660"/>
            <a:ext cx="836866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53720" indent="-55372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</a:rPr>
              <a:t>4. 仿照示例，任选事物，用语言解释其特点并阐发一定的道理。</a:t>
            </a: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  示例：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蜡烛</a:t>
            </a: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①站得不端正，必然泪多命短。②为不能照亮所有的黑暗而流泪。</a:t>
            </a: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仿写：</a:t>
            </a: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选取事物：</a:t>
            </a:r>
            <a:r>
              <a:rPr lang="zh-CN" altLang="en-US" sz="2800" b="1" u="sng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         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  ②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         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1016635" y="4156075"/>
            <a:ext cx="83686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一张智慧的犁，耕耘在黑土上。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粉身碎骨浑不怕，要留清白在人间。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14015" y="3632835"/>
            <a:ext cx="103124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粉笔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692150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能力提升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课内精读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86715" y="1848485"/>
            <a:ext cx="837057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   章</a:t>
            </a:r>
            <a:endParaRPr lang="zh-CN" altLang="en-US" sz="2800" b="1" smtClean="0">
              <a:solidFill>
                <a:srgbClr val="0000FF"/>
              </a:solidFill>
            </a:endParaRPr>
          </a:p>
          <a:p>
            <a:pPr indent="23075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你站在桥上看风景，</a:t>
            </a:r>
          </a:p>
          <a:p>
            <a:pPr indent="23075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看风景人在楼上看你。</a:t>
            </a:r>
          </a:p>
          <a:p>
            <a:pPr indent="23075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23075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明月装饰了你的窗子，</a:t>
            </a:r>
          </a:p>
          <a:p>
            <a:pPr indent="23075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你装饰了别人的梦。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976630"/>
            <a:ext cx="858266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）下列对这首诗的赏析，不恰当的一项是（     ）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A. 诗中形象地揭示了人与“风景”的关系：“人”不仅是欣赏风景的主体，有时也会成为别人眼中的“风景”，成为欣赏“风景”的客体。“风景”里有了“人”，才会有灵气、更生动。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B. 人不自觉地充当了景中的人而被他人欣赏，人也不自觉地成了别人梦境的装饰。在人生的舞台上，人往往想成为主动者，孰料常处于被动地位。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843915"/>
            <a:ext cx="866711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 全诗共四行，分为两个段落，分别静态地呈现一幅幅画面：一是白天的景象；一是夜晚的景象。诗歌在一种被分割而又体现出统一的生活时空中创造意象，这种构思方式取得了以少胜多、以简写繁的艺术效果。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D. 在“楼上人”的眼里，“你”比“风景”更美；在“楼上人”的心目中，“你”的皎洁妩媚胜过了“明月”。全诗虽无一个“美”字，但“美”的形象却从读者的想象中凸显出来。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8490" y="1269365"/>
            <a:ext cx="83705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6715" y="2257425"/>
            <a:ext cx="837057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【解析】“在人生的舞台上，人往往想成为主动者，孰料常处于被动地位”这句话，对原诗作了不恰当的解释，诗人强调的是事物既是独立的，又是相互联系的，“你”在看风景，“你”也在“看风景人”的视野中成为风景，两者互为风景，又都是观看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468880" y="447956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 smtClean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课文梳理</a:t>
            </a:r>
            <a:endParaRPr lang="zh-CN" altLang="en-US" sz="3200" b="1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840" y="1600835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结构图解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 descr="}JWJS55PK]RSKQH4%S~UR8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370455"/>
            <a:ext cx="8399780" cy="2840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1" animBg="1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8280" y="896620"/>
            <a:ext cx="872807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15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spc="-15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spc="-15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）下列对这首诗主旨的赏析，不恰当的一项是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   ）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A. 这首诗表现了一种被别人或社会当作装饰品的深沉的人生悲哀。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B. 这首诗以超然而珍贵的感情写了一刹那的意境，寄寓了深刻的哲理。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C. 这首诗表现了人物、事物间息息相关、相互依存、相互作用的关系。</a:t>
            </a:r>
          </a:p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D. 这首诗以两幅优美的画面隐喻，暗示着人生中许多“相对”的关系。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35595" y="896620"/>
            <a:ext cx="4756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1509395"/>
            <a:ext cx="844486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-15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【解析】这首诗告诉我们，每个人在生活中都有着重要的位置，物与我，我与你，你与他之间都有着内在的联系与影响。每个人都有着自身存在的价值，也可能成为别人的风景。作者并没有流露出被别人或社会当作装饰品的悲哀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497205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能力提升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类文阅读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17195" y="1143000"/>
            <a:ext cx="836930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湖　上</a:t>
            </a:r>
            <a:endParaRPr lang="zh-CN" altLang="en-US" sz="28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沈尹默</a:t>
            </a:r>
            <a:endParaRPr lang="zh-CN" altLang="en-US" sz="28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水上一个萤火，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水里一个萤火，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平排着，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轻轻地，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打我们的船边飞过。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他们俩儿越飞越近，</a:t>
            </a:r>
          </a:p>
          <a:p>
            <a:pPr indent="27920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渐渐地并作了一个。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01625" y="1386840"/>
            <a:ext cx="848487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" indent="-952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这一首《湖上》是1920年的作品，与《月夜》可谓异曲同工。这首新诗用</a:t>
            </a:r>
            <a:r>
              <a:rPr sz="2800" b="1" u="sng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的句法写诗，用“</a:t>
            </a:r>
            <a:r>
              <a:rPr sz="2800" b="1" u="sng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800" b="1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800" b="1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”等意象，传达出诗中蕴含的哲理。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96155" y="1863725"/>
            <a:ext cx="109093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散文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4255" y="2375535"/>
            <a:ext cx="109093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湖水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47060" y="2375535"/>
            <a:ext cx="109093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萤火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12435" y="2375535"/>
            <a:ext cx="109093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$%7OAUVH(E)S1M`A]6MVU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15" y="848995"/>
            <a:ext cx="8726170" cy="2723515"/>
          </a:xfrm>
          <a:prstGeom prst="rect">
            <a:avLst/>
          </a:prstGeom>
        </p:spPr>
      </p:pic>
      <p:pic>
        <p:nvPicPr>
          <p:cNvPr id="3" name="图片 2" descr="_QC{9OUJN6)4GC6V1WBE1[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15" y="3758565"/>
            <a:ext cx="8793480" cy="2178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JXYGJ19AWE{IT~G_A02LP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" y="914400"/>
            <a:ext cx="8741410" cy="2342515"/>
          </a:xfrm>
          <a:prstGeom prst="rect">
            <a:avLst/>
          </a:prstGeom>
        </p:spPr>
      </p:pic>
      <p:pic>
        <p:nvPicPr>
          <p:cNvPr id="3" name="图片 2" descr="O%YH@4DJN0RY2`@A{W~P{R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" y="3293110"/>
            <a:ext cx="8441690" cy="2421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）《月夜》诗人以霜风、月光、顶高的树三种景物，烘托与高树并立的“我”。霜风寒月中，顶天立地的高树与独立不倚的自我，表现了“五四运动”前觉醒的青年知识分子追求人格独立的意识和对思想自由的追求。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42914" y="995678"/>
            <a:ext cx="7080250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文章主旨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spc="2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spc="2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800" b="1" spc="2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）《萧红墓畔口占》诗人通过记叙自己到萧红墓前凭吊的情形，表达了对逝去的友人的怀念之情。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（3）《断章》中诗人通过几个简单的意象：人、桥、楼、明月、窗子、梦，表达了世间万物相互联系、平衡相对、彼此依存的哲理。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（4）《风雨吟》所写的暴风骤雨，是生活发生重大变故的象征，表达了年轻人面对难以预料的世事，产生的一种异样的心理感觉。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1523</Words>
  <Application>Microsoft Office PowerPoint</Application>
  <PresentationFormat>全屏显示(4:3)</PresentationFormat>
  <Paragraphs>109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7_自定义设计方案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2021-02-09T23:49:46Z</cp:lastPrinted>
  <dcterms:created xsi:type="dcterms:W3CDTF">2021-02-09T23:49:46Z</dcterms:created>
  <dcterms:modified xsi:type="dcterms:W3CDTF">2021-02-27T05:33:00Z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