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656" r:id="rId2"/>
    <p:sldMasterId id="2147483679" r:id="rId3"/>
  </p:sldMasterIdLst>
  <p:notesMasterIdLst>
    <p:notesMasterId r:id="rId28"/>
  </p:notesMasterIdLst>
  <p:sldIdLst>
    <p:sldId id="311" r:id="rId4"/>
    <p:sldId id="355" r:id="rId5"/>
    <p:sldId id="406" r:id="rId6"/>
    <p:sldId id="356" r:id="rId7"/>
    <p:sldId id="391" r:id="rId8"/>
    <p:sldId id="407" r:id="rId9"/>
    <p:sldId id="317" r:id="rId10"/>
    <p:sldId id="341" r:id="rId11"/>
    <p:sldId id="403" r:id="rId12"/>
    <p:sldId id="357" r:id="rId13"/>
    <p:sldId id="410" r:id="rId14"/>
    <p:sldId id="409" r:id="rId15"/>
    <p:sldId id="411" r:id="rId16"/>
    <p:sldId id="412" r:id="rId17"/>
    <p:sldId id="416" r:id="rId18"/>
    <p:sldId id="417" r:id="rId19"/>
    <p:sldId id="376" r:id="rId20"/>
    <p:sldId id="318" r:id="rId21"/>
    <p:sldId id="382" r:id="rId22"/>
    <p:sldId id="413" r:id="rId23"/>
    <p:sldId id="414" r:id="rId24"/>
    <p:sldId id="377" r:id="rId25"/>
    <p:sldId id="415" r:id="rId26"/>
    <p:sldId id="350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66A654"/>
    <a:srgbClr val="5F9B6A"/>
    <a:srgbClr val="FF00FF"/>
    <a:srgbClr val="9933FF"/>
    <a:srgbClr val="000000"/>
    <a:srgbClr val="FF0066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68" autoAdjust="0"/>
    <p:restoredTop sz="94660"/>
  </p:normalViewPr>
  <p:slideViewPr>
    <p:cSldViewPr>
      <p:cViewPr varScale="1">
        <p:scale>
          <a:sx n="92" d="100"/>
          <a:sy n="92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25B183A-CF20-4D0B-9EE4-D47E7708318B}" type="datetimeFigureOut">
              <a:rPr lang="zh-CN" altLang="en-US"/>
              <a:pPr>
                <a:defRPr/>
              </a:pPr>
              <a:t>2016/11/25</a:t>
            </a:fld>
            <a:endParaRPr lang="en-US" altLang="zh-CN"/>
          </a:p>
        </p:txBody>
      </p:sp>
      <p:sp>
        <p:nvSpPr>
          <p:cNvPr id="37892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D110046-58E5-41E5-9FF1-8EFA9FAA3E5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4221D-CEE6-4180-A606-1B91EE3F4F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EE5A7-6A74-417E-866D-DC8A8D6B9B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78480-B563-410A-A55D-23414C6FE5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428EC-DF0B-4EA6-8D1E-7FEB186C7A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D8EE1-DBD1-41AA-8D31-F3C205D3EE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CD74CE-EA98-46F9-8F78-703606DDA9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EBE5A-04DB-49BF-9288-55E8BE209C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7784F-5A59-46DE-9041-593EC26785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CB62B5-CE31-4D61-9089-1E4F54AB13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49C33-99C6-45C7-B528-57E4BA8EBE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705D3-CB53-4B16-B0C0-3FA598A73D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6604000"/>
            <a:ext cx="2533650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Copyright 2004-2015 </a:t>
            </a:r>
            <a:r>
              <a:rPr lang="zh-CN" altLang="en-US" sz="10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版权所有 盗版必究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9" r:id="rId2"/>
    <p:sldLayoutId id="2147483688" r:id="rId3"/>
    <p:sldLayoutId id="2147483687" r:id="rId4"/>
    <p:sldLayoutId id="2147483686" r:id="rId5"/>
    <p:sldLayoutId id="2147483685" r:id="rId6"/>
    <p:sldLayoutId id="2147483684" r:id="rId7"/>
    <p:sldLayoutId id="2147483683" r:id="rId8"/>
    <p:sldLayoutId id="2147483682" r:id="rId9"/>
    <p:sldLayoutId id="2147483681" r:id="rId10"/>
    <p:sldLayoutId id="214748368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99027EC-06F2-4C32-976B-9E63292B66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0" r:id="rId2"/>
    <p:sldLayoutId id="2147483699" r:id="rId3"/>
    <p:sldLayoutId id="2147483698" r:id="rId4"/>
    <p:sldLayoutId id="2147483697" r:id="rId5"/>
    <p:sldLayoutId id="2147483696" r:id="rId6"/>
    <p:sldLayoutId id="2147483695" r:id="rId7"/>
    <p:sldLayoutId id="2147483694" r:id="rId8"/>
    <p:sldLayoutId id="2147483693" r:id="rId9"/>
    <p:sldLayoutId id="2147483692" r:id="rId10"/>
    <p:sldLayoutId id="21474836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6604000"/>
            <a:ext cx="2365375" cy="2460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000" b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www. 21cnjy.com  </a:t>
            </a:r>
            <a:r>
              <a:rPr lang="zh-CN" altLang="en-US" sz="1000" b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版权所有 盗版必究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1" r:id="rId2"/>
    <p:sldLayoutId id="2147483710" r:id="rId3"/>
    <p:sldLayoutId id="2147483709" r:id="rId4"/>
    <p:sldLayoutId id="2147483708" r:id="rId5"/>
    <p:sldLayoutId id="2147483707" r:id="rId6"/>
    <p:sldLayoutId id="2147483706" r:id="rId7"/>
    <p:sldLayoutId id="2147483705" r:id="rId8"/>
    <p:sldLayoutId id="2147483704" r:id="rId9"/>
    <p:sldLayoutId id="2147483703" r:id="rId10"/>
    <p:sldLayoutId id="21474837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audio" Target="file:///E:\21&#32593;\&#20154;&#25945;&#26032;&#35838;&#26631;&#21021;&#20013;&#35821;&#25991;&#19971;&#24180;&#32423;&#19978;&#20876;&#31532;16&#35838;&#35819;&#23376;&#20070;&#35768;&#19996;&#33457;\&#31532;&#19968;&#21333;&#20803;%20%20&#31532;16&#35838;%20&#12298;&#35819;&#23376;&#20070;&#12299;%20&#65288;&#32032;&#26448;&#65289;.mp3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2.png"/><Relationship Id="rId4" Type="http://schemas.openxmlformats.org/officeDocument/2006/relationships/tags" Target="../tags/tag4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2"/>
          <p:cNvSpPr txBox="1">
            <a:spLocks noChangeArrowheads="1"/>
          </p:cNvSpPr>
          <p:nvPr/>
        </p:nvSpPr>
        <p:spPr bwMode="auto">
          <a:xfrm>
            <a:off x="1547813" y="2420938"/>
            <a:ext cx="50403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>
                <a:solidFill>
                  <a:srgbClr val="009900"/>
                </a:solidFill>
                <a:ea typeface="微软雅黑" pitchFamily="34" charset="-122"/>
              </a:rPr>
              <a:t>《</a:t>
            </a:r>
            <a:r>
              <a:rPr lang="zh-CN" altLang="en-US" sz="4400">
                <a:solidFill>
                  <a:srgbClr val="009900"/>
                </a:solidFill>
                <a:ea typeface="微软雅黑" pitchFamily="34" charset="-122"/>
              </a:rPr>
              <a:t>诫子书</a:t>
            </a:r>
            <a:r>
              <a:rPr lang="en-US" altLang="zh-CN" sz="4400">
                <a:solidFill>
                  <a:srgbClr val="009900"/>
                </a:solidFill>
                <a:ea typeface="微软雅黑" pitchFamily="34" charset="-122"/>
              </a:rPr>
              <a:t>》</a:t>
            </a:r>
            <a:endParaRPr lang="zh-CN" altLang="en-US" sz="4400">
              <a:solidFill>
                <a:srgbClr val="009900"/>
              </a:solidFill>
              <a:ea typeface="微软雅黑" pitchFamily="34" charset="-122"/>
            </a:endParaRPr>
          </a:p>
        </p:txBody>
      </p:sp>
      <p:pic>
        <p:nvPicPr>
          <p:cNvPr id="38914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1412875"/>
            <a:ext cx="2889250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84213" y="1773238"/>
            <a:ext cx="803116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夫君子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之行，静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以修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身，俭以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养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德。</a:t>
            </a:r>
          </a:p>
        </p:txBody>
      </p:sp>
      <p:sp>
        <p:nvSpPr>
          <p:cNvPr id="47106" name="Text Box 10"/>
          <p:cNvSpPr txBox="1">
            <a:spLocks noChangeArrowheads="1"/>
          </p:cNvSpPr>
          <p:nvPr/>
        </p:nvSpPr>
        <p:spPr bwMode="auto">
          <a:xfrm>
            <a:off x="468313" y="3429000"/>
            <a:ext cx="813593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 有才德的人的品行，依靠屏除杂念和干扰来修养身心，依靠节俭来培养自己的品德。</a:t>
            </a:r>
          </a:p>
        </p:txBody>
      </p:sp>
      <p:grpSp>
        <p:nvGrpSpPr>
          <p:cNvPr id="48131" name="Group 12"/>
          <p:cNvGrpSpPr>
            <a:grpSpLocks/>
          </p:cNvGrpSpPr>
          <p:nvPr/>
        </p:nvGrpSpPr>
        <p:grpSpPr bwMode="auto">
          <a:xfrm>
            <a:off x="468313" y="620713"/>
            <a:ext cx="3095625" cy="873125"/>
            <a:chOff x="295" y="391"/>
            <a:chExt cx="1905" cy="550"/>
          </a:xfrm>
        </p:grpSpPr>
        <p:pic>
          <p:nvPicPr>
            <p:cNvPr id="48136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7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47115" name="Rectangle 11"/>
          <p:cNvSpPr>
            <a:spLocks noChangeArrowheads="1"/>
          </p:cNvSpPr>
          <p:nvPr/>
        </p:nvSpPr>
        <p:spPr bwMode="auto">
          <a:xfrm>
            <a:off x="3203575" y="2420938"/>
            <a:ext cx="292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君子：有才德的人。</a:t>
            </a:r>
          </a:p>
        </p:txBody>
      </p:sp>
      <p:sp>
        <p:nvSpPr>
          <p:cNvPr id="47116" name="Rectangle 12"/>
          <p:cNvSpPr>
            <a:spLocks noChangeArrowheads="1"/>
          </p:cNvSpPr>
          <p:nvPr/>
        </p:nvSpPr>
        <p:spPr bwMode="auto">
          <a:xfrm>
            <a:off x="611188" y="2924175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以：介词，来。</a:t>
            </a:r>
          </a:p>
        </p:txBody>
      </p:sp>
      <p:sp>
        <p:nvSpPr>
          <p:cNvPr id="2" name="Rectangle 11"/>
          <p:cNvSpPr>
            <a:spLocks noChangeArrowheads="1"/>
          </p:cNvSpPr>
          <p:nvPr/>
        </p:nvSpPr>
        <p:spPr bwMode="auto">
          <a:xfrm>
            <a:off x="611188" y="2420938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夫：句首助词。</a:t>
            </a: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03575" y="2924175"/>
            <a:ext cx="323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修：修养。养：培养。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5" grpId="0"/>
      <p:bldP spid="47116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84213" y="1773238"/>
            <a:ext cx="803116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非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淡泊无以明志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，非宁静无以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致远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468313" y="4437063"/>
            <a:ext cx="77406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 不淡泊名利就不能明确自己的志向。不集中精神就不能达到远大的目标。</a:t>
            </a:r>
          </a:p>
        </p:txBody>
      </p:sp>
      <p:grpSp>
        <p:nvGrpSpPr>
          <p:cNvPr id="49155" name="Group 12"/>
          <p:cNvGrpSpPr>
            <a:grpSpLocks/>
          </p:cNvGrpSpPr>
          <p:nvPr/>
        </p:nvGrpSpPr>
        <p:grpSpPr bwMode="auto">
          <a:xfrm>
            <a:off x="468313" y="620713"/>
            <a:ext cx="3095625" cy="873125"/>
            <a:chOff x="295" y="391"/>
            <a:chExt cx="1905" cy="550"/>
          </a:xfrm>
        </p:grpSpPr>
        <p:pic>
          <p:nvPicPr>
            <p:cNvPr id="4916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3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539750" y="2636838"/>
            <a:ext cx="423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淡泊：内心恬淡，不慕名利。</a:t>
            </a:r>
            <a:r>
              <a:rPr lang="zh-CN" altLang="en-US">
                <a:solidFill>
                  <a:schemeClr val="accent2"/>
                </a:solidFill>
                <a:ea typeface="微软雅黑" pitchFamily="34" charset="-122"/>
              </a:rPr>
              <a:t> </a:t>
            </a:r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4859338" y="2636838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无以：没办法。</a:t>
            </a:r>
          </a:p>
        </p:txBody>
      </p:sp>
      <p:sp>
        <p:nvSpPr>
          <p:cNvPr id="49158" name="Rectangle 9"/>
          <p:cNvSpPr>
            <a:spLocks noChangeArrowheads="1"/>
          </p:cNvSpPr>
          <p:nvPr/>
        </p:nvSpPr>
        <p:spPr bwMode="auto">
          <a:xfrm>
            <a:off x="7092950" y="35734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algn="ctr"/>
            <a:endParaRPr lang="zh-CN" altLang="en-US" sz="1800"/>
          </a:p>
          <a:p>
            <a:pPr indent="266700" algn="ctr"/>
            <a:endParaRPr lang="zh-CN" altLang="en-US" sz="1800"/>
          </a:p>
        </p:txBody>
      </p:sp>
      <p:sp>
        <p:nvSpPr>
          <p:cNvPr id="80906" name="Rectangle 10"/>
          <p:cNvSpPr>
            <a:spLocks noChangeArrowheads="1"/>
          </p:cNvSpPr>
          <p:nvPr/>
        </p:nvSpPr>
        <p:spPr bwMode="auto">
          <a:xfrm>
            <a:off x="3276600" y="3789363"/>
            <a:ext cx="506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致远：达到远大的目标。致，达到。</a:t>
            </a:r>
          </a:p>
        </p:txBody>
      </p:sp>
      <p:sp>
        <p:nvSpPr>
          <p:cNvPr id="80907" name="Rectangle 11"/>
          <p:cNvSpPr>
            <a:spLocks noChangeArrowheads="1"/>
          </p:cNvSpPr>
          <p:nvPr/>
        </p:nvSpPr>
        <p:spPr bwMode="auto">
          <a:xfrm>
            <a:off x="539750" y="3213100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明志：明确志向。明，明确。</a:t>
            </a:r>
          </a:p>
        </p:txBody>
      </p:sp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539750" y="3789363"/>
            <a:ext cx="262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宁静：集中精神。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9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0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6" grpId="1"/>
      <p:bldP spid="80903" grpId="0"/>
      <p:bldP spid="809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84213" y="2070100"/>
            <a:ext cx="8031162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夫学须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静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也，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才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须学也，非学无以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广才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，非志无以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成学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611188" y="4581525"/>
            <a:ext cx="77406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学习必须静心专一，而才干来源于学习，所以不学习无法增长才干，没有志向就不能使学业有所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成就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50179" name="Group 12"/>
          <p:cNvGrpSpPr>
            <a:grpSpLocks/>
          </p:cNvGrpSpPr>
          <p:nvPr/>
        </p:nvGrpSpPr>
        <p:grpSpPr bwMode="auto">
          <a:xfrm>
            <a:off x="468313" y="620713"/>
            <a:ext cx="3095625" cy="873125"/>
            <a:chOff x="295" y="391"/>
            <a:chExt cx="1905" cy="550"/>
          </a:xfrm>
        </p:grpSpPr>
        <p:pic>
          <p:nvPicPr>
            <p:cNvPr id="50184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185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684213" y="3357563"/>
            <a:ext cx="506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广才：增长才干。广，使</a:t>
            </a:r>
            <a:r>
              <a:rPr lang="en-US" altLang="zh-CN">
                <a:solidFill>
                  <a:srgbClr val="FF0066"/>
                </a:solidFill>
                <a:ea typeface="微软雅黑" pitchFamily="34" charset="-122"/>
              </a:rPr>
              <a:t>……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增长。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684213" y="2781300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静：静心专一。</a:t>
            </a: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3419475" y="2781300"/>
            <a:ext cx="170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才：才干。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684213" y="4005263"/>
            <a:ext cx="5111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成学：成就学业。成，使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成就。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684213" y="1773238"/>
            <a:ext cx="803116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淫慢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则不能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励精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险躁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则不能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治性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827088" y="5238750"/>
            <a:ext cx="774065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放纵懈怠就不能振奋精神，轻薄浮躁就不能修养性情。</a:t>
            </a:r>
          </a:p>
        </p:txBody>
      </p:sp>
      <p:grpSp>
        <p:nvGrpSpPr>
          <p:cNvPr id="51203" name="Group 12"/>
          <p:cNvGrpSpPr>
            <a:grpSpLocks/>
          </p:cNvGrpSpPr>
          <p:nvPr/>
        </p:nvGrpSpPr>
        <p:grpSpPr bwMode="auto">
          <a:xfrm>
            <a:off x="468313" y="620713"/>
            <a:ext cx="3095625" cy="873125"/>
            <a:chOff x="295" y="391"/>
            <a:chExt cx="1905" cy="550"/>
          </a:xfrm>
        </p:grpSpPr>
        <p:pic>
          <p:nvPicPr>
            <p:cNvPr id="51209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10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81927" name="Rectangle 7"/>
          <p:cNvSpPr>
            <a:spLocks noChangeArrowheads="1"/>
          </p:cNvSpPr>
          <p:nvPr/>
        </p:nvSpPr>
        <p:spPr bwMode="auto">
          <a:xfrm>
            <a:off x="539750" y="2636838"/>
            <a:ext cx="567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淫慢：放纵懈怠。淫，放纵。慢，懈怠。</a:t>
            </a: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539750" y="3284538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励精：振奋精神。励，振奋。</a:t>
            </a:r>
          </a:p>
        </p:txBody>
      </p:sp>
      <p:sp>
        <p:nvSpPr>
          <p:cNvPr id="51206" name="Rectangle 9"/>
          <p:cNvSpPr>
            <a:spLocks noChangeArrowheads="1"/>
          </p:cNvSpPr>
          <p:nvPr/>
        </p:nvSpPr>
        <p:spPr bwMode="auto">
          <a:xfrm>
            <a:off x="7092950" y="35734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algn="ctr"/>
            <a:endParaRPr lang="zh-CN" altLang="en-US" sz="1800"/>
          </a:p>
          <a:p>
            <a:pPr indent="266700" algn="ctr"/>
            <a:endParaRPr lang="zh-CN" altLang="en-US" sz="1800"/>
          </a:p>
        </p:txBody>
      </p:sp>
      <p:sp>
        <p:nvSpPr>
          <p:cNvPr id="81930" name="Rectangle 10"/>
          <p:cNvSpPr>
            <a:spLocks noChangeArrowheads="1"/>
          </p:cNvSpPr>
          <p:nvPr/>
        </p:nvSpPr>
        <p:spPr bwMode="auto">
          <a:xfrm>
            <a:off x="539750" y="4652963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治性：修养性情。治，修养。</a:t>
            </a:r>
          </a:p>
        </p:txBody>
      </p:sp>
      <p:sp>
        <p:nvSpPr>
          <p:cNvPr id="81931" name="Rectangle 11"/>
          <p:cNvSpPr>
            <a:spLocks noChangeArrowheads="1"/>
          </p:cNvSpPr>
          <p:nvPr/>
        </p:nvSpPr>
        <p:spPr bwMode="auto">
          <a:xfrm>
            <a:off x="539750" y="4005263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险躁：轻薄浮躁。险，轻薄。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9"/>
          <p:cNvSpPr txBox="1">
            <a:spLocks noChangeArrowheads="1"/>
          </p:cNvSpPr>
          <p:nvPr/>
        </p:nvSpPr>
        <p:spPr bwMode="auto">
          <a:xfrm>
            <a:off x="684213" y="1557338"/>
            <a:ext cx="78486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年与时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驰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，意与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日去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遂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成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枯落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，多不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接世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，悲守穷庐，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将复何及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！</a:t>
            </a:r>
          </a:p>
        </p:txBody>
      </p:sp>
      <p:sp>
        <p:nvSpPr>
          <p:cNvPr id="52226" name="Text Box 10"/>
          <p:cNvSpPr txBox="1">
            <a:spLocks noChangeArrowheads="1"/>
          </p:cNvSpPr>
          <p:nvPr/>
        </p:nvSpPr>
        <p:spPr bwMode="auto">
          <a:xfrm>
            <a:off x="611188" y="4868863"/>
            <a:ext cx="7956550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年纪随同时光而疾速逝去，意志随同岁月而消失，最终枯败零落，大多对社会没有任何贡献，等到那时悲哀地坐守着那穷困的屋舍，又怎么来得及！</a:t>
            </a:r>
          </a:p>
        </p:txBody>
      </p:sp>
      <p:grpSp>
        <p:nvGrpSpPr>
          <p:cNvPr id="52227" name="Group 12"/>
          <p:cNvGrpSpPr>
            <a:grpSpLocks/>
          </p:cNvGrpSpPr>
          <p:nvPr/>
        </p:nvGrpSpPr>
        <p:grpSpPr bwMode="auto">
          <a:xfrm>
            <a:off x="468313" y="620713"/>
            <a:ext cx="3095625" cy="873125"/>
            <a:chOff x="295" y="391"/>
            <a:chExt cx="1905" cy="550"/>
          </a:xfrm>
        </p:grpSpPr>
        <p:pic>
          <p:nvPicPr>
            <p:cNvPr id="52234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35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翻译课文</a:t>
              </a:r>
            </a:p>
          </p:txBody>
        </p:sp>
      </p:grp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539750" y="2708275"/>
            <a:ext cx="353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驰：疾行，指迅速逝去。</a:t>
            </a:r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539750" y="3213100"/>
            <a:ext cx="4787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遂：最终。    枯落：凋落，衰残。</a:t>
            </a:r>
          </a:p>
        </p:txBody>
      </p:sp>
      <p:sp>
        <p:nvSpPr>
          <p:cNvPr id="52230" name="Rectangle 9"/>
          <p:cNvSpPr>
            <a:spLocks noChangeArrowheads="1"/>
          </p:cNvSpPr>
          <p:nvPr/>
        </p:nvSpPr>
        <p:spPr bwMode="auto">
          <a:xfrm>
            <a:off x="7092950" y="357346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algn="ctr"/>
            <a:endParaRPr lang="zh-CN" altLang="en-US" sz="1800"/>
          </a:p>
          <a:p>
            <a:pPr indent="266700" algn="ctr"/>
            <a:endParaRPr lang="zh-CN" altLang="en-US" sz="1800"/>
          </a:p>
        </p:txBody>
      </p:sp>
      <p:sp>
        <p:nvSpPr>
          <p:cNvPr id="82954" name="Rectangle 10"/>
          <p:cNvSpPr>
            <a:spLocks noChangeArrowheads="1"/>
          </p:cNvSpPr>
          <p:nvPr/>
        </p:nvSpPr>
        <p:spPr bwMode="auto">
          <a:xfrm>
            <a:off x="539750" y="4221163"/>
            <a:ext cx="536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将复何及：又怎么来得及。何，怎么。</a:t>
            </a:r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539750" y="3716338"/>
            <a:ext cx="714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接世：接触社会。  穷庐：穷困潦倒之人住的陋室。</a:t>
            </a:r>
            <a:r>
              <a:rPr lang="zh-CN" altLang="en-US">
                <a:solidFill>
                  <a:schemeClr val="accent2"/>
                </a:solidFill>
                <a:ea typeface="微软雅黑" pitchFamily="34" charset="-122"/>
              </a:rPr>
              <a:t> 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4284663" y="2708275"/>
            <a:ext cx="3232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日：岁月。去：消失。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827088" y="1700213"/>
            <a:ext cx="6551612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解释词语</a:t>
            </a: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611188" y="3860800"/>
            <a:ext cx="7993062" cy="206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非宁静无以致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远</a:t>
            </a:r>
          </a:p>
          <a:p>
            <a:pPr>
              <a:lnSpc>
                <a:spcPct val="18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非学无以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广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才</a:t>
            </a:r>
          </a:p>
          <a:p>
            <a:pPr>
              <a:lnSpc>
                <a:spcPct val="180000"/>
              </a:lnSpc>
            </a:pPr>
            <a:r>
              <a:rPr lang="zh-CN" altLang="en-US">
                <a:ea typeface="微软雅黑" pitchFamily="34" charset="-122"/>
              </a:rPr>
              <a:t>非志无以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成</a:t>
            </a:r>
            <a:r>
              <a:rPr lang="zh-CN" altLang="en-US">
                <a:ea typeface="微软雅黑" pitchFamily="34" charset="-122"/>
              </a:rPr>
              <a:t>学</a:t>
            </a:r>
          </a:p>
        </p:txBody>
      </p:sp>
      <p:grpSp>
        <p:nvGrpSpPr>
          <p:cNvPr id="53251" name="Group 12"/>
          <p:cNvGrpSpPr>
            <a:grpSpLocks/>
          </p:cNvGrpSpPr>
          <p:nvPr/>
        </p:nvGrpSpPr>
        <p:grpSpPr bwMode="auto">
          <a:xfrm>
            <a:off x="468313" y="620713"/>
            <a:ext cx="3167062" cy="873125"/>
            <a:chOff x="295" y="391"/>
            <a:chExt cx="1905" cy="550"/>
          </a:xfrm>
        </p:grpSpPr>
        <p:pic>
          <p:nvPicPr>
            <p:cNvPr id="53260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261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课堂练习</a:t>
              </a:r>
            </a:p>
          </p:txBody>
        </p:sp>
      </p:grpSp>
      <p:sp>
        <p:nvSpPr>
          <p:cNvPr id="88073" name="Rectangle 9"/>
          <p:cNvSpPr>
            <a:spLocks noChangeArrowheads="1"/>
          </p:cNvSpPr>
          <p:nvPr/>
        </p:nvSpPr>
        <p:spPr bwMode="auto">
          <a:xfrm>
            <a:off x="3203575" y="4076700"/>
            <a:ext cx="506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远：形容词用作名词，远大的目标。</a:t>
            </a:r>
          </a:p>
        </p:txBody>
      </p:sp>
      <p:sp>
        <p:nvSpPr>
          <p:cNvPr id="88075" name="Rectangle 11"/>
          <p:cNvSpPr>
            <a:spLocks noChangeArrowheads="1"/>
          </p:cNvSpPr>
          <p:nvPr/>
        </p:nvSpPr>
        <p:spPr bwMode="auto">
          <a:xfrm>
            <a:off x="684213" y="2420938"/>
            <a:ext cx="201295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夫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学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须静也</a:t>
            </a:r>
          </a:p>
          <a:p>
            <a:pPr>
              <a:lnSpc>
                <a:spcPct val="18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非志无以成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学</a:t>
            </a:r>
          </a:p>
        </p:txBody>
      </p:sp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3276600" y="2636838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学：动词，学习</a:t>
            </a:r>
          </a:p>
        </p:txBody>
      </p:sp>
      <p:sp>
        <p:nvSpPr>
          <p:cNvPr id="88077" name="Rectangle 13"/>
          <p:cNvSpPr>
            <a:spLocks noChangeArrowheads="1"/>
          </p:cNvSpPr>
          <p:nvPr/>
        </p:nvSpPr>
        <p:spPr bwMode="auto">
          <a:xfrm>
            <a:off x="3276600" y="3284538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学：名词，学业</a:t>
            </a:r>
          </a:p>
        </p:txBody>
      </p:sp>
      <p:sp>
        <p:nvSpPr>
          <p:cNvPr id="88078" name="WordArt 14"/>
          <p:cNvSpPr>
            <a:spLocks noChangeArrowheads="1" noChangeShapeType="1" noTextEdit="1"/>
          </p:cNvSpPr>
          <p:nvPr/>
        </p:nvSpPr>
        <p:spPr bwMode="auto">
          <a:xfrm>
            <a:off x="6011863" y="2852738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一词多义</a:t>
            </a:r>
          </a:p>
        </p:txBody>
      </p:sp>
      <p:sp>
        <p:nvSpPr>
          <p:cNvPr id="53258" name="WordArt 15"/>
          <p:cNvSpPr>
            <a:spLocks noChangeArrowheads="1" noChangeShapeType="1" noTextEdit="1"/>
          </p:cNvSpPr>
          <p:nvPr/>
        </p:nvSpPr>
        <p:spPr bwMode="auto">
          <a:xfrm>
            <a:off x="8388350" y="4221163"/>
            <a:ext cx="611188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词</a:t>
            </a:r>
          </a:p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类</a:t>
            </a:r>
          </a:p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活</a:t>
            </a:r>
          </a:p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用</a:t>
            </a: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3203575" y="5373688"/>
            <a:ext cx="506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成：动词的使动用法，使</a:t>
            </a:r>
            <a:r>
              <a:rPr lang="en-US" altLang="zh-CN">
                <a:solidFill>
                  <a:srgbClr val="FF0066"/>
                </a:solidFill>
                <a:ea typeface="微软雅黑" pitchFamily="34" charset="-122"/>
              </a:rPr>
              <a:t>……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成就。</a:t>
            </a: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3203575" y="4724400"/>
            <a:ext cx="536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广：形容词的使动用法，使</a:t>
            </a:r>
            <a:r>
              <a:rPr lang="en-US" altLang="zh-CN">
                <a:solidFill>
                  <a:srgbClr val="FF0066"/>
                </a:solidFill>
                <a:ea typeface="微软雅黑" pitchFamily="34" charset="-122"/>
              </a:rPr>
              <a:t>……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增长。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8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3" grpId="0"/>
      <p:bldP spid="88075" grpId="0"/>
      <p:bldP spid="88078" grpId="0" animBg="1"/>
      <p:bldP spid="53258" grpId="0" animBg="1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827088" y="1773238"/>
            <a:ext cx="6551612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翻译下列句子。</a:t>
            </a: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611188" y="2365375"/>
            <a:ext cx="7993062" cy="272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①非淡泊无以明志，非宁静无以致远。</a:t>
            </a:r>
          </a:p>
          <a:p>
            <a:pPr>
              <a:lnSpc>
                <a:spcPct val="180000"/>
              </a:lnSpc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80000"/>
              </a:lnSpc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8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②非学无以广才，非志无以成学。</a:t>
            </a:r>
          </a:p>
        </p:txBody>
      </p:sp>
      <p:sp>
        <p:nvSpPr>
          <p:cNvPr id="71690" name="Rectangle 10"/>
          <p:cNvSpPr>
            <a:spLocks noChangeArrowheads="1"/>
          </p:cNvSpPr>
          <p:nvPr/>
        </p:nvSpPr>
        <p:spPr bwMode="auto">
          <a:xfrm>
            <a:off x="611188" y="3249613"/>
            <a:ext cx="81375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不淡泊名利就不能明确自己的志向。不集中精神就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不能达到远大的目标。</a:t>
            </a:r>
          </a:p>
        </p:txBody>
      </p:sp>
      <p:sp>
        <p:nvSpPr>
          <p:cNvPr id="59396" name="Rectangle 11"/>
          <p:cNvSpPr>
            <a:spLocks noChangeArrowheads="1"/>
          </p:cNvSpPr>
          <p:nvPr/>
        </p:nvSpPr>
        <p:spPr bwMode="auto">
          <a:xfrm>
            <a:off x="611188" y="5229225"/>
            <a:ext cx="69135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不学习无法增长才干，没有志向就不能成就学业。</a:t>
            </a:r>
          </a:p>
        </p:txBody>
      </p:sp>
      <p:grpSp>
        <p:nvGrpSpPr>
          <p:cNvPr id="54277" name="Group 12"/>
          <p:cNvGrpSpPr>
            <a:grpSpLocks/>
          </p:cNvGrpSpPr>
          <p:nvPr/>
        </p:nvGrpSpPr>
        <p:grpSpPr bwMode="auto">
          <a:xfrm>
            <a:off x="539750" y="620713"/>
            <a:ext cx="3095625" cy="873125"/>
            <a:chOff x="295" y="391"/>
            <a:chExt cx="1905" cy="550"/>
          </a:xfrm>
        </p:grpSpPr>
        <p:pic>
          <p:nvPicPr>
            <p:cNvPr id="54278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279" name="Text Box 14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课堂练习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0" grpId="0"/>
      <p:bldP spid="593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7" name="Rectangle 13"/>
          <p:cNvSpPr>
            <a:spLocks noChangeArrowheads="1"/>
          </p:cNvSpPr>
          <p:nvPr/>
        </p:nvSpPr>
        <p:spPr bwMode="auto">
          <a:xfrm>
            <a:off x="827088" y="2205038"/>
            <a:ext cx="7777162" cy="13668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80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本文作者阐述的观点是什么？作者从哪几方面进行论述的？</a:t>
            </a:r>
          </a:p>
        </p:txBody>
      </p:sp>
      <p:grpSp>
        <p:nvGrpSpPr>
          <p:cNvPr id="55298" name="Group 16"/>
          <p:cNvGrpSpPr>
            <a:grpSpLocks/>
          </p:cNvGrpSpPr>
          <p:nvPr/>
        </p:nvGrpSpPr>
        <p:grpSpPr bwMode="auto">
          <a:xfrm>
            <a:off x="468313" y="620713"/>
            <a:ext cx="3167062" cy="873125"/>
            <a:chOff x="295" y="391"/>
            <a:chExt cx="1905" cy="550"/>
          </a:xfrm>
        </p:grpSpPr>
        <p:pic>
          <p:nvPicPr>
            <p:cNvPr id="5530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4" name="Text Box 18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179388" y="3573463"/>
            <a:ext cx="754538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论点：静以修身</a:t>
            </a:r>
            <a:r>
              <a:rPr lang="en-US" altLang="zh-CN">
                <a:solidFill>
                  <a:srgbClr val="000000"/>
                </a:solidFill>
              </a:rPr>
              <a:t>,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俭以养德。</a:t>
            </a:r>
          </a:p>
          <a:p>
            <a:pPr indent="266700">
              <a:lnSpc>
                <a:spcPct val="150000"/>
              </a:lnSpc>
            </a:pPr>
            <a:r>
              <a:rPr lang="zh-CN" altLang="en-US">
                <a:solidFill>
                  <a:srgbClr val="5F9B6A"/>
                </a:solidFill>
                <a:latin typeface="微软雅黑" pitchFamily="34" charset="-122"/>
                <a:ea typeface="微软雅黑" pitchFamily="34" charset="-122"/>
              </a:rPr>
              <a:t>治学：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夫学须静也</a:t>
            </a:r>
            <a:r>
              <a:rPr lang="en-US" altLang="zh-CN">
                <a:solidFill>
                  <a:srgbClr val="000000"/>
                </a:solidFill>
              </a:rPr>
              <a:t>,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才须学也。</a:t>
            </a:r>
            <a:r>
              <a:rPr lang="zh-CN" altLang="en-US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正面（静）</a:t>
            </a:r>
          </a:p>
          <a:p>
            <a:pPr indent="266700">
              <a:lnSpc>
                <a:spcPct val="150000"/>
              </a:lnSpc>
            </a:pPr>
            <a:r>
              <a:rPr lang="zh-CN" altLang="en-US">
                <a:solidFill>
                  <a:srgbClr val="5F9B6A"/>
                </a:solidFill>
                <a:latin typeface="微软雅黑" pitchFamily="34" charset="-122"/>
                <a:ea typeface="微软雅黑" pitchFamily="34" charset="-122"/>
              </a:rPr>
              <a:t>修身：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淫慢则不能励精</a:t>
            </a:r>
            <a:r>
              <a:rPr lang="en-US" altLang="zh-CN">
                <a:solidFill>
                  <a:srgbClr val="000000"/>
                </a:solidFill>
              </a:rPr>
              <a:t>,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险躁则不能治性。</a:t>
            </a:r>
            <a:r>
              <a:rPr lang="zh-CN" altLang="en-US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反面（躁）</a:t>
            </a:r>
          </a:p>
          <a:p>
            <a:pPr indent="266700">
              <a:lnSpc>
                <a:spcPct val="150000"/>
              </a:lnSpc>
            </a:pPr>
            <a:r>
              <a:rPr lang="zh-CN" altLang="en-US">
                <a:solidFill>
                  <a:srgbClr val="5F9B6A"/>
                </a:solidFill>
                <a:latin typeface="微软雅黑" pitchFamily="34" charset="-122"/>
                <a:ea typeface="微软雅黑" pitchFamily="34" charset="-122"/>
              </a:rPr>
              <a:t>惜时：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年与时驰</a:t>
            </a:r>
            <a:r>
              <a:rPr lang="en-US" altLang="zh-CN">
                <a:solidFill>
                  <a:srgbClr val="000000"/>
                </a:solidFill>
              </a:rPr>
              <a:t>,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意与日去。</a:t>
            </a:r>
          </a:p>
        </p:txBody>
      </p:sp>
      <p:sp>
        <p:nvSpPr>
          <p:cNvPr id="55300" name="WordArt 10"/>
          <p:cNvSpPr>
            <a:spLocks noChangeArrowheads="1" noChangeShapeType="1" noTextEdit="1"/>
          </p:cNvSpPr>
          <p:nvPr/>
        </p:nvSpPr>
        <p:spPr bwMode="auto">
          <a:xfrm>
            <a:off x="3708400" y="1557338"/>
            <a:ext cx="2303463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探究结构</a:t>
            </a:r>
          </a:p>
        </p:txBody>
      </p:sp>
      <p:sp>
        <p:nvSpPr>
          <p:cNvPr id="13" name="左大括号 12"/>
          <p:cNvSpPr/>
          <p:nvPr/>
        </p:nvSpPr>
        <p:spPr>
          <a:xfrm flipH="1">
            <a:off x="7451725" y="3933825"/>
            <a:ext cx="215900" cy="1871663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 noProof="1"/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7596188" y="4292600"/>
            <a:ext cx="15478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ea typeface="微软雅黑" pitchFamily="34" charset="-122"/>
              </a:rPr>
              <a:t>勤学励志修身养德珍惜时光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7" grpId="0" animBg="1"/>
      <p:bldP spid="13" grpId="0" animBg="1"/>
      <p:bldP spid="553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9"/>
          <p:cNvSpPr>
            <a:spLocks noChangeArrowheads="1"/>
          </p:cNvSpPr>
          <p:nvPr/>
        </p:nvSpPr>
        <p:spPr bwMode="auto">
          <a:xfrm>
            <a:off x="323850" y="1700213"/>
            <a:ext cx="8424863" cy="1368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画出文中提到“志”的语句，联系上下文，说说你对文中“志”与“学”的关系是如何理解的。</a:t>
            </a: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323850" y="4076700"/>
            <a:ext cx="8135938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有明确的志向是成就学业的前提，“志”与“学”中“志”是很重要的，只有有了明确的志向，才能最终成就学业。</a:t>
            </a:r>
          </a:p>
        </p:txBody>
      </p:sp>
      <p:grpSp>
        <p:nvGrpSpPr>
          <p:cNvPr id="56323" name="Group 9"/>
          <p:cNvGrpSpPr>
            <a:grpSpLocks/>
          </p:cNvGrpSpPr>
          <p:nvPr/>
        </p:nvGrpSpPr>
        <p:grpSpPr bwMode="auto">
          <a:xfrm>
            <a:off x="468313" y="620713"/>
            <a:ext cx="3095625" cy="873125"/>
            <a:chOff x="295" y="391"/>
            <a:chExt cx="1905" cy="550"/>
          </a:xfrm>
        </p:grpSpPr>
        <p:pic>
          <p:nvPicPr>
            <p:cNvPr id="56325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26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52231" name="WordArt 7"/>
          <p:cNvSpPr>
            <a:spLocks noChangeArrowheads="1" noChangeShapeType="1" noTextEdit="1"/>
          </p:cNvSpPr>
          <p:nvPr/>
        </p:nvSpPr>
        <p:spPr bwMode="auto">
          <a:xfrm>
            <a:off x="1403350" y="3284538"/>
            <a:ext cx="5832475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非淡泊无以明志；非志无以成学。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 build="p"/>
      <p:bldP spid="522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ChangeArrowheads="1"/>
          </p:cNvSpPr>
          <p:nvPr/>
        </p:nvSpPr>
        <p:spPr bwMode="auto">
          <a:xfrm>
            <a:off x="611188" y="1628775"/>
            <a:ext cx="8243887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       如何理解诸葛这提出的“学与静”，“才与学”，“学与志”的关系。</a:t>
            </a:r>
          </a:p>
        </p:txBody>
      </p:sp>
      <p:sp>
        <p:nvSpPr>
          <p:cNvPr id="54274" name="Rectangle 8"/>
          <p:cNvSpPr>
            <a:spLocks noChangeArrowheads="1"/>
          </p:cNvSpPr>
          <p:nvPr/>
        </p:nvSpPr>
        <p:spPr bwMode="auto">
          <a:xfrm>
            <a:off x="395288" y="3500438"/>
            <a:ext cx="8567737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ea typeface="微软雅黑" pitchFamily="34" charset="-122"/>
              </a:rPr>
              <a:t>       “才须学也，非学无以广才，非志无以成学。”志是成才的前提和基础，但志向的培养又必须修养品德。“非淡泊无以明志，非宁静无以致远。”因此，诸葛亮提出了静与俭相续的道德修养论，提出“夫君子之行，静以修身，俭以养德。”说明成才必须从静与俭开始。</a:t>
            </a:r>
          </a:p>
        </p:txBody>
      </p:sp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539750" y="299720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以俭养德</a:t>
            </a:r>
          </a:p>
        </p:txBody>
      </p:sp>
      <p:grpSp>
        <p:nvGrpSpPr>
          <p:cNvPr id="57348" name="Group 14"/>
          <p:cNvGrpSpPr>
            <a:grpSpLocks/>
          </p:cNvGrpSpPr>
          <p:nvPr/>
        </p:nvGrpSpPr>
        <p:grpSpPr bwMode="auto">
          <a:xfrm>
            <a:off x="468313" y="620713"/>
            <a:ext cx="3240087" cy="873125"/>
            <a:chOff x="295" y="391"/>
            <a:chExt cx="1905" cy="550"/>
          </a:xfrm>
        </p:grpSpPr>
        <p:pic>
          <p:nvPicPr>
            <p:cNvPr id="57355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56" name="Text Box 16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627313" y="299720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以静求学</a:t>
            </a: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003800" y="299720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以学广才</a:t>
            </a:r>
          </a:p>
        </p:txBody>
      </p:sp>
      <p:sp>
        <p:nvSpPr>
          <p:cNvPr id="54283" name="WordArt 11"/>
          <p:cNvSpPr>
            <a:spLocks noChangeArrowheads="1" noChangeShapeType="1" noTextEdit="1"/>
          </p:cNvSpPr>
          <p:nvPr/>
        </p:nvSpPr>
        <p:spPr bwMode="auto">
          <a:xfrm>
            <a:off x="3779838" y="2276475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志</a:t>
            </a:r>
          </a:p>
        </p:txBody>
      </p:sp>
      <p:sp>
        <p:nvSpPr>
          <p:cNvPr id="54284" name="WordArt 12"/>
          <p:cNvSpPr>
            <a:spLocks noChangeArrowheads="1" noChangeShapeType="1" noTextEdit="1"/>
          </p:cNvSpPr>
          <p:nvPr/>
        </p:nvSpPr>
        <p:spPr bwMode="auto">
          <a:xfrm>
            <a:off x="4932363" y="2276475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学</a:t>
            </a:r>
          </a:p>
        </p:txBody>
      </p:sp>
      <p:sp>
        <p:nvSpPr>
          <p:cNvPr id="54285" name="WordArt 13"/>
          <p:cNvSpPr>
            <a:spLocks noChangeArrowheads="1" noChangeShapeType="1" noTextEdit="1"/>
          </p:cNvSpPr>
          <p:nvPr/>
        </p:nvSpPr>
        <p:spPr bwMode="auto">
          <a:xfrm>
            <a:off x="6300788" y="2276475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才</a:t>
            </a: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7235825" y="299720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以志成学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3261" grpId="0"/>
      <p:bldP spid="2" grpId="0"/>
      <p:bldP spid="3" grpId="0"/>
      <p:bldP spid="54283" grpId="0" animBg="1"/>
      <p:bldP spid="54284" grpId="0" animBg="1"/>
      <p:bldP spid="54285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 Box 23"/>
          <p:cNvSpPr txBox="1">
            <a:spLocks noChangeArrowheads="1"/>
          </p:cNvSpPr>
          <p:nvPr/>
        </p:nvSpPr>
        <p:spPr bwMode="auto">
          <a:xfrm>
            <a:off x="5003800" y="908050"/>
            <a:ext cx="1873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情景导入</a:t>
            </a:r>
          </a:p>
        </p:txBody>
      </p:sp>
      <p:pic>
        <p:nvPicPr>
          <p:cNvPr id="38920" name="Picture 8" descr="di13397296222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492375"/>
            <a:ext cx="280828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9" descr="t01d21e5dd5216116c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2636838"/>
            <a:ext cx="178276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Picture 11" descr="2203165655t9fwwrw9mff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2565400"/>
            <a:ext cx="2009775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1331913" y="981075"/>
            <a:ext cx="2665412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烽火连三月，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家书抵万金。</a:t>
            </a:r>
            <a:r>
              <a:rPr lang="zh-CN" altLang="en-US" sz="1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9"/>
          <p:cNvSpPr>
            <a:spLocks noChangeArrowheads="1"/>
          </p:cNvSpPr>
          <p:nvPr/>
        </p:nvSpPr>
        <p:spPr bwMode="auto">
          <a:xfrm>
            <a:off x="323850" y="1844675"/>
            <a:ext cx="8424863" cy="1368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“君子之行，静以修身，俭以养德，非淡泊无以明志，非宁静无以致远。”这句话的核心是一个“静”字。“俭以养德”与“静”有何关系？</a:t>
            </a: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179388" y="3644900"/>
            <a:ext cx="860583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     节俭方可清心寡欲，避免浪费。这就要求人们内心世界始终保持宁静，不会为贪图丰厚的物质享受而分神劳力。</a:t>
            </a:r>
            <a:endParaRPr lang="zh-CN" altLang="en-US" sz="2800">
              <a:solidFill>
                <a:srgbClr val="FF0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371" name="Group 9"/>
          <p:cNvGrpSpPr>
            <a:grpSpLocks/>
          </p:cNvGrpSpPr>
          <p:nvPr/>
        </p:nvGrpSpPr>
        <p:grpSpPr bwMode="auto">
          <a:xfrm>
            <a:off x="468313" y="620713"/>
            <a:ext cx="3095625" cy="873125"/>
            <a:chOff x="295" y="391"/>
            <a:chExt cx="1905" cy="550"/>
          </a:xfrm>
        </p:grpSpPr>
        <p:pic>
          <p:nvPicPr>
            <p:cNvPr id="58372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73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合作探究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9"/>
          <p:cNvSpPr>
            <a:spLocks noChangeArrowheads="1"/>
          </p:cNvSpPr>
          <p:nvPr/>
        </p:nvSpPr>
        <p:spPr bwMode="auto">
          <a:xfrm>
            <a:off x="539750" y="1412875"/>
            <a:ext cx="8424863" cy="7207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你最喜欢文章哪个警句？谈谈你的理解和受到的启发。</a:t>
            </a: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250825" y="2133600"/>
            <a:ext cx="8424863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非淡泊无以明志，非宁静无以致远。</a:t>
            </a:r>
          </a:p>
          <a:p>
            <a:pPr marL="342900" indent="-342900"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           现实社会中充满了诱惑，我们切不可随波逐流，迷失方向，切忌追逐短视的功利而汲汲于功名富贵。是诸葛亮告诫儿子的，但对于后人也有普遍的警示作用。</a:t>
            </a:r>
          </a:p>
        </p:txBody>
      </p:sp>
      <p:grpSp>
        <p:nvGrpSpPr>
          <p:cNvPr id="59395" name="Group 9"/>
          <p:cNvGrpSpPr>
            <a:grpSpLocks/>
          </p:cNvGrpSpPr>
          <p:nvPr/>
        </p:nvGrpSpPr>
        <p:grpSpPr bwMode="auto">
          <a:xfrm>
            <a:off x="468313" y="549275"/>
            <a:ext cx="3167062" cy="873125"/>
            <a:chOff x="295" y="391"/>
            <a:chExt cx="1905" cy="550"/>
          </a:xfrm>
        </p:grpSpPr>
        <p:pic>
          <p:nvPicPr>
            <p:cNvPr id="59397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398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合作探究</a:t>
              </a:r>
            </a:p>
          </p:txBody>
        </p:sp>
      </p:grpSp>
      <p:sp>
        <p:nvSpPr>
          <p:cNvPr id="56324" name="Rectangle 8"/>
          <p:cNvSpPr>
            <a:spLocks noChangeArrowheads="1"/>
          </p:cNvSpPr>
          <p:nvPr/>
        </p:nvSpPr>
        <p:spPr bwMode="auto">
          <a:xfrm>
            <a:off x="250825" y="4149725"/>
            <a:ext cx="8569325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年与时驰，意与日去，遂成枯落，多不接世，悲守穷庐，将复何及。</a:t>
            </a:r>
          </a:p>
          <a:p>
            <a:pPr>
              <a:lnSpc>
                <a:spcPct val="130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少壮不努力，老大徒伤悲。时光飞逝，我们要珍惜时光，不能等到自己变老，和世界脱节，才悲叹蹉跎的岁月，那将  于事无补。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8"/>
          <p:cNvSpPr txBox="1">
            <a:spLocks noChangeArrowheads="1"/>
          </p:cNvSpPr>
          <p:nvPr/>
        </p:nvSpPr>
        <p:spPr bwMode="auto">
          <a:xfrm>
            <a:off x="1887538" y="1331913"/>
            <a:ext cx="1365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grpSp>
        <p:nvGrpSpPr>
          <p:cNvPr id="60418" name="Group 16"/>
          <p:cNvGrpSpPr>
            <a:grpSpLocks/>
          </p:cNvGrpSpPr>
          <p:nvPr/>
        </p:nvGrpSpPr>
        <p:grpSpPr bwMode="auto">
          <a:xfrm>
            <a:off x="468313" y="549275"/>
            <a:ext cx="3240087" cy="873125"/>
            <a:chOff x="295" y="391"/>
            <a:chExt cx="1905" cy="550"/>
          </a:xfrm>
        </p:grpSpPr>
        <p:pic>
          <p:nvPicPr>
            <p:cNvPr id="60423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424" name="Text Box 18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拓展延伸</a:t>
              </a:r>
            </a:p>
          </p:txBody>
        </p:sp>
      </p:grp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395288" y="2133600"/>
            <a:ext cx="6899275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zh-CN" altLang="en-US">
                <a:ea typeface="微软雅黑" pitchFamily="34" charset="-122"/>
              </a:rPr>
              <a:t>苟利国家，不求富贵。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en-US" altLang="zh-CN">
                <a:ea typeface="微软雅黑" pitchFamily="34" charset="-122"/>
              </a:rPr>
              <a:t>《</a:t>
            </a:r>
            <a:r>
              <a:rPr lang="zh-CN" altLang="en-US">
                <a:ea typeface="微软雅黑" pitchFamily="34" charset="-122"/>
              </a:rPr>
              <a:t>礼记</a:t>
            </a:r>
            <a:r>
              <a:rPr lang="en-US" altLang="zh-CN">
                <a:ea typeface="微软雅黑" pitchFamily="34" charset="-122"/>
              </a:rPr>
              <a:t>》</a:t>
            </a:r>
          </a:p>
          <a:p>
            <a:pPr indent="266700">
              <a:lnSpc>
                <a:spcPct val="130000"/>
              </a:lnSpc>
            </a:pPr>
            <a:r>
              <a:rPr lang="zh-CN" altLang="en-US">
                <a:ea typeface="微软雅黑" pitchFamily="34" charset="-122"/>
              </a:rPr>
              <a:t>不汲汲于富贵，不戚戚于贫贱。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>
                <a:ea typeface="微软雅黑" pitchFamily="34" charset="-122"/>
              </a:rPr>
              <a:t>陶渊明</a:t>
            </a:r>
          </a:p>
          <a:p>
            <a:pPr indent="266700">
              <a:lnSpc>
                <a:spcPct val="130000"/>
              </a:lnSpc>
            </a:pPr>
            <a:r>
              <a:rPr lang="zh-CN" altLang="en-US">
                <a:ea typeface="微软雅黑" pitchFamily="34" charset="-122"/>
              </a:rPr>
              <a:t>水能性淡为吾友，竹解心虚即我师。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>
                <a:ea typeface="微软雅黑" pitchFamily="34" charset="-122"/>
              </a:rPr>
              <a:t>白居易</a:t>
            </a:r>
          </a:p>
        </p:txBody>
      </p:sp>
      <p:sp>
        <p:nvSpPr>
          <p:cNvPr id="60420" name="Rectangle 15"/>
          <p:cNvSpPr>
            <a:spLocks noChangeArrowheads="1"/>
          </p:cNvSpPr>
          <p:nvPr/>
        </p:nvSpPr>
        <p:spPr bwMode="auto">
          <a:xfrm>
            <a:off x="3348038" y="1484313"/>
            <a:ext cx="1387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淡     泊</a:t>
            </a: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3419475" y="3789363"/>
            <a:ext cx="1190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立   志</a:t>
            </a:r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179388" y="4292600"/>
            <a:ext cx="87280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zh-CN" altLang="zh-CN">
                <a:ea typeface="微软雅黑" pitchFamily="34" charset="-122"/>
              </a:rPr>
              <a:t>穷且益坚，不坠青云之志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>
                <a:ea typeface="微软雅黑" pitchFamily="34" charset="-122"/>
              </a:rPr>
              <a:t>王勃</a:t>
            </a:r>
          </a:p>
          <a:p>
            <a:pPr indent="266700">
              <a:lnSpc>
                <a:spcPct val="130000"/>
              </a:lnSpc>
            </a:pPr>
            <a:r>
              <a:rPr lang="zh-CN" altLang="zh-CN">
                <a:ea typeface="微软雅黑" pitchFamily="34" charset="-122"/>
              </a:rPr>
              <a:t>古之成大事者不惟有超世之材，亦有坚忍不拔之志。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>
                <a:ea typeface="微软雅黑" pitchFamily="34" charset="-122"/>
              </a:rPr>
              <a:t>苏轼</a:t>
            </a:r>
          </a:p>
          <a:p>
            <a:pPr indent="266700">
              <a:lnSpc>
                <a:spcPct val="130000"/>
              </a:lnSpc>
            </a:pPr>
            <a:r>
              <a:rPr lang="zh-CN" altLang="zh-CN">
                <a:ea typeface="微软雅黑" pitchFamily="34" charset="-122"/>
              </a:rPr>
              <a:t>长风破浪会有时，直挂云帆济沧海。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>
                <a:ea typeface="微软雅黑" pitchFamily="34" charset="-122"/>
              </a:rPr>
              <a:t>李白</a:t>
            </a:r>
          </a:p>
          <a:p>
            <a:pPr indent="266700">
              <a:lnSpc>
                <a:spcPct val="130000"/>
              </a:lnSpc>
            </a:pPr>
            <a:r>
              <a:rPr lang="zh-CN" altLang="zh-CN">
                <a:ea typeface="微软雅黑" pitchFamily="34" charset="-122"/>
              </a:rPr>
              <a:t>志当存高远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>
                <a:ea typeface="微软雅黑" pitchFamily="34" charset="-122"/>
              </a:rPr>
              <a:t>诸葛亮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0" grpId="0"/>
      <p:bldP spid="55312" grpId="0"/>
      <p:bldP spid="553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8"/>
          <p:cNvSpPr txBox="1">
            <a:spLocks noChangeArrowheads="1"/>
          </p:cNvSpPr>
          <p:nvPr/>
        </p:nvSpPr>
        <p:spPr bwMode="auto">
          <a:xfrm>
            <a:off x="1887538" y="1331913"/>
            <a:ext cx="1365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1800"/>
          </a:p>
        </p:txBody>
      </p:sp>
      <p:grpSp>
        <p:nvGrpSpPr>
          <p:cNvPr id="61442" name="Group 16"/>
          <p:cNvGrpSpPr>
            <a:grpSpLocks/>
          </p:cNvGrpSpPr>
          <p:nvPr/>
        </p:nvGrpSpPr>
        <p:grpSpPr bwMode="auto">
          <a:xfrm>
            <a:off x="468313" y="620713"/>
            <a:ext cx="3240087" cy="873125"/>
            <a:chOff x="295" y="391"/>
            <a:chExt cx="1905" cy="550"/>
          </a:xfrm>
        </p:grpSpPr>
        <p:pic>
          <p:nvPicPr>
            <p:cNvPr id="61445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6" name="Text Box 18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拓展延伸</a:t>
              </a:r>
            </a:p>
          </p:txBody>
        </p:sp>
      </p:grpSp>
      <p:sp>
        <p:nvSpPr>
          <p:cNvPr id="87046" name="Rectangle 6"/>
          <p:cNvSpPr>
            <a:spLocks noChangeArrowheads="1"/>
          </p:cNvSpPr>
          <p:nvPr/>
        </p:nvSpPr>
        <p:spPr bwMode="auto">
          <a:xfrm>
            <a:off x="468313" y="2565400"/>
            <a:ext cx="8202612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zh-CN" altLang="zh-CN">
                <a:ea typeface="微软雅黑" pitchFamily="34" charset="-122"/>
              </a:rPr>
              <a:t>盛年不重来，一日难再晨。</a:t>
            </a:r>
            <a:r>
              <a:rPr lang="zh-CN" altLang="zh-CN">
                <a:solidFill>
                  <a:srgbClr val="3333FF"/>
                </a:solidFill>
                <a:ea typeface="微软雅黑" pitchFamily="34" charset="-122"/>
              </a:rPr>
              <a:t>及时当勉励，岁月不待人</a:t>
            </a:r>
            <a:r>
              <a:rPr lang="zh-CN" altLang="zh-CN">
                <a:ea typeface="微软雅黑" pitchFamily="34" charset="-122"/>
              </a:rPr>
              <a:t>。</a:t>
            </a:r>
            <a:endParaRPr lang="zh-CN" altLang="en-US">
              <a:ea typeface="微软雅黑" pitchFamily="34" charset="-122"/>
            </a:endParaRPr>
          </a:p>
          <a:p>
            <a:pPr indent="266700">
              <a:lnSpc>
                <a:spcPct val="130000"/>
              </a:lnSpc>
            </a:pPr>
            <a:r>
              <a:rPr lang="zh-CN" altLang="en-US">
                <a:ea typeface="微软雅黑" pitchFamily="34" charset="-122"/>
              </a:rPr>
              <a:t>                                                                     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>
                <a:ea typeface="微软雅黑" pitchFamily="34" charset="-122"/>
              </a:rPr>
              <a:t>陶渊明</a:t>
            </a:r>
          </a:p>
          <a:p>
            <a:pPr indent="266700">
              <a:lnSpc>
                <a:spcPct val="130000"/>
              </a:lnSpc>
            </a:pPr>
            <a:r>
              <a:rPr lang="zh-CN" altLang="zh-CN">
                <a:ea typeface="微软雅黑" pitchFamily="34" charset="-122"/>
              </a:rPr>
              <a:t>三更灯火五更鸡，正是男儿读书时。</a:t>
            </a:r>
            <a:endParaRPr lang="zh-CN" altLang="en-US">
              <a:ea typeface="微软雅黑" pitchFamily="34" charset="-122"/>
            </a:endParaRPr>
          </a:p>
          <a:p>
            <a:pPr indent="266700">
              <a:lnSpc>
                <a:spcPct val="130000"/>
              </a:lnSpc>
            </a:pPr>
            <a:r>
              <a:rPr lang="zh-CN" altLang="zh-CN">
                <a:solidFill>
                  <a:srgbClr val="3333FF"/>
                </a:solidFill>
                <a:ea typeface="微软雅黑" pitchFamily="34" charset="-122"/>
              </a:rPr>
              <a:t>黑发不知勤学早，白首方悔读</a:t>
            </a:r>
            <a:r>
              <a:rPr lang="zh-CN" altLang="en-US">
                <a:solidFill>
                  <a:srgbClr val="3333FF"/>
                </a:solidFill>
                <a:ea typeface="微软雅黑" pitchFamily="34" charset="-122"/>
              </a:rPr>
              <a:t>书</a:t>
            </a:r>
            <a:r>
              <a:rPr lang="zh-CN" altLang="zh-CN">
                <a:solidFill>
                  <a:srgbClr val="3333FF"/>
                </a:solidFill>
                <a:ea typeface="微软雅黑" pitchFamily="34" charset="-122"/>
              </a:rPr>
              <a:t>迟</a:t>
            </a:r>
            <a:r>
              <a:rPr lang="zh-CN" altLang="en-US">
                <a:ea typeface="微软雅黑" pitchFamily="34" charset="-122"/>
              </a:rPr>
              <a:t>。 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>
                <a:ea typeface="微软雅黑" pitchFamily="34" charset="-122"/>
              </a:rPr>
              <a:t>颜真卿《劝学》</a:t>
            </a:r>
          </a:p>
          <a:p>
            <a:pPr indent="266700">
              <a:lnSpc>
                <a:spcPct val="130000"/>
              </a:lnSpc>
            </a:pPr>
            <a:endParaRPr lang="zh-CN" altLang="en-US">
              <a:ea typeface="微软雅黑" pitchFamily="34" charset="-122"/>
            </a:endParaRPr>
          </a:p>
          <a:p>
            <a:pPr indent="266700">
              <a:lnSpc>
                <a:spcPct val="130000"/>
              </a:lnSpc>
            </a:pPr>
            <a:r>
              <a:rPr lang="zh-CN" altLang="zh-CN">
                <a:solidFill>
                  <a:srgbClr val="3333FF"/>
                </a:solidFill>
                <a:ea typeface="微软雅黑" pitchFamily="34" charset="-122"/>
              </a:rPr>
              <a:t>少年易老学难成，一寸光阴不可轻</a:t>
            </a:r>
            <a:r>
              <a:rPr lang="zh-CN" altLang="zh-CN">
                <a:ea typeface="微软雅黑" pitchFamily="34" charset="-122"/>
              </a:rPr>
              <a:t>。</a:t>
            </a:r>
            <a:endParaRPr lang="zh-CN" altLang="en-US">
              <a:ea typeface="微软雅黑" pitchFamily="34" charset="-122"/>
            </a:endParaRPr>
          </a:p>
          <a:p>
            <a:pPr indent="266700">
              <a:lnSpc>
                <a:spcPct val="130000"/>
              </a:lnSpc>
            </a:pPr>
            <a:r>
              <a:rPr lang="zh-CN" altLang="zh-CN">
                <a:ea typeface="微软雅黑" pitchFamily="34" charset="-122"/>
              </a:rPr>
              <a:t>未觉池塘春草梦，阶前梧叶已秋声</a:t>
            </a:r>
            <a:r>
              <a:rPr lang="zh-CN" altLang="en-US">
                <a:ea typeface="微软雅黑" pitchFamily="34" charset="-122"/>
              </a:rPr>
              <a:t>。 </a:t>
            </a:r>
            <a:r>
              <a:rPr lang="zh-CN" altLang="zh-CN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zh-CN">
                <a:ea typeface="微软雅黑" pitchFamily="34" charset="-122"/>
              </a:rPr>
              <a:t>朱熹</a:t>
            </a:r>
          </a:p>
        </p:txBody>
      </p:sp>
      <p:sp>
        <p:nvSpPr>
          <p:cNvPr id="61444" name="Rectangle 7"/>
          <p:cNvSpPr>
            <a:spLocks noChangeArrowheads="1"/>
          </p:cNvSpPr>
          <p:nvPr/>
        </p:nvSpPr>
        <p:spPr bwMode="auto">
          <a:xfrm>
            <a:off x="3400425" y="1685925"/>
            <a:ext cx="1387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ea typeface="微软雅黑" pitchFamily="34" charset="-122"/>
              </a:rPr>
              <a:t>惜     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Group 8"/>
          <p:cNvGrpSpPr>
            <a:grpSpLocks/>
          </p:cNvGrpSpPr>
          <p:nvPr/>
        </p:nvGrpSpPr>
        <p:grpSpPr bwMode="auto">
          <a:xfrm>
            <a:off x="468313" y="620713"/>
            <a:ext cx="3311525" cy="873125"/>
            <a:chOff x="295" y="391"/>
            <a:chExt cx="1905" cy="550"/>
          </a:xfrm>
        </p:grpSpPr>
        <p:pic>
          <p:nvPicPr>
            <p:cNvPr id="62467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68" name="Text Box 10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课后作业</a:t>
              </a:r>
            </a:p>
          </p:txBody>
        </p:sp>
      </p:grpSp>
      <p:sp>
        <p:nvSpPr>
          <p:cNvPr id="62466" name="Rectangle 7"/>
          <p:cNvSpPr>
            <a:spLocks noChangeArrowheads="1"/>
          </p:cNvSpPr>
          <p:nvPr/>
        </p:nvSpPr>
        <p:spPr bwMode="auto">
          <a:xfrm>
            <a:off x="539750" y="2349500"/>
            <a:ext cx="7848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理解文意并熟读，在熟读的基础上背诵。</a:t>
            </a:r>
          </a:p>
          <a:p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整理与诸葛亮有关的故事、成语、俗语、诗词。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620713"/>
            <a:ext cx="3024188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23"/>
          <p:cNvSpPr txBox="1">
            <a:spLocks noChangeArrowheads="1"/>
          </p:cNvSpPr>
          <p:nvPr/>
        </p:nvSpPr>
        <p:spPr bwMode="auto">
          <a:xfrm>
            <a:off x="4284663" y="908050"/>
            <a:ext cx="1943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背景介绍</a:t>
            </a:r>
          </a:p>
        </p:txBody>
      </p:sp>
      <p:sp>
        <p:nvSpPr>
          <p:cNvPr id="40963" name="Text Box 10"/>
          <p:cNvSpPr txBox="1">
            <a:spLocks noChangeArrowheads="1"/>
          </p:cNvSpPr>
          <p:nvPr/>
        </p:nvSpPr>
        <p:spPr bwMode="auto">
          <a:xfrm>
            <a:off x="539750" y="4437063"/>
            <a:ext cx="7993063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诫子书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是诸葛亮晚年写给他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岁儿子诸葛瞻的一封家书。目的在于告诫儿子要注重修身养性，生活节俭，以此来培养自己的品德，表达了他希望后代志存高远的厚望。</a:t>
            </a:r>
          </a:p>
        </p:txBody>
      </p:sp>
      <p:pic>
        <p:nvPicPr>
          <p:cNvPr id="76811" name="Picture 11" descr="13264461_142705027303_2"/>
          <p:cNvPicPr>
            <a:picLocks noChangeAspect="1" noChangeArrowheads="1"/>
          </p:cNvPicPr>
          <p:nvPr/>
        </p:nvPicPr>
        <p:blipFill>
          <a:blip r:embed="rId3"/>
          <a:srcRect l="23802" t="20428" r="11604" b="20430"/>
          <a:stretch>
            <a:fillRect/>
          </a:stretch>
        </p:blipFill>
        <p:spPr bwMode="auto">
          <a:xfrm>
            <a:off x="611188" y="1628775"/>
            <a:ext cx="8101012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8"/>
          <p:cNvSpPr>
            <a:spLocks noChangeArrowheads="1"/>
          </p:cNvSpPr>
          <p:nvPr/>
        </p:nvSpPr>
        <p:spPr bwMode="auto">
          <a:xfrm>
            <a:off x="323850" y="1916113"/>
            <a:ext cx="5472113" cy="3471862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诸葛亮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(181—234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字孔明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号卧龙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，琅琊阳都人。三国时蜀国政治家、军事家。曾隐居隆中，后来任蜀国丞相。在世时被封为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武乡侯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，后世称诸葛武侯。</a:t>
            </a:r>
            <a:r>
              <a:rPr lang="zh-CN" altLang="en-US">
                <a:ea typeface="微软雅黑" pitchFamily="34" charset="-122"/>
              </a:rPr>
              <a:t>他一生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>
                <a:solidFill>
                  <a:srgbClr val="FF0066"/>
                </a:solidFill>
                <a:ea typeface="微软雅黑" pitchFamily="34" charset="-122"/>
              </a:rPr>
              <a:t>鞠躬尽瘁，死而后已</a:t>
            </a:r>
            <a:r>
              <a:rPr lang="zh-CN" altLang="en-US">
                <a:ea typeface="微软雅黑" pitchFamily="34" charset="-122"/>
              </a:rPr>
              <a:t>。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”代表作有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出师表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诫子书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41986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9"/>
          <p:cNvSpPr txBox="1">
            <a:spLocks noChangeArrowheads="1"/>
          </p:cNvSpPr>
          <p:nvPr/>
        </p:nvSpPr>
        <p:spPr bwMode="auto">
          <a:xfrm>
            <a:off x="1116013" y="908050"/>
            <a:ext cx="18716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走进作者</a:t>
            </a:r>
          </a:p>
        </p:txBody>
      </p:sp>
      <p:pic>
        <p:nvPicPr>
          <p:cNvPr id="41988" name="Picture 5" descr="21H58PICUxQ_10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1916113"/>
            <a:ext cx="3121025" cy="416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8" name="WordArt 8"/>
          <p:cNvSpPr>
            <a:spLocks noChangeArrowheads="1" noChangeShapeType="1" noTextEdit="1"/>
          </p:cNvSpPr>
          <p:nvPr/>
        </p:nvSpPr>
        <p:spPr bwMode="auto">
          <a:xfrm>
            <a:off x="1187450" y="2852738"/>
            <a:ext cx="6121400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请以自己喜欢的方式朗读课文</a:t>
            </a: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827088" y="4365625"/>
            <a:ext cx="7400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8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要求：借助工具书扫清生字障碍，注意停顿。 </a:t>
            </a:r>
          </a:p>
        </p:txBody>
      </p:sp>
      <p:pic>
        <p:nvPicPr>
          <p:cNvPr id="43011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9"/>
          <p:cNvSpPr txBox="1">
            <a:spLocks noChangeArrowheads="1"/>
          </p:cNvSpPr>
          <p:nvPr/>
        </p:nvSpPr>
        <p:spPr bwMode="auto">
          <a:xfrm>
            <a:off x="1116013" y="908050"/>
            <a:ext cx="18716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初读感知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 animBg="1"/>
      <p:bldP spid="409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WordArt 6"/>
          <p:cNvSpPr>
            <a:spLocks noChangeArrowheads="1" noChangeShapeType="1" noTextEdit="1"/>
          </p:cNvSpPr>
          <p:nvPr/>
        </p:nvSpPr>
        <p:spPr bwMode="auto">
          <a:xfrm>
            <a:off x="827088" y="2060575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听录音，完成下列任务</a:t>
            </a:r>
          </a:p>
        </p:txBody>
      </p:sp>
      <p:sp>
        <p:nvSpPr>
          <p:cNvPr id="44034" name="任意多边形 2"/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>
            <a:off x="1187450" y="3500438"/>
            <a:ext cx="6624638" cy="849312"/>
          </a:xfrm>
          <a:custGeom>
            <a:avLst/>
            <a:gdLst>
              <a:gd name="T0" fmla="*/ 2147483647 w 4539922"/>
              <a:gd name="T1" fmla="*/ 29147 h 633569"/>
              <a:gd name="T2" fmla="*/ 2147483647 w 4539922"/>
              <a:gd name="T3" fmla="*/ 802136 h 633569"/>
              <a:gd name="T4" fmla="*/ 2147483647 w 4539922"/>
              <a:gd name="T5" fmla="*/ 985894 h 633569"/>
              <a:gd name="T6" fmla="*/ 2147483647 w 4539922"/>
              <a:gd name="T7" fmla="*/ 802136 h 633569"/>
              <a:gd name="T8" fmla="*/ 210386428 w 4539922"/>
              <a:gd name="T9" fmla="*/ 11622128 h 633569"/>
              <a:gd name="T10" fmla="*/ 0 w 4539922"/>
              <a:gd name="T11" fmla="*/ 21043718 h 633569"/>
              <a:gd name="T12" fmla="*/ 929780731 w 4539922"/>
              <a:gd name="T13" fmla="*/ 535704921 h 633569"/>
              <a:gd name="T14" fmla="*/ 2147483647 w 4539922"/>
              <a:gd name="T15" fmla="*/ 534465037 h 633569"/>
              <a:gd name="T16" fmla="*/ 2147483647 w 4539922"/>
              <a:gd name="T17" fmla="*/ 533570042 h 633569"/>
              <a:gd name="T18" fmla="*/ 2147483647 w 4539922"/>
              <a:gd name="T19" fmla="*/ 534465037 h 633569"/>
              <a:gd name="T20" fmla="*/ 2147483647 w 4539922"/>
              <a:gd name="T21" fmla="*/ 535704921 h 633569"/>
              <a:gd name="T22" fmla="*/ 2147483647 w 4539922"/>
              <a:gd name="T23" fmla="*/ 21043718 h 633569"/>
              <a:gd name="T24" fmla="*/ 2147483647 w 4539922"/>
              <a:gd name="T25" fmla="*/ 11622128 h 633569"/>
              <a:gd name="T26" fmla="*/ 2147483647 w 4539922"/>
              <a:gd name="T27" fmla="*/ 29147 h 6335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39922"/>
              <a:gd name="T43" fmla="*/ 0 h 633569"/>
              <a:gd name="T44" fmla="*/ 4539922 w 4539922"/>
              <a:gd name="T45" fmla="*/ 633569 h 6335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3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rgbClr val="5CD2EA"/>
          </a:solidFill>
          <a:ln w="9525">
            <a:noFill/>
            <a:round/>
            <a:headEnd/>
            <a:tailEnd/>
          </a:ln>
        </p:spPr>
        <p:txBody>
          <a:bodyPr anchor="ctr" anchorCtr="1"/>
          <a:lstStyle/>
          <a:p>
            <a:pPr algn="ctr"/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）标记生字注音，扫除文字障碍。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7"/>
          <p:cNvSpPr>
            <a:spLocks/>
          </p:cNvSpPr>
          <p:nvPr>
            <p:custDataLst>
              <p:tags r:id="rId2"/>
            </p:custDataLst>
          </p:nvPr>
        </p:nvSpPr>
        <p:spPr bwMode="auto">
          <a:xfrm flipH="1">
            <a:off x="1141413" y="3470275"/>
            <a:ext cx="403225" cy="966788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B1EAF5"/>
              </a:gs>
              <a:gs pos="100000">
                <a:srgbClr val="14859C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800" b="0" kern="0">
              <a:solidFill>
                <a:srgbClr val="00000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5" name="Freeform 19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7523163" y="3403600"/>
            <a:ext cx="373062" cy="966788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B1EAF5"/>
              </a:gs>
              <a:gs pos="100000">
                <a:srgbClr val="14859C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800" b="0" kern="0">
              <a:solidFill>
                <a:srgbClr val="00000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44037" name="任意多边形 5"/>
          <p:cNvSpPr>
            <a:spLocks/>
          </p:cNvSpPr>
          <p:nvPr>
            <p:custDataLst>
              <p:tags r:id="rId4"/>
            </p:custDataLst>
          </p:nvPr>
        </p:nvSpPr>
        <p:spPr bwMode="auto">
          <a:xfrm flipH="1">
            <a:off x="1042988" y="4797425"/>
            <a:ext cx="6624637" cy="849313"/>
          </a:xfrm>
          <a:custGeom>
            <a:avLst/>
            <a:gdLst>
              <a:gd name="T0" fmla="*/ 2147483647 w 4539922"/>
              <a:gd name="T1" fmla="*/ 29147 h 633569"/>
              <a:gd name="T2" fmla="*/ 2147483647 w 4539922"/>
              <a:gd name="T3" fmla="*/ 802144 h 633569"/>
              <a:gd name="T4" fmla="*/ 2147483647 w 4539922"/>
              <a:gd name="T5" fmla="*/ 985943 h 633569"/>
              <a:gd name="T6" fmla="*/ 2147483647 w 4539922"/>
              <a:gd name="T7" fmla="*/ 802144 h 633569"/>
              <a:gd name="T8" fmla="*/ 210386210 w 4539922"/>
              <a:gd name="T9" fmla="*/ 11622324 h 633569"/>
              <a:gd name="T10" fmla="*/ 0 w 4539922"/>
              <a:gd name="T11" fmla="*/ 21044268 h 633569"/>
              <a:gd name="T12" fmla="*/ 929776108 w 4539922"/>
              <a:gd name="T13" fmla="*/ 535719966 h 633569"/>
              <a:gd name="T14" fmla="*/ 2147483647 w 4539922"/>
              <a:gd name="T15" fmla="*/ 534479394 h 633569"/>
              <a:gd name="T16" fmla="*/ 2147483647 w 4539922"/>
              <a:gd name="T17" fmla="*/ 533584397 h 633569"/>
              <a:gd name="T18" fmla="*/ 2147483647 w 4539922"/>
              <a:gd name="T19" fmla="*/ 534479394 h 633569"/>
              <a:gd name="T20" fmla="*/ 2147483647 w 4539922"/>
              <a:gd name="T21" fmla="*/ 535719966 h 633569"/>
              <a:gd name="T22" fmla="*/ 2147483647 w 4539922"/>
              <a:gd name="T23" fmla="*/ 21044268 h 633569"/>
              <a:gd name="T24" fmla="*/ 2147483647 w 4539922"/>
              <a:gd name="T25" fmla="*/ 11622324 h 633569"/>
              <a:gd name="T26" fmla="*/ 2147483647 w 4539922"/>
              <a:gd name="T27" fmla="*/ 29147 h 63356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539922"/>
              <a:gd name="T43" fmla="*/ 0 h 633569"/>
              <a:gd name="T44" fmla="*/ 4539922 w 4539922"/>
              <a:gd name="T45" fmla="*/ 633569 h 63356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539922" h="633569">
                <a:moveTo>
                  <a:pt x="2957680" y="34"/>
                </a:moveTo>
                <a:cubicBezTo>
                  <a:pt x="2717115" y="165"/>
                  <a:pt x="2497073" y="643"/>
                  <a:pt x="2338828" y="948"/>
                </a:cubicBezTo>
                <a:lnTo>
                  <a:pt x="2183760" y="1166"/>
                </a:lnTo>
                <a:lnTo>
                  <a:pt x="2040037" y="948"/>
                </a:lnTo>
                <a:cubicBezTo>
                  <a:pt x="1526708" y="-118"/>
                  <a:pt x="311745" y="-3316"/>
                  <a:pt x="35351" y="13740"/>
                </a:cubicBezTo>
                <a:cubicBezTo>
                  <a:pt x="23947" y="13740"/>
                  <a:pt x="2281" y="12348"/>
                  <a:pt x="0" y="24879"/>
                </a:cubicBezTo>
                <a:cubicBezTo>
                  <a:pt x="52456" y="228166"/>
                  <a:pt x="103773" y="430060"/>
                  <a:pt x="156229" y="633347"/>
                </a:cubicBezTo>
                <a:cubicBezTo>
                  <a:pt x="320868" y="633347"/>
                  <a:pt x="1601313" y="634413"/>
                  <a:pt x="2067822" y="631881"/>
                </a:cubicBezTo>
                <a:lnTo>
                  <a:pt x="2183760" y="630823"/>
                </a:lnTo>
                <a:lnTo>
                  <a:pt x="2308850" y="631881"/>
                </a:lnTo>
                <a:cubicBezTo>
                  <a:pt x="2812189" y="634413"/>
                  <a:pt x="4193722" y="633347"/>
                  <a:pt x="4371359" y="633347"/>
                </a:cubicBezTo>
                <a:cubicBezTo>
                  <a:pt x="4427957" y="430060"/>
                  <a:pt x="4483324" y="228166"/>
                  <a:pt x="4539922" y="24879"/>
                </a:cubicBezTo>
                <a:cubicBezTo>
                  <a:pt x="4537461" y="12348"/>
                  <a:pt x="4514084" y="13740"/>
                  <a:pt x="4501780" y="13740"/>
                </a:cubicBezTo>
                <a:cubicBezTo>
                  <a:pt x="4288769" y="1557"/>
                  <a:pt x="3559092" y="-292"/>
                  <a:pt x="2957680" y="34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anchor="ctr" anchorCtr="1"/>
          <a:lstStyle/>
          <a:p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）注意词句停顿。</a:t>
            </a:r>
            <a:r>
              <a:rPr lang="zh-CN" altLang="en-US" sz="2800"/>
              <a:t> </a:t>
            </a:r>
            <a:endParaRPr lang="zh-CN" altLang="zh-CN" sz="2800"/>
          </a:p>
        </p:txBody>
      </p:sp>
      <p:sp>
        <p:nvSpPr>
          <p:cNvPr id="7" name="Freeform 10"/>
          <p:cNvSpPr>
            <a:spLocks/>
          </p:cNvSpPr>
          <p:nvPr>
            <p:custDataLst>
              <p:tags r:id="rId5"/>
            </p:custDataLst>
          </p:nvPr>
        </p:nvSpPr>
        <p:spPr bwMode="auto">
          <a:xfrm flipH="1">
            <a:off x="1212850" y="4814888"/>
            <a:ext cx="403225" cy="968375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C7E6A4"/>
              </a:gs>
              <a:gs pos="100000">
                <a:srgbClr val="6CA62C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800" b="0" kern="0">
              <a:solidFill>
                <a:srgbClr val="00000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sp>
        <p:nvSpPr>
          <p:cNvPr id="8" name="Freeform 2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451725" y="4797425"/>
            <a:ext cx="373063" cy="968375"/>
          </a:xfrm>
          <a:custGeom>
            <a:avLst/>
            <a:gdLst/>
            <a:ahLst/>
            <a:cxnLst>
              <a:cxn ang="0">
                <a:pos x="187" y="0"/>
              </a:cxn>
              <a:cxn ang="0">
                <a:pos x="149" y="11"/>
              </a:cxn>
              <a:cxn ang="0">
                <a:pos x="22" y="55"/>
              </a:cxn>
              <a:cxn ang="0">
                <a:pos x="0" y="360"/>
              </a:cxn>
              <a:cxn ang="0">
                <a:pos x="34" y="518"/>
              </a:cxn>
              <a:cxn ang="0">
                <a:pos x="128" y="497"/>
              </a:cxn>
              <a:cxn ang="0">
                <a:pos x="224" y="454"/>
              </a:cxn>
              <a:cxn ang="0">
                <a:pos x="187" y="0"/>
              </a:cxn>
            </a:cxnLst>
            <a:rect l="0" t="0" r="r" b="b"/>
            <a:pathLst>
              <a:path w="224" h="518">
                <a:moveTo>
                  <a:pt x="187" y="0"/>
                </a:moveTo>
                <a:cubicBezTo>
                  <a:pt x="185" y="4"/>
                  <a:pt x="172" y="5"/>
                  <a:pt x="149" y="11"/>
                </a:cubicBezTo>
                <a:cubicBezTo>
                  <a:pt x="127" y="15"/>
                  <a:pt x="27" y="37"/>
                  <a:pt x="22" y="55"/>
                </a:cubicBezTo>
                <a:cubicBezTo>
                  <a:pt x="15" y="157"/>
                  <a:pt x="7" y="258"/>
                  <a:pt x="0" y="360"/>
                </a:cubicBezTo>
                <a:cubicBezTo>
                  <a:pt x="12" y="413"/>
                  <a:pt x="23" y="466"/>
                  <a:pt x="34" y="518"/>
                </a:cubicBezTo>
                <a:cubicBezTo>
                  <a:pt x="65" y="511"/>
                  <a:pt x="87" y="509"/>
                  <a:pt x="128" y="497"/>
                </a:cubicBezTo>
                <a:cubicBezTo>
                  <a:pt x="170" y="485"/>
                  <a:pt x="206" y="467"/>
                  <a:pt x="224" y="454"/>
                </a:cubicBezTo>
                <a:cubicBezTo>
                  <a:pt x="212" y="302"/>
                  <a:pt x="199" y="151"/>
                  <a:pt x="187" y="0"/>
                </a:cubicBezTo>
                <a:close/>
              </a:path>
            </a:pathLst>
          </a:custGeom>
          <a:gradFill rotWithShape="1">
            <a:gsLst>
              <a:gs pos="0">
                <a:srgbClr val="C7E6A4"/>
              </a:gs>
              <a:gs pos="100000">
                <a:srgbClr val="6CA62C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800" b="0" kern="0">
              <a:solidFill>
                <a:srgbClr val="000000"/>
              </a:solidFill>
              <a:latin typeface="微软雅黑" panose="020B0503020204020204" pitchFamily="34" charset="-122"/>
              <a:ea typeface="微软雅黑" pitchFamily="34" charset="-122"/>
            </a:endParaRPr>
          </a:p>
        </p:txBody>
      </p:sp>
      <p:pic>
        <p:nvPicPr>
          <p:cNvPr id="43020" name="第一单元  第16课 《诫子书》 （素材）.mp3">
            <a:hlinkClick r:id="" action="ppaction://media"/>
          </p:cNvPr>
          <p:cNvPicPr>
            <a:picLocks noRot="1" noChangeAspect="1" noChangeArrowheads="1"/>
          </p:cNvPicPr>
          <p:nvPr>
            <a:audioFile r:link="rId7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092950" y="1700213"/>
            <a:ext cx="10795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1" name="图片 3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8313" y="620713"/>
            <a:ext cx="3024187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2" name="Text Box 9"/>
          <p:cNvSpPr txBox="1">
            <a:spLocks noChangeArrowheads="1"/>
          </p:cNvSpPr>
          <p:nvPr/>
        </p:nvSpPr>
        <p:spPr bwMode="auto">
          <a:xfrm>
            <a:off x="1116013" y="908050"/>
            <a:ext cx="18716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初读感知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0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486" fill="hold"/>
                                        <p:tgtEl>
                                          <p:spTgt spid="430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2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75"/>
          <p:cNvSpPr txBox="1">
            <a:spLocks noChangeArrowheads="1"/>
          </p:cNvSpPr>
          <p:nvPr/>
        </p:nvSpPr>
        <p:spPr bwMode="auto">
          <a:xfrm>
            <a:off x="2987675" y="2205038"/>
            <a:ext cx="2808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读 准 字 音</a:t>
            </a:r>
          </a:p>
        </p:txBody>
      </p:sp>
      <p:grpSp>
        <p:nvGrpSpPr>
          <p:cNvPr id="45058" name="Group 24"/>
          <p:cNvGrpSpPr>
            <a:grpSpLocks/>
          </p:cNvGrpSpPr>
          <p:nvPr/>
        </p:nvGrpSpPr>
        <p:grpSpPr bwMode="auto">
          <a:xfrm>
            <a:off x="468313" y="620713"/>
            <a:ext cx="3167062" cy="873125"/>
            <a:chOff x="295" y="391"/>
            <a:chExt cx="1905" cy="550"/>
          </a:xfrm>
        </p:grpSpPr>
        <p:pic>
          <p:nvPicPr>
            <p:cNvPr id="45065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66" name="Text Box 26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整体感知</a:t>
              </a:r>
            </a:p>
          </p:txBody>
        </p:sp>
      </p:grpSp>
      <p:sp>
        <p:nvSpPr>
          <p:cNvPr id="43027" name="Rectangle 19"/>
          <p:cNvSpPr>
            <a:spLocks noChangeArrowheads="1"/>
          </p:cNvSpPr>
          <p:nvPr/>
        </p:nvSpPr>
        <p:spPr bwMode="auto">
          <a:xfrm>
            <a:off x="1187450" y="3284538"/>
            <a:ext cx="675481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夫（      ）  淫（     ）慢    险躁（     ）   </a:t>
            </a:r>
          </a:p>
          <a:p>
            <a:pPr>
              <a:lnSpc>
                <a:spcPct val="200000"/>
              </a:lnSpc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遂（       ）   穷庐（     ）</a:t>
            </a:r>
          </a:p>
        </p:txBody>
      </p:sp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2124075" y="3644900"/>
            <a:ext cx="520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/>
              <a:t>fú</a:t>
            </a:r>
            <a:endParaRPr lang="zh-CN" altLang="en-US" sz="2800"/>
          </a:p>
        </p:txBody>
      </p:sp>
      <p:sp>
        <p:nvSpPr>
          <p:cNvPr id="43029" name="Rectangle 21"/>
          <p:cNvSpPr>
            <a:spLocks noChangeArrowheads="1"/>
          </p:cNvSpPr>
          <p:nvPr/>
        </p:nvSpPr>
        <p:spPr bwMode="auto">
          <a:xfrm>
            <a:off x="3779838" y="3573463"/>
            <a:ext cx="698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/>
              <a:t>yín</a:t>
            </a:r>
            <a:endParaRPr lang="zh-CN" altLang="en-US" sz="2800"/>
          </a:p>
        </p:txBody>
      </p:sp>
      <p:sp>
        <p:nvSpPr>
          <p:cNvPr id="43030" name="Rectangle 22"/>
          <p:cNvSpPr>
            <a:spLocks noChangeArrowheads="1"/>
          </p:cNvSpPr>
          <p:nvPr/>
        </p:nvSpPr>
        <p:spPr bwMode="auto">
          <a:xfrm>
            <a:off x="6457950" y="3644900"/>
            <a:ext cx="758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/>
              <a:t>z</a:t>
            </a:r>
            <a:r>
              <a:rPr lang="en-US" altLang="zh-CN" sz="2800">
                <a:latin typeface="宋体" charset="-122"/>
              </a:rPr>
              <a:t>à</a:t>
            </a:r>
            <a:r>
              <a:rPr lang="en-US" altLang="zh-CN" sz="2800"/>
              <a:t>o</a:t>
            </a:r>
            <a:endParaRPr lang="zh-CN" altLang="en-US" sz="2800"/>
          </a:p>
        </p:txBody>
      </p:sp>
      <p:sp>
        <p:nvSpPr>
          <p:cNvPr id="43031" name="Rectangle 23"/>
          <p:cNvSpPr>
            <a:spLocks noChangeArrowheads="1"/>
          </p:cNvSpPr>
          <p:nvPr/>
        </p:nvSpPr>
        <p:spPr bwMode="auto">
          <a:xfrm>
            <a:off x="1908175" y="4508500"/>
            <a:ext cx="698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/>
              <a:t>suì</a:t>
            </a:r>
            <a:endParaRPr lang="zh-CN" altLang="en-US" sz="2800"/>
          </a:p>
        </p:txBody>
      </p:sp>
      <p:sp>
        <p:nvSpPr>
          <p:cNvPr id="43032" name="Rectangle 24"/>
          <p:cNvSpPr>
            <a:spLocks noChangeArrowheads="1"/>
          </p:cNvSpPr>
          <p:nvPr/>
        </p:nvSpPr>
        <p:spPr bwMode="auto">
          <a:xfrm>
            <a:off x="4500563" y="4494213"/>
            <a:ext cx="500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/>
              <a:t>lú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27"/>
          <p:cNvSpPr txBox="1">
            <a:spLocks noChangeArrowheads="1"/>
          </p:cNvSpPr>
          <p:nvPr/>
        </p:nvSpPr>
        <p:spPr bwMode="auto">
          <a:xfrm>
            <a:off x="3635375" y="1196975"/>
            <a:ext cx="18716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读出停顿</a:t>
            </a:r>
          </a:p>
        </p:txBody>
      </p:sp>
      <p:sp>
        <p:nvSpPr>
          <p:cNvPr id="46083" name="Text Box 10"/>
          <p:cNvSpPr txBox="1">
            <a:spLocks noChangeArrowheads="1"/>
          </p:cNvSpPr>
          <p:nvPr/>
        </p:nvSpPr>
        <p:spPr bwMode="auto">
          <a:xfrm>
            <a:off x="468313" y="1916113"/>
            <a:ext cx="8424862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夫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君子之行，静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以修身，俭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以养德。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非淡泊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无以明志，非宁静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无以致远。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夫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学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须静也，才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须学也，非学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无以广才，非志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无以成学。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淫慢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则不能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励精，险躁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则不能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治性。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与时驰，意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与日去，遂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成枯落，多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不接世。悲守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穷庐，将</a:t>
            </a:r>
            <a:r>
              <a:rPr lang="en-US" altLang="zh-CN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复何及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95288" y="260350"/>
            <a:ext cx="3024187" cy="873125"/>
            <a:chOff x="295" y="391"/>
            <a:chExt cx="1905" cy="550"/>
          </a:xfrm>
        </p:grpSpPr>
        <p:pic>
          <p:nvPicPr>
            <p:cNvPr id="46084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85" name="Text Box 11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>
                  <a:ea typeface="微软雅黑" pitchFamily="34" charset="-122"/>
                </a:rPr>
                <a:t>整体感知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27"/>
          <p:cNvSpPr txBox="1">
            <a:spLocks noChangeArrowheads="1"/>
          </p:cNvSpPr>
          <p:nvPr/>
        </p:nvSpPr>
        <p:spPr bwMode="auto">
          <a:xfrm>
            <a:off x="3851275" y="1700213"/>
            <a:ext cx="2808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微软雅黑" pitchFamily="34" charset="-122"/>
              </a:rPr>
              <a:t>翻译课文</a:t>
            </a:r>
          </a:p>
        </p:txBody>
      </p:sp>
      <p:grpSp>
        <p:nvGrpSpPr>
          <p:cNvPr id="47106" name="Group 5"/>
          <p:cNvGrpSpPr>
            <a:grpSpLocks/>
          </p:cNvGrpSpPr>
          <p:nvPr/>
        </p:nvGrpSpPr>
        <p:grpSpPr bwMode="auto">
          <a:xfrm>
            <a:off x="468313" y="620713"/>
            <a:ext cx="3167062" cy="873125"/>
            <a:chOff x="295" y="391"/>
            <a:chExt cx="1905" cy="550"/>
          </a:xfrm>
        </p:grpSpPr>
        <p:pic>
          <p:nvPicPr>
            <p:cNvPr id="47108" name="图片 3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5" y="391"/>
              <a:ext cx="1905" cy="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09" name="Text Box 7"/>
            <p:cNvSpPr txBox="1">
              <a:spLocks noChangeArrowheads="1"/>
            </p:cNvSpPr>
            <p:nvPr/>
          </p:nvSpPr>
          <p:spPr bwMode="auto">
            <a:xfrm>
              <a:off x="884" y="572"/>
              <a:ext cx="9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ea typeface="微软雅黑" pitchFamily="34" charset="-122"/>
                </a:rPr>
                <a:t>整体感知</a:t>
              </a:r>
            </a:p>
          </p:txBody>
        </p:sp>
      </p:grpSp>
      <p:sp>
        <p:nvSpPr>
          <p:cNvPr id="47107" name="Rectangle 8"/>
          <p:cNvSpPr>
            <a:spLocks noChangeArrowheads="1"/>
          </p:cNvSpPr>
          <p:nvPr/>
        </p:nvSpPr>
        <p:spPr bwMode="auto">
          <a:xfrm>
            <a:off x="827088" y="2636838"/>
            <a:ext cx="7848600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>
              <a:lnSpc>
                <a:spcPct val="170000"/>
              </a:lnSpc>
            </a:pPr>
            <a:r>
              <a:rPr lang="en-US" altLang="zh-CN" sz="2800"/>
              <a:t>1.</a:t>
            </a:r>
            <a:r>
              <a:rPr lang="zh-CN" altLang="en-US" sz="2800"/>
              <a:t>借助课下注释和工具书，疏通文义，有疑问的圈画出来。</a:t>
            </a:r>
          </a:p>
          <a:p>
            <a:pPr indent="266700">
              <a:lnSpc>
                <a:spcPct val="170000"/>
              </a:lnSpc>
            </a:pPr>
            <a:r>
              <a:rPr lang="en-US" altLang="zh-CN" sz="2800"/>
              <a:t>2.</a:t>
            </a:r>
            <a:r>
              <a:rPr lang="zh-CN" altLang="en-US" sz="2800"/>
              <a:t>小组讨论探究疑难字词。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57"/>
  <p:tag name="MH_LIBRARY" val="GRAPHIC"/>
  <p:tag name="MH_ORDER" val="Freeform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57"/>
  <p:tag name="MH_LIBRARY" val="GRAPHIC"/>
  <p:tag name="MH_ORDER" val="Freeform 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57"/>
  <p:tag name="MH_LIBRARY" val="GRAPHIC"/>
  <p:tag name="MH_ORDER" val="Freeform 1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57"/>
  <p:tag name="MH_LIBRARY" val="GRAPHIC"/>
  <p:tag name="MH_ORDER" val="Freeform 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57"/>
  <p:tag name="MH_LIBRARY" val="GRAPHIC"/>
  <p:tag name="MH_ORDER" val="Freeform 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6203657"/>
  <p:tag name="MH_LIBRARY" val="GRAPHIC"/>
  <p:tag name="MH_ORDER" val="Freeform 22"/>
</p:tagLst>
</file>

<file path=ppt/theme/theme1.xml><?xml version="1.0" encoding="utf-8"?>
<a:theme xmlns:a="http://schemas.openxmlformats.org/drawingml/2006/main" name="21世纪教育网精品课件模板">
  <a:themeElements>
    <a:clrScheme name="21世纪教育网精品课件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21世纪教育网精品课件模板">
  <a:themeElements>
    <a:clrScheme name="21世纪教育网精品课件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模板2</Template>
  <TotalTime>2181</TotalTime>
  <Words>1843</Words>
  <Application>Microsoft Office PowerPoint</Application>
  <PresentationFormat>全屏显示(4:3)</PresentationFormat>
  <Paragraphs>140</Paragraphs>
  <Slides>24</Slides>
  <Notes>0</Notes>
  <HiddenSlides>2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Calibri</vt:lpstr>
      <vt:lpstr>微软雅黑</vt:lpstr>
      <vt:lpstr>21世纪教育网精品课件模板</vt:lpstr>
      <vt:lpstr>默认设计模板</vt:lpstr>
      <vt:lpstr>1_21世纪教育网精品课件模板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Windows 用户</cp:lastModifiedBy>
  <cp:revision>255</cp:revision>
  <dcterms:created xsi:type="dcterms:W3CDTF">2016-06-22T11:48:30Z</dcterms:created>
  <dcterms:modified xsi:type="dcterms:W3CDTF">2016-11-25T01:30:34Z</dcterms:modified>
</cp:coreProperties>
</file>