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9" r:id="rId61"/>
  </p:sldIdLst>
  <p:sldSz cx="12188825" cy="6858000"/>
  <p:notesSz cx="6858000" cy="9144000"/>
  <p:custDataLst>
    <p:tags r:id="rId62"/>
  </p:custDataLst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47" autoAdjust="0"/>
    <p:restoredTop sz="94159" autoAdjust="0"/>
  </p:normalViewPr>
  <p:slideViewPr>
    <p:cSldViewPr snapToGrid="0" snapToObjects="1">
      <p:cViewPr varScale="1">
        <p:scale>
          <a:sx n="71" d="100"/>
          <a:sy n="71" d="100"/>
        </p:scale>
        <p:origin x="72" y="114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tags" Target="tags/tag1.xml" /><Relationship Id="rId63" Type="http://schemas.openxmlformats.org/officeDocument/2006/relationships/presProps" Target="presProps.xml" /><Relationship Id="rId64" Type="http://schemas.openxmlformats.org/officeDocument/2006/relationships/viewProps" Target="viewProps.xml" /><Relationship Id="rId65" Type="http://schemas.openxmlformats.org/officeDocument/2006/relationships/theme" Target="theme/theme1.xml" /><Relationship Id="rId66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3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104873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1ADCA-2017-1D4F-BF7B-716326A5D2C6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73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4873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104873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1048739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91D4CB-9D9B-5145-8EC7-FEB752E0A9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7139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0" name="标题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48591" name="副标题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104859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59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4859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48702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104870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70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4870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90" name="竖排标题 1"/>
          <p:cNvSpPr>
            <a:spLocks noGrp="1"/>
          </p:cNvSpPr>
          <p:nvPr>
            <p:ph type="title" orient="vert"/>
          </p:nvPr>
        </p:nvSpPr>
        <p:spPr>
          <a:xfrm>
            <a:off x="11780415" y="274639"/>
            <a:ext cx="3654531" cy="5851525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48691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12589" y="274639"/>
            <a:ext cx="10764680" cy="5851525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104869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69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4869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485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4858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06" name="标题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48707" name="文本占位符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104870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70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48710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1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48712" name="内容占位符 2"/>
          <p:cNvSpPr>
            <a:spLocks noGrp="1"/>
          </p:cNvSpPr>
          <p:nvPr>
            <p:ph sz="half" idx="1"/>
          </p:nvPr>
        </p:nvSpPr>
        <p:spPr>
          <a:xfrm>
            <a:off x="812589" y="1600201"/>
            <a:ext cx="72096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1048713" name="内容占位符 3"/>
          <p:cNvSpPr>
            <a:spLocks noGrp="1"/>
          </p:cNvSpPr>
          <p:nvPr>
            <p:ph sz="half" idx="2"/>
          </p:nvPr>
        </p:nvSpPr>
        <p:spPr>
          <a:xfrm>
            <a:off x="8225341" y="1600201"/>
            <a:ext cx="7209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104871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71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48716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17" name="标题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48718" name="文本占位符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1048719" name="内容占位符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104872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1048721" name="内容占位符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104872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72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48724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4868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68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48689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2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72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48727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28" name="标题 1"/>
          <p:cNvSpPr>
            <a:spLocks noGrp="1"/>
          </p:cNvSpPr>
          <p:nvPr>
            <p:ph type="title"/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48729" name="内容占位符 2"/>
          <p:cNvSpPr>
            <a:spLocks noGrp="1"/>
          </p:cNvSpPr>
          <p:nvPr>
            <p:ph idx="1"/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1048730" name="文本占位符 3"/>
          <p:cNvSpPr>
            <a:spLocks noGrp="1"/>
          </p:cNvSpPr>
          <p:nvPr>
            <p:ph type="body" sz="half" idx="2"/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104873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73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48733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95" name="标题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48696" name="图片占位符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48697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104869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DB9E-266B-364C-B7A0-CFFBA7E74FCC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69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1048700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D161-2C3B-2643-8954-81D73F97895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1DB9E-266B-364C-B7A0-CFFBA7E74FCC}" type="datetimeFigureOut">
              <a:rPr kumimoji="1" lang="zh-CN" altLang="en-US" smtClean="0"/>
              <a:t>2021/6/18</a:t>
            </a:fld>
            <a:endParaRPr kumimoji="1"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104858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5D161-2C3B-2643-8954-81D73F97895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Relationship Id="rId4" Type="http://schemas.openxmlformats.org/officeDocument/2006/relationships/image" Target="../media/image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Relationship Id="rId4" Type="http://schemas.openxmlformats.org/officeDocument/2006/relationships/image" Target="../media/image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Relationship Id="rId4" Type="http://schemas.openxmlformats.org/officeDocument/2006/relationships/image" Target="../media/image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Relationship Id="rId4" Type="http://schemas.openxmlformats.org/officeDocument/2006/relationships/image" Target="../media/image3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Relationship Id="rId4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Relationship Id="rId4" Type="http://schemas.openxmlformats.org/officeDocument/2006/relationships/image" Target="../media/image3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7.png" /><Relationship Id="rId5" Type="http://schemas.openxmlformats.org/officeDocument/2006/relationships/image" Target="../media/image10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Relationship Id="rId4" Type="http://schemas.openxmlformats.org/officeDocument/2006/relationships/image" Target="../media/image3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1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oleObject" Target="../embeddings/oleObject1.bin" TargetMode="Internal" /><Relationship Id="rId4" Type="http://schemas.openxmlformats.org/officeDocument/2006/relationships/image" Target="../media/image11.wmf" /><Relationship Id="rId5" Type="http://schemas.openxmlformats.org/officeDocument/2006/relationships/image" Target="../media/image7.png" /><Relationship Id="rId6" Type="http://schemas.openxmlformats.org/officeDocument/2006/relationships/vmlDrawing" Target="../drawings/vmlDrawing1.v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Relationship Id="rId4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1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1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0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596" name="文本框 9"/>
          <p:cNvSpPr txBox="1"/>
          <p:nvPr/>
        </p:nvSpPr>
        <p:spPr>
          <a:xfrm>
            <a:off x="3536315" y="2237740"/>
            <a:ext cx="4675505" cy="4978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000" b="1" spc="300">
                <a:solidFill>
                  <a:srgbClr val="C00000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高考最后三次冲刺课的具体内容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8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93040"/>
            <a:ext cx="12188825" cy="6858000"/>
          </a:xfrm>
          <a:prstGeom prst="rect">
            <a:avLst/>
          </a:prstGeom>
        </p:spPr>
      </p:pic>
      <p:sp>
        <p:nvSpPr>
          <p:cNvPr id="1048623" name="文本框 4"/>
          <p:cNvSpPr txBox="1"/>
          <p:nvPr/>
        </p:nvSpPr>
        <p:spPr>
          <a:xfrm>
            <a:off x="4289775" y="218440"/>
            <a:ext cx="7559948" cy="603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              </a:t>
            </a:r>
          </a:p>
          <a:p>
            <a:pPr>
              <a:lnSpc>
                <a:spcPct val="250000"/>
              </a:lnSpc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宋体" panose="02010600030101010101" pitchFamily="2" charset="-122"/>
              </a:rPr>
              <a:t>归纳主旨试题</a:t>
            </a:r>
          </a:p>
          <a:p>
            <a:pPr>
              <a:lnSpc>
                <a:spcPct val="250000"/>
              </a:lnSpc>
            </a:pPr>
            <a:r>
              <a:rPr kumimoji="1" lang="zh-CN" altLang="en-US" sz="2800" spc="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宋体" panose="02010600030101010101" pitchFamily="2" charset="-122"/>
              </a:rPr>
              <a:t>理清文章思路</a:t>
            </a:r>
          </a:p>
          <a:p>
            <a:pPr>
              <a:lnSpc>
                <a:spcPct val="250000"/>
              </a:lnSpc>
            </a:pPr>
            <a:r>
              <a:rPr kumimoji="1" lang="zh-CN" altLang="en-US" sz="2800" spc="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宋体" panose="02010600030101010101" pitchFamily="2" charset="-122"/>
              </a:rPr>
              <a:t>审美鉴赏性</a:t>
            </a:r>
          </a:p>
          <a:p>
            <a:pPr>
              <a:lnSpc>
                <a:spcPct val="250000"/>
              </a:lnSpc>
            </a:pPr>
            <a:r>
              <a:rPr kumimoji="1" lang="zh-CN" altLang="en-US" sz="2800" spc="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宋体" panose="02010600030101010101" pitchFamily="2" charset="-122"/>
              </a:rPr>
              <a:t>综合探究题</a:t>
            </a:r>
          </a:p>
          <a:p>
            <a:pPr>
              <a:lnSpc>
                <a:spcPct val="250000"/>
              </a:lnSpc>
            </a:pP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latin typeface="Source Han Sans CN Light" panose="020b0300000000000000" pitchFamily="34" charset="-128"/>
              <a:ea typeface="宋体" panose="02010600030101010101" pitchFamily="2" charset="-122"/>
            </a:endParaRPr>
          </a:p>
        </p:txBody>
      </p:sp>
      <p:pic>
        <p:nvPicPr>
          <p:cNvPr id="2097190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9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192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24" name="文本框 1048623"/>
          <p:cNvSpPr txBox="1"/>
          <p:nvPr/>
        </p:nvSpPr>
        <p:spPr>
          <a:xfrm>
            <a:off x="3950677" y="1724940"/>
            <a:ext cx="6914719" cy="19710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带有个性拓展探究性质的题目，答案可能相对多样，书写“颜值”非常重要。尽量写慢点，不涂改。</a:t>
            </a:r>
          </a:p>
          <a:p>
            <a:pPr marL="0" algn="l" defTabSz="457200" rtl="0" eaLnBrk="1" latinLnBrk="0" hangingPunct="1"/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93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2097194" name="图片 10" descr="文本框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358" y="1275798"/>
            <a:ext cx="5882187" cy="3623087"/>
          </a:xfrm>
          <a:prstGeom prst="rect">
            <a:avLst/>
          </a:prstGeom>
        </p:spPr>
      </p:pic>
      <p:pic>
        <p:nvPicPr>
          <p:cNvPr id="2097195" name="图片 9" descr="项目序号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2141" y="1787210"/>
            <a:ext cx="999960" cy="987461"/>
          </a:xfrm>
          <a:prstGeom prst="rect">
            <a:avLst/>
          </a:prstGeom>
        </p:spPr>
      </p:pic>
      <p:sp>
        <p:nvSpPr>
          <p:cNvPr id="1048625" name="文本框 5"/>
          <p:cNvSpPr txBox="1"/>
          <p:nvPr/>
        </p:nvSpPr>
        <p:spPr>
          <a:xfrm>
            <a:off x="5825528" y="1959039"/>
            <a:ext cx="589281" cy="624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300">
                <a:solidFill>
                  <a:srgbClr val="C00000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叁</a:t>
            </a:r>
          </a:p>
        </p:txBody>
      </p:sp>
      <p:sp>
        <p:nvSpPr>
          <p:cNvPr id="1048626" name="文本框 6"/>
          <p:cNvSpPr txBox="1"/>
          <p:nvPr/>
        </p:nvSpPr>
        <p:spPr>
          <a:xfrm>
            <a:off x="4642084" y="2957626"/>
            <a:ext cx="2722881" cy="764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000" spc="300">
                <a:solidFill>
                  <a:srgbClr val="001B3E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文言文阅读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9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197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27" name="文本框 1048626"/>
          <p:cNvSpPr txBox="1"/>
          <p:nvPr/>
        </p:nvSpPr>
        <p:spPr>
          <a:xfrm>
            <a:off x="3950677" y="2046729"/>
            <a:ext cx="6338688" cy="24409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文言文阅读，第一步不是看原文，而是看有关文章内容分析的选择题，其中3项是正确的，可以帮助你读懂原文。古代诗歌鉴赏也是如此。</a:t>
            </a:r>
          </a:p>
          <a:p>
            <a:pPr marL="0" algn="l" defTabSz="457200" rtl="0" eaLnBrk="1" latinLnBrk="0" hangingPunct="1"/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9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28" name="文本框 4"/>
          <p:cNvSpPr txBox="1"/>
          <p:nvPr/>
        </p:nvSpPr>
        <p:spPr>
          <a:xfrm>
            <a:off x="3549368" y="1814121"/>
            <a:ext cx="7559948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              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199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29" name="文本框 1"/>
          <p:cNvSpPr txBox="1"/>
          <p:nvPr/>
        </p:nvSpPr>
        <p:spPr>
          <a:xfrm>
            <a:off x="3549367" y="1505015"/>
            <a:ext cx="7985760" cy="435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文言文断句</a:t>
            </a:r>
          </a:p>
          <a:p>
            <a:r>
              <a:rPr lang="zh-CN" altLang="en-US" sz="3200"/>
              <a:t>在通读全文，了解大意的基础上，利用以下的方法：</a:t>
            </a:r>
          </a:p>
          <a:p>
            <a:r>
              <a:rPr lang="en-US" altLang="zh-CN" sz="3200"/>
              <a:t>1.</a:t>
            </a:r>
            <a:r>
              <a:rPr lang="zh-CN" altLang="en-US" sz="3200"/>
              <a:t>虚词标志法</a:t>
            </a:r>
          </a:p>
          <a:p>
            <a:r>
              <a:rPr lang="en-US" altLang="zh-CN" sz="3200"/>
              <a:t>2</a:t>
            </a:r>
            <a:r>
              <a:rPr lang="zh-CN" altLang="zh-CN" sz="3200"/>
              <a:t>实词标志法</a:t>
            </a:r>
            <a:endParaRPr lang="zh-CN" altLang="en-US" sz="3200"/>
          </a:p>
          <a:p>
            <a:r>
              <a:rPr lang="en-US" altLang="zh-CN" sz="3200"/>
              <a:t>3</a:t>
            </a:r>
            <a:r>
              <a:rPr lang="zh-CN" altLang="zh-CN" sz="3200"/>
              <a:t>修辞标志法</a:t>
            </a:r>
            <a:endParaRPr lang="zh-CN" altLang="en-US" sz="3200"/>
          </a:p>
          <a:p>
            <a:r>
              <a:rPr lang="en-US" altLang="zh-CN" sz="3200"/>
              <a:t>4</a:t>
            </a:r>
            <a:r>
              <a:rPr lang="zh-CN" altLang="zh-CN" sz="3200"/>
              <a:t>名物标志法</a:t>
            </a:r>
            <a:endParaRPr lang="zh-CN" altLang="en-US" sz="3200"/>
          </a:p>
          <a:p>
            <a:r>
              <a:rPr lang="en-US" altLang="zh-CN" sz="3200"/>
              <a:t>5</a:t>
            </a:r>
            <a:r>
              <a:rPr lang="zh-CN" altLang="zh-CN" sz="3200"/>
              <a:t>结构标志法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0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30" name="文本框 4"/>
          <p:cNvSpPr txBox="1"/>
          <p:nvPr/>
        </p:nvSpPr>
        <p:spPr>
          <a:xfrm>
            <a:off x="3071260" y="599445"/>
            <a:ext cx="7559948" cy="489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古代文化常识解题方法</a:t>
            </a:r>
            <a:endParaRPr kumimoji="1" lang="zh-CN" altLang="en-US" sz="32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1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紧扣教材，抓住重点，总结延伸。</a:t>
            </a:r>
            <a:endParaRPr kumimoji="1" lang="zh-CN" altLang="en-US" sz="32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2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强化训练，随题整理。</a:t>
            </a:r>
            <a:endParaRPr kumimoji="1" lang="zh-CN" altLang="en-US" sz="32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3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活学活用，善于联想，学会迁移。</a:t>
            </a:r>
            <a:endParaRPr kumimoji="1" lang="zh-CN" altLang="en-US" sz="32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4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树立语境意识，前后勾连，明确语境中的含义。</a:t>
            </a:r>
            <a:r>
              <a:rPr lang="en-US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              </a:t>
            </a:r>
            <a:endParaRPr kumimoji="1" lang="zh-CN" altLang="en-US" sz="32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01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0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31" name="文本框 4"/>
          <p:cNvSpPr txBox="1"/>
          <p:nvPr/>
        </p:nvSpPr>
        <p:spPr>
          <a:xfrm>
            <a:off x="3549368" y="1814121"/>
            <a:ext cx="7559948" cy="3558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文言文翻译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1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读顺句子或语段。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2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上下文推断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3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书写认真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4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直译，字字落实，不要意译。</a:t>
            </a: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              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03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0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05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32" name="文本框 1048631"/>
          <p:cNvSpPr txBox="1"/>
          <p:nvPr/>
        </p:nvSpPr>
        <p:spPr>
          <a:xfrm>
            <a:off x="3305360" y="703579"/>
            <a:ext cx="8475652" cy="52603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.文言文翻译：不要随意添加信息，但必要的主语、宾语、介词要补全，可加括号。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文言文翻译要尽量直译，尽量做到字字落实（不是说每个字都要翻译），代词、副词、语气词、句式也不放过。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   原句是反问句，一定翻译成反问句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   原句是双重否定句，也照着翻译。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   句末标点符号也不要改动，照抄。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   个别词拿不准，觉得有两种意思可能，不妨写一个最有把握的意思，再加括号补充另一个意思。</a:t>
            </a:r>
          </a:p>
          <a:p>
            <a:pPr marL="0" algn="l" defTabSz="457200" rtl="0" eaLnBrk="1" latinLnBrk="0" hangingPunct="1"/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06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2097207" name="图片 10" descr="文本框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358" y="1275798"/>
            <a:ext cx="5882187" cy="3623087"/>
          </a:xfrm>
          <a:prstGeom prst="rect">
            <a:avLst/>
          </a:prstGeom>
        </p:spPr>
      </p:pic>
      <p:pic>
        <p:nvPicPr>
          <p:cNvPr id="2097208" name="图片 9" descr="项目序号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2141" y="1787210"/>
            <a:ext cx="999960" cy="987461"/>
          </a:xfrm>
          <a:prstGeom prst="rect">
            <a:avLst/>
          </a:prstGeom>
        </p:spPr>
      </p:pic>
      <p:sp>
        <p:nvSpPr>
          <p:cNvPr id="1048633" name="文本框 5"/>
          <p:cNvSpPr txBox="1"/>
          <p:nvPr/>
        </p:nvSpPr>
        <p:spPr>
          <a:xfrm>
            <a:off x="5825528" y="1959039"/>
            <a:ext cx="589280" cy="624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300">
                <a:solidFill>
                  <a:srgbClr val="C00000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肆</a:t>
            </a:r>
          </a:p>
        </p:txBody>
      </p:sp>
      <p:sp>
        <p:nvSpPr>
          <p:cNvPr id="1048634" name="文本框 6"/>
          <p:cNvSpPr txBox="1"/>
          <p:nvPr/>
        </p:nvSpPr>
        <p:spPr>
          <a:xfrm>
            <a:off x="5024681" y="2946499"/>
            <a:ext cx="2214880" cy="764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000" spc="300">
                <a:solidFill>
                  <a:srgbClr val="001B3E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诗歌鉴赏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0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35" name="文本框 4"/>
          <p:cNvSpPr txBox="1"/>
          <p:nvPr/>
        </p:nvSpPr>
        <p:spPr>
          <a:xfrm>
            <a:off x="3042460" y="456876"/>
            <a:ext cx="7559948" cy="4892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1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整体把握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朝代、风格，大意，抒情议论句，诗题。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2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常用技巧和主旨作用分析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表达方式，思想感情，作用，意义，常用句式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3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万能答题公式讲解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特定形象解读题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诗歌意境鉴赏类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情感主旨提炼类</a:t>
            </a: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              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10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1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2097162" name="图片 17" descr="项目序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67" y="2443878"/>
            <a:ext cx="999960" cy="987461"/>
          </a:xfrm>
          <a:prstGeom prst="rect">
            <a:avLst/>
          </a:prstGeom>
        </p:spPr>
      </p:pic>
      <p:pic>
        <p:nvPicPr>
          <p:cNvPr id="2097163" name="图片 18" descr="项目序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551" y="2443878"/>
            <a:ext cx="999960" cy="987461"/>
          </a:xfrm>
          <a:prstGeom prst="rect">
            <a:avLst/>
          </a:prstGeom>
        </p:spPr>
      </p:pic>
      <p:pic>
        <p:nvPicPr>
          <p:cNvPr id="2097164" name="图片 20" descr="项目序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67" y="4221088"/>
            <a:ext cx="999960" cy="987461"/>
          </a:xfrm>
          <a:prstGeom prst="rect">
            <a:avLst/>
          </a:prstGeom>
        </p:spPr>
      </p:pic>
      <p:pic>
        <p:nvPicPr>
          <p:cNvPr id="2097165" name="图片 22" descr="文本框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0253" y="736158"/>
            <a:ext cx="3323538" cy="1049854"/>
          </a:xfrm>
          <a:prstGeom prst="rect">
            <a:avLst/>
          </a:prstGeom>
        </p:spPr>
      </p:pic>
      <p:sp>
        <p:nvSpPr>
          <p:cNvPr id="1048597" name="文本框 6"/>
          <p:cNvSpPr txBox="1"/>
          <p:nvPr/>
        </p:nvSpPr>
        <p:spPr>
          <a:xfrm>
            <a:off x="5040533" y="852840"/>
            <a:ext cx="2113280" cy="764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zh-CN" sz="4000" spc="300">
                <a:solidFill>
                  <a:schemeClr val="bg1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·</a:t>
            </a:r>
            <a:r>
              <a:rPr kumimoji="1" lang="zh-CN" altLang="en-US" sz="4000" spc="300">
                <a:solidFill>
                  <a:schemeClr val="bg1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目</a:t>
            </a:r>
            <a:r>
              <a:rPr kumimoji="1" lang="en-US" altLang="zh-CN" sz="4000" spc="300">
                <a:solidFill>
                  <a:schemeClr val="bg1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 </a:t>
            </a:r>
            <a:r>
              <a:rPr kumimoji="1" lang="zh-CN" altLang="en-US" sz="4000" spc="300">
                <a:solidFill>
                  <a:schemeClr val="bg1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录</a:t>
            </a:r>
            <a:r>
              <a:rPr kumimoji="1" lang="zh-CN" altLang="zh-CN" sz="4000" spc="300">
                <a:solidFill>
                  <a:schemeClr val="bg1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·</a:t>
            </a:r>
            <a:endParaRPr kumimoji="1" lang="zh-CN" altLang="en-US" sz="4000" spc="300">
              <a:solidFill>
                <a:schemeClr val="bg1"/>
              </a:solidFill>
              <a:latin typeface="Source Han Sans CN Medium" panose="020b0500000000000000" pitchFamily="34" charset="-128"/>
              <a:ea typeface="Source Han Sans CN Medium" panose="020b0500000000000000" pitchFamily="34" charset="-128"/>
            </a:endParaRPr>
          </a:p>
        </p:txBody>
      </p:sp>
      <p:sp>
        <p:nvSpPr>
          <p:cNvPr id="1048598" name="文本框 8"/>
          <p:cNvSpPr txBox="1"/>
          <p:nvPr/>
        </p:nvSpPr>
        <p:spPr>
          <a:xfrm>
            <a:off x="5462507" y="608394"/>
            <a:ext cx="1033780" cy="294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en-US" altLang="zh-CN" sz="1200" spc="300">
                <a:solidFill>
                  <a:srgbClr val="E2C980"/>
                </a:solidFill>
                <a:latin typeface="文悦古体仿宋 (非商业用途)"/>
                <a:ea typeface="文悦古体仿宋 (非商业用途)"/>
              </a:rPr>
              <a:t>CONTENTS</a:t>
            </a:r>
            <a:endParaRPr kumimoji="1" lang="zh-CN" altLang="en-US" sz="1200" spc="300">
              <a:solidFill>
                <a:srgbClr val="E2C980"/>
              </a:solidFill>
              <a:latin typeface="文悦古体仿宋 (非商业用途)"/>
              <a:ea typeface="文悦古体仿宋 (非商业用途)"/>
            </a:endParaRPr>
          </a:p>
        </p:txBody>
      </p:sp>
      <p:sp>
        <p:nvSpPr>
          <p:cNvPr id="1048599" name="文本框 9"/>
          <p:cNvSpPr txBox="1"/>
          <p:nvPr/>
        </p:nvSpPr>
        <p:spPr>
          <a:xfrm>
            <a:off x="5462507" y="1575328"/>
            <a:ext cx="1033780" cy="294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en-US" altLang="zh-CN" sz="1200" spc="300">
                <a:solidFill>
                  <a:srgbClr val="E2C980"/>
                </a:solidFill>
                <a:latin typeface="文悦古体仿宋 (非商业用途)"/>
                <a:ea typeface="文悦古体仿宋 (非商业用途)"/>
              </a:rPr>
              <a:t>CONTENTS</a:t>
            </a:r>
            <a:endParaRPr kumimoji="1" lang="zh-CN" altLang="en-US" sz="1200" spc="300">
              <a:solidFill>
                <a:srgbClr val="E2C980"/>
              </a:solidFill>
              <a:latin typeface="文悦古体仿宋 (非商业用途)"/>
              <a:ea typeface="文悦古体仿宋 (非商业用途)"/>
            </a:endParaRPr>
          </a:p>
        </p:txBody>
      </p:sp>
      <p:sp>
        <p:nvSpPr>
          <p:cNvPr id="1048600" name="文本框 12"/>
          <p:cNvSpPr txBox="1"/>
          <p:nvPr/>
        </p:nvSpPr>
        <p:spPr>
          <a:xfrm>
            <a:off x="1231506" y="2606270"/>
            <a:ext cx="589281" cy="624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300">
                <a:solidFill>
                  <a:srgbClr val="C00000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壹</a:t>
            </a:r>
          </a:p>
        </p:txBody>
      </p:sp>
      <p:sp>
        <p:nvSpPr>
          <p:cNvPr id="1048601" name="文本框 14"/>
          <p:cNvSpPr txBox="1"/>
          <p:nvPr/>
        </p:nvSpPr>
        <p:spPr>
          <a:xfrm>
            <a:off x="6629273" y="2606270"/>
            <a:ext cx="589280" cy="624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300">
                <a:solidFill>
                  <a:srgbClr val="C00000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贰</a:t>
            </a:r>
          </a:p>
        </p:txBody>
      </p:sp>
      <p:sp>
        <p:nvSpPr>
          <p:cNvPr id="1048602" name="文本框 15"/>
          <p:cNvSpPr txBox="1"/>
          <p:nvPr/>
        </p:nvSpPr>
        <p:spPr>
          <a:xfrm>
            <a:off x="1231506" y="4386061"/>
            <a:ext cx="589281" cy="6248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300">
                <a:solidFill>
                  <a:srgbClr val="C00000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叁</a:t>
            </a:r>
          </a:p>
        </p:txBody>
      </p:sp>
      <p:sp>
        <p:nvSpPr>
          <p:cNvPr id="1048603" name="文本框 19"/>
          <p:cNvSpPr txBox="1"/>
          <p:nvPr/>
        </p:nvSpPr>
        <p:spPr>
          <a:xfrm>
            <a:off x="2167972" y="2492310"/>
            <a:ext cx="2113279" cy="739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800" spc="300">
                <a:solidFill>
                  <a:schemeClr val="bg1"/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rPr>
              <a:t>考前技巧</a:t>
            </a:r>
          </a:p>
        </p:txBody>
      </p:sp>
      <p:sp>
        <p:nvSpPr>
          <p:cNvPr id="1048604" name="文本框 25"/>
          <p:cNvSpPr txBox="1"/>
          <p:nvPr/>
        </p:nvSpPr>
        <p:spPr>
          <a:xfrm>
            <a:off x="7557517" y="2492310"/>
            <a:ext cx="20116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spc="300">
                <a:solidFill>
                  <a:schemeClr val="bg1"/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rPr>
              <a:t>细节提醒</a:t>
            </a:r>
          </a:p>
        </p:txBody>
      </p:sp>
      <p:sp>
        <p:nvSpPr>
          <p:cNvPr id="1048605" name="文本框 27"/>
          <p:cNvSpPr txBox="1"/>
          <p:nvPr/>
        </p:nvSpPr>
        <p:spPr>
          <a:xfrm>
            <a:off x="2167972" y="4280498"/>
            <a:ext cx="2011679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spc="300">
                <a:solidFill>
                  <a:schemeClr val="bg1"/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rPr>
              <a:t>考前提醒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1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37" name="文本框 4"/>
          <p:cNvSpPr txBox="1"/>
          <p:nvPr/>
        </p:nvSpPr>
        <p:spPr>
          <a:xfrm>
            <a:off x="3549368" y="1814121"/>
            <a:ext cx="7559948" cy="2466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名句默写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按照规定，要求几句写几句。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字迹工整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严禁空白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              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14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38" name="文本框 1048637"/>
          <p:cNvSpPr txBox="1"/>
          <p:nvPr/>
        </p:nvSpPr>
        <p:spPr>
          <a:xfrm>
            <a:off x="3950677" y="4280461"/>
            <a:ext cx="6201570" cy="10312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000000"/>
                </a:solidFill>
              </a:rPr>
              <a:t>默写要规范书写，草体、连体、省笔画都可能被扣分。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15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2097216" name="图片 10" descr="文本框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358" y="1275798"/>
            <a:ext cx="5882187" cy="3623087"/>
          </a:xfrm>
          <a:prstGeom prst="rect">
            <a:avLst/>
          </a:prstGeom>
        </p:spPr>
      </p:pic>
      <p:pic>
        <p:nvPicPr>
          <p:cNvPr id="2097217" name="图片 9" descr="项目序号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2141" y="1787210"/>
            <a:ext cx="999960" cy="987461"/>
          </a:xfrm>
          <a:prstGeom prst="rect">
            <a:avLst/>
          </a:prstGeom>
        </p:spPr>
      </p:pic>
      <p:sp>
        <p:nvSpPr>
          <p:cNvPr id="1048639" name="文本框 5"/>
          <p:cNvSpPr txBox="1"/>
          <p:nvPr/>
        </p:nvSpPr>
        <p:spPr>
          <a:xfrm>
            <a:off x="5825528" y="1959039"/>
            <a:ext cx="589280" cy="624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300">
                <a:solidFill>
                  <a:srgbClr val="C00000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伍</a:t>
            </a:r>
          </a:p>
        </p:txBody>
      </p:sp>
      <p:sp>
        <p:nvSpPr>
          <p:cNvPr id="1048640" name="文本框 6"/>
          <p:cNvSpPr txBox="1"/>
          <p:nvPr/>
        </p:nvSpPr>
        <p:spPr>
          <a:xfrm>
            <a:off x="5307367" y="3046729"/>
            <a:ext cx="2214880" cy="764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000" spc="300">
                <a:solidFill>
                  <a:srgbClr val="001B3E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基础知识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1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8198" y="0"/>
            <a:ext cx="12188825" cy="6858000"/>
          </a:xfrm>
          <a:prstGeom prst="rect">
            <a:avLst/>
          </a:prstGeom>
        </p:spPr>
      </p:pic>
      <p:sp>
        <p:nvSpPr>
          <p:cNvPr id="1048641" name="文本框 4"/>
          <p:cNvSpPr txBox="1"/>
          <p:nvPr/>
        </p:nvSpPr>
        <p:spPr>
          <a:xfrm>
            <a:off x="3549368" y="1814121"/>
            <a:ext cx="7559948" cy="275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1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语病修改题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2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仿写题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3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语句扩展题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4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压缩语句题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5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变换</a:t>
            </a: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句式题</a:t>
            </a: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              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19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2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1048642" name="文本框 4"/>
          <p:cNvSpPr txBox="1"/>
          <p:nvPr/>
        </p:nvSpPr>
        <p:spPr>
          <a:xfrm>
            <a:off x="3666345" y="1378707"/>
            <a:ext cx="7559948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/>
              </a:rPr>
              <a:t>如果句子衔接选择题，则首先根据答案设置，找出首句，确定可能前后相连的句子。如果是填写句子的连贯题，注意字数要求（比如12个字，答案不能超过12个字，又不宜少于10个字，少了可能内容不全）</a:t>
            </a:r>
          </a:p>
          <a:p>
            <a:pPr>
              <a:lnSpc>
                <a:spcPct val="100000"/>
              </a:lnSpc>
            </a:pPr>
            <a:endParaRPr kumimoji="1" lang="zh-CN" altLang="en-US" sz="32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21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2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43" name="文本框 4"/>
          <p:cNvSpPr txBox="1"/>
          <p:nvPr/>
        </p:nvSpPr>
        <p:spPr>
          <a:xfrm>
            <a:off x="3666344" y="2188894"/>
            <a:ext cx="7559948" cy="1691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/>
              </a:rPr>
              <a:t>如果考对联题，一般先考虑仄起平收，词性相对；再考虑情境和谐，句意协调。</a:t>
            </a:r>
          </a:p>
          <a:p>
            <a:pPr>
              <a:lnSpc>
                <a:spcPct val="100000"/>
              </a:lnSpc>
            </a:pPr>
            <a:endParaRPr kumimoji="1" lang="zh-CN" altLang="en-US" sz="32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23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2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25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44" name="文本框 1048643"/>
          <p:cNvSpPr txBox="1"/>
          <p:nvPr/>
        </p:nvSpPr>
        <p:spPr>
          <a:xfrm>
            <a:off x="4146529" y="1806812"/>
            <a:ext cx="6799513" cy="29108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如果考图标题，注意是否有“除文字之外”的要求。没有要求，一定记得把图标里的文字内容写上。近年的答案设置一般是先写整体构图要素，再写各个部分含义，再写整体设计寓意。</a:t>
            </a:r>
          </a:p>
          <a:p>
            <a:pPr marL="0" algn="l" defTabSz="457200" rtl="0" eaLnBrk="1" latinLnBrk="0" hangingPunct="1"/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26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2097227" name="图片 10" descr="文本框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358" y="1275798"/>
            <a:ext cx="5882187" cy="3623087"/>
          </a:xfrm>
          <a:prstGeom prst="rect">
            <a:avLst/>
          </a:prstGeom>
        </p:spPr>
      </p:pic>
      <p:pic>
        <p:nvPicPr>
          <p:cNvPr id="2097228" name="图片 9" descr="项目序号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2141" y="1787210"/>
            <a:ext cx="999960" cy="987461"/>
          </a:xfrm>
          <a:prstGeom prst="rect">
            <a:avLst/>
          </a:prstGeom>
        </p:spPr>
      </p:pic>
      <p:sp>
        <p:nvSpPr>
          <p:cNvPr id="1048645" name="文本框 5"/>
          <p:cNvSpPr txBox="1"/>
          <p:nvPr/>
        </p:nvSpPr>
        <p:spPr>
          <a:xfrm>
            <a:off x="5825528" y="1959039"/>
            <a:ext cx="589280" cy="624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300">
                <a:solidFill>
                  <a:srgbClr val="C00000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伍</a:t>
            </a:r>
          </a:p>
        </p:txBody>
      </p:sp>
      <p:sp>
        <p:nvSpPr>
          <p:cNvPr id="1048646" name="文本框 6"/>
          <p:cNvSpPr txBox="1"/>
          <p:nvPr/>
        </p:nvSpPr>
        <p:spPr>
          <a:xfrm>
            <a:off x="5433222" y="2946499"/>
            <a:ext cx="1198879" cy="764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000" spc="300">
                <a:solidFill>
                  <a:srgbClr val="001B3E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作文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2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8198" y="0"/>
            <a:ext cx="12188825" cy="6858000"/>
          </a:xfrm>
          <a:prstGeom prst="rect">
            <a:avLst/>
          </a:prstGeom>
        </p:spPr>
      </p:pic>
      <p:sp>
        <p:nvSpPr>
          <p:cNvPr id="1048647" name="文本框 4"/>
          <p:cNvSpPr txBox="1"/>
          <p:nvPr/>
        </p:nvSpPr>
        <p:spPr>
          <a:xfrm>
            <a:off x="3549368" y="1814121"/>
            <a:ext cx="7559948" cy="3533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1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审题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2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联想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3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使用熟悉材料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4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文体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5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细节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6</a:t>
            </a:r>
            <a:r>
              <a:rPr lang="zh-CN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出彩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  <a:p>
            <a:pPr>
              <a:lnSpc>
                <a:spcPct val="100000"/>
              </a:lnSpc>
            </a:pP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              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30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3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32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48" name="文本框 1048647"/>
          <p:cNvSpPr txBox="1"/>
          <p:nvPr/>
        </p:nvSpPr>
        <p:spPr>
          <a:xfrm>
            <a:off x="3253405" y="2331060"/>
            <a:ext cx="6585975" cy="19710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写作文之前最好先列个简要的写作提纲。并且将自己所能想到的与作文相关的事例、名言等写作素材用“提示词”的方式写下来，以便写作时随时调用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3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34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49" name="文本框 1048648"/>
          <p:cNvSpPr txBox="1"/>
          <p:nvPr/>
        </p:nvSpPr>
        <p:spPr>
          <a:xfrm>
            <a:off x="3391652" y="2683397"/>
            <a:ext cx="7288372" cy="19710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作文开头两段，切记引材料点题，巧妙改写材料为上，压缩概括材料为中，摘选照抄材料为下。</a:t>
            </a:r>
          </a:p>
          <a:p>
            <a:pPr marL="0" algn="l" defTabSz="457200" rtl="0" eaLnBrk="1" latinLnBrk="0" hangingPunct="1"/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6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" y="-117475"/>
            <a:ext cx="12188826" cy="6858000"/>
          </a:xfrm>
          <a:prstGeom prst="rect">
            <a:avLst/>
          </a:prstGeom>
        </p:spPr>
      </p:pic>
      <p:pic>
        <p:nvPicPr>
          <p:cNvPr id="2097167" name="图片 10" descr="文本框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358" y="1275798"/>
            <a:ext cx="5882187" cy="3623087"/>
          </a:xfrm>
          <a:prstGeom prst="rect">
            <a:avLst/>
          </a:prstGeom>
        </p:spPr>
      </p:pic>
      <p:pic>
        <p:nvPicPr>
          <p:cNvPr id="2097168" name="图片 9" descr="项目序号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2141" y="1787210"/>
            <a:ext cx="999960" cy="987461"/>
          </a:xfrm>
          <a:prstGeom prst="rect">
            <a:avLst/>
          </a:prstGeom>
        </p:spPr>
      </p:pic>
      <p:sp>
        <p:nvSpPr>
          <p:cNvPr id="1048606" name="文本框 5"/>
          <p:cNvSpPr txBox="1"/>
          <p:nvPr/>
        </p:nvSpPr>
        <p:spPr>
          <a:xfrm>
            <a:off x="5825528" y="1959039"/>
            <a:ext cx="589281" cy="624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300">
                <a:solidFill>
                  <a:srgbClr val="C00000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壹</a:t>
            </a:r>
          </a:p>
        </p:txBody>
      </p:sp>
      <p:sp>
        <p:nvSpPr>
          <p:cNvPr id="1048607" name="文本框 6"/>
          <p:cNvSpPr txBox="1"/>
          <p:nvPr/>
        </p:nvSpPr>
        <p:spPr>
          <a:xfrm>
            <a:off x="4095984" y="2957626"/>
            <a:ext cx="3738881" cy="764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000" spc="300">
                <a:solidFill>
                  <a:srgbClr val="001B3E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论述类文本阅读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3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9455" y="0"/>
            <a:ext cx="12188825" cy="6858000"/>
          </a:xfrm>
          <a:prstGeom prst="rect">
            <a:avLst/>
          </a:prstGeom>
        </p:spPr>
      </p:pic>
      <p:sp>
        <p:nvSpPr>
          <p:cNvPr id="1048650" name="文本框 4"/>
          <p:cNvSpPr txBox="1"/>
          <p:nvPr/>
        </p:nvSpPr>
        <p:spPr>
          <a:xfrm>
            <a:off x="3097011" y="867471"/>
            <a:ext cx="7559948" cy="1399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/>
              </a:rPr>
              <a:t>引用名句来论证或者开篇时，一定要和主题切合，不切合主题，宁缺毋滥。</a:t>
            </a:r>
          </a:p>
          <a:p>
            <a:pPr>
              <a:lnSpc>
                <a:spcPct val="100000"/>
              </a:lnSpc>
            </a:pP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36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51" name="文本框 1048650"/>
          <p:cNvSpPr txBox="1"/>
          <p:nvPr/>
        </p:nvSpPr>
        <p:spPr>
          <a:xfrm>
            <a:off x="3097011" y="3429000"/>
            <a:ext cx="7331191" cy="169163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3200">
                <a:solidFill>
                  <a:srgbClr val="000000"/>
                </a:solidFill>
              </a:rPr>
              <a:t>不管作文材料是什么，引材料绝不吃亏，不引材料容易撞枪口。
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3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8198" y="0"/>
            <a:ext cx="12188825" cy="6858000"/>
          </a:xfrm>
          <a:prstGeom prst="rect">
            <a:avLst/>
          </a:prstGeom>
        </p:spPr>
      </p:pic>
      <p:sp>
        <p:nvSpPr>
          <p:cNvPr id="1048652" name="文本框 4"/>
          <p:cNvSpPr txBox="1"/>
          <p:nvPr/>
        </p:nvSpPr>
        <p:spPr>
          <a:xfrm>
            <a:off x="3549368" y="1814121"/>
            <a:ext cx="7559948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              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38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53" name="文本框 1048652"/>
          <p:cNvSpPr txBox="1"/>
          <p:nvPr/>
        </p:nvSpPr>
        <p:spPr>
          <a:xfrm>
            <a:off x="3950677" y="1106982"/>
            <a:ext cx="7233265" cy="432053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000000"/>
                </a:solidFill>
              </a:rPr>
              <a:t>预防作文素材的彼此“撞车”，司马迁、史铁生、爱迪生、居里夫人尽量不用，南仁东、马旭、程开甲，能有更新颖的最好也不多用……比如湖南省“早”作文，相当多的考生一来就是鲁迅在桌上刻“早”字，或者早起的鸟儿有虫吃，早起的虫儿被鸟吃，车祸现场惨烈。而能写到“莫道君行早”“出名要趁早，来的太晚，快乐也不那么痛快”就新颖多了。
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3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8198" y="0"/>
            <a:ext cx="12188825" cy="6858000"/>
          </a:xfrm>
          <a:prstGeom prst="rect">
            <a:avLst/>
          </a:prstGeom>
        </p:spPr>
      </p:pic>
      <p:sp>
        <p:nvSpPr>
          <p:cNvPr id="1048654" name="文本框 4"/>
          <p:cNvSpPr txBox="1"/>
          <p:nvPr/>
        </p:nvSpPr>
        <p:spPr>
          <a:xfrm>
            <a:off x="3549368" y="1814121"/>
            <a:ext cx="7559948" cy="2301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/>
              </a:rPr>
              <a:t>别</a:t>
            </a: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/>
              </a:rPr>
              <a:t>让阅卷老师几十秒里抓住你作文的把柄：没有标题，格式不对，涂抹严重，“的、地、得”不分，低级错别字……</a:t>
            </a:r>
          </a:p>
          <a:p>
            <a:pPr>
              <a:lnSpc>
                <a:spcPct val="250000"/>
              </a:lnSpc>
            </a:pP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40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4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8198" y="0"/>
            <a:ext cx="12188825" cy="6858000"/>
          </a:xfrm>
          <a:prstGeom prst="rect">
            <a:avLst/>
          </a:prstGeom>
        </p:spPr>
      </p:pic>
      <p:sp>
        <p:nvSpPr>
          <p:cNvPr id="1048655" name="文本框 4"/>
          <p:cNvSpPr txBox="1"/>
          <p:nvPr/>
        </p:nvSpPr>
        <p:spPr>
          <a:xfrm>
            <a:off x="3549368" y="1814121"/>
            <a:ext cx="7559948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/>
              </a:rPr>
              <a:t>写议论文，尽量有提出问题、分析问题、解决问题（引论、本论、结论）的纵向层次，或者参考“引——议——联——结”的结构框架。</a:t>
            </a:r>
          </a:p>
          <a:p>
            <a:pPr>
              <a:lnSpc>
                <a:spcPct val="250000"/>
              </a:lnSpc>
            </a:pP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42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4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8198" y="0"/>
            <a:ext cx="12188825" cy="6858000"/>
          </a:xfrm>
          <a:prstGeom prst="rect">
            <a:avLst/>
          </a:prstGeom>
        </p:spPr>
      </p:pic>
      <p:sp>
        <p:nvSpPr>
          <p:cNvPr id="1048656" name="文本框 4"/>
          <p:cNvSpPr txBox="1"/>
          <p:nvPr/>
        </p:nvSpPr>
        <p:spPr>
          <a:xfrm>
            <a:off x="3549368" y="1814121"/>
            <a:ext cx="7559948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              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44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57" name="文本框 1048656"/>
          <p:cNvSpPr txBox="1"/>
          <p:nvPr/>
        </p:nvSpPr>
        <p:spPr>
          <a:xfrm>
            <a:off x="3999023" y="2046728"/>
            <a:ext cx="7110293" cy="10312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000000"/>
                </a:solidFill>
              </a:rPr>
              <a:t>全文6到8段为宜，单个语段不要超过200字，开头结尾尤其要小巧精致。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4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46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58" name="文本框 1048657"/>
          <p:cNvSpPr txBox="1"/>
          <p:nvPr/>
        </p:nvSpPr>
        <p:spPr>
          <a:xfrm>
            <a:off x="3666345" y="2188895"/>
            <a:ext cx="8262633" cy="24409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.写作时，不管题目是文字材料、漫画或者是命题作文、半命题作文，请记住紧扣材料与标题，在列举事例时一定记得抓住两个基本面——照应作文材料，照应文章标题。</a:t>
            </a:r>
          </a:p>
          <a:p>
            <a:pPr marL="0" algn="l" defTabSz="457200" rtl="0" eaLnBrk="1" latinLnBrk="0" hangingPunct="1"/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4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8198" y="0"/>
            <a:ext cx="12188825" cy="6858000"/>
          </a:xfrm>
          <a:prstGeom prst="rect">
            <a:avLst/>
          </a:prstGeom>
        </p:spPr>
      </p:pic>
      <p:sp>
        <p:nvSpPr>
          <p:cNvPr id="1048659" name="文本框 4"/>
          <p:cNvSpPr txBox="1"/>
          <p:nvPr/>
        </p:nvSpPr>
        <p:spPr>
          <a:xfrm>
            <a:off x="3549368" y="1814121"/>
            <a:ext cx="7559948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              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48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60" name="文本框 1048659"/>
          <p:cNvSpPr txBox="1"/>
          <p:nvPr/>
        </p:nvSpPr>
        <p:spPr>
          <a:xfrm>
            <a:off x="3324544" y="1033780"/>
            <a:ext cx="7545522" cy="29108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000000"/>
                </a:solidFill>
              </a:rPr>
              <a:t>不要犯幼稚病，避免低龄化写作或明显逻辑性错误。比如“只要努力了，就一定能考上好大学”，“家庭婚姻是否美满，和金钱物质没有半毛钱关系”“我小学时，经历一件小事”…</a:t>
            </a:r>
          </a:p>
          <a:p>
            <a:r>
              <a:rPr lang="zh-CN" sz="2800">
                <a:solidFill>
                  <a:srgbClr val="000000"/>
                </a:solidFill>
              </a:rPr>
              <a:t>高考作文，切记：不仅仅看作文材料，更要看作文要求。要服从写作指令，完成写作任务。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4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50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61" name="文本框 1048660"/>
          <p:cNvSpPr txBox="1"/>
          <p:nvPr/>
        </p:nvSpPr>
        <p:spPr>
          <a:xfrm>
            <a:off x="3268727" y="1224734"/>
            <a:ext cx="9579197" cy="4790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滥用排比段（句）、堆砌事例、动辄拿古人说事，都属于高考“文风不正”的表现。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可以在写作时，把并列排比的句子适当更换句式；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列举事例前一定有过渡，叙述事例时多从“我”的角度出发，写完事例后一定有自己的观点。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叙述古人事例时不宜长篇累牍，不宜置身事外，应多写“我”和古人的对话、古人对“我”的熏陶与影响。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用三个形式板滞的排比段（横式结构）不如用两个并列段加一个纵深论述段或联系实际段（横纵结合）。</a:t>
            </a:r>
          </a:p>
          <a:p>
            <a:pPr marL="0" algn="l" defTabSz="457200" rtl="0" eaLnBrk="1" latinLnBrk="0" hangingPunct="1"/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5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52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62" name="文本框 1048661"/>
          <p:cNvSpPr txBox="1"/>
          <p:nvPr/>
        </p:nvSpPr>
        <p:spPr>
          <a:xfrm rot="21600000">
            <a:off x="2510893" y="507168"/>
            <a:ext cx="8930807" cy="52603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一定写够800字以上，万一写不完了，随便列举身边张三李四同学的例子，或者把作文题目的材料再转述摘引一遍，也要凑够800字。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写到820字以上即可，但绝不超过900字。写1000字以上的，不是手艺高，就是傻老帽，费力不讨好。明明白白告诉你，阅卷老师最喜欢的是空白卷。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即使写不够800字，也不要照搬试卷前面现代文、文言文、基础题的句子（阅卷老师前1天都是做试卷，试评，对卷子结构非常熟悉，要求必须看出是否抄袭试卷内容），包括其中观点也最好不用。试图用前面文段凑字数的，最低在近年阅卷打到了20分以下。而全文抄袭者可能判0分。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5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54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63" name="文本框 1048662"/>
          <p:cNvSpPr txBox="1"/>
          <p:nvPr/>
        </p:nvSpPr>
        <p:spPr>
          <a:xfrm>
            <a:off x="3282206" y="2331061"/>
            <a:ext cx="7433147" cy="29108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>
                <a:solidFill>
                  <a:srgbClr val="000000"/>
                </a:solidFill>
                <a:latin typeface="+mn-lt"/>
                <a:ea typeface="+mn-ea"/>
              </a:rPr>
              <a:t>不自吹自擂，也不自曝短板，绝不妄自菲薄。不主动交代自己的人生“劣迹”。比如“我因为聚众斗殴被警告处分”“我语文成绩一直不好”，“我觉得我上一本线很难”。需知老师是带“有色眼镜”的。</a:t>
            </a:r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  <a:p>
            <a:pPr marL="0" algn="l" defTabSz="457200" rtl="0" eaLnBrk="1" latinLnBrk="0" hangingPunct="1"/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1048608" name="文本框 4"/>
          <p:cNvSpPr txBox="1"/>
          <p:nvPr/>
        </p:nvSpPr>
        <p:spPr>
          <a:xfrm>
            <a:off x="3666345" y="2773679"/>
            <a:ext cx="7559948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/>
              </a:rPr>
              <a:t>论述类前三题的难度历来不小，不要被带坏了心态。第三题可能是推断题，有些选项在原文可能没有出现，但可能是正确的，因此要根据原文做合理推断。</a:t>
            </a:r>
          </a:p>
        </p:txBody>
      </p:sp>
      <p:pic>
        <p:nvPicPr>
          <p:cNvPr id="2097170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5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56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64" name="文本框 1048663"/>
          <p:cNvSpPr txBox="1"/>
          <p:nvPr/>
        </p:nvSpPr>
        <p:spPr>
          <a:xfrm>
            <a:off x="3241884" y="2443480"/>
            <a:ext cx="7133611" cy="15011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不对自己的作文附加“行文思路”“写作后记”或对老师的“友情提醒”，这是对老师阅读智商的赤裸裸的不信任。</a:t>
            </a:r>
          </a:p>
        </p:txBody>
      </p:sp>
      <p:sp>
        <p:nvSpPr>
          <p:cNvPr id="1048665" name="文本框 1048664"/>
          <p:cNvSpPr txBox="1"/>
          <p:nvPr/>
        </p:nvSpPr>
        <p:spPr>
          <a:xfrm>
            <a:off x="3142229" y="3944620"/>
            <a:ext cx="7233266" cy="15011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000000"/>
                </a:solidFill>
              </a:rPr>
              <a:t>写了别字，要修改，不要涂抹成“黑坨坨”（█），只需加单删除线（删除），或者右上角加个小叉叉（删x），或者小括号把错别字括起来。</a:t>
            </a: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5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58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66" name="文本框 1048665"/>
          <p:cNvSpPr txBox="1"/>
          <p:nvPr/>
        </p:nvSpPr>
        <p:spPr>
          <a:xfrm>
            <a:off x="3808510" y="1790987"/>
            <a:ext cx="7205378" cy="18059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>
                <a:solidFill>
                  <a:srgbClr val="000000"/>
                </a:solidFill>
                <a:latin typeface="+mn-lt"/>
                <a:ea typeface="+mn-ea"/>
              </a:rPr>
              <a:t>好句不放首尾，如衣锦夜行。“高能量”、很切题的文采句、内涵句，放在文中，云遮雾绕，老师没看到，岂不惜哉！</a:t>
            </a:r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  <a:p>
            <a:endParaRPr lang="zh-CN" altLang="en-US"/>
          </a:p>
        </p:txBody>
      </p:sp>
      <p:sp>
        <p:nvSpPr>
          <p:cNvPr id="1048667" name="文本框 1048666"/>
          <p:cNvSpPr txBox="1"/>
          <p:nvPr/>
        </p:nvSpPr>
        <p:spPr>
          <a:xfrm>
            <a:off x="3808412" y="3251200"/>
            <a:ext cx="7423302" cy="29108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000000"/>
                </a:solidFill>
              </a:rPr>
              <a:t>如果作文标题比较轻飘，过于文艺，写完后如果很怕偏题，不妨加一个更实的副标题来纠偏，比如：亲亲相隐不可取——写给老陈的一封信（2015年全国卷1）；劳动，还要“脑”动——也谈“劳动精神”（2019年全国卷1）。
</a:t>
            </a: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5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60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68" name="文本框 1048667"/>
          <p:cNvSpPr txBox="1"/>
          <p:nvPr/>
        </p:nvSpPr>
        <p:spPr>
          <a:xfrm>
            <a:off x="3666344" y="2443479"/>
            <a:ext cx="7157561" cy="19710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标题尽量包含作文题关键词。比如2019年全国卷1的“热爱劳动，从我做起”。请看以下来自各省官方发布的满分（优秀）作文，基本直接包含或者暗含“劳动”。</a:t>
            </a: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6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62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69" name="文本框 1048668"/>
          <p:cNvSpPr txBox="1"/>
          <p:nvPr/>
        </p:nvSpPr>
        <p:spPr>
          <a:xfrm>
            <a:off x="3265799" y="1597661"/>
            <a:ext cx="7203802" cy="526033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不使用方言词汇与不成熟的网络用语或频繁出现低俗语言。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   搞么子了   赫得你一滚   我靠    搞基  傻X   “沙雕”    不用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   这个东东，有木有， 神马都是浮云                              慎用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   “今晚吃鸡”“C位出道” “皮皮虾，我们走”          加上引号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  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非特殊引用，不夹杂英文单词或句子。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      多读点book，多学点knowledge</a:t>
            </a: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6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64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70" name="文本框 1048669"/>
          <p:cNvSpPr txBox="1"/>
          <p:nvPr/>
        </p:nvSpPr>
        <p:spPr>
          <a:xfrm>
            <a:off x="3950677" y="2331061"/>
            <a:ext cx="7452965" cy="15011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注意应用文体的写作。书信要有落款和时间，演讲稿、发言稿不需要落款和时间。两者都应有称呼语。</a:t>
            </a: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6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66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71" name="文本框 1048670"/>
          <p:cNvSpPr txBox="1"/>
          <p:nvPr/>
        </p:nvSpPr>
        <p:spPr>
          <a:xfrm>
            <a:off x="3666345" y="2046729"/>
            <a:ext cx="7102443" cy="29108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少点口号空话和歌功颂德，多点对人性之美、人情之真的赞美与向往，不排斥对人性恶的批判，对社会陋习的反思，但不宜动辄上升到对政治体制、教育体制的非理性批判与偏颇的抨击。</a:t>
            </a:r>
          </a:p>
          <a:p>
            <a:pPr marL="0" algn="l" defTabSz="457200" rtl="0" eaLnBrk="1" latinLnBrk="0" hangingPunct="1"/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6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68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72" name="文本框 1048671"/>
          <p:cNvSpPr txBox="1"/>
          <p:nvPr/>
        </p:nvSpPr>
        <p:spPr>
          <a:xfrm>
            <a:off x="3378500" y="2188894"/>
            <a:ext cx="7406755" cy="33807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几乎任何一篇议论类的作文，都可以正反对比论证。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有的人干一行，爱一行，精一行…… 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有的人既不爱岗，也不敬业……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反面角度可放倒数第二段，也可以放在开头引出话题观点后的二三段。</a:t>
            </a:r>
          </a:p>
          <a:p>
            <a:pPr marL="0" algn="l" defTabSz="457200" rtl="0" eaLnBrk="1" latinLnBrk="0" hangingPunct="1"/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6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2097270" name="图片 10" descr="文本框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358" y="1275798"/>
            <a:ext cx="5882187" cy="3623087"/>
          </a:xfrm>
          <a:prstGeom prst="rect">
            <a:avLst/>
          </a:prstGeom>
        </p:spPr>
      </p:pic>
      <p:pic>
        <p:nvPicPr>
          <p:cNvPr id="2097271" name="图片 9" descr="项目序号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2141" y="1787210"/>
            <a:ext cx="999960" cy="987461"/>
          </a:xfrm>
          <a:prstGeom prst="rect">
            <a:avLst/>
          </a:prstGeom>
        </p:spPr>
      </p:pic>
      <p:sp>
        <p:nvSpPr>
          <p:cNvPr id="1048673" name="文本框 5"/>
          <p:cNvSpPr txBox="1"/>
          <p:nvPr/>
        </p:nvSpPr>
        <p:spPr>
          <a:xfrm>
            <a:off x="5825528" y="1959039"/>
            <a:ext cx="589280" cy="624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300">
                <a:solidFill>
                  <a:srgbClr val="C00000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陆</a:t>
            </a:r>
          </a:p>
        </p:txBody>
      </p:sp>
      <p:sp>
        <p:nvSpPr>
          <p:cNvPr id="1048674" name="文本框 6"/>
          <p:cNvSpPr txBox="1"/>
          <p:nvPr/>
        </p:nvSpPr>
        <p:spPr>
          <a:xfrm>
            <a:off x="5024682" y="3087341"/>
            <a:ext cx="2214880" cy="764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000" spc="300">
                <a:solidFill>
                  <a:srgbClr val="001B3E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心态调整</a:t>
            </a: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7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75" name="文本框 4"/>
          <p:cNvSpPr txBox="1"/>
          <p:nvPr/>
        </p:nvSpPr>
        <p:spPr>
          <a:xfrm>
            <a:off x="4289776" y="1728580"/>
            <a:ext cx="7559948" cy="3901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/>
              </a:rPr>
              <a:t>身体要棒。当下疫情依然严峻，各地积极应对。请首先保证身体健康，考前避免不必要的外出与公众交际，一场感冒一次发烧，在今年格外敏感，对自己对他人都可能造成干扰。此外，南方各省暴雨预警，特别注意出行安全。</a:t>
            </a:r>
          </a:p>
          <a:p>
            <a:pPr>
              <a:lnSpc>
                <a:spcPct val="250000"/>
              </a:lnSpc>
            </a:pP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73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7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76" name="文本框 4"/>
          <p:cNvSpPr txBox="1"/>
          <p:nvPr/>
        </p:nvSpPr>
        <p:spPr>
          <a:xfrm>
            <a:off x="3549368" y="1814121"/>
            <a:ext cx="7559948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              </a:t>
            </a: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75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77" name="文本框 1048676"/>
          <p:cNvSpPr txBox="1"/>
          <p:nvPr/>
        </p:nvSpPr>
        <p:spPr>
          <a:xfrm>
            <a:off x="3749193" y="593649"/>
            <a:ext cx="7561604" cy="244093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000000"/>
                </a:solidFill>
              </a:rPr>
              <a:t>心态要好。自信，冷静，仔细，舍我其谁，一往无前。语文的偶然性和不确定性相对更大，你心里有些忐忑没谱，别人也一样。而如果发挥好，语文可能创造奇迹。</a:t>
            </a:r>
          </a:p>
          <a:p>
            <a:endParaRPr lang="zh-CN" sz="2800">
              <a:solidFill>
                <a:srgbClr val="000000"/>
              </a:solidFill>
            </a:endParaRPr>
          </a:p>
        </p:txBody>
      </p:sp>
      <p:sp>
        <p:nvSpPr>
          <p:cNvPr id="1048678" name="文本框 1048677"/>
          <p:cNvSpPr txBox="1"/>
          <p:nvPr/>
        </p:nvSpPr>
        <p:spPr>
          <a:xfrm>
            <a:off x="3416828" y="3034589"/>
            <a:ext cx="8226336" cy="27584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/>
              </a:rPr>
              <a:t>第一堂考语文，考好考砸很关键，考前复习要充分，不留死角，建议考前一天，主要精力复习语文，提高分数也买个安心。此外，语文书写量大，多准备一只笔，以免因为战略物资缺乏导致不必要的慌张。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7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09" name="文本框 4"/>
          <p:cNvSpPr txBox="1"/>
          <p:nvPr/>
        </p:nvSpPr>
        <p:spPr>
          <a:xfrm>
            <a:off x="591676" y="908981"/>
            <a:ext cx="5200389" cy="4892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900"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1.</a:t>
            </a:r>
            <a:r>
              <a:rPr lang="zh-CN" altLang="en-US" sz="1900">
                <a:latin typeface="Source Han Sans CN Light" panose="020b0300000000000000" pitchFamily="34" charset="-128"/>
                <a:ea typeface="宋体" panose="02010600030101010101" pitchFamily="2" charset="-122"/>
              </a:rPr>
              <a:t>整体把握，微观勾画。</a:t>
            </a:r>
          </a:p>
          <a:p>
            <a:pPr>
              <a:lnSpc>
                <a:spcPct val="250000"/>
              </a:lnSpc>
            </a:pPr>
            <a:r>
              <a:rPr kumimoji="1" lang="en-US" altLang="zh-CN" sz="1900" spc="300">
                <a:solidFill>
                  <a:srgbClr val="000000"/>
                </a:solidFill>
                <a:latin typeface="Source Han Sans CN Light" panose="020b0300000000000000" pitchFamily="34" charset="-128"/>
                <a:ea typeface="宋体" panose="02010600030101010101" pitchFamily="2" charset="-122"/>
              </a:rPr>
              <a:t>2.</a:t>
            </a:r>
            <a:r>
              <a:rPr kumimoji="1" lang="zh-CN" altLang="en-US" sz="1900" spc="300">
                <a:solidFill>
                  <a:srgbClr val="000000"/>
                </a:solidFill>
                <a:latin typeface="Source Han Sans CN Light" panose="020b0300000000000000" pitchFamily="34" charset="-128"/>
                <a:ea typeface="宋体" panose="02010600030101010101" pitchFamily="2" charset="-122"/>
              </a:rPr>
              <a:t>理清全文的脉络，把握主要内容，迅速提取每一节主要信息。</a:t>
            </a:r>
          </a:p>
          <a:p>
            <a:pPr>
              <a:lnSpc>
                <a:spcPct val="250000"/>
              </a:lnSpc>
            </a:pPr>
            <a:r>
              <a:rPr kumimoji="1" lang="en-US" altLang="zh-CN" sz="1900" spc="300">
                <a:solidFill>
                  <a:srgbClr val="000000"/>
                </a:solidFill>
                <a:latin typeface="Source Han Sans CN Light" panose="020b0300000000000000" pitchFamily="34" charset="-128"/>
                <a:ea typeface="宋体" panose="02010600030101010101" pitchFamily="2" charset="-122"/>
              </a:rPr>
              <a:t>3.</a:t>
            </a:r>
            <a:r>
              <a:rPr kumimoji="1" lang="zh-CN" altLang="en-US" sz="1900" spc="300">
                <a:solidFill>
                  <a:srgbClr val="000000"/>
                </a:solidFill>
                <a:latin typeface="Source Han Sans CN Light" panose="020b0300000000000000" pitchFamily="34" charset="-128"/>
                <a:ea typeface="宋体" panose="02010600030101010101" pitchFamily="2" charset="-122"/>
              </a:rPr>
              <a:t>微观勾画一些关键词语，以备答题时所用。</a:t>
            </a:r>
          </a:p>
          <a:p>
            <a:pPr>
              <a:lnSpc>
                <a:spcPct val="250000"/>
              </a:lnSpc>
            </a:pPr>
            <a:r>
              <a:rPr kumimoji="1" lang="en-US" altLang="zh-CN" sz="1900" spc="300">
                <a:solidFill>
                  <a:srgbClr val="000000"/>
                </a:solidFill>
                <a:latin typeface="Source Han Sans CN Light" panose="020b0300000000000000" pitchFamily="34" charset="-128"/>
                <a:ea typeface="宋体" panose="02010600030101010101" pitchFamily="2" charset="-122"/>
              </a:rPr>
              <a:t>4.</a:t>
            </a:r>
            <a:r>
              <a:rPr kumimoji="1" lang="zh-CN" altLang="en-US" sz="1900" spc="300">
                <a:solidFill>
                  <a:srgbClr val="000000"/>
                </a:solidFill>
                <a:latin typeface="Source Han Sans CN Light" panose="020b0300000000000000" pitchFamily="34" charset="-128"/>
                <a:ea typeface="宋体" panose="02010600030101010101" pitchFamily="2" charset="-122"/>
              </a:rPr>
              <a:t>确切理解含有修辞的句子，要注意前后对照，特点对应。</a:t>
            </a:r>
          </a:p>
        </p:txBody>
      </p:sp>
      <p:pic>
        <p:nvPicPr>
          <p:cNvPr id="209717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6085" y="1145961"/>
            <a:ext cx="3924300" cy="4597400"/>
          </a:xfrm>
          <a:prstGeom prst="rect">
            <a:avLst/>
          </a:prstGeom>
        </p:spPr>
      </p:pic>
      <p:pic>
        <p:nvPicPr>
          <p:cNvPr id="2097173" name="图片 6" descr="项目符号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742" y="1776371"/>
            <a:ext cx="304132" cy="304132"/>
          </a:xfrm>
          <a:prstGeom prst="rect">
            <a:avLst/>
          </a:prstGeom>
        </p:spPr>
      </p:pic>
      <p:pic>
        <p:nvPicPr>
          <p:cNvPr id="2097174" name="图片 9" descr="IMG_0082.jpg"/>
          <p:cNvPicPr>
            <a:picLocks noChangeAspect="1"/>
          </p:cNvPicPr>
          <p:nvPr/>
        </p:nvPicPr>
        <p:blipFill>
          <a:blip r:embed="rId5"/>
          <a:srcRect t="-2" b="6149"/>
          <a:stretch>
            <a:fillRect/>
          </a:stretch>
        </p:blipFill>
        <p:spPr>
          <a:xfrm>
            <a:off x="7283750" y="1634503"/>
            <a:ext cx="3048970" cy="3620317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76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2097277" name="图片 10" descr="文本框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358" y="1275798"/>
            <a:ext cx="5882187" cy="3623087"/>
          </a:xfrm>
          <a:prstGeom prst="rect">
            <a:avLst/>
          </a:prstGeom>
        </p:spPr>
      </p:pic>
      <p:pic>
        <p:nvPicPr>
          <p:cNvPr id="2097278" name="图片 9" descr="项目序号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2141" y="1787210"/>
            <a:ext cx="999960" cy="987461"/>
          </a:xfrm>
          <a:prstGeom prst="rect">
            <a:avLst/>
          </a:prstGeom>
        </p:spPr>
      </p:pic>
      <p:sp>
        <p:nvSpPr>
          <p:cNvPr id="1048679" name="文本框 5"/>
          <p:cNvSpPr txBox="1"/>
          <p:nvPr/>
        </p:nvSpPr>
        <p:spPr>
          <a:xfrm>
            <a:off x="5825528" y="1959039"/>
            <a:ext cx="589280" cy="624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300">
                <a:solidFill>
                  <a:srgbClr val="C00000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柒</a:t>
            </a:r>
          </a:p>
        </p:txBody>
      </p:sp>
      <p:sp>
        <p:nvSpPr>
          <p:cNvPr id="1048680" name="文本框 6"/>
          <p:cNvSpPr txBox="1"/>
          <p:nvPr/>
        </p:nvSpPr>
        <p:spPr>
          <a:xfrm>
            <a:off x="5024682" y="3087341"/>
            <a:ext cx="2214880" cy="764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000" spc="300">
                <a:solidFill>
                  <a:srgbClr val="001B3E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考前提醒</a:t>
            </a: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7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81" name="文本框 4"/>
          <p:cNvSpPr txBox="1"/>
          <p:nvPr/>
        </p:nvSpPr>
        <p:spPr>
          <a:xfrm>
            <a:off x="3808510" y="1802716"/>
            <a:ext cx="7559948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/>
              </a:rPr>
              <a:t>考前以识记背诵为主，不要去盲目刷题了，尤其不要刷来历不明的“押题卷”“压轴卷”“终极卷”“绝密卷”，负责任地说，绝大多数是商业化产物，忽悠外行人。</a:t>
            </a:r>
          </a:p>
          <a:p>
            <a:pPr>
              <a:lnSpc>
                <a:spcPct val="250000"/>
              </a:lnSpc>
            </a:pPr>
            <a:endParaRPr kumimoji="1" lang="zh-CN" altLang="en-US" sz="14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80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8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</p:spPr>
      </p:pic>
      <p:sp>
        <p:nvSpPr>
          <p:cNvPr id="1048682" name="文本框 4"/>
          <p:cNvSpPr txBox="1"/>
          <p:nvPr/>
        </p:nvSpPr>
        <p:spPr>
          <a:xfrm>
            <a:off x="3666344" y="2046728"/>
            <a:ext cx="7559948" cy="275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/>
              </a:rPr>
              <a:t>考前一到两天的复习重点：古诗文背诵，重点成语，文言实词，文化常识，小说、散文、古诗鉴赏手法、技巧，传记、新闻类阅读知识，分类素材、时评，历次月考优秀作文，自己准备若干篇范文。</a:t>
            </a:r>
          </a:p>
        </p:txBody>
      </p:sp>
      <p:pic>
        <p:nvPicPr>
          <p:cNvPr id="2097282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8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83" name="文本框 4"/>
          <p:cNvSpPr txBox="1"/>
          <p:nvPr/>
        </p:nvSpPr>
        <p:spPr>
          <a:xfrm>
            <a:off x="3808511" y="1344234"/>
            <a:ext cx="7559948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3200" spc="300">
                <a:solidFill>
                  <a:schemeClr val="tx1">
                    <a:lumMod val="65000"/>
                    <a:lumOff val="35000"/>
                  </a:schemeClr>
                </a:solidFill>
                <a:ea typeface="思源黑体 CN Light"/>
              </a:rPr>
              <a:t>考前一天，调整作息，保证充沛精力；考前一个小时，放松心情，保持最佳状态。如果看书，建议看一些富含哲理或者轻松简易的写作素材，有利于调节考试情绪。尽量不再烧脑细胞，坚决不再刷题。</a:t>
            </a:r>
          </a:p>
          <a:p>
            <a:pPr>
              <a:lnSpc>
                <a:spcPct val="100000"/>
              </a:lnSpc>
            </a:pPr>
            <a:endParaRPr kumimoji="1" lang="zh-CN" altLang="en-US" sz="3200" spc="300">
              <a:solidFill>
                <a:schemeClr val="tx1">
                  <a:lumMod val="65000"/>
                  <a:lumOff val="35000"/>
                </a:schemeClr>
              </a:solidFill>
              <a:ea typeface="思源黑体 CN Light"/>
            </a:endParaRPr>
          </a:p>
        </p:txBody>
      </p:sp>
      <p:pic>
        <p:nvPicPr>
          <p:cNvPr id="2097284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8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86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684" name="文本框 1048683"/>
          <p:cNvSpPr txBox="1"/>
          <p:nvPr/>
        </p:nvSpPr>
        <p:spPr>
          <a:xfrm>
            <a:off x="3253054" y="1580491"/>
            <a:ext cx="8575617" cy="15011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遵循“先易后难”的原则。可考虑先做文言文、一般实用类、文学类、选择题、名句默写题等，再做论述类。</a:t>
            </a:r>
          </a:p>
          <a:p>
            <a:pPr marL="0" algn="l" defTabSz="457200" rtl="0" eaLnBrk="1" latinLnBrk="0" hangingPunct="1"/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1048685" name="文本框 1048684"/>
          <p:cNvSpPr txBox="1"/>
          <p:nvPr/>
        </p:nvSpPr>
        <p:spPr>
          <a:xfrm>
            <a:off x="3233728" y="2530061"/>
            <a:ext cx="8955096" cy="24409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000000"/>
                </a:solidFill>
              </a:rPr>
              <a:t>做题顺序没有刻意要求，按照平时习惯最好。如果按照试卷顺序做题，前三小题的时间不超过15分钟，超过果断跳过。如果你实在无法做完全卷，一定优先把作文写完，可以考虑最后做前三题。
</a:t>
            </a: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159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589" name="文本框 1048588"/>
          <p:cNvSpPr txBox="1"/>
          <p:nvPr/>
        </p:nvSpPr>
        <p:spPr>
          <a:xfrm>
            <a:off x="3139367" y="1791717"/>
            <a:ext cx="9371841" cy="24409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有同学写作时，写着写着就偏题了，等发现后已经迟了。不妨在草稿纸上写上大字号的标题（关键词），边写边看，紧扣题目来写，记住时时点题（不少于6次，开头和结尾各1次，中间4次）。</a:t>
            </a:r>
          </a:p>
          <a:p>
            <a:pPr marL="0" algn="l" defTabSz="457200" rtl="0" eaLnBrk="1" latinLnBrk="0" hangingPunct="1"/>
            <a:endParaRPr lang="zh-CN" sz="2800" b="0" i="0" u="none" strike="noStrike" cap="none" spc="0" normalizeH="0" baseline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157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588" name="文本框 1048587"/>
          <p:cNvSpPr txBox="1"/>
          <p:nvPr/>
        </p:nvSpPr>
        <p:spPr>
          <a:xfrm>
            <a:off x="4168855" y="1232228"/>
            <a:ext cx="7277409" cy="29108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重视第一感觉，做完题目，做检查时，如果不是找出明显的错误或找到了重要根据，不轻易改变答案。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万一要替换整段答案，允许粘贴纸条，这不违规，但需要自己决定，然后找监考老师代劳。而你无需过多担心。</a:t>
            </a: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155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587" name="文本框 1048586"/>
          <p:cNvSpPr txBox="1"/>
          <p:nvPr/>
        </p:nvSpPr>
        <p:spPr>
          <a:xfrm>
            <a:off x="3950677" y="1795005"/>
            <a:ext cx="7230675" cy="24409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所有答案都不要超出答题的界限，否则会无法扫描。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临近收卷时再填涂答案的方式绝不可取。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万不得已，不留空白。</a:t>
            </a:r>
          </a:p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选择题，绝对绝对不留空白。</a:t>
            </a: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153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586" name="文本框 1048585"/>
          <p:cNvSpPr txBox="1"/>
          <p:nvPr/>
        </p:nvSpPr>
        <p:spPr>
          <a:xfrm>
            <a:off x="2998146" y="2397760"/>
            <a:ext cx="7042247" cy="10312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/>
            <a:r>
              <a:rPr lang="zh-CN" sz="2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 最后一点，千万记得：考——完——别——对——答—案</a:t>
            </a: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9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pic>
        <p:nvPicPr>
          <p:cNvPr id="2097294" name="图片 5" descr="项目符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45" y="2046729"/>
            <a:ext cx="284332" cy="284332"/>
          </a:xfrm>
          <a:prstGeom prst="rect">
            <a:avLst/>
          </a:prstGeom>
        </p:spPr>
      </p:pic>
      <p:sp>
        <p:nvSpPr>
          <p:cNvPr id="1048743" name="文本框 1048742"/>
          <p:cNvSpPr txBox="1"/>
          <p:nvPr/>
        </p:nvSpPr>
        <p:spPr>
          <a:xfrm>
            <a:off x="2998146" y="2397760"/>
            <a:ext cx="7042247" cy="9042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algn="ctr" defTabSz="457200" rtl="0" eaLnBrk="1" latinLnBrk="0" hangingPunct="1"/>
            <a:r>
              <a:rPr lang="zh-CN" sz="4800" b="0" i="0" u="none" strike="noStrike" cap="none" spc="0" normalizeH="0" baseline="0">
                <a:solidFill>
                  <a:srgbClr val="000000"/>
                </a:solidFill>
                <a:latin typeface="+mn-lt"/>
                <a:ea typeface="+mn-ea"/>
              </a:rPr>
              <a:t>感谢大家的聆听</a:t>
            </a:r>
          </a:p>
        </p:txBody>
      </p:sp>
      <p:pic>
        <p:nvPicPr>
          <p:cNvPr id="209729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303000" y="12649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7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6" y="0"/>
            <a:ext cx="12188825" cy="6858000"/>
          </a:xfrm>
          <a:prstGeom prst="rect">
            <a:avLst/>
          </a:prstGeom>
        </p:spPr>
      </p:pic>
      <p:graphicFrame>
        <p:nvGraphicFramePr>
          <p:cNvPr id="4194304" name="Chart 290"/>
          <p:cNvGraphicFramePr>
            <a:graphicFrameLocks noChangeAspect="1"/>
          </p:cNvGraphicFramePr>
          <p:nvPr/>
        </p:nvGraphicFramePr>
        <p:xfrm>
          <a:off x="7031504" y="2149890"/>
          <a:ext cx="4797885" cy="382895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图表" showAsIcon="1" r:id="rId3" imgW="4797885" imgH="3828952" progId="Excel.Chart.8">
                  <p:embed/>
                </p:oleObj>
              </mc:Choice>
              <mc:Fallback>
                <p:oleObj name="图表" showAsIcon="1" r:id="rId3" imgW="4797885" imgH="3828952" progId="Excel.Char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31504" y="2149890"/>
                        <a:ext cx="4797885" cy="3828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610" name="TextBox 18"/>
          <p:cNvSpPr txBox="1">
            <a:spLocks noChangeArrowheads="1"/>
          </p:cNvSpPr>
          <p:nvPr/>
        </p:nvSpPr>
        <p:spPr bwMode="auto">
          <a:xfrm>
            <a:off x="4452936" y="930165"/>
            <a:ext cx="114300" cy="533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Source Han Sans CN Medium" panose="020b0500000000000000" pitchFamily="34" charset="-128"/>
              <a:ea typeface="Source Han Sans CN Medium" panose="020b0500000000000000" pitchFamily="34" charset="-128"/>
            </a:endParaRPr>
          </a:p>
        </p:txBody>
      </p:sp>
      <p:sp>
        <p:nvSpPr>
          <p:cNvPr id="1048611" name="TextBox 19"/>
          <p:cNvSpPr txBox="1">
            <a:spLocks noChangeArrowheads="1"/>
          </p:cNvSpPr>
          <p:nvPr/>
        </p:nvSpPr>
        <p:spPr bwMode="auto">
          <a:xfrm flipH="1">
            <a:off x="3048397" y="1632184"/>
            <a:ext cx="6095206" cy="914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  <a:cs typeface="Lato regular" panose="020f0502020204030203" pitchFamily="34" charset="0"/>
              </a:rPr>
              <a:t>做题方法</a:t>
            </a:r>
            <a:endParaRPr lang="en-US" altLang="en-US" sz="3600">
              <a:solidFill>
                <a:schemeClr val="tx1">
                  <a:lumMod val="75000"/>
                  <a:lumOff val="25000"/>
                </a:schemeClr>
              </a:solidFill>
              <a:latin typeface="Source Han Sans CN Normal" panose="020b0400000000000000" pitchFamily="34" charset="-128"/>
              <a:ea typeface="Source Han Sans CN Normal" panose="020b0400000000000000" pitchFamily="34" charset="-128"/>
              <a:cs typeface="Lato regular" panose="020f0502020204030203" pitchFamily="34" charset="0"/>
            </a:endParaRPr>
          </a:p>
        </p:txBody>
      </p:sp>
      <p:pic>
        <p:nvPicPr>
          <p:cNvPr id="2097177" name="图片 96" descr="项目符号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4029" y="2937662"/>
            <a:ext cx="311463" cy="311463"/>
          </a:xfrm>
          <a:prstGeom prst="rect">
            <a:avLst/>
          </a:prstGeom>
        </p:spPr>
      </p:pic>
      <p:sp>
        <p:nvSpPr>
          <p:cNvPr id="1048612" name="TextBox 18"/>
          <p:cNvSpPr txBox="1"/>
          <p:nvPr/>
        </p:nvSpPr>
        <p:spPr bwMode="auto">
          <a:xfrm>
            <a:off x="4791490" y="2860465"/>
            <a:ext cx="2143125" cy="3708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Open Sans" panose="020b0606030504020204" pitchFamily="34" charset="0"/>
              </a:rPr>
              <a:t>信息筛选试题</a:t>
            </a:r>
          </a:p>
        </p:txBody>
      </p:sp>
      <p:sp>
        <p:nvSpPr>
          <p:cNvPr id="1048613" name="TextBox 18"/>
          <p:cNvSpPr txBox="1"/>
          <p:nvPr/>
        </p:nvSpPr>
        <p:spPr bwMode="auto">
          <a:xfrm>
            <a:off x="1587584" y="2838240"/>
            <a:ext cx="2143125" cy="6502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Open Sans" panose="020b0606030504020204" pitchFamily="34" charset="0"/>
              </a:rPr>
              <a:t>名词术语及概念性试题</a:t>
            </a:r>
          </a:p>
        </p:txBody>
      </p:sp>
      <p:pic>
        <p:nvPicPr>
          <p:cNvPr id="2097178" name="图片 106" descr="项目符号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2995" y="2937662"/>
            <a:ext cx="311463" cy="311463"/>
          </a:xfrm>
          <a:prstGeom prst="rect">
            <a:avLst/>
          </a:prstGeom>
        </p:spPr>
      </p:pic>
      <p:sp>
        <p:nvSpPr>
          <p:cNvPr id="1048614" name="TextBox 18"/>
          <p:cNvSpPr txBox="1"/>
          <p:nvPr/>
        </p:nvSpPr>
        <p:spPr bwMode="auto">
          <a:xfrm>
            <a:off x="4791490" y="4384465"/>
            <a:ext cx="2143125" cy="3708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Open Sans" panose="020b0606030504020204" pitchFamily="34" charset="0"/>
              </a:rPr>
              <a:t>筛选判断，逐步排除</a:t>
            </a:r>
          </a:p>
        </p:txBody>
      </p:sp>
      <p:sp>
        <p:nvSpPr>
          <p:cNvPr id="1048615" name="TextBox 18"/>
          <p:cNvSpPr txBox="1"/>
          <p:nvPr/>
        </p:nvSpPr>
        <p:spPr bwMode="auto">
          <a:xfrm>
            <a:off x="1587584" y="4384465"/>
            <a:ext cx="2143125" cy="3708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Open Sans" panose="020b0606030504020204" pitchFamily="34" charset="0"/>
              </a:rPr>
              <a:t>关键性语句试题</a:t>
            </a:r>
          </a:p>
        </p:txBody>
      </p:sp>
      <p:pic>
        <p:nvPicPr>
          <p:cNvPr id="2097179" name="图片 113" descr="项目符号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2995" y="4461662"/>
            <a:ext cx="311463" cy="311463"/>
          </a:xfrm>
          <a:prstGeom prst="rect">
            <a:avLst/>
          </a:prstGeom>
        </p:spPr>
      </p:pic>
      <p:pic>
        <p:nvPicPr>
          <p:cNvPr id="2097180" name="图片 114" descr="项目符号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235" y="4461662"/>
            <a:ext cx="311463" cy="311463"/>
          </a:xfrm>
          <a:prstGeom prst="rect">
            <a:avLst/>
          </a:prstGeom>
        </p:spPr>
      </p:pic>
      <p:sp>
        <p:nvSpPr>
          <p:cNvPr id="1048616" name="文本框 1048615"/>
          <p:cNvSpPr txBox="1"/>
          <p:nvPr/>
        </p:nvSpPr>
        <p:spPr>
          <a:xfrm>
            <a:off x="791490" y="5698171"/>
            <a:ext cx="4000000" cy="5613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rgbClr val="000000"/>
                </a:solidFill>
              </a:rPr>
              <a:t>干扰项设置方法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82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6" cy="6858000"/>
          </a:xfrm>
          <a:prstGeom prst="rect">
            <a:avLst/>
          </a:prstGeom>
        </p:spPr>
      </p:pic>
      <p:pic>
        <p:nvPicPr>
          <p:cNvPr id="2097183" name="图片 10" descr="文本框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6123" y="1287228"/>
            <a:ext cx="5882187" cy="3623087"/>
          </a:xfrm>
          <a:prstGeom prst="rect">
            <a:avLst/>
          </a:prstGeom>
        </p:spPr>
      </p:pic>
      <p:pic>
        <p:nvPicPr>
          <p:cNvPr id="2097184" name="图片 9" descr="项目序号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2141" y="1787210"/>
            <a:ext cx="999960" cy="987461"/>
          </a:xfrm>
          <a:prstGeom prst="rect">
            <a:avLst/>
          </a:prstGeom>
        </p:spPr>
      </p:pic>
      <p:sp>
        <p:nvSpPr>
          <p:cNvPr id="1048617" name="文本框 5"/>
          <p:cNvSpPr txBox="1"/>
          <p:nvPr/>
        </p:nvSpPr>
        <p:spPr>
          <a:xfrm>
            <a:off x="5825528" y="1959039"/>
            <a:ext cx="589281" cy="624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300">
                <a:solidFill>
                  <a:srgbClr val="C00000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贰</a:t>
            </a:r>
          </a:p>
        </p:txBody>
      </p:sp>
      <p:sp>
        <p:nvSpPr>
          <p:cNvPr id="1048618" name="文本框 6"/>
          <p:cNvSpPr txBox="1"/>
          <p:nvPr/>
        </p:nvSpPr>
        <p:spPr>
          <a:xfrm>
            <a:off x="4095984" y="2957626"/>
            <a:ext cx="3738881" cy="764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000" spc="300">
                <a:solidFill>
                  <a:srgbClr val="001B3E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文学类文本阅读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8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19" name="Shape 272"/>
          <p:cNvSpPr txBox="1"/>
          <p:nvPr/>
        </p:nvSpPr>
        <p:spPr>
          <a:xfrm>
            <a:off x="6986216" y="3308757"/>
            <a:ext cx="3815134" cy="159774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lnSpc>
                <a:spcPct val="200000"/>
              </a:lnSpc>
              <a:defRPr sz="2500" b="0"/>
            </a:pP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。</a:t>
            </a:r>
          </a:p>
        </p:txBody>
      </p:sp>
      <p:pic>
        <p:nvPicPr>
          <p:cNvPr id="2097186" name="图片 21" descr="IMG_0076.jpg"/>
          <p:cNvPicPr>
            <a:picLocks noChangeAspect="1"/>
          </p:cNvPicPr>
          <p:nvPr/>
        </p:nvPicPr>
        <p:blipFill>
          <a:blip r:embed="rId3"/>
          <a:srcRect r="25000"/>
          <a:stretch>
            <a:fillRect/>
          </a:stretch>
        </p:blipFill>
        <p:spPr>
          <a:xfrm>
            <a:off x="1255712" y="990600"/>
            <a:ext cx="4838700" cy="4838700"/>
          </a:xfrm>
          <a:prstGeom prst="rect">
            <a:avLst/>
          </a:prstGeom>
        </p:spPr>
      </p:pic>
      <p:sp>
        <p:nvSpPr>
          <p:cNvPr id="1048620" name="Shape 243"/>
          <p:cNvSpPr txBox="1"/>
          <p:nvPr/>
        </p:nvSpPr>
        <p:spPr>
          <a:xfrm>
            <a:off x="6906895" y="1610360"/>
            <a:ext cx="4311015" cy="359854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ct val="0"/>
              </a:spcBef>
              <a:buNone/>
            </a:pPr>
            <a:r>
              <a:rPr lang="zh-CN" altLang="en-ID" sz="20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第一遍可以边读边画出文中表明作者观点的词语，画出文中表明文章结构的词语。</a:t>
            </a:r>
          </a:p>
          <a:p>
            <a:pPr marL="0" marR="0" lvl="0" indent="0" algn="l" rtl="0">
              <a:spcBef>
                <a:spcPct val="0"/>
              </a:spcBef>
              <a:buNone/>
            </a:pPr>
            <a:r>
              <a:rPr lang="zh-CN" altLang="en-ID" sz="20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叙事性文章看画出的词句就能理清文章的情节结构。</a:t>
            </a:r>
          </a:p>
          <a:p>
            <a:pPr marL="0" marR="0" lvl="0" indent="0" algn="l" rtl="0">
              <a:spcBef>
                <a:spcPct val="0"/>
              </a:spcBef>
              <a:buNone/>
            </a:pPr>
            <a:r>
              <a:rPr lang="zh-CN" altLang="en-ID" sz="20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第二遍阅读时，可以只看这些画出的词语，寻找答题的区位。根据题干的要求确定答案位置。根据分值或字数限制来组织答案。</a:t>
            </a:r>
          </a:p>
          <a:p>
            <a:pPr marL="0" marR="0" lvl="0" indent="0" algn="l" rtl="0">
              <a:spcBef>
                <a:spcPct val="0"/>
              </a:spcBef>
              <a:buNone/>
            </a:pPr>
            <a:r>
              <a:rPr lang="zh-CN" altLang="en-ID" sz="20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第三遍阅读主要是核对答案是否符合主旨或题旨。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87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  <p:sp>
        <p:nvSpPr>
          <p:cNvPr id="1048621" name="Shape 272"/>
          <p:cNvSpPr txBox="1"/>
          <p:nvPr/>
        </p:nvSpPr>
        <p:spPr>
          <a:xfrm>
            <a:off x="6986216" y="3308757"/>
            <a:ext cx="3815134" cy="159774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lnSpc>
                <a:spcPct val="200000"/>
              </a:lnSpc>
              <a:defRPr sz="2500" b="0"/>
            </a:pP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Light" panose="020b0300000000000000" pitchFamily="34" charset="-128"/>
                <a:ea typeface="Source Han Sans CN Light" panose="020b0300000000000000" pitchFamily="34" charset="-128"/>
              </a:rPr>
              <a:t>。</a:t>
            </a:r>
          </a:p>
        </p:txBody>
      </p:sp>
      <p:pic>
        <p:nvPicPr>
          <p:cNvPr id="2097188" name="图片 21" descr="IMG_0076.jpg"/>
          <p:cNvPicPr>
            <a:picLocks noChangeAspect="1"/>
          </p:cNvPicPr>
          <p:nvPr/>
        </p:nvPicPr>
        <p:blipFill>
          <a:blip r:embed="rId3"/>
          <a:srcRect r="25000"/>
          <a:stretch>
            <a:fillRect/>
          </a:stretch>
        </p:blipFill>
        <p:spPr>
          <a:xfrm>
            <a:off x="1255712" y="990600"/>
            <a:ext cx="4838700" cy="4838700"/>
          </a:xfrm>
          <a:prstGeom prst="rect">
            <a:avLst/>
          </a:prstGeom>
        </p:spPr>
      </p:pic>
      <p:sp>
        <p:nvSpPr>
          <p:cNvPr id="1048622" name="Shape 243"/>
          <p:cNvSpPr txBox="1"/>
          <p:nvPr/>
        </p:nvSpPr>
        <p:spPr>
          <a:xfrm>
            <a:off x="6906895" y="1610360"/>
            <a:ext cx="4311015" cy="359854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ct val="0"/>
              </a:spcBef>
              <a:buNone/>
            </a:pPr>
            <a:r>
              <a:rPr lang="en-US" altLang="zh-CN" sz="32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1</a:t>
            </a:r>
            <a:r>
              <a:rPr lang="zh-CN" altLang="zh-CN" sz="32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问什么答什么</a:t>
            </a:r>
            <a:endParaRPr lang="zh-CN" altLang="en-ID" sz="2000" spc="300">
              <a:solidFill>
                <a:srgbClr val="3F3F3F"/>
              </a:solidFill>
              <a:latin typeface="Source Han Sans CN Medium" panose="020b0500000000000000" pitchFamily="34" charset="-128"/>
              <a:ea typeface="宋体" panose="02010600030101010101" pitchFamily="2" charset="-122"/>
              <a:cs typeface="Montserrat"/>
              <a:sym typeface="Montserrat"/>
            </a:endParaRPr>
          </a:p>
          <a:p>
            <a:pPr marL="0" marR="0" lvl="0" indent="0" algn="l" rtl="0">
              <a:spcBef>
                <a:spcPct val="0"/>
              </a:spcBef>
              <a:buNone/>
            </a:pPr>
            <a:r>
              <a:rPr lang="en-US" altLang="zh-CN" sz="32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2</a:t>
            </a:r>
            <a:r>
              <a:rPr lang="zh-CN" altLang="zh-CN" sz="32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分条回答</a:t>
            </a:r>
            <a:endParaRPr lang="zh-CN" altLang="en-ID" sz="2000" spc="300">
              <a:solidFill>
                <a:srgbClr val="3F3F3F"/>
              </a:solidFill>
              <a:latin typeface="Source Han Sans CN Medium" panose="020b0500000000000000" pitchFamily="34" charset="-128"/>
              <a:ea typeface="宋体" panose="02010600030101010101" pitchFamily="2" charset="-122"/>
              <a:cs typeface="Montserrat"/>
              <a:sym typeface="Montserrat"/>
            </a:endParaRPr>
          </a:p>
          <a:p>
            <a:pPr marL="0" marR="0" lvl="0" indent="0" algn="l" rtl="0">
              <a:spcBef>
                <a:spcPct val="0"/>
              </a:spcBef>
              <a:buNone/>
            </a:pPr>
            <a:r>
              <a:rPr lang="en-US" altLang="zh-CN" sz="32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3</a:t>
            </a:r>
            <a:r>
              <a:rPr lang="zh-CN" altLang="zh-CN" sz="32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踩点给分</a:t>
            </a:r>
            <a:endParaRPr lang="zh-CN" altLang="en-ID" sz="2000" spc="300">
              <a:solidFill>
                <a:srgbClr val="3F3F3F"/>
              </a:solidFill>
              <a:latin typeface="Source Han Sans CN Medium" panose="020b0500000000000000" pitchFamily="34" charset="-128"/>
              <a:ea typeface="宋体" panose="02010600030101010101" pitchFamily="2" charset="-122"/>
              <a:cs typeface="Montserrat"/>
              <a:sym typeface="Montserrat"/>
            </a:endParaRPr>
          </a:p>
          <a:p>
            <a:pPr marL="0" marR="0" lvl="0" indent="0" algn="l" rtl="0">
              <a:spcBef>
                <a:spcPct val="0"/>
              </a:spcBef>
              <a:buNone/>
            </a:pPr>
            <a:r>
              <a:rPr lang="en-US" altLang="zh-CN" sz="32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4</a:t>
            </a:r>
            <a:r>
              <a:rPr lang="zh-CN" altLang="zh-CN" sz="32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文通字顺</a:t>
            </a:r>
            <a:endParaRPr lang="zh-CN" altLang="en-ID" sz="2000" spc="300">
              <a:solidFill>
                <a:srgbClr val="3F3F3F"/>
              </a:solidFill>
              <a:latin typeface="Source Han Sans CN Medium" panose="020b0500000000000000" pitchFamily="34" charset="-128"/>
              <a:ea typeface="宋体" panose="02010600030101010101" pitchFamily="2" charset="-122"/>
              <a:cs typeface="Montserrat"/>
              <a:sym typeface="Montserrat"/>
            </a:endParaRPr>
          </a:p>
          <a:p>
            <a:pPr marL="0" marR="0" lvl="0" indent="0" algn="l" rtl="0">
              <a:spcBef>
                <a:spcPct val="0"/>
              </a:spcBef>
              <a:buNone/>
            </a:pPr>
            <a:r>
              <a:rPr lang="en-US" altLang="zh-CN" sz="32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5</a:t>
            </a:r>
            <a:r>
              <a:rPr lang="zh-CN" altLang="zh-CN" sz="3200" spc="300">
                <a:solidFill>
                  <a:srgbClr val="3F3F3F"/>
                </a:solidFill>
                <a:latin typeface="Source Han Sans CN Medium" panose="020b0500000000000000" pitchFamily="34" charset="-128"/>
                <a:ea typeface="宋体" panose="02010600030101010101" pitchFamily="2" charset="-122"/>
                <a:cs typeface="Montserrat"/>
                <a:sym typeface="Montserrat"/>
              </a:rPr>
              <a:t>直白语言</a:t>
            </a:r>
            <a:endParaRPr lang="zh-CN" altLang="en-ID" sz="2000" spc="300">
              <a:solidFill>
                <a:srgbClr val="3F3F3F"/>
              </a:solidFill>
              <a:latin typeface="Source Han Sans CN Medium" panose="020b0500000000000000" pitchFamily="34" charset="-128"/>
              <a:ea typeface="宋体" panose="02010600030101010101" pitchFamily="2" charset="-122"/>
              <a:cs typeface="Montserrat"/>
              <a:sym typeface="Montserra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167</Paragraphs>
  <Slides>59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baseType="lpstr" size="72">
      <vt:lpstr>Arial</vt:lpstr>
      <vt:lpstr>Calibri</vt:lpstr>
      <vt:lpstr>Source Han Sans CN</vt:lpstr>
      <vt:lpstr>Source Han Sans CN Medium</vt:lpstr>
      <vt:lpstr>文悦古体仿宋 (非商业用途)</vt:lpstr>
      <vt:lpstr>Source Han Sans CN Normal</vt:lpstr>
      <vt:lpstr>思源黑体 CN Light</vt:lpstr>
      <vt:lpstr>Source Han Sans CN Light</vt:lpstr>
      <vt:lpstr>宋体</vt:lpstr>
      <vt:lpstr>Lato regular</vt:lpstr>
      <vt:lpstr>Open Sans</vt:lpstr>
      <vt:lpstr>Montserrat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2021-06-18T17:06:24.184</cp:lastPrinted>
  <dcterms:created xsi:type="dcterms:W3CDTF">2021-06-18T17:06:24Z</dcterms:created>
  <dcterms:modified xsi:type="dcterms:W3CDTF">2021-06-18T09:06:56Z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