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531" r:id="rId3"/>
    <p:sldId id="261" r:id="rId4"/>
    <p:sldId id="262" r:id="rId5"/>
    <p:sldId id="271" r:id="rId6"/>
    <p:sldId id="385" r:id="rId7"/>
    <p:sldId id="386" r:id="rId8"/>
    <p:sldId id="387" r:id="rId9"/>
    <p:sldId id="388" r:id="rId10"/>
    <p:sldId id="389" r:id="rId11"/>
    <p:sldId id="537" r:id="rId12"/>
    <p:sldId id="538" r:id="rId13"/>
    <p:sldId id="539" r:id="rId14"/>
    <p:sldId id="540" r:id="rId15"/>
    <p:sldId id="573" r:id="rId16"/>
    <p:sldId id="541" r:id="rId17"/>
    <p:sldId id="542" r:id="rId18"/>
    <p:sldId id="543" r:id="rId19"/>
    <p:sldId id="544" r:id="rId20"/>
    <p:sldId id="545" r:id="rId21"/>
    <p:sldId id="574" r:id="rId22"/>
    <p:sldId id="546" r:id="rId23"/>
    <p:sldId id="576" r:id="rId24"/>
    <p:sldId id="547" r:id="rId25"/>
    <p:sldId id="548" r:id="rId26"/>
    <p:sldId id="549" r:id="rId27"/>
    <p:sldId id="575" r:id="rId28"/>
    <p:sldId id="550" r:id="rId29"/>
    <p:sldId id="551" r:id="rId30"/>
    <p:sldId id="396" r:id="rId31"/>
    <p:sldId id="397" r:id="rId32"/>
    <p:sldId id="398" r:id="rId33"/>
    <p:sldId id="399" r:id="rId34"/>
    <p:sldId id="400" r:id="rId35"/>
    <p:sldId id="401" r:id="rId36"/>
    <p:sldId id="462" r:id="rId37"/>
    <p:sldId id="463" r:id="rId38"/>
    <p:sldId id="464" r:id="rId39"/>
    <p:sldId id="465" r:id="rId40"/>
    <p:sldId id="402" r:id="rId41"/>
    <p:sldId id="403" r:id="rId42"/>
    <p:sldId id="469" r:id="rId43"/>
    <p:sldId id="470" r:id="rId44"/>
    <p:sldId id="471" r:id="rId45"/>
    <p:sldId id="472" r:id="rId46"/>
    <p:sldId id="473" r:id="rId47"/>
    <p:sldId id="259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9" autoAdjust="0"/>
    <p:restoredTop sz="98361" autoAdjust="0"/>
  </p:normalViewPr>
  <p:slideViewPr>
    <p:cSldViewPr snapToGrid="0">
      <p:cViewPr>
        <p:scale>
          <a:sx n="64" d="100"/>
          <a:sy n="64" d="100"/>
        </p:scale>
        <p:origin x="-1440" y="-8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5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-190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notesMaster" Target="notesMasters/notesMaster1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BDA280C-351F-404C-BCAC-0297C5CF7F5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0ABB491-F5C2-4C47-B881-EC6B9BC7604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67CD156-16DF-49AD-B4BE-E21B382F170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7EFE408-0BDB-4DA9-9BC5-5AED12698E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4F7AB-713C-43FE-A0C1-5C632659A9C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0F770-3B83-4C65-B74F-43FF542776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6E9E5-3278-422D-9BE1-39399114BB9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246B7-40A5-4FF5-A05B-F90A497C8655}" type="slidenum">
              <a:rPr lang="zh-CN" altLang="en-US"/>
            </a:fld>
            <a:endParaRPr lang="zh-CN" altLang="en-US"/>
          </a:p>
        </p:txBody>
      </p:sp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1218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 userDrawn="1"/>
        </p:nvSpPr>
        <p:spPr>
          <a:xfrm>
            <a:off x="433388" y="6500813"/>
            <a:ext cx="4270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53F2338-499E-4AD6-A39C-7AD25599907B}" type="slidenum">
              <a:rPr lang="zh-CN" altLang="en-US" sz="1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fld>
            <a:endParaRPr lang="zh-CN" altLang="en-US" sz="14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0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5025" y="6280150"/>
            <a:ext cx="458788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27013" y="2470150"/>
            <a:ext cx="11647487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 pitchFamily="18" charset="0"/>
                <a:ea typeface="华文新魏"/>
                <a:cs typeface="Times New Roman" panose="02020603050405020304" pitchFamily="18" charset="0"/>
              </a:rPr>
              <a:t>高考新材料作文的</a:t>
            </a:r>
            <a:endParaRPr lang="zh-CN" altLang="zh-CN" sz="6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Times New Roman" panose="02020603050405020304" pitchFamily="18" charset="0"/>
              <a:ea typeface="华文新魏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6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 pitchFamily="18" charset="0"/>
                <a:ea typeface="华文新魏"/>
                <a:cs typeface="Times New Roman" panose="02020603050405020304" pitchFamily="18" charset="0"/>
              </a:rPr>
              <a:t>审题立意</a:t>
            </a:r>
            <a:endParaRPr lang="zh-CN" altLang="zh-CN" sz="60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Times New Roman" panose="02020603050405020304" pitchFamily="18" charset="0"/>
              <a:ea typeface="华文新魏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682625"/>
            <a:ext cx="11647487" cy="49926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新材料作文题型的材料组织与表述类型各异，类型不同，审题关注点也有所区别。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在高考作文评分中，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审题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分为四个等级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：一等为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切合题意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，指审题准确、深刻、独到；二等为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符合题意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，指审题准确，在命题要求范围内，但个性色彩不鲜明；三等为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基本符合题意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，指审题大体准确，中心基本明确，但论述或叙述时有游离中心的现象；四等为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偏离题意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，指完全脱离题意、指向、范围和要求。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2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.</a:t>
            </a: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立意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就是确立文章的主题思想，也就是作者通过所写的内容来表达自己的情感或态度。明人王夫之在《姜斋诗话》中说道：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无论诗歌与长行文字，俱以意为主。意犹帅也，无帅之兵，谓之乌合。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古人以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帅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为喻，形象地说明了立意的重要性。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879475"/>
            <a:ext cx="11647487" cy="4438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高考作文对立意有</a:t>
            </a: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4</a:t>
            </a: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点要求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一是立意要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正确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。所谓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正确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包括两个方面：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首先是思想内容正确，其次是文章的立意要符合题意的要求，即切题。</a:t>
            </a:r>
            <a:endParaRPr lang="zh-CN" altLang="zh-CN" sz="1050" kern="100" dirty="0">
              <a:solidFill>
                <a:srgbClr val="FF0000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二是立意要新颖。就是有自己的独特感受和发现。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三是立意要深刻。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深刻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就是能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见人所未见，发人所未发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，写出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人人心中皆有，人人笔下俱无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的意思来。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四是立意要集中。一篇文章立意必须单一明确，多中心就等于没有中心了，思想可以丰富，主题必须集中，即只能有一个主题。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849313"/>
            <a:ext cx="11647487" cy="59080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三、审题立意的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6</a:t>
            </a: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方法</a:t>
            </a:r>
            <a:endParaRPr lang="zh-CN" altLang="zh-CN" sz="28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抓关键词句法</a:t>
            </a:r>
            <a:endParaRPr lang="zh-CN" altLang="zh-CN" sz="280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关键词句指材料中体现命题意图的词语和句子，即评议性词句。抓住这些词句，深挖它们与材料的关系，即可正确立意。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en-US" altLang="zh-CN" sz="2800" b="1">
                <a:latin typeface="Times New Roman" panose="02020603050405020304" pitchFamily="18" charset="0"/>
                <a:cs typeface="Courier New" panose="02070309020205020404" pitchFamily="49" charset="0"/>
              </a:rPr>
              <a:t>2016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年高考江苏卷作文：根据以下材料，选取角度，自拟题目，写一篇不少于</a:t>
            </a:r>
            <a:r>
              <a:rPr lang="en-US" altLang="zh-CN" sz="2800" b="1">
                <a:latin typeface="Times New Roman" panose="02020603050405020304" pitchFamily="18" charset="0"/>
                <a:cs typeface="Courier New" panose="02070309020205020404" pitchFamily="49" charset="0"/>
              </a:rPr>
              <a:t>800</a:t>
            </a:r>
            <a:r>
              <a:rPr lang="zh-CN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字的文章；文体不限，诗歌除外。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俗话说，有话则长，无话则短。有人却说，有话则短，无话则长</a:t>
            </a:r>
            <a:r>
              <a:rPr lang="en-US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——</a:t>
            </a: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别人已说的我不必再说，别人无话可说处我也许有话要说。有时这是个性的彰显，有时则是创新意识的闪现。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639763"/>
            <a:ext cx="11647487" cy="5262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分析　</a:t>
            </a:r>
            <a:r>
              <a:rPr lang="zh-CN" altLang="zh-CN" sz="32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首先要正确理解</a:t>
            </a:r>
            <a:r>
              <a:rPr lang="en-US" altLang="zh-CN" sz="32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32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有话则短，无话则长</a:t>
            </a:r>
            <a:r>
              <a:rPr lang="en-US" altLang="zh-CN" sz="32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32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的原因，应抓住后面破折号后的内容</a:t>
            </a:r>
            <a:r>
              <a:rPr lang="en-US" altLang="zh-CN" sz="32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32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别人已说的我不必再说，别人无话可说处我也许有话要说</a:t>
            </a:r>
            <a:r>
              <a:rPr lang="zh-CN" altLang="zh-CN" sz="32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32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；再抓住最后两句</a:t>
            </a:r>
            <a:r>
              <a:rPr lang="zh-CN" altLang="zh-CN" sz="32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有时这是个性的彰显，有时则是创新意识的闪现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。</a:t>
            </a:r>
            <a:endParaRPr lang="zh-CN" altLang="zh-CN" sz="3200" kern="100" dirty="0">
              <a:solidFill>
                <a:srgbClr val="FF0000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由此可以确定从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彰显个性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”“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创新意识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”“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守规与创新</a:t>
            </a:r>
            <a:r>
              <a:rPr lang="zh-CN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等角度立意。</a:t>
            </a:r>
            <a:endParaRPr lang="zh-CN" altLang="zh-CN" sz="3200" kern="100" dirty="0">
              <a:solidFill>
                <a:srgbClr val="FF0000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b="1" kern="100" dirty="0">
              <a:solidFill>
                <a:srgbClr val="FF0000"/>
              </a:solidFill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5645" y="56515"/>
            <a:ext cx="1053909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  <a:sym typeface="+mn-ea"/>
              </a:rPr>
              <a:t>2</a:t>
            </a:r>
            <a:r>
              <a:rPr lang="en-US" altLang="zh-CN" sz="3200" b="1" kern="100" dirty="0"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.</a:t>
            </a:r>
            <a:r>
              <a:rPr lang="zh-CN" altLang="zh-CN" sz="32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概括中心法</a:t>
            </a:r>
            <a:endParaRPr lang="zh-CN" altLang="zh-CN" sz="3200" b="1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这是写材料作文最为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常见且最为稳妥</a:t>
            </a:r>
            <a:r>
              <a:rPr lang="zh-CN" altLang="zh-CN" sz="3200" b="1" kern="100" dirty="0"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的审题立意方法。写材料作文时，如果能准确地提炼出材料的中心，并以之作为文章的主旨，一定会使所写文章既切题又有深度。所以，写材料作文时应尽量采用这种方法来立意。</a:t>
            </a:r>
            <a:endParaRPr lang="zh-CN" altLang="zh-CN" sz="3200" b="1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概括中心法分三步走：</a:t>
            </a:r>
            <a:r>
              <a:rPr lang="en-US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①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概括中心，人物＋事件＋结果；</a:t>
            </a:r>
            <a:r>
              <a:rPr lang="en-US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②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提炼道理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(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一般有关键词句提示</a:t>
            </a:r>
            <a:r>
              <a:rPr lang="en-US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)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；</a:t>
            </a:r>
            <a:r>
              <a:rPr lang="en-US" altLang="zh-CN" sz="32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③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组织观点句，压缩成</a:t>
            </a:r>
            <a:r>
              <a:rPr lang="zh-CN" altLang="zh-CN" sz="32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主谓宾</a:t>
            </a:r>
            <a:r>
              <a:rPr lang="zh-CN" altLang="zh-CN" sz="32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句子。</a:t>
            </a:r>
            <a:endParaRPr lang="zh-CN" altLang="en-US" sz="3200" b="1" kern="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669925"/>
            <a:ext cx="11647487" cy="5545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【典例】　材料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2007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8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24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日，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6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名俄罗斯户外运动爱好者在平均海拔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3 000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米以上的新疆和田玉龙喀什河漂流遇险。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9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21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日，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35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岁的兹韦列夫和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28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岁的保托夫在不毛之地各自单独生存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25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天后，被中俄搜救队发现，奇迹生还。其余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3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人遇难，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1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人失踪。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据中俄搜救队指挥员介绍，兹韦列夫和保托夫之所以能奇迹生还，一方面是因为他们本身的身体素质比较好，另一方面是因为他们野外生存比较有经验。特别是在玉龙喀什河上游天气恶劣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(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白天温度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30</a:t>
            </a:r>
            <a:r>
              <a:rPr lang="en-US" altLang="zh-CN" sz="2400" b="1"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</a:rPr>
              <a:t>℃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以上，夜晚－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5</a:t>
            </a:r>
            <a:r>
              <a:rPr lang="en-US" altLang="zh-CN" sz="2400" b="1">
                <a:latin typeface="宋体" panose="02010600030101010101" pitchFamily="2" charset="-122"/>
                <a:ea typeface="楷体_GB2312" panose="02010609030101010101" charset="-122"/>
                <a:cs typeface="楷体_GB2312" panose="02010609030101010101" charset="-122"/>
              </a:rPr>
              <a:t>℃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以下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)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、地理环境复杂、没有任何食物吃的情况下，两位运动爱好者能采取倒时差生活的办法，在白天光照强、温度高的时候睡觉，晚上天气冷的时候则行走、锻炼，以维持自身的热量体力，为营救工作争取了时间。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2388" y="211455"/>
            <a:ext cx="11647487" cy="67392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分析</a:t>
            </a: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Times New Roman" panose="02020603050405020304" pitchFamily="18" charset="0"/>
              </a:rPr>
              <a:t>　三步概括中心：</a:t>
            </a:r>
            <a:endParaRPr lang="zh-CN" altLang="zh-CN" sz="3200" b="1">
              <a:latin typeface="宋体" panose="02010600030101010101" pitchFamily="2" charset="-122"/>
              <a:ea typeface="仿宋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仿宋_GB2312" panose="02010609030101010101" charset="-122"/>
                <a:cs typeface="Times New Roman" panose="02020603050405020304" pitchFamily="18" charset="0"/>
              </a:rPr>
              <a:t>(1)</a:t>
            </a: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什么人？做了什么事？结果怎么样？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兹韦列夫和保托夫野外遇险，最后奇迹生还。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(2)</a:t>
            </a: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结果告诉我们一个什么道理？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文中提示句：之所以能奇迹生还，一方面</a:t>
            </a:r>
            <a:r>
              <a:rPr lang="en-US" altLang="zh-CN" sz="3200" b="1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另一方面</a:t>
            </a:r>
            <a:r>
              <a:rPr lang="en-US" altLang="zh-CN" sz="3200" b="1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道理：良好的身体素质和丰富的经验、变通的办法能创造奇迹。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(3)</a:t>
            </a:r>
            <a:r>
              <a:rPr lang="zh-CN" altLang="zh-CN" sz="32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组织观点句，压缩成主谓宾句子。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经验创造奇迹；变通创造奇迹；以经验之心，筑生命之塔。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1135063"/>
            <a:ext cx="11647487" cy="4246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36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3.</a:t>
            </a:r>
            <a:r>
              <a:rPr lang="zh-CN" altLang="zh-CN" sz="36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由果推因法</a:t>
            </a:r>
            <a:endParaRPr lang="zh-CN" altLang="zh-CN" sz="36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6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事物都是互相联系的。有很多事物都是以因果关系的联系形式存在的。写材料作文，审题时如果能</a:t>
            </a:r>
            <a:r>
              <a:rPr lang="zh-CN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由材料中列举的现象或结果推究出造成所列现象或结果的本质原因，往往就能找到最佳的立意。</a:t>
            </a:r>
            <a:endParaRPr lang="zh-CN" alt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369888"/>
            <a:ext cx="11647487" cy="61007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【典例】　阅读下面的材料，根据要求作文。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一个游客去波罗的海海滨度假，找到一处房屋，打算同房东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——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一位和蔼可亲的老人签下租房合同。老人劝他不妨先试住几天，看究竟合适不合适，再作决定。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游客住下后感到很满意。到第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5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天，将要签合同时，却发生了一点意外：一个精美的玻璃杯被他不小心打碎了。他有些忐忑不安地打电话告诉了老人，老人说：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不要紧，你又不是故意的，我过来签合同时再拿一个来。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游客把碎玻璃和屋里的其他垃圾打扫了。不久，老人来了，进屋后就问：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玻璃杯碎片呢？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游客回答说：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已装进垃圾袋，放到门外了。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老人赶紧出门，打开垃圾袋看过后，脸色凝重地对游客说：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对不起，我不再把房子租给你了。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然后，老人仔细地将玻璃碎片一一捡了出来，放入另一个垃圾袋，写上：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玻璃碎片，危险！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330" y="556260"/>
            <a:ext cx="11647170" cy="590804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分析　</a:t>
            </a:r>
            <a:r>
              <a:rPr lang="zh-CN" altLang="zh-CN" sz="36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为</a:t>
            </a:r>
            <a:r>
              <a:rPr lang="zh-CN" altLang="zh-CN" sz="36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什么老人不愿意将房子租给该游客？</a:t>
            </a:r>
            <a:endParaRPr lang="zh-CN" altLang="zh-CN" sz="3600" b="1" kern="100" dirty="0">
              <a:solidFill>
                <a:srgbClr val="FF0000"/>
              </a:solidFill>
              <a:uFillTx/>
              <a:latin typeface="Times New Roman" panose="02020603050405020304"/>
              <a:ea typeface="仿宋_GB2312" panose="02010609030101010101" charset="-122"/>
              <a:cs typeface="Times New Roman" panose="020206030504050203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游客虽然把碎玻璃打扫了，但意识不到碎玻璃和其他垃圾混在一起带给别人的潜在的危害，</a:t>
            </a:r>
            <a:r>
              <a:rPr lang="zh-CN" altLang="zh-CN" sz="36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证明其责任感不强。</a:t>
            </a:r>
            <a:endParaRPr lang="zh-CN" altLang="zh-CN" sz="3600" b="1" kern="100" dirty="0">
              <a:solidFill>
                <a:srgbClr val="FF0000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由此可立意为：坚守责任，让生命变得厚重；关爱从点滴做起等。</a:t>
            </a:r>
            <a:endParaRPr lang="zh-CN" altLang="zh-CN" sz="36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6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54000" y="1560513"/>
            <a:ext cx="11647488" cy="576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700655" algn="l"/>
              </a:tabLst>
              <a:defRPr/>
            </a:pP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</a:rPr>
              <a:t>[</a:t>
            </a: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品读　佳作</a:t>
            </a: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</a:rPr>
              <a:t>]</a:t>
            </a:r>
            <a:endParaRPr lang="zh-CN" altLang="zh-CN" sz="160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pic>
        <p:nvPicPr>
          <p:cNvPr id="12290" name="Picture 2" descr="佳作悟法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163" y="593725"/>
            <a:ext cx="11576050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14400" y="2379663"/>
          <a:ext cx="10418763" cy="3121025"/>
        </p:xfrm>
        <a:graphic>
          <a:graphicData uri="http://schemas.openxmlformats.org/drawingml/2006/table">
            <a:tbl>
              <a:tblPr/>
              <a:tblGrid>
                <a:gridCol w="10418763"/>
              </a:tblGrid>
              <a:tr h="312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Arial" panose="020B0604020202020204" pitchFamily="34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Arial" panose="020B0604020202020204" pitchFamily="34" charset="0"/>
                          <a:cs typeface="Courier New" panose="02070309020205020404" pitchFamily="49" charset="0"/>
                        </a:rPr>
                        <a:t>(2017·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Arial" panose="020B0604020202020204" pitchFamily="34" charset="0"/>
                        </a:rPr>
                        <a:t>浙江卷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阅读下面文字，根据要求作文。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有位作家说，人要读三本大书：一本是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有字之书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，一本是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无字之书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，一本是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心灵之书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楷体_GB2312" panose="02010609030101010101" charset="-122"/>
                          <a:cs typeface="楷体_GB2312" panose="02010609030101010101" charset="-122"/>
                        </a:rPr>
                        <a:t>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对此你有什么思考？写一篇文章，对作家的看法加以评说。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注意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</a:rPr>
                        <a:t>】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题目自拟。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不得少于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800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字。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不得抄袭、套作。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0435" marR="6043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-29845" y="102870"/>
            <a:ext cx="1209421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Courier New" panose="02070309020205020404"/>
                <a:sym typeface="+mn-ea"/>
              </a:rPr>
              <a:t>4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.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多角度解读法</a:t>
            </a: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任何事物都是互相联系的。事物之间的关系主要有依存关系、主次关系、取舍关系。审题时理清、辨明了关系，就抓住了关键，找到了立意的突破口。</a:t>
            </a:r>
            <a:endParaRPr lang="zh-CN" altLang="zh-CN" sz="3200" b="1" kern="100" dirty="0">
              <a:solidFill>
                <a:schemeClr val="tx1"/>
              </a:solidFill>
              <a:uFillTx/>
              <a:latin typeface="Times New Roman" panose="02020603050405020304"/>
              <a:ea typeface="+mn-ea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579438"/>
            <a:ext cx="11647487" cy="74777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【典例】　山东卷作文：阅读下面的材料，根据自己的感悟和联想，写一篇不少于</a:t>
            </a:r>
            <a:r>
              <a:rPr lang="en-US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800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字的文章。</a:t>
            </a:r>
            <a:endParaRPr lang="zh-CN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行囊已经备好，开始一段新的旅程。路途漫漫，翻检行囊会发现，有的东西很快用到了，有的暂时用不上，有的想用而未曾准备，有的会一直伴随我们走向远方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Times New Roman" panose="02020603050405020304" pitchFamily="18" charset="0"/>
              </a:rPr>
              <a:t>……</a:t>
            </a:r>
            <a:endParaRPr lang="zh-CN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ea typeface="仿宋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分析　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本题可写的东西很多，角度也有很多。可以谈准备与未准备、预知和不可预知、有用和无用等，可以单独谈一个方面，也可以谈两者的关系。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旅程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与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行囊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当然可以坐实，但虚化地理解为人生旅途似乎可以有更广阔的展开空间。</a:t>
            </a:r>
            <a:endParaRPr lang="zh-CN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4620" y="613410"/>
            <a:ext cx="1182941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参考立意：</a:t>
            </a: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①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工欲善其事，必先利其器；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②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凡事预则立，不预则废；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③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人生中有很多不可预知的东西；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④</a:t>
            </a: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不可预知</a:t>
            </a: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正是人生的魅力所在；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⑤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人生不可彩排，每时每刻都是直播；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⑥</a:t>
            </a: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没用</a:t>
            </a:r>
            <a:r>
              <a:rPr lang="zh-CN" altLang="zh-CN" sz="40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40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  <a:sym typeface="+mn-ea"/>
              </a:rPr>
              <a:t>的东西也是我们人生的陪伴者。</a:t>
            </a:r>
            <a:endParaRPr lang="zh-CN" altLang="zh-CN" sz="4000" b="1">
              <a:solidFill>
                <a:schemeClr val="tx1"/>
              </a:solidFill>
              <a:uFillTx/>
              <a:latin typeface="Times New Roman" panose="02020603050405020304" pitchFamily="18" charset="0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70485" y="202565"/>
            <a:ext cx="11804015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5.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抓关系法</a:t>
            </a:r>
            <a:endParaRPr lang="zh-CN" altLang="zh-CN" sz="2800">
              <a:solidFill>
                <a:srgbClr val="FF0000"/>
              </a:solidFill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新材料作文中提供的对象、要素多是多元的，能从中抓住一对关系或一组矛盾来审题立意，不仅能扣题，而且往往被视为立意深刻。</a:t>
            </a:r>
            <a:endParaRPr lang="zh-CN" altLang="zh-CN" sz="28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【典例】　材料</a:t>
            </a: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　一片罂粟开花了，娇艳美丽的花朵在风中摇曳。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罂粟对过路的人说：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如果你能采食我的果实，一定会给你带来快乐。</a:t>
            </a:r>
            <a:r>
              <a:rPr lang="zh-CN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路人对罂粟说：</a:t>
            </a:r>
            <a:r>
              <a:rPr lang="zh-CN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如果陶醉于你片刻的快乐，就会给我带来长久的痛苦！</a:t>
            </a:r>
            <a:r>
              <a:rPr lang="zh-CN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</a:rPr>
              <a:t>分析</a:t>
            </a:r>
            <a:r>
              <a:rPr lang="zh-CN" altLang="zh-CN" sz="28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　这则对话中有一个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快乐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与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痛苦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仿宋_GB2312" panose="02010609030101010101" charset="-122"/>
                <a:cs typeface="仿宋_GB2312" panose="02010609030101010101" charset="-122"/>
              </a:rPr>
              <a:t>的矛盾问题，只要抓住了这两者的辩证关系，就抓住了立意的核心。</a:t>
            </a:r>
            <a:endParaRPr lang="zh-CN" altLang="zh-CN" sz="28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116840" y="297815"/>
            <a:ext cx="11757660" cy="54463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6.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求异同法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(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异中求同，同中求异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)</a:t>
            </a:r>
            <a:endParaRPr lang="zh-CN" altLang="zh-CN" sz="3200" b="1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此法主要适用于多则材料型。</a:t>
            </a:r>
            <a:endParaRPr lang="zh-CN" altLang="zh-CN" sz="3200" b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浙江卷作文：阅读下面的文字，根据要求作文。</a:t>
            </a:r>
            <a:endParaRPr lang="zh-CN" altLang="zh-CN" sz="28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古人说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言为心声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文如其人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。性情褊急则为文局促，品性澄淡则下笔悠远。这意味着作品的格调趣味与作者人品应该是一致的。</a:t>
            </a:r>
            <a:endParaRPr lang="zh-CN" altLang="zh-CN" sz="28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金代元好问《论诗绝句》却认为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心画心声总失真，文章宁复见为人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。艺术家笔下的高雅不能证明其为人的脱俗。这意味着作品的格调趣味与作者人品有可能是背离的。</a:t>
            </a:r>
            <a:endParaRPr lang="zh-CN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385763"/>
            <a:ext cx="11647487" cy="45231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对此你有什么看法？写一篇文章阐明你的观点。</a:t>
            </a: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分析　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材料一认为作品的格调趣味与作者人品应该是一致的，材料二则认为作品的格调趣味与作者人品有可能是背离的。</a:t>
            </a: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将其联系起来立意为文品与人品、文显其品动人心等。</a:t>
            </a:r>
            <a:endParaRPr lang="zh-CN" altLang="zh-CN" sz="3200" b="1" kern="100" dirty="0">
              <a:solidFill>
                <a:srgbClr val="FF0000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新材料作文的审题往往是几种方法综合使用的。</a:t>
            </a: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5895" y="86360"/>
            <a:ext cx="1203134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四、掌握任务驱动型材料作文的审题之法</a:t>
            </a: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Courier New" panose="02070309020205020404"/>
                <a:sym typeface="+mn-ea"/>
              </a:rPr>
              <a:t>1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.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任务驱动型作文与以往材料作文的区别</a:t>
            </a:r>
            <a:endParaRPr lang="zh-CN" altLang="zh-CN" sz="32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所谓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任务驱动型作文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，就是有意在多角度材料中增加任务驱动型指令，就事论事，集中精力论清说透，呈现出思维的深化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Courier New" panose="02070309020205020404"/>
                <a:sym typeface="+mn-ea"/>
              </a:rPr>
              <a:t>——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紧扣事件具体分析和解决问题，即完成任务。这样可以避免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“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套作和宿构</a:t>
            </a:r>
            <a:r>
              <a:rPr lang="en-US" altLang="zh-CN" sz="32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  <a:sym typeface="+mn-ea"/>
              </a:rPr>
              <a:t>”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  <a:sym typeface="+mn-ea"/>
              </a:rPr>
              <a:t>，同时增加对考生思考、辨析与选择能力的考查。这类作文在英美等国的作文考试中比较常见。</a:t>
            </a:r>
            <a:endParaRPr lang="zh-CN" altLang="zh-CN" sz="3200" b="1" kern="100" dirty="0">
              <a:solidFill>
                <a:schemeClr val="tx1"/>
              </a:solidFill>
              <a:uFillTx/>
              <a:latin typeface="Times New Roman" panose="02020603050405020304"/>
              <a:ea typeface="+mn-ea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790575"/>
            <a:ext cx="11647487" cy="59080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任务驱动型材料作文同以往的材料作文有明显区别。主要体现在三个方面：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一是作文材料本身是有争议性的实事或时事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，而以往的材料作文的材料或是一句名言，或是一个寓言，或是一首诗，里面蕴含一些道理。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二是材料尽可能体现时代价值观多元化这一特点，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公理婆理众说纷纭，要求考生就事论理，把理说清，把话道明，并且分析要贯穿写作始终；而以往的材料作文，考生只要从材料中提取观点，材料再无它用，这样易造成套作。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三是带有明显的驱动任务。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这些驱动任务包括文体、内容、思维、对象，考生要根据这些任务来写作，而不能脱离这些任务；以往的材料作文没有这样的任务。</a:t>
            </a:r>
            <a:endParaRPr lang="zh-CN" altLang="zh-CN" sz="2800" b="1" kern="100" dirty="0">
              <a:solidFill>
                <a:schemeClr val="tx1"/>
              </a:solidFill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579438"/>
            <a:ext cx="11647487" cy="560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tabLst>
                <a:tab pos="2430145" algn="l"/>
              </a:tabLst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任务驱动型材料作文对以往的材料作文的主要矫正点对照表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79425" y="1397000"/>
          <a:ext cx="11063288" cy="4584701"/>
        </p:xfrm>
        <a:graphic>
          <a:graphicData uri="http://schemas.openxmlformats.org/drawingml/2006/table">
            <a:tbl>
              <a:tblPr/>
              <a:tblGrid>
                <a:gridCol w="1689100"/>
                <a:gridCol w="4306888"/>
                <a:gridCol w="5067300"/>
              </a:tblGrid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比较点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主要矫正点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矫正方向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说理要求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空泛议论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从材料理出话题或观点后，脱离材料纯议话题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就事论事、议不离事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就事论事，呈现思维的深化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——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紧扣事件具体分析和解决问题，即完成任务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2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说理范围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广泛议论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面面俱到，论的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点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多，但没有一点说深议透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专论一点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集中精力论透一点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2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charset="-122"/>
                          <a:cs typeface="Times New Roman" panose="02020603050405020304" pitchFamily="18" charset="0"/>
                        </a:rPr>
                        <a:t>说理态度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黑体" panose="02010609060101010101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简单粗糙，轻易否定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简单论证、粗糙表态、封闭的自圆其说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文明交流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入情入理不偏激、深入的理由阐述、开放的文明交流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30218" marR="30218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27013" y="969963"/>
            <a:ext cx="11647487" cy="5262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　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这种任务驱动型材料作文更能</a:t>
            </a: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贴近社会生活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；注重材料的启发和引导作用，更能体现学生</a:t>
            </a: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分析问题、解决问题的能力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；任务驱动型材料作文在角度、立意、文体和标题等方面，给考生留出更大的</a:t>
            </a: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自主选择空间</a:t>
            </a:r>
            <a:r>
              <a:rPr lang="zh-CN" altLang="zh-CN" sz="32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。材料作文中增加任务型指令，着力发挥试题引导写作任务的功能，使考生在真实的情境中辨析关键概念，在多维度的比较中说理论证。任务驱动型材料作文已经成为目前高考作文的主要呈现方式。</a:t>
            </a:r>
            <a:endParaRPr lang="zh-CN" altLang="zh-CN" sz="3200" b="1" kern="100" dirty="0">
              <a:solidFill>
                <a:schemeClr val="tx1"/>
              </a:solidFill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27013" y="355600"/>
            <a:ext cx="11647487" cy="609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兼读三书，精读心书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人要读三书：有字之书、无字之书、心灵之书。此三者涵盖了一个人所需的实用之学、处世之学与精神之学，因而需要</a:t>
            </a:r>
            <a:r>
              <a:rPr lang="en-US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兼读</a:t>
            </a:r>
            <a:r>
              <a:rPr lang="en-US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。而其中，我认为心灵之书又是最高层面的，故须对其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精读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有字之书，在我看来即一个人所需的专业性知识与工具性知识，即每个人都要识字，能认读拼写，这是当今社会人人需备的，它使人远离无知与文盲困境。我国推行的九年义务教育便是主要教授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有字之书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，它是各类书乃至阅读的前提。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而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无字之书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，即为人处世之书，它强调的是生活性。人是社会性的动物，人的生存已离不开社会与他人。社会学家涂尔干讲的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有机社会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便是人与人相联系的社会，那么在这当中，我们要读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无字之书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——于日常生活言行中，于耳濡目染中，使我们不至于成为迂腐刻板的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怪人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593725"/>
            <a:ext cx="11647487" cy="58159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2.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任务驱动型作文审题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2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步骤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第一步，明确任务。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这种材料价值取向具有多元性。具体表现在：第一，材料往往具有争议性，争议性重在考查考生的思辨能力；第二，关涉的人物对象或问题不止一个，而是几个或几类，这就使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任务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的指向有多种选择；第三，命题者对材料没有鲜明的感情倾向性。正因为材料的多元性，立意时需要对材料涉及的多个人或问题作出选择，明确写作的任务。</a:t>
            </a:r>
            <a:endParaRPr lang="zh-CN" altLang="zh-CN" sz="2800" b="1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第二步，确定立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意。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立意切入口要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小、新、深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，便于深处驱动写作。因为写作时要展现选择的原因和权衡思考的过程，去挖掘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人文精神、社会责任和公民意识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等。因此立意思考时要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小、新、深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27013" y="617538"/>
            <a:ext cx="11647487" cy="4991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【典例】　</a:t>
            </a:r>
            <a:r>
              <a:rPr lang="en-US" altLang="zh-CN" sz="2400" b="1" kern="100" dirty="0">
                <a:latin typeface="Arial" panose="020B0604020202020204"/>
                <a:ea typeface="黑体" panose="02010609060101010101" charset="-122"/>
                <a:cs typeface="Courier New" panose="02070309020205020404"/>
              </a:rPr>
              <a:t>(2016·</a:t>
            </a:r>
            <a:r>
              <a:rPr lang="zh-CN" altLang="zh-CN" sz="2400" b="1" kern="100" dirty="0">
                <a:latin typeface="Arial" panose="020B0604020202020204"/>
                <a:ea typeface="黑体" panose="02010609060101010101" charset="-122"/>
                <a:cs typeface="Arial" panose="020B0604020202020204"/>
              </a:rPr>
              <a:t>全国卷</a:t>
            </a:r>
            <a:r>
              <a:rPr lang="zh-CN" altLang="zh-CN" sz="2400" b="1" kern="100" dirty="0"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Ⅱ</a:t>
            </a:r>
            <a:r>
              <a:rPr lang="en-US" altLang="zh-CN" sz="2400" b="1" kern="100" dirty="0">
                <a:latin typeface="Arial" panose="020B0604020202020204"/>
                <a:ea typeface="黑体" panose="02010609060101010101" charset="-122"/>
                <a:cs typeface="Courier New" panose="02070309020205020404"/>
              </a:rPr>
              <a:t>)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阅读下面的材料，根据要求写一篇不少于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800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字的文章。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语文学习关系到一个人的终身发展，社会整体的语文素养关系到国家的软实力和文化自信。对于我们中学生来说，语文素养的提升主要有三条途径：课堂有效教学、课外大量阅读、社会生活实践。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请根据材料，从自己语文学习的体会出发，比较上述三条途径，阐述你的看法和理由。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要求：选好角度，确定立意，明确文体，自拟标题，不要套作，不得抄袭，不得泄露个人信息。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72098" y="668338"/>
            <a:ext cx="11647487" cy="4991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【审题示例】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第一步，明晰写作任务。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材料共两句话，第一句话是语文素养的作用，第二句话是提升语文素养的三条途径。根据材料后的要求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从自己语文学习的体会出发，比较上述三条途径，阐述你的看法和理由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可知，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写作任务是阐述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三条途径</a:t>
            </a:r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，而非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作用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。并且题干中有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上述三条途径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阐述你的看法和理由</a:t>
            </a:r>
            <a:r>
              <a:rPr lang="zh-CN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的具体写作任务指令，立意时不可忽视，要对上述三者在语文学习中的地位进行必要的权衡、比较，从而形成自己的看法。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</a:rPr>
              <a:t>第二步，确定立意。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提升语文素养的三条途径，就是三个立意的角度，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可以选择其中一两条途径立意，或综合三条途径立意。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368300"/>
            <a:ext cx="11647487" cy="609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【参考立意】　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课堂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有效教学：从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一个好老师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的影响、引领和严格教育的角度写。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课外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大量阅读：从读书的作用写，读书可以陶冶性情、丰富阅历、提升境界；读书破万卷，下笔如有神。提高语文素养的捷径是大量的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课外阅读，要好读书、读好书、书读好才能夯实语文素养。</a:t>
            </a:r>
            <a:endParaRPr lang="zh-CN" altLang="zh-CN" sz="1000">
              <a:solidFill>
                <a:srgbClr val="FF0000"/>
              </a:solidFill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社会生活实践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：从社会实践的作用写，读万卷书，还要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行万里路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。陶行知说过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生活即教育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社会即学校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两条途径：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课内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打基础，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课外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求发展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，语文学习，课堂有效教学是基础，课外大量阅读或社会生活实践是补充。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⑤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三条途径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读万卷书，行万里路</a:t>
            </a:r>
            <a:r>
              <a:rPr lang="zh-CN" altLang="zh-CN" sz="2400" b="1"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，单靠课堂教学，语文素养难以提升；大量的课外阅读与丰富的社会生活实践，是提升语文素养的不二法门，等等。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72098" y="310515"/>
            <a:ext cx="11647487" cy="65544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【佳作鉴赏】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花气袭人知昼暖</a:t>
            </a:r>
            <a:endParaRPr lang="zh-CN" altLang="zh-CN" sz="320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甘肃一考生</a:t>
            </a:r>
            <a:endParaRPr lang="zh-CN" altLang="zh-CN" sz="320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    欲知四季，去山野吧，看抽芽的嫩柳，看金黄的麦穗，看累累的硕果，看白了青山的雪，眼知窗外美。</a:t>
            </a:r>
            <a:endParaRPr lang="zh-CN" altLang="zh-CN" sz="320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    欲知路远，就出发吧，走悠长的夕照小巷，走古朴的木桥，脚知漫道长。</a:t>
            </a:r>
            <a:endParaRPr lang="zh-CN" altLang="zh-CN" sz="320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     欲知文学，来人间吧，看爱恨贪嗔，看嬉笑怒骂，看王公贵胄，看布衣黔首，心知世界大。</a:t>
            </a:r>
            <a:r>
              <a:rPr lang="en-US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	</a:t>
            </a:r>
            <a:endParaRPr lang="en-US" altLang="zh-CN" sz="3200" b="1">
              <a:solidFill>
                <a:schemeClr val="tx1"/>
              </a:solidFill>
              <a:uFillTx/>
              <a:latin typeface="Times New Roman" panose="02020603050405020304" pitchFamily="18" charset="0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72098" y="388303"/>
            <a:ext cx="11647487" cy="65544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以清晨壮丽恢宏的半边云霞起兴，以赶路人脚下不停生长的风为修辞，以公交站牌前偶遇的笑脸为标点，以温馨午餐氤氲的香气为内容，以一对老夫妇互相搀扶的背影为结局，以摇尾跑来的小狗为句号，洋洋洒洒一篇以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语文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为题的文章已挥笔写就。生活就是语文，那叫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幸福里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的招牌，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爱护自然</a:t>
            </a:r>
            <a:r>
              <a:rPr lang="zh-CN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的温馨提示，充满希冀的电话号码，无一不是语文的化身。</a:t>
            </a:r>
            <a:endParaRPr lang="zh-CN" altLang="zh-CN" sz="2800" b="1">
              <a:solidFill>
                <a:schemeClr val="tx1"/>
              </a:solidFill>
              <a:uFillTx/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曹雪芹写《红楼梦》，有人说他是写自己，在富贵家庭里养尊处优，一场冰冷的大雨浇灭了所有骄傲，他在破败小屋里衣衫褴褛，在萧瑟风中饥寒交迫，在浊酒昏灯下增删批阅，他所经历的，就是最好的素材，他用他的脚印，缀满了大观园所有人的悲欢。</a:t>
            </a:r>
            <a:endParaRPr lang="zh-CN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楷体_GB2312" panose="0201060903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72415" y="131445"/>
            <a:ext cx="11647170" cy="7200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纸上得来终觉浅，绝知此事要躬行。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生活是最好的老师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，生活中的点滴汇聚，终成语文壮阔的海洋。向来喜欢语文，所以在生活中处处留心，也许是母亲一句温暖的关怀，也许是路人一句友好的提醒，也许是演讲者或激昂或抒情的言语，也许是相声演员幽默生动的段子，也许只是几个字，都可以触动灵感的源泉，目光所及之处，生活所经之事，尽是好文章。</a:t>
            </a:r>
            <a:endParaRPr lang="zh-CN" altLang="zh-CN" sz="2800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我们是尘世中蹒跚而行的赶路人，三毛说：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心若没有栖息的地方，到哪里都是在流浪。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语文便是我们心灵的栖息地，我们将生平中见过的或纤弱或雍容的花别在语文的衣襟上，我们将生活中听到的或低吟或高啸的言语缀在语文的耳后，我们将生活中嗅到的或馨香或馥郁的气息扑洒在语文的发梢上，这样，被生活悉心装扮过的语文便亭亭而立。</a:t>
            </a:r>
            <a:endParaRPr lang="zh-CN" altLang="zh-CN" sz="2800" b="1" kern="100" dirty="0">
              <a:solidFill>
                <a:schemeClr val="tx1"/>
              </a:solidFill>
              <a:uFillTx/>
              <a:latin typeface="Times New Roman" panose="02020603050405020304"/>
              <a:ea typeface="楷体_GB2312" panose="02010609030101010101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442913"/>
            <a:ext cx="11647487" cy="5262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语文教我们品味生活，生活教我们学习语文。从最初的咿呀学语，到以后的执笔写字，到后来笔下开花，随着我们一步步成长，生活向我们展示了语文更多的魅力和无法替代的重要性，如同喝一坛甘醇的老酒，越饮越醉人，在香气的熏陶下，我们情不自禁地想要再次一品佳酿。</a:t>
            </a:r>
            <a:endParaRPr lang="zh-CN" altLang="zh-CN" sz="3200" b="1">
              <a:solidFill>
                <a:schemeClr val="tx1"/>
              </a:solidFill>
              <a:uFillTx/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曾有诗云：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花气袭人知昼暖。</a:t>
            </a:r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提高语文素养又何尝不是如此呢？唯有立足于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生活实践</a:t>
            </a:r>
            <a:r>
              <a:rPr lang="zh-CN" altLang="zh-CN" sz="32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的沃土，语文之花才能盛放。</a:t>
            </a:r>
            <a:endParaRPr lang="zh-CN" altLang="zh-CN" sz="3200" b="1">
              <a:solidFill>
                <a:schemeClr val="tx1"/>
              </a:solidFill>
              <a:uFillTx/>
              <a:latin typeface="Times New Roman" panose="02020603050405020304" pitchFamily="18" charset="0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27330" y="411480"/>
            <a:ext cx="11647170" cy="56311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uFillTx/>
                <a:latin typeface="Times New Roman" panose="02020603050405020304"/>
                <a:ea typeface="黑体" panose="02010609060101010101" charset="-122"/>
                <a:cs typeface="Times New Roman" panose="02020603050405020304"/>
                <a:sym typeface="+mn-ea"/>
              </a:rPr>
              <a:t>佳作品评　</a:t>
            </a:r>
            <a:r>
              <a:rPr lang="zh-CN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本文以中心突出、论证严谨、颇具文采而被评为一类作文。具体特点如下：</a:t>
            </a:r>
            <a:endParaRPr lang="zh-CN" altLang="zh-CN" sz="2400" b="1" kern="100" dirty="0">
              <a:solidFill>
                <a:schemeClr val="tx1"/>
              </a:solidFill>
              <a:uFillTx/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Courier New" panose="02070309020205020404"/>
                <a:sym typeface="+mn-ea"/>
              </a:rPr>
              <a:t>1.</a:t>
            </a:r>
            <a:r>
              <a:rPr lang="zh-CN" altLang="zh-CN" sz="24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主题鲜明，形散神聚</a:t>
            </a:r>
            <a:r>
              <a:rPr lang="zh-CN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。这篇议论性散文，与众不同之处在于</a:t>
            </a:r>
            <a:r>
              <a:rPr lang="zh-CN" altLang="zh-CN" sz="24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开篇没有直接</a:t>
            </a:r>
            <a:r>
              <a:rPr lang="zh-CN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提出论点，而是通过一组排比句，将生活与文学</a:t>
            </a:r>
            <a:r>
              <a:rPr lang="en-US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Courier New" panose="02070309020205020404"/>
                <a:sym typeface="+mn-ea"/>
              </a:rPr>
              <a:t>(</a:t>
            </a:r>
            <a:r>
              <a:rPr lang="zh-CN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也就是语文</a:t>
            </a:r>
            <a:r>
              <a:rPr lang="en-US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Courier New" panose="02070309020205020404"/>
                <a:sym typeface="+mn-ea"/>
              </a:rPr>
              <a:t>)</a:t>
            </a:r>
            <a:r>
              <a:rPr lang="zh-CN" altLang="zh-CN" sz="2400" b="1" kern="100" dirty="0"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自然而然联系了起来，再通过层层论证，将语文与生活的关系揭示得清清楚楚，文末还在强调语文</a:t>
            </a:r>
            <a:r>
              <a:rPr lang="zh-CN" altLang="zh-CN" sz="24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仿宋_GB2312" panose="02010609030101010101" charset="-122"/>
                <a:cs typeface="Times New Roman" panose="02020603050405020304"/>
                <a:sym typeface="+mn-ea"/>
              </a:rPr>
              <a:t>必须根植于生活。</a:t>
            </a:r>
            <a:endParaRPr lang="zh-CN" altLang="zh-CN" sz="2400" b="1" kern="100" dirty="0">
              <a:solidFill>
                <a:srgbClr val="FF0000"/>
              </a:solidFill>
              <a:uFillTx/>
              <a:latin typeface="Times New Roman" panose="02020603050405020304"/>
              <a:ea typeface="仿宋_GB2312" panose="02010609030101010101" charset="-122"/>
              <a:cs typeface="Times New Roman" panose="02020603050405020304"/>
              <a:sym typeface="+mn-ea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ea typeface="仿宋_GB2312" panose="02010609030101010101" charset="-122"/>
                <a:cs typeface="Courier New" panose="02070309020205020404"/>
              </a:rPr>
              <a:t>2.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论据充分，论证缜密。文中用曹雪芹的事例论证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生活是写作的素材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，引用陆游的诗句论证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目光所及之处，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生活所经之事，尽是好文章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，引用三毛的话论证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语文是生活的升华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，用身边的事例揭示语文和生活的辩证关系，论据充分，论证有力。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ea typeface="仿宋_GB2312" panose="02010609030101010101" charset="-122"/>
                <a:cs typeface="Courier New" panose="02070309020205020404"/>
              </a:rPr>
              <a:t>3.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手法多样，文采飞扬。文中多用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排比、比喻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等修辞手法，为文章增色不少。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209550" y="1358900"/>
            <a:ext cx="11647488" cy="57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1.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阅读下面的材料，确定写作立意。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82600" y="2027238"/>
            <a:ext cx="11191875" cy="3322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猪八戒拾到一面镜子，洋洋自得地照了起来。可是他从镜子里看到的是一个朝天鼻子大耳朵、核桃眼睛尖嘴巴的丑八怪，顿时火冒三丈：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你这妖镜，竟敢把我老猪丑化成如此模样，真是狗胆包天。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说完，举起九齿钉耙将镜子砸得粉碎。当八戒再看地上的镜片时，镜片无论大小，每个镜片里都有一个丑陋的猪八戒。</a:t>
            </a:r>
            <a:endParaRPr lang="zh-CN" altLang="zh-CN" sz="2800" b="1">
              <a:solidFill>
                <a:schemeClr val="tx1"/>
              </a:solidFill>
              <a:uFillTx/>
              <a:latin typeface="Times New Roman" panose="02020603050405020304" pitchFamily="18" charset="0"/>
              <a:ea typeface="楷体_GB2312" panose="02010609030101010101" charset="-122"/>
              <a:cs typeface="Times New Roman" panose="02020603050405020304" pitchFamily="18" charset="0"/>
            </a:endParaRPr>
          </a:p>
        </p:txBody>
      </p:sp>
      <p:pic>
        <p:nvPicPr>
          <p:cNvPr id="46083" name="Picture 2" descr="实战演练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000" y="582613"/>
            <a:ext cx="11603038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577850"/>
            <a:ext cx="11647487" cy="5546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此二者均要读，但仅此是不够的，还应读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心灵之书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，即修养身心，提升思想，实现我们身为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独立的人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的目标。这好比建造一幢居住的房子，打好地基，建好钢筋水泥甚至粉刷好墙壁，装好窗与大门，若没有内部必备的生活物品，这房子仍是不能使人安心栖居的温柔乡。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心灵之书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便是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房子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内部的配置，而对此需精读。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我们精读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心书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，是为了使自己具备有良知、有思想的独立人格。刘瑜说过我们除了要对屋子添砖加瓦，更应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使头脑成为一支军队，对自己的心灵招兵买马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。我们之所以为人，之所以与他人不同，在于我们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觉醒与思考的力量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。仅成为一个有文化的人是不够的，我们要探讨更深层次的生命奥秘。鲁迅的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立人思想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——使人除了成为社会中的人，更应是独立于群体的人；孔子对生命价值本源的探索由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向天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转变为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在人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，均启示我们充实自身心灵与精神从而成为独特个体的重要性。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952500"/>
            <a:ext cx="11647487" cy="39693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【参考立意】　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从猪八戒的角度分析可得出结论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：要承认自己的不足；多从自身找原因；人贵有自知之明；不打击报复；勇于接受正确意见；不因小失大，或不把宝贵的精力放在无谓的小事上；胸怀宽大才能集思广益。</a:t>
            </a:r>
            <a:endParaRPr lang="zh-CN" altLang="zh-CN" sz="280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从镜子的角度分析可得出结论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：要实事求是；坚持真理；光明磊落难能可贵；有理走遍天下；不畏强暴；委婉胜于直言；忠言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顺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耳利于行。</a:t>
            </a:r>
            <a:endParaRPr lang="zh-CN" altLang="zh-CN" sz="2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563563"/>
            <a:ext cx="11647487" cy="576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430780" algn="l"/>
              </a:tabLst>
              <a:defRPr/>
            </a:pPr>
            <a:r>
              <a:rPr lang="en-US" altLang="zh-CN" sz="2400" b="1" kern="100" dirty="0">
                <a:latin typeface="Times New Roman" panose="02020603050405020304"/>
                <a:ea typeface="+mn-ea"/>
              </a:rPr>
              <a:t>2.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阅读下面的材料，确定写作立意。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00063" y="1208088"/>
            <a:ext cx="11191875" cy="50784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有个教授做过一个实验，</a:t>
            </a:r>
            <a:r>
              <a:rPr lang="en-US" altLang="zh-CN" sz="2400" b="1" kern="100" dirty="0">
                <a:latin typeface="Times New Roman" panose="02020603050405020304"/>
                <a:ea typeface="楷体_GB2312" panose="02010609030101010101" charset="-122"/>
                <a:cs typeface="Courier New" panose="02070309020205020404"/>
              </a:rPr>
              <a:t>12</a:t>
            </a:r>
            <a:r>
              <a:rPr lang="zh-CN" altLang="zh-CN" sz="2400" b="1" kern="100" dirty="0"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年前，他要求他的学生进入一个宽敞的大礼堂，并自由找座位坐下。反复几次后，教授发现有的学生总爱坐前排，有的则盲目随意，四处都坐，还有一些人似乎特别钟情后面的座位。教授分别记下他们的名字。</a:t>
            </a:r>
            <a:r>
              <a:rPr lang="en-US" altLang="zh-CN" sz="2400" b="1" kern="100" dirty="0">
                <a:latin typeface="Times New Roman" panose="02020603050405020304"/>
                <a:ea typeface="楷体_GB2312" panose="02010609030101010101" charset="-122"/>
                <a:cs typeface="Courier New" panose="02070309020205020404"/>
              </a:rPr>
              <a:t>10</a:t>
            </a:r>
            <a:r>
              <a:rPr lang="zh-CN" altLang="zh-CN" sz="2400" b="1" kern="100" dirty="0">
                <a:latin typeface="Times New Roman" panose="02020603050405020304"/>
                <a:ea typeface="楷体_GB2312" panose="02010609030101010101" charset="-122"/>
                <a:cs typeface="Times New Roman" panose="02020603050405020304"/>
              </a:rPr>
              <a:t>年后，教授的追踪调查结果显示：爱坐前排的学生中，成功的比例高出其他两类学生很多。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【参考立意】　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本材料的关键词是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爱坐前排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”“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成功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，所以抓住这两个词语的逻辑关系组织成句，审好这个题后，可从以下角度写：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积极的态度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决定成功的高度；要有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不甘落后</a:t>
            </a:r>
            <a:r>
              <a:rPr lang="en-US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Courier New" panose="02070309020205020404"/>
              </a:rPr>
              <a:t>(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敢为人先</a:t>
            </a:r>
            <a:r>
              <a:rPr lang="en-US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Courier New" panose="02070309020205020404"/>
              </a:rPr>
              <a:t>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的精神；要树立明确的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目标</a:t>
            </a:r>
            <a:r>
              <a:rPr lang="en-US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Courier New" panose="02070309020205020404"/>
              </a:rPr>
              <a:t>(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争第一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Courier New" panose="02070309020205020404"/>
              </a:rPr>
              <a:t>)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；勇于坐在生活的前排等。</a:t>
            </a:r>
            <a:endParaRPr lang="zh-CN" altLang="zh-CN" sz="1050" kern="100" dirty="0">
              <a:solidFill>
                <a:srgbClr val="FF0000"/>
              </a:solidFill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563563"/>
            <a:ext cx="11647487" cy="576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430780" algn="l"/>
              </a:tabLst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</a:rPr>
              <a:t>3.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阅读下面的材料，确定写作立意。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00063" y="1208088"/>
            <a:ext cx="11191875" cy="5262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有一种热带观赏鱼，在小鱼缸里不管养多长时间，也只能长到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Courier New" panose="02070309020205020404"/>
              </a:rPr>
              <a:t>3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寸来长。然而，将这种鱼放到大水池中，两个月就可以长到一尺长。</a:t>
            </a:r>
            <a:endParaRPr lang="zh-CN" altLang="zh-CN" sz="2800" kern="100" dirty="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狼是一种有极强好奇心的动物，它们对周围的环境总是充满兴趣，不断体验，从而躲避危险，发现食物，顽强地生存下来。</a:t>
            </a:r>
            <a:endParaRPr lang="zh-CN" altLang="zh-CN" sz="2800" kern="100" dirty="0">
              <a:solidFill>
                <a:schemeClr val="tx1"/>
              </a:solidFill>
              <a:uFillTx/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心理学家罗森塔尔曾随机挑选出一些学生作为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最有前途者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</a:rPr>
              <a:t>，然后将名单交给班主任。由于老师对这些学生寄予了更大的期望，八个月后，他们的成绩明显提高。</a:t>
            </a:r>
            <a:endParaRPr lang="zh-CN" altLang="zh-CN" sz="2800" b="1" kern="100" dirty="0">
              <a:solidFill>
                <a:schemeClr val="tx1"/>
              </a:solidFill>
              <a:uFillTx/>
              <a:latin typeface="Times New Roman" panose="02020603050405020304"/>
              <a:cs typeface="Times New Roman" panose="020206030504050203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chemeClr val="tx1"/>
                </a:solidFill>
                <a:uFillTx/>
                <a:latin typeface="Times New Roman" panose="02020603050405020304"/>
                <a:cs typeface="Times New Roman" panose="02020603050405020304"/>
                <a:sym typeface="+mn-ea"/>
              </a:rPr>
              <a:t>以上现象启发人们认识到人才成长是有一定规律的。</a:t>
            </a:r>
            <a:endParaRPr lang="zh-CN" altLang="zh-CN" sz="2800" b="1" kern="100" dirty="0">
              <a:solidFill>
                <a:schemeClr val="tx1"/>
              </a:solidFill>
              <a:uFillTx/>
              <a:latin typeface="Times New Roman" panose="02020603050405020304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95580" y="386715"/>
            <a:ext cx="11790045" cy="6243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【参考立意】　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该材料从表面上看，虽然是三则不同的事例材料，但最后一句概括语是对三则事例的总结概括：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/>
                <a:ea typeface="+mn-ea"/>
                <a:cs typeface="Times New Roman" panose="02020603050405020304"/>
              </a:rPr>
              <a:t>以上现象启发人们认识到人才成长是有一定规律的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。</a:t>
            </a:r>
            <a:r>
              <a:rPr lang="en-US" altLang="zh-CN" sz="2400" b="1" kern="10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也就是说，三则事例都是说人才成长规律的，但三则事例是从三个不同的角度谈人才成长的三个规律：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/>
              <a:ea typeface="+mn-ea"/>
              <a:cs typeface="Times New Roman" panose="020206030504050203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人</a:t>
            </a: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才成长需要一个相对宽松的环境；</a:t>
            </a:r>
            <a:endParaRPr lang="zh-CN" altLang="zh-CN" sz="3200" b="1" kern="100" dirty="0">
              <a:solidFill>
                <a:srgbClr val="FF0000"/>
              </a:solidFill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好奇心很重要，人才成长必须具备一种探索精神，要勇于拼搏，不断体验，百折不挠，表现出对新知的极大渴求，有努力创新的愿望，这是成才的内因；</a:t>
            </a:r>
            <a:endParaRPr lang="zh-CN" altLang="zh-CN" sz="3200" b="1" kern="100" dirty="0">
              <a:solidFill>
                <a:srgbClr val="FF0000"/>
              </a:solidFill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rgbClr val="FF0000"/>
                </a:solidFill>
                <a:uFillTx/>
                <a:latin typeface="Times New Roman" panose="02020603050405020304"/>
                <a:ea typeface="+mn-ea"/>
                <a:cs typeface="Times New Roman" panose="02020603050405020304"/>
              </a:rPr>
              <a:t>积极的心理暗示对人才成长有积极作用。</a:t>
            </a:r>
            <a:endParaRPr lang="zh-CN" altLang="zh-CN" sz="3200" b="1" kern="100" dirty="0">
              <a:solidFill>
                <a:srgbClr val="FF0000"/>
              </a:solidFill>
              <a:uFillTx/>
              <a:latin typeface="Times New Roman" panose="02020603050405020304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593725"/>
            <a:ext cx="11647487" cy="5762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430780" algn="l"/>
              </a:tabLst>
              <a:defRPr/>
            </a:pPr>
            <a:r>
              <a:rPr lang="en-US" altLang="zh-CN" sz="2400" b="1" kern="100" dirty="0">
                <a:latin typeface="Times New Roman" panose="02020603050405020304"/>
                <a:ea typeface="+mn-ea"/>
              </a:rPr>
              <a:t>4.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阅读下面的材料，确定写作立意。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00063" y="1208088"/>
            <a:ext cx="11191875" cy="4438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某高校实行无偿献血换综合评价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2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个学分的政策，引起诸多讨论。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大一学生李超感到新奇：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既奉献了爱心，又收获了学分，一举两得，我想参加；不过，万一身体不适宜献血怎么办？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而大三学生王东则质疑：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无偿献血是一种自发的爱心活动，不应附加条件，如果献血能获得学分，那就不是无偿了。</a:t>
            </a:r>
            <a:r>
              <a:rPr lang="en-US" altLang="zh-CN" sz="2400" b="1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校方回应：并非强制要求献血，这项举措是为了鼓励和引导学生多参加社会公益活动，培养学生的社会责任感和公民意识，综合评价的</a:t>
            </a:r>
            <a:r>
              <a:rPr lang="en-US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2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楷体_GB2312" panose="02010609030101010101" charset="-122"/>
              </a:rPr>
              <a:t>个学分还可以通过参加支教、普法宣传和志愿者服务等活动来获取。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1177925"/>
            <a:ext cx="11647487" cy="39693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【参考立意】　这是一篇任务驱动型材料作文，要求对不同的观点发表自己的看法，核心词是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爱心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，关联词是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学分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报酬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，审题时从材料切入，可以确定以下立意：</a:t>
            </a:r>
            <a:endParaRPr lang="zh-CN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①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爱心需要肯定；</a:t>
            </a:r>
            <a:endParaRPr lang="zh-CN" alt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②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让善行更加纯洁；</a:t>
            </a:r>
            <a:endParaRPr lang="zh-CN" alt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charset="-122"/>
                <a:cs typeface="Times New Roman" panose="02020603050405020304" pitchFamily="18" charset="0"/>
              </a:rPr>
              <a:t>③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一举兼得，何乐而不为？</a:t>
            </a:r>
            <a:endParaRPr lang="zh-CN" altLang="zh-CN" sz="32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-815598" flipH="1" flipV="1">
            <a:off x="7824788" y="3403600"/>
            <a:ext cx="4000500" cy="360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938213"/>
            <a:ext cx="11647487" cy="4437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何况人人都阅读好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心灵之书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，人的素养会得到提升，社会的状况也能改善。《希腊精神》里伊丽丝阐释了文明的最高境界：那些我们无法准确衡量的东西成为至关重要的，如对心智的追求、礼貌周到的品质等。只要人人能精读心灵之书，每个人必是有更高追求之人，他不会汲汲于丝毫得失，不会为了利而背义，处贫亦可乐道，那么社会的弊端或许也不会再有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心灵之书</a:t>
            </a:r>
            <a:r>
              <a:rPr lang="zh-CN" altLang="zh-CN" sz="2400" b="1">
                <a:latin typeface="宋体" panose="02010600030101010101" pitchFamily="2" charset="-122"/>
                <a:ea typeface="楷体_GB2312" panose="02010609030101010101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Times New Roman" panose="02020603050405020304" pitchFamily="18" charset="0"/>
              </a:rPr>
              <a:t>，是道德之书，是修身之书，是独立个体之书。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楷体_GB2312" panose="02010609030101010101" charset="-122"/>
                <a:cs typeface="Courier New" panose="02070309020205020404" pitchFamily="49" charset="0"/>
              </a:rPr>
              <a:t>有字之书是根本，无字之书是立世之方，而心灵之书则是成为至人之要。兼读三书，使我们立世；精读心书，便可立人。</a:t>
            </a:r>
            <a:endParaRPr lang="zh-CN" altLang="zh-CN" sz="1000">
              <a:latin typeface="宋体" panose="02010600030101010101" pitchFamily="2" charset="-122"/>
              <a:ea typeface="楷体_GB2312" panose="02010609030101010101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1252538"/>
            <a:ext cx="11647487" cy="27765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佳作品评　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本文说理逐层深入。作者在阐发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三书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含义的基础上，认为人要兼读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三书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并精读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心灵之书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；从读书识字的基础性、人的社会性角度，简论了阅读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有字之书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无字之书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的重要性；通过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房子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的比喻，名人言论、思想的援引以论述精读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心灵之书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的必要；以阅读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三书</a:t>
            </a:r>
            <a:r>
              <a:rPr lang="en-US" altLang="zh-CN" sz="2400" b="1" kern="100" dirty="0">
                <a:latin typeface="宋体" panose="02010600030101010101" pitchFamily="2" charset="-122"/>
                <a:ea typeface="+mn-ea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ea typeface="仿宋_GB2312" panose="02010609030101010101" charset="-122"/>
                <a:cs typeface="Times New Roman" panose="02020603050405020304"/>
              </a:rPr>
              <a:t>的作用强调观点作结。论述清晰，语言朴实。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354013"/>
            <a:ext cx="11647487" cy="609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b="1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[</a:t>
            </a: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感悟　写法</a:t>
            </a: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]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一、什么是新材料作文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新材料作文是在材料作文基础上发展起来的一种新的作文样式，这种命题形式从本质上讲，是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材料作文，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材料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内涵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)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是考生作文立意的源头；但在表现形式上看，又是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话题作文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，它给定材料，但不限定话题，允许考生对材料进行多角度解读，从中提炼出不同方面的话题，进而确立其文章主旨。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  <a:p>
            <a:pPr indent="61214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新材料作文既有规定的限制性，如要求不脱离材料的内容或含意范围，不要套作，不得抄袭；又有灵活的自由度，如允许自选角度、自定立意、自拟题目、自选文体等。由于它较好地融合了话题作文、材料作文的长处，因此近年深受命题者的青睐。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2017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年高考，</a:t>
            </a:r>
            <a:r>
              <a:rPr lang="en-US" altLang="zh-CN" sz="2400" b="1" kern="100" dirty="0">
                <a:latin typeface="Times New Roman" panose="02020603050405020304"/>
                <a:ea typeface="+mn-ea"/>
                <a:cs typeface="Courier New" panose="02070309020205020404"/>
              </a:rPr>
              <a:t>3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套全国卷以及山东卷、江苏卷、浙江卷都采用了这种题型考查写作，</a:t>
            </a:r>
            <a:r>
              <a:rPr lang="zh-CN" altLang="zh-CN" sz="2400" b="1" kern="100" dirty="0">
                <a:solidFill>
                  <a:srgbClr val="FF0000"/>
                </a:solidFill>
                <a:latin typeface="Times New Roman" panose="02020603050405020304"/>
                <a:ea typeface="+mn-ea"/>
                <a:cs typeface="Times New Roman" panose="02020603050405020304"/>
              </a:rPr>
              <a:t>新材料作文是当今高考作文的主流题型</a:t>
            </a:r>
            <a:r>
              <a:rPr lang="zh-CN" altLang="zh-CN" sz="2400" b="1" kern="100" dirty="0">
                <a:latin typeface="Times New Roman" panose="02020603050405020304"/>
                <a:ea typeface="+mn-ea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ea typeface="+mn-ea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7013" y="833438"/>
            <a:ext cx="11647487" cy="452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二、审题与立意的概念与要求</a:t>
            </a:r>
            <a:endParaRPr lang="zh-CN" altLang="zh-CN" sz="1000">
              <a:latin typeface="宋体" panose="02010600030101010101" pitchFamily="2" charset="-122"/>
              <a:ea typeface="黑体" panose="02010609060101010101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  <a:cs typeface="Courier New" panose="02070309020205020404" pitchFamily="49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>
                <a:latin typeface="Times New Roman" panose="02020603050405020304" pitchFamily="18" charset="0"/>
                <a:ea typeface="黑体" panose="02010609060101010101" charset="-122"/>
              </a:rPr>
              <a:t>审题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就是深入思考和反复推敲作文材料，理解其含意，确立写作中心</a:t>
            </a:r>
            <a:r>
              <a:rPr lang="en-US" altLang="zh-CN" sz="2400" b="1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明确立意</a:t>
            </a:r>
            <a:r>
              <a:rPr lang="en-US" altLang="zh-CN" sz="2400" b="1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，确定感情抒发的基调或确立自己的观点态度，明确写作文体和方法的过程。它包括理解试题所要求的作文的角度、内容、中心、文体和字数等。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新材料作文的审题，主要是指对所供材料的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本身内涵的挖掘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，以及对材料之后附加的引导语的领会，和对相关写作要求的理解。审读材料时，应依据材料的不同类型特点，采取相应的审读策略。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84" name="Group 28"/>
          <p:cNvGraphicFramePr>
            <a:graphicFrameLocks noGrp="1"/>
          </p:cNvGraphicFramePr>
          <p:nvPr/>
        </p:nvGraphicFramePr>
        <p:xfrm>
          <a:off x="839788" y="890588"/>
          <a:ext cx="10102850" cy="5069842"/>
        </p:xfrm>
        <a:graphic>
          <a:graphicData uri="http://schemas.openxmlformats.org/drawingml/2006/table">
            <a:tbl>
              <a:tblPr/>
              <a:tblGrid>
                <a:gridCol w="1722437"/>
                <a:gridCol w="2700338"/>
                <a:gridCol w="5680075"/>
              </a:tblGrid>
              <a:tr h="509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材料类型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审题指导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从材料内容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的繁简看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单一材料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要着眼于对材料主旨内涵的提取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多则材料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要注意理清相互关系，存异求同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01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从材料主旨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的表达看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含蓄类材料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如寓言类材料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要从喻旨或寓意入手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60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直观性材料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如新闻类材料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Courier New" panose="02070309020205020404" pitchFamily="49" charset="0"/>
                        </a:rPr>
                        <a:t>)</a:t>
                      </a: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透过现象看本质，抽象成观点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话题性材料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辨明话题的不同拓展方向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49447" marR="4944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9250</Words>
  <Application>WPS 演示</Application>
  <PresentationFormat>自定义</PresentationFormat>
  <Paragraphs>272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5" baseType="lpstr">
      <vt:lpstr>Arial</vt:lpstr>
      <vt:lpstr>宋体</vt:lpstr>
      <vt:lpstr>Wingdings</vt:lpstr>
      <vt:lpstr>Times New Roman</vt:lpstr>
      <vt:lpstr>Calibri Light</vt:lpstr>
      <vt:lpstr>华文新魏</vt:lpstr>
      <vt:lpstr>Times New Roman</vt:lpstr>
      <vt:lpstr>黑体</vt:lpstr>
      <vt:lpstr>Courier New</vt:lpstr>
      <vt:lpstr>Courier New</vt:lpstr>
      <vt:lpstr>楷体_GB2312</vt:lpstr>
      <vt:lpstr>新宋体</vt:lpstr>
      <vt:lpstr>仿宋_GB2312</vt:lpstr>
      <vt:lpstr>仿宋</vt:lpstr>
      <vt:lpstr>Calibri</vt:lpstr>
      <vt:lpstr>微软雅黑</vt:lpstr>
      <vt:lpstr>Arial Unicode MS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lenovo</cp:lastModifiedBy>
  <cp:revision>85</cp:revision>
  <dcterms:created xsi:type="dcterms:W3CDTF">2018-01-02T04:06:00Z</dcterms:created>
  <dcterms:modified xsi:type="dcterms:W3CDTF">2021-02-25T10:08:36Z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