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3"/>
  </p:handoutMasterIdLst>
  <p:sldIdLst>
    <p:sldId id="272" r:id="rId4"/>
    <p:sldId id="397" r:id="rId6"/>
    <p:sldId id="403" r:id="rId7"/>
    <p:sldId id="443" r:id="rId8"/>
    <p:sldId id="404" r:id="rId9"/>
    <p:sldId id="405" r:id="rId10"/>
    <p:sldId id="452" r:id="rId11"/>
    <p:sldId id="412" r:id="rId12"/>
    <p:sldId id="453" r:id="rId13"/>
    <p:sldId id="454" r:id="rId14"/>
    <p:sldId id="286" r:id="rId15"/>
    <p:sldId id="415" r:id="rId16"/>
    <p:sldId id="455" r:id="rId17"/>
    <p:sldId id="456" r:id="rId18"/>
    <p:sldId id="444" r:id="rId19"/>
    <p:sldId id="459" r:id="rId20"/>
    <p:sldId id="460" r:id="rId21"/>
    <p:sldId id="46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6767"/>
    <a:srgbClr val="405035"/>
    <a:srgbClr val="F3F4D6"/>
    <a:srgbClr val="294A97"/>
    <a:srgbClr val="BC4042"/>
    <a:srgbClr val="FECC2B"/>
    <a:srgbClr val="FEBC28"/>
    <a:srgbClr val="F9569F"/>
    <a:srgbClr val="EE57F8"/>
    <a:srgbClr val="FEB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6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2145"/>
        <p:guide orient="horz" pos="1150"/>
        <p:guide pos="3476"/>
        <p:guide pos="923"/>
        <p:guide pos="17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4CCA6-6EA6-4EEA-A4EB-59FEDC1331C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6A43CB-8CD8-481B-826F-9EA9627E8B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2227" y="1878806"/>
            <a:ext cx="6858000" cy="851868"/>
          </a:xfrm>
        </p:spPr>
        <p:txBody>
          <a:bodyPr anchor="b"/>
          <a:lstStyle>
            <a:lvl1pPr algn="ctr">
              <a:defRPr sz="30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2227" y="2730675"/>
            <a:ext cx="6858000" cy="441151"/>
          </a:xfrm>
          <a:blipFill>
            <a:blip r:embed="rId3" cstate="email"/>
            <a:stretch>
              <a:fillRect/>
            </a:stretch>
          </a:blip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1" y="416720"/>
            <a:ext cx="7983537" cy="38838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343" y="1129033"/>
            <a:ext cx="6423314" cy="1244714"/>
          </a:xfrm>
        </p:spPr>
        <p:txBody>
          <a:bodyPr anchor="b">
            <a:normAutofit/>
          </a:bodyPr>
          <a:lstStyle>
            <a:lvl1pPr algn="ctr"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0343" y="2391883"/>
            <a:ext cx="6423314" cy="654566"/>
          </a:xfrm>
          <a:blipFill>
            <a:blip r:embed="rId2" cstate="email"/>
            <a:stretch>
              <a:fillRect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69770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106091"/>
            <a:ext cx="7886700" cy="1717219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0" y="2957850"/>
            <a:ext cx="7886700" cy="17172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4339" y="4767263"/>
            <a:ext cx="2057400" cy="273844"/>
          </a:xfrm>
        </p:spPr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56723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092656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710590"/>
            <a:ext cx="3868340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092656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710590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62035"/>
            <a:ext cx="7886700" cy="69770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9850D-0D6D-4A73-86CC-0144F5CF1F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85E4F-3AC7-4976-9CE3-A9364AC471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243921" y="4909069"/>
            <a:ext cx="581352" cy="2231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495" y="-2"/>
            <a:ext cx="9144000" cy="51435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493" y="1555990"/>
            <a:ext cx="3123900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dirty="0" smtClean="0"/>
              <a:t>单击添加图片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86136" y="273844"/>
            <a:ext cx="829214" cy="4358879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889271" cy="435887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5.png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1" cstate="email"/>
          <a:srcRect t="-1"/>
          <a:stretch>
            <a:fillRect/>
          </a:stretch>
        </p:blipFill>
        <p:spPr>
          <a:xfrm>
            <a:off x="0" y="530527"/>
            <a:ext cx="9144000" cy="461297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0"/>
            <a:ext cx="9144000" cy="4754088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697706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08711"/>
            <a:ext cx="7886700" cy="352401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100" b="1" kern="1200">
          <a:solidFill>
            <a:schemeClr val="accent1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Tx/>
        <a:buBlip>
          <a:blip r:embed="rId14"/>
        </a:buBlip>
        <a:defRPr sz="1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9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1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3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4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2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tags" Target="../tags/tag25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12.xml"/><Relationship Id="rId17" Type="http://schemas.openxmlformats.org/officeDocument/2006/relationships/image" Target="../media/image34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2" Type="http://schemas.openxmlformats.org/officeDocument/2006/relationships/notesSlide" Target="../notesSlides/notesSlide2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ed68205a2d7a81bcade9d566f5b3990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dirty="0">
              <a:latin typeface="+mn-lt"/>
              <a:ea typeface="+mn-ea"/>
            </a:endParaRPr>
          </a:p>
          <a:p>
            <a:pPr marL="0" indent="0">
              <a:lnSpc>
                <a:spcPct val="2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1400" dirty="0">
              <a:latin typeface="+mn-lt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447925"/>
            <a:ext cx="9144001" cy="203731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0" y="2566333"/>
            <a:ext cx="9144000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我爱这土地</a:t>
            </a:r>
            <a:endParaRPr lang="zh-CN" altLang="en-US" sz="54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4250" y="3466580"/>
            <a:ext cx="207549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作者：艾青</a:t>
            </a:r>
            <a:endParaRPr lang="zh-CN" altLang="en-US" sz="2100" b="1" dirty="0">
              <a:solidFill>
                <a:schemeClr val="tx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049370"/>
            <a:ext cx="9144000" cy="42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tim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18420000">
            <a:off x="7472363" y="-49530"/>
            <a:ext cx="2253615" cy="12187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009" y="181928"/>
            <a:ext cx="63484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自主探究 </a:t>
            </a:r>
            <a:endParaRPr lang="zh-CN" altLang="en-US" sz="1800"/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细读感悟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6294" y="1229678"/>
            <a:ext cx="3869055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本诗的感情基调是什么？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4485" y="1206818"/>
            <a:ext cx="303085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/>
              <a:t>悲怆、沉郁(深沉)。</a:t>
            </a:r>
            <a:endParaRPr lang="zh-CN" altLang="en-US" sz="2700" dirty="0"/>
          </a:p>
        </p:txBody>
      </p:sp>
      <p:sp>
        <p:nvSpPr>
          <p:cNvPr id="4" name="文本框 3"/>
          <p:cNvSpPr txBox="1"/>
          <p:nvPr/>
        </p:nvSpPr>
        <p:spPr>
          <a:xfrm>
            <a:off x="826294" y="2129790"/>
            <a:ext cx="448056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诗歌表达了诗人什么样的情感？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03082" y="2129790"/>
            <a:ext cx="2251234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/>
              <a:t>对祖国的爱。</a:t>
            </a:r>
            <a:endParaRPr lang="zh-CN" altLang="en-US" sz="2700" dirty="0"/>
          </a:p>
        </p:txBody>
      </p:sp>
      <p:sp>
        <p:nvSpPr>
          <p:cNvPr id="7" name="文本框 6"/>
          <p:cNvSpPr txBox="1"/>
          <p:nvPr/>
        </p:nvSpPr>
        <p:spPr>
          <a:xfrm>
            <a:off x="822484" y="3152775"/>
            <a:ext cx="3384233" cy="807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诗人是通过什么形象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来表达出内心情感的？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19262" y="3337560"/>
            <a:ext cx="588169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/>
              <a:t>鸟。</a:t>
            </a:r>
            <a:endParaRPr lang="zh-CN" altLang="en-US" sz="2700" dirty="0"/>
          </a:p>
        </p:txBody>
      </p:sp>
      <p:sp>
        <p:nvSpPr>
          <p:cNvPr id="16" name="右箭头 15"/>
          <p:cNvSpPr/>
          <p:nvPr/>
        </p:nvSpPr>
        <p:spPr>
          <a:xfrm>
            <a:off x="4779169" y="1335882"/>
            <a:ext cx="278606" cy="225266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5240656" y="2235994"/>
            <a:ext cx="278606" cy="225266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4580573" y="3443764"/>
            <a:ext cx="278606" cy="225266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tim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7340000">
            <a:off x="7025640" y="2446973"/>
            <a:ext cx="1524953" cy="1637824"/>
          </a:xfrm>
          <a:prstGeom prst="rect">
            <a:avLst/>
          </a:prstGeom>
        </p:spPr>
      </p:pic>
      <p:pic>
        <p:nvPicPr>
          <p:cNvPr id="22" name="图片 21" descr="tim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8420000">
            <a:off x="7004685" y="-186690"/>
            <a:ext cx="1437799" cy="777240"/>
          </a:xfrm>
          <a:prstGeom prst="rect">
            <a:avLst/>
          </a:prstGeom>
        </p:spPr>
      </p:pic>
      <p:pic>
        <p:nvPicPr>
          <p:cNvPr id="24" name="图片 23" descr="tim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 rot="5640000">
            <a:off x="-967740" y="3337084"/>
            <a:ext cx="1935956" cy="1046798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自主探究 </a:t>
            </a:r>
            <a:endParaRPr lang="zh-CN" altLang="en-US" sz="1800"/>
          </a:p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细读感悟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19325" y="818674"/>
            <a:ext cx="4910138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诗歌是按怎样的思路抒写的？</a:t>
            </a:r>
            <a:endParaRPr lang="zh-CN" altLang="en-US" sz="27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484" y="1414939"/>
            <a:ext cx="6306979" cy="29770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dirty="0"/>
              <a:t>全诗以“</a:t>
            </a:r>
            <a:r>
              <a:rPr lang="zh-CN" altLang="en-US" sz="2100" b="1" dirty="0"/>
              <a:t>假如</a:t>
            </a:r>
            <a:r>
              <a:rPr lang="zh-CN" altLang="en-US" sz="2100" dirty="0"/>
              <a:t>”领起，</a:t>
            </a:r>
            <a:endParaRPr lang="zh-CN" altLang="en-US" sz="2100" dirty="0"/>
          </a:p>
          <a:p>
            <a:pPr algn="l">
              <a:lnSpc>
                <a:spcPct val="150000"/>
              </a:lnSpc>
            </a:pPr>
            <a:r>
              <a:rPr lang="zh-CN" altLang="en-US" sz="2100" dirty="0"/>
              <a:t>用“</a:t>
            </a:r>
            <a:r>
              <a:rPr lang="zh-CN" altLang="en-US" sz="2100" b="1" dirty="0"/>
              <a:t>嘶哑</a:t>
            </a:r>
            <a:r>
              <a:rPr lang="zh-CN" altLang="en-US" sz="2100" dirty="0"/>
              <a:t>”形容鸟儿的歌喉，</a:t>
            </a:r>
            <a:endParaRPr lang="zh-CN" altLang="en-US" sz="2100" dirty="0"/>
          </a:p>
          <a:p>
            <a:pPr algn="l">
              <a:lnSpc>
                <a:spcPct val="150000"/>
              </a:lnSpc>
            </a:pPr>
            <a:r>
              <a:rPr lang="zh-CN" altLang="en-US" sz="2100" dirty="0"/>
              <a:t>接着续写出歌唱的内容，并由生前的歌唱，</a:t>
            </a:r>
            <a:endParaRPr lang="zh-CN" altLang="en-US" sz="2100" dirty="0"/>
          </a:p>
          <a:p>
            <a:pPr algn="l">
              <a:lnSpc>
                <a:spcPct val="150000"/>
              </a:lnSpc>
            </a:pPr>
            <a:r>
              <a:rPr lang="zh-CN" altLang="en-US" sz="2100" dirty="0"/>
              <a:t>转写鸟儿死后魂归大地，</a:t>
            </a:r>
            <a:endParaRPr lang="zh-CN" altLang="en-US" sz="2100" dirty="0"/>
          </a:p>
          <a:p>
            <a:pPr algn="l">
              <a:lnSpc>
                <a:spcPct val="150000"/>
              </a:lnSpc>
            </a:pPr>
            <a:r>
              <a:rPr lang="zh-CN" altLang="en-US" sz="2100" dirty="0"/>
              <a:t>最后转由鸟的形象代之以诗人自身形象，直抒胸臆，托出了诗人那颗真挚、炽热的</a:t>
            </a:r>
            <a:r>
              <a:rPr lang="zh-CN" altLang="en-US" sz="2100" b="1" dirty="0"/>
              <a:t>爱国心</a:t>
            </a:r>
            <a:r>
              <a:rPr lang="zh-CN" altLang="en-US" sz="2100" dirty="0"/>
              <a:t>。</a:t>
            </a:r>
            <a:endParaRPr lang="zh-CN" altLang="en-US" sz="2100" dirty="0"/>
          </a:p>
        </p:txBody>
      </p:sp>
      <p:pic>
        <p:nvPicPr>
          <p:cNvPr id="11" name="图片 10" descr="6d5cde883c7ca842d804ebcc2cebf3a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17532" y="1414939"/>
            <a:ext cx="1953101" cy="279034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合作探究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写法探究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484" y="940594"/>
            <a:ext cx="388810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诗歌运用了什么写法？</a:t>
            </a:r>
            <a:endParaRPr lang="zh-CN" altLang="en-US" sz="27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4865" y="1732122"/>
            <a:ext cx="96678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象征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en-US" altLang="zh-CN" sz="24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2118" y="1681639"/>
            <a:ext cx="6823234" cy="4881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/>
              <a:t>指以具体的事物或形象来</a:t>
            </a:r>
            <a:r>
              <a:rPr lang="zh-CN" altLang="en-US" sz="2100" b="1" dirty="0"/>
              <a:t>间接</a:t>
            </a:r>
            <a:r>
              <a:rPr lang="zh-CN" altLang="en-US" sz="2100" dirty="0"/>
              <a:t>表现抽象或其他事物的观念。</a:t>
            </a:r>
            <a:endParaRPr lang="zh-CN" altLang="en-US" sz="2100" dirty="0"/>
          </a:p>
        </p:txBody>
      </p:sp>
      <p:sp>
        <p:nvSpPr>
          <p:cNvPr id="5" name="文本框 4"/>
          <p:cNvSpPr txBox="1"/>
          <p:nvPr/>
        </p:nvSpPr>
        <p:spPr>
          <a:xfrm>
            <a:off x="814864" y="2311717"/>
            <a:ext cx="7449503" cy="17478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ea"/>
                <a:cs typeface="+mn-ea"/>
              </a:rPr>
              <a:t>1.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+mn-ea"/>
              </a:rPr>
              <a:t>“鸟”</a:t>
            </a:r>
            <a:r>
              <a:rPr lang="en-US" altLang="zh-CN" sz="2100" b="1" dirty="0">
                <a:latin typeface="+mn-ea"/>
                <a:cs typeface="+mn-ea"/>
              </a:rPr>
              <a:t>--</a:t>
            </a:r>
            <a:r>
              <a:rPr lang="zh-CN" altLang="en-US" sz="2100" dirty="0">
                <a:latin typeface="+mn-ea"/>
                <a:cs typeface="+mn-ea"/>
              </a:rPr>
              <a:t>作者。</a:t>
            </a:r>
            <a:endParaRPr lang="zh-CN" altLang="en-US" sz="2100" dirty="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cs typeface="+mn-ea"/>
              </a:rPr>
              <a:t>2.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+mn-ea"/>
              </a:rPr>
              <a:t>“土地”</a:t>
            </a:r>
            <a:r>
              <a:rPr lang="en-US" altLang="zh-CN" sz="2100" b="1" dirty="0">
                <a:latin typeface="+mn-ea"/>
                <a:cs typeface="+mn-ea"/>
              </a:rPr>
              <a:t>--</a:t>
            </a:r>
            <a:r>
              <a:rPr lang="zh-CN" altLang="en-US" sz="2100" dirty="0">
                <a:latin typeface="+mn-ea"/>
                <a:cs typeface="+mn-ea"/>
              </a:rPr>
              <a:t>象征繁衍养育中华民族的祖国大地。</a:t>
            </a:r>
            <a:endParaRPr lang="zh-CN" altLang="en-US" sz="2100" dirty="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cs typeface="+mn-ea"/>
              </a:rPr>
              <a:t>3.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+mn-ea"/>
              </a:rPr>
              <a:t>“河流”“风”</a:t>
            </a:r>
            <a:r>
              <a:rPr lang="en-US" altLang="zh-CN" sz="2100" b="1" dirty="0">
                <a:latin typeface="+mn-ea"/>
                <a:cs typeface="+mn-ea"/>
              </a:rPr>
              <a:t>--</a:t>
            </a:r>
            <a:r>
              <a:rPr lang="zh-CN" altLang="en-US" sz="2100" dirty="0">
                <a:latin typeface="+mn-ea"/>
                <a:cs typeface="+mn-ea"/>
              </a:rPr>
              <a:t>象征中国人民不屈不挠的反抗精神。</a:t>
            </a:r>
            <a:endParaRPr lang="zh-CN" altLang="en-US" sz="2100" dirty="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100" dirty="0">
                <a:latin typeface="+mn-ea"/>
                <a:cs typeface="+mn-ea"/>
              </a:rPr>
              <a:t>4.</a:t>
            </a:r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+mn-ea"/>
                <a:cs typeface="+mn-ea"/>
              </a:rPr>
              <a:t>“黎明”</a:t>
            </a:r>
            <a:r>
              <a:rPr lang="en-US" altLang="zh-CN" sz="2100" b="1" dirty="0">
                <a:latin typeface="+mn-ea"/>
                <a:cs typeface="+mn-ea"/>
              </a:rPr>
              <a:t>--</a:t>
            </a:r>
            <a:r>
              <a:rPr lang="zh-CN" altLang="en-US" sz="2100" dirty="0">
                <a:latin typeface="+mn-ea"/>
                <a:cs typeface="+mn-ea"/>
              </a:rPr>
              <a:t>象征充满生机与希望的解放区。</a:t>
            </a:r>
            <a:endParaRPr lang="zh-CN" altLang="en-US" sz="2100" dirty="0">
              <a:latin typeface="+mn-ea"/>
              <a:cs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52964" y="2221706"/>
            <a:ext cx="7715250" cy="0"/>
          </a:xfrm>
          <a:prstGeom prst="line">
            <a:avLst/>
          </a:prstGeom>
          <a:ln w="31750" cmpd="sng">
            <a:solidFill>
              <a:schemeClr val="accent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写法探究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739" y="1753553"/>
            <a:ext cx="3059430" cy="1507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诗歌开头，</a:t>
            </a:r>
            <a:endParaRPr lang="zh-CN" alt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作者把自己假想成一只鸟，</a:t>
            </a:r>
            <a:endParaRPr lang="zh-CN" alt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为什么这里用“嘶哑”一词，</a:t>
            </a:r>
            <a:endParaRPr lang="zh-CN" alt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8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而不用“清脆”或“嘹亮”？</a:t>
            </a:r>
            <a:endParaRPr lang="zh-CN" altLang="en-US" sz="18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97129" y="852012"/>
            <a:ext cx="512111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100" dirty="0"/>
              <a:t>“嘶哑”真切地表现出“鸟儿”歌唱不已，</a:t>
            </a:r>
            <a:endParaRPr lang="zh-CN" altLang="en-US" sz="2100" dirty="0"/>
          </a:p>
          <a:p>
            <a:pPr>
              <a:lnSpc>
                <a:spcPct val="100000"/>
              </a:lnSpc>
            </a:pPr>
            <a:r>
              <a:rPr lang="zh-CN" altLang="en-US" sz="2100" dirty="0"/>
              <a:t>   唱至喉咙充血声音嘶哑的情态。</a:t>
            </a:r>
            <a:endParaRPr lang="zh-CN" altLang="en-US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3921919" y="3311843"/>
            <a:ext cx="4070985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100" dirty="0"/>
              <a:t>如果用“清脆”或“嘹亮”，</a:t>
            </a:r>
            <a:endParaRPr lang="zh-CN" altLang="en-US" sz="2100" dirty="0"/>
          </a:p>
          <a:p>
            <a:pPr>
              <a:lnSpc>
                <a:spcPct val="100000"/>
              </a:lnSpc>
            </a:pPr>
            <a:r>
              <a:rPr lang="zh-CN" altLang="en-US" sz="2100" dirty="0"/>
              <a:t>则不符合当时鸟儿的真实情态。</a:t>
            </a:r>
            <a:endParaRPr lang="zh-CN" altLang="en-US" sz="2100" dirty="0"/>
          </a:p>
        </p:txBody>
      </p:sp>
      <p:sp>
        <p:nvSpPr>
          <p:cNvPr id="12" name="文本框 11"/>
          <p:cNvSpPr txBox="1"/>
          <p:nvPr/>
        </p:nvSpPr>
        <p:spPr>
          <a:xfrm>
            <a:off x="3921919" y="1804987"/>
            <a:ext cx="5487353" cy="13611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100" dirty="0"/>
              <a:t>面对困难斗争的几多悲伤，声音不可能</a:t>
            </a:r>
            <a:endParaRPr lang="zh-CN" altLang="en-US" sz="2100" dirty="0"/>
          </a:p>
          <a:p>
            <a:pPr>
              <a:lnSpc>
                <a:spcPct val="100000"/>
              </a:lnSpc>
            </a:pPr>
            <a:r>
              <a:rPr lang="zh-CN" altLang="en-US" sz="2100" dirty="0"/>
              <a:t>是清脆、嘹亮的，即使是唱至声音嘶哑，</a:t>
            </a:r>
            <a:endParaRPr lang="zh-CN" altLang="en-US" sz="2100" dirty="0"/>
          </a:p>
          <a:p>
            <a:pPr>
              <a:lnSpc>
                <a:spcPct val="100000"/>
              </a:lnSpc>
            </a:pPr>
            <a:r>
              <a:rPr lang="zh-CN" altLang="en-US" sz="2100" dirty="0"/>
              <a:t>也不停息对大地的歌唱，从中更表达了</a:t>
            </a:r>
            <a:endParaRPr lang="zh-CN" altLang="en-US" sz="2100" dirty="0"/>
          </a:p>
          <a:p>
            <a:pPr>
              <a:lnSpc>
                <a:spcPct val="100000"/>
              </a:lnSpc>
            </a:pPr>
            <a:r>
              <a:rPr lang="zh-CN" altLang="en-US" sz="2100" dirty="0"/>
              <a:t>诗人对祖国的爱。</a:t>
            </a:r>
            <a:endParaRPr lang="zh-CN" altLang="en-US" sz="2100" dirty="0"/>
          </a:p>
        </p:txBody>
      </p:sp>
      <p:sp>
        <p:nvSpPr>
          <p:cNvPr id="13" name="椭圆 12"/>
          <p:cNvSpPr/>
          <p:nvPr/>
        </p:nvSpPr>
        <p:spPr>
          <a:xfrm>
            <a:off x="3611404" y="933451"/>
            <a:ext cx="118586" cy="1185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11404" y="1883569"/>
            <a:ext cx="118586" cy="1185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611404" y="3438049"/>
            <a:ext cx="118586" cy="1185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3331845" y="861060"/>
            <a:ext cx="0" cy="3205639"/>
          </a:xfrm>
          <a:prstGeom prst="line">
            <a:avLst/>
          </a:prstGeom>
          <a:ln w="25400" cmpd="sng">
            <a:solidFill>
              <a:schemeClr val="accent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 descr="1274789792_1774334624_看图王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3848" y="-46196"/>
            <a:ext cx="935831" cy="2048351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合作探究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写法探究</a:t>
            </a:r>
            <a:endParaRPr lang="zh-CN" altLang="en-US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2484" y="1071086"/>
            <a:ext cx="745664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诗句“——然后我死了，连羽毛也腐烂在土地里面”有何深意？</a:t>
            </a:r>
            <a:endParaRPr lang="zh-CN" altLang="en-US" sz="21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9649" y="1738312"/>
            <a:ext cx="7560469" cy="11344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dirty="0"/>
              <a:t>这只鸟是一个饱受磨难、拼尽全力用整个生命去歌唱的形象，</a:t>
            </a:r>
            <a:endParaRPr lang="zh-CN" altLang="en-US" sz="2100" dirty="0"/>
          </a:p>
          <a:p>
            <a:pPr>
              <a:lnSpc>
                <a:spcPct val="110000"/>
              </a:lnSpc>
            </a:pPr>
            <a:r>
              <a:rPr lang="zh-CN" altLang="en-US" sz="2100" dirty="0"/>
              <a:t>它歌唱土地、河流、风和黎明，生命耗尽后便投身土地的怀抱，与它所挚爱的土地融为一体。</a:t>
            </a:r>
            <a:endParaRPr lang="zh-CN" altLang="en-US" sz="2100" dirty="0"/>
          </a:p>
        </p:txBody>
      </p:sp>
      <p:sp>
        <p:nvSpPr>
          <p:cNvPr id="4" name="文本框 3"/>
          <p:cNvSpPr txBox="1"/>
          <p:nvPr/>
        </p:nvSpPr>
        <p:spPr>
          <a:xfrm>
            <a:off x="1002507" y="3107532"/>
            <a:ext cx="4354354" cy="12311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dirty="0"/>
              <a:t>这个形象表达出诗人对土地的眷恋，</a:t>
            </a:r>
            <a:endParaRPr lang="zh-CN" altLang="en-US" sz="2100" dirty="0"/>
          </a:p>
          <a:p>
            <a:pPr>
              <a:lnSpc>
                <a:spcPct val="120000"/>
              </a:lnSpc>
            </a:pPr>
            <a:r>
              <a:rPr lang="zh-CN" altLang="en-US" sz="2100" dirty="0"/>
              <a:t>将自身融进大地，</a:t>
            </a:r>
            <a:endParaRPr lang="zh-CN" altLang="en-US" sz="2100" dirty="0"/>
          </a:p>
          <a:p>
            <a:pPr>
              <a:lnSpc>
                <a:spcPct val="120000"/>
              </a:lnSpc>
            </a:pPr>
            <a:r>
              <a:rPr lang="zh-CN" altLang="en-US" sz="2100" dirty="0"/>
              <a:t>隐含着敢于牺牲自我的深意。</a:t>
            </a:r>
            <a:endParaRPr lang="zh-CN" altLang="en-US" sz="2100" dirty="0"/>
          </a:p>
        </p:txBody>
      </p:sp>
      <p:sp>
        <p:nvSpPr>
          <p:cNvPr id="16" name="椭圆 15"/>
          <p:cNvSpPr/>
          <p:nvPr/>
        </p:nvSpPr>
        <p:spPr>
          <a:xfrm>
            <a:off x="881063" y="1860709"/>
            <a:ext cx="118586" cy="1185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83921" y="3304223"/>
            <a:ext cx="118586" cy="11858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1b646289cbaa2fe7aa4b3b40a78c1b8e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7223284" y="2988469"/>
            <a:ext cx="1920716" cy="19731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31996" y="1690211"/>
            <a:ext cx="1214438" cy="125063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拓展延伸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仿写诗歌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8779" y="840105"/>
            <a:ext cx="5797868" cy="368712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60000"/>
              </a:lnSpc>
            </a:pPr>
            <a:r>
              <a:rPr lang="zh-CN" altLang="en-US" sz="2100" dirty="0"/>
              <a:t>假如我是一只鸟，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我也应该用圆润的喉咙歌唱：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这被壮丽山河拥簇的土地，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这哺育了千百万英雄儿女的黄河，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这傲立东方阔步前行的雄狮，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和那源于劳动人民的生生不息的智慧之光</a:t>
            </a:r>
            <a:endParaRPr lang="zh-CN" altLang="en-US" sz="2100" dirty="0"/>
          </a:p>
          <a:p>
            <a:pPr algn="ctr">
              <a:lnSpc>
                <a:spcPct val="160000"/>
              </a:lnSpc>
            </a:pPr>
            <a:r>
              <a:rPr lang="zh-CN" altLang="en-US" sz="2100" dirty="0"/>
              <a:t>……</a:t>
            </a:r>
            <a:endParaRPr lang="zh-CN" altLang="en-US" sz="2100" dirty="0"/>
          </a:p>
        </p:txBody>
      </p:sp>
      <p:pic>
        <p:nvPicPr>
          <p:cNvPr id="11" name="图片 10" descr="0c3b04e60adcdcc54f9b97c3739372dc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50881" y="1765935"/>
            <a:ext cx="1221105" cy="122110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856774" y="1765935"/>
            <a:ext cx="1080611" cy="10648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仿 写诗 歌</a:t>
            </a:r>
            <a:endParaRPr lang="zh-CN" altLang="en-US" sz="27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2334567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" y="2905602"/>
            <a:ext cx="2490311" cy="1494949"/>
          </a:xfrm>
          <a:prstGeom prst="rect">
            <a:avLst/>
          </a:prstGeom>
        </p:spPr>
      </p:pic>
      <p:pic>
        <p:nvPicPr>
          <p:cNvPr id="15" name="图片 14" descr="879809900-=-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663690" y="0"/>
            <a:ext cx="2480310" cy="154447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拓展延伸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1997" y="0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仿写诗歌</a:t>
            </a:r>
            <a:endParaRPr lang="zh-CN" altLang="en-US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19313" y="836295"/>
            <a:ext cx="4905375" cy="27808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2100"/>
              <a:t>——然后我死了，</a:t>
            </a:r>
            <a:endParaRPr lang="zh-CN" altLang="en-US" sz="2100"/>
          </a:p>
          <a:p>
            <a:pPr algn="ctr">
              <a:lnSpc>
                <a:spcPct val="140000"/>
              </a:lnSpc>
            </a:pPr>
            <a:r>
              <a:rPr lang="zh-CN" altLang="en-US" sz="2100"/>
              <a:t>连羽毛也腐烂在土地里面。</a:t>
            </a:r>
            <a:endParaRPr lang="zh-CN" altLang="en-US" sz="2100"/>
          </a:p>
          <a:p>
            <a:pPr algn="ctr">
              <a:lnSpc>
                <a:spcPct val="140000"/>
              </a:lnSpc>
            </a:pPr>
            <a:endParaRPr lang="zh-CN" altLang="en-US" sz="2100"/>
          </a:p>
          <a:p>
            <a:pPr algn="ctr">
              <a:lnSpc>
                <a:spcPct val="140000"/>
              </a:lnSpc>
            </a:pPr>
            <a:endParaRPr lang="zh-CN" altLang="en-US" sz="2100"/>
          </a:p>
          <a:p>
            <a:pPr algn="ctr">
              <a:lnSpc>
                <a:spcPct val="140000"/>
              </a:lnSpc>
            </a:pPr>
            <a:r>
              <a:rPr lang="zh-CN" altLang="en-US" sz="2100"/>
              <a:t>为什么我的眼里常含眷恋？</a:t>
            </a:r>
            <a:endParaRPr lang="zh-CN" altLang="en-US" sz="2100"/>
          </a:p>
          <a:p>
            <a:pPr algn="ctr">
              <a:lnSpc>
                <a:spcPct val="140000"/>
              </a:lnSpc>
            </a:pPr>
            <a:r>
              <a:rPr lang="zh-CN" altLang="en-US" sz="2100"/>
              <a:t>因为我对这土地爱得深沉……</a:t>
            </a:r>
            <a:endParaRPr lang="zh-CN" altLang="en-US" sz="2100"/>
          </a:p>
        </p:txBody>
      </p:sp>
      <p:pic>
        <p:nvPicPr>
          <p:cNvPr id="4" name="图片 3" descr="c0b5c284fa402c9e3adf20987b473de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85761" y="2032159"/>
            <a:ext cx="772478" cy="412909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im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0" y="31909"/>
            <a:ext cx="1863090" cy="1020128"/>
          </a:xfrm>
          <a:prstGeom prst="rect">
            <a:avLst/>
          </a:prstGeom>
        </p:spPr>
      </p:pic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85274" y="375286"/>
            <a:ext cx="1851660" cy="522446"/>
          </a:xfrm>
        </p:spPr>
        <p:txBody>
          <a:bodyPr>
            <a:no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课堂小结</a:t>
            </a:r>
            <a:endParaRPr lang="zh-CN" altLang="en-US" dirty="0">
              <a:solidFill>
                <a:schemeClr val="tx1">
                  <a:lumMod val="50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5274" y="809625"/>
            <a:ext cx="885872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2548890" y="1438275"/>
            <a:ext cx="5940743" cy="691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101600">
              <a:lnSpc>
                <a:spcPct val="150000"/>
              </a:lnSpc>
            </a:pPr>
            <a:r>
              <a:rPr lang="zh-CN" altLang="en-US" sz="2700" dirty="0">
                <a:latin typeface="+mn-ea"/>
                <a:cs typeface="+mn-ea"/>
              </a:rPr>
              <a:t> </a:t>
            </a:r>
            <a:r>
              <a:rPr lang="zh-CN" altLang="en-US" sz="2400" dirty="0">
                <a:latin typeface="+mn-ea"/>
                <a:cs typeface="+mn-ea"/>
              </a:rPr>
              <a:t>表达了诗人对多灾多难的祖国深沉的爱。</a:t>
            </a:r>
            <a:endParaRPr lang="zh-CN" altLang="en-US" sz="2400" dirty="0">
              <a:latin typeface="+mn-ea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68429" y="2450783"/>
            <a:ext cx="5369243" cy="9544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18415">
              <a:lnSpc>
                <a:spcPct val="120000"/>
              </a:lnSpc>
            </a:pPr>
            <a:r>
              <a:rPr lang="zh-CN" altLang="en-US" sz="2400" dirty="0">
                <a:latin typeface="+mn-ea"/>
                <a:cs typeface="+mn-ea"/>
              </a:rPr>
              <a:t> 抒发了在那个艰苦的年代里，</a:t>
            </a:r>
            <a:endParaRPr lang="zh-CN" altLang="en-US" sz="2400" dirty="0">
              <a:latin typeface="+mn-ea"/>
              <a:cs typeface="+mn-ea"/>
            </a:endParaRPr>
          </a:p>
          <a:p>
            <a:pPr indent="18415">
              <a:lnSpc>
                <a:spcPct val="120000"/>
              </a:lnSpc>
            </a:pPr>
            <a:r>
              <a:rPr lang="zh-CN" altLang="en-US" sz="2400" dirty="0">
                <a:latin typeface="+mn-ea"/>
                <a:cs typeface="+mn-ea"/>
              </a:rPr>
              <a:t> 为祖国而奋斗的华夏儿女的共同心声。</a:t>
            </a:r>
            <a:endParaRPr lang="zh-CN" altLang="en-US" sz="2400" dirty="0">
              <a:latin typeface="+mn-ea"/>
              <a:cs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3810" y="1424464"/>
            <a:ext cx="257175" cy="44672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8569501" y="4130879"/>
            <a:ext cx="403799" cy="38998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2137140" y="375486"/>
            <a:ext cx="275960" cy="27443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7988898" y="3809796"/>
            <a:ext cx="243122" cy="249181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2413" y="1882616"/>
            <a:ext cx="1871186" cy="108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ABD3D">
                    <a:alpha val="21000"/>
                  </a:srgb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3000" b="1" dirty="0">
                <a:solidFill>
                  <a:schemeClr val="tx2">
                    <a:lumMod val="50000"/>
                  </a:schemeClr>
                </a:solidFill>
                <a:latin typeface="+mn-ea"/>
                <a:cs typeface="楷体" panose="02010609060101010101" charset="-122"/>
              </a:rPr>
              <a:t>我爱</a:t>
            </a:r>
            <a:endParaRPr lang="zh-CN" altLang="en-US" sz="3000" b="1" dirty="0">
              <a:solidFill>
                <a:schemeClr val="tx2">
                  <a:lumMod val="50000"/>
                </a:schemeClr>
              </a:solidFill>
              <a:latin typeface="+mn-ea"/>
              <a:cs typeface="楷体" panose="02010609060101010101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3000" b="1" dirty="0">
                <a:solidFill>
                  <a:schemeClr val="tx2">
                    <a:lumMod val="50000"/>
                  </a:schemeClr>
                </a:solidFill>
                <a:latin typeface="+mn-ea"/>
                <a:cs typeface="楷体" panose="02010609060101010101" charset="-122"/>
              </a:rPr>
              <a:t>这土地</a:t>
            </a:r>
            <a:endParaRPr lang="zh-CN" altLang="en-US" sz="3000" b="1" dirty="0">
              <a:solidFill>
                <a:schemeClr val="tx2">
                  <a:lumMod val="50000"/>
                </a:schemeClr>
              </a:solidFill>
              <a:latin typeface="+mn-ea"/>
              <a:cs typeface="楷体" panose="02010609060101010101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2228374" y="1825467"/>
            <a:ext cx="417195" cy="1238726"/>
          </a:xfrm>
          <a:prstGeom prst="leftBrace">
            <a:avLst/>
          </a:prstGeom>
          <a:ln w="1905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7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612108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flipH="1">
            <a:off x="3810" y="-13812"/>
            <a:ext cx="2576513" cy="141065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47174" y="230506"/>
            <a:ext cx="1947386" cy="697706"/>
          </a:xfrm>
        </p:spPr>
        <p:txBody>
          <a:bodyPr/>
          <a:lstStyle/>
          <a:p>
            <a:r>
              <a:rPr lang="zh-CN" altLang="en-US" sz="3300" dirty="0">
                <a:solidFill>
                  <a:schemeClr val="tx1">
                    <a:lumMod val="50000"/>
                  </a:schemeClr>
                </a:solidFill>
                <a:latin typeface="+mj-lt"/>
                <a:ea typeface="+mj-ea"/>
              </a:rPr>
              <a:t>教学目标：</a:t>
            </a:r>
            <a:endParaRPr lang="zh-CN" altLang="en-US" sz="3300" dirty="0">
              <a:solidFill>
                <a:schemeClr val="tx1">
                  <a:lumMod val="5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50" name="任意多边形 49"/>
          <p:cNvSpPr/>
          <p:nvPr>
            <p:custDataLst>
              <p:tags r:id="rId3"/>
            </p:custDataLst>
          </p:nvPr>
        </p:nvSpPr>
        <p:spPr bwMode="auto">
          <a:xfrm>
            <a:off x="824389" y="1706881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7174" y="928211"/>
            <a:ext cx="8858726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229100" y="2490788"/>
          <a:ext cx="685800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4" imgW="914400" imgH="215900" progId="Equation.KSEE3">
                  <p:embed/>
                </p:oleObj>
              </mc:Choice>
              <mc:Fallback>
                <p:oleObj name="" r:id="rId4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29100" y="2490788"/>
                        <a:ext cx="685800" cy="161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任意多边形 11"/>
          <p:cNvSpPr/>
          <p:nvPr>
            <p:custDataLst>
              <p:tags r:id="rId6"/>
            </p:custDataLst>
          </p:nvPr>
        </p:nvSpPr>
        <p:spPr bwMode="auto">
          <a:xfrm>
            <a:off x="824389" y="2460308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3" name="任意多边形 12"/>
          <p:cNvSpPr/>
          <p:nvPr>
            <p:custDataLst>
              <p:tags r:id="rId7"/>
            </p:custDataLst>
          </p:nvPr>
        </p:nvSpPr>
        <p:spPr bwMode="auto">
          <a:xfrm>
            <a:off x="824389" y="3154204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4" name="任意多边形 13"/>
          <p:cNvSpPr/>
          <p:nvPr>
            <p:custDataLst>
              <p:tags r:id="rId8"/>
            </p:custDataLst>
          </p:nvPr>
        </p:nvSpPr>
        <p:spPr bwMode="auto">
          <a:xfrm>
            <a:off x="824389" y="3847624"/>
            <a:ext cx="213836" cy="202406"/>
          </a:xfrm>
          <a:custGeom>
            <a:avLst/>
            <a:gdLst>
              <a:gd name="connsiteX0" fmla="*/ 697056 w 800580"/>
              <a:gd name="connsiteY0" fmla="*/ 58976 h 755406"/>
              <a:gd name="connsiteX1" fmla="*/ 653765 w 800580"/>
              <a:gd name="connsiteY1" fmla="*/ 97876 h 755406"/>
              <a:gd name="connsiteX2" fmla="*/ 697056 w 800580"/>
              <a:gd name="connsiteY2" fmla="*/ 136776 h 755406"/>
              <a:gd name="connsiteX3" fmla="*/ 740347 w 800580"/>
              <a:gd name="connsiteY3" fmla="*/ 97876 h 755406"/>
              <a:gd name="connsiteX4" fmla="*/ 697056 w 800580"/>
              <a:gd name="connsiteY4" fmla="*/ 58976 h 755406"/>
              <a:gd name="connsiteX5" fmla="*/ 400291 w 800580"/>
              <a:gd name="connsiteY5" fmla="*/ 0 h 755406"/>
              <a:gd name="connsiteX6" fmla="*/ 800580 w 800580"/>
              <a:gd name="connsiteY6" fmla="*/ 0 h 755406"/>
              <a:gd name="connsiteX7" fmla="*/ 800580 w 800580"/>
              <a:gd name="connsiteY7" fmla="*/ 377703 h 755406"/>
              <a:gd name="connsiteX8" fmla="*/ 400290 w 800580"/>
              <a:gd name="connsiteY8" fmla="*/ 755406 h 755406"/>
              <a:gd name="connsiteX9" fmla="*/ 0 w 800580"/>
              <a:gd name="connsiteY9" fmla="*/ 377703 h 755406"/>
              <a:gd name="connsiteX10" fmla="*/ 1 w 800580"/>
              <a:gd name="connsiteY10" fmla="*/ 377703 h 755406"/>
              <a:gd name="connsiteX11" fmla="*/ 400291 w 800580"/>
              <a:gd name="connsiteY11" fmla="*/ 0 h 755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0580" h="755406">
                <a:moveTo>
                  <a:pt x="697056" y="58976"/>
                </a:moveTo>
                <a:cubicBezTo>
                  <a:pt x="673147" y="58976"/>
                  <a:pt x="653765" y="76392"/>
                  <a:pt x="653765" y="97876"/>
                </a:cubicBezTo>
                <a:cubicBezTo>
                  <a:pt x="653765" y="119360"/>
                  <a:pt x="673147" y="136776"/>
                  <a:pt x="697056" y="136776"/>
                </a:cubicBezTo>
                <a:cubicBezTo>
                  <a:pt x="720965" y="136776"/>
                  <a:pt x="740347" y="119360"/>
                  <a:pt x="740347" y="97876"/>
                </a:cubicBezTo>
                <a:cubicBezTo>
                  <a:pt x="740347" y="76392"/>
                  <a:pt x="720965" y="58976"/>
                  <a:pt x="697056" y="58976"/>
                </a:cubicBezTo>
                <a:close/>
                <a:moveTo>
                  <a:pt x="400291" y="0"/>
                </a:moveTo>
                <a:lnTo>
                  <a:pt x="800580" y="0"/>
                </a:lnTo>
                <a:lnTo>
                  <a:pt x="800580" y="377703"/>
                </a:lnTo>
                <a:cubicBezTo>
                  <a:pt x="800580" y="586303"/>
                  <a:pt x="621364" y="755406"/>
                  <a:pt x="400290" y="755406"/>
                </a:cubicBezTo>
                <a:cubicBezTo>
                  <a:pt x="179216" y="755406"/>
                  <a:pt x="0" y="586303"/>
                  <a:pt x="0" y="377703"/>
                </a:cubicBezTo>
                <a:lnTo>
                  <a:pt x="1" y="377703"/>
                </a:lnTo>
                <a:cubicBezTo>
                  <a:pt x="1" y="169103"/>
                  <a:pt x="179217" y="0"/>
                  <a:pt x="400291" y="0"/>
                </a:cubicBezTo>
                <a:close/>
              </a:path>
            </a:pathLst>
          </a:custGeom>
          <a:solidFill>
            <a:srgbClr val="8B8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55000" lnSpcReduction="20000"/>
          </a:bodyPr>
          <a:lstStyle/>
          <a:p>
            <a:pPr algn="ctr">
              <a:defRPr/>
            </a:pP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2049" y="1559243"/>
            <a:ext cx="7133749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1</a:t>
            </a:r>
            <a:r>
              <a:rPr lang="en-US" altLang="zh-CN" sz="2100" dirty="0"/>
              <a:t>.</a:t>
            </a:r>
            <a:r>
              <a:rPr lang="zh-CN" altLang="en-US" sz="2100" dirty="0"/>
              <a:t>能正确、流利、有感情地朗读诗歌，读出重音和韵律，</a:t>
            </a:r>
            <a:endParaRPr lang="zh-CN" altLang="en-US" sz="2100" dirty="0"/>
          </a:p>
          <a:p>
            <a:r>
              <a:rPr lang="zh-CN" altLang="en-US" sz="2100" dirty="0"/>
              <a:t>   并能熟读成诵。</a:t>
            </a:r>
            <a:endParaRPr lang="zh-CN" altLang="en-US" sz="2100" dirty="0"/>
          </a:p>
        </p:txBody>
      </p:sp>
      <p:sp>
        <p:nvSpPr>
          <p:cNvPr id="10" name="文本框 9"/>
          <p:cNvSpPr txBox="1"/>
          <p:nvPr/>
        </p:nvSpPr>
        <p:spPr>
          <a:xfrm>
            <a:off x="1176338" y="2395537"/>
            <a:ext cx="589549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2.</a:t>
            </a:r>
            <a:r>
              <a:rPr lang="zh-CN" altLang="en-US" sz="2100" dirty="0"/>
              <a:t>了解有关艾青的文学常识和本诗的写作背景。</a:t>
            </a:r>
            <a:endParaRPr lang="zh-CN" altLang="en-US" sz="2100" dirty="0"/>
          </a:p>
        </p:txBody>
      </p:sp>
      <p:sp>
        <p:nvSpPr>
          <p:cNvPr id="7" name="文本框 6"/>
          <p:cNvSpPr txBox="1"/>
          <p:nvPr/>
        </p:nvSpPr>
        <p:spPr>
          <a:xfrm>
            <a:off x="1202055" y="3059906"/>
            <a:ext cx="371284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3.</a:t>
            </a:r>
            <a:r>
              <a:rPr lang="zh-CN" altLang="en-US" sz="2100" dirty="0"/>
              <a:t>学习有关象征的表现手法。</a:t>
            </a:r>
            <a:endParaRPr lang="zh-CN" altLang="en-US" sz="2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180624" y="3752850"/>
            <a:ext cx="429815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4.</a:t>
            </a:r>
            <a:r>
              <a:rPr lang="zh-CN" altLang="en-US" sz="2100" dirty="0"/>
              <a:t>深刻领会诗歌所表达的思想感情。</a:t>
            </a:r>
            <a:endParaRPr lang="zh-CN" altLang="en-US" sz="2100" dirty="0"/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7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学情</a:t>
            </a:r>
            <a:endParaRPr lang="zh-CN" altLang="en-US" sz="18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83962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情境导入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086100" y="852011"/>
            <a:ext cx="272796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什么是爱国主义？</a:t>
            </a:r>
            <a:endParaRPr lang="zh-CN" altLang="en-US" sz="2700" b="1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9664" y="1335882"/>
            <a:ext cx="7574756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爱国是热爱祖国的一山一水、一草一木乃至每一寸土地。</a:t>
            </a:r>
            <a:endParaRPr lang="zh-CN" altLang="en-US" sz="2400" dirty="0"/>
          </a:p>
        </p:txBody>
      </p:sp>
      <p:pic>
        <p:nvPicPr>
          <p:cNvPr id="13" name="图片 12" descr="542d992164c9320af99be9c4e21ca71f"/>
          <p:cNvPicPr>
            <a:picLocks noChangeAspect="1"/>
          </p:cNvPicPr>
          <p:nvPr/>
        </p:nvPicPr>
        <p:blipFill>
          <a:blip r:embed="rId1" cstate="email"/>
          <a:srcRect r="-3288"/>
          <a:stretch>
            <a:fillRect/>
          </a:stretch>
        </p:blipFill>
        <p:spPr>
          <a:xfrm>
            <a:off x="5167313" y="2053114"/>
            <a:ext cx="3372326" cy="2026444"/>
          </a:xfrm>
          <a:prstGeom prst="rect">
            <a:avLst/>
          </a:prstGeom>
        </p:spPr>
      </p:pic>
      <p:pic>
        <p:nvPicPr>
          <p:cNvPr id="14" name="图片 13" descr="c88775fb5b10d781e3add5df38550b2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33488" y="2053114"/>
            <a:ext cx="3385661" cy="202644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学情</a:t>
            </a:r>
            <a:endParaRPr lang="zh-CN" altLang="en-US" sz="1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9967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作家作品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ff98a44998680880085d380f3902d5b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75546" y="1460182"/>
            <a:ext cx="2475548" cy="21040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841" y="966311"/>
            <a:ext cx="266366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艾青</a:t>
            </a:r>
            <a:r>
              <a:rPr lang="zh-CN" altLang="en-US" sz="2700" b="1" dirty="0"/>
              <a:t> </a:t>
            </a:r>
            <a:r>
              <a:rPr lang="zh-CN" altLang="en-US" sz="1500" dirty="0"/>
              <a:t>1910—1996 </a:t>
            </a:r>
            <a:endParaRPr lang="zh-CN" altLang="en-US" sz="15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704850" y="1450181"/>
            <a:ext cx="4843939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4843" y="1550194"/>
            <a:ext cx="5062061" cy="1507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/>
              <a:t>原名蒋正涵，号海澄，浙江金华人，诗人。</a:t>
            </a:r>
            <a:endParaRPr lang="zh-CN" altLang="en-US" sz="1800" dirty="0"/>
          </a:p>
          <a:p>
            <a:pPr>
              <a:lnSpc>
                <a:spcPct val="130000"/>
              </a:lnSpc>
            </a:pPr>
            <a:r>
              <a:rPr lang="zh-CN" altLang="en-US" sz="1800" dirty="0"/>
              <a:t>1929年赴法国留学，并开始诗歌创作。</a:t>
            </a:r>
            <a:endParaRPr lang="zh-CN" altLang="en-US" sz="1800" dirty="0"/>
          </a:p>
          <a:p>
            <a:pPr>
              <a:lnSpc>
                <a:spcPct val="130000"/>
              </a:lnSpc>
            </a:pPr>
            <a:r>
              <a:rPr lang="zh-CN" altLang="en-US" sz="1800" dirty="0"/>
              <a:t>他抗战时期的诗作，为觉醒了的民族而歌唱，</a:t>
            </a:r>
            <a:endParaRPr lang="zh-CN" altLang="en-US" sz="1800" dirty="0"/>
          </a:p>
          <a:p>
            <a:pPr>
              <a:lnSpc>
                <a:spcPct val="130000"/>
              </a:lnSpc>
            </a:pPr>
            <a:r>
              <a:rPr lang="zh-CN" altLang="en-US" sz="1800" dirty="0"/>
              <a:t>格调高昂。</a:t>
            </a:r>
            <a:endParaRPr lang="zh-CN" altLang="en-US" sz="1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645795" y="3158967"/>
            <a:ext cx="3796665" cy="10367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b="1" dirty="0"/>
              <a:t>主要作品：</a:t>
            </a:r>
            <a:endParaRPr lang="zh-CN" altLang="en-US" sz="1800" dirty="0"/>
          </a:p>
          <a:p>
            <a:pPr>
              <a:lnSpc>
                <a:spcPct val="110000"/>
              </a:lnSpc>
            </a:pPr>
            <a:r>
              <a:rPr lang="zh-CN" altLang="en-US" sz="1800" dirty="0">
                <a:latin typeface="+mn-ea"/>
                <a:sym typeface="+mn-ea"/>
              </a:rPr>
              <a:t>诗集《大堰河》《北方》，</a:t>
            </a:r>
            <a:endParaRPr lang="zh-CN" altLang="en-US" sz="1800" dirty="0">
              <a:latin typeface="+mn-ea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en-US" sz="1800" dirty="0">
                <a:latin typeface="+mn-ea"/>
                <a:sym typeface="+mn-ea"/>
              </a:rPr>
              <a:t>长篇小说《绿洲笔记》等。</a:t>
            </a:r>
            <a:endParaRPr lang="zh-CN" altLang="en-US" sz="1800" dirty="0"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95224" y="607695"/>
            <a:ext cx="11477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学情</a:t>
            </a:r>
            <a:endParaRPr lang="zh-CN" altLang="en-US" sz="1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96821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背景资料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12508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2962752" y="1155859"/>
            <a:ext cx="6174581" cy="28136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/>
              <a:t>写于1938年</a:t>
            </a:r>
            <a:r>
              <a:rPr lang="zh-CN" altLang="en-US" sz="2100" dirty="0"/>
              <a:t>，</a:t>
            </a:r>
            <a:endParaRPr lang="zh-CN" altLang="en-US" sz="21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当时日本侵略军连续攻占了华北、华东、华南的广大地区，</a:t>
            </a:r>
            <a:endParaRPr lang="zh-CN" altLang="en-US" sz="18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所到之处疯狂肆虐，妄图摧毁中国人民的抵抗意志。</a:t>
            </a:r>
            <a:endParaRPr lang="zh-CN" altLang="en-US" sz="18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中国人民奋起抵抗，进行了不屈不挠的斗争。</a:t>
            </a:r>
            <a:endParaRPr lang="zh-CN" altLang="en-US" sz="18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诗人在国土沦丧、民族危亡的关头，</a:t>
            </a:r>
            <a:endParaRPr lang="zh-CN" altLang="en-US" sz="18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满怀对祖国的挚爱和对侵略者的仇恨，</a:t>
            </a:r>
            <a:endParaRPr lang="zh-CN" altLang="en-US" sz="1800" dirty="0"/>
          </a:p>
          <a:p>
            <a:pPr>
              <a:lnSpc>
                <a:spcPct val="140000"/>
              </a:lnSpc>
            </a:pPr>
            <a:r>
              <a:rPr lang="zh-CN" altLang="en-US" sz="1800" dirty="0"/>
              <a:t>写下了这首慷慨激昂的诗。</a:t>
            </a:r>
            <a:endParaRPr lang="zh-CN" altLang="en-US" sz="1800" dirty="0"/>
          </a:p>
        </p:txBody>
      </p:sp>
      <p:pic>
        <p:nvPicPr>
          <p:cNvPr id="13" name="图片 12" descr="图片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72904" y="1830705"/>
            <a:ext cx="2289810" cy="10934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91491" y="1686401"/>
            <a:ext cx="1871186" cy="106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ABD3D">
                    <a:alpha val="21000"/>
                  </a:srgbClr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我爱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chemeClr val="accent1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这土地</a:t>
            </a:r>
            <a:endParaRPr lang="zh-CN" altLang="en-US" sz="3600" b="1">
              <a:solidFill>
                <a:schemeClr val="accent1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学情</a:t>
            </a:r>
            <a:endParaRPr lang="zh-CN" altLang="en-US" sz="1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生字、新词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0918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31508" y="1281112"/>
            <a:ext cx="1091565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/>
              <a:t>汹涌　　　　　</a:t>
            </a:r>
            <a:endParaRPr lang="zh-CN" altLang="en-US" sz="33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643890" y="2800826"/>
            <a:ext cx="1051560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>
                <a:sym typeface="+mn-ea"/>
              </a:rPr>
              <a:t>嘶哑</a:t>
            </a:r>
            <a:endParaRPr lang="zh-CN" altLang="en-US" sz="3300" b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05426" y="1371124"/>
            <a:ext cx="254127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2400" b="1">
                <a:solidFill>
                  <a:srgbClr val="FF0000"/>
                </a:solidFill>
              </a:rPr>
              <a:t>xiōng yǒng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5428" y="2877027"/>
            <a:ext cx="1388269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( </a:t>
            </a:r>
            <a:r>
              <a:rPr lang="zh-CN" altLang="en-US" sz="2400" b="1">
                <a:solidFill>
                  <a:srgbClr val="FF0000"/>
                </a:solidFill>
              </a:rPr>
              <a:t>sī yǎ </a:t>
            </a:r>
            <a:r>
              <a:rPr lang="zh-CN" altLang="en-US" sz="2400" b="1">
                <a:solidFill>
                  <a:schemeClr val="tx1">
                    <a:lumMod val="50000"/>
                  </a:schemeClr>
                </a:solidFill>
              </a:rPr>
              <a:t>)</a:t>
            </a:r>
            <a:endParaRPr lang="zh-CN" altLang="en-US" sz="24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461" y="1827371"/>
            <a:ext cx="5052060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ym typeface="+mn-ea"/>
              </a:rPr>
              <a:t>释义：</a:t>
            </a:r>
            <a:r>
              <a:rPr lang="zh-CN" altLang="en-US" sz="2400" dirty="0"/>
              <a:t>(水)猛烈地向上涌或向前翻滚。</a:t>
            </a:r>
            <a:endParaRPr lang="zh-CN" altLang="en-US" sz="24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21506" y="3314700"/>
            <a:ext cx="241077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/>
              <a:t>释义：</a:t>
            </a:r>
            <a:r>
              <a:rPr lang="zh-CN" altLang="en-US" sz="2400" dirty="0"/>
              <a:t>声音沙哑。</a:t>
            </a:r>
            <a:endParaRPr lang="zh-CN" altLang="en-US" sz="2400" dirty="0"/>
          </a:p>
        </p:txBody>
      </p:sp>
      <p:pic>
        <p:nvPicPr>
          <p:cNvPr id="16" name="图片 15" descr="7fb8706b64bbe76ea701b051d1cded9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20880000">
            <a:off x="6912292" y="528638"/>
            <a:ext cx="2075498" cy="40728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学情</a:t>
            </a:r>
            <a:endParaRPr lang="zh-CN" altLang="en-US" sz="1800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诊断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861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生字、新词</a:t>
            </a:r>
            <a:endParaRPr lang="zh-CN" altLang="en-US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0918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358866" y="1602581"/>
            <a:ext cx="5694998" cy="1938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腐烂：</a:t>
            </a:r>
            <a:r>
              <a:rPr lang="zh-CN" altLang="en-US" sz="2400" dirty="0"/>
              <a:t>机体由于微生物的滋生而破坏。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止息：</a:t>
            </a:r>
            <a:r>
              <a:rPr lang="zh-CN" altLang="en-US" sz="2400" dirty="0"/>
              <a:t>停止。</a:t>
            </a: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zh-CN" altLang="en-US" sz="27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悲愤：</a:t>
            </a:r>
            <a:r>
              <a:rPr lang="zh-CN" altLang="en-US" sz="2400" dirty="0"/>
              <a:t>形容悲痛而又愤怒。</a:t>
            </a:r>
            <a:endParaRPr lang="zh-CN" altLang="en-US" sz="2400" dirty="0"/>
          </a:p>
        </p:txBody>
      </p:sp>
      <p:pic>
        <p:nvPicPr>
          <p:cNvPr id="15" name="图片 14" descr="7fb8706b64bbe76ea701b051d1cded9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 rot="1320000" flipH="1">
            <a:off x="-30480" y="1224439"/>
            <a:ext cx="1490186" cy="292560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自主探究</a:t>
            </a:r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480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指导朗读</a:t>
            </a:r>
            <a:endParaRPr lang="zh-CN" altLang="en-US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826294" y="867728"/>
            <a:ext cx="5224463" cy="33923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/>
              <a:t>假如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我</a:t>
            </a:r>
            <a:r>
              <a:rPr lang="zh-CN" altLang="en-US" sz="2400" dirty="0"/>
              <a:t>是一只</a:t>
            </a:r>
            <a:r>
              <a:rPr lang="zh-CN" altLang="en-US" sz="2400" b="1" dirty="0">
                <a:solidFill>
                  <a:srgbClr val="FF0000"/>
                </a:solidFill>
              </a:rPr>
              <a:t>鸟</a:t>
            </a:r>
            <a:r>
              <a:rPr lang="zh-CN" altLang="en-US" sz="2400" dirty="0"/>
              <a:t>，</a:t>
            </a:r>
            <a:endParaRPr lang="zh-CN" altLang="en-US" sz="24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我</a:t>
            </a:r>
            <a:r>
              <a:rPr lang="zh-CN" altLang="en-US" sz="2400" b="1" dirty="0">
                <a:solidFill>
                  <a:srgbClr val="FF0000"/>
                </a:solidFill>
              </a:rPr>
              <a:t>也</a:t>
            </a:r>
            <a:r>
              <a:rPr lang="zh-CN" altLang="en-US" sz="2400" dirty="0"/>
              <a:t>应该</a:t>
            </a:r>
            <a:r>
              <a:rPr lang="zh-CN" altLang="en-US" sz="2400" b="1" dirty="0"/>
              <a:t>/</a:t>
            </a:r>
            <a:r>
              <a:rPr lang="zh-CN" altLang="en-US" sz="2400" dirty="0"/>
              <a:t>用</a:t>
            </a:r>
            <a:r>
              <a:rPr lang="zh-CN" altLang="en-US" sz="2400" b="1" dirty="0">
                <a:solidFill>
                  <a:srgbClr val="FF0000"/>
                </a:solidFill>
              </a:rPr>
              <a:t>嘶哑</a:t>
            </a:r>
            <a:r>
              <a:rPr lang="zh-CN" altLang="en-US" sz="2400" dirty="0"/>
              <a:t>的喉咙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歌唱</a:t>
            </a:r>
            <a:r>
              <a:rPr lang="zh-CN" altLang="en-US" sz="2400" dirty="0"/>
              <a:t>：</a:t>
            </a:r>
            <a:endParaRPr lang="zh-CN" altLang="en-US" sz="24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这被</a:t>
            </a:r>
            <a:r>
              <a:rPr lang="zh-CN" altLang="en-US" sz="2400" b="1" dirty="0">
                <a:solidFill>
                  <a:srgbClr val="FF0000"/>
                </a:solidFill>
              </a:rPr>
              <a:t>暴风雨</a:t>
            </a:r>
            <a:r>
              <a:rPr lang="zh-CN" altLang="en-US" sz="2400" b="1" dirty="0"/>
              <a:t>/</a:t>
            </a:r>
            <a:r>
              <a:rPr lang="zh-CN" altLang="en-US" sz="2400" dirty="0"/>
              <a:t>所打击着的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土地</a:t>
            </a:r>
            <a:r>
              <a:rPr lang="zh-CN" altLang="en-US" sz="2400" dirty="0"/>
              <a:t>，</a:t>
            </a:r>
            <a:endParaRPr lang="zh-CN" altLang="en-US" sz="24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这</a:t>
            </a:r>
            <a:r>
              <a:rPr lang="zh-CN" altLang="en-US" sz="2400" b="1" dirty="0"/>
              <a:t>/</a:t>
            </a:r>
            <a:r>
              <a:rPr lang="zh-CN" altLang="en-US" sz="2400" dirty="0"/>
              <a:t>永远汹涌着</a:t>
            </a:r>
            <a:r>
              <a:rPr lang="zh-CN" altLang="en-US" sz="2400" b="1" dirty="0"/>
              <a:t>/</a:t>
            </a:r>
            <a:r>
              <a:rPr lang="zh-CN" altLang="en-US" sz="2400" dirty="0"/>
              <a:t>我们的</a:t>
            </a:r>
            <a:r>
              <a:rPr lang="zh-CN" altLang="en-US" sz="2400" b="1" dirty="0">
                <a:solidFill>
                  <a:srgbClr val="FF0000"/>
                </a:solidFill>
              </a:rPr>
              <a:t>悲愤</a:t>
            </a:r>
            <a:r>
              <a:rPr lang="zh-CN" altLang="en-US" sz="2400" dirty="0"/>
              <a:t>的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河流</a:t>
            </a:r>
            <a:r>
              <a:rPr lang="zh-CN" altLang="en-US" sz="2400" dirty="0"/>
              <a:t>，</a:t>
            </a:r>
            <a:endParaRPr lang="zh-CN" altLang="en-US" sz="24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这</a:t>
            </a:r>
            <a:r>
              <a:rPr lang="zh-CN" altLang="en-US" sz="2400" b="1" dirty="0"/>
              <a:t>/</a:t>
            </a:r>
            <a:r>
              <a:rPr lang="zh-CN" altLang="en-US" sz="2400" dirty="0"/>
              <a:t>无止息地</a:t>
            </a:r>
            <a:r>
              <a:rPr lang="zh-CN" altLang="en-US" sz="2400" b="1" dirty="0"/>
              <a:t>/</a:t>
            </a:r>
            <a:r>
              <a:rPr lang="zh-CN" altLang="en-US" sz="2400" dirty="0"/>
              <a:t>吹刮着的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激怒</a:t>
            </a:r>
            <a:r>
              <a:rPr lang="zh-CN" altLang="en-US" sz="2400" dirty="0"/>
              <a:t>的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风</a:t>
            </a:r>
            <a:r>
              <a:rPr lang="zh-CN" altLang="en-US" sz="2400" dirty="0"/>
              <a:t>，</a:t>
            </a:r>
            <a:endParaRPr lang="zh-CN" altLang="en-US" sz="2400" dirty="0"/>
          </a:p>
          <a:p>
            <a:pPr algn="l">
              <a:lnSpc>
                <a:spcPct val="150000"/>
              </a:lnSpc>
            </a:pPr>
            <a:r>
              <a:rPr lang="zh-CN" altLang="en-US" sz="2400" dirty="0"/>
              <a:t>和</a:t>
            </a:r>
            <a:r>
              <a:rPr lang="zh-CN" altLang="en-US" sz="2400" dirty="0">
                <a:latin typeface="+mn-ea"/>
              </a:rPr>
              <a:t>那</a:t>
            </a:r>
            <a:r>
              <a:rPr lang="zh-CN" altLang="en-US" sz="2400" dirty="0"/>
              <a:t>来自林间的</a:t>
            </a:r>
            <a:r>
              <a:rPr lang="zh-CN" altLang="en-US" sz="2400" b="1" dirty="0"/>
              <a:t>/</a:t>
            </a:r>
            <a:r>
              <a:rPr lang="zh-CN" altLang="en-US" sz="2400" dirty="0"/>
              <a:t>无比</a:t>
            </a:r>
            <a:r>
              <a:rPr lang="zh-CN" altLang="en-US" sz="2400" b="1" dirty="0">
                <a:solidFill>
                  <a:srgbClr val="FF0000"/>
                </a:solidFill>
              </a:rPr>
              <a:t>温柔</a:t>
            </a:r>
            <a:r>
              <a:rPr lang="zh-CN" altLang="en-US" sz="2400" dirty="0"/>
              <a:t>的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黎明</a:t>
            </a:r>
            <a:r>
              <a:rPr lang="zh-CN" altLang="en-US" sz="2400" dirty="0"/>
              <a:t>……</a:t>
            </a:r>
            <a:endParaRPr lang="zh-CN" altLang="en-US" sz="2400" dirty="0"/>
          </a:p>
        </p:txBody>
      </p:sp>
      <p:pic>
        <p:nvPicPr>
          <p:cNvPr id="12" name="图片 11" descr="7955ebefba3d10dc356f62d54913803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0400000" flipH="1">
            <a:off x="6316980" y="1104424"/>
            <a:ext cx="2905125" cy="35961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7945279" y="-8573"/>
            <a:ext cx="1229201" cy="125825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0009" y="181928"/>
            <a:ext cx="63484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自主探究</a:t>
            </a:r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 flipV="1">
            <a:off x="734854" y="-8573"/>
            <a:ext cx="10001" cy="87630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822484" y="354806"/>
            <a:ext cx="1032986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指导朗读</a:t>
            </a:r>
            <a:endParaRPr lang="zh-CN" altLang="en-US" b="1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006316" y="634841"/>
            <a:ext cx="459105" cy="3810"/>
          </a:xfrm>
          <a:prstGeom prst="line">
            <a:avLst/>
          </a:prstGeom>
          <a:ln w="349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421029" y="1052037"/>
            <a:ext cx="3745230" cy="13234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70000"/>
              </a:lnSpc>
            </a:pPr>
            <a:r>
              <a:rPr lang="zh-CN" altLang="en-US" sz="2400" dirty="0"/>
              <a:t>——然后</a:t>
            </a:r>
            <a:r>
              <a:rPr lang="zh-CN" altLang="en-US" sz="2400" b="1" dirty="0"/>
              <a:t>/</a:t>
            </a:r>
            <a:r>
              <a:rPr lang="zh-CN" altLang="en-US" sz="2400" dirty="0"/>
              <a:t>我</a:t>
            </a:r>
            <a:r>
              <a:rPr lang="zh-CN" altLang="en-US" sz="2400" b="1" dirty="0">
                <a:solidFill>
                  <a:srgbClr val="FF0000"/>
                </a:solidFill>
              </a:rPr>
              <a:t>死</a:t>
            </a:r>
            <a:r>
              <a:rPr lang="zh-CN" altLang="en-US" sz="2400" dirty="0"/>
              <a:t>了，</a:t>
            </a:r>
            <a:endParaRPr lang="zh-CN" altLang="en-US" sz="2400" dirty="0"/>
          </a:p>
          <a:p>
            <a:pPr algn="r">
              <a:lnSpc>
                <a:spcPct val="170000"/>
              </a:lnSpc>
            </a:pPr>
            <a:r>
              <a:rPr lang="zh-CN" altLang="en-US" sz="2400" dirty="0"/>
              <a:t>连</a:t>
            </a:r>
            <a:r>
              <a:rPr lang="zh-CN" altLang="en-US" sz="2400" b="1" dirty="0">
                <a:solidFill>
                  <a:srgbClr val="FF0000"/>
                </a:solidFill>
              </a:rPr>
              <a:t>羽毛</a:t>
            </a:r>
            <a:r>
              <a:rPr lang="zh-CN" altLang="en-US" sz="2400" b="1" dirty="0"/>
              <a:t>/</a:t>
            </a:r>
            <a:r>
              <a:rPr lang="zh-CN" altLang="en-US" sz="2400" dirty="0"/>
              <a:t>也腐烂在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土地</a:t>
            </a:r>
            <a:r>
              <a:rPr lang="zh-CN" altLang="en-US" sz="2400" dirty="0"/>
              <a:t>里面。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3724751" y="2613184"/>
            <a:ext cx="4275773" cy="13234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ct val="17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为什么</a:t>
            </a:r>
            <a:r>
              <a:rPr lang="zh-CN" altLang="en-US" sz="2400" b="1" dirty="0"/>
              <a:t>/</a:t>
            </a:r>
            <a:r>
              <a:rPr lang="zh-CN" altLang="en-US" sz="2400" dirty="0"/>
              <a:t>我的眼里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常含泪水</a:t>
            </a:r>
            <a:r>
              <a:rPr lang="zh-CN" altLang="en-US" sz="2400" dirty="0"/>
              <a:t>？</a:t>
            </a:r>
            <a:endParaRPr lang="zh-CN" altLang="en-US" sz="2400" dirty="0"/>
          </a:p>
          <a:p>
            <a:pPr algn="r">
              <a:lnSpc>
                <a:spcPct val="170000"/>
              </a:lnSpc>
            </a:pPr>
            <a:r>
              <a:rPr lang="zh-CN" altLang="en-US" sz="2400" dirty="0"/>
              <a:t>因为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我</a:t>
            </a:r>
            <a:r>
              <a:rPr lang="zh-CN" altLang="en-US" sz="2400" dirty="0"/>
              <a:t>对这</a:t>
            </a:r>
            <a:r>
              <a:rPr lang="zh-CN" altLang="en-US" sz="2400" b="1" dirty="0">
                <a:solidFill>
                  <a:srgbClr val="FF0000"/>
                </a:solidFill>
              </a:rPr>
              <a:t>土地</a:t>
            </a:r>
            <a:r>
              <a:rPr lang="zh-CN" altLang="en-US" sz="2400" b="1" dirty="0"/>
              <a:t>/</a:t>
            </a:r>
            <a:r>
              <a:rPr lang="zh-CN" altLang="en-US" sz="2400" b="1" dirty="0">
                <a:solidFill>
                  <a:srgbClr val="FF0000"/>
                </a:solidFill>
              </a:rPr>
              <a:t>爱</a:t>
            </a:r>
            <a:r>
              <a:rPr lang="zh-CN" altLang="en-US" sz="2400" dirty="0"/>
              <a:t>得深沉……</a:t>
            </a:r>
            <a:endParaRPr lang="zh-CN" altLang="en-US" sz="2400" dirty="0"/>
          </a:p>
        </p:txBody>
      </p:sp>
      <p:pic>
        <p:nvPicPr>
          <p:cNvPr id="4" name="图片 3" descr="u=1831490640,342890202&amp;fm=200&amp;gp=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0146" y="1389221"/>
            <a:ext cx="1950720" cy="236505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10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160394"/>
</p:tagLst>
</file>

<file path=ppt/tags/tag16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7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SLIDE_POSITION" val="-1*41"/>
  <p:tag name="KSO_WM_SLIDE_SIZE" val="720*387"/>
  <p:tag name="KSO_WM_DIAGRAM_GROUP_CODE" val="l1-1"/>
</p:tagLst>
</file>

<file path=ppt/tags/tag18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19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4"/>
</p:tagLst>
</file>

<file path=ppt/tags/tag20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1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2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3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16"/>
  <p:tag name="KSO_WM_SLIDE_SIZE" val="828*375"/>
</p:tagLst>
</file>

<file path=ppt/tags/tag27.xml><?xml version="1.0" encoding="utf-8"?>
<p:tagLst xmlns:p="http://schemas.openxmlformats.org/presentationml/2006/main">
  <p:tag name="KSO_WM_DOC_GUID" val="{de9e77fd-3039-462b-b014-6f960b576bc7}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f"/>
  <p:tag name="KSO_WM_UNIT_INDEX" val="1"/>
  <p:tag name="KSO_WM_UNIT_ID" val="custom160394_2*f*1"/>
  <p:tag name="KSO_WM_UNIT_CLEAR" val="1"/>
  <p:tag name="KSO_WM_UNIT_LAYERLEVEL" val="1"/>
  <p:tag name="KSO_WM_UNIT_VALUE" val="495"/>
  <p:tag name="KSO_WM_UNIT_HIGHLIGHT" val="0"/>
  <p:tag name="KSO_WM_UNIT_COMPATIBLE" val="0"/>
  <p:tag name="KSO_WM_UNIT_PRESET_TEXT_INDEX" val="5"/>
  <p:tag name="KSO_WM_UNIT_PRESET_TEXT_LEN" val="232"/>
</p:tagLst>
</file>

<file path=ppt/tags/tag4.xml><?xml version="1.0" encoding="utf-8"?>
<p:tagLst xmlns:p="http://schemas.openxmlformats.org/presentationml/2006/main">
  <p:tag name="KSO_WM_TEMPLATE_CATEGORY" val="custom"/>
  <p:tag name="KSO_WM_TEMPLATE_INDEX" val="160394"/>
  <p:tag name="KSO_WM_TAG_VERSION" val="1.0"/>
  <p:tag name="KSO_WM_SLIDE_ID" val="custom160394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6"/>
  <p:tag name="KSO_WM_SLIDE_SIZE" val="828*37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a"/>
  <p:tag name="KSO_WM_UNIT_INDEX" val="1"/>
  <p:tag name="KSO_WM_UNIT_ID" val="custom160394_2*a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4"/>
  <p:tag name="KSO_WM_UNIT_TYPE" val="l_i"/>
  <p:tag name="KSO_WM_UNIT_INDEX" val="1_1"/>
  <p:tag name="KSO_WM_UNIT_ID" val="custom160394_10*l_i*1_1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第一PPT模板网-WWW.1PPT.COM">
  <a:themeElements>
    <a:clrScheme name="104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2301</Words>
  <Application>WPS 演示</Application>
  <PresentationFormat>全屏显示(16:9)</PresentationFormat>
  <Paragraphs>239</Paragraphs>
  <Slides>18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黑体</vt:lpstr>
      <vt:lpstr>Calibri</vt:lpstr>
      <vt:lpstr>楷体</vt:lpstr>
      <vt:lpstr>微软雅黑</vt:lpstr>
      <vt:lpstr>Arial</vt:lpstr>
      <vt:lpstr>Arial Unicode MS</vt:lpstr>
      <vt:lpstr>第一PPT模板网-WWW.1PPT.COM</vt:lpstr>
      <vt:lpstr>Office 主题</vt:lpstr>
      <vt:lpstr>Equation.KSEE3</vt:lpstr>
      <vt:lpstr>PowerPoint 演示文稿</vt:lpstr>
      <vt:lpstr>教学目标：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http://www.ypppt.com/</dc:description>
  <dc:subject>第一PPT模板网-WWW.1PPT.COM</dc:subject>
  <cp:lastModifiedBy>Administrator</cp:lastModifiedBy>
  <cp:revision>1427</cp:revision>
  <dcterms:created xsi:type="dcterms:W3CDTF">2015-04-02T07:05:00Z</dcterms:created>
  <dcterms:modified xsi:type="dcterms:W3CDTF">2020-09-27T09:40:17Z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