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8" r:id="rId3"/>
    <p:sldId id="269" r:id="rId4"/>
    <p:sldId id="261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78" r:id="rId15"/>
    <p:sldId id="280" r:id="rId16"/>
    <p:sldId id="282" r:id="rId17"/>
    <p:sldId id="283" r:id="rId18"/>
    <p:sldId id="284" r:id="rId19"/>
    <p:sldId id="285" r:id="rId20"/>
    <p:sldId id="287" r:id="rId21"/>
    <p:sldId id="288" r:id="rId22"/>
    <p:sldId id="289" r:id="rId23"/>
    <p:sldId id="28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3707" y="1405719"/>
            <a:ext cx="9840036" cy="4217159"/>
          </a:xfrm>
        </p:spPr>
        <p:txBody>
          <a:bodyPr>
            <a:normAutofit fontScale="90000"/>
          </a:bodyPr>
          <a:lstStyle/>
          <a:p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r>
              <a:rPr lang="en-US" altLang="zh-CN" b="1"/>
              <a:t>                       </a:t>
            </a:r>
            <a:r>
              <a:rPr lang="zh-CN" altLang="en-US" b="1">
                <a:solidFill>
                  <a:srgbClr val="FFC000"/>
                </a:solidFill>
              </a:rPr>
              <a:t>版本有异同，品咂出韵味</a:t>
            </a:r>
            <a:br>
              <a:rPr lang="en-US" altLang="zh-CN" b="1">
                <a:solidFill>
                  <a:srgbClr val="FFC000"/>
                </a:solidFill>
              </a:rPr>
            </a:br>
            <a:r>
              <a:rPr lang="en-US" altLang="zh-CN" b="1">
                <a:solidFill>
                  <a:srgbClr val="FFC000"/>
                </a:solidFill>
              </a:rPr>
              <a:t>   ——</a:t>
            </a:r>
            <a:r>
              <a:rPr lang="zh-CN" altLang="en-US" b="1">
                <a:solidFill>
                  <a:srgbClr val="FFC000"/>
                </a:solidFill>
              </a:rPr>
              <a:t>教材编辑部“诗词选集版本”项目讨论会</a:t>
            </a:r>
            <a:br>
              <a:rPr lang="zh-CN" altLang="en-US"/>
            </a:br>
            <a:br>
              <a:rPr lang="zh-CN" altLang="en-US"/>
            </a:br>
            <a:br>
              <a:rPr lang="zh-CN" altLang="en-US">
                <a:solidFill>
                  <a:srgbClr val="FFC000"/>
                </a:solidFill>
              </a:rPr>
            </a:b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63774" y="545911"/>
            <a:ext cx="11818960" cy="5923128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2600" b="1"/>
              <a:t>卡片</a:t>
            </a:r>
            <a:r>
              <a:rPr lang="en-US" sz="2600" b="1"/>
              <a:t>2</a:t>
            </a:r>
            <a:r>
              <a:rPr lang="zh-CN" altLang="en-US" sz="2600" b="1"/>
              <a:t>：</a:t>
            </a:r>
            <a:r>
              <a:rPr lang="en-US" altLang="zh-CN" sz="2600" b="1"/>
              <a:t>《</a:t>
            </a:r>
            <a:r>
              <a:rPr lang="zh-CN" altLang="en-US" sz="2600" b="1"/>
              <a:t>念奴娇</a:t>
            </a:r>
            <a:r>
              <a:rPr lang="en-US" altLang="zh-CN" sz="2600" b="1"/>
              <a:t>•</a:t>
            </a:r>
            <a:r>
              <a:rPr lang="zh-CN" altLang="en-US" sz="2600" b="1"/>
              <a:t>赤壁怀古</a:t>
            </a:r>
            <a:r>
              <a:rPr lang="en-US" altLang="zh-CN" sz="2600" b="1"/>
              <a:t>》</a:t>
            </a:r>
            <a:endParaRPr lang="zh-CN" altLang="en-US" sz="2600"/>
          </a:p>
          <a:p>
            <a:r>
              <a:rPr lang="zh-CN" altLang="en-US" sz="2600"/>
              <a:t>版本一（赵君虎等．中职语文（必修）第三册．北京：人民教育出版社，</a:t>
            </a:r>
            <a:r>
              <a:rPr lang="en-US" sz="2600"/>
              <a:t>2006</a:t>
            </a:r>
            <a:r>
              <a:rPr lang="zh-CN" altLang="en-US" sz="2600"/>
              <a:t>：</a:t>
            </a:r>
            <a:r>
              <a:rPr lang="en-US" sz="2600"/>
              <a:t>139-140</a:t>
            </a:r>
            <a:r>
              <a:rPr lang="zh-CN" altLang="en-US" sz="2600"/>
              <a:t>）</a:t>
            </a:r>
          </a:p>
          <a:p>
            <a:r>
              <a:rPr lang="zh-CN" altLang="en-US" sz="2600"/>
              <a:t>大江东去，浪淘尽，千古风流人物。故垒西边，人道是：三国周郎赤壁。乱石穿空，惊涛拍岸，卷起千堆雪。江山如画，一时多少豪杰。</a:t>
            </a:r>
          </a:p>
          <a:p>
            <a:r>
              <a:rPr lang="zh-CN" altLang="en-US" sz="2600"/>
              <a:t>遥想公瑾当年，小乔初嫁了，雄姿英发。羽扇纶巾，谈笑间、</a:t>
            </a:r>
            <a:r>
              <a:rPr lang="zh-CN" altLang="en-US" sz="2600" b="1"/>
              <a:t>樯橹</a:t>
            </a:r>
            <a:r>
              <a:rPr lang="zh-CN" altLang="en-US" sz="2600"/>
              <a:t>灰飞烟灭。故国神游，多情应笑我，早生华发。</a:t>
            </a:r>
            <a:r>
              <a:rPr lang="zh-CN" altLang="en-US" sz="2600" b="1"/>
              <a:t>人生</a:t>
            </a:r>
            <a:r>
              <a:rPr lang="zh-CN" altLang="en-US" sz="2600"/>
              <a:t>如梦，一</a:t>
            </a:r>
            <a:r>
              <a:rPr lang="zh-CN" altLang="en-US" sz="2600" b="1"/>
              <a:t>尊</a:t>
            </a:r>
            <a:r>
              <a:rPr lang="zh-CN" altLang="en-US" sz="2600"/>
              <a:t>还酹江月。</a:t>
            </a:r>
          </a:p>
          <a:p>
            <a:r>
              <a:rPr lang="zh-CN" altLang="en-US" sz="2600"/>
              <a:t>版本二（徐中玉金启华．中国古代文学作品选（二）．上海：华东师范大学出版社，</a:t>
            </a:r>
            <a:r>
              <a:rPr lang="en-US" sz="2600"/>
              <a:t>1999</a:t>
            </a:r>
            <a:r>
              <a:rPr lang="zh-CN" altLang="en-US" sz="2600"/>
              <a:t>：</a:t>
            </a:r>
            <a:r>
              <a:rPr lang="en-US" sz="2600"/>
              <a:t>69-71</a:t>
            </a:r>
            <a:r>
              <a:rPr lang="zh-CN" altLang="en-US" sz="2600"/>
              <a:t>）</a:t>
            </a:r>
          </a:p>
          <a:p>
            <a:r>
              <a:rPr lang="zh-CN" altLang="en-US" sz="2600"/>
              <a:t>大江东去，浪淘尽，千古风流人物。故垒西边，人道是：三国周郎赤壁。乱石崩云，惊涛裂岸，卷起千堆雪。江山如画，一时多少豪杰。</a:t>
            </a:r>
          </a:p>
          <a:p>
            <a:r>
              <a:rPr lang="zh-CN" altLang="en-US" sz="2600"/>
              <a:t>遥想公瑾当年，小乔初嫁了，雄姿英发。羽扇纶巾，谈笑间、</a:t>
            </a:r>
            <a:r>
              <a:rPr lang="zh-CN" altLang="en-US" sz="2600" b="1"/>
              <a:t>强虏</a:t>
            </a:r>
            <a:r>
              <a:rPr lang="zh-CN" altLang="en-US" sz="2600"/>
              <a:t>灰飞烟灭。故国神游，多情应笑我，早生华发。</a:t>
            </a:r>
            <a:r>
              <a:rPr lang="zh-CN" altLang="en-US" sz="2600" b="1"/>
              <a:t>人间</a:t>
            </a:r>
            <a:r>
              <a:rPr lang="zh-CN" altLang="en-US" sz="2600"/>
              <a:t>如梦，一</a:t>
            </a:r>
            <a:r>
              <a:rPr lang="zh-CN" altLang="en-US" sz="2600" b="1"/>
              <a:t>尊</a:t>
            </a:r>
            <a:r>
              <a:rPr lang="zh-CN" altLang="en-US" sz="2600"/>
              <a:t>还酹江月。</a:t>
            </a:r>
          </a:p>
          <a:p>
            <a:r>
              <a:rPr lang="zh-CN" altLang="en-US" sz="2600"/>
              <a:t>版本三（刘乃昌等．唐宋词鉴赏辞典（唐</a:t>
            </a:r>
            <a:r>
              <a:rPr lang="en-US" altLang="zh-CN" sz="2600"/>
              <a:t>·</a:t>
            </a:r>
            <a:r>
              <a:rPr lang="zh-CN" altLang="en-US" sz="2600"/>
              <a:t>五代</a:t>
            </a:r>
            <a:r>
              <a:rPr lang="en-US" altLang="zh-CN" sz="2600"/>
              <a:t>·</a:t>
            </a:r>
            <a:r>
              <a:rPr lang="zh-CN" altLang="en-US" sz="2600"/>
              <a:t>北宋）．上海：上海辞书出版社，</a:t>
            </a:r>
            <a:r>
              <a:rPr lang="en-US" sz="2600"/>
              <a:t>1988</a:t>
            </a:r>
            <a:r>
              <a:rPr lang="zh-CN" altLang="en-US" sz="2600"/>
              <a:t>：</a:t>
            </a:r>
            <a:r>
              <a:rPr lang="en-US" sz="2600"/>
              <a:t>620-623</a:t>
            </a:r>
            <a:r>
              <a:rPr lang="zh-CN" altLang="en-US" sz="2600"/>
              <a:t>）</a:t>
            </a:r>
          </a:p>
          <a:p>
            <a:r>
              <a:rPr lang="zh-CN" altLang="en-US" sz="2600"/>
              <a:t>大江东去，浪淘尽，千古风流人物。故垒西边，人道是：三国周郎赤壁。乱石崩云，惊涛裂岸，卷起千堆雪。江山如画，一时多少豪杰。</a:t>
            </a:r>
          </a:p>
          <a:p>
            <a:r>
              <a:rPr lang="zh-CN" altLang="en-US" sz="2600"/>
              <a:t>遥想公瑾当年，小乔初嫁了，雄姿英发。羽扇纶巾，谈笑间、</a:t>
            </a:r>
            <a:r>
              <a:rPr lang="zh-CN" altLang="en-US" sz="2600" b="1"/>
              <a:t>樯橹</a:t>
            </a:r>
            <a:r>
              <a:rPr lang="zh-CN" altLang="en-US" sz="2600"/>
              <a:t>灰飞烟灭。故国神游，多情应笑我，早生华发。</a:t>
            </a:r>
            <a:r>
              <a:rPr lang="zh-CN" altLang="en-US" sz="2600" b="1"/>
              <a:t>人间</a:t>
            </a:r>
            <a:r>
              <a:rPr lang="zh-CN" altLang="en-US" sz="2600"/>
              <a:t>如梦，一</a:t>
            </a:r>
            <a:r>
              <a:rPr lang="zh-CN" altLang="en-US" sz="2600" b="1"/>
              <a:t>樽</a:t>
            </a:r>
            <a:r>
              <a:rPr lang="zh-CN" altLang="en-US" sz="2600"/>
              <a:t>还酹江月。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63773" y="464024"/>
            <a:ext cx="12028227" cy="6059605"/>
          </a:xfrm>
        </p:spPr>
        <p:txBody>
          <a:bodyPr/>
          <a:lstStyle/>
          <a:p>
            <a:r>
              <a:rPr lang="zh-CN" altLang="en-US" sz="2800"/>
              <a:t>版本四（蘅塘退士等．唐诗三百首</a:t>
            </a:r>
            <a:r>
              <a:rPr lang="en-US" altLang="zh-CN" sz="2800"/>
              <a:t>·</a:t>
            </a:r>
            <a:r>
              <a:rPr lang="zh-CN" altLang="en-US" sz="2800"/>
              <a:t>宋词三百首</a:t>
            </a:r>
            <a:r>
              <a:rPr lang="en-US" altLang="zh-CN" sz="2800"/>
              <a:t>·</a:t>
            </a:r>
            <a:r>
              <a:rPr lang="zh-CN" altLang="en-US" sz="2800"/>
              <a:t>元曲三百首．北京：华文出版社，</a:t>
            </a:r>
            <a:r>
              <a:rPr lang="en-US" sz="2800"/>
              <a:t>2009</a:t>
            </a:r>
            <a:r>
              <a:rPr lang="zh-CN" altLang="en-US" sz="2800"/>
              <a:t>：</a:t>
            </a:r>
            <a:r>
              <a:rPr lang="en-US" sz="2800"/>
              <a:t>211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大江东去，浪淘尽，千古风流人物。故垒西边，人道是：三国周郎赤壁。乱石穿空，惊涛拍岸，卷起千堆雪。江山如画，一时多少豪杰。</a:t>
            </a:r>
          </a:p>
          <a:p>
            <a:r>
              <a:rPr lang="zh-CN" altLang="en-US" sz="2800"/>
              <a:t>遥想公瑾当年，小乔初嫁了，雄姿英发。羽扇纶巾，谈笑间、</a:t>
            </a:r>
            <a:r>
              <a:rPr lang="zh-CN" altLang="en-US" sz="2800" b="1"/>
              <a:t>樯橹</a:t>
            </a:r>
            <a:r>
              <a:rPr lang="zh-CN" altLang="en-US" sz="2800"/>
              <a:t>灰飞烟灭。故国神游，多情应笑我，早生华发。</a:t>
            </a:r>
            <a:r>
              <a:rPr lang="zh-CN" altLang="en-US" sz="2800" b="1"/>
              <a:t>人生</a:t>
            </a:r>
            <a:r>
              <a:rPr lang="zh-CN" altLang="en-US" sz="2800"/>
              <a:t>如梦，一</a:t>
            </a:r>
            <a:r>
              <a:rPr lang="zh-CN" altLang="en-US" sz="2800" b="1"/>
              <a:t>樽</a:t>
            </a:r>
            <a:r>
              <a:rPr lang="zh-CN" altLang="en-US" sz="2800"/>
              <a:t>还酹江月。</a:t>
            </a:r>
          </a:p>
          <a:p>
            <a:r>
              <a:rPr lang="zh-CN" altLang="en-US" sz="2800"/>
              <a:t>版本五（陆林编注．宋词．北京：北京师范大学出版社，</a:t>
            </a:r>
            <a:r>
              <a:rPr lang="en-US" sz="2800"/>
              <a:t>1992</a:t>
            </a:r>
            <a:r>
              <a:rPr lang="zh-CN" altLang="en-US" sz="2800"/>
              <a:t>：</a:t>
            </a:r>
            <a:r>
              <a:rPr lang="en-US" sz="2800"/>
              <a:t>60-62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大江东去，浪淘尽，千古风流人物。故垒西边，人道是：三国周郎赤壁。乱石穿空，惊涛拍岸，卷起千堆雪。江山如画，一时多少豪杰。</a:t>
            </a:r>
          </a:p>
          <a:p>
            <a:r>
              <a:rPr lang="zh-CN" altLang="en-US" sz="2800"/>
              <a:t>遥想公瑾当年，小乔初嫁了，雄姿英发。羽扇纶巾，谈笑间、</a:t>
            </a:r>
            <a:r>
              <a:rPr lang="zh-CN" altLang="en-US" sz="2800" b="1"/>
              <a:t>强虏</a:t>
            </a:r>
            <a:r>
              <a:rPr lang="zh-CN" altLang="en-US" sz="2800"/>
              <a:t>灰飞烟灭。故国神游，多情应笑我，早生华发。</a:t>
            </a:r>
            <a:r>
              <a:rPr lang="zh-CN" altLang="en-US" sz="2800" b="1"/>
              <a:t>人间</a:t>
            </a:r>
            <a:r>
              <a:rPr lang="zh-CN" altLang="en-US" sz="2800"/>
              <a:t>如梦，一</a:t>
            </a:r>
            <a:r>
              <a:rPr lang="zh-CN" altLang="en-US" sz="2800" b="1"/>
              <a:t>樽</a:t>
            </a:r>
            <a:r>
              <a:rPr lang="zh-CN" altLang="en-US" sz="2800"/>
              <a:t>还酹江月。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0" y="545910"/>
            <a:ext cx="12192000" cy="595042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/>
              <a:t>       </a:t>
            </a:r>
            <a:r>
              <a:rPr lang="zh-CN" altLang="en-US" sz="2800"/>
              <a:t>“樯橹”与“强虏”：“樯橹”指的是曹操水军，与“灰飞烟灭”搭配，与赤壁之战的实况更加符合，侧重于写实；“强虏”指的劲敌，与“灰飞烟灭”搭配，把周瑜谈笑之间、指挥若定的武将形象和劲敌曹军灰飞烟灭的样子形成强烈对比，显出周瑜的英雄形象，更加符合豪放的风格。</a:t>
            </a:r>
          </a:p>
          <a:p>
            <a:r>
              <a:rPr lang="zh-CN" altLang="en-US" sz="2800"/>
              <a:t>        “人生”与“人间”：“人生”指人的生存和生活，“人间”指人类社会、世间。“人间”一词过于客观，融入主观情感的程度比较小，读后感觉较平淡；而“人生”一词则给人一种亲切感，看到它，我们不由自主地联想到自己的生活，因而比较容易形成共鸣。但“人间”也有它的道理在。首先，从词的类别来看，这首词是咏史怀古词。它的艺术特征是“诗”与“史”的结合：文学性（虚）与历史性（实）的统一；“咏史”与“言志”的结合：对现实和自身的强烈关注；“古”与“今”多维空间的结合。也就是说在咏史怀古词中，词人抒发的感情和所言之志必定是有所依托的。“人间如梦”这一侧重于客观的陈述，与前面“浪淘尽、千古风流人物”相对应，表达了苏轼对往事如烟、人世无常、英雄不再的无限感慨，这里的“人间”是古代的人间；同时也包含了苏轼对自己坎坷身世的叹息，这里的“人间”也是现实的人间。“人间”是对前面所有历史事件和人物的总结，也是对自己所处现实的表述，是词人“言志”时所托之物，也是作者“一尊还酹江月”的客观缘起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0" y="545910"/>
            <a:ext cx="12192000" cy="5950424"/>
          </a:xfrm>
        </p:spPr>
        <p:txBody>
          <a:bodyPr>
            <a:normAutofit/>
          </a:bodyPr>
          <a:lstStyle/>
          <a:p>
            <a:r>
              <a:rPr lang="zh-CN" altLang="en-US"/>
              <a:t>          </a:t>
            </a:r>
            <a:r>
              <a:rPr lang="zh-CN" altLang="en-US" sz="2800"/>
              <a:t>其次，从词的风格看，</a:t>
            </a:r>
            <a:r>
              <a:rPr lang="en-US" altLang="zh-CN" sz="2800"/>
              <a:t>《</a:t>
            </a:r>
            <a:r>
              <a:rPr lang="zh-CN" altLang="en-US" sz="2800"/>
              <a:t>念奴娇</a:t>
            </a:r>
            <a:r>
              <a:rPr lang="en-US" altLang="zh-CN" sz="2800"/>
              <a:t>·</a:t>
            </a:r>
            <a:r>
              <a:rPr lang="zh-CN" altLang="en-US" sz="2800"/>
              <a:t>赤壁怀古</a:t>
            </a:r>
            <a:r>
              <a:rPr lang="en-US" altLang="zh-CN" sz="2800"/>
              <a:t>》</a:t>
            </a:r>
            <a:r>
              <a:rPr lang="zh-CN" altLang="en-US" sz="2800"/>
              <a:t>明显是豪放的。无论是题材范围、所表达的感情、表现方法、语言运用，还是最后造成的意境、给读者的感受与审美效果都是恢弘雄放的。作者当时被贬黄州，理想落空，报国无门，壮志难酬，想到千古风流人物也像沙一样被浪淘尽，周瑜虽然辉煌，他的功业还不是如梦一般。这个感情基调与“人生如梦”所表达的应该是一致的。但作为词的结尾未免有点消极，似乎与本词的风格不协调。苏轼最后感情基调应该是超脱的，人世间好像梦一样，我还是用洒酒酬月寄托自己的感情吧！这就与</a:t>
            </a:r>
            <a:r>
              <a:rPr lang="en-US" altLang="zh-CN" sz="2800"/>
              <a:t>《</a:t>
            </a:r>
            <a:r>
              <a:rPr lang="zh-CN" altLang="en-US" sz="2800"/>
              <a:t>赤壁赋</a:t>
            </a:r>
            <a:r>
              <a:rPr lang="en-US" altLang="zh-CN" sz="2800"/>
              <a:t>》</a:t>
            </a:r>
            <a:r>
              <a:rPr lang="zh-CN" altLang="en-US" sz="2800"/>
              <a:t>中“惟江上之清风，与山间之明月，耳得之而为声，目遇之而成色，取之无禁，用之不竭，是造物者之无尽藏也，而吾与子之共食”有异曲同工之妙。既然人间如梦，何不放怀一笑，徜徉于山林、江河、清风、明月之中呢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6604" y="545911"/>
            <a:ext cx="11709778" cy="5909480"/>
          </a:xfrm>
        </p:spPr>
        <p:txBody>
          <a:bodyPr>
            <a:normAutofit/>
          </a:bodyPr>
          <a:lstStyle/>
          <a:p>
            <a:r>
              <a:rPr lang="zh-CN" altLang="en-US" sz="2800" b="1"/>
              <a:t>卡片</a:t>
            </a:r>
            <a:r>
              <a:rPr lang="en-US" sz="2800" b="1"/>
              <a:t>3</a:t>
            </a:r>
            <a:r>
              <a:rPr lang="zh-CN" altLang="en-US" sz="2800" b="1"/>
              <a:t>：</a:t>
            </a:r>
            <a:r>
              <a:rPr lang="en-US" altLang="zh-CN" sz="2800" b="1"/>
              <a:t>《</a:t>
            </a:r>
            <a:r>
              <a:rPr lang="zh-CN" altLang="en-US" sz="2800" b="1"/>
              <a:t>声声慢</a:t>
            </a:r>
            <a:r>
              <a:rPr lang="en-US" altLang="zh-CN" sz="2800" b="1"/>
              <a:t>》</a:t>
            </a:r>
            <a:endParaRPr lang="zh-CN" altLang="en-US" sz="2800"/>
          </a:p>
          <a:p>
            <a:r>
              <a:rPr lang="zh-CN" altLang="en-US" sz="2800"/>
              <a:t>版本一（蘅塘退士等．唐诗三百首</a:t>
            </a:r>
            <a:r>
              <a:rPr lang="en-US" altLang="zh-CN" sz="2800"/>
              <a:t>·</a:t>
            </a:r>
            <a:r>
              <a:rPr lang="zh-CN" altLang="en-US" sz="2800"/>
              <a:t>宋词三百首</a:t>
            </a:r>
            <a:r>
              <a:rPr lang="en-US" altLang="zh-CN" sz="2800"/>
              <a:t>·</a:t>
            </a:r>
            <a:r>
              <a:rPr lang="zh-CN" altLang="en-US" sz="2800"/>
              <a:t>元曲三百首．北京：华文出版社，</a:t>
            </a:r>
            <a:r>
              <a:rPr lang="en-US" sz="2800"/>
              <a:t>2009</a:t>
            </a:r>
            <a:r>
              <a:rPr lang="zh-CN" altLang="en-US" sz="2800"/>
              <a:t>年</a:t>
            </a:r>
            <a:r>
              <a:rPr lang="en-US" sz="2800"/>
              <a:t>11</a:t>
            </a:r>
            <a:r>
              <a:rPr lang="zh-CN" altLang="en-US" sz="2800"/>
              <a:t>月版：第</a:t>
            </a:r>
            <a:r>
              <a:rPr lang="en-US" sz="2800"/>
              <a:t>353</a:t>
            </a:r>
            <a:r>
              <a:rPr lang="zh-CN" altLang="en-US" sz="2800"/>
              <a:t>页）</a:t>
            </a:r>
          </a:p>
          <a:p>
            <a:r>
              <a:rPr lang="zh-CN" altLang="en-US" sz="2800"/>
              <a:t>寻寻觅觅，冷冷清清，凄凄惨惨戚戚。乍暖还寒时候，最难将息。三杯两盏淡酒，</a:t>
            </a:r>
            <a:r>
              <a:rPr lang="zh-CN" altLang="en-US" sz="2800" b="1"/>
              <a:t>怎敌他、晚来风急</a:t>
            </a:r>
            <a:r>
              <a:rPr lang="zh-CN" altLang="en-US" sz="2800"/>
              <a:t>？雁过也，正伤心，却是旧时相识。</a:t>
            </a:r>
          </a:p>
          <a:p>
            <a:r>
              <a:rPr lang="zh-CN" altLang="en-US" sz="2800"/>
              <a:t>满地黄花堆积。憔悴损，如今有谁堪摘？</a:t>
            </a:r>
            <a:r>
              <a:rPr lang="zh-CN" altLang="en-US" sz="2800" b="1"/>
              <a:t>守着窗儿，独自</a:t>
            </a:r>
            <a:r>
              <a:rPr lang="zh-CN" altLang="en-US" sz="2800"/>
              <a:t>怎生得黑？梧桐更兼细雨，到黄昏、点点滴滴。这次第，怎一个愁字了得！</a:t>
            </a:r>
          </a:p>
          <a:p>
            <a:r>
              <a:rPr lang="zh-CN" altLang="en-US" sz="2800"/>
              <a:t>版本二（吴小如．唐宋词鉴赏辞典（唐</a:t>
            </a:r>
            <a:r>
              <a:rPr lang="en-US" altLang="zh-CN" sz="2800"/>
              <a:t>·</a:t>
            </a:r>
            <a:r>
              <a:rPr lang="zh-CN" altLang="en-US" sz="2800"/>
              <a:t>五代</a:t>
            </a:r>
            <a:r>
              <a:rPr lang="en-US" altLang="zh-CN" sz="2800"/>
              <a:t>·</a:t>
            </a:r>
            <a:r>
              <a:rPr lang="zh-CN" altLang="en-US" sz="2800"/>
              <a:t>北宋）．上海：上海辞书出版社，</a:t>
            </a:r>
            <a:r>
              <a:rPr lang="en-US" sz="2800"/>
              <a:t>1988</a:t>
            </a:r>
            <a:r>
              <a:rPr lang="zh-CN" altLang="en-US" sz="2800"/>
              <a:t>年</a:t>
            </a:r>
            <a:r>
              <a:rPr lang="en-US" sz="2800"/>
              <a:t>4</a:t>
            </a:r>
            <a:r>
              <a:rPr lang="zh-CN" altLang="en-US" sz="2800"/>
              <a:t>月版：第</a:t>
            </a:r>
            <a:r>
              <a:rPr lang="en-US" sz="2800"/>
              <a:t>1213-1215</a:t>
            </a:r>
            <a:r>
              <a:rPr lang="zh-CN" altLang="en-US" sz="2800"/>
              <a:t>页）</a:t>
            </a:r>
          </a:p>
          <a:p>
            <a:r>
              <a:rPr lang="zh-CN" altLang="en-US" sz="2800"/>
              <a:t>寻寻觅觅，冷冷清清，凄凄惨惨戚戚。乍暖还寒时候，最难将息。三杯两盏淡酒，</a:t>
            </a:r>
            <a:r>
              <a:rPr lang="zh-CN" altLang="en-US" sz="2800" b="1"/>
              <a:t>怎敌他晓来风急</a:t>
            </a:r>
            <a:r>
              <a:rPr lang="zh-CN" altLang="en-US" sz="2800"/>
              <a:t>？雁过也，正伤心，却是旧时相识。</a:t>
            </a:r>
          </a:p>
          <a:p>
            <a:r>
              <a:rPr lang="zh-CN" altLang="en-US" sz="2800"/>
              <a:t>满地黄花堆积。憔悴损，如今有谁堪摘？</a:t>
            </a:r>
            <a:r>
              <a:rPr lang="zh-CN" altLang="en-US" sz="2800" b="1"/>
              <a:t>守著窗儿独自</a:t>
            </a:r>
            <a:r>
              <a:rPr lang="zh-CN" altLang="en-US" sz="2800"/>
              <a:t>，怎生得黑？梧桐更兼细雨，到黄昏、点点滴滴。这次第，怎一个愁字了得！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00252" y="750627"/>
            <a:ext cx="11586948" cy="5650173"/>
          </a:xfrm>
        </p:spPr>
        <p:txBody>
          <a:bodyPr/>
          <a:lstStyle/>
          <a:p>
            <a:r>
              <a:rPr lang="zh-CN" altLang="en-US" sz="2800" b="1"/>
              <a:t>卡片</a:t>
            </a:r>
            <a:r>
              <a:rPr lang="en-US" sz="2800" b="1"/>
              <a:t>4</a:t>
            </a:r>
            <a:r>
              <a:rPr lang="zh-CN" altLang="en-US" sz="2800" b="1"/>
              <a:t>：</a:t>
            </a:r>
            <a:r>
              <a:rPr lang="en-US" altLang="zh-CN" sz="2800" b="1"/>
              <a:t>《</a:t>
            </a:r>
            <a:r>
              <a:rPr lang="zh-CN" altLang="en-US" sz="2800" b="1"/>
              <a:t>梦游天姥吟留别</a:t>
            </a:r>
            <a:r>
              <a:rPr lang="en-US" altLang="zh-CN" sz="2800" b="1"/>
              <a:t>》</a:t>
            </a:r>
            <a:r>
              <a:rPr lang="zh-CN" altLang="en-US" sz="2800" b="1"/>
              <a:t>诗题</a:t>
            </a:r>
            <a:endParaRPr lang="zh-CN" altLang="en-US" sz="2800"/>
          </a:p>
          <a:p>
            <a:r>
              <a:rPr lang="en-US" sz="2800"/>
              <a:t>1.</a:t>
            </a:r>
            <a:r>
              <a:rPr lang="zh-CN" altLang="en-US" sz="2800"/>
              <a:t>梦游天姥山别东鲁诸公</a:t>
            </a:r>
            <a:r>
              <a:rPr lang="en-US" altLang="zh-CN" sz="2800"/>
              <a:t>——</a:t>
            </a:r>
            <a:r>
              <a:rPr lang="zh-CN" altLang="en-US" sz="2800"/>
              <a:t>河岳英灵集</a:t>
            </a:r>
          </a:p>
          <a:p>
            <a:r>
              <a:rPr lang="en-US" sz="2800"/>
              <a:t>2.</a:t>
            </a:r>
            <a:r>
              <a:rPr lang="zh-CN" altLang="en-US" sz="2800"/>
              <a:t>梦游天姥吟留别诸公</a:t>
            </a:r>
            <a:r>
              <a:rPr lang="en-US" altLang="zh-CN" sz="2800"/>
              <a:t>——</a:t>
            </a:r>
            <a:r>
              <a:rPr lang="zh-CN" altLang="en-US" sz="2800"/>
              <a:t>当涂本</a:t>
            </a:r>
          </a:p>
          <a:p>
            <a:r>
              <a:rPr lang="en-US" sz="2800"/>
              <a:t>3.</a:t>
            </a:r>
            <a:r>
              <a:rPr lang="zh-CN" altLang="en-US" sz="2800"/>
              <a:t>梦游天姥吟留别东鲁诸公</a:t>
            </a:r>
            <a:r>
              <a:rPr lang="en-US" altLang="zh-CN" sz="2800"/>
              <a:t>——</a:t>
            </a:r>
            <a:r>
              <a:rPr lang="zh-CN" altLang="en-US" sz="2800"/>
              <a:t>当涂本“一作”</a:t>
            </a:r>
          </a:p>
          <a:p>
            <a:r>
              <a:rPr lang="en-US" sz="2800"/>
              <a:t>4.</a:t>
            </a:r>
            <a:r>
              <a:rPr lang="zh-CN" altLang="en-US" sz="2800"/>
              <a:t>梦游天姥吟留别</a:t>
            </a:r>
            <a:r>
              <a:rPr lang="en-US" altLang="zh-CN" sz="2800"/>
              <a:t>——</a:t>
            </a:r>
            <a:r>
              <a:rPr lang="zh-CN" altLang="en-US" sz="2800"/>
              <a:t>蜀刻本</a:t>
            </a:r>
          </a:p>
          <a:p>
            <a:r>
              <a:rPr lang="en-US" sz="2800"/>
              <a:t>5.</a:t>
            </a:r>
            <a:r>
              <a:rPr lang="zh-CN" altLang="en-US" sz="2800"/>
              <a:t>梦游天姥吟留别东鲁诸</a:t>
            </a:r>
            <a:r>
              <a:rPr lang="en-US" altLang="zh-CN" sz="2800"/>
              <a:t>——</a:t>
            </a:r>
            <a:r>
              <a:rPr lang="zh-CN" altLang="en-US" sz="2800"/>
              <a:t>蜀刻本</a:t>
            </a:r>
          </a:p>
          <a:p>
            <a:r>
              <a:rPr lang="en-US" sz="2800"/>
              <a:t>6.</a:t>
            </a:r>
            <a:r>
              <a:rPr lang="zh-CN" altLang="en-US" sz="2800"/>
              <a:t>梦游天姥吟留别东鲁诸公</a:t>
            </a:r>
            <a:r>
              <a:rPr lang="en-US" altLang="zh-CN" sz="2800"/>
              <a:t>——</a:t>
            </a:r>
            <a:r>
              <a:rPr lang="zh-CN" altLang="en-US" sz="2800"/>
              <a:t>李诗通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200" b="1"/>
              <a:t>任务三：小结重构，形成体系</a:t>
            </a:r>
            <a:endParaRPr lang="zh-CN" altLang="en-US" sz="3200"/>
          </a:p>
          <a:p>
            <a:r>
              <a:rPr lang="zh-CN" altLang="en-US" sz="3200"/>
              <a:t>         编辑部在版本选择活动结束后，要求参与者每人提交一份手绘版方法指南结构图，将择优选取，作为附录刊印在选集中。旨在用清晰简洁的图示向广大读者推广“如何更好地选择古诗词版本”的方法、心得。</a:t>
            </a:r>
          </a:p>
          <a:p>
            <a:r>
              <a:rPr lang="zh-CN" altLang="en-US" sz="3200"/>
              <a:t>活动三作为前两个活动的延伸，带有归纳总结的意味。在此过程中帮助学生形成知识的体系，让词语的积累、辨析更加立体、有逻辑。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86603" y="614149"/>
            <a:ext cx="11668835" cy="5813947"/>
          </a:xfrm>
        </p:spPr>
        <p:txBody>
          <a:bodyPr>
            <a:normAutofit/>
          </a:bodyPr>
          <a:lstStyle/>
          <a:p>
            <a:r>
              <a:rPr lang="en-US" altLang="zh-CN" sz="2800"/>
              <a:t>【</a:t>
            </a:r>
            <a:r>
              <a:rPr lang="zh-CN" altLang="en-US" sz="2800"/>
              <a:t>评价反馈</a:t>
            </a:r>
            <a:r>
              <a:rPr lang="en-US" altLang="zh-CN" sz="2800"/>
              <a:t>】</a:t>
            </a:r>
            <a:r>
              <a:rPr lang="zh-CN" altLang="en-US" sz="2800"/>
              <a:t>：</a:t>
            </a:r>
          </a:p>
          <a:p>
            <a:r>
              <a:rPr lang="zh-CN" altLang="en-US" sz="2800"/>
              <a:t>         一位读者在挑选诗集时发现</a:t>
            </a:r>
            <a:r>
              <a:rPr lang="en-US" altLang="zh-CN" sz="2800"/>
              <a:t>《</a:t>
            </a:r>
            <a:r>
              <a:rPr lang="zh-CN" altLang="en-US" sz="2800"/>
              <a:t>静夜思</a:t>
            </a:r>
            <a:r>
              <a:rPr lang="en-US" altLang="zh-CN" sz="2800"/>
              <a:t>》</a:t>
            </a:r>
            <a:r>
              <a:rPr lang="zh-CN" altLang="en-US" sz="2800"/>
              <a:t>有两个版本，一个宋代版，一个是明代版。你作为刚刚参加过版本研讨会的编辑，又如何作解释和推荐？</a:t>
            </a:r>
          </a:p>
          <a:p>
            <a:r>
              <a:rPr lang="zh-CN" altLang="en-US" sz="2800"/>
              <a:t>宋代版本（蘅塘退士．唐诗三百首．太原：山西古籍出版社，</a:t>
            </a:r>
            <a:r>
              <a:rPr lang="en-US" sz="2800"/>
              <a:t>2003</a:t>
            </a:r>
            <a:r>
              <a:rPr lang="zh-CN" altLang="en-US" sz="2800"/>
              <a:t>：</a:t>
            </a:r>
            <a:r>
              <a:rPr lang="en-US" sz="2800"/>
              <a:t>268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床前看月光，疑是地上霜。</a:t>
            </a:r>
          </a:p>
          <a:p>
            <a:r>
              <a:rPr lang="zh-CN" altLang="en-US" sz="2800"/>
              <a:t>抬头望山月，低头思故乡。</a:t>
            </a:r>
          </a:p>
          <a:p>
            <a:r>
              <a:rPr lang="zh-CN" altLang="en-US" sz="2800"/>
              <a:t>明代版本（马茂元等．唐诗鉴赏辞典．上海：上海辞书出版社，</a:t>
            </a:r>
            <a:r>
              <a:rPr lang="en-US" sz="2800"/>
              <a:t>1983</a:t>
            </a:r>
            <a:r>
              <a:rPr lang="zh-CN" altLang="en-US" sz="2800"/>
              <a:t>：</a:t>
            </a:r>
            <a:r>
              <a:rPr lang="en-US" sz="2800"/>
              <a:t>249-250</a:t>
            </a:r>
            <a:r>
              <a:rPr lang="zh-CN" altLang="en-US" sz="2800"/>
              <a:t>）</a:t>
            </a:r>
          </a:p>
          <a:p>
            <a:r>
              <a:rPr lang="zh-CN" altLang="en-US" sz="2800"/>
              <a:t>床前明月光，疑是地上霜。</a:t>
            </a:r>
          </a:p>
          <a:p>
            <a:r>
              <a:rPr lang="zh-CN" altLang="en-US" sz="2800"/>
              <a:t>举头望明月，低头思故乡。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参考示例一：</a:t>
            </a:r>
            <a:endParaRPr lang="en-US" altLang="zh-CN" sz="2800"/>
          </a:p>
          <a:p>
            <a:r>
              <a:rPr lang="zh-CN" altLang="en-US" sz="2800"/>
              <a:t>体味宋代版本</a:t>
            </a:r>
            <a:r>
              <a:rPr lang="en-US" altLang="zh-CN" sz="2800"/>
              <a:t>《</a:t>
            </a:r>
            <a:r>
              <a:rPr lang="zh-CN" altLang="en-US" sz="2800"/>
              <a:t>静夜思</a:t>
            </a:r>
            <a:r>
              <a:rPr lang="en-US" altLang="zh-CN" sz="2800"/>
              <a:t>》</a:t>
            </a:r>
            <a:r>
              <a:rPr lang="zh-CN" altLang="en-US" sz="2800"/>
              <a:t>全诗，短短四句，每句都嵌进一个动词，整齐划一，“看”、“疑”、“举”、“低”，流畅、完整、形象地揭示出诗人的内心活动，鲜明、精炼、生动地勾勒出一幅游子秋夜月下思乡图。试想，在一个清冷的秋夜，诗人独卧旅舍，短梦初醒，意识朦胧，不经意地乍看到照射在地上的明月光，从而产生错觉，怀疑地上铺了一层白皑皑的浓霜。再在下意识之下自然地抬起头，山月高挂，让他想起蜀地的山川，自然引发后句所抒发的思乡情怀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参考示例二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         第一句如作“床前看月光”，中间嵌进一个动词，语气稍显滞重；再说“月光”是无形的东西，不好特意去“看”，如果特意“看”，也就不会错当成“霜”了。而说“明月光”，则不经意间月光映入眼帘，下句逗出“疑”字，觉得很自然，何况“明”字还增加了月夜的亮色。第三句，“望明月”较之“望山月”不但摆脱了地理环境的限制，而且，“山月”的说法不免带点文人气</a:t>
            </a:r>
            <a:r>
              <a:rPr lang="en-US" altLang="zh-CN" sz="2800"/>
              <a:t>——</a:t>
            </a:r>
            <a:r>
              <a:rPr lang="zh-CN" altLang="en-US" sz="2800"/>
              <a:t>文人诗中，往往将月亮区分为“山月”“海月”等，“明月”则全然是老百姓眼中的月亮了。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6275" y="1052195"/>
            <a:ext cx="11125200" cy="53060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/>
              <a:t>【</a:t>
            </a:r>
            <a:r>
              <a:rPr lang="zh-CN" altLang="en-US" sz="3600"/>
              <a:t>学习目标</a:t>
            </a:r>
            <a:r>
              <a:rPr lang="en-US" altLang="zh-CN" sz="3600"/>
              <a:t>】</a:t>
            </a:r>
          </a:p>
          <a:p>
            <a:r>
              <a:rPr lang="zh-CN" altLang="en-US" sz="3600"/>
              <a:t> </a:t>
            </a:r>
            <a:r>
              <a:rPr lang="en-US" altLang="zh-CN" sz="3600"/>
              <a:t>1.</a:t>
            </a:r>
            <a:r>
              <a:rPr lang="zh-CN" altLang="en-US" sz="3600"/>
              <a:t>能在不同版本的对比阅读中体会不同词语运用的差别，能鉴赏不同词语在音韵、语意、搭配、情感等方面的不同效果；</a:t>
            </a:r>
          </a:p>
          <a:p>
            <a:r>
              <a:rPr lang="zh-CN" altLang="en-US" sz="3600"/>
              <a:t> </a:t>
            </a:r>
            <a:r>
              <a:rPr lang="en-US" altLang="zh-CN" sz="3600"/>
              <a:t>2.</a:t>
            </a:r>
            <a:r>
              <a:rPr lang="zh-CN" altLang="en-US" sz="3600"/>
              <a:t>能有条理地归纳并呈现阅读成果，形成一定的词语辨析与运用的方法体系。</a:t>
            </a:r>
          </a:p>
          <a:p>
            <a:pPr>
              <a:lnSpc>
                <a:spcPct val="15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95785" y="1523365"/>
            <a:ext cx="11409527" cy="3811905"/>
          </a:xfrm>
        </p:spPr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课堂小结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          在辨析鉴赏，最终选择出最满意版本的过程中，我们一起回顾造字法、追溯词语的本义和引申义，并且将不同词语放入具体语境，通过对诗人时代背景、生活处境的研究，对词语音韵平仄、搭配用法的审视，对诗词意境风格、审美旨趣等的体悟深入语言运用的过程体会了汉字的魅力、语文学习的魅力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45660" y="750627"/>
            <a:ext cx="11641540" cy="5595582"/>
          </a:xfrm>
        </p:spPr>
        <p:txBody>
          <a:bodyPr>
            <a:normAutofit/>
          </a:bodyPr>
          <a:lstStyle/>
          <a:p>
            <a:r>
              <a:rPr lang="zh-CN" altLang="en-US" sz="2800"/>
              <a:t>         版本的选择不能光凭一己好恶，它依赖更严谨的学术研究。自己的鉴赏体会不等于他人的，也不等于就是作者的本义，这里的差异性也恰恰是探讨的原因和乐趣所在。我们在选择版本的过程中体现的是自己的眼光和鉴赏的水准，也是一次再创造的过程。就像我们当下选择的熟知的版本，这也是长久以来读者的集体的选择。因为古诗流传的历史，也是读者参与创造的过程，是千百万读者共同选择的结果。也就像今人读到的</a:t>
            </a:r>
            <a:r>
              <a:rPr lang="en-US" altLang="zh-CN" sz="2800"/>
              <a:t>《</a:t>
            </a:r>
            <a:r>
              <a:rPr lang="zh-CN" altLang="en-US" sz="2800"/>
              <a:t>静夜思</a:t>
            </a:r>
            <a:r>
              <a:rPr lang="en-US" altLang="zh-CN" sz="2800"/>
              <a:t>》</a:t>
            </a:r>
            <a:r>
              <a:rPr lang="zh-CN" altLang="en-US" sz="2800"/>
              <a:t>，已经不仅仅是一首“唐”诗，它其实是凝结了千年来一代又一代人的审美创造，是文化流传最鲜活的印记。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0962" y="612844"/>
            <a:ext cx="120300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/>
              <a:t>             同音、谐音                                                                                                   各类背景</a:t>
            </a:r>
          </a:p>
          <a:p>
            <a:r>
              <a:rPr lang="zh-CN" altLang="en-US" sz="2400"/>
              <a:t>             同义、近义      文字发展                                                                           音韵平仄</a:t>
            </a:r>
          </a:p>
          <a:p>
            <a:r>
              <a:rPr lang="zh-CN" altLang="en-US" sz="2400"/>
              <a:t>形近、通假、异体                                                                        鉴赏角度         用法搭配</a:t>
            </a:r>
          </a:p>
          <a:p>
            <a:r>
              <a:rPr lang="zh-CN" altLang="en-US" sz="2400"/>
              <a:t>                                                                                                                                       文脉文气</a:t>
            </a:r>
          </a:p>
          <a:p>
            <a:r>
              <a:rPr lang="zh-CN" altLang="en-US" sz="2400"/>
              <a:t>                          抄写                                                                                                    意境风格</a:t>
            </a:r>
          </a:p>
          <a:p>
            <a:r>
              <a:rPr lang="zh-CN" altLang="en-US" sz="2400"/>
              <a:t>                          刻印                                                            </a:t>
            </a:r>
          </a:p>
          <a:p>
            <a:r>
              <a:rPr lang="zh-CN" altLang="en-US" sz="2400"/>
              <a:t>                                         传播途径        不同原因   版本                                      知人论世</a:t>
            </a:r>
          </a:p>
          <a:p>
            <a:r>
              <a:rPr lang="zh-CN" altLang="en-US" sz="2400"/>
              <a:t>                          传唱                                                                         鉴赏方法         关照整体</a:t>
            </a:r>
          </a:p>
          <a:p>
            <a:r>
              <a:rPr lang="zh-CN" altLang="en-US" sz="2400"/>
              <a:t>                          编选                                                                                                    诵读想象</a:t>
            </a:r>
          </a:p>
          <a:p>
            <a:endParaRPr lang="zh-CN" altLang="en-US" sz="2400"/>
          </a:p>
          <a:p>
            <a:r>
              <a:rPr lang="zh-CN" altLang="en-US" sz="2400"/>
              <a:t>         作者推敲修改                                                                                                   高下有别 品咂回味</a:t>
            </a:r>
          </a:p>
          <a:p>
            <a:r>
              <a:rPr lang="zh-CN" altLang="en-US" sz="2400"/>
              <a:t>                                          文学创作                                                鉴赏结论         区别不大 尊重事实</a:t>
            </a:r>
          </a:p>
          <a:p>
            <a:r>
              <a:rPr lang="zh-CN" altLang="en-US" sz="2400"/>
              <a:t>         后人编补完善                                                                                                   争议较大 保留意见</a:t>
            </a:r>
          </a:p>
          <a:p>
            <a:endParaRPr lang="zh-CN" altLang="en-US" sz="2400"/>
          </a:p>
          <a:p>
            <a:r>
              <a:rPr lang="zh-CN" altLang="en-US" sz="2400"/>
              <a:t>                          避讳       时代背景      </a:t>
            </a:r>
          </a:p>
        </p:txBody>
      </p:sp>
      <p:sp>
        <p:nvSpPr>
          <p:cNvPr id="5" name="右大括号 4"/>
          <p:cNvSpPr/>
          <p:nvPr/>
        </p:nvSpPr>
        <p:spPr>
          <a:xfrm>
            <a:off x="4305300" y="1190625"/>
            <a:ext cx="504825" cy="4733925"/>
          </a:xfrm>
          <a:prstGeom prst="rightBrace">
            <a:avLst>
              <a:gd name="adj1" fmla="val 8333"/>
              <a:gd name="adj2" fmla="val 389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2743200" y="762000"/>
            <a:ext cx="114300" cy="8477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大括号 6"/>
          <p:cNvSpPr/>
          <p:nvPr/>
        </p:nvSpPr>
        <p:spPr>
          <a:xfrm>
            <a:off x="2628900" y="2209800"/>
            <a:ext cx="295275" cy="16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2705100" y="4410075"/>
            <a:ext cx="180975" cy="7905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7081838" y="1476375"/>
            <a:ext cx="395287" cy="3457575"/>
          </a:xfrm>
          <a:prstGeom prst="leftBrace">
            <a:avLst>
              <a:gd name="adj1" fmla="val 8333"/>
              <a:gd name="adj2" fmla="val 4449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9034463" y="762000"/>
            <a:ext cx="195262" cy="16287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9034463" y="2886075"/>
            <a:ext cx="114300" cy="10001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9034463" y="4381500"/>
            <a:ext cx="114300" cy="10001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972175" y="3019425"/>
            <a:ext cx="171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28900" y="5924550"/>
            <a:ext cx="3333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布置作业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         选一首有不同版本的唐宋诗词，广泛搜集资料，并根据自己的鉴赏体会写一段文字，表明自己的选择依据。</a:t>
            </a:r>
          </a:p>
          <a:p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0871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3200"/>
              <a:t>【</a:t>
            </a:r>
            <a:r>
              <a:rPr lang="zh-CN" altLang="en-US" sz="3200"/>
              <a:t>教学重难点</a:t>
            </a:r>
            <a:r>
              <a:rPr lang="en-US" altLang="zh-CN" sz="3200"/>
              <a:t>】</a:t>
            </a:r>
          </a:p>
          <a:p>
            <a:r>
              <a:rPr lang="zh-CN" altLang="en-US" sz="3200"/>
              <a:t>         鉴赏不同词语在音韵、语意、搭配、情感等方面的不同效果，并归纳、呈现阅读成果，形成一定的词语辨析与运用的方法体系。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/>
              <a:t>【</a:t>
            </a:r>
            <a:r>
              <a:rPr lang="zh-CN" altLang="en-US" sz="3600"/>
              <a:t>课前准备</a:t>
            </a:r>
            <a:r>
              <a:rPr lang="en-US" altLang="zh-CN" sz="3600"/>
              <a:t>】</a:t>
            </a:r>
          </a:p>
          <a:p>
            <a:r>
              <a:rPr lang="en-US" altLang="zh-CN" sz="3600"/>
              <a:t>    1.</a:t>
            </a:r>
            <a:r>
              <a:rPr lang="zh-CN" altLang="en-US" sz="3600"/>
              <a:t>学生分好小组，选好组长负责任务统筹。</a:t>
            </a:r>
          </a:p>
          <a:p>
            <a:r>
              <a:rPr lang="zh-CN" altLang="en-US" sz="3600"/>
              <a:t>    </a:t>
            </a:r>
            <a:r>
              <a:rPr lang="en-US" altLang="zh-CN" sz="3600"/>
              <a:t>2.</a:t>
            </a:r>
            <a:r>
              <a:rPr lang="zh-CN" altLang="en-US" sz="3600"/>
              <a:t>课前布置学生利用网络资源，搜集已学诗词的不同版本，制成卡片，以便于比较阅读。（</a:t>
            </a:r>
            <a:r>
              <a:rPr lang="en-US" altLang="zh-CN" sz="3600"/>
              <a:t>《</a:t>
            </a:r>
            <a:r>
              <a:rPr lang="zh-CN" altLang="en-US" sz="3600"/>
              <a:t>归园田居</a:t>
            </a:r>
            <a:r>
              <a:rPr lang="en-US" altLang="zh-CN" sz="3600"/>
              <a:t>》《</a:t>
            </a:r>
            <a:r>
              <a:rPr lang="zh-CN" altLang="en-US" sz="3600"/>
              <a:t>梦游天姥吟留别</a:t>
            </a:r>
            <a:r>
              <a:rPr lang="en-US" altLang="zh-CN" sz="3600"/>
              <a:t>》《</a:t>
            </a:r>
            <a:r>
              <a:rPr lang="zh-CN" altLang="en-US" sz="3600"/>
              <a:t>念奴娇</a:t>
            </a:r>
            <a:r>
              <a:rPr lang="en-US" altLang="zh-CN" sz="3600"/>
              <a:t>•</a:t>
            </a:r>
            <a:r>
              <a:rPr lang="zh-CN" altLang="en-US" sz="3600"/>
              <a:t>赤壁怀古</a:t>
            </a:r>
            <a:r>
              <a:rPr lang="en-US" altLang="zh-CN" sz="3600"/>
              <a:t>》《</a:t>
            </a:r>
            <a:r>
              <a:rPr lang="zh-CN" altLang="en-US" sz="3600"/>
              <a:t>声声慢</a:t>
            </a:r>
            <a:r>
              <a:rPr lang="en-US" altLang="zh-CN" sz="3600"/>
              <a:t>》</a:t>
            </a:r>
            <a:r>
              <a:rPr lang="zh-CN" altLang="en-US" sz="3600"/>
              <a:t>）</a:t>
            </a:r>
          </a:p>
          <a:p>
            <a:pPr>
              <a:lnSpc>
                <a:spcPct val="150000"/>
              </a:lnSpc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63773" y="559559"/>
            <a:ext cx="11791665" cy="5895832"/>
          </a:xfrm>
        </p:spPr>
        <p:txBody>
          <a:bodyPr/>
          <a:lstStyle/>
          <a:p>
            <a:r>
              <a:rPr lang="zh-CN" altLang="en-US" sz="3200" b="1"/>
              <a:t>任务一：小组讨论，辨析赏鉴</a:t>
            </a:r>
            <a:endParaRPr lang="zh-CN" altLang="en-US" sz="3200"/>
          </a:p>
          <a:p>
            <a:r>
              <a:rPr lang="zh-CN" altLang="en-US" sz="3200"/>
              <a:t>         各编辑小组从课前搜集的不同版本的诗词卡片中，选择一首诗或词作为小组内讨论的重点，充分讨论后确定最终选择的版本，并写出理由。</a:t>
            </a:r>
          </a:p>
          <a:p>
            <a:r>
              <a:rPr lang="zh-CN" altLang="en-US" sz="3200"/>
              <a:t>         词语的积累有层次的区别，搜集资料并占有之，涉及到识记，是浅层积累；利用资料作深入分析鉴赏，涉及到理解与审美，是深层次的积累。词语作为语言的要素，不会独立于其他字、句、篇等要素单独存在，且承担着表情达意的功用，其积累也断不可割裂语境进行。词语的积累与辨析应该与字、句、段、篇结合，与音韵、情感、逻辑、审美意识等同步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 b="1"/>
              <a:t>卡片</a:t>
            </a:r>
            <a:r>
              <a:rPr lang="en-US" sz="3200" b="1"/>
              <a:t>1</a:t>
            </a:r>
            <a:r>
              <a:rPr lang="zh-CN" altLang="en-US" sz="3200" b="1"/>
              <a:t>：</a:t>
            </a:r>
            <a:r>
              <a:rPr lang="en-US" altLang="zh-CN" sz="3200" b="1"/>
              <a:t>《</a:t>
            </a:r>
            <a:r>
              <a:rPr lang="zh-CN" altLang="en-US" sz="3200" b="1"/>
              <a:t>归园田居</a:t>
            </a:r>
            <a:r>
              <a:rPr lang="en-US" altLang="zh-CN" sz="3200" b="1"/>
              <a:t>》</a:t>
            </a:r>
            <a:endParaRPr lang="zh-CN" altLang="en-US" sz="3200"/>
          </a:p>
          <a:p>
            <a:r>
              <a:rPr lang="zh-CN" altLang="en-US" sz="3200"/>
              <a:t>         少无适俗韵，一本作“少无适俗愿”</a:t>
            </a:r>
          </a:p>
          <a:p>
            <a:r>
              <a:rPr lang="zh-CN" altLang="en-US" sz="3200"/>
              <a:t>         一去三十年，一本作“一去十三年”</a:t>
            </a:r>
          </a:p>
          <a:p>
            <a:r>
              <a:rPr lang="zh-CN" altLang="en-US" sz="3200"/>
              <a:t>          羁鸟恋旧林，一本作“羁鸟眷旧林”</a:t>
            </a:r>
          </a:p>
          <a:p>
            <a:r>
              <a:rPr lang="zh-CN" altLang="en-US" sz="3200"/>
              <a:t>          开荒南野际，一本作“开荒南亩际”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59558" y="900753"/>
            <a:ext cx="11013743" cy="5308978"/>
          </a:xfrm>
        </p:spPr>
        <p:txBody>
          <a:bodyPr>
            <a:normAutofit/>
          </a:bodyPr>
          <a:lstStyle/>
          <a:p>
            <a:r>
              <a:rPr lang="zh-CN" altLang="en-US" sz="3200"/>
              <a:t>        “韵”与“愿”：“韵”本指和谐之声音，引申为情趣、风度、风雅、气韵、神情，乃褒义，或与有褒义之形容词相联，而“愿”则是中性词。故“少无适俗”可与“愿”搭配，却与“韵”大相冲突，说“适俗韵”，是一种逻辑悖谬的表述。且“韵”乃天然生成，故有“天韵”之说。而“愿”则偏于个人之希望，“适”亦是主观所持的态度。“性本爱丘山”之“性”，方为天然之本性也。上下两句分别从态度与本性两方面落笔，错落有致。因此，从词语本意、情感色彩、前后文脉上来说，应该用“愿”而非“韵”。通行本未必都“行得通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       “眷”与“恋”：“半”与“目”联合起来表示“把眼睛开合度从全开改变到半开”。这是人类集中目力观察事物时的习惯性眼部动作，表示“全神贯注”的意思。本义就是眯眼看。</a:t>
            </a:r>
            <a:r>
              <a:rPr lang="en-US" altLang="zh-CN" sz="3200"/>
              <a:t>《</a:t>
            </a:r>
            <a:r>
              <a:rPr lang="zh-CN" altLang="en-US" sz="3200"/>
              <a:t>说文</a:t>
            </a:r>
            <a:r>
              <a:rPr lang="en-US" altLang="zh-CN" sz="3200"/>
              <a:t>》</a:t>
            </a:r>
            <a:r>
              <a:rPr lang="zh-CN" altLang="en-US" sz="3200"/>
              <a:t>训“眷”为“顾”，后引申为“留恋，思慕”。也就是说“眷”本是表动作的，而“恋”从“心”，从构字法上能看到“恋”更贴近内心的想法，更直接地表达出鸟儿对“旧林”的留恋和诗人从心底里自然而然涌动的想要皈依自然的情感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3200"/>
              <a:t>         “三十年”与“十三年”：有人认为是“十三年”之误（陶渊明做官十三年）。一说，诗人意感“一去十三年”音调嫌平，故将十三年改为倒文。</a:t>
            </a:r>
          </a:p>
          <a:p>
            <a:r>
              <a:rPr lang="zh-CN" altLang="en-US" sz="3200"/>
              <a:t>        “野”与“亩”：“野”古字形由土及地上的树木所组成，表现出野外的风景。引申为旷野、田野、偏僻之地、边境等，再引申为质朴之意。“亩”字起源于夏、商两代的井田模型。在先秦一些重要文献中，“亩”往往是对“私田”的称呼。既然是开荒，南野与之更搭配，也更能表现作者对质朴自然生活的追求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23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Office 主题</vt:lpstr>
      <vt:lpstr>                       版本有异同，品咂出韵味   ——教材编辑部“诗词选集版本”项目讨论会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2020-09-29T14:31:31.971</cp:lastPrinted>
  <dcterms:created xsi:type="dcterms:W3CDTF">2020-09-29T14:31:31Z</dcterms:created>
  <dcterms:modified xsi:type="dcterms:W3CDTF">2020-09-29T06:31:37Z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