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329" r:id="rId3"/>
    <p:sldId id="331" r:id="rId4"/>
    <p:sldId id="384" r:id="rId5"/>
    <p:sldId id="386" r:id="rId6"/>
    <p:sldId id="387" r:id="rId7"/>
    <p:sldId id="361" r:id="rId8"/>
    <p:sldId id="336" r:id="rId9"/>
    <p:sldId id="335" r:id="rId10"/>
    <p:sldId id="338" r:id="rId11"/>
    <p:sldId id="339" r:id="rId12"/>
    <p:sldId id="340" r:id="rId13"/>
    <p:sldId id="341" r:id="rId14"/>
    <p:sldId id="342" r:id="rId15"/>
    <p:sldId id="352" r:id="rId16"/>
    <p:sldId id="346" r:id="rId17"/>
    <p:sldId id="388" r:id="rId18"/>
    <p:sldId id="389" r:id="rId19"/>
    <p:sldId id="347" r:id="rId20"/>
    <p:sldId id="348" r:id="rId21"/>
    <p:sldId id="345" r:id="rId22"/>
  </p:sldIdLst>
  <p:sldSz cx="12192000" cy="6858000"/>
  <p:notesSz cx="7103745" cy="10234295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26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tags" Target="tags/tag1.xml" /><Relationship Id="rId24" Type="http://schemas.openxmlformats.org/officeDocument/2006/relationships/presProps" Target="presProps.xml" /><Relationship Id="rId25" Type="http://schemas.openxmlformats.org/officeDocument/2006/relationships/viewProps" Target="viewProps.xml" /><Relationship Id="rId26" Type="http://schemas.openxmlformats.org/officeDocument/2006/relationships/theme" Target="theme/theme1.xml" /><Relationship Id="rId27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emf" /></Relationships>
</file>

<file path=ppt/drawings/_rels/vmlDrawing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emf" /></Relationships>
</file>

<file path=ppt/drawings/_rels/vmlDrawing3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6.emf" /></Relationships>
</file>

<file path=ppt/drawings/_rels/vmlDrawing4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5.emf" /><Relationship Id="rId2" Type="http://schemas.openxmlformats.org/officeDocument/2006/relationships/image" Target="../media/image16.emf" /></Relationships>
</file>

<file path=ppt/drawings/_rels/vmlDrawing5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7.emf" /><Relationship Id="rId2" Type="http://schemas.openxmlformats.org/officeDocument/2006/relationships/image" Target="../media/image18.emf" /></Relationships>
</file>

<file path=ppt/drawings/_rels/vmlDrawing6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9.emf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3314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>
              <a:ea typeface="等线"/>
            </a:endParaRPr>
          </a:p>
        </p:txBody>
      </p:sp>
      <p:sp>
        <p:nvSpPr>
          <p:cNvPr id="13315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>
                <a:latin typeface="等线" panose="02010600030101010101" charset="-122"/>
                <a:ea typeface="等线" panose="02010600030101010101" charset="-122"/>
              </a:rPr>
              <a:t>3</a:t>
            </a:fld>
            <a:endParaRPr lang="zh-CN" altLang="en-US">
              <a:latin typeface="等线" panose="020f0502020204030204"/>
              <a:ea typeface="等线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>
              <a:ea typeface="等线" panose="02010600030101010101" charset="-122"/>
            </a:endParaRPr>
          </a:p>
        </p:txBody>
      </p:sp>
      <p:sp>
        <p:nvSpPr>
          <p:cNvPr id="15363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>
                <a:latin typeface="等线" panose="02010600030101010101" charset="-122"/>
                <a:ea typeface="等线" panose="02010600030101010101" charset="-122"/>
              </a:rPr>
              <a:t>4</a:t>
            </a:fld>
            <a:endParaRPr lang="zh-CN" altLang="en-US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0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7410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>
              <a:ea typeface="等线" panose="02010600030101010101" charset="-122"/>
            </a:endParaRPr>
          </a:p>
        </p:txBody>
      </p:sp>
      <p:sp>
        <p:nvSpPr>
          <p:cNvPr id="17411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>
                <a:latin typeface="等线" panose="02010600030101010101" charset="-122"/>
                <a:ea typeface="等线" panose="02010600030101010101" charset="-122"/>
              </a:rPr>
              <a:t>5</a:t>
            </a:fld>
            <a:endParaRPr lang="zh-CN" altLang="en-US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86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6866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>
              <a:ea typeface="等线" panose="02010600030101010101" charset="-122"/>
            </a:endParaRPr>
          </a:p>
        </p:txBody>
      </p:sp>
      <p:sp>
        <p:nvSpPr>
          <p:cNvPr id="36867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>
                <a:latin typeface="等线" panose="02010600030101010101" charset="-122"/>
                <a:ea typeface="等线" panose="02010600030101010101" charset="-122"/>
              </a:rPr>
              <a:t>16</a:t>
            </a:fld>
            <a:endParaRPr lang="zh-CN" altLang="en-US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8914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>
              <a:ea typeface="等线" panose="02010600030101010101" charset="-122"/>
            </a:endParaRPr>
          </a:p>
        </p:txBody>
      </p:sp>
      <p:sp>
        <p:nvSpPr>
          <p:cNvPr id="38915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>
                <a:latin typeface="等线" panose="02010600030101010101" charset="-122"/>
                <a:ea typeface="等线" panose="02010600030101010101" charset="-122"/>
              </a:rPr>
              <a:t>17</a:t>
            </a:fld>
            <a:endParaRPr lang="zh-CN" altLang="en-US"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答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50" name="Picture 3" descr="C:\Users\Administrator\Desktop\2.jpg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1588" y="0"/>
            <a:ext cx="12190412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>
            <a:hlinkClick action="ppaction://noaction"/>
          </p:cNvPr>
          <p:cNvSpPr/>
          <p:nvPr/>
        </p:nvSpPr>
        <p:spPr>
          <a:xfrm>
            <a:off x="3262313" y="6453188"/>
            <a:ext cx="1250950" cy="304800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sng" strike="noStrike" kern="1200" cap="none" spc="0" normalizeH="0" baseline="0" noProof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课前自主预习</a:t>
            </a:r>
            <a:endParaRPr kumimoji="0" lang="zh-CN" altLang="en-US" sz="1400" b="1" i="0" u="sng" strike="noStrike" kern="1200" cap="none" spc="0" normalizeH="0" baseline="0" noProof="0">
              <a:ln>
                <a:noFill/>
              </a:ln>
              <a:solidFill>
                <a:schemeClr val="folHlink"/>
              </a:solidFill>
              <a:effectLst/>
              <a:uLnTx/>
              <a:uFillTx/>
              <a:latin typeface="等线" panose="020f0502020204030204"/>
              <a:ea typeface="宋体" pitchFamily="2" charset="-122"/>
              <a:cs typeface="+mn-cs"/>
            </a:endParaRPr>
          </a:p>
        </p:txBody>
      </p:sp>
      <p:sp>
        <p:nvSpPr>
          <p:cNvPr id="4" name="矩形 3">
            <a:hlinkClick action="ppaction://noaction"/>
          </p:cNvPr>
          <p:cNvSpPr/>
          <p:nvPr/>
        </p:nvSpPr>
        <p:spPr>
          <a:xfrm>
            <a:off x="4557713" y="6453188"/>
            <a:ext cx="1250950" cy="304800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sng" strike="noStrike" kern="1200" cap="none" spc="0" normalizeH="0" baseline="0" noProof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课堂任务学习</a:t>
            </a:r>
            <a:endParaRPr kumimoji="0" lang="zh-CN" altLang="en-US" sz="1400" b="1" i="0" u="sng" strike="noStrike" kern="1200" cap="none" spc="0" normalizeH="0" baseline="0" noProof="0">
              <a:ln>
                <a:noFill/>
              </a:ln>
              <a:solidFill>
                <a:schemeClr val="folHlink"/>
              </a:solidFill>
              <a:effectLst/>
              <a:uLnTx/>
              <a:uFillTx/>
              <a:latin typeface="等线" panose="02010600030101010101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4">
            <a:hlinkClick action="ppaction://noaction"/>
          </p:cNvPr>
          <p:cNvSpPr>
            <a:spLocks noChangeArrowheads="1"/>
          </p:cNvSpPr>
          <p:nvPr/>
        </p:nvSpPr>
        <p:spPr bwMode="auto">
          <a:xfrm>
            <a:off x="5853113" y="6453188"/>
            <a:ext cx="1250950" cy="3048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E6E8C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hlinkClick action="ppaction://noaction"/>
              </a:rPr>
              <a:t>读写能力提升</a:t>
            </a: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srgbClr val="0E6E8C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sp>
        <p:nvSpPr>
          <p:cNvPr id="6" name="矩形 5">
            <a:hlinkClick action="ppaction://noaction"/>
          </p:cNvPr>
          <p:cNvSpPr/>
          <p:nvPr/>
        </p:nvSpPr>
        <p:spPr>
          <a:xfrm>
            <a:off x="7150100" y="6453188"/>
            <a:ext cx="1250950" cy="304800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sng" strike="noStrike" kern="1200" cap="none" spc="0" normalizeH="0" baseline="0" noProof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等线" panose="02010600030101010101" charset="-122"/>
                <a:ea typeface="宋体" panose="02010600030101010101" pitchFamily="2" charset="-122"/>
                <a:cs typeface="+mn-cs"/>
              </a:rPr>
              <a:t>随堂任务作业</a:t>
            </a:r>
            <a:endParaRPr kumimoji="0" lang="zh-CN" altLang="en-US" sz="1400" b="1" i="0" u="sng" strike="noStrike" kern="1200" cap="none" spc="0" normalizeH="0" baseline="0" noProof="0">
              <a:ln>
                <a:noFill/>
              </a:ln>
              <a:solidFill>
                <a:schemeClr val="folHlink"/>
              </a:solidFill>
              <a:effectLst/>
              <a:uLnTx/>
              <a:uFillTx/>
              <a:latin typeface="等线" panose="02010600030101010101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 advTm="3000"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5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5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1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1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49"/>
            <a:ext cx="4011084" cy="1162051"/>
          </a:xfr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5"/>
            </a:lvl1pPr>
            <a:lvl2pPr>
              <a:defRPr sz="3735"/>
            </a:lvl2pPr>
            <a:lvl3pPr>
              <a:defRPr sz="3200"/>
            </a:lvl3pPr>
            <a:lvl4pPr>
              <a:defRPr sz="2665"/>
            </a:lvl4pPr>
            <a:lvl5pPr>
              <a:defRPr sz="2665"/>
            </a:lvl5pPr>
            <a:lvl6pPr>
              <a:defRPr sz="2665"/>
            </a:lvl6pPr>
            <a:lvl7pPr>
              <a:defRPr sz="2665"/>
            </a:lvl7pPr>
            <a:lvl8pPr>
              <a:defRPr sz="2665"/>
            </a:lvl8pPr>
            <a:lvl9pPr>
              <a:defRPr sz="266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5"/>
            </a:lvl1pPr>
            <a:lvl2pPr marL="609600" indent="0">
              <a:buNone/>
              <a:defRPr sz="3735"/>
            </a:lvl2pPr>
            <a:lvl3pPr marL="1219200" indent="0">
              <a:buNone/>
              <a:defRPr sz="3200"/>
            </a:lvl3pPr>
            <a:lvl4pPr marL="1828800" indent="0">
              <a:buNone/>
              <a:defRPr sz="2665"/>
            </a:lvl4pPr>
            <a:lvl5pPr marL="2438400" indent="0">
              <a:buNone/>
              <a:defRPr sz="2665"/>
            </a:lvl5pPr>
            <a:lvl6pPr marL="3048000" indent="0">
              <a:buNone/>
              <a:defRPr sz="2665"/>
            </a:lvl6pPr>
            <a:lvl7pPr marL="3657600" indent="0">
              <a:buNone/>
              <a:defRPr sz="2665"/>
            </a:lvl7pPr>
            <a:lvl8pPr marL="4267200" indent="0">
              <a:buNone/>
              <a:defRPr sz="2665"/>
            </a:lvl8pPr>
            <a:lvl9pPr marL="4876800" indent="0">
              <a:buNone/>
              <a:defRPr sz="266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image" Target="../media/image2.jpeg" /><Relationship Id="rId15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  <p:txStyles>
    <p:titleStyle>
      <a:lvl1pPr algn="ctr" defTabSz="1219200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hemeOverride" Target="../theme/themeOverride1.xml" /><Relationship Id="rId3" Type="http://schemas.openxmlformats.org/officeDocument/2006/relationships/image" Target="../media/image10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4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4.xml" /><Relationship Id="rId3" Type="http://schemas.openxmlformats.org/officeDocument/2006/relationships/oleObject" Target="../embeddings/oleObject4.bin" TargetMode="Internal" /><Relationship Id="rId4" Type="http://schemas.openxmlformats.org/officeDocument/2006/relationships/image" Target="../media/image15.emf" /><Relationship Id="rId5" Type="http://schemas.openxmlformats.org/officeDocument/2006/relationships/oleObject" Target="../embeddings/oleObject5.bin" TargetMode="Internal" /><Relationship Id="rId6" Type="http://schemas.openxmlformats.org/officeDocument/2006/relationships/image" Target="../media/image16.emf" /><Relationship Id="rId7" Type="http://schemas.openxmlformats.org/officeDocument/2006/relationships/vmlDrawing" Target="../drawings/vmlDrawing4.v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5.xml" /><Relationship Id="rId3" Type="http://schemas.openxmlformats.org/officeDocument/2006/relationships/oleObject" Target="../embeddings/oleObject6.bin" TargetMode="Internal" /><Relationship Id="rId4" Type="http://schemas.openxmlformats.org/officeDocument/2006/relationships/image" Target="../media/image17.emf" /><Relationship Id="rId5" Type="http://schemas.openxmlformats.org/officeDocument/2006/relationships/oleObject" Target="../embeddings/oleObject7.bin" TargetMode="Internal" /><Relationship Id="rId6" Type="http://schemas.openxmlformats.org/officeDocument/2006/relationships/image" Target="../media/image18.emf" /><Relationship Id="rId7" Type="http://schemas.openxmlformats.org/officeDocument/2006/relationships/vmlDrawing" Target="../drawings/vmlDrawing5.v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oleObject" Target="../embeddings/oleObject8.bin" TargetMode="Internal" /><Relationship Id="rId3" Type="http://schemas.openxmlformats.org/officeDocument/2006/relationships/image" Target="../media/image19.emf" /><Relationship Id="rId4" Type="http://schemas.openxmlformats.org/officeDocument/2006/relationships/vmlDrawing" Target="../drawings/vmlDrawing6.v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0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hemeOverride" Target="../theme/themeOverride2.xml" /><Relationship Id="rId3" Type="http://schemas.openxmlformats.org/officeDocument/2006/relationships/image" Target="../media/image21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1.xml" /><Relationship Id="rId3" Type="http://schemas.openxmlformats.org/officeDocument/2006/relationships/oleObject" Target="../embeddings/oleObject1.bin" TargetMode="Internal" /><Relationship Id="rId4" Type="http://schemas.openxmlformats.org/officeDocument/2006/relationships/image" Target="../media/image4.emf" /><Relationship Id="rId5" Type="http://schemas.openxmlformats.org/officeDocument/2006/relationships/vmlDrawing" Target="../drawings/vmlDrawing1.v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2.xml" /><Relationship Id="rId3" Type="http://schemas.openxmlformats.org/officeDocument/2006/relationships/oleObject" Target="../embeddings/oleObject2.bin" TargetMode="Internal" /><Relationship Id="rId4" Type="http://schemas.openxmlformats.org/officeDocument/2006/relationships/image" Target="../media/image5.emf" /><Relationship Id="rId5" Type="http://schemas.openxmlformats.org/officeDocument/2006/relationships/vmlDrawing" Target="../drawings/vmlDrawing2.v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3.xml" /><Relationship Id="rId3" Type="http://schemas.openxmlformats.org/officeDocument/2006/relationships/oleObject" Target="../embeddings/oleObject3.bin" TargetMode="Internal" /><Relationship Id="rId4" Type="http://schemas.openxmlformats.org/officeDocument/2006/relationships/image" Target="../media/image6.emf" /><Relationship Id="rId5" Type="http://schemas.openxmlformats.org/officeDocument/2006/relationships/vmlDrawing" Target="../drawings/vmlDrawing3.v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9773729" y="193251"/>
            <a:ext cx="2004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accent1"/>
                </a:solidFill>
              </a:rPr>
              <a:t>人教版必修上册</a:t>
            </a:r>
            <a:endParaRPr lang="zh-CN" altLang="en-US" b="1">
              <a:solidFill>
                <a:schemeClr val="accent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776149" y="2973857"/>
            <a:ext cx="839435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mtClean="0">
                <a:solidFill>
                  <a:srgbClr val="0000CC"/>
                </a:solidFill>
              </a:rPr>
              <a:t>             </a:t>
            </a:r>
            <a:r>
              <a:rPr lang="en-US" altLang="zh-CN" sz="3600" b="1" smtClean="0">
                <a:solidFill>
                  <a:srgbClr val="0000CC"/>
                </a:solidFill>
              </a:rPr>
              <a:t>1</a:t>
            </a:r>
            <a:r>
              <a:rPr lang="en-US" altLang="zh-CN" sz="3600" b="1">
                <a:solidFill>
                  <a:srgbClr val="0000CC"/>
                </a:solidFill>
              </a:rPr>
              <a:t>. 2. 1 </a:t>
            </a:r>
            <a:r>
              <a:rPr lang="zh-CN" altLang="en-US" sz="3600" b="1">
                <a:solidFill>
                  <a:srgbClr val="0000CC"/>
                </a:solidFill>
              </a:rPr>
              <a:t>立在地球边上放</a:t>
            </a:r>
            <a:r>
              <a:rPr lang="zh-CN" altLang="en-US" sz="3600" b="1" smtClean="0">
                <a:solidFill>
                  <a:srgbClr val="0000CC"/>
                </a:solidFill>
              </a:rPr>
              <a:t>号</a:t>
            </a:r>
            <a:r>
              <a:rPr lang="en-US" altLang="zh-CN" sz="3600" b="1" smtClean="0">
                <a:solidFill>
                  <a:srgbClr val="0000CC"/>
                </a:solidFill>
              </a:rPr>
              <a:t>                                                    </a:t>
            </a:r>
            <a:endParaRPr lang="en-US" altLang="zh-CN" sz="3600" b="1">
              <a:solidFill>
                <a:srgbClr val="0000CC"/>
              </a:solidFill>
            </a:endParaRPr>
          </a:p>
          <a:p>
            <a:r>
              <a:rPr lang="en-US" altLang="zh-CN" sz="3600" b="1" smtClean="0">
                <a:solidFill>
                  <a:srgbClr val="0000CC"/>
                </a:solidFill>
              </a:rPr>
              <a:t>                         </a:t>
            </a:r>
            <a:r>
              <a:rPr lang="zh-CN" altLang="en-US" sz="2800" b="1" smtClean="0">
                <a:solidFill>
                  <a:srgbClr val="0000CC"/>
                </a:solidFill>
              </a:rPr>
              <a:t>郭沫若</a:t>
            </a:r>
            <a:endParaRPr lang="zh-CN" altLang="en-US" sz="2800" b="1">
              <a:solidFill>
                <a:srgbClr val="0000CC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7289" y="1161122"/>
            <a:ext cx="11178746" cy="1408672"/>
          </a:xfrm>
        </p:spPr>
        <p:txBody>
          <a:bodyPr>
            <a:noAutofit/>
          </a:bodyPr>
          <a:lstStyle/>
          <a:p>
            <a:pPr algn="l"/>
            <a:r>
              <a:rPr lang="zh-CN" altLang="en-US" sz="40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啊</a:t>
            </a:r>
            <a:r>
              <a:rPr lang="zh-CN" altLang="en-US" sz="4000" b="1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啊！好幅壮丽的北冰洋的晴景哟</a:t>
            </a:r>
            <a:r>
              <a:rPr lang="zh-CN" altLang="en-US" sz="40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！</a:t>
            </a:r>
            <a:br>
              <a:rPr lang="en-US" altLang="zh-CN" sz="40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</a:br>
            <a:r>
              <a:rPr lang="zh-CN" altLang="en-US" sz="32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解读：</a:t>
            </a:r>
            <a:r>
              <a:rPr lang="zh-CN" altLang="en-US" sz="32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意象是“北冰洋”，背景是天地间一片晴朗，洋天一色。啊，啊</a:t>
            </a:r>
            <a:r>
              <a: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！</a:t>
            </a:r>
            <a:r>
              <a:rPr lang="zh-CN" altLang="en-US" sz="32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好一幅</a:t>
            </a:r>
            <a:r>
              <a: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壮丽</a:t>
            </a:r>
            <a:r>
              <a:rPr lang="zh-CN" altLang="en-US" sz="32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的画卷</a:t>
            </a:r>
            <a:r>
              <a:rPr lang="en-US" altLang="zh-CN" sz="32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——</a:t>
            </a:r>
            <a:r>
              <a:rPr lang="zh-CN" altLang="en-US" sz="32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北冰洋</a:t>
            </a:r>
            <a:r>
              <a: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</a:t>
            </a:r>
            <a:r>
              <a:rPr lang="zh-CN" altLang="en-US" sz="32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晴空冰景，美在大自然哟</a:t>
            </a:r>
            <a:r>
              <a: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！</a:t>
            </a:r>
            <a:br>
              <a:rPr lang="zh-CN" altLang="en-US" sz="2200" b="1">
                <a:solidFill>
                  <a:srgbClr val="FF00FF"/>
                </a:solidFill>
                <a:latin typeface="+mn-ea"/>
                <a:ea typeface="+mn-ea"/>
              </a:rPr>
            </a:br>
            <a:endParaRPr lang="zh-CN" altLang="en-US" sz="2200" b="1">
              <a:solidFill>
                <a:srgbClr val="FF00FF"/>
              </a:solidFill>
              <a:latin typeface="+mn-ea"/>
              <a:ea typeface="+mn-ea"/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38800" y="2827020"/>
            <a:ext cx="5943600" cy="403098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0746" y="683741"/>
            <a:ext cx="11071654" cy="1458096"/>
          </a:xfrm>
        </p:spPr>
        <p:txBody>
          <a:bodyPr>
            <a:noAutofit/>
          </a:bodyPr>
          <a:lstStyle/>
          <a:p>
            <a:pPr algn="l"/>
            <a:br>
              <a:rPr lang="en-US" altLang="zh-CN" sz="3600" b="1" smtClean="0">
                <a:solidFill>
                  <a:srgbClr val="0000CC"/>
                </a:solidFill>
              </a:rPr>
            </a:br>
            <a:r>
              <a:rPr lang="zh-CN" altLang="en-US" sz="36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无限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的太平洋提起他全身的力量来要把地球推倒</a:t>
            </a:r>
            <a:r>
              <a:rPr lang="zh-CN" altLang="en-US" sz="3600" b="1">
                <a:solidFill>
                  <a:srgbClr val="0000CC"/>
                </a:solidFill>
              </a:rPr>
              <a:t>。</a:t>
            </a:r>
            <a:br>
              <a:rPr lang="en-US" altLang="zh-CN" sz="3600" b="1">
                <a:solidFill>
                  <a:srgbClr val="0000CC"/>
                </a:solidFill>
              </a:rPr>
            </a:br>
            <a:r>
              <a:rPr lang="zh-CN" altLang="en-US" sz="32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解读</a:t>
            </a:r>
            <a:r>
              <a: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</a:rPr>
              <a:t>：</a:t>
            </a:r>
            <a:r>
              <a:rPr lang="zh-CN" altLang="en-US" sz="32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“太平洋”是这句诗的意象，“无限”形容太平洋之大，面积大，力量</a:t>
            </a:r>
            <a:r>
              <a: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</a:rPr>
              <a:t>大，要把地球</a:t>
            </a:r>
            <a:r>
              <a:rPr lang="zh-CN" altLang="en-US" sz="32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推倒。广袤无边的太平洋，他</a:t>
            </a:r>
            <a:r>
              <a: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</a:rPr>
              <a:t>要提起全身的力量</a:t>
            </a:r>
            <a:r>
              <a:rPr lang="zh-CN" altLang="en-US" sz="32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来把</a:t>
            </a:r>
            <a:r>
              <a: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</a:rPr>
              <a:t>地球推倒</a:t>
            </a:r>
            <a:r>
              <a:rPr lang="zh-CN" altLang="en-US" sz="32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。与下文</a:t>
            </a:r>
            <a:r>
              <a: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</a:rPr>
              <a:t>的“力哟”</a:t>
            </a:r>
            <a:r>
              <a:rPr lang="zh-CN" altLang="en-US" sz="32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相呼应。诗句运用了拟人的修辞手法。</a:t>
            </a:r>
            <a:br>
              <a:rPr lang="zh-CN" altLang="en-US" sz="2200" b="1">
                <a:solidFill>
                  <a:srgbClr val="FF00FF"/>
                </a:solidFill>
              </a:rPr>
            </a:br>
            <a:endParaRPr lang="zh-CN" altLang="en-US" sz="3600" b="1">
              <a:solidFill>
                <a:srgbClr val="0000CC"/>
              </a:solidFill>
            </a:endParaRPr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059852" y="2602499"/>
            <a:ext cx="6928022" cy="3972446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8688" y="1277482"/>
            <a:ext cx="10915135" cy="1340234"/>
          </a:xfrm>
        </p:spPr>
        <p:txBody>
          <a:bodyPr>
            <a:noAutofit/>
          </a:bodyPr>
          <a:lstStyle/>
          <a:p>
            <a:pPr algn="l"/>
            <a:r>
              <a:rPr lang="zh-CN" altLang="en-US" sz="4000" b="1" smtClean="0">
                <a:solidFill>
                  <a:srgbClr val="0000CC"/>
                </a:solidFill>
                <a:latin typeface="+mn-ea"/>
              </a:rPr>
              <a:t>啊</a:t>
            </a:r>
            <a:r>
              <a:rPr lang="zh-CN" altLang="en-US" sz="4000" b="1">
                <a:solidFill>
                  <a:srgbClr val="0000CC"/>
                </a:solidFill>
                <a:latin typeface="+mn-ea"/>
              </a:rPr>
              <a:t>啊！我眼前来了的滚滚的洪涛哟！</a:t>
            </a:r>
            <a:br>
              <a:rPr lang="zh-CN" altLang="en-US" sz="4000" b="1">
                <a:solidFill>
                  <a:srgbClr val="0000CC"/>
                </a:solidFill>
                <a:latin typeface="+mn-ea"/>
              </a:rPr>
            </a:br>
            <a:r>
              <a: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</a:rPr>
              <a:t>解读：句首抒情，“洪涛”是诗句意象，“滚滚的”形容波涛的动态形象，与下文的</a:t>
            </a:r>
            <a:r>
              <a:rPr lang="zh-CN" altLang="en-US" sz="32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“力哟”相</a:t>
            </a:r>
            <a:r>
              <a: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</a:rPr>
              <a:t>呼应。</a:t>
            </a:r>
            <a:r>
              <a:rPr lang="zh-CN" altLang="en-US" sz="32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啊，啊</a:t>
            </a:r>
            <a:r>
              <a: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</a:rPr>
              <a:t>！我</a:t>
            </a:r>
            <a:r>
              <a:rPr lang="zh-CN" altLang="en-US" sz="32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眼前</a:t>
            </a:r>
            <a:r>
              <a:rPr lang="zh-CN" altLang="en-US" sz="3200" b="1">
                <a:solidFill>
                  <a:schemeClr val="tx1">
                    <a:lumMod val="95000"/>
                    <a:lumOff val="5000"/>
                  </a:schemeClr>
                </a:solidFill>
              </a:rPr>
              <a:t>洪涛哟，</a:t>
            </a:r>
            <a:r>
              <a:rPr lang="zh-CN" altLang="en-US" sz="32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滚滚向前，强大无比，无坚不摧！</a:t>
            </a:r>
            <a:br>
              <a:rPr lang="zh-CN" altLang="en-US" sz="2200" b="1">
                <a:solidFill>
                  <a:srgbClr val="FF00FF"/>
                </a:solidFill>
              </a:rPr>
            </a:br>
            <a:endParaRPr lang="zh-CN" altLang="en-US" sz="2200" b="1">
              <a:solidFill>
                <a:srgbClr val="FF00FF"/>
              </a:solidFill>
            </a:endParaRPr>
          </a:p>
        </p:txBody>
      </p:sp>
      <p:pic>
        <p:nvPicPr>
          <p:cNvPr id="1026" name="Picture 2" descr="https://timgsa.baidu.com/timg?image&amp;quality=80&amp;size=b9999_10000&amp;sec=1567155370849&amp;di=b8f322f3b095d765d840af7d073984e3&amp;imgtype=0&amp;src=http%3A%2F%2Fpic1.16pic.com%2F00%2F58%2F12%2F16pic_5812050_b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24405" y="3077210"/>
            <a:ext cx="6721475" cy="3780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4746" y="1018539"/>
            <a:ext cx="11162270" cy="1950308"/>
          </a:xfrm>
        </p:spPr>
        <p:txBody>
          <a:bodyPr>
            <a:normAutofit fontScale="90000"/>
          </a:bodyPr>
          <a:lstStyle/>
          <a:p>
            <a:pPr lvl="0" algn="l" fontAlgn="auto">
              <a:lnSpc>
                <a:spcPct val="100000"/>
              </a:lnSpc>
              <a:spcBef>
                <a:spcPts val="100"/>
              </a:spcBef>
            </a:pPr>
            <a:br>
              <a:rPr lang="en-US" altLang="zh-CN" sz="4400" b="1">
                <a:solidFill>
                  <a:srgbClr val="0000CC"/>
                </a:solidFill>
                <a:latin typeface="宋体" panose="02010600030101010101" pitchFamily="2" charset="-122"/>
                <a:cs typeface="+mn-cs"/>
              </a:rPr>
            </a:br>
            <a:br>
              <a:rPr lang="en-US" altLang="zh-CN" sz="4400" b="1">
                <a:solidFill>
                  <a:srgbClr val="0000CC"/>
                </a:solidFill>
                <a:latin typeface="宋体" panose="02010600030101010101" pitchFamily="2" charset="-122"/>
                <a:cs typeface="+mn-cs"/>
              </a:rPr>
            </a:br>
            <a:r>
              <a:rPr lang="zh-CN" altLang="en-US" sz="4400" b="1" smtClean="0">
                <a:solidFill>
                  <a:srgbClr val="0000CC"/>
                </a:solidFill>
                <a:latin typeface="宋体" panose="02010600030101010101" pitchFamily="2" charset="-122"/>
                <a:cs typeface="+mn-cs"/>
              </a:rPr>
              <a:t>啊</a:t>
            </a:r>
            <a:r>
              <a:rPr lang="zh-CN" altLang="en-US" sz="4400" b="1">
                <a:solidFill>
                  <a:srgbClr val="0000CC"/>
                </a:solidFill>
                <a:latin typeface="宋体" panose="02010600030101010101" pitchFamily="2" charset="-122"/>
                <a:cs typeface="+mn-cs"/>
              </a:rPr>
              <a:t>啊！不断的毁坏，不断的创造，不断的</a:t>
            </a:r>
            <a:r>
              <a:rPr lang="zh-CN" altLang="en-US" sz="4400" b="1" smtClean="0">
                <a:solidFill>
                  <a:srgbClr val="0000CC"/>
                </a:solidFill>
                <a:latin typeface="宋体" panose="02010600030101010101" pitchFamily="2" charset="-122"/>
                <a:cs typeface="+mn-cs"/>
              </a:rPr>
              <a:t>努力</a:t>
            </a:r>
            <a:br>
              <a:rPr lang="en-US" altLang="zh-CN" sz="4400" b="1">
                <a:solidFill>
                  <a:srgbClr val="0000CC"/>
                </a:solidFill>
                <a:latin typeface="宋体" panose="02010600030101010101" pitchFamily="2" charset="-122"/>
                <a:cs typeface="+mn-cs"/>
              </a:rPr>
            </a:br>
            <a:r>
              <a:rPr lang="zh-CN" altLang="en-US" sz="3555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解读</a:t>
            </a:r>
            <a:r>
              <a:rPr lang="zh-CN" altLang="en-US" sz="3555" b="1">
                <a:solidFill>
                  <a:schemeClr val="tx1">
                    <a:lumMod val="95000"/>
                    <a:lumOff val="5000"/>
                  </a:schemeClr>
                </a:solidFill>
              </a:rPr>
              <a:t>：句首抒情</a:t>
            </a:r>
            <a:r>
              <a:rPr lang="zh-CN" altLang="en-US" sz="3555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，诗歌的主体</a:t>
            </a:r>
            <a:r>
              <a:rPr lang="zh-CN" altLang="en-US" sz="3555" b="1">
                <a:solidFill>
                  <a:schemeClr val="tx1">
                    <a:lumMod val="95000"/>
                    <a:lumOff val="5000"/>
                  </a:schemeClr>
                </a:solidFill>
              </a:rPr>
              <a:t>形象</a:t>
            </a:r>
            <a:r>
              <a:rPr lang="zh-CN" altLang="en-US" sz="3555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是</a:t>
            </a:r>
            <a:r>
              <a:rPr lang="zh-CN" altLang="en-US" sz="3555" b="1">
                <a:solidFill>
                  <a:schemeClr val="tx1">
                    <a:lumMod val="95000"/>
                    <a:lumOff val="5000"/>
                  </a:schemeClr>
                </a:solidFill>
              </a:rPr>
              <a:t>“</a:t>
            </a:r>
            <a:r>
              <a:rPr lang="zh-CN" altLang="en-US" sz="3555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巨人之力”，用三个“不断”，形容巨人力量之大，无坚不摧，新思想、新文化、新事物正以排山倒海之力摧枯拉朽，</a:t>
            </a:r>
            <a:r>
              <a:rPr lang="zh-CN" altLang="en-US" sz="3555" b="1">
                <a:solidFill>
                  <a:schemeClr val="tx1">
                    <a:lumMod val="95000"/>
                    <a:lumOff val="5000"/>
                  </a:schemeClr>
                </a:solidFill>
              </a:rPr>
              <a:t>摧毁</a:t>
            </a:r>
            <a:r>
              <a:rPr lang="zh-CN" altLang="en-US" sz="3555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着旧思想、旧文化、</a:t>
            </a:r>
            <a:r>
              <a:rPr lang="zh-CN" altLang="en-US" sz="3555" b="1">
                <a:solidFill>
                  <a:schemeClr val="tx1">
                    <a:lumMod val="95000"/>
                    <a:lumOff val="5000"/>
                  </a:schemeClr>
                </a:solidFill>
              </a:rPr>
              <a:t>旧</a:t>
            </a:r>
            <a:r>
              <a:rPr lang="zh-CN" altLang="en-US" sz="3555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事物。</a:t>
            </a:r>
            <a:br>
              <a:rPr lang="en-US" altLang="zh-CN" sz="2200" b="1" smtClean="0">
                <a:solidFill>
                  <a:srgbClr val="FF00FF"/>
                </a:solidFill>
              </a:rPr>
            </a:br>
            <a:br>
              <a:rPr lang="en-US" altLang="zh-CN" sz="4400" b="1" smtClean="0">
                <a:solidFill>
                  <a:srgbClr val="0000CC"/>
                </a:solidFill>
                <a:latin typeface="宋体" panose="02010600030101010101" pitchFamily="2" charset="-122"/>
                <a:cs typeface="+mn-cs"/>
              </a:rPr>
            </a:br>
            <a:endParaRPr lang="zh-CN" altLang="en-US" sz="440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34005" y="3094990"/>
            <a:ext cx="6054090" cy="357759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1" y="1289276"/>
            <a:ext cx="11878811" cy="1065403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3600" b="1">
                <a:solidFill>
                  <a:srgbClr val="0000CC"/>
                </a:solidFill>
                <a:latin typeface="宋体" panose="02010600030101010101" pitchFamily="2" charset="-122"/>
              </a:rPr>
              <a:t>啊啊！力哟！力哟！</a:t>
            </a:r>
            <a:br>
              <a:rPr lang="en-US" altLang="zh-CN" sz="3600" b="1">
                <a:solidFill>
                  <a:srgbClr val="0000CC"/>
                </a:solidFill>
                <a:latin typeface="宋体" panose="02010600030101010101" pitchFamily="2" charset="-122"/>
              </a:rPr>
            </a:br>
            <a:r>
              <a:rPr lang="zh-CN" altLang="en-US" sz="3555" b="1">
                <a:solidFill>
                  <a:schemeClr val="tx1"/>
                </a:solidFill>
              </a:rPr>
              <a:t>解读：诗句抒情，三个短语加强了抒情的力度，“力哟！力哟！”运用反复的修辞手法，表达了作者对“力”的呼唤，也就是对新思想、新文化、新事物的呼唤。</a:t>
            </a:r>
            <a:endParaRPr lang="zh-CN" altLang="en-US" sz="3555" b="1">
              <a:solidFill>
                <a:schemeClr val="tx1"/>
              </a:solidFill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54725" y="2859405"/>
            <a:ext cx="5695315" cy="386397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3149" y="837050"/>
            <a:ext cx="11252885" cy="2042984"/>
          </a:xfrm>
        </p:spPr>
        <p:txBody>
          <a:bodyPr>
            <a:noAutofit/>
          </a:bodyPr>
          <a:lstStyle/>
          <a:p>
            <a:pPr algn="l"/>
            <a:r>
              <a:rPr lang="zh-CN" altLang="en-US" sz="3200" b="1" smtClean="0">
                <a:solidFill>
                  <a:srgbClr val="0000CC"/>
                </a:solidFill>
                <a:latin typeface="+mn-ea"/>
              </a:rPr>
              <a:t>力</a:t>
            </a:r>
            <a:r>
              <a:rPr lang="zh-CN" altLang="en-US" sz="3200" b="1">
                <a:solidFill>
                  <a:srgbClr val="0000CC"/>
                </a:solidFill>
                <a:latin typeface="+mn-ea"/>
              </a:rPr>
              <a:t>的绘画，力的舞蹈，力的音乐，力的诗歌，力的律吕哟！</a:t>
            </a:r>
            <a:br>
              <a:rPr lang="zh-CN" altLang="en-US" sz="4000" b="1">
                <a:solidFill>
                  <a:srgbClr val="0000CC"/>
                </a:solidFill>
                <a:latin typeface="+mn-ea"/>
              </a:rPr>
            </a:br>
            <a:r>
              <a:rPr lang="zh-CN" altLang="en-US" sz="3200" b="1">
                <a:solidFill>
                  <a:srgbClr val="FF00FF"/>
                </a:solidFill>
              </a:rPr>
              <a:t>解读</a:t>
            </a:r>
            <a:r>
              <a:rPr lang="zh-CN" altLang="en-US" sz="3200" b="1" smtClean="0">
                <a:solidFill>
                  <a:srgbClr val="FF00FF"/>
                </a:solidFill>
              </a:rPr>
              <a:t>：诗句的意象是“力”，这也是全诗的主要意象。诗句运用排比与拟人的修辞手法，描述</a:t>
            </a:r>
            <a:r>
              <a:rPr lang="zh-CN" altLang="en-US" sz="3200" b="1">
                <a:solidFill>
                  <a:srgbClr val="FF00FF"/>
                </a:solidFill>
              </a:rPr>
              <a:t>了</a:t>
            </a:r>
            <a:r>
              <a:rPr lang="zh-CN" altLang="en-US" sz="3200" b="1" smtClean="0">
                <a:solidFill>
                  <a:srgbClr val="FF00FF"/>
                </a:solidFill>
              </a:rPr>
              <a:t>“力”强大与曼妙，抒发了诗人对“力”的赞美之情。</a:t>
            </a:r>
            <a:endParaRPr lang="zh-CN" altLang="en-US" sz="3200"/>
          </a:p>
        </p:txBody>
      </p:sp>
      <p:pic>
        <p:nvPicPr>
          <p:cNvPr id="6" name="内容占位符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22265" y="2758472"/>
            <a:ext cx="6290339" cy="3947008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35841" name="Object 2"/>
          <p:cNvGraphicFramePr>
            <a:graphicFrameLocks noChangeAspect="1"/>
          </p:cNvGraphicFramePr>
          <p:nvPr/>
        </p:nvGraphicFramePr>
        <p:xfrm>
          <a:off x="331788" y="646113"/>
          <a:ext cx="11425237" cy="580707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1" r:id="rId3" imgW="8891905" imgH="4528820" progId="Word.Document.8">
                  <p:embed/>
                </p:oleObj>
              </mc:Choice>
              <mc:Fallback>
                <p:oleObj r:id="rId3" imgW="8891905" imgH="452882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1788" y="646113"/>
                        <a:ext cx="11425237" cy="58070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6"/>
          <p:cNvGraphicFramePr>
            <a:graphicFrameLocks noChangeAspect="1"/>
          </p:cNvGraphicFramePr>
          <p:nvPr/>
        </p:nvGraphicFramePr>
        <p:xfrm>
          <a:off x="331788" y="1901825"/>
          <a:ext cx="11425237" cy="426402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2" r:id="rId5" imgW="8891905" imgH="3326130" progId="Word.Document.8">
                  <p:embed/>
                </p:oleObj>
              </mc:Choice>
              <mc:Fallback>
                <p:oleObj r:id="rId5" imgW="8891905" imgH="332613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1788" y="1901825"/>
                        <a:ext cx="11425237" cy="42640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5843" name="组合 3"/>
          <p:cNvGrpSpPr/>
          <p:nvPr/>
        </p:nvGrpSpPr>
        <p:grpSpPr>
          <a:xfrm>
            <a:off x="11110913" y="6348413"/>
            <a:ext cx="984250" cy="425450"/>
            <a:chOff x="9207796" y="6273209"/>
            <a:chExt cx="985458" cy="425303"/>
          </a:xfrm>
        </p:grpSpPr>
        <p:sp>
          <p:nvSpPr>
            <p:cNvPr id="5" name="矩形 4"/>
            <p:cNvSpPr/>
            <p:nvPr/>
          </p:nvSpPr>
          <p:spPr>
            <a:xfrm>
              <a:off x="9207796" y="6273209"/>
              <a:ext cx="985458" cy="425303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845" name="TextBox 6"/>
            <p:cNvSpPr txBox="1"/>
            <p:nvPr/>
          </p:nvSpPr>
          <p:spPr>
            <a:xfrm>
              <a:off x="9325415" y="6284318"/>
              <a:ext cx="696179" cy="39673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000" b="1">
                  <a:latin typeface="宋体" panose="02010600030101010101" pitchFamily="2" charset="-122"/>
                  <a:ea typeface="宋体" panose="02010600030101010101" pitchFamily="2" charset="-122"/>
                </a:rPr>
                <a:t>答案</a:t>
              </a:r>
              <a:endParaRPr lang="zh-CN" altLang="en-US" sz="2000" b="1">
                <a:latin typeface="宋体" pitchFamily="2" charset="-122"/>
                <a:ea typeface="宋体" pitchFamily="2" charset="-122"/>
              </a:endParaRPr>
            </a:p>
          </p:txBody>
        </p:sp>
      </p:grpSp>
    </p:spTree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58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843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37889" name="Object 2"/>
          <p:cNvGraphicFramePr>
            <a:graphicFrameLocks noChangeAspect="1"/>
          </p:cNvGraphicFramePr>
          <p:nvPr/>
        </p:nvGraphicFramePr>
        <p:xfrm>
          <a:off x="334963" y="311150"/>
          <a:ext cx="11557000" cy="58547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3" r:id="rId3" imgW="11753215" imgH="5982970" progId="Word.Document.8">
                  <p:embed/>
                </p:oleObj>
              </mc:Choice>
              <mc:Fallback>
                <p:oleObj r:id="rId3" imgW="11753215" imgH="598297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4963" y="311150"/>
                        <a:ext cx="11557000" cy="5854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6"/>
          <p:cNvGraphicFramePr>
            <a:graphicFrameLocks noChangeAspect="1"/>
          </p:cNvGraphicFramePr>
          <p:nvPr/>
        </p:nvGraphicFramePr>
        <p:xfrm>
          <a:off x="331788" y="1844675"/>
          <a:ext cx="11425237" cy="32893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4" r:id="rId5" imgW="8891905" imgH="2570480" progId="Word.Document.8">
                  <p:embed/>
                </p:oleObj>
              </mc:Choice>
              <mc:Fallback>
                <p:oleObj r:id="rId5" imgW="8891905" imgH="257048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1788" y="1844675"/>
                        <a:ext cx="11425237" cy="32893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7891" name="组合 3"/>
          <p:cNvGrpSpPr/>
          <p:nvPr/>
        </p:nvGrpSpPr>
        <p:grpSpPr>
          <a:xfrm>
            <a:off x="11110913" y="6348413"/>
            <a:ext cx="984250" cy="425450"/>
            <a:chOff x="9207796" y="6273209"/>
            <a:chExt cx="985458" cy="425303"/>
          </a:xfrm>
        </p:grpSpPr>
        <p:sp>
          <p:nvSpPr>
            <p:cNvPr id="5" name="矩形 4"/>
            <p:cNvSpPr/>
            <p:nvPr/>
          </p:nvSpPr>
          <p:spPr>
            <a:xfrm>
              <a:off x="9207796" y="6273209"/>
              <a:ext cx="985458" cy="425303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893" name="TextBox 6"/>
            <p:cNvSpPr txBox="1"/>
            <p:nvPr/>
          </p:nvSpPr>
          <p:spPr>
            <a:xfrm>
              <a:off x="9325415" y="6284318"/>
              <a:ext cx="696179" cy="39673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000" b="1">
                  <a:latin typeface="宋体" panose="02010600030101010101" pitchFamily="2" charset="-122"/>
                  <a:ea typeface="宋体" panose="02010600030101010101" pitchFamily="2" charset="-122"/>
                </a:rPr>
                <a:t>答案</a:t>
              </a:r>
              <a:endParaRPr lang="zh-CN" altLang="en-US" sz="20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8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891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sz="36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四、诗歌赏析</a:t>
            </a:r>
            <a:endParaRPr lang="zh-CN" altLang="en-US" sz="3600" b="1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609600" y="1219201"/>
            <a:ext cx="10972800" cy="4906964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8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诗歌形象：</a:t>
            </a:r>
            <a:endParaRPr lang="en-US" altLang="zh-CN" sz="2800" b="1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zh-CN" altLang="en-US" sz="2800" smtClean="0">
                <a:solidFill>
                  <a:srgbClr val="0000CC"/>
                </a:solidFill>
              </a:rPr>
              <a:t>                </a:t>
            </a:r>
            <a:endParaRPr lang="zh-CN" altLang="en-US" sz="3000" b="1">
              <a:solidFill>
                <a:srgbClr val="0000CC"/>
              </a:solidFill>
              <a:latin typeface="+mn-ea"/>
            </a:endParaRPr>
          </a:p>
        </p:txBody>
      </p:sp>
      <p:graphicFrame>
        <p:nvGraphicFramePr>
          <p:cNvPr id="3" name="Object 6"/>
          <p:cNvGraphicFramePr>
            <a:graphicFrameLocks noChangeAspect="1"/>
          </p:cNvGraphicFramePr>
          <p:nvPr/>
        </p:nvGraphicFramePr>
        <p:xfrm>
          <a:off x="609600" y="2566035"/>
          <a:ext cx="10683875" cy="172593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5" r:id="rId2" imgW="8921115" imgH="964565" progId="Word.Document.8">
                  <p:embed/>
                </p:oleObj>
              </mc:Choice>
              <mc:Fallback>
                <p:oleObj r:id="rId2" imgW="8921115" imgH="96456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09600" y="2566035"/>
                        <a:ext cx="10683875" cy="17259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altLang="zh-CN" sz="6000" b="1" smtClean="0">
                <a:solidFill>
                  <a:srgbClr val="FF00FF"/>
                </a:solidFill>
              </a:rPr>
            </a:br>
            <a:r>
              <a:rPr lang="zh-CN" altLang="en-US" sz="3100" b="1">
                <a:solidFill>
                  <a:srgbClr val="FF00FF"/>
                </a:solidFill>
                <a:latin typeface="+mn-lt"/>
                <a:ea typeface="+mn-ea"/>
                <a:cs typeface="+mn-cs"/>
              </a:rPr>
              <a:t>诗歌内容：</a:t>
            </a:r>
            <a:br>
              <a:rPr lang="en-US" altLang="zh-CN" sz="3100" b="1">
                <a:solidFill>
                  <a:srgbClr val="FF00FF"/>
                </a:solidFill>
                <a:latin typeface="+mn-lt"/>
                <a:ea typeface="+mn-ea"/>
                <a:cs typeface="+mn-cs"/>
              </a:rPr>
            </a:br>
            <a:endParaRPr lang="zh-CN" altLang="en-US" sz="3100" b="1">
              <a:solidFill>
                <a:srgbClr val="0000CC"/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567250"/>
            <a:ext cx="10972800" cy="4948880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000" b="1">
                <a:solidFill>
                  <a:srgbClr val="0000CC"/>
                </a:solidFill>
                <a:latin typeface="+mn-ea"/>
              </a:rPr>
              <a:t>     </a:t>
            </a:r>
            <a:r>
              <a:rPr lang="zh-CN" altLang="en-US" sz="2000" b="1" smtClean="0">
                <a:solidFill>
                  <a:srgbClr val="0000CC"/>
                </a:solidFill>
                <a:latin typeface="+mn-ea"/>
              </a:rPr>
              <a:t>这</a:t>
            </a:r>
            <a:r>
              <a:rPr lang="zh-CN" altLang="en-US" sz="2000" b="1">
                <a:solidFill>
                  <a:srgbClr val="0000CC"/>
                </a:solidFill>
                <a:latin typeface="+mn-ea"/>
              </a:rPr>
              <a:t>是一幅惊心动魄的力的画图，力的颂歌。</a:t>
            </a:r>
            <a:r>
              <a:rPr lang="zh-CN" altLang="en-US" sz="2000" b="1" smtClean="0">
                <a:solidFill>
                  <a:srgbClr val="0000CC"/>
                </a:solidFill>
                <a:latin typeface="+mn-ea"/>
              </a:rPr>
              <a:t>写作</a:t>
            </a:r>
            <a:endParaRPr lang="en-US" altLang="zh-CN" sz="2000" b="1" smtClean="0">
              <a:solidFill>
                <a:srgbClr val="0000CC"/>
              </a:solidFill>
              <a:latin typeface="+mn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000" b="1" smtClean="0">
                <a:solidFill>
                  <a:srgbClr val="0000CC"/>
                </a:solidFill>
                <a:latin typeface="+mn-ea"/>
              </a:rPr>
              <a:t>这</a:t>
            </a:r>
            <a:r>
              <a:rPr lang="zh-CN" altLang="en-US" sz="2000" b="1">
                <a:solidFill>
                  <a:srgbClr val="0000CC"/>
                </a:solidFill>
                <a:latin typeface="+mn-ea"/>
              </a:rPr>
              <a:t>首诗的时候</a:t>
            </a:r>
            <a:r>
              <a:rPr lang="zh-CN" altLang="en-US" sz="2000" b="1" smtClean="0">
                <a:solidFill>
                  <a:srgbClr val="0000CC"/>
                </a:solidFill>
                <a:latin typeface="+mn-ea"/>
              </a:rPr>
              <a:t>，作者</a:t>
            </a:r>
            <a:r>
              <a:rPr lang="zh-CN" altLang="en-US" sz="2000" b="1">
                <a:solidFill>
                  <a:srgbClr val="0000CC"/>
                </a:solidFill>
                <a:latin typeface="+mn-ea"/>
              </a:rPr>
              <a:t>正在日本福冈的九州大学医学</a:t>
            </a:r>
            <a:r>
              <a:rPr lang="zh-CN" altLang="en-US" sz="2000" b="1" smtClean="0">
                <a:solidFill>
                  <a:srgbClr val="0000CC"/>
                </a:solidFill>
                <a:latin typeface="+mn-ea"/>
              </a:rPr>
              <a:t>部</a:t>
            </a:r>
            <a:endParaRPr lang="en-US" altLang="zh-CN" sz="2000" b="1" smtClean="0">
              <a:solidFill>
                <a:srgbClr val="0000CC"/>
              </a:solidFill>
              <a:latin typeface="+mn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000" b="1" smtClean="0">
                <a:solidFill>
                  <a:srgbClr val="0000CC"/>
                </a:solidFill>
                <a:latin typeface="+mn-ea"/>
              </a:rPr>
              <a:t>留学</a:t>
            </a:r>
            <a:r>
              <a:rPr lang="zh-CN" altLang="en-US" sz="2000" b="1">
                <a:solidFill>
                  <a:srgbClr val="0000CC"/>
                </a:solidFill>
                <a:latin typeface="+mn-ea"/>
              </a:rPr>
              <a:t>，那是在中国的“五</a:t>
            </a:r>
            <a:r>
              <a:rPr lang="en-US" altLang="zh-CN" sz="2000" b="1">
                <a:solidFill>
                  <a:srgbClr val="0000CC"/>
                </a:solidFill>
                <a:latin typeface="+mn-ea"/>
              </a:rPr>
              <a:t>·</a:t>
            </a:r>
            <a:r>
              <a:rPr lang="zh-CN" altLang="en-US" sz="2000" b="1">
                <a:solidFill>
                  <a:srgbClr val="0000CC"/>
                </a:solidFill>
                <a:latin typeface="+mn-ea"/>
              </a:rPr>
              <a:t>四</a:t>
            </a:r>
            <a:r>
              <a:rPr lang="zh-CN" altLang="en-US" sz="2000" b="1" smtClean="0">
                <a:solidFill>
                  <a:srgbClr val="0000CC"/>
                </a:solidFill>
                <a:latin typeface="+mn-ea"/>
              </a:rPr>
              <a:t>”运动</a:t>
            </a:r>
            <a:r>
              <a:rPr lang="zh-CN" altLang="en-US" sz="2000" b="1">
                <a:solidFill>
                  <a:srgbClr val="0000CC"/>
                </a:solidFill>
                <a:latin typeface="+mn-ea"/>
              </a:rPr>
              <a:t>爆发不久的时间</a:t>
            </a:r>
            <a:r>
              <a:rPr lang="zh-CN" altLang="en-US" sz="2000" b="1" smtClean="0">
                <a:solidFill>
                  <a:srgbClr val="0000CC"/>
                </a:solidFill>
                <a:latin typeface="+mn-ea"/>
              </a:rPr>
              <a:t>。</a:t>
            </a:r>
            <a:endParaRPr lang="en-US" altLang="zh-CN" sz="2000" b="1" smtClean="0">
              <a:solidFill>
                <a:srgbClr val="0000CC"/>
              </a:solidFill>
              <a:latin typeface="+mn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000" b="1" smtClean="0">
                <a:solidFill>
                  <a:srgbClr val="0000CC"/>
                </a:solidFill>
                <a:latin typeface="+mn-ea"/>
              </a:rPr>
              <a:t>“</a:t>
            </a:r>
            <a:r>
              <a:rPr lang="zh-CN" altLang="en-US" sz="2000" b="1">
                <a:solidFill>
                  <a:srgbClr val="0000CC"/>
                </a:solidFill>
                <a:latin typeface="+mn-ea"/>
              </a:rPr>
              <a:t>五</a:t>
            </a:r>
            <a:r>
              <a:rPr lang="en-US" altLang="zh-CN" sz="2000" b="1">
                <a:solidFill>
                  <a:srgbClr val="0000CC"/>
                </a:solidFill>
                <a:latin typeface="+mn-ea"/>
              </a:rPr>
              <a:t>·</a:t>
            </a:r>
            <a:r>
              <a:rPr lang="zh-CN" altLang="en-US" sz="2000" b="1">
                <a:solidFill>
                  <a:srgbClr val="0000CC"/>
                </a:solidFill>
                <a:latin typeface="+mn-ea"/>
              </a:rPr>
              <a:t>四”运动所产生的伟大的“力波”</a:t>
            </a:r>
            <a:r>
              <a:rPr lang="zh-CN" altLang="en-US" sz="2000" b="1" smtClean="0">
                <a:solidFill>
                  <a:srgbClr val="0000CC"/>
                </a:solidFill>
                <a:latin typeface="+mn-ea"/>
              </a:rPr>
              <a:t>越过太平洋，</a:t>
            </a:r>
            <a:endParaRPr lang="en-US" altLang="zh-CN" sz="2000" b="1" smtClean="0">
              <a:solidFill>
                <a:srgbClr val="0000CC"/>
              </a:solidFill>
              <a:latin typeface="+mn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000" b="1" smtClean="0">
                <a:solidFill>
                  <a:srgbClr val="0000CC"/>
                </a:solidFill>
                <a:latin typeface="+mn-ea"/>
              </a:rPr>
              <a:t>直接</a:t>
            </a:r>
            <a:r>
              <a:rPr lang="zh-CN" altLang="en-US" sz="2000" b="1">
                <a:solidFill>
                  <a:srgbClr val="0000CC"/>
                </a:solidFill>
                <a:latin typeface="+mn-ea"/>
              </a:rPr>
              <a:t>震动了时刻感应着时代脉搏的年青气盛的郭沫若</a:t>
            </a:r>
            <a:r>
              <a:rPr lang="zh-CN" altLang="en-US" sz="2000" b="1" smtClean="0">
                <a:solidFill>
                  <a:srgbClr val="0000CC"/>
                </a:solidFill>
                <a:latin typeface="+mn-ea"/>
              </a:rPr>
              <a:t>，</a:t>
            </a:r>
            <a:endParaRPr lang="en-US" altLang="zh-CN" sz="2000" b="1" smtClean="0">
              <a:solidFill>
                <a:srgbClr val="0000CC"/>
              </a:solidFill>
              <a:latin typeface="+mn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000" b="1" smtClean="0">
                <a:solidFill>
                  <a:srgbClr val="0000CC"/>
                </a:solidFill>
                <a:latin typeface="+mn-ea"/>
              </a:rPr>
              <a:t>使他的</a:t>
            </a:r>
            <a:r>
              <a:rPr lang="zh-CN" altLang="en-US" sz="2000" b="1">
                <a:solidFill>
                  <a:srgbClr val="0000CC"/>
                </a:solidFill>
                <a:latin typeface="+mn-ea"/>
              </a:rPr>
              <a:t>如橡之笔，得到了纵横挥写的创作契机。诗</a:t>
            </a:r>
            <a:r>
              <a:rPr lang="zh-CN" altLang="en-US" sz="2000" b="1" smtClean="0">
                <a:solidFill>
                  <a:srgbClr val="0000CC"/>
                </a:solidFill>
                <a:latin typeface="+mn-ea"/>
              </a:rPr>
              <a:t>中</a:t>
            </a:r>
            <a:endParaRPr lang="en-US" altLang="zh-CN" sz="2000" b="1" smtClean="0">
              <a:solidFill>
                <a:srgbClr val="0000CC"/>
              </a:solidFill>
              <a:latin typeface="+mn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000" b="1" smtClean="0">
                <a:solidFill>
                  <a:srgbClr val="0000CC"/>
                </a:solidFill>
                <a:latin typeface="+mn-ea"/>
              </a:rPr>
              <a:t>描绘</a:t>
            </a:r>
            <a:r>
              <a:rPr lang="zh-CN" altLang="en-US" sz="2000" b="1">
                <a:solidFill>
                  <a:srgbClr val="0000CC"/>
                </a:solidFill>
                <a:latin typeface="+mn-ea"/>
              </a:rPr>
              <a:t>的滚滚洪涛的</a:t>
            </a:r>
            <a:r>
              <a:rPr lang="zh-CN" altLang="en-US" sz="2000" b="1" smtClean="0">
                <a:solidFill>
                  <a:srgbClr val="0000CC"/>
                </a:solidFill>
                <a:latin typeface="+mn-ea"/>
              </a:rPr>
              <a:t>景象</a:t>
            </a:r>
            <a:r>
              <a:rPr lang="zh-CN" altLang="en-US" sz="2000" b="1">
                <a:solidFill>
                  <a:srgbClr val="0000CC"/>
                </a:solidFill>
                <a:latin typeface="+mn-ea"/>
              </a:rPr>
              <a:t>，正是“五</a:t>
            </a:r>
            <a:r>
              <a:rPr lang="en-US" altLang="zh-CN" sz="2000" b="1">
                <a:solidFill>
                  <a:srgbClr val="0000CC"/>
                </a:solidFill>
                <a:latin typeface="+mn-ea"/>
              </a:rPr>
              <a:t>·</a:t>
            </a:r>
            <a:r>
              <a:rPr lang="zh-CN" altLang="en-US" sz="2000" b="1">
                <a:solidFill>
                  <a:srgbClr val="0000CC"/>
                </a:solidFill>
                <a:latin typeface="+mn-ea"/>
              </a:rPr>
              <a:t>四”运动巨大</a:t>
            </a:r>
            <a:r>
              <a:rPr lang="zh-CN" altLang="en-US" sz="2000" b="1" smtClean="0">
                <a:solidFill>
                  <a:srgbClr val="0000CC"/>
                </a:solidFill>
                <a:latin typeface="+mn-ea"/>
              </a:rPr>
              <a:t>声</a:t>
            </a:r>
            <a:endParaRPr lang="en-US" altLang="zh-CN" sz="2000" b="1" smtClean="0">
              <a:solidFill>
                <a:srgbClr val="0000CC"/>
              </a:solidFill>
              <a:latin typeface="+mn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000" b="1" smtClean="0">
                <a:solidFill>
                  <a:srgbClr val="0000CC"/>
                </a:solidFill>
                <a:latin typeface="+mn-ea"/>
              </a:rPr>
              <a:t>势</a:t>
            </a:r>
            <a:r>
              <a:rPr lang="zh-CN" altLang="en-US" sz="2000" b="1">
                <a:solidFill>
                  <a:srgbClr val="0000CC"/>
                </a:solidFill>
                <a:latin typeface="+mn-ea"/>
              </a:rPr>
              <a:t>的象征。再推开一层说，也是</a:t>
            </a:r>
            <a:r>
              <a:rPr lang="zh-CN" altLang="en-US" sz="2000" b="1" smtClean="0">
                <a:solidFill>
                  <a:srgbClr val="0000CC"/>
                </a:solidFill>
                <a:latin typeface="+mn-ea"/>
              </a:rPr>
              <a:t>世界潮流</a:t>
            </a:r>
            <a:r>
              <a:rPr lang="zh-CN" altLang="en-US" sz="2000" b="1">
                <a:solidFill>
                  <a:srgbClr val="0000CC"/>
                </a:solidFill>
                <a:latin typeface="+mn-ea"/>
              </a:rPr>
              <a:t>的大工业生产规模的具体象征。“五</a:t>
            </a:r>
            <a:r>
              <a:rPr lang="en-US" altLang="zh-CN" sz="2000" b="1">
                <a:solidFill>
                  <a:srgbClr val="0000CC"/>
                </a:solidFill>
                <a:latin typeface="+mn-ea"/>
              </a:rPr>
              <a:t>·</a:t>
            </a:r>
            <a:r>
              <a:rPr lang="zh-CN" altLang="en-US" sz="2000" b="1">
                <a:solidFill>
                  <a:srgbClr val="0000CC"/>
                </a:solidFill>
                <a:latin typeface="+mn-ea"/>
              </a:rPr>
              <a:t>四”运动对于中国，正如滚滚而来的洪涛一般，它正以巨大的破坏力，冲决一切半封建、半殖民地的思想罗网，同时以伟大的创造力建树崭新的科学与民主的现代文明。</a:t>
            </a:r>
            <a:endParaRPr lang="zh-CN" altLang="en-US" sz="2000" b="1">
              <a:solidFill>
                <a:srgbClr val="0000CC"/>
              </a:solidFill>
              <a:latin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6215" y="1770337"/>
            <a:ext cx="4530811" cy="2836288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57665" y="313038"/>
            <a:ext cx="11640065" cy="1104599"/>
          </a:xfrm>
        </p:spPr>
        <p:txBody>
          <a:bodyPr>
            <a:normAutofit/>
          </a:bodyPr>
          <a:lstStyle/>
          <a:p>
            <a:pPr algn="l"/>
            <a:r>
              <a:rPr lang="zh-CN" altLang="en-US" sz="3600" b="1" smtClean="0">
                <a:solidFill>
                  <a:srgbClr val="FF00FF"/>
                </a:solidFill>
              </a:rPr>
              <a:t>二、作者简介</a:t>
            </a:r>
            <a:endParaRPr lang="zh-CN" altLang="en-US" sz="3600" b="1">
              <a:solidFill>
                <a:srgbClr val="FF00FF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8760" y="1249680"/>
            <a:ext cx="11746865" cy="551243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2800" b="1" smtClean="0">
                <a:solidFill>
                  <a:srgbClr val="0000CC"/>
                </a:solidFill>
                <a:latin typeface="+mn-ea"/>
              </a:rPr>
              <a:t>  </a:t>
            </a:r>
            <a:r>
              <a:rPr lang="en-US" altLang="zh-CN" sz="2800" b="1">
                <a:solidFill>
                  <a:srgbClr val="0000CC"/>
                </a:solidFill>
                <a:latin typeface="+mn-ea"/>
              </a:rPr>
              <a:t> </a:t>
            </a:r>
            <a:r>
              <a:rPr lang="zh-CN" altLang="en-US" sz="2400" b="1" smtClean="0">
                <a:solidFill>
                  <a:schemeClr val="tx1"/>
                </a:solidFill>
                <a:latin typeface="+mn-ea"/>
              </a:rPr>
              <a:t>郭沫若</a:t>
            </a:r>
            <a:r>
              <a:rPr lang="zh-CN" altLang="en-US" sz="2400" b="1">
                <a:solidFill>
                  <a:schemeClr val="tx1"/>
                </a:solidFill>
                <a:latin typeface="+mn-ea"/>
              </a:rPr>
              <a:t>（</a:t>
            </a:r>
            <a:r>
              <a:rPr lang="en-US" altLang="zh-CN" sz="2400" b="1">
                <a:solidFill>
                  <a:schemeClr val="tx1"/>
                </a:solidFill>
                <a:latin typeface="+mn-ea"/>
              </a:rPr>
              <a:t>1892</a:t>
            </a:r>
            <a:r>
              <a:rPr lang="zh-CN" altLang="en-US" sz="2400" b="1">
                <a:solidFill>
                  <a:schemeClr val="tx1"/>
                </a:solidFill>
                <a:latin typeface="+mn-ea"/>
              </a:rPr>
              <a:t>一</a:t>
            </a:r>
            <a:r>
              <a:rPr lang="en-US" altLang="zh-CN" sz="2400" b="1">
                <a:solidFill>
                  <a:schemeClr val="tx1"/>
                </a:solidFill>
                <a:latin typeface="+mn-ea"/>
              </a:rPr>
              <a:t>1978</a:t>
            </a:r>
            <a:r>
              <a:rPr lang="zh-CN" altLang="en-US" sz="2400" b="1">
                <a:solidFill>
                  <a:schemeClr val="tx1"/>
                </a:solidFill>
                <a:latin typeface="+mn-ea"/>
              </a:rPr>
              <a:t>年），</a:t>
            </a:r>
            <a:r>
              <a:rPr lang="zh-CN" altLang="en-US" sz="2400" b="1">
                <a:solidFill>
                  <a:srgbClr val="FF0000"/>
                </a:solidFill>
                <a:latin typeface="+mn-ea"/>
              </a:rPr>
              <a:t>原名郭开贞，字鼎堂</a:t>
            </a:r>
            <a:r>
              <a:rPr lang="zh-CN" altLang="en-US" sz="2400" b="1" smtClean="0">
                <a:solidFill>
                  <a:srgbClr val="FF0000"/>
                </a:solidFill>
                <a:latin typeface="+mn-ea"/>
              </a:rPr>
              <a:t>，号尚武</a:t>
            </a:r>
            <a:r>
              <a:rPr lang="zh-CN" altLang="en-US" sz="2400" b="1">
                <a:solidFill>
                  <a:schemeClr val="tx1"/>
                </a:solidFill>
                <a:latin typeface="+mn-ea"/>
              </a:rPr>
              <a:t>，</a:t>
            </a:r>
            <a:r>
              <a:rPr lang="zh-CN" altLang="en-US" sz="2400" b="1" smtClean="0">
                <a:solidFill>
                  <a:schemeClr val="tx1"/>
                </a:solidFill>
                <a:latin typeface="+mn-ea"/>
              </a:rPr>
              <a:t>乳名</a:t>
            </a:r>
            <a:endParaRPr lang="en-US" altLang="zh-CN" sz="2400" b="1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lang="zh-CN" altLang="en-US" sz="2400" b="1" smtClean="0">
                <a:solidFill>
                  <a:schemeClr val="tx1"/>
                </a:solidFill>
                <a:latin typeface="+mn-ea"/>
              </a:rPr>
              <a:t>文豹</a:t>
            </a:r>
            <a:r>
              <a:rPr lang="zh-CN" altLang="en-US" sz="2400" b="1">
                <a:solidFill>
                  <a:schemeClr val="tx1"/>
                </a:solidFill>
                <a:latin typeface="+mn-ea"/>
              </a:rPr>
              <a:t>，笔名沫若、麦克昂、郭鼎堂、石沱</a:t>
            </a:r>
            <a:r>
              <a:rPr lang="zh-CN" altLang="en-US" sz="2400" b="1" smtClean="0">
                <a:solidFill>
                  <a:schemeClr val="tx1"/>
                </a:solidFill>
                <a:latin typeface="+mn-ea"/>
              </a:rPr>
              <a:t>、高汝鸿</a:t>
            </a:r>
            <a:r>
              <a:rPr lang="zh-CN" altLang="en-US" sz="2400" b="1">
                <a:solidFill>
                  <a:schemeClr val="tx1"/>
                </a:solidFill>
                <a:latin typeface="+mn-ea"/>
              </a:rPr>
              <a:t>、羊易之等</a:t>
            </a:r>
            <a:r>
              <a:rPr lang="zh-CN" altLang="en-US" sz="2400" b="1" smtClean="0">
                <a:solidFill>
                  <a:schemeClr val="tx1"/>
                </a:solidFill>
                <a:latin typeface="+mn-ea"/>
              </a:rPr>
              <a:t>。</a:t>
            </a:r>
            <a:r>
              <a:rPr lang="zh-CN" altLang="en-US" sz="2400" b="1" smtClean="0">
                <a:solidFill>
                  <a:srgbClr val="FF0000"/>
                </a:solidFill>
                <a:latin typeface="+mn-ea"/>
              </a:rPr>
              <a:t>现代</a:t>
            </a:r>
            <a:endParaRPr lang="en-US" altLang="zh-CN" sz="2400" b="1" smtClean="0">
              <a:solidFill>
                <a:srgbClr val="FF0000"/>
              </a:solidFill>
              <a:latin typeface="+mn-ea"/>
            </a:endParaRPr>
          </a:p>
          <a:p>
            <a:pPr marL="0" indent="0">
              <a:buNone/>
            </a:pPr>
            <a:r>
              <a:rPr lang="zh-CN" altLang="en-US" sz="2400" b="1" smtClean="0">
                <a:solidFill>
                  <a:srgbClr val="FF0000"/>
                </a:solidFill>
                <a:latin typeface="+mn-ea"/>
              </a:rPr>
              <a:t>诗人、文学家</a:t>
            </a:r>
            <a:r>
              <a:rPr lang="zh-CN" altLang="en-US" sz="2400" b="1">
                <a:solidFill>
                  <a:srgbClr val="FF0000"/>
                </a:solidFill>
                <a:latin typeface="+mn-ea"/>
              </a:rPr>
              <a:t>、历史学家、新诗奠基人</a:t>
            </a:r>
            <a:r>
              <a:rPr lang="zh-CN" altLang="en-US" sz="2400" b="1" smtClean="0">
                <a:solidFill>
                  <a:srgbClr val="FF0000"/>
                </a:solidFill>
                <a:latin typeface="+mn-ea"/>
              </a:rPr>
              <a:t>之一。</a:t>
            </a:r>
            <a:r>
              <a:rPr lang="en-US" altLang="zh-CN" sz="2400" b="1" smtClean="0">
                <a:solidFill>
                  <a:srgbClr val="FF0000"/>
                </a:solidFill>
                <a:latin typeface="+mn-ea"/>
              </a:rPr>
              <a:t>  </a:t>
            </a:r>
            <a:endParaRPr lang="en-US" altLang="zh-CN" sz="2400" b="1" smtClean="0">
              <a:solidFill>
                <a:srgbClr val="FF0000"/>
              </a:solidFill>
              <a:latin typeface="+mn-ea"/>
            </a:endParaRPr>
          </a:p>
          <a:p>
            <a:pPr marL="0" indent="0">
              <a:buNone/>
            </a:pPr>
            <a:r>
              <a:rPr lang="en-US" altLang="zh-CN" sz="2400" b="1" smtClean="0">
                <a:solidFill>
                  <a:schemeClr val="tx1"/>
                </a:solidFill>
                <a:latin typeface="+mn-ea"/>
              </a:rPr>
              <a:t>    1892</a:t>
            </a:r>
            <a:r>
              <a:rPr lang="zh-CN" altLang="en-US" sz="2400" b="1">
                <a:solidFill>
                  <a:schemeClr val="tx1"/>
                </a:solidFill>
                <a:latin typeface="+mn-ea"/>
              </a:rPr>
              <a:t>年</a:t>
            </a:r>
            <a:r>
              <a:rPr lang="en-US" altLang="zh-CN" sz="2400" b="1">
                <a:solidFill>
                  <a:schemeClr val="tx1"/>
                </a:solidFill>
                <a:latin typeface="+mn-ea"/>
              </a:rPr>
              <a:t>11</a:t>
            </a:r>
            <a:r>
              <a:rPr lang="zh-CN" altLang="en-US" sz="2400" b="1">
                <a:solidFill>
                  <a:schemeClr val="tx1"/>
                </a:solidFill>
                <a:latin typeface="+mn-ea"/>
              </a:rPr>
              <a:t>月</a:t>
            </a:r>
            <a:r>
              <a:rPr lang="en-US" altLang="zh-CN" sz="2400" b="1">
                <a:solidFill>
                  <a:schemeClr val="tx1"/>
                </a:solidFill>
                <a:latin typeface="+mn-ea"/>
              </a:rPr>
              <a:t>16</a:t>
            </a:r>
            <a:r>
              <a:rPr lang="zh-CN" altLang="en-US" sz="2400" b="1">
                <a:solidFill>
                  <a:schemeClr val="tx1"/>
                </a:solidFill>
                <a:latin typeface="+mn-ea"/>
              </a:rPr>
              <a:t>日出生于四川乐山沙</a:t>
            </a:r>
            <a:r>
              <a:rPr lang="zh-CN" altLang="en-US" sz="2400" b="1" smtClean="0">
                <a:solidFill>
                  <a:schemeClr val="tx1"/>
                </a:solidFill>
                <a:latin typeface="+mn-ea"/>
              </a:rPr>
              <a:t>湾。</a:t>
            </a:r>
            <a:r>
              <a:rPr lang="en-US" altLang="zh-CN" sz="2400" b="1" smtClean="0">
                <a:solidFill>
                  <a:schemeClr val="tx1"/>
                </a:solidFill>
                <a:latin typeface="+mn-ea"/>
              </a:rPr>
              <a:t>1914</a:t>
            </a:r>
            <a:r>
              <a:rPr lang="zh-CN" altLang="en-US" sz="2400" b="1">
                <a:solidFill>
                  <a:schemeClr val="tx1"/>
                </a:solidFill>
                <a:latin typeface="+mn-ea"/>
              </a:rPr>
              <a:t>年</a:t>
            </a:r>
            <a:r>
              <a:rPr lang="zh-CN" altLang="en-US" sz="2400" b="1" smtClean="0">
                <a:solidFill>
                  <a:schemeClr val="tx1"/>
                </a:solidFill>
                <a:latin typeface="+mn-ea"/>
              </a:rPr>
              <a:t>，郭沫若留学</a:t>
            </a:r>
            <a:r>
              <a:rPr lang="zh-CN" altLang="en-US" sz="2400" b="1">
                <a:solidFill>
                  <a:schemeClr val="tx1"/>
                </a:solidFill>
                <a:latin typeface="+mn-ea"/>
              </a:rPr>
              <a:t>日本</a:t>
            </a:r>
            <a:r>
              <a:rPr lang="zh-CN" altLang="en-US" sz="2400" b="1" smtClean="0">
                <a:solidFill>
                  <a:schemeClr val="tx1"/>
                </a:solidFill>
                <a:latin typeface="+mn-ea"/>
              </a:rPr>
              <a:t>，</a:t>
            </a:r>
            <a:endParaRPr lang="en-US" altLang="zh-CN" sz="2400" b="1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lang="zh-CN" altLang="en-US" sz="2400" b="1" smtClean="0">
                <a:solidFill>
                  <a:schemeClr val="tx1"/>
                </a:solidFill>
                <a:latin typeface="+mn-ea"/>
              </a:rPr>
              <a:t>在</a:t>
            </a:r>
            <a:r>
              <a:rPr lang="zh-CN" altLang="en-US" sz="2400" b="1">
                <a:solidFill>
                  <a:schemeClr val="tx1"/>
                </a:solidFill>
                <a:latin typeface="+mn-ea"/>
              </a:rPr>
              <a:t>九州帝国大学学</a:t>
            </a:r>
            <a:r>
              <a:rPr lang="zh-CN" altLang="en-US" sz="2400" b="1" smtClean="0">
                <a:solidFill>
                  <a:schemeClr val="tx1"/>
                </a:solidFill>
                <a:latin typeface="+mn-ea"/>
              </a:rPr>
              <a:t>医</a:t>
            </a:r>
            <a:r>
              <a:rPr lang="zh-CN" altLang="en-US" sz="2400" b="1">
                <a:solidFill>
                  <a:schemeClr val="tx1"/>
                </a:solidFill>
                <a:latin typeface="+mn-ea"/>
              </a:rPr>
              <a:t>，</a:t>
            </a:r>
            <a:r>
              <a:rPr lang="zh-CN" altLang="en-US" sz="2400" b="1" smtClean="0">
                <a:solidFill>
                  <a:schemeClr val="tx1"/>
                </a:solidFill>
                <a:latin typeface="+mn-ea"/>
              </a:rPr>
              <a:t>毕业</a:t>
            </a:r>
            <a:r>
              <a:rPr lang="zh-CN" altLang="en-US" sz="2400" b="1">
                <a:solidFill>
                  <a:schemeClr val="tx1"/>
                </a:solidFill>
                <a:latin typeface="+mn-ea"/>
              </a:rPr>
              <a:t>于</a:t>
            </a:r>
            <a:r>
              <a:rPr lang="zh-CN" altLang="en-US" sz="2400" b="1" smtClean="0">
                <a:solidFill>
                  <a:schemeClr val="tx1"/>
                </a:solidFill>
                <a:latin typeface="+mn-ea"/>
              </a:rPr>
              <a:t>日本九州帝国大学。 </a:t>
            </a:r>
            <a:endParaRPr lang="en-US" altLang="zh-CN" sz="2400" b="1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lang="zh-CN" altLang="en-US" sz="2400" b="1" smtClean="0">
                <a:solidFill>
                  <a:schemeClr val="tx1"/>
                </a:solidFill>
                <a:latin typeface="+mn-ea"/>
              </a:rPr>
              <a:t>   郭沫若先</a:t>
            </a:r>
            <a:r>
              <a:rPr lang="zh-CN" altLang="en-US" sz="2400" b="1">
                <a:solidFill>
                  <a:schemeClr val="tx1"/>
                </a:solidFill>
                <a:latin typeface="+mn-ea"/>
              </a:rPr>
              <a:t>学医，后</a:t>
            </a:r>
            <a:r>
              <a:rPr lang="zh-CN" altLang="en-US" sz="2400" b="1" smtClean="0">
                <a:solidFill>
                  <a:schemeClr val="tx1"/>
                </a:solidFill>
                <a:latin typeface="+mn-ea"/>
              </a:rPr>
              <a:t>从文，阅读了</a:t>
            </a:r>
            <a:r>
              <a:rPr lang="zh-CN" altLang="en-US" sz="2400" b="1">
                <a:solidFill>
                  <a:schemeClr val="tx1"/>
                </a:solidFill>
                <a:latin typeface="+mn-ea"/>
              </a:rPr>
              <a:t>泰戈尔、歌德</a:t>
            </a:r>
            <a:r>
              <a:rPr lang="zh-CN" altLang="en-US" sz="2400" b="1" smtClean="0">
                <a:solidFill>
                  <a:schemeClr val="tx1"/>
                </a:solidFill>
                <a:latin typeface="+mn-ea"/>
              </a:rPr>
              <a:t>、莎士比亚</a:t>
            </a:r>
            <a:r>
              <a:rPr lang="zh-CN" altLang="en-US" sz="2400" b="1">
                <a:solidFill>
                  <a:schemeClr val="tx1"/>
                </a:solidFill>
                <a:latin typeface="+mn-ea"/>
              </a:rPr>
              <a:t>、</a:t>
            </a:r>
            <a:r>
              <a:rPr lang="zh-CN" altLang="en-US" sz="2400" b="1" smtClean="0">
                <a:solidFill>
                  <a:schemeClr val="tx1"/>
                </a:solidFill>
                <a:latin typeface="+mn-ea"/>
              </a:rPr>
              <a:t>惠特曼</a:t>
            </a:r>
            <a:endParaRPr lang="en-US" altLang="zh-CN" sz="2400" b="1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lang="zh-CN" altLang="en-US" sz="2400" b="1" smtClean="0">
                <a:solidFill>
                  <a:schemeClr val="tx1"/>
                </a:solidFill>
                <a:latin typeface="+mn-ea"/>
              </a:rPr>
              <a:t>等</a:t>
            </a:r>
            <a:r>
              <a:rPr lang="zh-CN" altLang="en-US" sz="2400" b="1">
                <a:solidFill>
                  <a:schemeClr val="tx1"/>
                </a:solidFill>
                <a:latin typeface="+mn-ea"/>
              </a:rPr>
              <a:t>外国作家的</a:t>
            </a:r>
            <a:r>
              <a:rPr lang="zh-CN" altLang="en-US" sz="2400" b="1" smtClean="0">
                <a:solidFill>
                  <a:schemeClr val="tx1"/>
                </a:solidFill>
                <a:latin typeface="+mn-ea"/>
              </a:rPr>
              <a:t>作品，深受影响，创作丰厚。主要作品有诗歌</a:t>
            </a:r>
            <a:r>
              <a:rPr lang="en-US" altLang="zh-CN" sz="2400" b="1" smtClean="0">
                <a:solidFill>
                  <a:schemeClr val="tx1"/>
                </a:solidFill>
                <a:latin typeface="+mn-ea"/>
              </a:rPr>
              <a:t>《</a:t>
            </a:r>
            <a:r>
              <a:rPr lang="zh-CN" altLang="en-US" sz="2400" b="1">
                <a:solidFill>
                  <a:schemeClr val="tx1"/>
                </a:solidFill>
                <a:latin typeface="+mn-ea"/>
              </a:rPr>
              <a:t>天狗</a:t>
            </a:r>
            <a:r>
              <a:rPr lang="en-US" altLang="zh-CN" sz="2400" b="1" smtClean="0">
                <a:solidFill>
                  <a:schemeClr val="tx1"/>
                </a:solidFill>
                <a:latin typeface="+mn-ea"/>
              </a:rPr>
              <a:t>》</a:t>
            </a:r>
            <a:endParaRPr lang="en-US" altLang="zh-CN" sz="2400" b="1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lang="en-US" altLang="zh-CN" sz="2400" b="1" smtClean="0">
                <a:solidFill>
                  <a:schemeClr val="tx1"/>
                </a:solidFill>
                <a:latin typeface="+mn-ea"/>
              </a:rPr>
              <a:t>《</a:t>
            </a:r>
            <a:r>
              <a:rPr lang="zh-CN" altLang="en-US" sz="2400" b="1">
                <a:solidFill>
                  <a:schemeClr val="tx1"/>
                </a:solidFill>
                <a:latin typeface="+mn-ea"/>
              </a:rPr>
              <a:t>笔立山头展望</a:t>
            </a:r>
            <a:r>
              <a:rPr lang="en-US" altLang="zh-CN" sz="2400" b="1" smtClean="0">
                <a:solidFill>
                  <a:schemeClr val="tx1"/>
                </a:solidFill>
                <a:latin typeface="+mn-ea"/>
              </a:rPr>
              <a:t>》《</a:t>
            </a:r>
            <a:r>
              <a:rPr lang="zh-CN" altLang="en-US" sz="2400" b="1">
                <a:solidFill>
                  <a:schemeClr val="tx1"/>
                </a:solidFill>
                <a:latin typeface="+mn-ea"/>
              </a:rPr>
              <a:t>诗的宣言</a:t>
            </a:r>
            <a:r>
              <a:rPr lang="en-US" altLang="zh-CN" sz="2400" b="1" smtClean="0">
                <a:solidFill>
                  <a:schemeClr val="tx1"/>
                </a:solidFill>
                <a:latin typeface="+mn-ea"/>
              </a:rPr>
              <a:t>》《</a:t>
            </a:r>
            <a:r>
              <a:rPr lang="zh-CN" altLang="en-US" sz="2400" b="1">
                <a:solidFill>
                  <a:schemeClr val="tx1"/>
                </a:solidFill>
                <a:latin typeface="+mn-ea"/>
              </a:rPr>
              <a:t>凤凰涅槃</a:t>
            </a:r>
            <a:r>
              <a:rPr lang="en-US" altLang="zh-CN" sz="2400" b="1" smtClean="0">
                <a:solidFill>
                  <a:schemeClr val="tx1"/>
                </a:solidFill>
                <a:latin typeface="+mn-ea"/>
              </a:rPr>
              <a:t>》《</a:t>
            </a:r>
            <a:r>
              <a:rPr lang="zh-CN" altLang="en-US" sz="2400" b="1">
                <a:solidFill>
                  <a:schemeClr val="tx1"/>
                </a:solidFill>
                <a:latin typeface="+mn-ea"/>
              </a:rPr>
              <a:t>血肉的长城</a:t>
            </a:r>
            <a:r>
              <a:rPr lang="en-US" altLang="zh-CN" sz="2400" b="1" smtClean="0">
                <a:solidFill>
                  <a:schemeClr val="tx1"/>
                </a:solidFill>
                <a:latin typeface="+mn-ea"/>
              </a:rPr>
              <a:t>》《</a:t>
            </a:r>
            <a:r>
              <a:rPr lang="zh-CN" altLang="en-US" sz="2400" b="1">
                <a:solidFill>
                  <a:schemeClr val="tx1"/>
                </a:solidFill>
                <a:latin typeface="+mn-ea"/>
              </a:rPr>
              <a:t>炉</a:t>
            </a:r>
            <a:r>
              <a:rPr lang="zh-CN" altLang="en-US" sz="2400" b="1" smtClean="0">
                <a:solidFill>
                  <a:schemeClr val="tx1"/>
                </a:solidFill>
                <a:latin typeface="+mn-ea"/>
              </a:rPr>
              <a:t>中</a:t>
            </a:r>
            <a:endParaRPr lang="en-US" altLang="zh-CN" sz="2400" b="1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lang="zh-CN" altLang="en-US" sz="2400" b="1" smtClean="0">
                <a:solidFill>
                  <a:schemeClr val="tx1"/>
                </a:solidFill>
                <a:latin typeface="+mn-ea"/>
              </a:rPr>
              <a:t>煤</a:t>
            </a:r>
            <a:r>
              <a:rPr lang="en-US" altLang="zh-CN" sz="2400" b="1" smtClean="0">
                <a:solidFill>
                  <a:schemeClr val="tx1"/>
                </a:solidFill>
                <a:latin typeface="+mn-ea"/>
              </a:rPr>
              <a:t>》《</a:t>
            </a:r>
            <a:r>
              <a:rPr lang="zh-CN" altLang="en-US" sz="2400" b="1">
                <a:solidFill>
                  <a:schemeClr val="tx1"/>
                </a:solidFill>
                <a:latin typeface="+mn-ea"/>
              </a:rPr>
              <a:t>春莺曲</a:t>
            </a:r>
            <a:r>
              <a:rPr lang="en-US" altLang="zh-CN" sz="2400" b="1" smtClean="0">
                <a:solidFill>
                  <a:schemeClr val="tx1"/>
                </a:solidFill>
                <a:latin typeface="+mn-ea"/>
              </a:rPr>
              <a:t>》《</a:t>
            </a:r>
            <a:r>
              <a:rPr lang="zh-CN" altLang="en-US" sz="2400" b="1">
                <a:solidFill>
                  <a:schemeClr val="tx1"/>
                </a:solidFill>
                <a:latin typeface="+mn-ea"/>
              </a:rPr>
              <a:t>莺之歌</a:t>
            </a:r>
            <a:r>
              <a:rPr lang="en-US" altLang="zh-CN" sz="2400" b="1" smtClean="0">
                <a:solidFill>
                  <a:schemeClr val="tx1"/>
                </a:solidFill>
                <a:latin typeface="+mn-ea"/>
              </a:rPr>
              <a:t>》《</a:t>
            </a:r>
            <a:r>
              <a:rPr lang="zh-CN" altLang="en-US" sz="2400" b="1">
                <a:solidFill>
                  <a:schemeClr val="tx1"/>
                </a:solidFill>
                <a:latin typeface="+mn-ea"/>
              </a:rPr>
              <a:t>太阳礼赞</a:t>
            </a:r>
            <a:r>
              <a:rPr lang="en-US" altLang="zh-CN" sz="2400" b="1" smtClean="0">
                <a:solidFill>
                  <a:schemeClr val="tx1"/>
                </a:solidFill>
                <a:latin typeface="+mn-ea"/>
              </a:rPr>
              <a:t>》《</a:t>
            </a:r>
            <a:r>
              <a:rPr lang="zh-CN" altLang="en-US" sz="2400" b="1">
                <a:solidFill>
                  <a:schemeClr val="tx1"/>
                </a:solidFill>
                <a:latin typeface="+mn-ea"/>
              </a:rPr>
              <a:t>天上的街市</a:t>
            </a:r>
            <a:r>
              <a:rPr lang="en-US" altLang="zh-CN" sz="2400" b="1" smtClean="0">
                <a:solidFill>
                  <a:schemeClr val="tx1"/>
                </a:solidFill>
                <a:latin typeface="+mn-ea"/>
              </a:rPr>
              <a:t>》《</a:t>
            </a:r>
            <a:r>
              <a:rPr lang="zh-CN" altLang="en-US" sz="2400" b="1">
                <a:solidFill>
                  <a:schemeClr val="tx1"/>
                </a:solidFill>
                <a:latin typeface="+mn-ea"/>
              </a:rPr>
              <a:t>立在地球边上放号</a:t>
            </a:r>
            <a:r>
              <a:rPr lang="en-US" altLang="zh-CN" sz="2400" b="1" smtClean="0">
                <a:solidFill>
                  <a:schemeClr val="tx1"/>
                </a:solidFill>
                <a:latin typeface="+mn-ea"/>
              </a:rPr>
              <a:t>》</a:t>
            </a:r>
            <a:r>
              <a:rPr lang="zh-CN" altLang="en-US" sz="2400" b="1" smtClean="0">
                <a:solidFill>
                  <a:schemeClr val="tx1"/>
                </a:solidFill>
                <a:latin typeface="+mn-ea"/>
              </a:rPr>
              <a:t>等；诗集</a:t>
            </a:r>
            <a:r>
              <a:rPr lang="en-US" altLang="zh-CN" sz="2400" b="1" smtClean="0">
                <a:solidFill>
                  <a:schemeClr val="tx1"/>
                </a:solidFill>
                <a:latin typeface="+mn-ea"/>
              </a:rPr>
              <a:t>《</a:t>
            </a:r>
            <a:r>
              <a:rPr lang="zh-CN" altLang="en-US" sz="2400" b="1" smtClean="0">
                <a:solidFill>
                  <a:schemeClr val="tx1"/>
                </a:solidFill>
                <a:latin typeface="+mn-ea"/>
              </a:rPr>
              <a:t>女神</a:t>
            </a:r>
            <a:r>
              <a:rPr lang="en-US" altLang="zh-CN" sz="2400" b="1" smtClean="0">
                <a:solidFill>
                  <a:schemeClr val="tx1"/>
                </a:solidFill>
                <a:latin typeface="+mn-ea"/>
              </a:rPr>
              <a:t>》</a:t>
            </a:r>
            <a:r>
              <a:rPr lang="zh-CN" altLang="en-US" sz="2400" b="1" smtClean="0">
                <a:solidFill>
                  <a:schemeClr val="tx1"/>
                </a:solidFill>
                <a:latin typeface="+mn-ea"/>
              </a:rPr>
              <a:t>等；历史剧</a:t>
            </a:r>
            <a:r>
              <a:rPr lang="en-US" altLang="zh-CN" sz="2400" b="1" smtClean="0">
                <a:solidFill>
                  <a:schemeClr val="tx1"/>
                </a:solidFill>
              </a:rPr>
              <a:t>《</a:t>
            </a:r>
            <a:r>
              <a:rPr lang="zh-CN" altLang="en-US" sz="2400" b="1">
                <a:solidFill>
                  <a:schemeClr val="tx1"/>
                </a:solidFill>
              </a:rPr>
              <a:t>屈原</a:t>
            </a:r>
            <a:r>
              <a:rPr lang="en-US" altLang="zh-CN" sz="2400" b="1" smtClean="0">
                <a:solidFill>
                  <a:schemeClr val="tx1"/>
                </a:solidFill>
              </a:rPr>
              <a:t>》</a:t>
            </a:r>
            <a:r>
              <a:rPr lang="zh-CN" altLang="en-US" sz="2400" b="1" smtClean="0">
                <a:solidFill>
                  <a:schemeClr val="tx1"/>
                </a:solidFill>
              </a:rPr>
              <a:t>等；专著</a:t>
            </a:r>
            <a:r>
              <a:rPr lang="en-US" altLang="zh-CN" sz="2400" b="1" smtClean="0">
                <a:solidFill>
                  <a:schemeClr val="tx1"/>
                </a:solidFill>
              </a:rPr>
              <a:t>《</a:t>
            </a:r>
            <a:r>
              <a:rPr lang="zh-CN" altLang="en-US" sz="2400" b="1">
                <a:solidFill>
                  <a:schemeClr val="tx1"/>
                </a:solidFill>
              </a:rPr>
              <a:t>中国古代社会研究</a:t>
            </a:r>
            <a:r>
              <a:rPr lang="en-US" altLang="zh-CN" sz="2400" b="1" smtClean="0">
                <a:solidFill>
                  <a:schemeClr val="tx1"/>
                </a:solidFill>
              </a:rPr>
              <a:t>》《</a:t>
            </a:r>
            <a:r>
              <a:rPr lang="zh-CN" altLang="en-US" sz="2400" b="1">
                <a:solidFill>
                  <a:schemeClr val="tx1"/>
                </a:solidFill>
              </a:rPr>
              <a:t>甲骨文研究</a:t>
            </a:r>
            <a:r>
              <a:rPr lang="en-US" altLang="zh-CN" sz="2400" b="1" smtClean="0">
                <a:solidFill>
                  <a:schemeClr val="tx1"/>
                </a:solidFill>
              </a:rPr>
              <a:t>》</a:t>
            </a:r>
            <a:r>
              <a:rPr lang="zh-CN" altLang="en-US" sz="2400" b="1">
                <a:solidFill>
                  <a:schemeClr val="tx1"/>
                </a:solidFill>
              </a:rPr>
              <a:t>等。</a:t>
            </a:r>
            <a:r>
              <a:rPr lang="zh-CN" altLang="en-US" sz="2400" b="1" smtClean="0">
                <a:solidFill>
                  <a:srgbClr val="FF0000"/>
                </a:solidFill>
              </a:rPr>
              <a:t>郭沫若是中国现代浪漫主义诗风开创者之一。</a:t>
            </a:r>
            <a:r>
              <a:rPr lang="zh-CN" altLang="en-US" sz="2400" b="1" smtClean="0">
                <a:solidFill>
                  <a:schemeClr val="tx1"/>
                </a:solidFill>
              </a:rPr>
              <a:t> </a:t>
            </a:r>
            <a:endParaRPr lang="en-US" altLang="zh-CN" sz="2400" b="1" smtClean="0">
              <a:solidFill>
                <a:schemeClr val="tx1"/>
              </a:solidFill>
              <a:latin typeface="+mn-ea"/>
            </a:endParaRPr>
          </a:p>
          <a:p>
            <a:pPr marL="0" indent="0">
              <a:buNone/>
            </a:pPr>
            <a:r>
              <a:rPr lang="zh-CN" altLang="en-US" sz="2400" b="1" smtClean="0">
                <a:solidFill>
                  <a:schemeClr val="tx1"/>
                </a:solidFill>
                <a:latin typeface="+mn-ea"/>
              </a:rPr>
              <a:t>    郭沫若曾任中国政务院副总理、中华</a:t>
            </a:r>
            <a:r>
              <a:rPr lang="zh-CN" altLang="en-US" sz="2400" b="1">
                <a:solidFill>
                  <a:schemeClr val="tx1"/>
                </a:solidFill>
                <a:latin typeface="+mn-ea"/>
              </a:rPr>
              <a:t>全国文学艺术会</a:t>
            </a:r>
            <a:r>
              <a:rPr lang="zh-CN" altLang="en-US" sz="2400" b="1" smtClean="0">
                <a:solidFill>
                  <a:schemeClr val="tx1"/>
                </a:solidFill>
                <a:latin typeface="+mn-ea"/>
              </a:rPr>
              <a:t>主席、中国科技大校长、中国</a:t>
            </a:r>
            <a:r>
              <a:rPr lang="zh-CN" altLang="en-US" sz="2400" b="1">
                <a:solidFill>
                  <a:schemeClr val="tx1"/>
                </a:solidFill>
                <a:latin typeface="+mn-ea"/>
              </a:rPr>
              <a:t>文联主席</a:t>
            </a:r>
            <a:r>
              <a:rPr lang="zh-CN" altLang="en-US" sz="2400" b="1" smtClean="0">
                <a:solidFill>
                  <a:schemeClr val="tx1"/>
                </a:solidFill>
                <a:latin typeface="+mn-ea"/>
              </a:rPr>
              <a:t>等职。当选</a:t>
            </a:r>
            <a:r>
              <a:rPr lang="zh-CN" altLang="en-US" sz="2400" b="1">
                <a:solidFill>
                  <a:schemeClr val="tx1"/>
                </a:solidFill>
                <a:latin typeface="+mn-ea"/>
              </a:rPr>
              <a:t>中国共产党第九、十、十一届中央委员，第二、第三、第五届全国政协副主席</a:t>
            </a:r>
            <a:r>
              <a:rPr lang="zh-CN" altLang="en-US" sz="2400" b="1" smtClean="0">
                <a:solidFill>
                  <a:schemeClr val="tx1"/>
                </a:solidFill>
                <a:latin typeface="+mn-ea"/>
              </a:rPr>
              <a:t>。</a:t>
            </a:r>
            <a:endParaRPr lang="zh-CN" altLang="en-US" sz="2400" b="1" smtClean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78372" y="1308873"/>
            <a:ext cx="2207682" cy="3117248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551935"/>
            <a:ext cx="10972800" cy="963826"/>
          </a:xfrm>
        </p:spPr>
        <p:txBody>
          <a:bodyPr>
            <a:normAutofit/>
          </a:bodyPr>
          <a:lstStyle/>
          <a:p>
            <a:pPr algn="l"/>
            <a:r>
              <a:rPr lang="zh-CN" altLang="en-US" sz="2800" b="1" smtClean="0">
                <a:solidFill>
                  <a:srgbClr val="FF00FF"/>
                </a:solidFill>
                <a:latin typeface="+mn-lt"/>
                <a:ea typeface="+mn-ea"/>
                <a:cs typeface="+mn-cs"/>
              </a:rPr>
              <a:t>诗歌</a:t>
            </a:r>
            <a:r>
              <a:rPr lang="zh-CN" altLang="en-US" sz="2800" b="1">
                <a:solidFill>
                  <a:srgbClr val="FF00FF"/>
                </a:solidFill>
                <a:latin typeface="+mn-lt"/>
                <a:ea typeface="+mn-ea"/>
                <a:cs typeface="+mn-cs"/>
              </a:rPr>
              <a:t>主题</a:t>
            </a:r>
            <a:endParaRPr lang="zh-CN" altLang="en-US" sz="2800" b="1">
              <a:solidFill>
                <a:srgbClr val="FF00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6380" y="1394460"/>
            <a:ext cx="11478260" cy="5257800"/>
          </a:xfrm>
        </p:spPr>
        <p:txBody>
          <a:bodyPr>
            <a:normAutofit fontScale="25000"/>
          </a:bodyPr>
          <a:lstStyle/>
          <a:p>
            <a:pPr marL="0" lvl="0" indent="0" algn="l" fontAlgn="auto">
              <a:lnSpc>
                <a:spcPts val="3800"/>
              </a:lnSpc>
              <a:spcBef>
                <a:spcPts val="100"/>
              </a:spcBef>
              <a:buNone/>
            </a:pPr>
            <a:r>
              <a:rPr lang="zh-CN" altLang="en-US" sz="11200" b="1" smtClean="0">
                <a:solidFill>
                  <a:srgbClr val="0000CC"/>
                </a:solidFill>
              </a:rPr>
              <a:t>        这首诗歌描述了</a:t>
            </a:r>
            <a:r>
              <a:rPr lang="zh-CN" altLang="en-US" sz="11200" b="1" smtClean="0">
                <a:solidFill>
                  <a:srgbClr val="0000CC"/>
                </a:solidFill>
                <a:latin typeface="+mn-ea"/>
              </a:rPr>
              <a:t>“</a:t>
            </a:r>
            <a:r>
              <a:rPr lang="zh-CN" altLang="en-US" sz="11200" b="1">
                <a:solidFill>
                  <a:srgbClr val="0000CC"/>
                </a:solidFill>
                <a:latin typeface="+mn-ea"/>
              </a:rPr>
              <a:t>五</a:t>
            </a:r>
            <a:r>
              <a:rPr lang="en-US" altLang="zh-CN" sz="11200" b="1">
                <a:solidFill>
                  <a:srgbClr val="0000CC"/>
                </a:solidFill>
                <a:latin typeface="+mn-ea"/>
              </a:rPr>
              <a:t>·</a:t>
            </a:r>
            <a:r>
              <a:rPr lang="zh-CN" altLang="en-US" sz="11200" b="1">
                <a:solidFill>
                  <a:srgbClr val="0000CC"/>
                </a:solidFill>
                <a:latin typeface="+mn-ea"/>
              </a:rPr>
              <a:t>四”运动所展示的中国</a:t>
            </a:r>
            <a:r>
              <a:rPr lang="zh-CN" altLang="en-US" sz="11200" b="1" smtClean="0">
                <a:solidFill>
                  <a:srgbClr val="0000CC"/>
                </a:solidFill>
                <a:latin typeface="+mn-ea"/>
              </a:rPr>
              <a:t>未来的光辉灿烂</a:t>
            </a:r>
            <a:r>
              <a:rPr lang="zh-CN" altLang="en-US" sz="11200" b="1">
                <a:solidFill>
                  <a:srgbClr val="0000CC"/>
                </a:solidFill>
                <a:latin typeface="+mn-ea"/>
              </a:rPr>
              <a:t>的</a:t>
            </a:r>
            <a:r>
              <a:rPr lang="zh-CN" altLang="en-US" sz="11200" b="1" smtClean="0">
                <a:solidFill>
                  <a:srgbClr val="0000CC"/>
                </a:solidFill>
                <a:latin typeface="+mn-ea"/>
              </a:rPr>
              <a:t>图景，新兴生产力必将战胜</a:t>
            </a:r>
            <a:r>
              <a:rPr lang="zh-CN" altLang="en-US" sz="11200" b="1">
                <a:solidFill>
                  <a:srgbClr val="0000CC"/>
                </a:solidFill>
                <a:latin typeface="+mn-ea"/>
              </a:rPr>
              <a:t>落后</a:t>
            </a:r>
            <a:r>
              <a:rPr lang="zh-CN" altLang="en-US" sz="11200" b="1" smtClean="0">
                <a:solidFill>
                  <a:srgbClr val="0000CC"/>
                </a:solidFill>
                <a:latin typeface="+mn-ea"/>
              </a:rPr>
              <a:t>生产力，中国这个“巨人”伟大</a:t>
            </a:r>
            <a:r>
              <a:rPr lang="zh-CN" altLang="en-US" sz="11200" b="1">
                <a:solidFill>
                  <a:srgbClr val="0000CC"/>
                </a:solidFill>
                <a:latin typeface="+mn-ea"/>
              </a:rPr>
              <a:t>的</a:t>
            </a:r>
            <a:r>
              <a:rPr lang="zh-CN" altLang="en-US" sz="11200" b="1" smtClean="0">
                <a:solidFill>
                  <a:srgbClr val="0000CC"/>
                </a:solidFill>
                <a:latin typeface="+mn-ea"/>
              </a:rPr>
              <a:t>创造力将会建树</a:t>
            </a:r>
            <a:r>
              <a:rPr lang="zh-CN" altLang="en-US" sz="11200" b="1">
                <a:solidFill>
                  <a:srgbClr val="0000CC"/>
                </a:solidFill>
                <a:latin typeface="+mn-ea"/>
              </a:rPr>
              <a:t>崭新的</a:t>
            </a:r>
            <a:r>
              <a:rPr lang="zh-CN" altLang="en-US" sz="11200" b="1" smtClean="0">
                <a:solidFill>
                  <a:srgbClr val="0000CC"/>
                </a:solidFill>
                <a:latin typeface="+mn-ea"/>
              </a:rPr>
              <a:t>科学与</a:t>
            </a:r>
            <a:r>
              <a:rPr lang="zh-CN" altLang="en-US" sz="11200" b="1">
                <a:solidFill>
                  <a:srgbClr val="0000CC"/>
                </a:solidFill>
                <a:latin typeface="+mn-ea"/>
              </a:rPr>
              <a:t>民主的现代</a:t>
            </a:r>
            <a:r>
              <a:rPr lang="zh-CN" altLang="en-US" sz="11200" b="1" smtClean="0">
                <a:solidFill>
                  <a:srgbClr val="0000CC"/>
                </a:solidFill>
                <a:latin typeface="+mn-ea"/>
              </a:rPr>
              <a:t>文明。</a:t>
            </a:r>
            <a:endParaRPr lang="en-US" altLang="zh-CN" sz="11200" b="1" smtClean="0">
              <a:solidFill>
                <a:srgbClr val="0000CC"/>
              </a:solidFill>
              <a:latin typeface="+mn-ea"/>
            </a:endParaRPr>
          </a:p>
          <a:p>
            <a:pPr marL="0" lvl="0" indent="0" algn="l" fontAlgn="auto">
              <a:lnSpc>
                <a:spcPts val="3800"/>
              </a:lnSpc>
              <a:spcBef>
                <a:spcPts val="100"/>
              </a:spcBef>
              <a:buNone/>
            </a:pPr>
            <a:r>
              <a:rPr lang="zh-CN" altLang="en-US" sz="11200" b="1" smtClean="0">
                <a:solidFill>
                  <a:srgbClr val="0000CC"/>
                </a:solidFill>
                <a:latin typeface="+mn-ea"/>
              </a:rPr>
              <a:t>     从更</a:t>
            </a:r>
            <a:r>
              <a:rPr lang="zh-CN" altLang="en-US" sz="11200" b="1">
                <a:solidFill>
                  <a:srgbClr val="0000CC"/>
                </a:solidFill>
                <a:latin typeface="+mn-ea"/>
              </a:rPr>
              <a:t>宏观的思想层次说，世界潮流的大工业生产</a:t>
            </a:r>
            <a:r>
              <a:rPr lang="zh-CN" altLang="en-US" sz="11200" b="1" smtClean="0">
                <a:solidFill>
                  <a:srgbClr val="0000CC"/>
                </a:solidFill>
                <a:latin typeface="+mn-ea"/>
              </a:rPr>
              <a:t>，也</a:t>
            </a:r>
            <a:r>
              <a:rPr lang="zh-CN" altLang="en-US" sz="11200" b="1">
                <a:solidFill>
                  <a:srgbClr val="0000CC"/>
                </a:solidFill>
                <a:latin typeface="+mn-ea"/>
              </a:rPr>
              <a:t>正以排山倒海之势，席卷日本，冲向中国，并且势</a:t>
            </a:r>
            <a:r>
              <a:rPr lang="zh-CN" altLang="en-US" sz="11200" b="1" smtClean="0">
                <a:solidFill>
                  <a:srgbClr val="0000CC"/>
                </a:solidFill>
                <a:latin typeface="+mn-ea"/>
              </a:rPr>
              <a:t>将蔓延</a:t>
            </a:r>
            <a:r>
              <a:rPr lang="zh-CN" altLang="en-US" sz="11200" b="1">
                <a:solidFill>
                  <a:srgbClr val="0000CC"/>
                </a:solidFill>
                <a:latin typeface="+mn-ea"/>
              </a:rPr>
              <a:t>到全球各个角落，这是历史前进的不可阻挡之势</a:t>
            </a:r>
            <a:r>
              <a:rPr lang="zh-CN" altLang="en-US" sz="11200" b="1" smtClean="0">
                <a:solidFill>
                  <a:srgbClr val="0000CC"/>
                </a:solidFill>
                <a:latin typeface="+mn-ea"/>
              </a:rPr>
              <a:t>。诗中所描绘的全部力的形象，</a:t>
            </a:r>
            <a:r>
              <a:rPr lang="zh-CN" altLang="en-US" sz="11200" b="1">
                <a:solidFill>
                  <a:srgbClr val="0000CC"/>
                </a:solidFill>
                <a:latin typeface="+mn-ea"/>
              </a:rPr>
              <a:t>同样可以看作是新兴</a:t>
            </a:r>
            <a:r>
              <a:rPr lang="zh-CN" altLang="en-US" sz="11200" b="1" smtClean="0">
                <a:solidFill>
                  <a:srgbClr val="0000CC"/>
                </a:solidFill>
                <a:latin typeface="+mn-ea"/>
              </a:rPr>
              <a:t>生产力</a:t>
            </a:r>
            <a:r>
              <a:rPr lang="zh-CN" altLang="en-US" sz="11200" b="1">
                <a:solidFill>
                  <a:srgbClr val="0000CC"/>
                </a:solidFill>
                <a:latin typeface="+mn-ea"/>
              </a:rPr>
              <a:t>战胜落后生产力的强起奋进图。诗人在同年写的</a:t>
            </a:r>
            <a:r>
              <a:rPr lang="en-US" altLang="zh-CN" sz="11200" b="1">
                <a:solidFill>
                  <a:srgbClr val="0000CC"/>
                </a:solidFill>
                <a:latin typeface="+mn-ea"/>
              </a:rPr>
              <a:t>《</a:t>
            </a:r>
            <a:r>
              <a:rPr lang="zh-CN" altLang="en-US" sz="11200" b="1" smtClean="0">
                <a:solidFill>
                  <a:srgbClr val="0000CC"/>
                </a:solidFill>
                <a:latin typeface="+mn-ea"/>
              </a:rPr>
              <a:t>笔立</a:t>
            </a:r>
            <a:r>
              <a:rPr lang="zh-CN" altLang="en-US" sz="11200" b="1">
                <a:solidFill>
                  <a:srgbClr val="0000CC"/>
                </a:solidFill>
                <a:latin typeface="+mn-ea"/>
              </a:rPr>
              <a:t>山头展望</a:t>
            </a:r>
            <a:r>
              <a:rPr lang="en-US" altLang="zh-CN" sz="11200" b="1">
                <a:solidFill>
                  <a:srgbClr val="0000CC"/>
                </a:solidFill>
                <a:latin typeface="+mn-ea"/>
              </a:rPr>
              <a:t>》</a:t>
            </a:r>
            <a:r>
              <a:rPr lang="zh-CN" altLang="en-US" sz="11200" b="1">
                <a:solidFill>
                  <a:srgbClr val="0000CC"/>
                </a:solidFill>
                <a:latin typeface="+mn-ea"/>
              </a:rPr>
              <a:t>一诗中曾以极大的热情歌颂这种新兴的</a:t>
            </a:r>
            <a:r>
              <a:rPr lang="zh-CN" altLang="en-US" sz="11200" b="1" smtClean="0">
                <a:solidFill>
                  <a:srgbClr val="0000CC"/>
                </a:solidFill>
                <a:latin typeface="+mn-ea"/>
              </a:rPr>
              <a:t>生产力</a:t>
            </a:r>
            <a:r>
              <a:rPr lang="zh-CN" altLang="en-US" sz="11200" b="1">
                <a:solidFill>
                  <a:srgbClr val="0000CC"/>
                </a:solidFill>
                <a:latin typeface="+mn-ea"/>
              </a:rPr>
              <a:t>：“一枝枝的烟筒都开着了朵黑色的牡丹呀！哦哦，二十世纪的名花！近代文明的严母呀！”互相参照印证，可以帮助读者更好地理解本诗的思想内容。</a:t>
            </a:r>
            <a:endParaRPr lang="zh-CN" altLang="en-US" sz="11200" b="1">
              <a:solidFill>
                <a:srgbClr val="0000CC"/>
              </a:solidFill>
              <a:latin typeface="+mn-ea"/>
            </a:endParaRPr>
          </a:p>
          <a:p>
            <a:pPr marL="0" indent="0" algn="l" fontAlgn="auto">
              <a:lnSpc>
                <a:spcPts val="3800"/>
              </a:lnSpc>
              <a:spcBef>
                <a:spcPts val="100"/>
              </a:spcBef>
              <a:buNone/>
            </a:pPr>
            <a:endParaRPr lang="zh-CN" altLang="en-US" sz="11200">
              <a:latin typeface="+mn-ea"/>
            </a:endParaRPr>
          </a:p>
        </p:txBody>
      </p:sp>
      <p:pic>
        <p:nvPicPr>
          <p:cNvPr id="4" name="New picture" hidden="1"/>
          <p:cNvPicPr/>
          <p:nvPr/>
        </p:nvPicPr>
        <p:blipFill>
          <a:blip r:embed="rId3"/>
          <a:stretch>
            <a:fillRect/>
          </a:stretch>
        </p:blipFill>
        <p:spPr>
          <a:xfrm>
            <a:off x="10693400" y="10858500"/>
            <a:ext cx="444500" cy="266700"/>
          </a:xfrm>
          <a:prstGeom prst="cube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12289" name="Object 2"/>
          <p:cNvGraphicFramePr>
            <a:graphicFrameLocks noChangeAspect="1"/>
          </p:cNvGraphicFramePr>
          <p:nvPr/>
        </p:nvGraphicFramePr>
        <p:xfrm>
          <a:off x="331788" y="404813"/>
          <a:ext cx="11425237" cy="580707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r:id="rId3" imgW="8891905" imgH="4528820" progId="Word.Document.8">
                  <p:embed/>
                </p:oleObj>
              </mc:Choice>
              <mc:Fallback>
                <p:oleObj r:id="rId3" imgW="8891905" imgH="452882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1788" y="404813"/>
                        <a:ext cx="11425237" cy="58070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Tm="3000"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14337" name="Object 2"/>
          <p:cNvGraphicFramePr>
            <a:graphicFrameLocks noChangeAspect="1"/>
          </p:cNvGraphicFramePr>
          <p:nvPr/>
        </p:nvGraphicFramePr>
        <p:xfrm>
          <a:off x="331788" y="260350"/>
          <a:ext cx="11425237" cy="5795963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9" r:id="rId3" imgW="8891905" imgH="4521835" progId="Word.Document.8">
                  <p:embed/>
                </p:oleObj>
              </mc:Choice>
              <mc:Fallback>
                <p:oleObj r:id="rId3" imgW="8891905" imgH="452183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1788" y="260350"/>
                        <a:ext cx="11425237" cy="57959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Tm="3000"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16385" name="Object 2"/>
          <p:cNvGraphicFramePr>
            <a:graphicFrameLocks noChangeAspect="1"/>
          </p:cNvGraphicFramePr>
          <p:nvPr/>
        </p:nvGraphicFramePr>
        <p:xfrm>
          <a:off x="331788" y="593725"/>
          <a:ext cx="11425237" cy="5783263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0" r:id="rId3" imgW="8891905" imgH="4507230" progId="Word.Document.8">
                  <p:embed/>
                </p:oleObj>
              </mc:Choice>
              <mc:Fallback>
                <p:oleObj r:id="rId3" imgW="8891905" imgH="450723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1788" y="593725"/>
                        <a:ext cx="11425237" cy="57832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Tm="3000"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3697" y="601361"/>
            <a:ext cx="11038703" cy="816275"/>
          </a:xfrm>
        </p:spPr>
        <p:txBody>
          <a:bodyPr>
            <a:normAutofit/>
          </a:bodyPr>
          <a:lstStyle/>
          <a:p>
            <a:pPr algn="l"/>
            <a:r>
              <a:rPr lang="zh-CN" altLang="en-US" sz="4000" b="1">
                <a:solidFill>
                  <a:srgbClr val="FF00FF"/>
                </a:solidFill>
              </a:rPr>
              <a:t>三</a:t>
            </a:r>
            <a:r>
              <a:rPr lang="zh-CN" altLang="en-US" sz="4000" b="1" smtClean="0">
                <a:solidFill>
                  <a:srgbClr val="FF00FF"/>
                </a:solidFill>
              </a:rPr>
              <a:t>、课文解读</a:t>
            </a:r>
            <a:endParaRPr lang="zh-CN" altLang="en-US" sz="40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6032" y="1600201"/>
            <a:ext cx="11096368" cy="5500815"/>
          </a:xfrm>
        </p:spPr>
        <p:txBody>
          <a:bodyPr>
            <a:normAutofit fontScale="550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4400" b="1" smtClean="0">
                <a:solidFill>
                  <a:srgbClr val="0000CC"/>
                </a:solidFill>
                <a:latin typeface="+mn-ea"/>
              </a:rPr>
              <a:t>           </a:t>
            </a:r>
            <a:r>
              <a:rPr lang="zh-CN" altLang="en-US" sz="7300" b="1" smtClean="0">
                <a:solidFill>
                  <a:srgbClr val="0000CC"/>
                </a:solidFill>
                <a:latin typeface="+mn-ea"/>
              </a:rPr>
              <a:t>立在地球边上放号</a:t>
            </a:r>
            <a:endParaRPr lang="en-US" altLang="zh-CN" sz="7300" b="1" smtClean="0">
              <a:solidFill>
                <a:srgbClr val="0000CC"/>
              </a:solidFill>
              <a:latin typeface="+mn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4400" b="1">
                <a:solidFill>
                  <a:srgbClr val="0000CC"/>
                </a:solidFill>
                <a:latin typeface="+mn-ea"/>
              </a:rPr>
              <a:t> </a:t>
            </a:r>
            <a:r>
              <a:rPr lang="en-US" altLang="zh-CN" sz="4400" b="1" smtClean="0">
                <a:solidFill>
                  <a:srgbClr val="0000CC"/>
                </a:solidFill>
                <a:latin typeface="+mn-ea"/>
              </a:rPr>
              <a:t>                   </a:t>
            </a:r>
            <a:r>
              <a:rPr lang="zh-CN" altLang="en-US" sz="4400" b="1" smtClean="0">
                <a:solidFill>
                  <a:srgbClr val="0000CC"/>
                </a:solidFill>
                <a:latin typeface="+mn-ea"/>
              </a:rPr>
              <a:t>郭沫若</a:t>
            </a:r>
            <a:endParaRPr lang="en-US" altLang="zh-CN" sz="4400" b="1" smtClean="0">
              <a:solidFill>
                <a:srgbClr val="0000CC"/>
              </a:solidFill>
              <a:latin typeface="+mn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4400" b="1">
                <a:solidFill>
                  <a:srgbClr val="0000CC"/>
                </a:solidFill>
                <a:latin typeface="+mn-ea"/>
              </a:rPr>
              <a:t> </a:t>
            </a:r>
            <a:r>
              <a:rPr lang="en-US" altLang="zh-CN" sz="4400" b="1" smtClean="0">
                <a:solidFill>
                  <a:srgbClr val="0000CC"/>
                </a:solidFill>
                <a:latin typeface="+mn-ea"/>
              </a:rPr>
              <a:t>      </a:t>
            </a:r>
            <a:r>
              <a:rPr lang="zh-CN" altLang="en-US" sz="4400" b="1" smtClean="0">
                <a:solidFill>
                  <a:srgbClr val="0000CC"/>
                </a:solidFill>
                <a:latin typeface="+mn-ea"/>
              </a:rPr>
              <a:t>无数</a:t>
            </a:r>
            <a:r>
              <a:rPr lang="zh-CN" altLang="en-US" sz="4400" b="1">
                <a:solidFill>
                  <a:srgbClr val="0000CC"/>
                </a:solidFill>
                <a:latin typeface="+mn-ea"/>
              </a:rPr>
              <a:t>的白云正在空中怒涌，</a:t>
            </a:r>
            <a:endParaRPr lang="zh-CN" altLang="en-US" sz="4400" b="1">
              <a:solidFill>
                <a:srgbClr val="0000CC"/>
              </a:solidFill>
              <a:latin typeface="+mn-ea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zh-CN" altLang="en-US" sz="4400" b="1">
                <a:solidFill>
                  <a:srgbClr val="0000CC"/>
                </a:solidFill>
                <a:latin typeface="+mn-ea"/>
              </a:rPr>
              <a:t>       啊啊！好幅壮丽的北冰洋的晴景哟！</a:t>
            </a:r>
            <a:endParaRPr lang="zh-CN" altLang="en-US" sz="4400" b="1">
              <a:solidFill>
                <a:srgbClr val="0000CC"/>
              </a:solidFill>
              <a:latin typeface="+mn-ea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zh-CN" altLang="en-US" sz="4400" b="1">
                <a:solidFill>
                  <a:srgbClr val="0000CC"/>
                </a:solidFill>
                <a:latin typeface="+mn-ea"/>
              </a:rPr>
              <a:t>       无限的太平洋提起他全身的力量来要把地球推倒。</a:t>
            </a:r>
            <a:endParaRPr lang="zh-CN" altLang="en-US" sz="4400" b="1">
              <a:solidFill>
                <a:srgbClr val="0000CC"/>
              </a:solidFill>
              <a:latin typeface="+mn-ea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zh-CN" altLang="en-US" sz="4400" b="1">
                <a:solidFill>
                  <a:srgbClr val="0000CC"/>
                </a:solidFill>
                <a:latin typeface="+mn-ea"/>
              </a:rPr>
              <a:t>       啊啊！我眼前来了的滚滚的洪涛哟！</a:t>
            </a:r>
            <a:endParaRPr lang="zh-CN" altLang="en-US" sz="4400" b="1">
              <a:solidFill>
                <a:srgbClr val="0000CC"/>
              </a:solidFill>
              <a:latin typeface="+mn-ea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zh-CN" altLang="en-US" sz="4400" b="1">
                <a:solidFill>
                  <a:srgbClr val="0000CC"/>
                </a:solidFill>
                <a:latin typeface="+mn-ea"/>
              </a:rPr>
              <a:t>       啊啊！不断的毁坏，不断的创造，不断的努力哟！</a:t>
            </a:r>
            <a:endParaRPr lang="zh-CN" altLang="en-US" sz="4400" b="1">
              <a:solidFill>
                <a:srgbClr val="0000CC"/>
              </a:solidFill>
              <a:latin typeface="+mn-ea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zh-CN" altLang="en-US" sz="4400" b="1">
                <a:solidFill>
                  <a:srgbClr val="0000CC"/>
                </a:solidFill>
                <a:latin typeface="+mn-ea"/>
              </a:rPr>
              <a:t>       啊啊！力哟！力哟！</a:t>
            </a:r>
            <a:endParaRPr lang="zh-CN" altLang="en-US" sz="4400" b="1">
              <a:solidFill>
                <a:srgbClr val="0000CC"/>
              </a:solidFill>
              <a:latin typeface="+mn-ea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zh-CN" altLang="en-US" sz="4400" b="1">
                <a:solidFill>
                  <a:srgbClr val="0000CC"/>
                </a:solidFill>
                <a:latin typeface="+mn-ea"/>
              </a:rPr>
              <a:t>       力的绘画，力的舞蹈，力的音乐，力的诗歌，力的律吕哟！</a:t>
            </a:r>
            <a:endParaRPr lang="zh-CN" altLang="en-US" sz="4400" b="1">
              <a:solidFill>
                <a:srgbClr val="0000CC"/>
              </a:solidFill>
              <a:latin typeface="+mn-ea"/>
            </a:endParaRPr>
          </a:p>
          <a:p>
            <a:pPr marL="0" indent="0">
              <a:buNone/>
            </a:pPr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354227"/>
            <a:ext cx="11582400" cy="1063410"/>
          </a:xfrm>
        </p:spPr>
        <p:txBody>
          <a:bodyPr>
            <a:normAutofit/>
          </a:bodyPr>
          <a:lstStyle/>
          <a:p>
            <a:pPr algn="l"/>
            <a:r>
              <a:rPr lang="zh-CN" altLang="en-US" sz="3600" b="1" smtClean="0">
                <a:solidFill>
                  <a:srgbClr val="0000CC"/>
                </a:solidFill>
              </a:rPr>
              <a:t>北冰洋</a:t>
            </a:r>
            <a:r>
              <a:rPr lang="en-US" altLang="zh-CN" sz="3600" b="1" smtClean="0">
                <a:solidFill>
                  <a:srgbClr val="0000CC"/>
                </a:solidFill>
              </a:rPr>
              <a:t>-</a:t>
            </a:r>
            <a:r>
              <a:rPr lang="zh-CN" altLang="en-US" sz="3600" b="1" smtClean="0">
                <a:solidFill>
                  <a:srgbClr val="0000CC"/>
                </a:solidFill>
              </a:rPr>
              <a:t>太平洋</a:t>
            </a:r>
            <a:endParaRPr lang="zh-CN" altLang="en-US" sz="3600" b="1">
              <a:solidFill>
                <a:srgbClr val="0000CC"/>
              </a:solidFill>
            </a:endParaRPr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49861" y="1491048"/>
            <a:ext cx="8322970" cy="5004487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634313"/>
            <a:ext cx="10972800" cy="783323"/>
          </a:xfrm>
        </p:spPr>
        <p:txBody>
          <a:bodyPr>
            <a:normAutofit/>
          </a:bodyPr>
          <a:lstStyle/>
          <a:p>
            <a:pPr algn="l"/>
            <a:r>
              <a:rPr lang="zh-CN" altLang="en-US" sz="3600" b="1" smtClean="0">
                <a:solidFill>
                  <a:srgbClr val="0000CC"/>
                </a:solidFill>
              </a:rPr>
              <a:t> 这</a:t>
            </a:r>
            <a:r>
              <a:rPr lang="zh-CN" altLang="en-US" sz="3600" b="1">
                <a:solidFill>
                  <a:srgbClr val="0000CC"/>
                </a:solidFill>
              </a:rPr>
              <a:t>首诗展现在读者面前的，是一个巨人的形象。</a:t>
            </a:r>
            <a:endParaRPr lang="zh-CN" altLang="en-US" sz="3600" b="1">
              <a:solidFill>
                <a:srgbClr val="0000CC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2605" y="1417955"/>
            <a:ext cx="11508740" cy="5017770"/>
          </a:xfrm>
        </p:spPr>
        <p:txBody>
          <a:bodyPr>
            <a:normAutofit fontScale="25000"/>
          </a:bodyPr>
          <a:lstStyle/>
          <a:p>
            <a:pPr marL="0" indent="0" fontAlgn="auto">
              <a:lnSpc>
                <a:spcPts val="4200"/>
              </a:lnSpc>
              <a:spcBef>
                <a:spcPts val="100"/>
              </a:spcBef>
              <a:buNone/>
            </a:pPr>
            <a:endParaRPr lang="en-US" altLang="zh-CN" sz="12800" smtClean="0"/>
          </a:p>
          <a:p>
            <a:pPr marL="0" indent="0" fontAlgn="auto">
              <a:lnSpc>
                <a:spcPts val="4200"/>
              </a:lnSpc>
              <a:spcBef>
                <a:spcPts val="100"/>
              </a:spcBef>
              <a:buNone/>
            </a:pPr>
            <a:r>
              <a:rPr lang="zh-CN" altLang="en-US" sz="12800" b="1" smtClean="0">
                <a:solidFill>
                  <a:srgbClr val="0000CC"/>
                </a:solidFill>
                <a:latin typeface="+mn-ea"/>
              </a:rPr>
              <a:t>  巨人立在</a:t>
            </a:r>
            <a:r>
              <a:rPr lang="zh-CN" altLang="en-US" sz="12800" b="1">
                <a:solidFill>
                  <a:srgbClr val="0000CC"/>
                </a:solidFill>
                <a:latin typeface="+mn-ea"/>
              </a:rPr>
              <a:t>地球边上</a:t>
            </a:r>
            <a:r>
              <a:rPr lang="zh-CN" altLang="en-US" sz="12800" b="1" smtClean="0">
                <a:solidFill>
                  <a:srgbClr val="0000CC"/>
                </a:solidFill>
                <a:latin typeface="+mn-ea"/>
              </a:rPr>
              <a:t>，他能“全方位”</a:t>
            </a:r>
            <a:r>
              <a:rPr lang="zh-CN" altLang="en-US" sz="12800" b="1">
                <a:solidFill>
                  <a:srgbClr val="0000CC"/>
                </a:solidFill>
                <a:latin typeface="+mn-ea"/>
              </a:rPr>
              <a:t>俯瞰</a:t>
            </a:r>
            <a:r>
              <a:rPr lang="zh-CN" altLang="en-US" sz="12800" b="1" smtClean="0">
                <a:solidFill>
                  <a:srgbClr val="0000CC"/>
                </a:solidFill>
                <a:latin typeface="+mn-ea"/>
              </a:rPr>
              <a:t>地球，</a:t>
            </a:r>
            <a:r>
              <a:rPr lang="zh-CN" altLang="en-US" sz="12800" b="1">
                <a:solidFill>
                  <a:srgbClr val="0000CC"/>
                </a:solidFill>
                <a:latin typeface="+mn-ea"/>
              </a:rPr>
              <a:t>吹响一声声响彻</a:t>
            </a:r>
            <a:r>
              <a:rPr lang="zh-CN" altLang="en-US" sz="12800" b="1" smtClean="0">
                <a:solidFill>
                  <a:srgbClr val="0000CC"/>
                </a:solidFill>
                <a:latin typeface="+mn-ea"/>
              </a:rPr>
              <a:t>寰宇的</a:t>
            </a:r>
            <a:r>
              <a:rPr lang="zh-CN" altLang="en-US" sz="12800" b="1">
                <a:solidFill>
                  <a:srgbClr val="0000CC"/>
                </a:solidFill>
                <a:latin typeface="+mn-ea"/>
              </a:rPr>
              <a:t>号角。他的号角声声在欢呼怒涌的</a:t>
            </a:r>
            <a:r>
              <a:rPr lang="zh-CN" altLang="en-US" sz="12800" b="1" smtClean="0">
                <a:solidFill>
                  <a:srgbClr val="0000CC"/>
                </a:solidFill>
                <a:latin typeface="+mn-ea"/>
              </a:rPr>
              <a:t>白云与壮丽</a:t>
            </a:r>
            <a:r>
              <a:rPr lang="zh-CN" altLang="en-US" sz="12800" b="1">
                <a:solidFill>
                  <a:srgbClr val="0000CC"/>
                </a:solidFill>
                <a:latin typeface="+mn-ea"/>
              </a:rPr>
              <a:t>的北冰洋的晴景，欢呼要把地球推倒的</a:t>
            </a:r>
            <a:r>
              <a:rPr lang="zh-CN" altLang="en-US" sz="12800" b="1" smtClean="0">
                <a:solidFill>
                  <a:srgbClr val="0000CC"/>
                </a:solidFill>
                <a:latin typeface="+mn-ea"/>
              </a:rPr>
              <a:t>太平洋，欢呼</a:t>
            </a:r>
            <a:r>
              <a:rPr lang="zh-CN" altLang="en-US" sz="12800" b="1">
                <a:solidFill>
                  <a:srgbClr val="0000CC"/>
                </a:solidFill>
                <a:latin typeface="+mn-ea"/>
              </a:rPr>
              <a:t>来自空间各个方向的滚滚洪涛。排山倒海般的洪涛既具有巨大的破坏力，又蕴藏着同样巨大的创造力，那就看人们能否掌握它、驾驭它。看吧，滚滚而来的洪涛正在不断地努力向前，描绘着“力的绘画”，表演着“力的舞蹈”，演奏着“力的音乐”，抒写着“力的诗歌”，激荡着“力的律吕”。</a:t>
            </a:r>
            <a:endParaRPr lang="zh-CN" altLang="en-US" sz="12800" b="1">
              <a:solidFill>
                <a:srgbClr val="0000CC"/>
              </a:solidFill>
              <a:latin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9557" y="1048616"/>
            <a:ext cx="109728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40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无数</a:t>
            </a:r>
            <a:r>
              <a:rPr lang="zh-CN" altLang="en-US" sz="4000" b="1">
                <a:solidFill>
                  <a:schemeClr val="tx1">
                    <a:lumMod val="95000"/>
                    <a:lumOff val="5000"/>
                  </a:schemeClr>
                </a:solidFill>
              </a:rPr>
              <a:t>的白云正在空中怒涌</a:t>
            </a:r>
            <a:r>
              <a:rPr lang="zh-CN" altLang="en-US" sz="4000" b="1">
                <a:solidFill>
                  <a:srgbClr val="FFC000"/>
                </a:solidFill>
              </a:rPr>
              <a:t>，</a:t>
            </a:r>
            <a:br>
              <a:rPr lang="zh-CN" altLang="en-US" sz="4000" b="1">
                <a:solidFill>
                  <a:srgbClr val="0000CC"/>
                </a:solidFill>
              </a:rPr>
            </a:br>
            <a:r>
              <a:rPr lang="zh-CN" altLang="en-US" sz="3555" b="1" smtClean="0">
                <a:solidFill>
                  <a:schemeClr val="tx1"/>
                </a:solidFill>
              </a:rPr>
              <a:t>解读：这句诗的意象是“白云”，背景是晴朗的天空，与下文的北冰洋相映照。北冰洋上晴朗的天空，</a:t>
            </a:r>
            <a:r>
              <a:rPr lang="zh-CN" altLang="en-US" sz="3555" b="1">
                <a:solidFill>
                  <a:schemeClr val="tx1"/>
                </a:solidFill>
              </a:rPr>
              <a:t>无数</a:t>
            </a:r>
            <a:r>
              <a:rPr lang="zh-CN" altLang="en-US" sz="3555" b="1" smtClean="0">
                <a:solidFill>
                  <a:schemeClr val="tx1"/>
                </a:solidFill>
              </a:rPr>
              <a:t>的</a:t>
            </a:r>
            <a:r>
              <a:rPr lang="zh-CN" altLang="en-US" sz="3555" b="1">
                <a:solidFill>
                  <a:schemeClr val="tx1"/>
                </a:solidFill>
              </a:rPr>
              <a:t>白云</a:t>
            </a:r>
            <a:r>
              <a:rPr lang="zh-CN" altLang="en-US" sz="3555" b="1" smtClean="0">
                <a:solidFill>
                  <a:schemeClr val="tx1"/>
                </a:solidFill>
              </a:rPr>
              <a:t>翻卷，正在</a:t>
            </a:r>
            <a:r>
              <a:rPr lang="zh-CN" altLang="en-US" sz="3555" b="1">
                <a:solidFill>
                  <a:schemeClr val="tx1"/>
                </a:solidFill>
              </a:rPr>
              <a:t>空中怒</a:t>
            </a:r>
            <a:r>
              <a:rPr lang="zh-CN" altLang="en-US" sz="3555" b="1" smtClean="0">
                <a:solidFill>
                  <a:schemeClr val="tx1"/>
                </a:solidFill>
              </a:rPr>
              <a:t>涌，与寒冰皑皑的北冰洋相呼应。</a:t>
            </a:r>
            <a:endParaRPr lang="zh-CN" altLang="en-US" sz="3555" b="1" smtClean="0">
              <a:solidFill>
                <a:schemeClr val="tx1"/>
              </a:solidFill>
            </a:endParaRPr>
          </a:p>
        </p:txBody>
      </p:sp>
      <p:pic>
        <p:nvPicPr>
          <p:cNvPr id="3" name="内容占位符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42485" y="2950845"/>
            <a:ext cx="6799580" cy="349885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r="http://schemas.openxmlformats.org/officeDocument/2006/relationships"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r="http://schemas.openxmlformats.org/officeDocument/2006/relationships"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r="http://schemas.openxmlformats.org/officeDocument/2006/relationships"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51</Paragraphs>
  <Slides>20</Slides>
  <Notes>5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baseType="lpstr" size="26">
      <vt:lpstr>Arial</vt:lpstr>
      <vt:lpstr>Calibri</vt:lpstr>
      <vt:lpstr>宋体</vt:lpstr>
      <vt:lpstr>等线</vt:lpstr>
      <vt:lpstr>Calibri Light</vt:lpstr>
      <vt:lpstr>1_Office 主题</vt:lpstr>
      <vt:lpstr>PowerPoint Presentation</vt:lpstr>
      <vt:lpstr>二、作者简介</vt:lpstr>
      <vt:lpstr>PowerPoint Presentation</vt:lpstr>
      <vt:lpstr>PowerPoint Presentation</vt:lpstr>
      <vt:lpstr>PowerPoint Presentation</vt:lpstr>
      <vt:lpstr>三、课文解读</vt:lpstr>
      <vt:lpstr>北冰洋-太平洋</vt:lpstr>
      <vt:lpstr> 这首诗展现在读者面前的，是一个巨人的形象。</vt:lpstr>
      <vt:lpstr>无数的白云正在空中怒涌，解读：这句诗的意象是“白云”，背景是晴朗的天空，与下文的北冰洋相映照。北冰洋上晴朗的天空，无数的白云翻卷，正在空中怒涌，与寒冰皑皑的北冰洋相呼应。</vt:lpstr>
      <vt:lpstr>啊啊！好幅壮丽的北冰洋的晴景哟！解读：意象是“北冰洋”，背景是天地间一片晴朗，洋天一色。啊，啊！好一幅壮丽的画卷——北冰洋的晴空冰景，美在大自然哟！</vt:lpstr>
      <vt:lpstr>无限的太平洋提起他全身的力量来要把地球推倒。解读：“太平洋”是这句诗的意象，“无限”形容太平洋之大，面积大，力量大，要把地球推倒。广袤无边的太平洋，他要提起全身的力量来把地球推倒。与下文的“力哟”相呼应。诗句运用了拟人的修辞手法。</vt:lpstr>
      <vt:lpstr>啊啊！我眼前来了的滚滚的洪涛哟！解读：句首抒情，“洪涛”是诗句意象，“滚滚的”形容波涛的动态形象，与下文的“力哟”相呼应。啊，啊！我眼前洪涛哟，滚滚向前，强大无比，无坚不摧！</vt:lpstr>
      <vt:lpstr>啊啊！不断的毁坏，不断的创造，不断的努力解读：句首抒情，诗歌的主体形象是“巨人之力”，用三个“不断”，形容巨人力量之大，无坚不摧，新思想、新文化、新事物正以排山倒海之力摧枯拉朽，摧毁着旧思想、旧文化、旧事物。</vt:lpstr>
      <vt:lpstr>啊啊！力哟！力哟！解读：诗句抒情，三个短语加强了抒情的力度，“力哟！力哟！”运用反复的修辞手法，表达了作者对“力”的呼唤，也就是对新思想、新文化、新事物的呼唤。</vt:lpstr>
      <vt:lpstr>力的绘画，力的舞蹈，力的音乐，力的诗歌，力的律吕哟！解读：诗句的意象是“力”，这也是全诗的主要意象。诗句运用排比与拟人的修辞手法，描述了“力”强大与曼妙，抒发了诗人对“力”的赞美之情。</vt:lpstr>
      <vt:lpstr>PowerPoint Presentation</vt:lpstr>
      <vt:lpstr>PowerPoint Presentation</vt:lpstr>
      <vt:lpstr>四、诗歌赏析</vt:lpstr>
      <vt:lpstr>诗歌内容：</vt:lpstr>
      <vt:lpstr>诗歌主题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毕业活动策划</dc:title>
  <dc:creator>Administrator</dc:creator>
  <cp:lastModifiedBy>没名字啊</cp:lastModifiedBy>
  <cp:revision>135</cp:revision>
  <dcterms:created xsi:type="dcterms:W3CDTF">2019-01-12T04:39:00Z</dcterms:created>
  <dcterms:modified xsi:type="dcterms:W3CDTF">2020-08-24T02:18:33Z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2052-11.1.0.9912</vt:lpwstr>
  </property>
</Properties>
</file>