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329.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24" name=""/>
        <p:cNvGrpSpPr/>
        <p:nvPr>
          <p:custDataLst>
            <p:tags r:id="rId1"/>
          </p:custDataLst>
        </p:nvPr>
      </p:nvGrpSpPr>
      <p:grpSpPr>
        <a:xfrm>
          <a:off x="0" y="0"/>
          <a:ext cx="0" cy="0"/>
        </a:xfrm>
      </p:grpSpPr>
      <p:sp>
        <p:nvSpPr>
          <p:cNvPr id="104881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81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104881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104881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1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81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image" Target="../media/image2.png" /><Relationship Id="rId3" Type="http://schemas.openxmlformats.org/officeDocument/2006/relationships/tags" Target="../tags/tag70.xml"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image" Target="../media/image1.jpeg" /><Relationship Id="rId8" Type="http://schemas.openxmlformats.org/officeDocument/2006/relationships/tags" Target="../tags/tag13.xml"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tags" Target="../tags/tag25.xml" /><Relationship Id="rId7" Type="http://schemas.openxmlformats.org/officeDocument/2006/relationships/tags" Target="../tags/tag26.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7.xml" /><Relationship Id="rId10" Type="http://schemas.openxmlformats.org/officeDocument/2006/relationships/slideMaster" Target="../slideMasters/slideMaster1.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25" name=""/>
        <p:cNvGrpSpPr/>
        <p:nvPr>
          <p:custDataLst>
            <p:tags r:id="rId1"/>
          </p:custDataLst>
        </p:nvPr>
      </p:nvGrpSpPr>
      <p:grpSpPr>
        <a:xfrm>
          <a:off x="0" y="0"/>
          <a:ext cx="0" cy="0"/>
        </a:xfrm>
      </p:grpSpPr>
      <p:sp>
        <p:nvSpPr>
          <p:cNvPr id="1048581"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1048582"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048583"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048584" name="页脚占位符 16"/>
          <p:cNvSpPr>
            <a:spLocks noGrp="1"/>
          </p:cNvSpPr>
          <p:nvPr>
            <p:ph type="ftr" sz="quarter" idx="11"/>
            <p:custDataLst>
              <p:tags r:id="rId5"/>
            </p:custDataLst>
          </p:nvPr>
        </p:nvSpPr>
        <p:spPr/>
        <p:txBody>
          <a:bodyPr/>
          <a:lstStyle/>
          <a:p>
            <a:endParaRPr lang="zh-CN" altLang="en-US"/>
          </a:p>
        </p:txBody>
      </p:sp>
      <p:sp>
        <p:nvSpPr>
          <p:cNvPr id="1048585"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18" name=""/>
        <p:cNvGrpSpPr/>
        <p:nvPr>
          <p:custDataLst>
            <p:tags r:id="rId1"/>
          </p:custDataLst>
        </p:nvPr>
      </p:nvGrpSpPr>
      <p:grpSpPr>
        <a:xfrm>
          <a:off x="0" y="0"/>
          <a:ext cx="0" cy="0"/>
        </a:xfrm>
      </p:grpSpPr>
      <p:sp>
        <p:nvSpPr>
          <p:cNvPr id="1048780"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1048781" name="页脚占位符 3"/>
          <p:cNvSpPr>
            <a:spLocks noGrp="1"/>
          </p:cNvSpPr>
          <p:nvPr>
            <p:ph type="ftr" sz="quarter" idx="11"/>
            <p:custDataLst>
              <p:tags r:id="rId3"/>
            </p:custDataLst>
          </p:nvPr>
        </p:nvSpPr>
        <p:spPr/>
        <p:txBody>
          <a:bodyPr/>
          <a:lstStyle/>
          <a:p>
            <a:endParaRPr lang="zh-CN" altLang="en-US"/>
          </a:p>
        </p:txBody>
      </p:sp>
      <p:sp>
        <p:nvSpPr>
          <p:cNvPr id="1048782"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1048783"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16" name=""/>
        <p:cNvGrpSpPr/>
        <p:nvPr>
          <p:custDataLst>
            <p:tags r:id="rId1"/>
          </p:custDataLst>
        </p:nvPr>
      </p:nvGrpSpPr>
      <p:grpSpPr>
        <a:xfrm>
          <a:off x="0" y="0"/>
          <a:ext cx="0" cy="0"/>
        </a:xfrm>
      </p:grpSpPr>
      <p:sp>
        <p:nvSpPr>
          <p:cNvPr id="1048770"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1048771" name="页脚占位符 3"/>
          <p:cNvSpPr>
            <a:spLocks noGrp="1"/>
          </p:cNvSpPr>
          <p:nvPr>
            <p:ph type="ftr" sz="quarter" idx="11"/>
            <p:custDataLst>
              <p:tags r:id="rId3"/>
            </p:custDataLst>
          </p:nvPr>
        </p:nvSpPr>
        <p:spPr/>
        <p:txBody>
          <a:bodyPr/>
          <a:lstStyle/>
          <a:p>
            <a:endParaRPr lang="zh-CN" altLang="en-US"/>
          </a:p>
        </p:txBody>
      </p:sp>
      <p:sp>
        <p:nvSpPr>
          <p:cNvPr id="1048772"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1048773"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1048774"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稻壳儿：耗崽设计1">
    <p:spTree>
      <p:nvGrpSpPr>
        <p:cNvPr id="115" name=""/>
        <p:cNvGrpSpPr/>
        <p:nvPr>
          <p:custDataLst>
            <p:tags r:id="rId1"/>
          </p:custDataLst>
        </p:nvPr>
      </p:nvGrpSpPr>
      <p:grpSpPr>
        <a:xfrm>
          <a:off x="0" y="0"/>
          <a:ext cx="0" cy="0"/>
        </a:xfrm>
      </p:grpSpPr>
      <p:pic>
        <p:nvPicPr>
          <p:cNvPr id="2097178" name="图片 6"/>
          <p:cNvPicPr>
            <a:picLocks noChangeAspect="1"/>
          </p:cNvPicPr>
          <p:nvPr userDrawn="1">
            <p:custDataLst>
              <p:tags r:id="rId3"/>
            </p:custDataLst>
          </p:nvPr>
        </p:nvPicPr>
        <p:blipFill>
          <a:blip r:embed="rId2"/>
          <a:stretch>
            <a:fillRect/>
          </a:stretch>
        </p:blipFill>
        <p:spPr>
          <a:xfrm rot="16200000">
            <a:off x="2667000" y="-2666999"/>
            <a:ext cx="6857999" cy="12191998"/>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60" name=""/>
        <p:cNvGrpSpPr/>
        <p:nvPr>
          <p:custDataLst>
            <p:tags r:id="rId1"/>
          </p:custDataLst>
        </p:nvPr>
      </p:nvGrpSpPr>
      <p:grpSpPr>
        <a:xfrm>
          <a:off x="0" y="0"/>
          <a:ext cx="0" cy="0"/>
        </a:xfrm>
      </p:grpSpPr>
      <p:sp>
        <p:nvSpPr>
          <p:cNvPr id="1048593"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1048594"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595"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048596" name="页脚占位符 4"/>
          <p:cNvSpPr>
            <a:spLocks noGrp="1"/>
          </p:cNvSpPr>
          <p:nvPr>
            <p:ph type="ftr" sz="quarter" idx="11"/>
            <p:custDataLst>
              <p:tags r:id="rId5"/>
            </p:custDataLst>
          </p:nvPr>
        </p:nvSpPr>
        <p:spPr/>
        <p:txBody>
          <a:bodyPr/>
          <a:lstStyle/>
          <a:p>
            <a:endParaRPr lang="zh-CN" altLang="en-US"/>
          </a:p>
        </p:txBody>
      </p:sp>
      <p:sp>
        <p:nvSpPr>
          <p:cNvPr id="1048597"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pic>
        <p:nvPicPr>
          <p:cNvPr id="2097154" name="图片 6" descr="印章"/>
          <p:cNvPicPr>
            <a:picLocks noChangeAspect="1"/>
          </p:cNvPicPr>
          <p:nvPr userDrawn="1">
            <p:custDataLst>
              <p:tags r:id="rId8"/>
            </p:custDataLst>
          </p:nvPr>
        </p:nvPicPr>
        <p:blipFill>
          <a:blip r:embed="rId7"/>
          <a:stretch>
            <a:fillRect/>
          </a:stretch>
        </p:blipFill>
        <p:spPr>
          <a:xfrm>
            <a:off x="150495" y="158115"/>
            <a:ext cx="457835" cy="45212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19" name=""/>
        <p:cNvGrpSpPr/>
        <p:nvPr>
          <p:custDataLst>
            <p:tags r:id="rId1"/>
          </p:custDataLst>
        </p:nvPr>
      </p:nvGrpSpPr>
      <p:grpSpPr>
        <a:xfrm>
          <a:off x="0" y="0"/>
          <a:ext cx="0" cy="0"/>
        </a:xfrm>
      </p:grpSpPr>
      <p:sp>
        <p:nvSpPr>
          <p:cNvPr id="1048784"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1048785"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1048786"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048787" name="页脚占位符 4"/>
          <p:cNvSpPr>
            <a:spLocks noGrp="1"/>
          </p:cNvSpPr>
          <p:nvPr>
            <p:ph type="ftr" sz="quarter" idx="11"/>
            <p:custDataLst>
              <p:tags r:id="rId5"/>
            </p:custDataLst>
          </p:nvPr>
        </p:nvSpPr>
        <p:spPr/>
        <p:txBody>
          <a:bodyPr/>
          <a:lstStyle/>
          <a:p>
            <a:endParaRPr lang="zh-CN" altLang="en-US"/>
          </a:p>
        </p:txBody>
      </p:sp>
      <p:sp>
        <p:nvSpPr>
          <p:cNvPr id="1048788"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20" name=""/>
        <p:cNvGrpSpPr/>
        <p:nvPr>
          <p:custDataLst>
            <p:tags r:id="rId1"/>
          </p:custDataLst>
        </p:nvPr>
      </p:nvGrpSpPr>
      <p:grpSpPr>
        <a:xfrm>
          <a:off x="0" y="0"/>
          <a:ext cx="0" cy="0"/>
        </a:xfrm>
      </p:grpSpPr>
      <p:sp>
        <p:nvSpPr>
          <p:cNvPr id="1048789"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1048790"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791"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792"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1048793" name="页脚占位符 5"/>
          <p:cNvSpPr>
            <a:spLocks noGrp="1"/>
          </p:cNvSpPr>
          <p:nvPr>
            <p:ph type="ftr" sz="quarter" idx="11"/>
            <p:custDataLst>
              <p:tags r:id="rId6"/>
            </p:custDataLst>
          </p:nvPr>
        </p:nvSpPr>
        <p:spPr/>
        <p:txBody>
          <a:bodyPr/>
          <a:lstStyle/>
          <a:p>
            <a:endParaRPr lang="zh-CN" altLang="en-US"/>
          </a:p>
        </p:txBody>
      </p:sp>
      <p:sp>
        <p:nvSpPr>
          <p:cNvPr id="1048794"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21" name=""/>
        <p:cNvGrpSpPr/>
        <p:nvPr>
          <p:custDataLst>
            <p:tags r:id="rId1"/>
          </p:custDataLst>
        </p:nvPr>
      </p:nvGrpSpPr>
      <p:grpSpPr>
        <a:xfrm>
          <a:off x="0" y="0"/>
          <a:ext cx="0" cy="0"/>
        </a:xfrm>
      </p:grpSpPr>
      <p:sp>
        <p:nvSpPr>
          <p:cNvPr id="1048795"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1048796"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1048797"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798"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1048799"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00"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1048801" name="页脚占位符 7"/>
          <p:cNvSpPr>
            <a:spLocks noGrp="1"/>
          </p:cNvSpPr>
          <p:nvPr>
            <p:ph type="ftr" sz="quarter" idx="11"/>
            <p:custDataLst>
              <p:tags r:id="rId8"/>
            </p:custDataLst>
          </p:nvPr>
        </p:nvSpPr>
        <p:spPr/>
        <p:txBody>
          <a:bodyPr/>
          <a:lstStyle/>
          <a:p>
            <a:endParaRPr lang="zh-CN" altLang="en-US"/>
          </a:p>
        </p:txBody>
      </p:sp>
      <p:sp>
        <p:nvSpPr>
          <p:cNvPr id="1048802"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14" name=""/>
        <p:cNvGrpSpPr/>
        <p:nvPr>
          <p:custDataLst>
            <p:tags r:id="rId1"/>
          </p:custDataLst>
        </p:nvPr>
      </p:nvGrpSpPr>
      <p:grpSpPr>
        <a:xfrm>
          <a:off x="0" y="0"/>
          <a:ext cx="0" cy="0"/>
        </a:xfrm>
      </p:grpSpPr>
      <p:sp>
        <p:nvSpPr>
          <p:cNvPr id="1048766"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1048767"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048768" name="页脚占位符 3"/>
          <p:cNvSpPr>
            <a:spLocks noGrp="1"/>
          </p:cNvSpPr>
          <p:nvPr>
            <p:ph type="ftr" sz="quarter" idx="11"/>
            <p:custDataLst>
              <p:tags r:id="rId4"/>
            </p:custDataLst>
          </p:nvPr>
        </p:nvSpPr>
        <p:spPr/>
        <p:txBody>
          <a:bodyPr/>
          <a:lstStyle/>
          <a:p>
            <a:endParaRPr lang="zh-CN" altLang="en-US"/>
          </a:p>
        </p:txBody>
      </p:sp>
      <p:sp>
        <p:nvSpPr>
          <p:cNvPr id="1048769"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22" name=""/>
        <p:cNvGrpSpPr/>
        <p:nvPr>
          <p:custDataLst>
            <p:tags r:id="rId1"/>
          </p:custDataLst>
        </p:nvPr>
      </p:nvGrpSpPr>
      <p:grpSpPr>
        <a:xfrm>
          <a:off x="0" y="0"/>
          <a:ext cx="0" cy="0"/>
        </a:xfrm>
      </p:grpSpPr>
      <p:sp>
        <p:nvSpPr>
          <p:cNvPr id="1048803"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1048804" name="页脚占位符 2"/>
          <p:cNvSpPr>
            <a:spLocks noGrp="1"/>
          </p:cNvSpPr>
          <p:nvPr>
            <p:ph type="ftr" sz="quarter" idx="11"/>
            <p:custDataLst>
              <p:tags r:id="rId3"/>
            </p:custDataLst>
          </p:nvPr>
        </p:nvSpPr>
        <p:spPr/>
        <p:txBody>
          <a:bodyPr/>
          <a:lstStyle/>
          <a:p>
            <a:endParaRPr lang="zh-CN" altLang="en-US"/>
          </a:p>
        </p:txBody>
      </p:sp>
      <p:sp>
        <p:nvSpPr>
          <p:cNvPr id="1048805"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23" name=""/>
        <p:cNvGrpSpPr/>
        <p:nvPr>
          <p:custDataLst>
            <p:tags r:id="rId1"/>
          </p:custDataLst>
        </p:nvPr>
      </p:nvGrpSpPr>
      <p:grpSpPr>
        <a:xfrm>
          <a:off x="0" y="0"/>
          <a:ext cx="0" cy="0"/>
        </a:xfrm>
      </p:grpSpPr>
      <p:sp>
        <p:nvSpPr>
          <p:cNvPr id="1048806"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1048807"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1048808"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1048809" name="页脚占位符 5"/>
          <p:cNvSpPr>
            <a:spLocks noGrp="1"/>
          </p:cNvSpPr>
          <p:nvPr>
            <p:ph type="ftr" sz="quarter" idx="11"/>
            <p:custDataLst>
              <p:tags r:id="rId5"/>
            </p:custDataLst>
          </p:nvPr>
        </p:nvSpPr>
        <p:spPr/>
        <p:txBody>
          <a:bodyPr/>
          <a:lstStyle/>
          <a:p>
            <a:endParaRPr lang="zh-CN" altLang="en-US"/>
          </a:p>
        </p:txBody>
      </p:sp>
      <p:sp>
        <p:nvSpPr>
          <p:cNvPr id="1048810"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1048811"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17" name=""/>
        <p:cNvGrpSpPr/>
        <p:nvPr>
          <p:custDataLst>
            <p:tags r:id="rId1"/>
          </p:custDataLst>
        </p:nvPr>
      </p:nvGrpSpPr>
      <p:grpSpPr>
        <a:xfrm>
          <a:off x="0" y="0"/>
          <a:ext cx="0" cy="0"/>
        </a:xfrm>
      </p:grpSpPr>
      <p:sp>
        <p:nvSpPr>
          <p:cNvPr id="1048775"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1048776"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777"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048778" name="页脚占位符 4"/>
          <p:cNvSpPr>
            <a:spLocks noGrp="1"/>
          </p:cNvSpPr>
          <p:nvPr>
            <p:ph type="ftr" sz="quarter" idx="11"/>
            <p:custDataLst>
              <p:tags r:id="rId5"/>
            </p:custDataLst>
          </p:nvPr>
        </p:nvSpPr>
        <p:spPr/>
        <p:txBody>
          <a:bodyPr/>
          <a:lstStyle/>
          <a:p>
            <a:endParaRPr lang="zh-CN" altLang="en-US"/>
          </a:p>
        </p:txBody>
      </p:sp>
      <p:sp>
        <p:nvSpPr>
          <p:cNvPr id="1048779"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3.png" /><Relationship Id="rId21" Type="http://schemas.openxmlformats.org/officeDocument/2006/relationships/tags" Target="../tags/tag77.xml" /><Relationship Id="rId22" Type="http://schemas.openxmlformats.org/officeDocument/2006/relationships/tags" Target="../tags/tag78.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2" name=""/>
        <p:cNvGrpSpPr/>
        <p:nvPr>
          <p:custDataLst>
            <p:tags r:id="rId13"/>
          </p:custDataLst>
        </p:nvPr>
      </p:nvGrpSpPr>
      <p:grpSpPr>
        <a:xfrm>
          <a:off x="0" y="0"/>
          <a:ext cx="0" cy="0"/>
        </a:xfrm>
      </p:grpSpPr>
      <p:sp>
        <p:nvSpPr>
          <p:cNvPr id="1048576"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1048577"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578"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1048579"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1048580"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1048581" name="图片 1073743875" descr="学科网 zxxk.com" title=""/>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3.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image" Target="../media/image4.jpeg" /><Relationship Id="rId9" Type="http://schemas.openxmlformats.org/officeDocument/2006/relationships/tags" Target="../tags/tag9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image" Target="../media/image12.jpeg" /><Relationship Id="rId6" Type="http://schemas.openxmlformats.org/officeDocument/2006/relationships/tags" Target="../tags/tag16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image" Target="../media/image13.jpeg" /><Relationship Id="rId6" Type="http://schemas.openxmlformats.org/officeDocument/2006/relationships/tags" Target="../tags/tag16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image" Target="../media/image14.jpeg" /><Relationship Id="rId6" Type="http://schemas.openxmlformats.org/officeDocument/2006/relationships/tags" Target="../tags/tag16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image" Target="../media/image15.jpeg" /><Relationship Id="rId6" Type="http://schemas.openxmlformats.org/officeDocument/2006/relationships/tags" Target="../tags/tag17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image" Target="../media/image16.jpeg" /><Relationship Id="rId7" Type="http://schemas.openxmlformats.org/officeDocument/2006/relationships/tags" Target="../tags/tag1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image" Target="../media/image17.png" /><Relationship Id="rId7" Type="http://schemas.openxmlformats.org/officeDocument/2006/relationships/tags" Target="../tags/tag194.xml" /><Relationship Id="rId8" Type="http://schemas.openxmlformats.org/officeDocument/2006/relationships/tags" Target="../tags/tag19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3.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image" Target="../media/image18.jpeg"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tags" Target="../tags/tag104.xml" /><Relationship Id="rId13" Type="http://schemas.openxmlformats.org/officeDocument/2006/relationships/tags" Target="../tags/tag105.xml" /><Relationship Id="rId14" Type="http://schemas.openxmlformats.org/officeDocument/2006/relationships/tags" Target="../tags/tag106.xml" /><Relationship Id="rId15" Type="http://schemas.openxmlformats.org/officeDocument/2006/relationships/tags" Target="../tags/tag107.xml" /><Relationship Id="rId16" Type="http://schemas.openxmlformats.org/officeDocument/2006/relationships/tags" Target="../tags/tag108.xml" /><Relationship Id="rId17" Type="http://schemas.openxmlformats.org/officeDocument/2006/relationships/tags" Target="../tags/tag109.xml" /><Relationship Id="rId18" Type="http://schemas.openxmlformats.org/officeDocument/2006/relationships/tags" Target="../tags/tag110.xml" /><Relationship Id="rId19" Type="http://schemas.openxmlformats.org/officeDocument/2006/relationships/tags" Target="../tags/tag111.xml" /><Relationship Id="rId2" Type="http://schemas.openxmlformats.org/officeDocument/2006/relationships/tags" Target="../tags/tag94.xml" /><Relationship Id="rId20" Type="http://schemas.openxmlformats.org/officeDocument/2006/relationships/tags" Target="../tags/tag112.xml" /><Relationship Id="rId21" Type="http://schemas.openxmlformats.org/officeDocument/2006/relationships/tags" Target="../tags/tag113.xml" /><Relationship Id="rId22" Type="http://schemas.openxmlformats.org/officeDocument/2006/relationships/tags" Target="../tags/tag114.xml" /><Relationship Id="rId23" Type="http://schemas.openxmlformats.org/officeDocument/2006/relationships/tags" Target="../tags/tag115.xml" /><Relationship Id="rId24" Type="http://schemas.openxmlformats.org/officeDocument/2006/relationships/tags" Target="../tags/tag116.xml" /><Relationship Id="rId25" Type="http://schemas.openxmlformats.org/officeDocument/2006/relationships/tags" Target="../tags/tag117.xml" /><Relationship Id="rId26" Type="http://schemas.openxmlformats.org/officeDocument/2006/relationships/tags" Target="../tags/tag118.xml" /><Relationship Id="rId27" Type="http://schemas.openxmlformats.org/officeDocument/2006/relationships/tags" Target="../tags/tag119.xml" /><Relationship Id="rId28" Type="http://schemas.openxmlformats.org/officeDocument/2006/relationships/tags" Target="../tags/tag120.xml" /><Relationship Id="rId29" Type="http://schemas.openxmlformats.org/officeDocument/2006/relationships/tags" Target="../tags/tag121.xml" /><Relationship Id="rId3" Type="http://schemas.openxmlformats.org/officeDocument/2006/relationships/tags" Target="../tags/tag95.xml" /><Relationship Id="rId30" Type="http://schemas.openxmlformats.org/officeDocument/2006/relationships/tags" Target="../tags/tag122.xml" /><Relationship Id="rId31" Type="http://schemas.openxmlformats.org/officeDocument/2006/relationships/tags" Target="../tags/tag123.xml" /><Relationship Id="rId32" Type="http://schemas.openxmlformats.org/officeDocument/2006/relationships/tags" Target="../tags/tag124.xml" /><Relationship Id="rId33" Type="http://schemas.openxmlformats.org/officeDocument/2006/relationships/tags" Target="../tags/tag125.xml" /><Relationship Id="rId34" Type="http://schemas.openxmlformats.org/officeDocument/2006/relationships/tags" Target="../tags/tag126.xml" /><Relationship Id="rId35" Type="http://schemas.openxmlformats.org/officeDocument/2006/relationships/image" Target="../media/image5.png" /><Relationship Id="rId36" Type="http://schemas.openxmlformats.org/officeDocument/2006/relationships/tags" Target="../tags/tag127.xml" /><Relationship Id="rId37" Type="http://schemas.openxmlformats.org/officeDocument/2006/relationships/tags" Target="../tags/tag128.xml" /><Relationship Id="rId38" Type="http://schemas.openxmlformats.org/officeDocument/2006/relationships/tags" Target="../tags/tag129.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image" Target="../media/image19.jpeg" /><Relationship Id="rId8" Type="http://schemas.openxmlformats.org/officeDocument/2006/relationships/tags" Target="../tags/tag21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tags" Target="../tags/tag24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7.xml" /><Relationship Id="rId11" Type="http://schemas.openxmlformats.org/officeDocument/2006/relationships/tags" Target="../tags/tag258.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image" Target="../media/image20.png" /><Relationship Id="rId8" Type="http://schemas.openxmlformats.org/officeDocument/2006/relationships/tags" Target="../tags/tag27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image" Target="../media/image21.png" /><Relationship Id="rId7" Type="http://schemas.openxmlformats.org/officeDocument/2006/relationships/tags" Target="../tags/tag28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image" Target="../media/image22.jpeg" /><Relationship Id="rId6" Type="http://schemas.openxmlformats.org/officeDocument/2006/relationships/tags" Target="../tags/tag288.xml" /><Relationship Id="rId7" Type="http://schemas.openxmlformats.org/officeDocument/2006/relationships/image" Target="../media/image23.png" /><Relationship Id="rId8" Type="http://schemas.openxmlformats.org/officeDocument/2006/relationships/tags" Target="../tags/tag28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3.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4.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image" Target="../media/image6.jpeg" /><Relationship Id="rId6" Type="http://schemas.openxmlformats.org/officeDocument/2006/relationships/tags" Target="../tags/tag13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image" Target="../media/image24.jpeg" /><Relationship Id="rId9" Type="http://schemas.openxmlformats.org/officeDocument/2006/relationships/tags" Target="../tags/tag32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image" Target="../media/image25.jpeg"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image" Target="../media/image7.jpeg" /><Relationship Id="rId6" Type="http://schemas.openxmlformats.org/officeDocument/2006/relationships/tags" Target="../tags/tag14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image" Target="../media/image8.jpeg" /><Relationship Id="rId6" Type="http://schemas.openxmlformats.org/officeDocument/2006/relationships/tags" Target="../tags/tag14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image" Target="../media/image9.jpeg" /><Relationship Id="rId6" Type="http://schemas.openxmlformats.org/officeDocument/2006/relationships/tags" Target="../tags/tag14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image" Target="../media/image10.jpeg" /><Relationship Id="rId6" Type="http://schemas.openxmlformats.org/officeDocument/2006/relationships/tags" Target="../tags/tag15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image" Target="../media/image11.jpeg" /><Relationship Id="rId6" Type="http://schemas.openxmlformats.org/officeDocument/2006/relationships/tags" Target="../tags/tag15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26" name=""/>
        <p:cNvGrpSpPr/>
        <p:nvPr>
          <p:custDataLst>
            <p:tags r:id="rId2"/>
          </p:custDataLst>
        </p:nvPr>
      </p:nvGrpSpPr>
      <p:grpSpPr>
        <a:xfrm>
          <a:off x="0" y="0"/>
          <a:ext cx="0" cy="0"/>
        </a:xfrm>
      </p:grpSpPr>
      <p:sp>
        <p:nvSpPr>
          <p:cNvPr id="1048586" name="文本框 3" title=""/>
          <p:cNvSpPr txBox="1"/>
          <p:nvPr>
            <p:custDataLst>
              <p:tags r:id="rId3"/>
            </p:custDataLst>
          </p:nvPr>
        </p:nvSpPr>
        <p:spPr>
          <a:xfrm>
            <a:off x="4644390" y="2106930"/>
            <a:ext cx="7137400" cy="2306955"/>
          </a:xfrm>
          <a:prstGeom prst="rect">
            <a:avLst/>
          </a:prstGeom>
          <a:noFill/>
        </p:spPr>
        <p:txBody>
          <a:bodyPr wrap="square" rtlCol="0">
            <a:spAutoFit/>
          </a:bodyPr>
          <a:lstStyle/>
          <a:p>
            <a:pPr algn="ctr"/>
            <a:r>
              <a:rPr sz="80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“青春之歌”</a:t>
            </a:r>
            <a:endParaRPr sz="80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algn="ctr"/>
            <a:r>
              <a:rPr lang="zh-CN" sz="3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（《立在地球上放号》《红烛》</a:t>
            </a:r>
            <a:endParaRPr lang="zh-CN" sz="3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algn="ctr"/>
            <a:r>
              <a:rPr lang="zh-CN" sz="3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《峨日朵雪峰之侧》《致云雀》）</a:t>
            </a:r>
            <a:endParaRPr lang="zh-CN" sz="320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p:txBody>
      </p:sp>
      <p:sp>
        <p:nvSpPr>
          <p:cNvPr id="1048587" name="文本框 28" title=""/>
          <p:cNvSpPr txBox="1"/>
          <p:nvPr>
            <p:custDataLst>
              <p:tags r:id="rId4"/>
            </p:custDataLst>
          </p:nvPr>
        </p:nvSpPr>
        <p:spPr>
          <a:xfrm>
            <a:off x="5330681" y="1445487"/>
            <a:ext cx="6099413" cy="275590"/>
          </a:xfrm>
          <a:prstGeom prst="rect">
            <a:avLst/>
          </a:prstGeom>
          <a:noFill/>
        </p:spPr>
        <p:txBody>
          <a:bodyPr wrap="square">
            <a:spAutoFit/>
          </a:bodyPr>
          <a:lstStyle/>
          <a:p>
            <a:pPr algn="dist"/>
            <a:r>
              <a:rPr lang="zh-CN" altLang="en-US" sz="1200" spc="300">
                <a:solidFill>
                  <a:schemeClr val="bg1">
                    <a:lumMod val="65000"/>
                  </a:schemeClr>
                </a:solidFill>
                <a:latin typeface="汉仪雅酷黑 45W" panose="020b0404020202020204" pitchFamily="34" charset="-122"/>
                <a:ea typeface="汉仪雅酷黑 45W" panose="020b0404020202020204" pitchFamily="34" charset="-122"/>
              </a:rPr>
              <a:t>部编版高中语文</a:t>
            </a:r>
            <a:endParaRPr lang="zh-CN" altLang="en-US" sz="1200" spc="300">
              <a:solidFill>
                <a:schemeClr val="bg1">
                  <a:lumMod val="65000"/>
                </a:schemeClr>
              </a:solidFill>
              <a:latin typeface="汉仪雅酷黑 45W" panose="020b0404020202020204" pitchFamily="34" charset="-122"/>
              <a:ea typeface="汉仪雅酷黑 45W" panose="020b0404020202020204" pitchFamily="34" charset="-122"/>
            </a:endParaRPr>
          </a:p>
        </p:txBody>
      </p:sp>
      <p:sp>
        <p:nvSpPr>
          <p:cNvPr id="1048588" name="矩形 29" title=""/>
          <p:cNvSpPr/>
          <p:nvPr>
            <p:custDataLst>
              <p:tags r:id="rId5"/>
            </p:custDataLst>
          </p:nvPr>
        </p:nvSpPr>
        <p:spPr>
          <a:xfrm>
            <a:off x="5330681" y="1149265"/>
            <a:ext cx="6065621" cy="178566"/>
          </a:xfrm>
          <a:prstGeom prst="rect">
            <a:avLst/>
          </a:prstGeom>
          <a:gradFill flip="none" rotWithShape="1">
            <a:gsLst>
              <a:gs pos="0">
                <a:schemeClr val="bg1"/>
              </a:gs>
              <a:gs pos="100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9" name="矩形 30" title=""/>
          <p:cNvSpPr/>
          <p:nvPr>
            <p:custDataLst>
              <p:tags r:id="rId6"/>
            </p:custDataLst>
          </p:nvPr>
        </p:nvSpPr>
        <p:spPr>
          <a:xfrm flipV="1">
            <a:off x="5364336" y="1795785"/>
            <a:ext cx="6065621" cy="178566"/>
          </a:xfrm>
          <a:prstGeom prst="rect">
            <a:avLst/>
          </a:prstGeom>
          <a:gradFill flip="none" rotWithShape="1">
            <a:gsLst>
              <a:gs pos="0">
                <a:schemeClr val="bg1"/>
              </a:gs>
              <a:gs pos="100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0" name="矩形 2" title=""/>
          <p:cNvSpPr/>
          <p:nvPr>
            <p:custDataLst>
              <p:tags r:id="rId7"/>
            </p:custDataLst>
          </p:nvPr>
        </p:nvSpPr>
        <p:spPr>
          <a:xfrm>
            <a:off x="635" y="21590"/>
            <a:ext cx="12191365" cy="581660"/>
          </a:xfrm>
          <a:prstGeom prst="rect">
            <a:avLst/>
          </a:prstGeom>
          <a:solidFill>
            <a:srgbClr val="4280A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097153" name="图片 124" title=""/>
          <p:cNvPicPr/>
          <p:nvPr>
            <p:custDataLst>
              <p:tags r:id="rId9"/>
            </p:custDataLst>
          </p:nvPr>
        </p:nvPicPr>
        <p:blipFill>
          <a:blip r:embed="rId8"/>
          <a:srcRect l="4811" t="12056" r="3407" b="8250"/>
          <a:stretch>
            <a:fillRect/>
          </a:stretch>
        </p:blipFill>
        <p:spPr>
          <a:xfrm>
            <a:off x="323215" y="706120"/>
            <a:ext cx="3873500" cy="6031230"/>
          </a:xfrm>
          <a:prstGeom prst="rect">
            <a:avLst/>
          </a:prstGeom>
          <a:noFill/>
          <a:ln w="9525">
            <a:noFill/>
          </a:ln>
        </p:spPr>
      </p:pic>
      <p:sp>
        <p:nvSpPr>
          <p:cNvPr id="1048591" name="文本框 1" title=""/>
          <p:cNvSpPr txBox="1"/>
          <p:nvPr>
            <p:custDataLst>
              <p:tags r:id="rId10"/>
            </p:custDataLst>
          </p:nvPr>
        </p:nvSpPr>
        <p:spPr>
          <a:xfrm>
            <a:off x="560705" y="142875"/>
            <a:ext cx="7447915" cy="460375"/>
          </a:xfrm>
          <a:prstGeom prst="rect">
            <a:avLst/>
          </a:prstGeom>
          <a:noFill/>
        </p:spPr>
        <p:txBody>
          <a:bodyPr wrap="square" rtlCol="0">
            <a:noAutofit/>
          </a:bodyPr>
          <a:lstStyle/>
          <a:p>
            <a:pPr algn="ctr"/>
            <a:r>
              <a:rPr lang="zh-CN" altLang="en-US" sz="2000" spc="300">
                <a:solidFill>
                  <a:schemeClr val="bg1"/>
                </a:solidFill>
                <a:latin typeface="汉仪雅酷黑 45W" panose="020b0404020202020204" pitchFamily="34" charset="-122"/>
                <a:ea typeface="汉仪雅酷黑 45W" panose="020b0404020202020204" pitchFamily="34" charset="-122"/>
              </a:rPr>
              <a:t>课前准备丨初读感悟丨诗歌</a:t>
            </a:r>
            <a:r>
              <a:rPr lang="zh-CN" altLang="en-US" sz="2000" spc="300">
                <a:solidFill>
                  <a:schemeClr val="bg1"/>
                </a:solidFill>
                <a:latin typeface="汉仪雅酷黑 45W" panose="020b0404020202020204" pitchFamily="34" charset="-122"/>
                <a:ea typeface="汉仪雅酷黑 45W" panose="020b0404020202020204" pitchFamily="34" charset="-122"/>
                <a:sym typeface="+mn-ea"/>
              </a:rPr>
              <a:t>赏析</a:t>
            </a:r>
            <a:r>
              <a:rPr lang="zh-CN" altLang="en-US" sz="2000" spc="300">
                <a:solidFill>
                  <a:schemeClr val="bg1"/>
                </a:solidFill>
                <a:latin typeface="汉仪雅酷黑 45W" panose="020b0404020202020204" pitchFamily="34" charset="-122"/>
                <a:ea typeface="汉仪雅酷黑 45W" panose="020b0404020202020204" pitchFamily="34" charset="-122"/>
              </a:rPr>
              <a:t>丨诗歌创作</a:t>
            </a:r>
            <a:r>
              <a:rPr lang="en-US" altLang="zh-CN" sz="2000" spc="300">
                <a:solidFill>
                  <a:schemeClr val="bg1"/>
                </a:solidFill>
                <a:latin typeface="汉仪雅酷黑 45W" panose="020b0404020202020204" pitchFamily="34" charset="-122"/>
                <a:ea typeface="汉仪雅酷黑 45W" panose="020b0404020202020204" pitchFamily="34" charset="-122"/>
              </a:rPr>
              <a:t>|</a:t>
            </a:r>
            <a:r>
              <a:rPr lang="zh-CN" altLang="en-US" sz="2000" spc="300">
                <a:solidFill>
                  <a:schemeClr val="bg1"/>
                </a:solidFill>
                <a:latin typeface="汉仪雅酷黑 45W" panose="020b0404020202020204" pitchFamily="34" charset="-122"/>
                <a:ea typeface="汉仪雅酷黑 45W" panose="020b0404020202020204" pitchFamily="34" charset="-122"/>
              </a:rPr>
              <a:t>诗歌朗诵会</a:t>
            </a:r>
            <a:endParaRPr lang="zh-CN" altLang="en-US" sz="2000" spc="300">
              <a:solidFill>
                <a:schemeClr val="bg1"/>
              </a:solidFill>
              <a:latin typeface="汉仪雅酷黑 45W" panose="020b0404020202020204" pitchFamily="34" charset="-122"/>
              <a:ea typeface="汉仪雅酷黑 45W" panose="020b0404020202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0" name=""/>
        <p:cNvGrpSpPr/>
        <p:nvPr>
          <p:custDataLst>
            <p:tags r:id="rId2"/>
          </p:custDataLst>
        </p:nvPr>
      </p:nvGrpSpPr>
      <p:grpSpPr>
        <a:xfrm>
          <a:off x="0" y="0"/>
          <a:ext cx="0" cy="0"/>
        </a:xfrm>
      </p:grpSpPr>
      <p:sp>
        <p:nvSpPr>
          <p:cNvPr id="1048638"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——文体知识</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39" name="文本框 119" title=""/>
          <p:cNvSpPr txBox="1"/>
          <p:nvPr>
            <p:custDataLst>
              <p:tags r:id="rId4"/>
            </p:custDataLst>
          </p:nvPr>
        </p:nvSpPr>
        <p:spPr>
          <a:xfrm>
            <a:off x="3227070" y="742950"/>
            <a:ext cx="8888095" cy="590804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457200" fontAlgn="auto"/>
            <a:r>
              <a:rPr sz="2100">
                <a:latin typeface="宋体" panose="02010600030101010101" pitchFamily="2" charset="-122"/>
                <a:ea typeface="宋体" panose="02010600030101010101" pitchFamily="2" charset="-122"/>
                <a:cs typeface="宋体" panose="02010600030101010101" pitchFamily="2" charset="-122"/>
              </a:rPr>
              <a:t>现代派——这一流派的诗歌成就较大，对后世的影响也比较深远。他们坚持“纯诗”的概念，主张借鉴西方现代艺术手法，重视诗的思维、情绪，但并不注重诗的音乐性和外在的格律形式。代表诗人有卞之琳、戴望舒、何其芳、废名、徐迟、林庚、金克木、玲君、施蛰存、路易士等。代表作品：卞之琳《断章》，戴望舒《雨巷》《我用残损的手掌》，何其芳《预言》《花环》，废名《十二月十九夜》等。</a:t>
            </a:r>
            <a:endParaRPr sz="2100">
              <a:latin typeface="宋体" panose="02010600030101010101" pitchFamily="2" charset="-122"/>
              <a:ea typeface="宋体" panose="02010600030101010101" pitchFamily="2" charset="-122"/>
              <a:cs typeface="宋体" panose="02010600030101010101" pitchFamily="2" charset="-122"/>
            </a:endParaRPr>
          </a:p>
          <a:p>
            <a:pPr indent="457200" fontAlgn="auto"/>
            <a:r>
              <a:rPr sz="2100">
                <a:latin typeface="宋体" panose="02010600030101010101" pitchFamily="2" charset="-122"/>
                <a:ea typeface="宋体" panose="02010600030101010101" pitchFamily="2" charset="-122"/>
                <a:cs typeface="宋体" panose="02010600030101010101" pitchFamily="2" charset="-122"/>
              </a:rPr>
              <a:t>七月派——这一流派的诗人大多经历过人生的重大起落沉浮，深陷政治冤狱几十年，新时期得以“鲜花重放”，是跨越了三个时代的诗歌流派。代表诗人有牛汉、艾青、罗洛、曾卓、绿原、鲁藜、彭燕郊、邹荻帆、胡风等。代表作品：牛汉《我的家》《半棵树》《华南虎》，艾青《大堰河——我的保姆》《雪落在中国的土地上》《礁石》，邹荻帆《花与果实》《走向北方》，曾卓《栏杆与火》《悬崖边的树》，胡风《为祖国而歌》，绿原《惊蛰》，鲁藜《泥土》，彭燕郊《冬日》等。</a:t>
            </a:r>
            <a:endParaRPr sz="2100">
              <a:latin typeface="宋体" panose="02010600030101010101" pitchFamily="2" charset="-122"/>
              <a:ea typeface="宋体" panose="02010600030101010101" pitchFamily="2" charset="-122"/>
              <a:cs typeface="宋体" panose="02010600030101010101" pitchFamily="2" charset="-122"/>
            </a:endParaRPr>
          </a:p>
          <a:p>
            <a:pPr indent="457200" fontAlgn="auto"/>
            <a:r>
              <a:rPr sz="2100">
                <a:latin typeface="宋体" panose="02010600030101010101" pitchFamily="2" charset="-122"/>
                <a:ea typeface="宋体" panose="02010600030101010101" pitchFamily="2" charset="-122"/>
                <a:cs typeface="宋体" panose="02010600030101010101" pitchFamily="2" charset="-122"/>
              </a:rPr>
              <a:t>九叶派——顾名思义由九位诗人组成。他们努力融合中国古典诗歌和西方现代诗歌的语言风格，追求诗歌的现实性、象征性和哲理性，注重诗人内心独特的感受。代表诗人有辛笛、陈敬容、郑敏、杜运燮、唐祈、穆旦、袁可嘉等。代表作品：陈敬容《珠和觅珠人》，穆旦《赞美》《森林之魅》等</a:t>
            </a:r>
            <a:r>
              <a:rPr lang="zh-CN" sz="2100">
                <a:latin typeface="宋体" panose="02010600030101010101" pitchFamily="2" charset="-122"/>
                <a:ea typeface="宋体" panose="02010600030101010101" pitchFamily="2" charset="-122"/>
                <a:cs typeface="宋体" panose="02010600030101010101" pitchFamily="2" charset="-122"/>
              </a:rPr>
              <a:t>。</a:t>
            </a:r>
            <a:endParaRPr lang="zh-CN" sz="2100">
              <a:latin typeface="宋体" panose="02010600030101010101" pitchFamily="2" charset="-122"/>
              <a:ea typeface="宋体" panose="02010600030101010101" pitchFamily="2" charset="-122"/>
              <a:cs typeface="宋体" panose="02010600030101010101" pitchFamily="2" charset="-122"/>
            </a:endParaRPr>
          </a:p>
        </p:txBody>
      </p:sp>
      <p:pic>
        <p:nvPicPr>
          <p:cNvPr id="2097163" name="图片 113" title=""/>
          <p:cNvPicPr/>
          <p:nvPr>
            <p:custDataLst>
              <p:tags r:id="rId6"/>
            </p:custDataLst>
          </p:nvPr>
        </p:nvPicPr>
        <p:blipFill>
          <a:blip r:embed="rId5"/>
          <a:stretch>
            <a:fillRect/>
          </a:stretch>
        </p:blipFill>
        <p:spPr>
          <a:xfrm>
            <a:off x="319405" y="1456055"/>
            <a:ext cx="2830830" cy="4482465"/>
          </a:xfrm>
          <a:prstGeom prst="rect">
            <a:avLst/>
          </a:prstGeom>
          <a:noFill/>
          <a:ln w="9525">
            <a:noFill/>
          </a:ln>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1" name=""/>
        <p:cNvGrpSpPr/>
        <p:nvPr>
          <p:custDataLst>
            <p:tags r:id="rId2"/>
          </p:custDataLst>
        </p:nvPr>
      </p:nvGrpSpPr>
      <p:grpSpPr>
        <a:xfrm>
          <a:off x="0" y="0"/>
          <a:ext cx="0" cy="0"/>
        </a:xfrm>
      </p:grpSpPr>
      <p:sp>
        <p:nvSpPr>
          <p:cNvPr id="1048640"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——文体知识</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41" name="文本框 119" title=""/>
          <p:cNvSpPr txBox="1"/>
          <p:nvPr>
            <p:custDataLst>
              <p:tags r:id="rId4"/>
            </p:custDataLst>
          </p:nvPr>
        </p:nvSpPr>
        <p:spPr>
          <a:xfrm>
            <a:off x="3332480" y="742950"/>
            <a:ext cx="8782685" cy="429260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457200" fontAlgn="auto"/>
            <a:r>
              <a:rPr sz="2100">
                <a:latin typeface="宋体" panose="02010600030101010101" pitchFamily="2" charset="-122"/>
                <a:ea typeface="宋体" panose="02010600030101010101" pitchFamily="2" charset="-122"/>
                <a:cs typeface="宋体" panose="02010600030101010101" pitchFamily="2" charset="-122"/>
                <a:sym typeface="+mn-ea"/>
              </a:rPr>
              <a:t>此外，民主革命时期诗歌流派或诗群还有早期写实派（冯至、冰心、刘半农、胡适等）、早期浪漫派（郭沫若、田汉等）、中国诗歌会（芦荻、王亚平、蒲风等）、晋察冀诗派（田间、陈辉等）等，这些流派影响不是很大，或没有形成相对稳定的诗学主张。</a:t>
            </a:r>
            <a:endParaRPr sz="2100">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r>
              <a:rPr sz="2100">
                <a:latin typeface="宋体" panose="02010600030101010101" pitchFamily="2" charset="-122"/>
                <a:ea typeface="宋体" panose="02010600030101010101" pitchFamily="2" charset="-122"/>
                <a:cs typeface="宋体" panose="02010600030101010101" pitchFamily="2" charset="-122"/>
                <a:sym typeface="+mn-ea"/>
              </a:rPr>
              <a:t>起始于，上世纪八十年代前后的一个时期。</a:t>
            </a:r>
            <a:endParaRPr sz="2100">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r>
              <a:rPr sz="2100">
                <a:latin typeface="宋体" panose="02010600030101010101" pitchFamily="2" charset="-122"/>
                <a:ea typeface="宋体" panose="02010600030101010101" pitchFamily="2" charset="-122"/>
                <a:cs typeface="宋体" panose="02010600030101010101" pitchFamily="2" charset="-122"/>
                <a:sym typeface="+mn-ea"/>
              </a:rPr>
              <a:t>新时期的（朦胧诗派）第一个也是最大、影响力最深远的诗歌流派，伴随着“三个崛起”理论，迅速登陆中国诗坛。主要代表诗人有北岛、舒婷、顾城、杨炼、江河、梁小斌、王小妮、芒克、食指、多多、王家新、黑大春、傅天琳、车前子、李钢等。代表作品：北岛《回答》《一切》《宣告》《十年之间》《黄昏，丁家滩》，舒婷《神女峰》《致橡树》《墙》，顾城《一代人》《远和近》《感觉》《弧线》《小巷》，梁小斌《雪白的墙》《中国，我的钥匙丢了》，杨炼《诺日朗》《大雁塔》，江河《纪念碑》，食指《相信未来》，王小妮《印象》，王家新《潮汐》等。</a:t>
            </a:r>
            <a:endParaRPr sz="2100">
              <a:latin typeface="宋体" panose="02010600030101010101" pitchFamily="2" charset="-122"/>
              <a:ea typeface="宋体" panose="02010600030101010101" pitchFamily="2" charset="-122"/>
              <a:cs typeface="宋体" panose="02010600030101010101" pitchFamily="2" charset="-122"/>
            </a:endParaRPr>
          </a:p>
        </p:txBody>
      </p:sp>
      <p:pic>
        <p:nvPicPr>
          <p:cNvPr id="2097164" name="图片 118" title=""/>
          <p:cNvPicPr/>
          <p:nvPr>
            <p:custDataLst>
              <p:tags r:id="rId6"/>
            </p:custDataLst>
          </p:nvPr>
        </p:nvPicPr>
        <p:blipFill>
          <a:blip r:embed="rId5"/>
          <a:stretch>
            <a:fillRect/>
          </a:stretch>
        </p:blipFill>
        <p:spPr>
          <a:xfrm>
            <a:off x="261620" y="1152525"/>
            <a:ext cx="2807335" cy="4499610"/>
          </a:xfrm>
          <a:prstGeom prst="rect">
            <a:avLst/>
          </a:prstGeom>
          <a:noFill/>
          <a:ln w="9525">
            <a:noFill/>
          </a:ln>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2" name=""/>
        <p:cNvGrpSpPr/>
        <p:nvPr>
          <p:custDataLst>
            <p:tags r:id="rId2"/>
          </p:custDataLst>
        </p:nvPr>
      </p:nvGrpSpPr>
      <p:grpSpPr>
        <a:xfrm>
          <a:off x="0" y="0"/>
          <a:ext cx="0" cy="0"/>
        </a:xfrm>
      </p:grpSpPr>
      <p:sp>
        <p:nvSpPr>
          <p:cNvPr id="1048642" name="文本框 1" title=""/>
          <p:cNvSpPr txBox="1"/>
          <p:nvPr>
            <p:custDataLst>
              <p:tags r:id="rId3"/>
            </p:custDataLst>
          </p:nvPr>
        </p:nvSpPr>
        <p:spPr>
          <a:xfrm>
            <a:off x="636270" y="154940"/>
            <a:ext cx="214566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情境导入</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43" name="文本框 125" title=""/>
          <p:cNvSpPr txBox="1"/>
          <p:nvPr>
            <p:custDataLst>
              <p:tags r:id="rId4"/>
            </p:custDataLst>
          </p:nvPr>
        </p:nvSpPr>
        <p:spPr>
          <a:xfrm>
            <a:off x="636270" y="1419225"/>
            <a:ext cx="4846955" cy="2676525"/>
          </a:xfrm>
          <a:prstGeom prst="rect">
            <a:avLst/>
          </a:prstGeom>
          <a:noFill/>
          <a:ln w="9525">
            <a:noFill/>
          </a:ln>
        </p:spPr>
        <p:txBody>
          <a:bodyPr wrap="square">
            <a:spAutoFit/>
          </a:bodyPr>
          <a:lstStyle/>
          <a:p>
            <a:pPr indent="457200" fontAlgn="auto"/>
            <a:r>
              <a:rPr lang="zh-CN" altLang="en-US" sz="2800">
                <a:solidFill>
                  <a:schemeClr val="tx1">
                    <a:lumMod val="75000"/>
                    <a:lumOff val="25000"/>
                  </a:schemeClr>
                </a:solidFill>
                <a:latin typeface="楷体" panose="02010609060101010101" charset="-122"/>
                <a:ea typeface="楷体" panose="02010609060101010101" charset="-122"/>
                <a:cs typeface="楷体" panose="02010609060101010101" charset="-122"/>
                <a:sym typeface="+mn-lt"/>
              </a:rPr>
              <a:t>青春过后,生命就会加速。 萧伯纳说过:“青春是美妙的,挥霍青春就是犯罪。</a:t>
            </a:r>
            <a:r>
              <a:rPr lang="en-US" altLang="zh-CN" sz="2800">
                <a:solidFill>
                  <a:schemeClr val="tx1">
                    <a:lumMod val="75000"/>
                    <a:lumOff val="25000"/>
                  </a:schemeClr>
                </a:solidFill>
                <a:latin typeface="楷体" panose="02010609060101010101" charset="-122"/>
                <a:ea typeface="楷体" panose="02010609060101010101" charset="-122"/>
                <a:cs typeface="楷体" panose="02010609060101010101" charset="-122"/>
                <a:sym typeface="+mn-lt"/>
              </a:rPr>
              <a:t>”</a:t>
            </a:r>
            <a:r>
              <a:rPr lang="zh-CN" altLang="en-US" sz="2800">
                <a:solidFill>
                  <a:schemeClr val="tx1">
                    <a:lumMod val="75000"/>
                    <a:lumOff val="25000"/>
                  </a:schemeClr>
                </a:solidFill>
                <a:latin typeface="楷体" panose="02010609060101010101" charset="-122"/>
                <a:ea typeface="楷体" panose="02010609060101010101" charset="-122"/>
                <a:cs typeface="楷体" panose="02010609060101010101" charset="-122"/>
                <a:sym typeface="+mn-lt"/>
              </a:rPr>
              <a:t>珍惜人生只有一次的青春，让青春更有价值。请以“</a:t>
            </a:r>
            <a:r>
              <a:rPr lang="zh-CN" altLang="en-US" sz="280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lt"/>
              </a:rPr>
              <a:t>青春之歌</a:t>
            </a:r>
            <a:r>
              <a:rPr lang="zh-CN" altLang="en-US" sz="2800">
                <a:solidFill>
                  <a:schemeClr val="tx1">
                    <a:lumMod val="75000"/>
                    <a:lumOff val="25000"/>
                  </a:schemeClr>
                </a:solidFill>
                <a:latin typeface="楷体" panose="02010609060101010101" charset="-122"/>
                <a:ea typeface="楷体" panose="02010609060101010101" charset="-122"/>
                <a:cs typeface="楷体" panose="02010609060101010101" charset="-122"/>
                <a:sym typeface="+mn-lt"/>
              </a:rPr>
              <a:t>”为主题组织一次班级诵读大会。</a:t>
            </a:r>
            <a:endParaRPr lang="zh-CN" altLang="en-US" sz="2800" b="0">
              <a:latin typeface="黑体" panose="02010609060101010101" charset="-122"/>
              <a:ea typeface="黑体" panose="02010609060101010101" charset="-122"/>
              <a:cs typeface="黑体" panose="02010609060101010101" charset="-122"/>
            </a:endParaRPr>
          </a:p>
        </p:txBody>
      </p:sp>
      <p:pic>
        <p:nvPicPr>
          <p:cNvPr id="2097165" name="图片 123" title=""/>
          <p:cNvPicPr/>
          <p:nvPr>
            <p:custDataLst>
              <p:tags r:id="rId6"/>
            </p:custDataLst>
          </p:nvPr>
        </p:nvPicPr>
        <p:blipFill>
          <a:blip r:embed="rId5"/>
          <a:stretch>
            <a:fillRect/>
          </a:stretch>
        </p:blipFill>
        <p:spPr>
          <a:xfrm>
            <a:off x="6295390" y="942340"/>
            <a:ext cx="5316220" cy="4491355"/>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3" name=""/>
        <p:cNvGrpSpPr/>
        <p:nvPr>
          <p:custDataLst>
            <p:tags r:id="rId2"/>
          </p:custDataLst>
        </p:nvPr>
      </p:nvGrpSpPr>
      <p:grpSpPr>
        <a:xfrm>
          <a:off x="0" y="0"/>
          <a:ext cx="0" cy="0"/>
        </a:xfrm>
      </p:grpSpPr>
      <p:sp>
        <p:nvSpPr>
          <p:cNvPr id="1048644"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45" name="文本框 125" title=""/>
          <p:cNvSpPr txBox="1"/>
          <p:nvPr>
            <p:custDataLst>
              <p:tags r:id="rId4"/>
            </p:custDataLst>
          </p:nvPr>
        </p:nvSpPr>
        <p:spPr>
          <a:xfrm>
            <a:off x="709930" y="2028825"/>
            <a:ext cx="4846955" cy="1814830"/>
          </a:xfrm>
          <a:prstGeom prst="rect">
            <a:avLst/>
          </a:prstGeom>
          <a:noFill/>
          <a:ln w="9525">
            <a:noFill/>
          </a:ln>
        </p:spPr>
        <p:txBody>
          <a:bodyPr wrap="square">
            <a:spAutoFit/>
          </a:bodyPr>
          <a:lstStyle/>
          <a:p>
            <a:pPr indent="457200" fontAlgn="auto"/>
            <a:r>
              <a:rPr sz="2800">
                <a:latin typeface="黑体" panose="02010609060101010101" charset="-122"/>
                <a:ea typeface="黑体" panose="02010609060101010101" charset="-122"/>
                <a:cs typeface="楷体" panose="02010609060101010101" charset="-122"/>
                <a:sym typeface="+mn-lt"/>
              </a:rPr>
              <a:t>结合课前准备资料，初读诗歌，解决字音断句问题，理清诗歌脉络，初步感悟诗歌所表达的思想情感。</a:t>
            </a:r>
            <a:endParaRPr lang="zh-CN" altLang="en-US" sz="2800" b="0">
              <a:latin typeface="黑体" panose="02010609060101010101" charset="-122"/>
              <a:ea typeface="黑体" panose="02010609060101010101" charset="-122"/>
              <a:cs typeface="楷体" panose="02010609060101010101" charset="-122"/>
              <a:sym typeface="+mn-lt"/>
            </a:endParaRPr>
          </a:p>
        </p:txBody>
      </p:sp>
      <p:pic>
        <p:nvPicPr>
          <p:cNvPr id="2097166" name="图片 109" title=""/>
          <p:cNvPicPr/>
          <p:nvPr>
            <p:custDataLst>
              <p:tags r:id="rId6"/>
            </p:custDataLst>
          </p:nvPr>
        </p:nvPicPr>
        <p:blipFill>
          <a:blip r:embed="rId5"/>
          <a:srcRect b="16018"/>
          <a:stretch>
            <a:fillRect/>
          </a:stretch>
        </p:blipFill>
        <p:spPr>
          <a:xfrm>
            <a:off x="6334125" y="1333500"/>
            <a:ext cx="5074285" cy="4190365"/>
          </a:xfrm>
          <a:prstGeom prst="rect">
            <a:avLst/>
          </a:prstGeom>
          <a:noFill/>
          <a:ln w="9525">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4" name=""/>
        <p:cNvGrpSpPr/>
        <p:nvPr>
          <p:custDataLst>
            <p:tags r:id="rId2"/>
          </p:custDataLst>
        </p:nvPr>
      </p:nvGrpSpPr>
      <p:grpSpPr>
        <a:xfrm>
          <a:off x="0" y="0"/>
          <a:ext cx="0" cy="0"/>
        </a:xfrm>
      </p:grpSpPr>
      <p:sp>
        <p:nvSpPr>
          <p:cNvPr id="1048646"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47" name="文本框 125" title=""/>
          <p:cNvSpPr txBox="1"/>
          <p:nvPr>
            <p:custDataLst>
              <p:tags r:id="rId4"/>
            </p:custDataLst>
          </p:nvPr>
        </p:nvSpPr>
        <p:spPr>
          <a:xfrm>
            <a:off x="274955" y="1372870"/>
            <a:ext cx="8249920" cy="4707890"/>
          </a:xfrm>
          <a:prstGeom prst="rect">
            <a:avLst/>
          </a:prstGeom>
          <a:noFill/>
          <a:ln w="9525">
            <a:noFill/>
          </a:ln>
        </p:spPr>
        <p:txBody>
          <a:bodyPr wrap="square">
            <a:spAutoFit/>
          </a:bodyPr>
          <a:lstStyle/>
          <a:p>
            <a:pPr indent="457200" fontAlgn="auto">
              <a:lnSpc>
                <a:spcPts val="3000"/>
              </a:lnSpc>
            </a:pPr>
            <a:r>
              <a:rPr lang="zh-CN" altLang="en-US" sz="2400">
                <a:latin typeface="黑体" panose="02010609060101010101" charset="-122"/>
                <a:ea typeface="黑体" panose="02010609060101010101" charset="-122"/>
                <a:cs typeface="黑体" panose="02010609060101010101" charset="-122"/>
                <a:sym typeface="+mn-lt"/>
              </a:rPr>
              <a:t>例如：</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r>
              <a:rPr lang="en-US" sz="2400">
                <a:latin typeface="黑体" panose="02010609060101010101" charset="-122"/>
                <a:ea typeface="黑体" panose="02010609060101010101" charset="-122"/>
                <a:cs typeface="黑体" panose="02010609060101010101" charset="-122"/>
                <a:sym typeface="+mn-lt"/>
              </a:rPr>
              <a:t>1</a:t>
            </a:r>
            <a:r>
              <a:rPr lang="zh-CN" altLang="en-US" sz="2400">
                <a:latin typeface="黑体" panose="02010609060101010101" charset="-122"/>
                <a:ea typeface="黑体" panose="02010609060101010101" charset="-122"/>
                <a:cs typeface="黑体" panose="02010609060101010101" charset="-122"/>
                <a:sym typeface="+mn-lt"/>
              </a:rPr>
              <a:t>、</a:t>
            </a:r>
            <a:r>
              <a:rPr sz="2400">
                <a:latin typeface="黑体" panose="02010609060101010101" charset="-122"/>
                <a:ea typeface="黑体" panose="02010609060101010101" charset="-122"/>
                <a:cs typeface="黑体" panose="02010609060101010101" charset="-122"/>
                <a:sym typeface="+mn-lt"/>
              </a:rPr>
              <a:t>《立在地球边上放号》的“号”该如何读?</a:t>
            </a:r>
            <a:endParaRPr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2</a:t>
            </a:r>
            <a:r>
              <a:rPr lang="zh-CN" altLang="en-US" sz="2400">
                <a:latin typeface="黑体" panose="02010609060101010101" charset="-122"/>
                <a:ea typeface="黑体" panose="02010609060101010101" charset="-122"/>
                <a:cs typeface="黑体" panose="02010609060101010101" charset="-122"/>
                <a:sym typeface="+mn-lt"/>
              </a:rPr>
              <a:t>、“啊啊！好幅壮丽的北冰洋的晴景呦！……啊啊！……啊啊！……啊啊！……”“啊啊”该如何读？作者究竟要表达什么呢？</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3</a:t>
            </a:r>
            <a:r>
              <a:rPr lang="zh-CN" altLang="en-US" sz="2400">
                <a:latin typeface="黑体" panose="02010609060101010101" charset="-122"/>
                <a:ea typeface="黑体" panose="02010609060101010101" charset="-122"/>
                <a:cs typeface="黑体" panose="02010609060101010101" charset="-122"/>
                <a:sym typeface="+mn-lt"/>
              </a:rPr>
              <a:t>、</a:t>
            </a:r>
            <a:r>
              <a:rPr sz="2400">
                <a:latin typeface="黑体" panose="02010609060101010101" charset="-122"/>
                <a:ea typeface="黑体" panose="02010609060101010101" charset="-122"/>
                <a:cs typeface="黑体" panose="02010609060101010101" charset="-122"/>
                <a:sym typeface="+mn-lt"/>
              </a:rPr>
              <a:t>《</a:t>
            </a:r>
            <a:r>
              <a:rPr lang="zh-CN" sz="2400">
                <a:latin typeface="黑体" panose="02010609060101010101" charset="-122"/>
                <a:ea typeface="黑体" panose="02010609060101010101" charset="-122"/>
                <a:cs typeface="黑体" panose="02010609060101010101" charset="-122"/>
                <a:sym typeface="+mn-lt"/>
              </a:rPr>
              <a:t>红烛</a:t>
            </a:r>
            <a:r>
              <a:rPr sz="2400">
                <a:latin typeface="黑体" panose="02010609060101010101" charset="-122"/>
                <a:ea typeface="黑体" panose="02010609060101010101" charset="-122"/>
                <a:cs typeface="黑体" panose="02010609060101010101" charset="-122"/>
                <a:sym typeface="+mn-lt"/>
              </a:rPr>
              <a:t>》</a:t>
            </a:r>
            <a:r>
              <a:rPr lang="zh-CN" sz="2400">
                <a:latin typeface="黑体" panose="02010609060101010101" charset="-122"/>
                <a:ea typeface="黑体" panose="02010609060101010101" charset="-122"/>
                <a:cs typeface="黑体" panose="02010609060101010101" charset="-122"/>
                <a:sym typeface="+mn-lt"/>
              </a:rPr>
              <a:t>中作者的</a:t>
            </a:r>
            <a:r>
              <a:rPr lang="zh-CN" altLang="en-US" sz="2400">
                <a:latin typeface="黑体" panose="02010609060101010101" charset="-122"/>
                <a:ea typeface="黑体" panose="02010609060101010101" charset="-122"/>
                <a:cs typeface="黑体" panose="02010609060101010101" charset="-122"/>
                <a:sym typeface="+mn-lt"/>
              </a:rPr>
              <a:t>思绪是怎么变化的？</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4</a:t>
            </a:r>
            <a:r>
              <a:rPr lang="zh-CN" altLang="en-US" sz="2400">
                <a:latin typeface="黑体" panose="02010609060101010101" charset="-122"/>
                <a:ea typeface="黑体" panose="02010609060101010101" charset="-122"/>
                <a:cs typeface="黑体" panose="02010609060101010101" charset="-122"/>
                <a:sym typeface="+mn-lt"/>
              </a:rPr>
              <a:t>、《红烛》美在那里？蕴藏着哪些思想内容？</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a:t>
            </a:r>
            <a:endParaRPr lang="en-US" altLang="zh-CN" sz="2400">
              <a:latin typeface="黑体" panose="02010609060101010101" charset="-122"/>
              <a:ea typeface="黑体" panose="02010609060101010101" charset="-122"/>
              <a:cs typeface="黑体" panose="02010609060101010101" charset="-122"/>
              <a:sym typeface="+mn-lt"/>
            </a:endParaRPr>
          </a:p>
        </p:txBody>
      </p:sp>
      <p:sp>
        <p:nvSpPr>
          <p:cNvPr id="1048648" name="文本框 4" title=""/>
          <p:cNvSpPr txBox="1"/>
          <p:nvPr>
            <p:custDataLst>
              <p:tags r:id="rId5"/>
            </p:custDataLst>
          </p:nvPr>
        </p:nvSpPr>
        <p:spPr>
          <a:xfrm>
            <a:off x="175895" y="767080"/>
            <a:ext cx="11488420" cy="460375"/>
          </a:xfrm>
          <a:prstGeom prst="rect">
            <a:avLst/>
          </a:prstGeom>
          <a:noFill/>
          <a:ln w="9525">
            <a:noFill/>
          </a:ln>
        </p:spPr>
        <p:txBody>
          <a:bodyPr wrap="square">
            <a:spAutoFit/>
          </a:bodyPr>
          <a:lstStyle/>
          <a:p>
            <a:pPr indent="457200" fontAlgn="auto"/>
            <a:r>
              <a:rPr lang="zh-CN" sz="2400">
                <a:latin typeface="黑体" panose="02010609060101010101" charset="-122"/>
                <a:ea typeface="黑体" panose="02010609060101010101" charset="-122"/>
                <a:cs typeface="楷体" panose="02010609060101010101" charset="-122"/>
                <a:sym typeface="+mn-lt"/>
              </a:rPr>
              <a:t>活动一：初读</a:t>
            </a:r>
            <a:r>
              <a:rPr lang="zh-CN" altLang="en-US" sz="2400">
                <a:latin typeface="黑体" panose="02010609060101010101" charset="-122"/>
                <a:ea typeface="黑体" panose="02010609060101010101" charset="-122"/>
                <a:cs typeface="楷体" panose="02010609060101010101" charset="-122"/>
                <a:sym typeface="+mn-lt"/>
              </a:rPr>
              <a:t>质疑</a:t>
            </a:r>
            <a:endParaRPr lang="zh-CN" altLang="en-US" sz="2400">
              <a:latin typeface="黑体" panose="02010609060101010101" charset="-122"/>
              <a:ea typeface="黑体" panose="02010609060101010101" charset="-122"/>
              <a:cs typeface="楷体" panose="02010609060101010101" charset="-122"/>
              <a:sym typeface="+mn-lt"/>
            </a:endParaRPr>
          </a:p>
        </p:txBody>
      </p:sp>
      <p:pic>
        <p:nvPicPr>
          <p:cNvPr id="2097167" name="图片 101" title=""/>
          <p:cNvPicPr/>
          <p:nvPr>
            <p:custDataLst>
              <p:tags r:id="rId7"/>
            </p:custDataLst>
          </p:nvPr>
        </p:nvPicPr>
        <p:blipFill>
          <a:blip r:embed="rId6"/>
          <a:stretch>
            <a:fillRect/>
          </a:stretch>
        </p:blipFill>
        <p:spPr>
          <a:xfrm rot="16200000">
            <a:off x="7108825" y="1774825"/>
            <a:ext cx="6858000" cy="3309620"/>
          </a:xfrm>
          <a:prstGeom prst="rect">
            <a:avLst/>
          </a:prstGeom>
          <a:noFill/>
          <a:ln w="9525">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5" name=""/>
        <p:cNvGrpSpPr/>
        <p:nvPr>
          <p:custDataLst>
            <p:tags r:id="rId2"/>
          </p:custDataLst>
        </p:nvPr>
      </p:nvGrpSpPr>
      <p:grpSpPr>
        <a:xfrm>
          <a:off x="0" y="0"/>
          <a:ext cx="0" cy="0"/>
        </a:xfrm>
      </p:grpSpPr>
      <p:sp>
        <p:nvSpPr>
          <p:cNvPr id="1048649"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50" name="文本框 125" title=""/>
          <p:cNvSpPr txBox="1"/>
          <p:nvPr>
            <p:custDataLst>
              <p:tags r:id="rId4"/>
            </p:custDataLst>
          </p:nvPr>
        </p:nvSpPr>
        <p:spPr>
          <a:xfrm>
            <a:off x="340995" y="1282700"/>
            <a:ext cx="11343640" cy="829945"/>
          </a:xfrm>
          <a:prstGeom prst="rect">
            <a:avLst/>
          </a:prstGeom>
          <a:noFill/>
          <a:ln w="9525">
            <a:noFill/>
          </a:ln>
        </p:spPr>
        <p:txBody>
          <a:bodyPr wrap="square">
            <a:spAutoFit/>
          </a:bodyPr>
          <a:lstStyle/>
          <a:p>
            <a:pPr indent="457200" fontAlgn="auto"/>
            <a:r>
              <a:rPr lang="zh-CN" altLang="en-US" sz="2400">
                <a:latin typeface="黑体" panose="02010609060101010101" charset="-122"/>
                <a:ea typeface="黑体" panose="02010609060101010101" charset="-122"/>
                <a:cs typeface="楷体" panose="02010609060101010101" charset="-122"/>
                <a:sym typeface="+mn-lt"/>
              </a:rPr>
              <a:t>例如：</a:t>
            </a:r>
            <a:endParaRPr lang="zh-CN" altLang="en-US" sz="2400">
              <a:latin typeface="黑体" panose="02010609060101010101" charset="-122"/>
              <a:ea typeface="黑体" panose="02010609060101010101" charset="-122"/>
              <a:cs typeface="楷体" panose="02010609060101010101" charset="-122"/>
              <a:sym typeface="+mn-lt"/>
            </a:endParaRPr>
          </a:p>
          <a:p>
            <a:pPr indent="457200" fontAlgn="auto"/>
            <a:r>
              <a:rPr lang="en-US" sz="2400">
                <a:latin typeface="黑体" panose="02010609060101010101" charset="-122"/>
                <a:ea typeface="黑体" panose="02010609060101010101" charset="-122"/>
                <a:cs typeface="楷体" panose="02010609060101010101" charset="-122"/>
                <a:sym typeface="+mn-lt"/>
              </a:rPr>
              <a:t>1</a:t>
            </a:r>
            <a:r>
              <a:rPr lang="zh-CN" altLang="en-US" sz="2400">
                <a:latin typeface="黑体" panose="02010609060101010101" charset="-122"/>
                <a:ea typeface="黑体" panose="02010609060101010101" charset="-122"/>
                <a:cs typeface="楷体" panose="02010609060101010101" charset="-122"/>
                <a:sym typeface="+mn-lt"/>
              </a:rPr>
              <a:t>、</a:t>
            </a:r>
            <a:r>
              <a:rPr sz="2400">
                <a:latin typeface="黑体" panose="02010609060101010101" charset="-122"/>
                <a:ea typeface="黑体" panose="02010609060101010101" charset="-122"/>
                <a:cs typeface="楷体" panose="02010609060101010101" charset="-122"/>
                <a:sym typeface="+mn-lt"/>
              </a:rPr>
              <a:t>《立在地球边上放号》的“号”究竞该如何读?</a:t>
            </a:r>
            <a:endParaRPr lang="zh-CN" altLang="en-US" sz="2400" b="0">
              <a:latin typeface="黑体" panose="02010609060101010101" charset="-122"/>
              <a:ea typeface="黑体" panose="02010609060101010101" charset="-122"/>
              <a:cs typeface="楷体" panose="02010609060101010101" charset="-122"/>
              <a:sym typeface="+mn-lt"/>
            </a:endParaRPr>
          </a:p>
        </p:txBody>
      </p:sp>
      <p:sp>
        <p:nvSpPr>
          <p:cNvPr id="1048651" name="文本框 2" title=""/>
          <p:cNvSpPr txBox="1"/>
          <p:nvPr>
            <p:custDataLst>
              <p:tags r:id="rId5"/>
            </p:custDataLst>
          </p:nvPr>
        </p:nvSpPr>
        <p:spPr>
          <a:xfrm>
            <a:off x="455930" y="2160905"/>
            <a:ext cx="11126470" cy="1198880"/>
          </a:xfrm>
          <a:prstGeom prst="rect">
            <a:avLst/>
          </a:prstGeom>
          <a:noFill/>
        </p:spPr>
        <p:txBody>
          <a:bodyPr wrap="square" rtlCol="0" anchor="t">
            <a:spAutoFit/>
          </a:bodyPr>
          <a:lstStyle/>
          <a:p>
            <a:pPr indent="457200" fontAlgn="auto"/>
            <a:r>
              <a:rPr sz="2400">
                <a:latin typeface="仿宋" panose="02010609060101010101" charset="-122"/>
                <a:ea typeface="仿宋" panose="02010609060101010101" charset="-122"/>
                <a:cs typeface="仿宋" panose="02010609060101010101" charset="-122"/>
                <a:sym typeface="+mn-lt"/>
              </a:rPr>
              <a:t>hào：①名称。②名和字以外另起的别号。③信号。④排定的次第。等等。</a:t>
            </a:r>
            <a:endParaRPr sz="2400">
              <a:latin typeface="仿宋" panose="02010609060101010101" charset="-122"/>
              <a:ea typeface="仿宋" panose="02010609060101010101" charset="-122"/>
              <a:cs typeface="仿宋" panose="02010609060101010101" charset="-122"/>
              <a:sym typeface="+mn-lt"/>
            </a:endParaRPr>
          </a:p>
          <a:p>
            <a:pPr indent="457200" fontAlgn="auto"/>
            <a:r>
              <a:rPr sz="2400">
                <a:latin typeface="仿宋" panose="02010609060101010101" charset="-122"/>
                <a:ea typeface="仿宋" panose="02010609060101010101" charset="-122"/>
                <a:cs typeface="仿宋" panose="02010609060101010101" charset="-122"/>
                <a:sym typeface="+mn-lt"/>
              </a:rPr>
              <a:t>hào：①号令。②号筒。③军队用的喇叭。</a:t>
            </a:r>
            <a:endParaRPr sz="2400">
              <a:latin typeface="仿宋" panose="02010609060101010101" charset="-122"/>
              <a:ea typeface="仿宋" panose="02010609060101010101" charset="-122"/>
              <a:cs typeface="仿宋" panose="02010609060101010101" charset="-122"/>
              <a:sym typeface="+mn-lt"/>
            </a:endParaRPr>
          </a:p>
          <a:p>
            <a:pPr indent="457200" fontAlgn="auto"/>
            <a:r>
              <a:rPr sz="2400">
                <a:latin typeface="仿宋" panose="02010609060101010101" charset="-122"/>
                <a:ea typeface="仿宋" panose="02010609060101010101" charset="-122"/>
                <a:cs typeface="仿宋" panose="02010609060101010101" charset="-122"/>
                <a:sym typeface="+mn-lt"/>
              </a:rPr>
              <a:t>háo ：①拖长声音大声叫唤。②大声哭。</a:t>
            </a:r>
            <a:endParaRPr lang="zh-CN" altLang="en-US" sz="2400">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sym typeface="+mn-lt"/>
            </a:endParaRPr>
          </a:p>
        </p:txBody>
      </p:sp>
      <p:sp>
        <p:nvSpPr>
          <p:cNvPr id="1048652" name="文本框 3" title=""/>
          <p:cNvSpPr txBox="1"/>
          <p:nvPr>
            <p:custDataLst>
              <p:tags r:id="rId6"/>
            </p:custDataLst>
          </p:nvPr>
        </p:nvSpPr>
        <p:spPr>
          <a:xfrm>
            <a:off x="636270" y="3710940"/>
            <a:ext cx="10723880" cy="1568450"/>
          </a:xfrm>
          <a:prstGeom prst="rect">
            <a:avLst/>
          </a:prstGeom>
          <a:noFill/>
        </p:spPr>
        <p:txBody>
          <a:bodyPr wrap="square" rtlCol="0" anchor="t">
            <a:spAutoFit/>
          </a:bodyPr>
          <a:lstStyle/>
          <a:p>
            <a:r>
              <a:rPr lang="zh-CN" altLang="en-US" sz="2400">
                <a:solidFill>
                  <a:srgbClr val="FF0000"/>
                </a:solidFill>
              </a:rPr>
              <a:t>“立在地球边上放号”中的“号”确实应该读hào。“立在地球边上放号”是一个祈使句，“立”是一个动词，“在地球边上”点明地点，而“放号”的意思就是“吹响号角”。所以，这个题目的含义就是站在地球的边上吹响号角，直接呼喊。</a:t>
            </a:r>
            <a:endParaRPr lang="zh-CN" altLang="en-US" sz="2400">
              <a:solidFill>
                <a:srgbClr val="FF0000"/>
              </a:solidFill>
            </a:endParaRPr>
          </a:p>
        </p:txBody>
      </p:sp>
      <p:sp>
        <p:nvSpPr>
          <p:cNvPr id="1048653" name="文本框 6" title=""/>
          <p:cNvSpPr txBox="1"/>
          <p:nvPr>
            <p:custDataLst>
              <p:tags r:id="rId7"/>
            </p:custDataLst>
          </p:nvPr>
        </p:nvSpPr>
        <p:spPr>
          <a:xfrm>
            <a:off x="175895" y="767080"/>
            <a:ext cx="11488420" cy="460375"/>
          </a:xfrm>
          <a:prstGeom prst="rect">
            <a:avLst/>
          </a:prstGeom>
          <a:noFill/>
          <a:ln w="9525">
            <a:noFill/>
          </a:ln>
        </p:spPr>
        <p:txBody>
          <a:bodyPr wrap="square">
            <a:spAutoFit/>
          </a:bodyPr>
          <a:lstStyle/>
          <a:p>
            <a:pPr indent="457200" fontAlgn="auto"/>
            <a:r>
              <a:rPr lang="zh-CN" sz="2400">
                <a:latin typeface="黑体" panose="02010609060101010101" charset="-122"/>
                <a:ea typeface="黑体" panose="02010609060101010101" charset="-122"/>
                <a:cs typeface="楷体" panose="02010609060101010101" charset="-122"/>
                <a:sym typeface="+mn-lt"/>
              </a:rPr>
              <a:t>活动二：互助</a:t>
            </a:r>
            <a:r>
              <a:rPr lang="zh-CN" altLang="en-US" sz="2400">
                <a:latin typeface="黑体" panose="02010609060101010101" charset="-122"/>
                <a:ea typeface="黑体" panose="02010609060101010101" charset="-122"/>
                <a:cs typeface="楷体" panose="02010609060101010101" charset="-122"/>
                <a:sym typeface="+mn-lt"/>
              </a:rPr>
              <a:t>解疑</a:t>
            </a:r>
            <a:endParaRPr lang="zh-CN" altLang="en-US" sz="240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51"/>
                                        </p:tgtEl>
                                        <p:attrNameLst>
                                          <p:attrName>style.visibility</p:attrName>
                                        </p:attrNameLst>
                                      </p:cBhvr>
                                      <p:to>
                                        <p:strVal val="visible"/>
                                      </p:to>
                                    </p:set>
                                    <p:animEffect transition="in" filter="blinds(horizontal)">
                                      <p:cBhvr>
                                        <p:cTn id="7" dur="500"/>
                                        <p:tgtEl>
                                          <p:spTgt spid="104865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48652"/>
                                        </p:tgtEl>
                                        <p:attrNameLst>
                                          <p:attrName>style.visibility</p:attrName>
                                        </p:attrNameLst>
                                      </p:cBhvr>
                                      <p:to>
                                        <p:strVal val="visible"/>
                                      </p:to>
                                    </p:set>
                                    <p:animEffect transition="in" filter="dissolve">
                                      <p:cBhvr>
                                        <p:cTn id="12" dur="500"/>
                                        <p:tgtEl>
                                          <p:spTgt spid="1048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1" grpId="0"/>
      <p:bldP spid="104865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6" name=""/>
        <p:cNvGrpSpPr/>
        <p:nvPr>
          <p:custDataLst>
            <p:tags r:id="rId2"/>
          </p:custDataLst>
        </p:nvPr>
      </p:nvGrpSpPr>
      <p:grpSpPr>
        <a:xfrm>
          <a:off x="0" y="0"/>
          <a:ext cx="0" cy="0"/>
        </a:xfrm>
      </p:grpSpPr>
      <p:sp>
        <p:nvSpPr>
          <p:cNvPr id="1048654"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55" name="文本框 125" title=""/>
          <p:cNvSpPr txBox="1"/>
          <p:nvPr>
            <p:custDataLst>
              <p:tags r:id="rId4"/>
            </p:custDataLst>
          </p:nvPr>
        </p:nvSpPr>
        <p:spPr>
          <a:xfrm>
            <a:off x="274955" y="1372870"/>
            <a:ext cx="10735945" cy="1311910"/>
          </a:xfrm>
          <a:prstGeom prst="rect">
            <a:avLst/>
          </a:prstGeom>
          <a:noFill/>
          <a:ln w="9525">
            <a:noFill/>
          </a:ln>
        </p:spPr>
        <p:txBody>
          <a:bodyPr wrap="square">
            <a:noAutofit/>
          </a:bodyPr>
          <a:lstStyle/>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2</a:t>
            </a:r>
            <a:r>
              <a:rPr lang="zh-CN" altLang="en-US" sz="2400">
                <a:latin typeface="黑体" panose="02010609060101010101" charset="-122"/>
                <a:ea typeface="黑体" panose="02010609060101010101" charset="-122"/>
                <a:cs typeface="黑体" panose="02010609060101010101" charset="-122"/>
                <a:sym typeface="+mn-lt"/>
              </a:rPr>
              <a:t>、“啊啊！好幅壮丽的北冰洋的晴景呦！……啊啊！……啊啊！……啊啊！……”“啊啊”该如何读？作者究竟要表达什么呢？</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lang="zh-CN" altLang="en-US" sz="2400">
              <a:latin typeface="黑体" panose="02010609060101010101" charset="-122"/>
              <a:ea typeface="黑体" panose="02010609060101010101" charset="-122"/>
              <a:cs typeface="黑体" panose="02010609060101010101" charset="-122"/>
              <a:sym typeface="+mn-lt"/>
            </a:endParaRPr>
          </a:p>
        </p:txBody>
      </p:sp>
      <p:sp>
        <p:nvSpPr>
          <p:cNvPr id="1048656" name="文本框 3" title=""/>
          <p:cNvSpPr txBox="1"/>
          <p:nvPr>
            <p:custDataLst>
              <p:tags r:id="rId5"/>
            </p:custDataLst>
          </p:nvPr>
        </p:nvSpPr>
        <p:spPr>
          <a:xfrm>
            <a:off x="410210" y="2684780"/>
            <a:ext cx="10360660" cy="1845310"/>
          </a:xfrm>
          <a:prstGeom prst="rect">
            <a:avLst/>
          </a:prstGeom>
          <a:noFill/>
        </p:spPr>
        <p:txBody>
          <a:bodyPr wrap="square" rtlCol="0" anchor="t">
            <a:spAutoFit/>
          </a:bodyPr>
          <a:lstStyle/>
          <a:p>
            <a:pPr indent="457200" algn="l">
              <a:buClrTx/>
              <a:buSzTx/>
              <a:buNone/>
            </a:pPr>
            <a:r>
              <a:rPr sz="2400">
                <a:latin typeface="仿宋" panose="02010609060101010101" charset="-122"/>
                <a:ea typeface="仿宋" panose="02010609060101010101" charset="-122"/>
                <a:cs typeface="仿宋" panose="02010609060101010101" charset="-122"/>
              </a:rPr>
              <a:t>如果是“啊——”，那就是长长的抒情，表示惊叹；</a:t>
            </a:r>
            <a:endParaRPr sz="2400">
              <a:latin typeface="仿宋" panose="02010609060101010101" charset="-122"/>
              <a:ea typeface="仿宋" panose="02010609060101010101" charset="-122"/>
              <a:cs typeface="仿宋" panose="02010609060101010101" charset="-122"/>
            </a:endParaRPr>
          </a:p>
          <a:p>
            <a:pPr indent="457200" algn="l">
              <a:buClrTx/>
              <a:buSzTx/>
              <a:buNone/>
            </a:pPr>
            <a:endParaRPr sz="2400">
              <a:latin typeface="仿宋" panose="02010609060101010101" charset="-122"/>
              <a:ea typeface="仿宋" panose="02010609060101010101" charset="-122"/>
              <a:cs typeface="仿宋" panose="02010609060101010101" charset="-122"/>
            </a:endParaRPr>
          </a:p>
          <a:p>
            <a:pPr indent="457200" algn="l">
              <a:buClrTx/>
              <a:buSzTx/>
              <a:buNone/>
            </a:pPr>
            <a:r>
              <a:rPr sz="2400">
                <a:latin typeface="仿宋" panose="02010609060101010101" charset="-122"/>
                <a:ea typeface="仿宋" panose="02010609060101010101" charset="-122"/>
                <a:cs typeface="仿宋" panose="02010609060101010101" charset="-122"/>
              </a:rPr>
              <a:t>如果是“啊，啊！”，也容易读得出并知晓它是表达赞叹、惊讶等情感的。</a:t>
            </a:r>
            <a:endParaRPr sz="2400">
              <a:latin typeface="仿宋" panose="02010609060101010101" charset="-122"/>
              <a:ea typeface="仿宋" panose="02010609060101010101" charset="-122"/>
              <a:cs typeface="仿宋" panose="02010609060101010101" charset="-122"/>
            </a:endParaRPr>
          </a:p>
          <a:p>
            <a:endParaRPr lang="zh-CN" altLang="en-US">
              <a:solidFill>
                <a:srgbClr val="FF0000"/>
              </a:solidFill>
            </a:endParaRPr>
          </a:p>
        </p:txBody>
      </p:sp>
      <p:sp>
        <p:nvSpPr>
          <p:cNvPr id="1048657" name="文本框 5" title=""/>
          <p:cNvSpPr txBox="1"/>
          <p:nvPr>
            <p:custDataLst>
              <p:tags r:id="rId6"/>
            </p:custDataLst>
          </p:nvPr>
        </p:nvSpPr>
        <p:spPr>
          <a:xfrm>
            <a:off x="410210" y="4530090"/>
            <a:ext cx="10684510" cy="1198880"/>
          </a:xfrm>
          <a:prstGeom prst="rect">
            <a:avLst/>
          </a:prstGeom>
          <a:noFill/>
        </p:spPr>
        <p:txBody>
          <a:bodyPr wrap="square" rtlCol="0" anchor="t">
            <a:spAutoFit/>
          </a:bodyPr>
          <a:lstStyle/>
          <a:p>
            <a:r>
              <a:rPr lang="zh-CN" altLang="en-US" sz="2400">
                <a:solidFill>
                  <a:srgbClr val="FF0000"/>
                </a:solidFill>
                <a:sym typeface="+mn-ea"/>
              </a:rPr>
              <a:t>“紧密相连”则表示中间不可停顿，阅读中不可换气，而且前一个“啊”要舒缓，后一个“啊”要短促，节奏要紧张，给人一种近乎窒息之感，十分急迫而强烈的，有一种喷薄欲出的感觉。</a:t>
            </a:r>
            <a:endParaRPr lang="zh-CN" altLang="en-US" sz="2400">
              <a:solidFill>
                <a:srgbClr val="FF0000"/>
              </a:solidFill>
              <a:sym typeface="+mn-ea"/>
            </a:endParaRPr>
          </a:p>
        </p:txBody>
      </p:sp>
      <p:sp>
        <p:nvSpPr>
          <p:cNvPr id="1048658" name="文本框 6" title=""/>
          <p:cNvSpPr txBox="1"/>
          <p:nvPr>
            <p:custDataLst>
              <p:tags r:id="rId7"/>
            </p:custDataLst>
          </p:nvPr>
        </p:nvSpPr>
        <p:spPr>
          <a:xfrm>
            <a:off x="175895" y="767080"/>
            <a:ext cx="11488420" cy="460375"/>
          </a:xfrm>
          <a:prstGeom prst="rect">
            <a:avLst/>
          </a:prstGeom>
          <a:noFill/>
          <a:ln w="9525">
            <a:noFill/>
          </a:ln>
        </p:spPr>
        <p:txBody>
          <a:bodyPr wrap="square">
            <a:spAutoFit/>
          </a:bodyPr>
          <a:lstStyle/>
          <a:p>
            <a:pPr indent="457200" fontAlgn="auto"/>
            <a:r>
              <a:rPr lang="zh-CN" sz="2400">
                <a:latin typeface="黑体" panose="02010609060101010101" charset="-122"/>
                <a:ea typeface="黑体" panose="02010609060101010101" charset="-122"/>
                <a:cs typeface="楷体" panose="02010609060101010101" charset="-122"/>
                <a:sym typeface="+mn-lt"/>
              </a:rPr>
              <a:t>活动二：互助</a:t>
            </a:r>
            <a:r>
              <a:rPr lang="zh-CN" altLang="en-US" sz="2400">
                <a:latin typeface="黑体" panose="02010609060101010101" charset="-122"/>
                <a:ea typeface="黑体" panose="02010609060101010101" charset="-122"/>
                <a:cs typeface="楷体" panose="02010609060101010101" charset="-122"/>
                <a:sym typeface="+mn-lt"/>
              </a:rPr>
              <a:t>解疑</a:t>
            </a:r>
            <a:endParaRPr lang="zh-CN" altLang="en-US" sz="240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56"/>
                                        </p:tgtEl>
                                        <p:attrNameLst>
                                          <p:attrName>style.visibility</p:attrName>
                                        </p:attrNameLst>
                                      </p:cBhvr>
                                      <p:to>
                                        <p:strVal val="visible"/>
                                      </p:to>
                                    </p:set>
                                    <p:animEffect transition="in" filter="dissolve">
                                      <p:cBhvr>
                                        <p:cTn id="7" dur="500"/>
                                        <p:tgtEl>
                                          <p:spTgt spid="104865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57"/>
                                        </p:tgtEl>
                                        <p:attrNameLst>
                                          <p:attrName>style.visibility</p:attrName>
                                        </p:attrNameLst>
                                      </p:cBhvr>
                                      <p:to>
                                        <p:strVal val="visible"/>
                                      </p:to>
                                    </p:set>
                                    <p:animEffect transition="in" filter="blinds(horizontal)">
                                      <p:cBhvr>
                                        <p:cTn id="12" dur="500"/>
                                        <p:tgtEl>
                                          <p:spTgt spid="1048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6" grpId="0"/>
      <p:bldP spid="104865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7" name=""/>
        <p:cNvGrpSpPr/>
        <p:nvPr>
          <p:custDataLst>
            <p:tags r:id="rId2"/>
          </p:custDataLst>
        </p:nvPr>
      </p:nvGrpSpPr>
      <p:grpSpPr>
        <a:xfrm>
          <a:off x="0" y="0"/>
          <a:ext cx="0" cy="0"/>
        </a:xfrm>
      </p:grpSpPr>
      <p:sp>
        <p:nvSpPr>
          <p:cNvPr id="1048659"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60" name="文本框 125" title=""/>
          <p:cNvSpPr txBox="1"/>
          <p:nvPr>
            <p:custDataLst>
              <p:tags r:id="rId4"/>
            </p:custDataLst>
          </p:nvPr>
        </p:nvSpPr>
        <p:spPr>
          <a:xfrm>
            <a:off x="320675" y="1374775"/>
            <a:ext cx="11343640" cy="860425"/>
          </a:xfrm>
          <a:prstGeom prst="rect">
            <a:avLst/>
          </a:prstGeom>
          <a:noFill/>
          <a:ln w="9525">
            <a:noFill/>
          </a:ln>
        </p:spPr>
        <p:txBody>
          <a:bodyPr wrap="square">
            <a:spAutoFit/>
          </a:bodyPr>
          <a:lstStyle/>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3</a:t>
            </a:r>
            <a:r>
              <a:rPr lang="zh-CN" altLang="en-US" sz="2400">
                <a:latin typeface="黑体" panose="02010609060101010101" charset="-122"/>
                <a:ea typeface="黑体" panose="02010609060101010101" charset="-122"/>
                <a:cs typeface="黑体" panose="02010609060101010101" charset="-122"/>
                <a:sym typeface="+mn-lt"/>
              </a:rPr>
              <a:t>、</a:t>
            </a:r>
            <a:r>
              <a:rPr sz="2400">
                <a:latin typeface="黑体" panose="02010609060101010101" charset="-122"/>
                <a:ea typeface="黑体" panose="02010609060101010101" charset="-122"/>
                <a:cs typeface="黑体" panose="02010609060101010101" charset="-122"/>
                <a:sym typeface="+mn-lt"/>
              </a:rPr>
              <a:t>《</a:t>
            </a:r>
            <a:r>
              <a:rPr lang="zh-CN" sz="2400">
                <a:latin typeface="黑体" panose="02010609060101010101" charset="-122"/>
                <a:ea typeface="黑体" panose="02010609060101010101" charset="-122"/>
                <a:cs typeface="黑体" panose="02010609060101010101" charset="-122"/>
                <a:sym typeface="+mn-lt"/>
              </a:rPr>
              <a:t>红烛</a:t>
            </a:r>
            <a:r>
              <a:rPr sz="2400">
                <a:latin typeface="黑体" panose="02010609060101010101" charset="-122"/>
                <a:ea typeface="黑体" panose="02010609060101010101" charset="-122"/>
                <a:cs typeface="黑体" panose="02010609060101010101" charset="-122"/>
                <a:sym typeface="+mn-lt"/>
              </a:rPr>
              <a:t>》</a:t>
            </a:r>
            <a:r>
              <a:rPr lang="zh-CN" sz="2400">
                <a:latin typeface="黑体" panose="02010609060101010101" charset="-122"/>
                <a:ea typeface="黑体" panose="02010609060101010101" charset="-122"/>
                <a:cs typeface="黑体" panose="02010609060101010101" charset="-122"/>
                <a:sym typeface="+mn-lt"/>
              </a:rPr>
              <a:t>中作者的</a:t>
            </a:r>
            <a:r>
              <a:rPr lang="zh-CN" altLang="en-US" sz="2400">
                <a:latin typeface="黑体" panose="02010609060101010101" charset="-122"/>
                <a:ea typeface="黑体" panose="02010609060101010101" charset="-122"/>
                <a:cs typeface="黑体" panose="02010609060101010101" charset="-122"/>
                <a:sym typeface="+mn-lt"/>
              </a:rPr>
              <a:t>思绪是怎么变化的？</a:t>
            </a:r>
            <a:endParaRPr lang="zh-CN" altLang="en-US" sz="2400">
              <a:latin typeface="黑体" panose="02010609060101010101" charset="-122"/>
              <a:ea typeface="黑体" panose="02010609060101010101" charset="-122"/>
              <a:cs typeface="黑体" panose="02010609060101010101" charset="-122"/>
              <a:sym typeface="+mn-lt"/>
            </a:endParaRPr>
          </a:p>
          <a:p>
            <a:pPr indent="457200" fontAlgn="auto">
              <a:lnSpc>
                <a:spcPts val="3000"/>
              </a:lnSpc>
            </a:pPr>
            <a:endParaRPr lang="zh-CN" altLang="en-US" sz="2400" b="0">
              <a:latin typeface="黑体" panose="02010609060101010101" charset="-122"/>
              <a:ea typeface="黑体" panose="02010609060101010101" charset="-122"/>
              <a:cs typeface="楷体" panose="02010609060101010101" charset="-122"/>
              <a:sym typeface="+mn-lt"/>
            </a:endParaRPr>
          </a:p>
        </p:txBody>
      </p:sp>
      <p:sp>
        <p:nvSpPr>
          <p:cNvPr id="1048661" name="文本框 6" title=""/>
          <p:cNvSpPr txBox="1"/>
          <p:nvPr>
            <p:custDataLst>
              <p:tags r:id="rId5"/>
            </p:custDataLst>
          </p:nvPr>
        </p:nvSpPr>
        <p:spPr>
          <a:xfrm>
            <a:off x="175895" y="767080"/>
            <a:ext cx="11488420" cy="460375"/>
          </a:xfrm>
          <a:prstGeom prst="rect">
            <a:avLst/>
          </a:prstGeom>
          <a:noFill/>
          <a:ln w="9525">
            <a:noFill/>
          </a:ln>
        </p:spPr>
        <p:txBody>
          <a:bodyPr wrap="square">
            <a:spAutoFit/>
          </a:bodyPr>
          <a:lstStyle/>
          <a:p>
            <a:pPr indent="457200" fontAlgn="auto"/>
            <a:r>
              <a:rPr lang="zh-CN" sz="2400">
                <a:latin typeface="黑体" panose="02010609060101010101" charset="-122"/>
                <a:ea typeface="黑体" panose="02010609060101010101" charset="-122"/>
                <a:cs typeface="楷体" panose="02010609060101010101" charset="-122"/>
                <a:sym typeface="+mn-lt"/>
              </a:rPr>
              <a:t>活动二：互助</a:t>
            </a:r>
            <a:r>
              <a:rPr lang="zh-CN" altLang="en-US" sz="2400">
                <a:latin typeface="黑体" panose="02010609060101010101" charset="-122"/>
                <a:ea typeface="黑体" panose="02010609060101010101" charset="-122"/>
                <a:cs typeface="楷体" panose="02010609060101010101" charset="-122"/>
                <a:sym typeface="+mn-lt"/>
              </a:rPr>
              <a:t>解疑</a:t>
            </a:r>
            <a:endParaRPr lang="zh-CN" altLang="en-US" sz="2400">
              <a:latin typeface="黑体" panose="02010609060101010101" charset="-122"/>
              <a:ea typeface="黑体" panose="02010609060101010101" charset="-122"/>
              <a:cs typeface="楷体" panose="02010609060101010101" charset="-122"/>
              <a:sym typeface="+mn-lt"/>
            </a:endParaRPr>
          </a:p>
        </p:txBody>
      </p:sp>
      <p:pic>
        <p:nvPicPr>
          <p:cNvPr id="2097168" name="图片 5" title=""/>
          <p:cNvPicPr>
            <a:picLocks noChangeAspect="1"/>
          </p:cNvPicPr>
          <p:nvPr>
            <p:custDataLst>
              <p:tags r:id="rId7"/>
            </p:custDataLst>
          </p:nvPr>
        </p:nvPicPr>
        <p:blipFill>
          <a:blip r:embed="rId6">
            <a:clrChange>
              <a:clrFrom>
                <a:srgbClr val="FDFDFD">
                  <a:alpha val="100000"/>
                </a:srgbClr>
              </a:clrFrom>
              <a:clrTo>
                <a:srgbClr val="FDFDFD">
                  <a:alpha val="100000"/>
                  <a:alpha val="0"/>
                </a:srgbClr>
              </a:clrTo>
            </a:clrChange>
          </a:blip>
          <a:stretch>
            <a:fillRect/>
          </a:stretch>
        </p:blipFill>
        <p:spPr>
          <a:xfrm>
            <a:off x="5213350" y="1891665"/>
            <a:ext cx="6450965" cy="4598670"/>
          </a:xfrm>
          <a:prstGeom prst="rect">
            <a:avLst/>
          </a:prstGeom>
        </p:spPr>
      </p:pic>
      <p:sp>
        <p:nvSpPr>
          <p:cNvPr id="1048662" name="文本框 7" title=""/>
          <p:cNvSpPr txBox="1"/>
          <p:nvPr>
            <p:custDataLst>
              <p:tags r:id="rId8"/>
            </p:custDataLst>
          </p:nvPr>
        </p:nvSpPr>
        <p:spPr>
          <a:xfrm>
            <a:off x="720725" y="3046730"/>
            <a:ext cx="4055745" cy="953135"/>
          </a:xfrm>
          <a:prstGeom prst="rect">
            <a:avLst/>
          </a:prstGeom>
          <a:noFill/>
        </p:spPr>
        <p:txBody>
          <a:bodyPr wrap="square" rtlCol="0" anchor="t">
            <a:spAutoFit/>
          </a:bodyPr>
          <a:lstStyle/>
          <a:p>
            <a:pPr indent="266700"/>
            <a:r>
              <a:rPr lang="zh-CN" altLang="en-US" sz="2800" b="1">
                <a:solidFill>
                  <a:srgbClr val="FF0000"/>
                </a:solidFill>
                <a:latin typeface="微软雅黑" panose="020b0503020204020204" charset="-122"/>
                <a:ea typeface="微软雅黑"/>
                <a:cs typeface="微软雅黑" panose="020b0503020204020204" charset="-122"/>
                <a:sym typeface="+mn-ea"/>
              </a:rPr>
              <a:t>提示：关注标点符号，</a:t>
            </a:r>
            <a:endParaRPr lang="zh-CN" altLang="en-US" sz="2800" b="1">
              <a:solidFill>
                <a:srgbClr val="FF0000"/>
              </a:solidFill>
              <a:latin typeface="微软雅黑" panose="020b0503020204020204" charset="-122"/>
              <a:ea typeface="微软雅黑"/>
              <a:cs typeface="微软雅黑" panose="020b0503020204020204" charset="-122"/>
            </a:endParaRPr>
          </a:p>
          <a:p>
            <a:pPr indent="266700"/>
            <a:r>
              <a:rPr lang="zh-CN" altLang="en-US" sz="2800" b="1">
                <a:solidFill>
                  <a:srgbClr val="FF0000"/>
                </a:solidFill>
                <a:latin typeface="微软雅黑" panose="020b0503020204020204" charset="-122"/>
                <a:ea typeface="微软雅黑"/>
                <a:cs typeface="微软雅黑" panose="020b0503020204020204" charset="-122"/>
                <a:sym typeface="+mn-ea"/>
              </a:rPr>
              <a:t> </a:t>
            </a:r>
            <a:r>
              <a:rPr lang="en-US" altLang="zh-CN" sz="2800" b="1">
                <a:solidFill>
                  <a:srgbClr val="FF0000"/>
                </a:solidFill>
                <a:latin typeface="微软雅黑" panose="020b0503020204020204" charset="-122"/>
                <a:ea typeface="微软雅黑"/>
                <a:cs typeface="微软雅黑" panose="020b0503020204020204" charset="-122"/>
                <a:sym typeface="+mn-ea"/>
              </a:rPr>
              <a:t>         </a:t>
            </a:r>
            <a:r>
              <a:rPr lang="zh-CN" altLang="en-US" sz="2800" b="1">
                <a:solidFill>
                  <a:srgbClr val="FF0000"/>
                </a:solidFill>
                <a:latin typeface="微软雅黑" panose="020b0503020204020204" charset="-122"/>
                <a:ea typeface="微软雅黑"/>
                <a:cs typeface="微软雅黑" panose="020b0503020204020204" charset="-122"/>
                <a:sym typeface="+mn-ea"/>
              </a:rPr>
              <a:t>如叹号、问号。</a:t>
            </a:r>
            <a:endParaRPr lang="zh-CN" altLang="en-US" sz="2800" b="1">
              <a:solidFill>
                <a:srgbClr val="FF0000"/>
              </a:solidFill>
              <a:latin typeface="微软雅黑" panose="020b0503020204020204" charset="-122"/>
              <a:ea typeface="微软雅黑"/>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97168"/>
                                        </p:tgtEl>
                                        <p:attrNameLst>
                                          <p:attrName>style.visibility</p:attrName>
                                        </p:attrNameLst>
                                      </p:cBhvr>
                                      <p:to>
                                        <p:strVal val="visible"/>
                                      </p:to>
                                    </p:set>
                                    <p:animEffect transition="in" filter="dissolve">
                                      <p:cBhvr>
                                        <p:cTn id="7" dur="500"/>
                                        <p:tgtEl>
                                          <p:spTgt spid="2097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8" name=""/>
        <p:cNvGrpSpPr/>
        <p:nvPr>
          <p:custDataLst>
            <p:tags r:id="rId2"/>
          </p:custDataLst>
        </p:nvPr>
      </p:nvGrpSpPr>
      <p:grpSpPr>
        <a:xfrm>
          <a:off x="0" y="0"/>
          <a:ext cx="0" cy="0"/>
        </a:xfrm>
      </p:grpSpPr>
      <p:sp>
        <p:nvSpPr>
          <p:cNvPr id="1048663" name="文本框 1" title=""/>
          <p:cNvSpPr txBox="1"/>
          <p:nvPr>
            <p:custDataLst>
              <p:tags r:id="rId3"/>
            </p:custDataLst>
          </p:nvPr>
        </p:nvSpPr>
        <p:spPr>
          <a:xfrm>
            <a:off x="636270" y="154940"/>
            <a:ext cx="458470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学习任务一</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初读感悟</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64" name="文本框 125" title=""/>
          <p:cNvSpPr txBox="1"/>
          <p:nvPr>
            <p:custDataLst>
              <p:tags r:id="rId4"/>
            </p:custDataLst>
          </p:nvPr>
        </p:nvSpPr>
        <p:spPr>
          <a:xfrm>
            <a:off x="274955" y="1372870"/>
            <a:ext cx="8249920" cy="475615"/>
          </a:xfrm>
          <a:prstGeom prst="rect">
            <a:avLst/>
          </a:prstGeom>
          <a:noFill/>
          <a:ln w="9525">
            <a:noFill/>
          </a:ln>
        </p:spPr>
        <p:txBody>
          <a:bodyPr wrap="square">
            <a:spAutoFit/>
          </a:bodyPr>
          <a:lstStyle/>
          <a:p>
            <a:pPr indent="457200" fontAlgn="auto">
              <a:lnSpc>
                <a:spcPts val="3000"/>
              </a:lnSpc>
            </a:pPr>
            <a:r>
              <a:rPr lang="en-US" altLang="zh-CN" sz="2400">
                <a:latin typeface="黑体" panose="02010609060101010101" charset="-122"/>
                <a:ea typeface="黑体" panose="02010609060101010101" charset="-122"/>
                <a:cs typeface="黑体" panose="02010609060101010101" charset="-122"/>
                <a:sym typeface="+mn-lt"/>
              </a:rPr>
              <a:t>4</a:t>
            </a:r>
            <a:r>
              <a:rPr lang="zh-CN" altLang="en-US" sz="2400">
                <a:latin typeface="黑体" panose="02010609060101010101" charset="-122"/>
                <a:ea typeface="黑体" panose="02010609060101010101" charset="-122"/>
                <a:cs typeface="黑体" panose="02010609060101010101" charset="-122"/>
                <a:sym typeface="+mn-lt"/>
              </a:rPr>
              <a:t>、《红烛》美在那里？蕴藏着哪些思想内容？</a:t>
            </a:r>
            <a:endParaRPr lang="zh-CN" altLang="en-US" sz="2400">
              <a:latin typeface="黑体" panose="02010609060101010101" charset="-122"/>
              <a:ea typeface="黑体" panose="02010609060101010101" charset="-122"/>
              <a:cs typeface="黑体" panose="02010609060101010101" charset="-122"/>
              <a:sym typeface="+mn-lt"/>
            </a:endParaRPr>
          </a:p>
        </p:txBody>
      </p:sp>
      <p:pic>
        <p:nvPicPr>
          <p:cNvPr id="2097169" name="内容占位符 4" title=""/>
          <p:cNvPicPr>
            <a:picLocks noGrp="1" noChangeAspect="1"/>
          </p:cNvPicPr>
          <p:nvPr>
            <p:ph sz="half" idx="4294967295"/>
            <p:custDataLst>
              <p:tags r:id="rId6"/>
            </p:custDataLst>
          </p:nvPr>
        </p:nvPicPr>
        <p:blipFill>
          <a:blip r:embed="rId5"/>
          <a:stretch>
            <a:fillRect/>
          </a:stretch>
        </p:blipFill>
        <p:spPr>
          <a:xfrm>
            <a:off x="8165465" y="950595"/>
            <a:ext cx="4026535" cy="5113020"/>
          </a:xfrm>
          <a:prstGeom prst="ellipse">
            <a:avLst/>
          </a:prstGeom>
        </p:spPr>
      </p:pic>
      <p:sp>
        <p:nvSpPr>
          <p:cNvPr id="1048665" name="文本框 6" title=""/>
          <p:cNvSpPr txBox="1"/>
          <p:nvPr>
            <p:custDataLst>
              <p:tags r:id="rId7"/>
            </p:custDataLst>
          </p:nvPr>
        </p:nvSpPr>
        <p:spPr>
          <a:xfrm>
            <a:off x="175895" y="767080"/>
            <a:ext cx="11488420" cy="460375"/>
          </a:xfrm>
          <a:prstGeom prst="rect">
            <a:avLst/>
          </a:prstGeom>
          <a:noFill/>
          <a:ln w="9525">
            <a:noFill/>
          </a:ln>
        </p:spPr>
        <p:txBody>
          <a:bodyPr wrap="square">
            <a:spAutoFit/>
          </a:bodyPr>
          <a:lstStyle/>
          <a:p>
            <a:pPr indent="457200" fontAlgn="auto"/>
            <a:r>
              <a:rPr lang="zh-CN" sz="2400">
                <a:latin typeface="黑体" panose="02010609060101010101" charset="-122"/>
                <a:ea typeface="黑体" panose="02010609060101010101" charset="-122"/>
                <a:cs typeface="楷体" panose="02010609060101010101" charset="-122"/>
                <a:sym typeface="+mn-lt"/>
              </a:rPr>
              <a:t>活动二：互助</a:t>
            </a:r>
            <a:r>
              <a:rPr lang="zh-CN" altLang="en-US" sz="2400">
                <a:latin typeface="黑体" panose="02010609060101010101" charset="-122"/>
                <a:ea typeface="黑体" panose="02010609060101010101" charset="-122"/>
                <a:cs typeface="楷体" panose="02010609060101010101" charset="-122"/>
                <a:sym typeface="+mn-lt"/>
              </a:rPr>
              <a:t>解疑</a:t>
            </a:r>
            <a:endParaRPr lang="zh-CN" altLang="en-US" sz="2400">
              <a:latin typeface="黑体" panose="02010609060101010101" charset="-122"/>
              <a:ea typeface="黑体" panose="02010609060101010101" charset="-122"/>
              <a:cs typeface="楷体" panose="02010609060101010101" charset="-122"/>
              <a:sym typeface="+mn-lt"/>
            </a:endParaRPr>
          </a:p>
        </p:txBody>
      </p:sp>
      <p:sp>
        <p:nvSpPr>
          <p:cNvPr id="1048666" name="矩形 2" title=""/>
          <p:cNvSpPr/>
          <p:nvPr>
            <p:custDataLst>
              <p:tags r:id="rId8"/>
            </p:custDataLst>
          </p:nvPr>
        </p:nvSpPr>
        <p:spPr>
          <a:xfrm>
            <a:off x="943293" y="1917065"/>
            <a:ext cx="1407160" cy="829945"/>
          </a:xfrm>
          <a:prstGeom prst="rect">
            <a:avLst/>
          </a:prstGeom>
          <a:noFill/>
          <a:ln>
            <a:noFill/>
          </a:ln>
        </p:spPr>
        <p:txBody>
          <a:bodyPr wrap="none" rtlCol="0" anchor="t">
            <a:spAutoFit/>
            <a:scene3d>
              <a:camera prst="obliqueBottomRight"/>
              <a:lightRig rig="flat" dir="t"/>
            </a:scene3d>
            <a:sp3d prstMaterial="matte">
              <a:extrusionClr>
                <a:srgbClr val="FEE238"/>
              </a:extrusionClr>
              <a:contourClr>
                <a:srgbClr val="FF5C49"/>
              </a:contourClr>
            </a:sp3d>
          </a:bodyPr>
          <a:lstStyle/>
          <a:p>
            <a:pPr algn="ctr"/>
            <a:r>
              <a:rPr lang="en-US" altLang="zh-CN" sz="4800" b="1">
                <a:solidFill>
                  <a:srgbClr val="37449B"/>
                </a:solidFill>
                <a:effectLst>
                  <a:innerShdw blurRad="63500" dist="50800" dir="13500000">
                    <a:srgbClr val="050505">
                      <a:alpha val="50000"/>
                    </a:srgbClr>
                  </a:innerShdw>
                </a:effectLst>
                <a:latin typeface="汉仪黑方简" panose="00020600040101010101" charset="-122"/>
                <a:ea typeface="汉仪黑方简" panose="00020600040101010101" charset="-122"/>
              </a:rPr>
              <a:t>……</a:t>
            </a:r>
            <a:endParaRPr lang="en-US" altLang="zh-CN" sz="4800" b="1">
              <a:solidFill>
                <a:srgbClr val="37449B"/>
              </a:solidFill>
              <a:effectLst>
                <a:innerShdw blurRad="63500" dist="50800" dir="13500000">
                  <a:srgbClr val="050505">
                    <a:alpha val="50000"/>
                  </a:srgbClr>
                </a:innerShdw>
              </a:effectLst>
              <a:latin typeface="汉仪黑方简" panose="00020600040101010101" charset="-122"/>
              <a:ea typeface="汉仪黑方简" panose="00020600040101010101" charset="-122"/>
            </a:endParaRPr>
          </a:p>
        </p:txBody>
      </p:sp>
      <p:sp>
        <p:nvSpPr>
          <p:cNvPr id="1048667" name="Title 6" title=""/>
          <p:cNvSpPr txBox="1"/>
          <p:nvPr>
            <p:custDataLst>
              <p:tags r:id="rId9"/>
            </p:custDataLst>
          </p:nvPr>
        </p:nvSpPr>
        <p:spPr>
          <a:xfrm>
            <a:off x="636270" y="2720340"/>
            <a:ext cx="7419340" cy="37776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00000"/>
              </a:lnSpc>
              <a:spcBef>
                <a:spcPts val="1000"/>
              </a:spcBef>
              <a:spcAft>
                <a:spcPct val="0"/>
              </a:spcAft>
              <a:buSzTx/>
              <a:buFont typeface="+mj-ea"/>
              <a:buAutoNum type="ea1JpnChsDbPeriod"/>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rPr>
              <a:t>诗人与红烛对比，颜色和精神；“吐”字：生动形象，展现出奉献和忠诚；</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endParaRPr>
          </a:p>
          <a:p>
            <a:pPr marL="400050" lvl="0" indent="-400050" algn="l" fontAlgn="ctr">
              <a:lnSpc>
                <a:spcPct val="100000"/>
              </a:lnSpc>
              <a:spcBef>
                <a:spcPts val="1000"/>
              </a:spcBef>
              <a:spcAft>
                <a:spcPct val="0"/>
              </a:spcAft>
              <a:buSzTx/>
              <a:buFont typeface="+mj-ea"/>
              <a:buAutoNum type="ea1JpnChsDbPeriod"/>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rPr>
              <a:t>诗人疑问、迷茫，红烛为何自寻毁灭；</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endParaRPr>
          </a:p>
          <a:p>
            <a:pPr marL="400050" lvl="0" indent="-400050" algn="l" fontAlgn="ctr">
              <a:lnSpc>
                <a:spcPct val="100000"/>
              </a:lnSpc>
              <a:spcBef>
                <a:spcPts val="1000"/>
              </a:spcBef>
              <a:spcAft>
                <a:spcPct val="0"/>
              </a:spcAft>
              <a:buSzTx/>
              <a:buFont typeface="+mj-ea"/>
              <a:buAutoNum type="ea1JpnChsDbPeriod"/>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rPr>
              <a:t>找到答案，燃烧自己创造光明；</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endParaRPr>
          </a:p>
          <a:p>
            <a:pPr marL="400050" lvl="0" indent="-400050" algn="l" fontAlgn="ctr">
              <a:lnSpc>
                <a:spcPct val="100000"/>
              </a:lnSpc>
              <a:spcBef>
                <a:spcPts val="1000"/>
              </a:spcBef>
              <a:spcAft>
                <a:spcPct val="0"/>
              </a:spcAft>
              <a:buSzTx/>
              <a:buFont typeface="+mj-ea"/>
              <a:buAutoNum type="ea1JpnChsDbPeriod"/>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rPr>
              <a:t>红烛的责任与担当，救灵魂、捣监狱；</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endParaRPr>
          </a:p>
          <a:p>
            <a:pPr marL="400050" lvl="0" indent="-400050" algn="l" fontAlgn="ctr">
              <a:lnSpc>
                <a:spcPct val="100000"/>
              </a:lnSpc>
              <a:spcBef>
                <a:spcPts val="1000"/>
              </a:spcBef>
              <a:spcAft>
                <a:spcPct val="0"/>
              </a:spcAft>
              <a:buSzTx/>
              <a:buFont typeface="+mj-ea"/>
              <a:buAutoNum type="ea1JpnChsDbPeriod" startAt="5"/>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rPr>
              <a:t>不屈不挠（注意残风象征意味；）</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endParaRPr>
          </a:p>
          <a:p>
            <a:pPr marL="400050" lvl="0" indent="-400050" algn="l" fontAlgn="ctr">
              <a:lnSpc>
                <a:spcPct val="100000"/>
              </a:lnSpc>
              <a:spcBef>
                <a:spcPts val="1000"/>
              </a:spcBef>
              <a:spcAft>
                <a:spcPct val="0"/>
              </a:spcAft>
              <a:buSzTx/>
              <a:buFont typeface="+mj-ea"/>
              <a:buAutoNum type="ea1JpnChsDbPeriod" startAt="5"/>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rPr>
              <a:t>无私奉献、心怀理想</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endParaRPr>
          </a:p>
          <a:p>
            <a:pPr marL="400050" lvl="0" indent="-400050" algn="l" fontAlgn="ctr">
              <a:lnSpc>
                <a:spcPct val="100000"/>
              </a:lnSpc>
              <a:spcBef>
                <a:spcPts val="1000"/>
              </a:spcBef>
              <a:spcAft>
                <a:spcPct val="0"/>
              </a:spcAft>
              <a:buSzTx/>
              <a:buFont typeface="+mj-ea"/>
              <a:buAutoNum type="ea1JpnChsDbPeriod" startAt="5"/>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rPr>
              <a:t>无私奉献，因果对比</a:t>
            </a:r>
            <a:endPar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endParaRPr>
          </a:p>
          <a:p>
            <a:pPr marL="400050" lvl="0" indent="-400050" algn="l" fontAlgn="ctr">
              <a:lnSpc>
                <a:spcPct val="100000"/>
              </a:lnSpc>
              <a:spcBef>
                <a:spcPts val="1000"/>
              </a:spcBef>
              <a:spcAft>
                <a:spcPct val="0"/>
              </a:spcAft>
              <a:buSzTx/>
              <a:buFont typeface="+mj-ea"/>
              <a:buAutoNum type="ea1JpnChsDbPeriod" startAt="5"/>
            </a:pPr>
            <a:r>
              <a:rPr lang="zh-CN" altLang="zh-CN" sz="1800" spc="200">
                <a:ln w="3175">
                  <a:noFill/>
                  <a:prstDash val="dash"/>
                </a:ln>
                <a:solidFill>
                  <a:srgbClr val="404040"/>
                </a:solidFill>
                <a:latin typeface="微软雅黑" panose="020b0503020204020204" charset="-122"/>
                <a:ea typeface="微软雅黑"/>
                <a:cs typeface="微软雅黑" panose="020b0503020204020204" charset="-122"/>
                <a:sym typeface="+mn-ea"/>
              </a:rPr>
              <a:t>为梦想努力不计较结果，坚毅</a:t>
            </a:r>
            <a:endParaRPr lang="zh-CN" altLang="zh-CN" sz="1600" spc="200">
              <a:ln w="3175">
                <a:noFill/>
                <a:prstDash val="dash"/>
              </a:ln>
              <a:solidFill>
                <a:srgbClr val="404040"/>
              </a:solidFill>
              <a:latin typeface="微软雅黑" panose="020b0503020204020204" charset="-122"/>
              <a:ea typeface="微软雅黑"/>
              <a:cs typeface="微软雅黑" panose="020b0503020204020204" charset="-122"/>
            </a:endParaRPr>
          </a:p>
        </p:txBody>
      </p:sp>
      <p:sp>
        <p:nvSpPr>
          <p:cNvPr id="1048668" name="矩形 3" title=""/>
          <p:cNvSpPr/>
          <p:nvPr>
            <p:custDataLst>
              <p:tags r:id="rId10"/>
            </p:custDataLst>
          </p:nvPr>
        </p:nvSpPr>
        <p:spPr>
          <a:xfrm rot="780000">
            <a:off x="6074410" y="3650615"/>
            <a:ext cx="1788160" cy="1917065"/>
          </a:xfrm>
          <a:prstGeom prst="rect">
            <a:avLst/>
          </a:prstGeom>
          <a:noFill/>
          <a:ln>
            <a:noFill/>
          </a:ln>
        </p:spPr>
        <p:txBody>
          <a:bodyPr wrap="none" rtlCol="0" anchor="t">
            <a:noAutofit/>
            <a:scene3d>
              <a:camera prst="obliqueBottomRight"/>
              <a:lightRig rig="flat" dir="t"/>
            </a:scene3d>
            <a:sp3d prstMaterial="matte">
              <a:extrusionClr>
                <a:srgbClr val="FEE238"/>
              </a:extrusionClr>
              <a:contourClr>
                <a:srgbClr val="FF5C49"/>
              </a:contourClr>
            </a:sp3d>
          </a:bodyPr>
          <a:lstStyle/>
          <a:p>
            <a:pPr algn="ctr"/>
            <a:r>
              <a:rPr lang="zh-CN" altLang="en-US" sz="8000" b="1">
                <a:solidFill>
                  <a:srgbClr val="FF0000"/>
                </a:solidFill>
                <a:effectLst>
                  <a:innerShdw blurRad="63500" dist="50800" dir="13500000">
                    <a:srgbClr val="050505">
                      <a:alpha val="50000"/>
                    </a:srgbClr>
                  </a:innerShdw>
                </a:effectLst>
                <a:latin typeface="汉仪黑方简" panose="00020600040101010101" charset="-122"/>
                <a:ea typeface="汉仪黑方简" panose="00020600040101010101" charset="-122"/>
              </a:rPr>
              <a:t>？</a:t>
            </a:r>
            <a:endParaRPr lang="zh-CN" altLang="en-US" sz="8000" b="1">
              <a:solidFill>
                <a:srgbClr val="FF0000"/>
              </a:solidFill>
              <a:effectLst>
                <a:innerShdw blurRad="63500" dist="50800" dir="13500000">
                  <a:srgbClr val="050505">
                    <a:alpha val="50000"/>
                  </a:srgbClr>
                </a:innerShdw>
              </a:effectLst>
              <a:latin typeface="汉仪黑方简" panose="00020600040101010101" charset="-122"/>
              <a:ea typeface="汉仪黑方简"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66"/>
                                        </p:tgtEl>
                                        <p:attrNameLst>
                                          <p:attrName>style.visibility</p:attrName>
                                        </p:attrNameLst>
                                      </p:cBhvr>
                                      <p:to>
                                        <p:strVal val="visible"/>
                                      </p:to>
                                    </p:set>
                                    <p:animEffect transition="in" filter="dissolve">
                                      <p:cBhvr>
                                        <p:cTn id="7" dur="500"/>
                                        <p:tgtEl>
                                          <p:spTgt spid="104866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67"/>
                                        </p:tgtEl>
                                        <p:attrNameLst>
                                          <p:attrName>style.visibility</p:attrName>
                                        </p:attrNameLst>
                                      </p:cBhvr>
                                      <p:to>
                                        <p:strVal val="visible"/>
                                      </p:to>
                                    </p:set>
                                    <p:animEffect transition="in" filter="blinds(horizontal)">
                                      <p:cBhvr>
                                        <p:cTn id="12" dur="500"/>
                                        <p:tgtEl>
                                          <p:spTgt spid="1048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7" grpId="0"/>
      <p:bldP spid="104866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89" name=""/>
        <p:cNvGrpSpPr/>
        <p:nvPr>
          <p:custDataLst>
            <p:tags r:id="rId2"/>
          </p:custDataLst>
        </p:nvPr>
      </p:nvGrpSpPr>
      <p:grpSpPr>
        <a:xfrm>
          <a:off x="0" y="0"/>
          <a:ext cx="0" cy="0"/>
        </a:xfrm>
      </p:grpSpPr>
      <p:sp>
        <p:nvSpPr>
          <p:cNvPr id="1048669"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graphicFrame>
        <p:nvGraphicFramePr>
          <p:cNvPr id="4194304" name="表格 3" title=""/>
          <p:cNvGraphicFramePr>
            <a:graphicFrameLocks noGrp="1"/>
          </p:cNvGraphicFramePr>
          <p:nvPr>
            <p:custDataLst>
              <p:tags r:id="rId4"/>
            </p:custDataLst>
          </p:nvPr>
        </p:nvGraphicFramePr>
        <p:xfrm>
          <a:off x="1057275" y="1965960"/>
          <a:ext cx="10358755" cy="4671060"/>
        </p:xfrm>
        <a:graphic>
          <a:graphicData uri="http://schemas.openxmlformats.org/drawingml/2006/table">
            <a:tbl>
              <a:tblPr firstRow="1" bandRow="1">
                <a:tableStyleId>{5C22544A-7EE6-4342-B048-85BDC9FD1C3A}</a:tableStyleId>
              </a:tblPr>
              <a:tblGrid>
                <a:gridCol w="1457960"/>
                <a:gridCol w="3006725"/>
                <a:gridCol w="3256915"/>
                <a:gridCol w="2637155"/>
              </a:tblGrid>
              <a:tr h="778510">
                <a:tc>
                  <a:txBody>
                    <a:bodyPr vert="horz" wrap="square"/>
                    <a:lstStyle/>
                    <a:p>
                      <a:pPr algn="ctr">
                        <a:lnSpc>
                          <a:spcPct val="150000"/>
                        </a:lnSpc>
                        <a:buNone/>
                      </a:pPr>
                      <a:r>
                        <a:rPr lang="zh-CN" altLang="en-US"/>
                        <a:t>诗歌</a:t>
                      </a:r>
                      <a:endParaRPr lang="zh-CN" altLang="en-US"/>
                    </a:p>
                  </a:txBody>
                  <a:tcPr/>
                </a:tc>
                <a:tc>
                  <a:txBody>
                    <a:bodyPr vert="horz" wrap="square"/>
                    <a:lstStyle/>
                    <a:p>
                      <a:pPr algn="ctr">
                        <a:lnSpc>
                          <a:spcPct val="150000"/>
                        </a:lnSpc>
                        <a:buNone/>
                      </a:pPr>
                      <a:r>
                        <a:rPr lang="zh-CN" altLang="en-US"/>
                        <a:t>意象</a:t>
                      </a:r>
                      <a:endParaRPr lang="zh-CN" altLang="en-US"/>
                    </a:p>
                  </a:txBody>
                  <a:tcPr/>
                </a:tc>
                <a:tc>
                  <a:txBody>
                    <a:bodyPr vert="horz" wrap="square"/>
                    <a:lstStyle/>
                    <a:p>
                      <a:pPr algn="ctr">
                        <a:lnSpc>
                          <a:spcPct val="150000"/>
                        </a:lnSpc>
                        <a:buNone/>
                      </a:pPr>
                      <a:r>
                        <a:rPr lang="zh-CN" altLang="en-US"/>
                        <a:t>特点</a:t>
                      </a:r>
                      <a:endParaRPr lang="zh-CN" altLang="en-US"/>
                    </a:p>
                  </a:txBody>
                  <a:tcPr/>
                </a:tc>
                <a:tc>
                  <a:txBody>
                    <a:bodyPr vert="horz" wrap="square"/>
                    <a:lstStyle/>
                    <a:p>
                      <a:pPr algn="ctr">
                        <a:lnSpc>
                          <a:spcPct val="150000"/>
                        </a:lnSpc>
                        <a:buNone/>
                      </a:pPr>
                      <a:r>
                        <a:rPr lang="zh-CN" altLang="en-US"/>
                        <a:t>情思</a:t>
                      </a:r>
                      <a:endParaRPr lang="zh-CN" altLang="en-US"/>
                    </a:p>
                  </a:txBody>
                  <a:tcPr/>
                </a:tc>
              </a:tr>
              <a:tr h="778510">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778510">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778510">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778510">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
        <p:nvSpPr>
          <p:cNvPr id="1048670" name="文本框 4" title=""/>
          <p:cNvSpPr txBox="1"/>
          <p:nvPr>
            <p:custDataLst>
              <p:tags r:id="rId5"/>
            </p:custDataLst>
          </p:nvPr>
        </p:nvSpPr>
        <p:spPr>
          <a:xfrm>
            <a:off x="274955" y="767080"/>
            <a:ext cx="11488420" cy="1198880"/>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活动一：五首诗歌风格各异，但诗人都善于运用意象来表达自己的情思。任选一首，想一想：诗中运用了哪些意象?这些意象有怎样的特点?激发了你怎样的情思?</a:t>
            </a:r>
            <a:r>
              <a:rPr lang="zh-CN" sz="2400">
                <a:latin typeface="黑体" panose="02010609060101010101" charset="-122"/>
                <a:ea typeface="黑体" panose="02010609060101010101" charset="-122"/>
                <a:cs typeface="楷体" panose="02010609060101010101" charset="-122"/>
                <a:sym typeface="+mn-lt"/>
              </a:rPr>
              <a:t>完成以下表格：</a:t>
            </a:r>
            <a:endParaRPr lang="en-US" altLang="zh-CN" sz="2400" b="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61" name=""/>
        <p:cNvGrpSpPr/>
        <p:nvPr>
          <p:custDataLst>
            <p:tags r:id="rId2"/>
          </p:custDataLst>
        </p:nvPr>
      </p:nvGrpSpPr>
      <p:grpSpPr>
        <a:xfrm>
          <a:off x="0" y="0"/>
          <a:ext cx="0" cy="0"/>
        </a:xfrm>
      </p:grpSpPr>
      <p:sp>
        <p:nvSpPr>
          <p:cNvPr id="1048598" name="矩形 3" title=""/>
          <p:cNvSpPr/>
          <p:nvPr>
            <p:custDataLst>
              <p:tags r:id="rId3"/>
            </p:custDataLst>
          </p:nvPr>
        </p:nvSpPr>
        <p:spPr>
          <a:xfrm>
            <a:off x="635" y="21590"/>
            <a:ext cx="12191365" cy="581660"/>
          </a:xfrm>
          <a:prstGeom prst="rect">
            <a:avLst/>
          </a:prstGeom>
          <a:solidFill>
            <a:srgbClr val="4280A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48599" name="矩形 14" title=""/>
          <p:cNvSpPr/>
          <p:nvPr>
            <p:custDataLst>
              <p:tags r:id="rId4"/>
            </p:custDataLst>
          </p:nvPr>
        </p:nvSpPr>
        <p:spPr>
          <a:xfrm>
            <a:off x="2475290" y="2274838"/>
            <a:ext cx="1097280" cy="2306955"/>
          </a:xfrm>
          <a:prstGeom prst="rect">
            <a:avLst/>
          </a:prstGeom>
        </p:spPr>
        <p:txBody>
          <a:bodyPr wrap="none">
            <a:spAutoFit/>
          </a:bodyPr>
          <a:lstStyle/>
          <a:p>
            <a:r>
              <a:rPr lang="zh-CN" altLang="en-US" sz="7200" b="1">
                <a:solidFill>
                  <a:srgbClr val="384D8F"/>
                </a:solidFill>
                <a:cs typeface="+mn-ea"/>
                <a:sym typeface="+mn-lt"/>
              </a:rPr>
              <a:t>目</a:t>
            </a:r>
            <a:endParaRPr lang="en-US" altLang="zh-CN" sz="7200" b="1">
              <a:solidFill>
                <a:srgbClr val="384D8F"/>
              </a:solidFill>
              <a:cs typeface="+mn-ea"/>
              <a:sym typeface="+mn-lt"/>
            </a:endParaRPr>
          </a:p>
          <a:p>
            <a:r>
              <a:rPr lang="zh-CN" altLang="en-US" sz="7200" b="1">
                <a:solidFill>
                  <a:srgbClr val="384D8F"/>
                </a:solidFill>
                <a:cs typeface="+mn-ea"/>
                <a:sym typeface="+mn-lt"/>
              </a:rPr>
              <a:t>录</a:t>
            </a:r>
            <a:endParaRPr lang="zh-CN" altLang="en-US" sz="7200"/>
          </a:p>
        </p:txBody>
      </p:sp>
      <p:sp>
        <p:nvSpPr>
          <p:cNvPr id="1048600" name="椭圆 16" title=""/>
          <p:cNvSpPr/>
          <p:nvPr>
            <p:custDataLst>
              <p:tags r:id="rId5"/>
            </p:custDataLst>
          </p:nvPr>
        </p:nvSpPr>
        <p:spPr>
          <a:xfrm>
            <a:off x="1599273" y="5874052"/>
            <a:ext cx="233083" cy="233083"/>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2" name="组合 43" title=""/>
          <p:cNvGrpSpPr/>
          <p:nvPr>
            <p:custDataLst>
              <p:tags r:id="rId6"/>
            </p:custDataLst>
          </p:nvPr>
        </p:nvGrpSpPr>
        <p:grpSpPr>
          <a:xfrm>
            <a:off x="4696751" y="685240"/>
            <a:ext cx="6146800" cy="899886"/>
            <a:chOff x="4483100" y="1298423"/>
            <a:chExt cx="6146800" cy="899886"/>
          </a:xfrm>
        </p:grpSpPr>
        <p:grpSp>
          <p:nvGrpSpPr>
            <p:cNvPr id="63" name="组合 19"/>
            <p:cNvGrpSpPr/>
            <p:nvPr>
              <p:custDataLst>
                <p:tags r:id="rId7"/>
              </p:custDataLst>
            </p:nvPr>
          </p:nvGrpSpPr>
          <p:grpSpPr>
            <a:xfrm>
              <a:off x="4483100" y="1298423"/>
              <a:ext cx="6146800" cy="899886"/>
              <a:chOff x="4483100" y="1298423"/>
              <a:chExt cx="6146800" cy="899886"/>
            </a:xfrm>
          </p:grpSpPr>
          <p:sp>
            <p:nvSpPr>
              <p:cNvPr id="1048601" name="矩形: 圆角 17"/>
              <p:cNvSpPr/>
              <p:nvPr>
                <p:custDataLst>
                  <p:tags r:id="rId8"/>
                </p:custDataLst>
              </p:nvPr>
            </p:nvSpPr>
            <p:spPr>
              <a:xfrm>
                <a:off x="4483100" y="1298423"/>
                <a:ext cx="6146800" cy="899886"/>
              </a:xfrm>
              <a:prstGeom prst="roundRect">
                <a:avLst/>
              </a:prstGeom>
              <a:solidFill>
                <a:schemeClr val="bg1">
                  <a:lumMod val="100000"/>
                </a:schemeClr>
              </a:solidFill>
              <a:ln>
                <a:noFill/>
              </a:ln>
              <a:effectLst>
                <a:outerShdw blurRad="254000" sx="103000" sy="103000" algn="ctr" rotWithShape="0">
                  <a:schemeClr val="accent1">
                    <a:lumMod val="20000"/>
                    <a:lumOff val="80000"/>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黑体" panose="02010609060101010101" charset="-122"/>
                  <a:ea typeface="黑体" panose="02010609060101010101" charset="-122"/>
                  <a:cs typeface="+mn-ea"/>
                </a:endParaRPr>
              </a:p>
            </p:txBody>
          </p:sp>
          <p:sp>
            <p:nvSpPr>
              <p:cNvPr id="1048602" name="椭圆 18"/>
              <p:cNvSpPr/>
              <p:nvPr>
                <p:custDataLst>
                  <p:tags r:id="rId9"/>
                </p:custDataLst>
              </p:nvPr>
            </p:nvSpPr>
            <p:spPr>
              <a:xfrm>
                <a:off x="4758018" y="1684212"/>
                <a:ext cx="128308" cy="128308"/>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mn-ea"/>
                  <a:sym typeface="+mn-lt"/>
                </a:endParaRPr>
              </a:p>
            </p:txBody>
          </p:sp>
        </p:grpSp>
        <p:sp>
          <p:nvSpPr>
            <p:cNvPr id="1048603" name="文本框 41"/>
            <p:cNvSpPr txBox="1"/>
            <p:nvPr>
              <p:custDataLst>
                <p:tags r:id="rId10"/>
              </p:custDataLst>
            </p:nvPr>
          </p:nvSpPr>
          <p:spPr>
            <a:xfrm>
              <a:off x="6141369" y="1471367"/>
              <a:ext cx="2829574" cy="553085"/>
            </a:xfrm>
            <a:prstGeom prst="rect">
              <a:avLst/>
            </a:prstGeom>
            <a:noFill/>
          </p:spPr>
          <p:txBody>
            <a:bodyPr wrap="square" rtlCol="0">
              <a:spAutoFit/>
            </a:bodyPr>
            <a:lstStyle/>
            <a:p>
              <a:r>
                <a:rPr lang="zh-CN" altLang="en-US" sz="3000" spc="600">
                  <a:latin typeface="黑体" panose="02010609060101010101" charset="-122"/>
                  <a:ea typeface="黑体" panose="02010609060101010101" charset="-122"/>
                  <a:cs typeface="阿里巴巴普惠体 M" panose="00020600040101010101" pitchFamily="18" charset="-122"/>
                  <a:sym typeface="+mn-ea"/>
                </a:rPr>
                <a:t>课前准备</a:t>
              </a:r>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grpSp>
      <p:grpSp>
        <p:nvGrpSpPr>
          <p:cNvPr id="64" name="组合 44" title=""/>
          <p:cNvGrpSpPr/>
          <p:nvPr>
            <p:custDataLst>
              <p:tags r:id="rId11"/>
            </p:custDataLst>
          </p:nvPr>
        </p:nvGrpSpPr>
        <p:grpSpPr>
          <a:xfrm>
            <a:off x="4696751" y="1928568"/>
            <a:ext cx="6146800" cy="899886"/>
            <a:chOff x="4483100" y="1298423"/>
            <a:chExt cx="6146800" cy="899886"/>
          </a:xfrm>
        </p:grpSpPr>
        <p:grpSp>
          <p:nvGrpSpPr>
            <p:cNvPr id="65" name="组合 45"/>
            <p:cNvGrpSpPr/>
            <p:nvPr>
              <p:custDataLst>
                <p:tags r:id="rId12"/>
              </p:custDataLst>
            </p:nvPr>
          </p:nvGrpSpPr>
          <p:grpSpPr>
            <a:xfrm>
              <a:off x="4483100" y="1298423"/>
              <a:ext cx="6146800" cy="899886"/>
              <a:chOff x="4483100" y="1298423"/>
              <a:chExt cx="6146800" cy="899886"/>
            </a:xfrm>
          </p:grpSpPr>
          <p:sp>
            <p:nvSpPr>
              <p:cNvPr id="1048604" name="矩形: 圆角 49"/>
              <p:cNvSpPr/>
              <p:nvPr>
                <p:custDataLst>
                  <p:tags r:id="rId13"/>
                </p:custDataLst>
              </p:nvPr>
            </p:nvSpPr>
            <p:spPr>
              <a:xfrm>
                <a:off x="4483100" y="1298423"/>
                <a:ext cx="6146800" cy="899886"/>
              </a:xfrm>
              <a:prstGeom prst="roundRect">
                <a:avLst/>
              </a:prstGeom>
              <a:solidFill>
                <a:schemeClr val="bg1">
                  <a:lumMod val="100000"/>
                </a:schemeClr>
              </a:solidFill>
              <a:ln>
                <a:noFill/>
              </a:ln>
              <a:effectLst>
                <a:outerShdw blurRad="254000" sx="103000" sy="103000" algn="ctr" rotWithShape="0">
                  <a:schemeClr val="accent1">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黑体" panose="02010609060101010101" charset="-122"/>
                  <a:ea typeface="黑体" panose="02010609060101010101" charset="-122"/>
                  <a:cs typeface="+mn-ea"/>
                </a:endParaRPr>
              </a:p>
            </p:txBody>
          </p:sp>
          <p:sp>
            <p:nvSpPr>
              <p:cNvPr id="1048605" name="椭圆 50"/>
              <p:cNvSpPr/>
              <p:nvPr>
                <p:custDataLst>
                  <p:tags r:id="rId14"/>
                </p:custDataLst>
              </p:nvPr>
            </p:nvSpPr>
            <p:spPr>
              <a:xfrm>
                <a:off x="4758018" y="1684212"/>
                <a:ext cx="128308" cy="128308"/>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mn-ea"/>
                  <a:sym typeface="+mn-lt"/>
                </a:endParaRPr>
              </a:p>
            </p:txBody>
          </p:sp>
        </p:grpSp>
        <p:sp>
          <p:nvSpPr>
            <p:cNvPr id="1048606" name="文本框 46"/>
            <p:cNvSpPr txBox="1"/>
            <p:nvPr>
              <p:custDataLst>
                <p:tags r:id="rId15"/>
              </p:custDataLst>
            </p:nvPr>
          </p:nvSpPr>
          <p:spPr>
            <a:xfrm>
              <a:off x="5161244" y="1563700"/>
              <a:ext cx="1336675"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sym typeface="+mn-ea"/>
                </a:rPr>
                <a:t>学习任务</a:t>
              </a:r>
              <a:r>
                <a:rPr lang="zh-CN" altLang="en-US">
                  <a:latin typeface="黑体" panose="02010609060101010101" charset="-122"/>
                  <a:ea typeface="黑体" panose="02010609060101010101" charset="-122"/>
                </a:rPr>
                <a:t>一</a:t>
              </a:r>
              <a:endParaRPr lang="zh-CN" altLang="en-US">
                <a:latin typeface="黑体" panose="02010609060101010101" charset="-122"/>
                <a:ea typeface="黑体" panose="02010609060101010101" charset="-122"/>
              </a:endParaRPr>
            </a:p>
          </p:txBody>
        </p:sp>
        <p:sp>
          <p:nvSpPr>
            <p:cNvPr id="1048607" name="文本框 47"/>
            <p:cNvSpPr txBox="1"/>
            <p:nvPr>
              <p:custDataLst>
                <p:tags r:id="rId16"/>
              </p:custDataLst>
            </p:nvPr>
          </p:nvSpPr>
          <p:spPr>
            <a:xfrm>
              <a:off x="6603014" y="1471367"/>
              <a:ext cx="2829574" cy="553085"/>
            </a:xfrm>
            <a:prstGeom prst="rect">
              <a:avLst/>
            </a:prstGeom>
            <a:noFill/>
          </p:spPr>
          <p:txBody>
            <a:bodyPr wrap="square" rtlCol="0">
              <a:spAutoFit/>
            </a:bodyPr>
            <a:lstStyle/>
            <a:p>
              <a:r>
                <a:rPr lang="zh-CN" altLang="en-US" sz="3000" spc="600">
                  <a:latin typeface="黑体" panose="02010609060101010101" charset="-122"/>
                  <a:ea typeface="黑体" panose="02010609060101010101" charset="-122"/>
                  <a:cs typeface="阿里巴巴普惠体 M" panose="00020600040101010101" pitchFamily="18" charset="-122"/>
                  <a:sym typeface="+mn-ea"/>
                </a:rPr>
                <a:t>初读感悟</a:t>
              </a:r>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grpSp>
      <p:grpSp>
        <p:nvGrpSpPr>
          <p:cNvPr id="66" name="组合 51" title=""/>
          <p:cNvGrpSpPr/>
          <p:nvPr>
            <p:custDataLst>
              <p:tags r:id="rId17"/>
            </p:custDataLst>
          </p:nvPr>
        </p:nvGrpSpPr>
        <p:grpSpPr>
          <a:xfrm>
            <a:off x="4696751" y="3171896"/>
            <a:ext cx="6146800" cy="899886"/>
            <a:chOff x="4483100" y="1298423"/>
            <a:chExt cx="6146800" cy="899886"/>
          </a:xfrm>
        </p:grpSpPr>
        <p:grpSp>
          <p:nvGrpSpPr>
            <p:cNvPr id="67" name="组合 52"/>
            <p:cNvGrpSpPr/>
            <p:nvPr>
              <p:custDataLst>
                <p:tags r:id="rId18"/>
              </p:custDataLst>
            </p:nvPr>
          </p:nvGrpSpPr>
          <p:grpSpPr>
            <a:xfrm>
              <a:off x="4483100" y="1298423"/>
              <a:ext cx="6146800" cy="899886"/>
              <a:chOff x="4483100" y="1298423"/>
              <a:chExt cx="6146800" cy="899886"/>
            </a:xfrm>
          </p:grpSpPr>
          <p:sp>
            <p:nvSpPr>
              <p:cNvPr id="1048608" name="矩形: 圆角 56"/>
              <p:cNvSpPr/>
              <p:nvPr>
                <p:custDataLst>
                  <p:tags r:id="rId19"/>
                </p:custDataLst>
              </p:nvPr>
            </p:nvSpPr>
            <p:spPr>
              <a:xfrm>
                <a:off x="4483100" y="1298423"/>
                <a:ext cx="6146800" cy="899886"/>
              </a:xfrm>
              <a:prstGeom prst="roundRect">
                <a:avLst/>
              </a:prstGeom>
              <a:solidFill>
                <a:schemeClr val="bg1">
                  <a:lumMod val="100000"/>
                </a:schemeClr>
              </a:solidFill>
              <a:ln>
                <a:noFill/>
              </a:ln>
              <a:effectLst>
                <a:outerShdw blurRad="254000" sx="103000" sy="103000" algn="ctr" rotWithShape="0">
                  <a:schemeClr val="accent1">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黑体" panose="02010609060101010101" charset="-122"/>
                  <a:ea typeface="黑体" panose="02010609060101010101" charset="-122"/>
                  <a:cs typeface="+mn-ea"/>
                </a:endParaRPr>
              </a:p>
            </p:txBody>
          </p:sp>
          <p:sp>
            <p:nvSpPr>
              <p:cNvPr id="1048609" name="椭圆 57"/>
              <p:cNvSpPr/>
              <p:nvPr>
                <p:custDataLst>
                  <p:tags r:id="rId20"/>
                </p:custDataLst>
              </p:nvPr>
            </p:nvSpPr>
            <p:spPr>
              <a:xfrm>
                <a:off x="4758018" y="1684212"/>
                <a:ext cx="128308" cy="128308"/>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mn-ea"/>
                  <a:sym typeface="+mn-lt"/>
                </a:endParaRPr>
              </a:p>
            </p:txBody>
          </p:sp>
        </p:grpSp>
        <p:sp>
          <p:nvSpPr>
            <p:cNvPr id="1048610" name="文本框 53"/>
            <p:cNvSpPr txBox="1"/>
            <p:nvPr>
              <p:custDataLst>
                <p:tags r:id="rId21"/>
              </p:custDataLst>
            </p:nvPr>
          </p:nvSpPr>
          <p:spPr>
            <a:xfrm>
              <a:off x="5161244" y="1563700"/>
              <a:ext cx="1336675"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sym typeface="+mn-ea"/>
                </a:rPr>
                <a:t>学习任务二</a:t>
              </a:r>
              <a:endParaRPr lang="zh-CN" altLang="en-US">
                <a:latin typeface="黑体" panose="02010609060101010101" charset="-122"/>
                <a:ea typeface="黑体" panose="02010609060101010101" charset="-122"/>
                <a:sym typeface="+mn-ea"/>
              </a:endParaRPr>
            </a:p>
          </p:txBody>
        </p:sp>
        <p:sp>
          <p:nvSpPr>
            <p:cNvPr id="1048611" name="文本框 54"/>
            <p:cNvSpPr txBox="1"/>
            <p:nvPr>
              <p:custDataLst>
                <p:tags r:id="rId22"/>
              </p:custDataLst>
            </p:nvPr>
          </p:nvSpPr>
          <p:spPr>
            <a:xfrm>
              <a:off x="6603014" y="1471367"/>
              <a:ext cx="2829574" cy="553085"/>
            </a:xfrm>
            <a:prstGeom prst="rect">
              <a:avLst/>
            </a:prstGeom>
            <a:noFill/>
          </p:spPr>
          <p:txBody>
            <a:bodyPr wrap="square" rtlCol="0">
              <a:spAutoFit/>
            </a:bodyPr>
            <a:lstStyle/>
            <a:p>
              <a:r>
                <a:rPr lang="zh-CN" altLang="en-US" sz="3000" spc="600">
                  <a:latin typeface="黑体" panose="02010609060101010101" charset="-122"/>
                  <a:ea typeface="黑体" panose="02010609060101010101" charset="-122"/>
                  <a:cs typeface="阿里巴巴普惠体 M" panose="00020600040101010101" pitchFamily="18" charset="-122"/>
                  <a:sym typeface="+mn-ea"/>
                </a:rPr>
                <a:t>诗歌赏析</a:t>
              </a:r>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grpSp>
      <p:grpSp>
        <p:nvGrpSpPr>
          <p:cNvPr id="68" name="组合 58" title=""/>
          <p:cNvGrpSpPr/>
          <p:nvPr>
            <p:custDataLst>
              <p:tags r:id="rId23"/>
            </p:custDataLst>
          </p:nvPr>
        </p:nvGrpSpPr>
        <p:grpSpPr>
          <a:xfrm>
            <a:off x="4696751" y="4415223"/>
            <a:ext cx="6146800" cy="899886"/>
            <a:chOff x="4483100" y="1298423"/>
            <a:chExt cx="6146800" cy="899886"/>
          </a:xfrm>
        </p:grpSpPr>
        <p:grpSp>
          <p:nvGrpSpPr>
            <p:cNvPr id="69" name="组合 59"/>
            <p:cNvGrpSpPr/>
            <p:nvPr>
              <p:custDataLst>
                <p:tags r:id="rId24"/>
              </p:custDataLst>
            </p:nvPr>
          </p:nvGrpSpPr>
          <p:grpSpPr>
            <a:xfrm>
              <a:off x="4483100" y="1298423"/>
              <a:ext cx="6146800" cy="899886"/>
              <a:chOff x="4483100" y="1298423"/>
              <a:chExt cx="6146800" cy="899886"/>
            </a:xfrm>
          </p:grpSpPr>
          <p:sp>
            <p:nvSpPr>
              <p:cNvPr id="1048612" name="矩形: 圆角 63"/>
              <p:cNvSpPr/>
              <p:nvPr>
                <p:custDataLst>
                  <p:tags r:id="rId25"/>
                </p:custDataLst>
              </p:nvPr>
            </p:nvSpPr>
            <p:spPr>
              <a:xfrm>
                <a:off x="4483100" y="1298423"/>
                <a:ext cx="6146800" cy="899886"/>
              </a:xfrm>
              <a:prstGeom prst="roundRect">
                <a:avLst/>
              </a:prstGeom>
              <a:solidFill>
                <a:schemeClr val="bg1">
                  <a:lumMod val="100000"/>
                </a:schemeClr>
              </a:solidFill>
              <a:ln>
                <a:noFill/>
              </a:ln>
              <a:effectLst>
                <a:outerShdw blurRad="254000" sx="103000" sy="103000" algn="ctr" rotWithShape="0">
                  <a:schemeClr val="accent1">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黑体" panose="02010609060101010101" charset="-122"/>
                  <a:ea typeface="黑体" panose="02010609060101010101" charset="-122"/>
                  <a:cs typeface="+mn-ea"/>
                </a:endParaRPr>
              </a:p>
            </p:txBody>
          </p:sp>
          <p:sp>
            <p:nvSpPr>
              <p:cNvPr id="1048613" name="椭圆 64"/>
              <p:cNvSpPr/>
              <p:nvPr>
                <p:custDataLst>
                  <p:tags r:id="rId26"/>
                </p:custDataLst>
              </p:nvPr>
            </p:nvSpPr>
            <p:spPr>
              <a:xfrm>
                <a:off x="4758018" y="1684212"/>
                <a:ext cx="128308" cy="128308"/>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mn-ea"/>
                  <a:sym typeface="+mn-lt"/>
                </a:endParaRPr>
              </a:p>
            </p:txBody>
          </p:sp>
        </p:grpSp>
        <p:sp>
          <p:nvSpPr>
            <p:cNvPr id="1048614" name="文本框 60"/>
            <p:cNvSpPr txBox="1"/>
            <p:nvPr>
              <p:custDataLst>
                <p:tags r:id="rId27"/>
              </p:custDataLst>
            </p:nvPr>
          </p:nvSpPr>
          <p:spPr>
            <a:xfrm>
              <a:off x="5161244" y="1563700"/>
              <a:ext cx="1336675"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sym typeface="+mn-ea"/>
                </a:rPr>
                <a:t>学习任务</a:t>
              </a:r>
              <a:r>
                <a:rPr lang="zh-CN" altLang="en-US">
                  <a:latin typeface="黑体" panose="02010609060101010101" charset="-122"/>
                  <a:ea typeface="黑体" panose="02010609060101010101" charset="-122"/>
                </a:rPr>
                <a:t>三</a:t>
              </a:r>
              <a:endParaRPr lang="zh-CN" altLang="en-US">
                <a:latin typeface="黑体" panose="02010609060101010101" charset="-122"/>
                <a:ea typeface="黑体" panose="02010609060101010101" charset="-122"/>
              </a:endParaRPr>
            </a:p>
          </p:txBody>
        </p:sp>
        <p:sp>
          <p:nvSpPr>
            <p:cNvPr id="1048615" name="文本框 61"/>
            <p:cNvSpPr txBox="1"/>
            <p:nvPr>
              <p:custDataLst>
                <p:tags r:id="rId28"/>
              </p:custDataLst>
            </p:nvPr>
          </p:nvSpPr>
          <p:spPr>
            <a:xfrm>
              <a:off x="6603014" y="1471367"/>
              <a:ext cx="2829574" cy="553085"/>
            </a:xfrm>
            <a:prstGeom prst="rect">
              <a:avLst/>
            </a:prstGeom>
            <a:noFill/>
          </p:spPr>
          <p:txBody>
            <a:bodyPr wrap="square" rtlCol="0">
              <a:spAutoFit/>
            </a:bodyPr>
            <a:lstStyle/>
            <a:p>
              <a:r>
                <a:rPr lang="zh-CN" altLang="en-US" sz="3000" spc="600">
                  <a:latin typeface="黑体" panose="02010609060101010101" charset="-122"/>
                  <a:ea typeface="黑体" panose="02010609060101010101" charset="-122"/>
                  <a:cs typeface="阿里巴巴普惠体 M" panose="00020600040101010101" pitchFamily="18" charset="-122"/>
                  <a:sym typeface="+mn-ea"/>
                </a:rPr>
                <a:t>诗歌创作</a:t>
              </a:r>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grpSp>
      <p:grpSp>
        <p:nvGrpSpPr>
          <p:cNvPr id="70" name="组合 1" title=""/>
          <p:cNvGrpSpPr/>
          <p:nvPr>
            <p:custDataLst>
              <p:tags r:id="rId29"/>
            </p:custDataLst>
          </p:nvPr>
        </p:nvGrpSpPr>
        <p:grpSpPr>
          <a:xfrm>
            <a:off x="4696751" y="5657283"/>
            <a:ext cx="6146800" cy="899886"/>
            <a:chOff x="4483100" y="1298423"/>
            <a:chExt cx="6146800" cy="899886"/>
          </a:xfrm>
        </p:grpSpPr>
        <p:grpSp>
          <p:nvGrpSpPr>
            <p:cNvPr id="71" name="组合 2"/>
            <p:cNvGrpSpPr/>
            <p:nvPr>
              <p:custDataLst>
                <p:tags r:id="rId30"/>
              </p:custDataLst>
            </p:nvPr>
          </p:nvGrpSpPr>
          <p:grpSpPr>
            <a:xfrm>
              <a:off x="4483100" y="1298423"/>
              <a:ext cx="6146800" cy="899886"/>
              <a:chOff x="4483100" y="1298423"/>
              <a:chExt cx="6146800" cy="899886"/>
            </a:xfrm>
          </p:grpSpPr>
          <p:sp>
            <p:nvSpPr>
              <p:cNvPr id="1048616" name="矩形: 圆角 63"/>
              <p:cNvSpPr/>
              <p:nvPr>
                <p:custDataLst>
                  <p:tags r:id="rId31"/>
                </p:custDataLst>
              </p:nvPr>
            </p:nvSpPr>
            <p:spPr>
              <a:xfrm>
                <a:off x="4483100" y="1298423"/>
                <a:ext cx="6146800" cy="899886"/>
              </a:xfrm>
              <a:prstGeom prst="roundRect">
                <a:avLst/>
              </a:prstGeom>
              <a:solidFill>
                <a:schemeClr val="bg1">
                  <a:lumMod val="100000"/>
                </a:schemeClr>
              </a:solidFill>
              <a:ln>
                <a:noFill/>
              </a:ln>
              <a:effectLst>
                <a:outerShdw blurRad="254000" sx="103000" sy="103000" algn="ctr" rotWithShape="0">
                  <a:schemeClr val="accent1">
                    <a:lumMod val="20000"/>
                    <a:lumOff val="8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latin typeface="黑体" panose="02010609060101010101" charset="-122"/>
                  <a:ea typeface="黑体" panose="02010609060101010101" charset="-122"/>
                  <a:cs typeface="+mn-ea"/>
                </a:endParaRPr>
              </a:p>
            </p:txBody>
          </p:sp>
          <p:sp>
            <p:nvSpPr>
              <p:cNvPr id="1048617" name="椭圆 22"/>
              <p:cNvSpPr/>
              <p:nvPr>
                <p:custDataLst>
                  <p:tags r:id="rId32"/>
                </p:custDataLst>
              </p:nvPr>
            </p:nvSpPr>
            <p:spPr>
              <a:xfrm>
                <a:off x="4758018" y="1684212"/>
                <a:ext cx="128308" cy="128308"/>
              </a:xfrm>
              <a:prstGeom prst="ellipse">
                <a:avLst/>
              </a:prstGeom>
              <a:solidFill>
                <a:srgbClr val="384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mn-ea"/>
                  <a:sym typeface="+mn-lt"/>
                </a:endParaRPr>
              </a:p>
            </p:txBody>
          </p:sp>
        </p:grpSp>
        <p:sp>
          <p:nvSpPr>
            <p:cNvPr id="1048618" name="文本框 23"/>
            <p:cNvSpPr txBox="1"/>
            <p:nvPr>
              <p:custDataLst>
                <p:tags r:id="rId33"/>
              </p:custDataLst>
            </p:nvPr>
          </p:nvSpPr>
          <p:spPr>
            <a:xfrm>
              <a:off x="5161244" y="1563700"/>
              <a:ext cx="1336675" cy="368300"/>
            </a:xfrm>
            <a:prstGeom prst="rect">
              <a:avLst/>
            </a:prstGeom>
            <a:noFill/>
          </p:spPr>
          <p:txBody>
            <a:bodyPr wrap="square" rtlCol="0">
              <a:spAutoFit/>
            </a:bodyPr>
            <a:lstStyle/>
            <a:p>
              <a:r>
                <a:rPr lang="zh-CN" altLang="en-US">
                  <a:latin typeface="黑体" panose="02010609060101010101" charset="-122"/>
                  <a:ea typeface="黑体" panose="02010609060101010101" charset="-122"/>
                  <a:sym typeface="+mn-ea"/>
                </a:rPr>
                <a:t>学习任务</a:t>
              </a:r>
              <a:r>
                <a:rPr lang="zh-CN" altLang="en-US">
                  <a:latin typeface="黑体" panose="02010609060101010101" charset="-122"/>
                  <a:ea typeface="黑体" panose="02010609060101010101" charset="-122"/>
                </a:rPr>
                <a:t>四</a:t>
              </a:r>
              <a:endParaRPr lang="zh-CN" altLang="en-US">
                <a:latin typeface="黑体" panose="02010609060101010101" charset="-122"/>
                <a:ea typeface="黑体" panose="02010609060101010101" charset="-122"/>
              </a:endParaRPr>
            </a:p>
          </p:txBody>
        </p:sp>
        <p:sp>
          <p:nvSpPr>
            <p:cNvPr id="1048619" name="文本框 24"/>
            <p:cNvSpPr txBox="1"/>
            <p:nvPr>
              <p:custDataLst>
                <p:tags r:id="rId34"/>
              </p:custDataLst>
            </p:nvPr>
          </p:nvSpPr>
          <p:spPr>
            <a:xfrm>
              <a:off x="6603014" y="1471367"/>
              <a:ext cx="2829574" cy="553085"/>
            </a:xfrm>
            <a:prstGeom prst="rect">
              <a:avLst/>
            </a:prstGeom>
            <a:noFill/>
          </p:spPr>
          <p:txBody>
            <a:bodyPr wrap="square" rtlCol="0">
              <a:spAutoFit/>
            </a:bodyPr>
            <a:lstStyle/>
            <a:p>
              <a:pPr algn="l"/>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grpSp>
      <p:pic>
        <p:nvPicPr>
          <p:cNvPr id="2097155" name="图片 25" title=""/>
          <p:cNvPicPr>
            <a:picLocks noChangeAspect="1"/>
          </p:cNvPicPr>
          <p:nvPr>
            <p:custDataLst>
              <p:tags r:id="rId36"/>
            </p:custDataLst>
          </p:nvPr>
        </p:nvPicPr>
        <p:blipFill>
          <a:blip r:embed="rId35"/>
          <a:srcRect l="48024"/>
          <a:stretch>
            <a:fillRect/>
          </a:stretch>
        </p:blipFill>
        <p:spPr>
          <a:xfrm>
            <a:off x="0" y="1400175"/>
            <a:ext cx="2619375" cy="5171440"/>
          </a:xfrm>
          <a:prstGeom prst="rect">
            <a:avLst/>
          </a:prstGeom>
        </p:spPr>
      </p:pic>
      <p:sp>
        <p:nvSpPr>
          <p:cNvPr id="1048620" name="文本框 26" title=""/>
          <p:cNvSpPr txBox="1"/>
          <p:nvPr>
            <p:custDataLst>
              <p:tags r:id="rId37"/>
            </p:custDataLst>
          </p:nvPr>
        </p:nvSpPr>
        <p:spPr>
          <a:xfrm>
            <a:off x="560705" y="142875"/>
            <a:ext cx="7447915" cy="460375"/>
          </a:xfrm>
          <a:prstGeom prst="rect">
            <a:avLst/>
          </a:prstGeom>
          <a:noFill/>
        </p:spPr>
        <p:txBody>
          <a:bodyPr wrap="square" rtlCol="0">
            <a:noAutofit/>
          </a:bodyPr>
          <a:lstStyle/>
          <a:p>
            <a:pPr algn="ctr"/>
            <a:r>
              <a:rPr lang="zh-CN" altLang="en-US" sz="2000" spc="300">
                <a:solidFill>
                  <a:schemeClr val="bg1"/>
                </a:solidFill>
                <a:latin typeface="汉仪雅酷黑 45W" panose="020b0404020202020204" pitchFamily="34" charset="-122"/>
                <a:ea typeface="汉仪雅酷黑 45W" panose="020b0404020202020204" pitchFamily="34" charset="-122"/>
              </a:rPr>
              <a:t>课前准备丨初读感悟丨诗歌</a:t>
            </a:r>
            <a:r>
              <a:rPr lang="zh-CN" altLang="en-US" sz="2000" spc="300">
                <a:solidFill>
                  <a:schemeClr val="bg1"/>
                </a:solidFill>
                <a:latin typeface="汉仪雅酷黑 45W" panose="020b0404020202020204" pitchFamily="34" charset="-122"/>
                <a:ea typeface="汉仪雅酷黑 45W" panose="020b0404020202020204" pitchFamily="34" charset="-122"/>
                <a:sym typeface="+mn-ea"/>
              </a:rPr>
              <a:t>赏析</a:t>
            </a:r>
            <a:r>
              <a:rPr lang="zh-CN" altLang="en-US" sz="2000" spc="300">
                <a:solidFill>
                  <a:schemeClr val="bg1"/>
                </a:solidFill>
                <a:latin typeface="汉仪雅酷黑 45W" panose="020b0404020202020204" pitchFamily="34" charset="-122"/>
                <a:ea typeface="汉仪雅酷黑 45W" panose="020b0404020202020204" pitchFamily="34" charset="-122"/>
              </a:rPr>
              <a:t>丨诗歌创作</a:t>
            </a:r>
            <a:r>
              <a:rPr lang="en-US" altLang="zh-CN" sz="2000" spc="300">
                <a:solidFill>
                  <a:schemeClr val="bg1"/>
                </a:solidFill>
                <a:latin typeface="汉仪雅酷黑 45W" panose="020b0404020202020204" pitchFamily="34" charset="-122"/>
                <a:ea typeface="汉仪雅酷黑 45W" panose="020b0404020202020204" pitchFamily="34" charset="-122"/>
              </a:rPr>
              <a:t>|</a:t>
            </a:r>
            <a:r>
              <a:rPr lang="zh-CN" altLang="en-US" sz="2000" spc="300">
                <a:solidFill>
                  <a:schemeClr val="bg1"/>
                </a:solidFill>
                <a:latin typeface="汉仪雅酷黑 45W" panose="020b0404020202020204" pitchFamily="34" charset="-122"/>
                <a:ea typeface="汉仪雅酷黑 45W" panose="020b0404020202020204" pitchFamily="34" charset="-122"/>
              </a:rPr>
              <a:t>诗歌朗诵会</a:t>
            </a:r>
            <a:endParaRPr lang="zh-CN" altLang="en-US" sz="2000" spc="300">
              <a:solidFill>
                <a:schemeClr val="bg1"/>
              </a:solidFill>
              <a:latin typeface="汉仪雅酷黑 45W" panose="020b0404020202020204" pitchFamily="34" charset="-122"/>
              <a:ea typeface="汉仪雅酷黑 45W" panose="020b0404020202020204" pitchFamily="34" charset="-122"/>
            </a:endParaRPr>
          </a:p>
        </p:txBody>
      </p:sp>
      <p:sp>
        <p:nvSpPr>
          <p:cNvPr id="1048621" name="文本框 4" title=""/>
          <p:cNvSpPr txBox="1"/>
          <p:nvPr>
            <p:custDataLst>
              <p:tags r:id="rId38"/>
            </p:custDataLst>
          </p:nvPr>
        </p:nvSpPr>
        <p:spPr>
          <a:xfrm>
            <a:off x="6816665" y="5831497"/>
            <a:ext cx="2829574" cy="553085"/>
          </a:xfrm>
          <a:prstGeom prst="rect">
            <a:avLst/>
          </a:prstGeom>
          <a:noFill/>
        </p:spPr>
        <p:txBody>
          <a:bodyPr wrap="square" rtlCol="0">
            <a:spAutoFit/>
          </a:bodyPr>
          <a:lstStyle/>
          <a:p>
            <a:r>
              <a:rPr lang="zh-CN" altLang="en-US" sz="3000" spc="600">
                <a:latin typeface="黑体" panose="02010609060101010101" charset="-122"/>
                <a:ea typeface="黑体" panose="02010609060101010101" charset="-122"/>
                <a:cs typeface="阿里巴巴普惠体 M" panose="00020600040101010101" pitchFamily="18" charset="-122"/>
                <a:sym typeface="+mn-ea"/>
              </a:rPr>
              <a:t>诗歌诵读会</a:t>
            </a:r>
            <a:endParaRPr lang="zh-CN" altLang="en-US" sz="3000" spc="600">
              <a:latin typeface="黑体" panose="02010609060101010101" charset="-122"/>
              <a:ea typeface="黑体" panose="02010609060101010101" charset="-122"/>
              <a:cs typeface="阿里巴巴普惠体 M" panose="00020600040101010101" pitchFamily="18"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0" name=""/>
        <p:cNvGrpSpPr/>
        <p:nvPr>
          <p:custDataLst>
            <p:tags r:id="rId2"/>
          </p:custDataLst>
        </p:nvPr>
      </p:nvGrpSpPr>
      <p:grpSpPr>
        <a:xfrm>
          <a:off x="0" y="0"/>
          <a:ext cx="0" cy="0"/>
        </a:xfrm>
      </p:grpSpPr>
      <p:sp>
        <p:nvSpPr>
          <p:cNvPr id="1048671"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graphicFrame>
        <p:nvGraphicFramePr>
          <p:cNvPr id="4194305" name="表格 3" title=""/>
          <p:cNvGraphicFramePr>
            <a:graphicFrameLocks noGrp="1"/>
          </p:cNvGraphicFramePr>
          <p:nvPr>
            <p:custDataLst>
              <p:tags r:id="rId4"/>
            </p:custDataLst>
          </p:nvPr>
        </p:nvGraphicFramePr>
        <p:xfrm>
          <a:off x="1002665" y="1965960"/>
          <a:ext cx="10366375" cy="4710430"/>
        </p:xfrm>
        <a:graphic>
          <a:graphicData uri="http://schemas.openxmlformats.org/drawingml/2006/table">
            <a:tbl>
              <a:tblPr firstRow="1" bandRow="1">
                <a:tableStyleId>{5C22544A-7EE6-4342-B048-85BDC9FD1C3A}</a:tableStyleId>
              </a:tblPr>
              <a:tblGrid>
                <a:gridCol w="1458595"/>
                <a:gridCol w="3009265"/>
                <a:gridCol w="3260090"/>
                <a:gridCol w="2638425"/>
              </a:tblGrid>
              <a:tr h="709295">
                <a:tc>
                  <a:txBody>
                    <a:bodyPr vert="horz" wrap="square"/>
                    <a:lstStyle/>
                    <a:p>
                      <a:pPr algn="ctr">
                        <a:lnSpc>
                          <a:spcPct val="150000"/>
                        </a:lnSpc>
                        <a:buNone/>
                      </a:pPr>
                      <a:r>
                        <a:rPr lang="zh-CN" altLang="en-US"/>
                        <a:t>诗歌</a:t>
                      </a:r>
                      <a:endParaRPr lang="zh-CN" altLang="en-US"/>
                    </a:p>
                  </a:txBody>
                  <a:tcPr/>
                </a:tc>
                <a:tc>
                  <a:txBody>
                    <a:bodyPr vert="horz" wrap="square"/>
                    <a:lstStyle/>
                    <a:p>
                      <a:pPr algn="ctr">
                        <a:lnSpc>
                          <a:spcPct val="150000"/>
                        </a:lnSpc>
                        <a:buNone/>
                      </a:pPr>
                      <a:r>
                        <a:rPr lang="zh-CN" altLang="en-US"/>
                        <a:t>意象</a:t>
                      </a:r>
                      <a:endParaRPr lang="zh-CN" altLang="en-US"/>
                    </a:p>
                  </a:txBody>
                  <a:tcPr/>
                </a:tc>
                <a:tc>
                  <a:txBody>
                    <a:bodyPr vert="horz" wrap="square"/>
                    <a:lstStyle/>
                    <a:p>
                      <a:pPr algn="ctr">
                        <a:lnSpc>
                          <a:spcPct val="150000"/>
                        </a:lnSpc>
                        <a:buNone/>
                      </a:pPr>
                      <a:r>
                        <a:rPr lang="zh-CN" altLang="en-US"/>
                        <a:t>特点</a:t>
                      </a:r>
                      <a:endParaRPr lang="zh-CN" altLang="en-US"/>
                    </a:p>
                  </a:txBody>
                  <a:tcPr/>
                </a:tc>
                <a:tc>
                  <a:txBody>
                    <a:bodyPr vert="horz" wrap="square"/>
                    <a:lstStyle/>
                    <a:p>
                      <a:pPr algn="ctr">
                        <a:lnSpc>
                          <a:spcPct val="150000"/>
                        </a:lnSpc>
                        <a:buNone/>
                      </a:pPr>
                      <a:r>
                        <a:rPr lang="zh-CN" altLang="en-US"/>
                        <a:t>情思</a:t>
                      </a:r>
                      <a:endParaRPr lang="zh-CN" altLang="en-US"/>
                    </a:p>
                  </a:txBody>
                  <a:tcPr/>
                </a:tc>
              </a:tr>
              <a:tr h="709295">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《立在地球上放号》</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白云、北冰洋、太平洋、洪涛、我、力</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宏大、阔远、雄奇、气势磅礴</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力的画图，力的颂歌。</a:t>
                      </a:r>
                      <a:endParaRPr lang="zh-CN" altLang="en-US" sz="2200" b="0">
                        <a:solidFill>
                          <a:schemeClr val="tx1"/>
                        </a:solidFill>
                        <a:effectLst/>
                        <a:latin typeface="楷体" panose="02010609060101010101" charset="-122"/>
                        <a:ea typeface="楷体" panose="02010609060101010101" charset="-122"/>
                      </a:endParaRPr>
                    </a:p>
                  </a:txBody>
                  <a:tcPr/>
                </a:tc>
              </a:tr>
              <a:tr h="709295">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《红烛》</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ClrTx/>
                        <a:buSzTx/>
                        <a:buFontTx/>
                        <a:buNone/>
                      </a:pPr>
                      <a:r>
                        <a:rPr lang="zh-CN" altLang="en-US" sz="2200" b="0">
                          <a:solidFill>
                            <a:schemeClr val="tx1"/>
                          </a:solidFill>
                          <a:effectLst/>
                          <a:latin typeface="楷体" panose="02010609060101010101" charset="-122"/>
                          <a:ea typeface="楷体" panose="02010609060101010101" charset="-122"/>
                          <a:sym typeface="+mn-ea"/>
                        </a:rPr>
                        <a:t>红烛：红，光，泪，灰</a:t>
                      </a:r>
                      <a:endParaRPr lang="zh-CN" altLang="en-US" sz="2200" b="0">
                        <a:solidFill>
                          <a:schemeClr val="tx1"/>
                        </a:solidFill>
                        <a:effectLst/>
                        <a:latin typeface="楷体" panose="02010609060101010101" charset="-122"/>
                        <a:ea typeface="楷体" panose="02010609060101010101" charset="-122"/>
                        <a:sym typeface="+mn-ea"/>
                      </a:endParaRPr>
                    </a:p>
                  </a:txBody>
                  <a:tcPr/>
                </a:tc>
                <a:tc>
                  <a:txBody>
                    <a:bodyPr vert="horz" wrap="square"/>
                    <a:lstStyle/>
                    <a:p>
                      <a:pPr algn="l" fontAlgn="auto">
                        <a:lnSpc>
                          <a:spcPct val="100000"/>
                        </a:lnSpc>
                        <a:buClrTx/>
                        <a:buSzTx/>
                        <a:buFontTx/>
                        <a:buNone/>
                      </a:pPr>
                      <a:r>
                        <a:rPr lang="zh-CN" altLang="en-US" sz="2200" b="0">
                          <a:solidFill>
                            <a:schemeClr val="tx1"/>
                          </a:solidFill>
                          <a:effectLst/>
                          <a:latin typeface="楷体" panose="02010609060101010101" charset="-122"/>
                          <a:ea typeface="楷体" panose="02010609060101010101" charset="-122"/>
                          <a:sym typeface="+mn-ea"/>
                        </a:rPr>
                        <a:t>浓烈、唯美</a:t>
                      </a:r>
                      <a:endParaRPr lang="zh-CN" altLang="en-US" sz="2200" b="0">
                        <a:solidFill>
                          <a:schemeClr val="tx1"/>
                        </a:solidFill>
                        <a:effectLst/>
                        <a:latin typeface="楷体" panose="02010609060101010101" charset="-122"/>
                        <a:ea typeface="楷体" panose="02010609060101010101" charset="-122"/>
                        <a:sym typeface="+mn-ea"/>
                      </a:endParaRPr>
                    </a:p>
                  </a:txBody>
                  <a:tcPr/>
                </a:tc>
                <a:tc>
                  <a:txBody>
                    <a:bodyPr vert="horz" wrap="square"/>
                    <a:lstStyle/>
                    <a:p>
                      <a:pPr algn="l" fontAlgn="auto">
                        <a:lnSpc>
                          <a:spcPct val="100000"/>
                        </a:lnSpc>
                        <a:buClrTx/>
                        <a:buSzTx/>
                        <a:buFontTx/>
                      </a:pPr>
                      <a:r>
                        <a:rPr lang="zh-CN" altLang="zh-CN" sz="2200" b="0" spc="200">
                          <a:ln w="3175">
                            <a:noFill/>
                            <a:prstDash val="dash"/>
                          </a:ln>
                          <a:solidFill>
                            <a:schemeClr val="tx1"/>
                          </a:solidFill>
                          <a:effectLst/>
                          <a:latin typeface="楷体" panose="02010609060101010101" charset="-122"/>
                          <a:ea typeface="楷体" panose="02010609060101010101" charset="-122"/>
                          <a:cs typeface="微软雅黑" panose="020b0503020204020204" charset="-122"/>
                          <a:sym typeface="+mn-ea"/>
                        </a:rPr>
                        <a:t>奉献和忠诚</a:t>
                      </a:r>
                      <a:endParaRPr lang="en-US" altLang="zh-CN" sz="2200" b="0" spc="200">
                        <a:ln w="3175">
                          <a:noFill/>
                          <a:prstDash val="dash"/>
                        </a:ln>
                        <a:solidFill>
                          <a:schemeClr val="tx1"/>
                        </a:solidFill>
                        <a:effectLst/>
                        <a:latin typeface="楷体" panose="02010609060101010101" charset="-122"/>
                        <a:ea typeface="楷体" panose="02010609060101010101" charset="-122"/>
                        <a:cs typeface="微软雅黑" panose="020b0503020204020204" charset="-122"/>
                        <a:sym typeface="+mn-ea"/>
                      </a:endParaRPr>
                    </a:p>
                  </a:txBody>
                  <a:tcPr/>
                </a:tc>
              </a:tr>
              <a:tr h="709295">
                <a:tc>
                  <a:txBody>
                    <a:bodyPr vert="horz" wrap="square"/>
                    <a:lstStyle/>
                    <a:p>
                      <a:pPr algn="l" fontAlgn="auto">
                        <a:lnSpc>
                          <a:spcPct val="100000"/>
                        </a:lnSpc>
                        <a:buNone/>
                      </a:pPr>
                      <a:r>
                        <a:rPr lang="zh-CN" altLang="en-US" sz="2200" b="0" spc="120">
                          <a:solidFill>
                            <a:schemeClr val="tx1"/>
                          </a:solidFill>
                          <a:effectLst/>
                          <a:latin typeface="楷体" panose="02010609060101010101" charset="-122"/>
                          <a:ea typeface="楷体" panose="02010609060101010101" charset="-122"/>
                          <a:sym typeface="+mn-ea"/>
                        </a:rPr>
                        <a:t>《峨日朵雪峰之侧》</a:t>
                      </a:r>
                      <a:endParaRPr lang="zh-CN" altLang="en-US" sz="2200" b="0" spc="120">
                        <a:solidFill>
                          <a:schemeClr val="tx1"/>
                        </a:solidFill>
                        <a:effectLst/>
                        <a:latin typeface="楷体" panose="02010609060101010101" charset="-122"/>
                        <a:ea typeface="楷体" panose="02010609060101010101" charset="-122"/>
                        <a:sym typeface="+mn-ea"/>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薄壁、雪、太阳、山海</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ClrTx/>
                        <a:buSzTx/>
                        <a:buFontTx/>
                        <a:buNone/>
                      </a:pPr>
                      <a:r>
                        <a:rPr lang="zh-CN" altLang="en-US" sz="2200" b="0">
                          <a:solidFill>
                            <a:schemeClr val="tx1"/>
                          </a:solidFill>
                          <a:effectLst/>
                          <a:latin typeface="楷体" panose="02010609060101010101" charset="-122"/>
                          <a:ea typeface="楷体" panose="02010609060101010101" charset="-122"/>
                          <a:sym typeface="+mn-ea"/>
                        </a:rPr>
                        <a:t>凝重、苍凉、浑厚、</a:t>
                      </a:r>
                      <a:r>
                        <a:rPr lang="zh-CN" altLang="en-US" sz="2200" b="0">
                          <a:solidFill>
                            <a:schemeClr val="tx1"/>
                          </a:solidFill>
                          <a:effectLst/>
                          <a:latin typeface="楷体" panose="02010609060101010101" charset="-122"/>
                          <a:ea typeface="楷体" panose="02010609060101010101" charset="-122"/>
                          <a:sym typeface="+mn-lt"/>
                        </a:rPr>
                        <a:t>壮丽</a:t>
                      </a:r>
                      <a:endParaRPr lang="zh-CN" altLang="en-US" sz="2200" b="0">
                        <a:solidFill>
                          <a:schemeClr val="tx1"/>
                        </a:solidFill>
                        <a:effectLst/>
                        <a:latin typeface="楷体" panose="02010609060101010101" charset="-122"/>
                        <a:ea typeface="楷体" panose="02010609060101010101" charset="-122"/>
                        <a:sym typeface="+mn-lt"/>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sym typeface="+mn-lt"/>
                        </a:rPr>
                        <a:t>对生命的热爱，对生命力的赞颂。</a:t>
                      </a:r>
                      <a:endParaRPr lang="zh-CN" altLang="en-US" sz="2200" b="0">
                        <a:solidFill>
                          <a:schemeClr val="tx1"/>
                        </a:solidFill>
                        <a:effectLst/>
                        <a:latin typeface="楷体" panose="02010609060101010101" charset="-122"/>
                        <a:ea typeface="楷体" panose="02010609060101010101" charset="-122"/>
                        <a:sym typeface="+mn-lt"/>
                      </a:endParaRPr>
                    </a:p>
                  </a:txBody>
                  <a:tcPr/>
                </a:tc>
              </a:tr>
              <a:tr h="709295">
                <a:tc>
                  <a:txBody>
                    <a:bodyPr vert="horz" wrap="square"/>
                    <a:lstStyle/>
                    <a:p>
                      <a:pPr algn="l" fontAlgn="auto">
                        <a:lnSpc>
                          <a:spcPct val="100000"/>
                        </a:lnSpc>
                        <a:buNone/>
                      </a:pPr>
                      <a:r>
                        <a:rPr sz="2200" b="0">
                          <a:solidFill>
                            <a:schemeClr val="tx1"/>
                          </a:solidFill>
                          <a:effectLst/>
                          <a:latin typeface="楷体" panose="02010609060101010101" charset="-122"/>
                          <a:ea typeface="楷体" panose="02010609060101010101" charset="-122"/>
                          <a:cs typeface="黑体" panose="02010609060101010101" charset="-122"/>
                          <a:sym typeface="+mn-ea"/>
                        </a:rPr>
                        <a:t>《致云雀》</a:t>
                      </a:r>
                      <a:endParaRPr lang="zh-CN" altLang="en-US" sz="2200" b="0">
                        <a:solidFill>
                          <a:schemeClr val="tx1"/>
                        </a:solidFill>
                        <a:effectLst/>
                        <a:latin typeface="楷体" panose="02010609060101010101" charset="-122"/>
                        <a:ea typeface="楷体" panose="02010609060101010101" charset="-122"/>
                        <a:cs typeface="黑体" panose="02010609060101010101" charset="-122"/>
                        <a:sym typeface="+mn-ea"/>
                      </a:endParaRPr>
                    </a:p>
                  </a:txBody>
                  <a:tcPr/>
                </a:tc>
                <a:tc>
                  <a:txBody>
                    <a:bodyPr vert="horz" wrap="square"/>
                    <a:lstStyle/>
                    <a:p>
                      <a:pPr algn="l" fontAlgn="auto">
                        <a:lnSpc>
                          <a:spcPct val="100000"/>
                        </a:lnSpc>
                        <a:buNone/>
                      </a:pPr>
                      <a:r>
                        <a:rPr lang="zh-CN" altLang="en-US" sz="2200" b="0">
                          <a:solidFill>
                            <a:schemeClr val="tx1"/>
                          </a:solidFill>
                          <a:effectLst/>
                          <a:latin typeface="楷体" panose="02010609060101010101" charset="-122"/>
                          <a:ea typeface="楷体" panose="02010609060101010101" charset="-122"/>
                        </a:rPr>
                        <a:t>云雀</a:t>
                      </a:r>
                      <a:endParaRPr lang="zh-CN" altLang="en-US" sz="2200" b="0">
                        <a:solidFill>
                          <a:schemeClr val="tx1"/>
                        </a:solidFill>
                        <a:effectLst/>
                        <a:latin typeface="楷体" panose="02010609060101010101" charset="-122"/>
                        <a:ea typeface="楷体" panose="02010609060101010101" charset="-122"/>
                      </a:endParaRPr>
                    </a:p>
                  </a:txBody>
                  <a:tcPr/>
                </a:tc>
                <a:tc>
                  <a:txBody>
                    <a:bodyPr vert="horz" wrap="square"/>
                    <a:lstStyle/>
                    <a:p>
                      <a:pPr algn="l" fontAlgn="auto">
                        <a:lnSpc>
                          <a:spcPct val="100000"/>
                        </a:lnSpc>
                        <a:buNone/>
                      </a:pPr>
                      <a:r>
                        <a:rPr lang="zh-CN" altLang="zh-CN" sz="2200" b="0">
                          <a:solidFill>
                            <a:schemeClr val="tx1"/>
                          </a:solidFill>
                          <a:effectLst/>
                          <a:latin typeface="楷体" panose="02010609060101010101" charset="-122"/>
                          <a:ea typeface="楷体" panose="02010609060101010101" charset="-122"/>
                          <a:sym typeface="+mn-ea"/>
                        </a:rPr>
                        <a:t>欢乐、光明、美丽</a:t>
                      </a:r>
                      <a:endParaRPr lang="zh-CN" altLang="zh-CN" sz="2200" b="0">
                        <a:solidFill>
                          <a:schemeClr val="tx1"/>
                        </a:solidFill>
                        <a:effectLst/>
                        <a:latin typeface="楷体" panose="02010609060101010101" charset="-122"/>
                        <a:ea typeface="楷体" panose="02010609060101010101" charset="-122"/>
                        <a:sym typeface="+mn-ea"/>
                      </a:endParaRPr>
                    </a:p>
                  </a:txBody>
                  <a:tcPr/>
                </a:tc>
                <a:tc>
                  <a:txBody>
                    <a:bodyPr vert="horz" wrap="square"/>
                    <a:lstStyle/>
                    <a:p>
                      <a:pPr marR="0" lvl="0" indent="0" algn="l" defTabSz="914400" rtl="0" fontAlgn="auto">
                        <a:lnSpc>
                          <a:spcPct val="100000"/>
                        </a:lnSpc>
                        <a:spcBef>
                          <a:spcPct val="0"/>
                        </a:spcBef>
                        <a:spcAft>
                          <a:spcPct val="0"/>
                        </a:spcAft>
                        <a:buClrTx/>
                        <a:buSzTx/>
                        <a:buFontTx/>
                        <a:buNone/>
                      </a:pPr>
                      <a:r>
                        <a:rPr lang="zh-CN" altLang="en-US" sz="2200" b="0" noProof="0">
                          <a:ln>
                            <a:noFill/>
                          </a:ln>
                          <a:solidFill>
                            <a:schemeClr val="tx1"/>
                          </a:solidFill>
                          <a:effectLst/>
                          <a:uLnTx/>
                          <a:uFillTx/>
                          <a:latin typeface="楷体" panose="02010609060101010101" charset="-122"/>
                          <a:ea typeface="楷体" panose="02010609060101010101" charset="-122"/>
                          <a:sym typeface="+mn-ea"/>
                        </a:rPr>
                        <a:t>对光明的向往，对理想的追求。</a:t>
                      </a:r>
                      <a:endParaRPr lang="zh-CN" altLang="en-US" sz="2200" b="0" noProof="0">
                        <a:ln>
                          <a:noFill/>
                        </a:ln>
                        <a:solidFill>
                          <a:schemeClr val="tx1"/>
                        </a:solidFill>
                        <a:effectLst/>
                        <a:uLnTx/>
                        <a:uFillTx/>
                        <a:latin typeface="楷体" panose="02010609060101010101" charset="-122"/>
                        <a:ea typeface="楷体" panose="02010609060101010101" charset="-122"/>
                        <a:sym typeface="+mn-ea"/>
                      </a:endParaRPr>
                    </a:p>
                  </a:txBody>
                  <a:tcPr/>
                </a:tc>
              </a:tr>
            </a:tbl>
          </a:graphicData>
        </a:graphic>
      </p:graphicFrame>
      <p:sp>
        <p:nvSpPr>
          <p:cNvPr id="1048672" name="文本框 4" title=""/>
          <p:cNvSpPr txBox="1"/>
          <p:nvPr>
            <p:custDataLst>
              <p:tags r:id="rId5"/>
            </p:custDataLst>
          </p:nvPr>
        </p:nvSpPr>
        <p:spPr>
          <a:xfrm>
            <a:off x="274955" y="767080"/>
            <a:ext cx="11488420" cy="1198880"/>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活动一：五首诗歌风格各异，但诗人都善于运用意象来表达自己的情思。任选一首，想一想：诗中运用了哪些意象?这些意象有怎样的特点?激发了你怎样的情思?</a:t>
            </a:r>
            <a:r>
              <a:rPr lang="zh-CN" sz="2400">
                <a:latin typeface="黑体" panose="02010609060101010101" charset="-122"/>
                <a:ea typeface="黑体" panose="02010609060101010101" charset="-122"/>
                <a:cs typeface="楷体" panose="02010609060101010101" charset="-122"/>
                <a:sym typeface="+mn-lt"/>
              </a:rPr>
              <a:t>完成以下表格：</a:t>
            </a:r>
            <a:endParaRPr lang="en-US" altLang="zh-CN" sz="2400" b="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1" name=""/>
        <p:cNvGrpSpPr/>
        <p:nvPr>
          <p:custDataLst>
            <p:tags r:id="rId2"/>
          </p:custDataLst>
        </p:nvPr>
      </p:nvGrpSpPr>
      <p:grpSpPr>
        <a:xfrm>
          <a:off x="0" y="0"/>
          <a:ext cx="0" cy="0"/>
        </a:xfrm>
      </p:grpSpPr>
      <p:sp>
        <p:nvSpPr>
          <p:cNvPr id="1048673"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74"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a:t>
            </a:r>
            <a:r>
              <a:rPr lang="zh-CN" sz="2400">
                <a:latin typeface="黑体" panose="02010609060101010101" charset="-122"/>
                <a:ea typeface="黑体" panose="02010609060101010101" charset="-122"/>
                <a:cs typeface="楷体" panose="02010609060101010101" charset="-122"/>
                <a:sym typeface="+mn-lt"/>
              </a:rPr>
              <a:t>二</a:t>
            </a:r>
            <a:r>
              <a:rPr sz="2400">
                <a:latin typeface="黑体" panose="02010609060101010101" charset="-122"/>
                <a:ea typeface="黑体" panose="02010609060101010101" charset="-122"/>
                <a:cs typeface="楷体" panose="02010609060101010101" charset="-122"/>
                <a:sym typeface="+mn-lt"/>
              </a:rPr>
              <a:t>：如何通过意象来欣赏诗歌?记录下自己的思考，写一则</a:t>
            </a:r>
            <a:r>
              <a:rPr sz="240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札记</a:t>
            </a:r>
            <a:r>
              <a:rPr sz="2400">
                <a:latin typeface="黑体" panose="02010609060101010101" charset="-122"/>
                <a:ea typeface="黑体" panose="02010609060101010101" charset="-122"/>
                <a:cs typeface="楷体" panose="02010609060101010101" charset="-122"/>
                <a:sym typeface="+mn-lt"/>
              </a:rPr>
              <a:t>。</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75" name="文本框 2" title=""/>
          <p:cNvSpPr txBox="1"/>
          <p:nvPr>
            <p:custDataLst>
              <p:tags r:id="rId5"/>
            </p:custDataLst>
          </p:nvPr>
        </p:nvSpPr>
        <p:spPr>
          <a:xfrm>
            <a:off x="636270" y="5316220"/>
            <a:ext cx="6096000" cy="829945"/>
          </a:xfrm>
          <a:prstGeom prst="rect">
            <a:avLst/>
          </a:prstGeom>
          <a:noFill/>
        </p:spPr>
        <p:txBody>
          <a:bodyPr wrap="square" rtlCol="0" anchor="t">
            <a:spAutoFit/>
          </a:bodyPr>
          <a:lstStyle/>
          <a:p>
            <a:r>
              <a:rPr lang="zh-CN" altLang="en-US" sz="2400">
                <a:solidFill>
                  <a:srgbClr val="FF0000"/>
                </a:solidFill>
              </a:rPr>
              <a:t>札记：读书时摘记的要点、心得或随笔记事等文字。古称小木简为札，条记于札，故称。</a:t>
            </a:r>
            <a:endParaRPr lang="zh-CN" altLang="en-US" sz="2400">
              <a:solidFill>
                <a:srgbClr val="FF0000"/>
              </a:solidFill>
            </a:endParaRPr>
          </a:p>
        </p:txBody>
      </p:sp>
      <p:sp>
        <p:nvSpPr>
          <p:cNvPr id="1048676" name="文本框 5" title=""/>
          <p:cNvSpPr txBox="1"/>
          <p:nvPr>
            <p:custDataLst>
              <p:tags r:id="rId6"/>
            </p:custDataLst>
          </p:nvPr>
        </p:nvSpPr>
        <p:spPr>
          <a:xfrm>
            <a:off x="636270" y="1494155"/>
            <a:ext cx="6096000" cy="3415030"/>
          </a:xfrm>
          <a:prstGeom prst="rect">
            <a:avLst/>
          </a:prstGeom>
          <a:noFill/>
        </p:spPr>
        <p:txBody>
          <a:bodyPr wrap="square" rtlCol="0" anchor="t">
            <a:spAutoFit/>
          </a:bodyPr>
          <a:lstStyle/>
          <a:p>
            <a:r>
              <a:rPr lang="zh-CN" altLang="en-US" sz="2400">
                <a:latin typeface="黑体" panose="02010609060101010101" charset="-122"/>
                <a:ea typeface="黑体" panose="02010609060101010101" charset="-122"/>
                <a:cs typeface="黑体" panose="02010609060101010101" charset="-122"/>
              </a:rPr>
              <a:t>章炳麟《国故论衡·文学总略》</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楷体" panose="02010609060101010101" charset="-122"/>
                <a:ea typeface="楷体" panose="02010609060101010101" charset="-122"/>
                <a:cs typeface="楷体" panose="02010609060101010101" charset="-122"/>
              </a:rPr>
              <a:t>是故绳线联贯谓之经，簿书记事谓之专，比竹成册谓之仑，各从其质以为之名，亦犹古言‘方策’，汉言‘尺牍’，今言‘札记’矣。</a:t>
            </a:r>
            <a:r>
              <a:rPr lang="zh-CN" altLang="en-US" sz="2400">
                <a:latin typeface="宋体" panose="02010600030101010101" pitchFamily="2" charset="-122"/>
                <a:ea typeface="宋体" panose="02010600030101010101" pitchFamily="2" charset="-122"/>
                <a:cs typeface="宋体" panose="02010600030101010101" pitchFamily="2" charset="-122"/>
              </a:rPr>
              <a:t>”如：清姜宸英有《湛园札记》、卢文弨有《锺山札记》等。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黑体" panose="02010609060101010101" charset="-122"/>
                <a:ea typeface="黑体" panose="02010609060101010101" charset="-122"/>
                <a:cs typeface="宋体" panose="02010600030101010101" pitchFamily="2" charset="-122"/>
              </a:rPr>
              <a:t>清王筠《菉友肊说》：</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楷体" panose="02010609060101010101" charset="-122"/>
                <a:ea typeface="楷体" panose="02010609060101010101" charset="-122"/>
                <a:cs typeface="宋体" panose="02010600030101010101" pitchFamily="2" charset="-122"/>
              </a:rPr>
              <a:t>或学而有得，或思而有得，辄札记之。</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097170" name="图片 125" title=""/>
          <p:cNvPicPr/>
          <p:nvPr>
            <p:custDataLst>
              <p:tags r:id="rId8"/>
            </p:custDataLst>
          </p:nvPr>
        </p:nvPicPr>
        <p:blipFill>
          <a:blip r:embed="rId7"/>
          <a:stretch>
            <a:fillRect/>
          </a:stretch>
        </p:blipFill>
        <p:spPr>
          <a:xfrm>
            <a:off x="7212330" y="1372870"/>
            <a:ext cx="4425315" cy="5226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76"/>
                                        </p:tgtEl>
                                        <p:attrNameLst>
                                          <p:attrName>style.visibility</p:attrName>
                                        </p:attrNameLst>
                                      </p:cBhvr>
                                      <p:to>
                                        <p:strVal val="visible"/>
                                      </p:to>
                                    </p:set>
                                    <p:animEffect transition="in" filter="blinds(horizontal)">
                                      <p:cBhvr>
                                        <p:cTn id="7" dur="500"/>
                                        <p:tgtEl>
                                          <p:spTgt spid="104867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75"/>
                                        </p:tgtEl>
                                        <p:attrNameLst>
                                          <p:attrName>style.visibility</p:attrName>
                                        </p:attrNameLst>
                                      </p:cBhvr>
                                      <p:to>
                                        <p:strVal val="visible"/>
                                      </p:to>
                                    </p:set>
                                    <p:animEffect transition="in" filter="blinds(horizontal)">
                                      <p:cBhvr>
                                        <p:cTn id="12" dur="500"/>
                                        <p:tgtEl>
                                          <p:spTgt spid="104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5" grpId="0"/>
      <p:bldP spid="104867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2" name=""/>
        <p:cNvGrpSpPr/>
        <p:nvPr>
          <p:custDataLst>
            <p:tags r:id="rId2"/>
          </p:custDataLst>
        </p:nvPr>
      </p:nvGrpSpPr>
      <p:grpSpPr>
        <a:xfrm>
          <a:off x="0" y="0"/>
          <a:ext cx="0" cy="0"/>
        </a:xfrm>
      </p:grpSpPr>
      <p:sp>
        <p:nvSpPr>
          <p:cNvPr id="1048677"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78"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a:t>
            </a:r>
            <a:r>
              <a:rPr lang="zh-CN" sz="2400">
                <a:latin typeface="黑体" panose="02010609060101010101" charset="-122"/>
                <a:ea typeface="黑体" panose="02010609060101010101" charset="-122"/>
                <a:cs typeface="楷体" panose="02010609060101010101" charset="-122"/>
                <a:sym typeface="+mn-lt"/>
              </a:rPr>
              <a:t>二</a:t>
            </a:r>
            <a:r>
              <a:rPr sz="2400">
                <a:latin typeface="黑体" panose="02010609060101010101" charset="-122"/>
                <a:ea typeface="黑体" panose="02010609060101010101" charset="-122"/>
                <a:cs typeface="楷体" panose="02010609060101010101" charset="-122"/>
                <a:sym typeface="+mn-lt"/>
              </a:rPr>
              <a:t>：如何通过意象来欣赏诗歌?记录下自己的思考，写一则札记。</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79" name="文本框 126" title=""/>
          <p:cNvSpPr txBox="1"/>
          <p:nvPr>
            <p:custDataLst>
              <p:tags r:id="rId5"/>
            </p:custDataLst>
          </p:nvPr>
        </p:nvSpPr>
        <p:spPr>
          <a:xfrm>
            <a:off x="274955" y="1372870"/>
            <a:ext cx="3274060" cy="5072380"/>
          </a:xfrm>
          <a:prstGeom prst="rect">
            <a:avLst/>
          </a:prstGeom>
          <a:solidFill>
            <a:schemeClr val="accent5">
              <a:lumMod val="20000"/>
              <a:lumOff val="80000"/>
            </a:schemeClr>
          </a:solidFill>
          <a:ln w="9525">
            <a:noFill/>
          </a:ln>
        </p:spPr>
        <p:txBody>
          <a:bodyPr wrap="square">
            <a:noAutofit/>
          </a:bodyPr>
          <a:lstStyle/>
          <a:p>
            <a:pPr indent="0" algn="ctr"/>
            <a:r>
              <a:rPr sz="2200">
                <a:solidFill>
                  <a:srgbClr val="FF0000"/>
                </a:solidFill>
                <a:latin typeface="黑体" panose="02010609060101010101" charset="-122"/>
                <a:ea typeface="黑体" panose="02010609060101010101" charset="-122"/>
                <a:cs typeface="楷体" panose="02010609060101010101" charset="-122"/>
                <a:sym typeface="+mn-lt"/>
              </a:rPr>
              <a:t>立在地球边上放号</a:t>
            </a:r>
            <a:endParaRPr sz="2200">
              <a:latin typeface="黑体" panose="02010609060101010101" charset="-122"/>
              <a:ea typeface="黑体" panose="02010609060101010101" charset="-122"/>
              <a:cs typeface="楷体" panose="02010609060101010101" charset="-122"/>
              <a:sym typeface="+mn-lt"/>
            </a:endParaRPr>
          </a:p>
          <a:p>
            <a:pPr indent="0"/>
            <a:r>
              <a:rPr lang="zh-CN" sz="2200" b="0">
                <a:latin typeface="隶书" panose="02010509060101010101" charset="-122"/>
                <a:ea typeface="隶书" panose="02010509060101010101" charset="-122"/>
                <a:cs typeface="隶书" panose="02010509060101010101" charset="-122"/>
              </a:rPr>
              <a:t>无数的白云正在空中怒涌，</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啊啊！好幅壮丽的</a:t>
            </a:r>
            <a:r>
              <a:rPr lang="zh-CN" sz="2200" b="0">
                <a:solidFill>
                  <a:srgbClr val="FF0000"/>
                </a:solidFill>
                <a:latin typeface="隶书" panose="02010509060101010101" charset="-122"/>
                <a:ea typeface="隶书" panose="02010509060101010101" charset="-122"/>
                <a:cs typeface="隶书" panose="02010509060101010101" charset="-122"/>
              </a:rPr>
              <a:t>北冰洋</a:t>
            </a:r>
            <a:r>
              <a:rPr lang="zh-CN" sz="2200" b="0">
                <a:latin typeface="隶书" panose="02010509060101010101" charset="-122"/>
                <a:ea typeface="隶书" panose="02010509060101010101" charset="-122"/>
                <a:cs typeface="隶书" panose="02010509060101010101" charset="-122"/>
              </a:rPr>
              <a:t>的情景哟！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无限的</a:t>
            </a:r>
            <a:r>
              <a:rPr lang="zh-CN" sz="2200" b="0">
                <a:solidFill>
                  <a:srgbClr val="FF0000"/>
                </a:solidFill>
                <a:latin typeface="隶书" panose="02010509060101010101" charset="-122"/>
                <a:ea typeface="隶书" panose="02010509060101010101" charset="-122"/>
                <a:cs typeface="隶书" panose="02010509060101010101" charset="-122"/>
              </a:rPr>
              <a:t>太平洋</a:t>
            </a:r>
            <a:r>
              <a:rPr lang="zh-CN" sz="2200" b="0">
                <a:latin typeface="隶书" panose="02010509060101010101" charset="-122"/>
                <a:ea typeface="隶书" panose="02010509060101010101" charset="-122"/>
                <a:cs typeface="隶书" panose="02010509060101010101" charset="-122"/>
              </a:rPr>
              <a:t>提起他全身的力量来要把</a:t>
            </a:r>
            <a:r>
              <a:rPr lang="zh-CN" sz="2200" b="0">
                <a:solidFill>
                  <a:srgbClr val="FF0000"/>
                </a:solidFill>
                <a:latin typeface="隶书" panose="02010509060101010101" charset="-122"/>
                <a:ea typeface="隶书" panose="02010509060101010101" charset="-122"/>
                <a:cs typeface="隶书" panose="02010509060101010101" charset="-122"/>
              </a:rPr>
              <a:t>地球</a:t>
            </a:r>
            <a:r>
              <a:rPr lang="zh-CN" sz="2200" b="0">
                <a:latin typeface="隶书" panose="02010509060101010101" charset="-122"/>
                <a:ea typeface="隶书" panose="02010509060101010101" charset="-122"/>
                <a:cs typeface="隶书" panose="02010509060101010101" charset="-122"/>
              </a:rPr>
              <a:t>推倒。</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啊啊！我眼前来了的滚滚的</a:t>
            </a:r>
            <a:r>
              <a:rPr lang="zh-CN" sz="2200" b="0">
                <a:solidFill>
                  <a:srgbClr val="FF0000"/>
                </a:solidFill>
                <a:latin typeface="隶书" panose="02010509060101010101" charset="-122"/>
                <a:ea typeface="隶书" panose="02010509060101010101" charset="-122"/>
                <a:cs typeface="隶书" panose="02010509060101010101" charset="-122"/>
              </a:rPr>
              <a:t>洪涛</a:t>
            </a:r>
            <a:r>
              <a:rPr lang="zh-CN" sz="2200" b="0">
                <a:latin typeface="隶书" panose="02010509060101010101" charset="-122"/>
                <a:ea typeface="隶书" panose="02010509060101010101" charset="-122"/>
                <a:cs typeface="隶书" panose="02010509060101010101" charset="-122"/>
              </a:rPr>
              <a:t>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啊啊！不断的毁坏，不断的创造，不断的努力哟！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a:t>
            </a:r>
            <a:r>
              <a:rPr lang="zh-CN" sz="2200" b="0">
                <a:solidFill>
                  <a:srgbClr val="FF0000"/>
                </a:solidFill>
                <a:latin typeface="隶书" panose="02010509060101010101" charset="-122"/>
                <a:ea typeface="隶书" panose="02010509060101010101" charset="-122"/>
                <a:cs typeface="隶书" panose="02010509060101010101" charset="-122"/>
              </a:rPr>
              <a:t>力</a:t>
            </a:r>
            <a:r>
              <a:rPr lang="zh-CN" sz="2200" b="0">
                <a:latin typeface="隶书" panose="02010509060101010101" charset="-122"/>
                <a:ea typeface="隶书" panose="02010509060101010101" charset="-122"/>
                <a:cs typeface="隶书" panose="02010509060101010101" charset="-122"/>
              </a:rPr>
              <a:t>哟！力哟！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力的绘画，力的舞蹈，力的音乐，力的诗歌，力的律吕哟！</a:t>
            </a:r>
            <a:endParaRPr lang="zh-CN" altLang="en-US" sz="2200" b="0">
              <a:latin typeface="隶书" panose="02010509060101010101" charset="-122"/>
              <a:ea typeface="隶书" panose="02010509060101010101" charset="-122"/>
              <a:cs typeface="隶书" panose="02010509060101010101" charset="-122"/>
            </a:endParaRPr>
          </a:p>
        </p:txBody>
      </p:sp>
      <p:sp>
        <p:nvSpPr>
          <p:cNvPr id="1048680" name="文本框 6" title=""/>
          <p:cNvSpPr txBox="1"/>
          <p:nvPr>
            <p:custDataLst>
              <p:tags r:id="rId6"/>
            </p:custDataLst>
          </p:nvPr>
        </p:nvSpPr>
        <p:spPr>
          <a:xfrm>
            <a:off x="3748405" y="1122045"/>
            <a:ext cx="8169275" cy="5461635"/>
          </a:xfrm>
          <a:prstGeom prst="rect">
            <a:avLst/>
          </a:prstGeom>
          <a:noFill/>
        </p:spPr>
        <p:txBody>
          <a:bodyPr wrap="square" rtlCol="0">
            <a:noAutofit/>
          </a:bodyPr>
          <a:lstStyle/>
          <a:p>
            <a:pPr fontAlgn="auto"/>
            <a:r>
              <a:rPr lang="zh-CN" sz="2200" b="1">
                <a:latin typeface="楷体" panose="02010609060101010101" charset="-122"/>
                <a:ea typeface="楷体" panose="02010609060101010101" charset="-122"/>
                <a:cs typeface="楷体" panose="02010609060101010101" charset="-122"/>
                <a:sym typeface="+mn-ea"/>
              </a:rPr>
              <a:t>温儒敏教授对《</a:t>
            </a:r>
            <a:r>
              <a:rPr sz="2200">
                <a:latin typeface="黑体" panose="02010609060101010101" charset="-122"/>
                <a:ea typeface="黑体" panose="02010609060101010101" charset="-122"/>
                <a:cs typeface="楷体" panose="02010609060101010101" charset="-122"/>
                <a:sym typeface="+mn-lt"/>
              </a:rPr>
              <a:t>立在地球边上放号</a:t>
            </a:r>
            <a:r>
              <a:rPr lang="zh-CN" sz="2200" b="1">
                <a:latin typeface="楷体" panose="02010609060101010101" charset="-122"/>
                <a:ea typeface="楷体" panose="02010609060101010101" charset="-122"/>
                <a:cs typeface="楷体" panose="02010609060101010101" charset="-122"/>
                <a:sym typeface="+mn-ea"/>
              </a:rPr>
              <a:t>》意象</a:t>
            </a:r>
            <a:r>
              <a:rPr lang="zh-CN" altLang="en-US" sz="2200" b="1">
                <a:latin typeface="楷体" panose="02010609060101010101" charset="-122"/>
                <a:ea typeface="楷体" panose="02010609060101010101" charset="-122"/>
                <a:cs typeface="楷体" panose="02010609060101010101" charset="-122"/>
                <a:sym typeface="+mn-ea"/>
              </a:rPr>
              <a:t>的</a:t>
            </a:r>
            <a:r>
              <a:rPr lang="zh-CN" sz="2200" b="1">
                <a:latin typeface="楷体" panose="02010609060101010101" charset="-122"/>
                <a:ea typeface="楷体" panose="02010609060101010101" charset="-122"/>
                <a:cs typeface="楷体" panose="02010609060101010101" charset="-122"/>
                <a:sym typeface="+mn-ea"/>
              </a:rPr>
              <a:t>解读：</a:t>
            </a:r>
            <a:endParaRPr lang="zh-CN" sz="2200" b="1">
              <a:latin typeface="楷体" panose="02010609060101010101" charset="-122"/>
              <a:ea typeface="楷体" panose="02010609060101010101" charset="-122"/>
              <a:cs typeface="楷体" panose="02010609060101010101" charset="-122"/>
              <a:sym typeface="+mn-ea"/>
            </a:endParaRPr>
          </a:p>
          <a:p>
            <a:pPr indent="457200" fontAlgn="auto"/>
            <a:r>
              <a:rPr lang="zh-CN" sz="2200">
                <a:latin typeface="楷体" panose="02010609060101010101" charset="-122"/>
                <a:ea typeface="楷体" panose="02010609060101010101" charset="-122"/>
                <a:cs typeface="楷体" panose="02010609060101010101" charset="-122"/>
                <a:sym typeface="+mn-ea"/>
              </a:rPr>
              <a:t>怎么会“立在地球边上”？哪里会有地球的“边”？其实就是诗人匪夷所思的想象，他在设想站到一个超然的角度，“跳出来”俯瞰大世界。都能站到地球的“边上”去俯瞰全球了，岂不是顶天立地的“大我”？这正是“五四”个性解放后的自我意识，自我发现，所谓“大我”情怀。这是古老中国历史上少有的一种崭新的精神，也就是“五四”精神，体现为对自由与个性解放的热烈追求，是对人的价值、尊严、欲望和创造力的充分肯定。</a:t>
            </a:r>
            <a:endParaRPr lang="zh-CN" sz="2200">
              <a:latin typeface="楷体" panose="02010609060101010101" charset="-122"/>
              <a:ea typeface="楷体" panose="02010609060101010101" charset="-122"/>
              <a:cs typeface="楷体" panose="02010609060101010101" charset="-122"/>
              <a:sym typeface="+mn-ea"/>
            </a:endParaRPr>
          </a:p>
          <a:p>
            <a:pPr indent="457200" fontAlgn="auto"/>
            <a:r>
              <a:rPr lang="zh-CN" sz="2200">
                <a:latin typeface="楷体" panose="02010609060101010101" charset="-122"/>
                <a:ea typeface="楷体" panose="02010609060101010101" charset="-122"/>
                <a:cs typeface="楷体" panose="02010609060101010101" charset="-122"/>
                <a:sym typeface="+mn-ea"/>
              </a:rPr>
              <a:t>“大我”是郭沫若诗中经常出现的“抒情主人公”，具有开发洪荒之力，所以在这首诗中，诗人设想看到了怒涌的白云，壮丽的北冰洋，无限的太平洋，这些似乎都是梦中才有的恢弘景象。这不只对大自然的赞美，还有从敬畏与惊叹中引发一种特别的感觉，那就是“力”！整个诗歌的体验主要集中到“力”。诗人就借想象中观察地球万物的特别角度，表达了对于不断地破坏与创造的“力”的仰慕与向往，其实也是对“五四”批判旧世界创造新生活的渴望。</a:t>
            </a:r>
            <a:endParaRPr lang="zh-CN" sz="220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48680">
                                            <p:txEl>
                                              <p:pRg st="1" end="1"/>
                                            </p:txEl>
                                          </p:spTgt>
                                        </p:tgtEl>
                                        <p:attrNameLst>
                                          <p:attrName>style.visibility</p:attrName>
                                        </p:attrNameLst>
                                      </p:cBhvr>
                                      <p:to>
                                        <p:strVal val="visible"/>
                                      </p:to>
                                    </p:set>
                                    <p:animEffect transition="in" filter="dissolve">
                                      <p:cBhvr>
                                        <p:cTn id="7" dur="500"/>
                                        <p:tgtEl>
                                          <p:spTgt spid="1048680">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48680">
                                            <p:txEl>
                                              <p:pRg st="2" end="2"/>
                                            </p:txEl>
                                          </p:spTgt>
                                        </p:tgtEl>
                                        <p:attrNameLst>
                                          <p:attrName>style.visibility</p:attrName>
                                        </p:attrNameLst>
                                      </p:cBhvr>
                                      <p:to>
                                        <p:strVal val="visible"/>
                                      </p:to>
                                    </p:set>
                                    <p:animEffect transition="in" filter="dissolve">
                                      <p:cBhvr>
                                        <p:cTn id="10" dur="500"/>
                                        <p:tgtEl>
                                          <p:spTgt spid="10486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3" name=""/>
        <p:cNvGrpSpPr/>
        <p:nvPr>
          <p:custDataLst>
            <p:tags r:id="rId2"/>
          </p:custDataLst>
        </p:nvPr>
      </p:nvGrpSpPr>
      <p:grpSpPr>
        <a:xfrm>
          <a:off x="0" y="0"/>
          <a:ext cx="0" cy="0"/>
        </a:xfrm>
      </p:grpSpPr>
      <p:sp>
        <p:nvSpPr>
          <p:cNvPr id="1048681"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82"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a:t>
            </a:r>
            <a:r>
              <a:rPr lang="zh-CN" sz="2400">
                <a:latin typeface="黑体" panose="02010609060101010101" charset="-122"/>
                <a:ea typeface="黑体" panose="02010609060101010101" charset="-122"/>
                <a:cs typeface="楷体" panose="02010609060101010101" charset="-122"/>
                <a:sym typeface="+mn-lt"/>
              </a:rPr>
              <a:t>二</a:t>
            </a:r>
            <a:r>
              <a:rPr sz="2400">
                <a:latin typeface="黑体" panose="02010609060101010101" charset="-122"/>
                <a:ea typeface="黑体" panose="02010609060101010101" charset="-122"/>
                <a:cs typeface="楷体" panose="02010609060101010101" charset="-122"/>
                <a:sym typeface="+mn-lt"/>
              </a:rPr>
              <a:t>：如何通过意象来欣赏诗歌?记录下自己的思考，写一则札记。</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83" name="文本框 126" title=""/>
          <p:cNvSpPr txBox="1"/>
          <p:nvPr>
            <p:custDataLst>
              <p:tags r:id="rId5"/>
            </p:custDataLst>
          </p:nvPr>
        </p:nvSpPr>
        <p:spPr>
          <a:xfrm>
            <a:off x="459105" y="1372870"/>
            <a:ext cx="3057525" cy="4743450"/>
          </a:xfrm>
          <a:prstGeom prst="rect">
            <a:avLst/>
          </a:prstGeom>
          <a:solidFill>
            <a:schemeClr val="accent4">
              <a:lumMod val="20000"/>
              <a:lumOff val="80000"/>
            </a:schemeClr>
          </a:solidFill>
          <a:ln w="9525">
            <a:noFill/>
          </a:ln>
        </p:spPr>
        <p:txBody>
          <a:bodyPr wrap="square">
            <a:noAutofit/>
          </a:bodyPr>
          <a:lstStyle/>
          <a:p>
            <a:pPr indent="0"/>
            <a:endParaRPr lang="zh-CN" sz="2400" b="0">
              <a:latin typeface="隶书" panose="02010509060101010101" charset="-122"/>
              <a:ea typeface="隶书" panose="02010509060101010101" charset="-122"/>
              <a:cs typeface="隶书" panose="02010509060101010101" charset="-122"/>
            </a:endParaRPr>
          </a:p>
          <a:p>
            <a:pPr indent="0" algn="ctr"/>
            <a:r>
              <a:rPr lang="zh-CN" sz="2400" b="0">
                <a:latin typeface="黑体" panose="02010609060101010101" charset="-122"/>
                <a:ea typeface="黑体" panose="02010609060101010101" charset="-122"/>
                <a:cs typeface="隶书" panose="02010509060101010101" charset="-122"/>
              </a:rPr>
              <a:t>无题</a:t>
            </a:r>
            <a:endParaRPr lang="zh-CN" sz="2400" b="0">
              <a:latin typeface="黑体" panose="02010609060101010101" charset="-122"/>
              <a:ea typeface="黑体" panose="02010609060101010101" charset="-122"/>
              <a:cs typeface="隶书" panose="02010509060101010101" charset="-122"/>
            </a:endParaRPr>
          </a:p>
          <a:p>
            <a:pPr indent="0" algn="ctr"/>
            <a:r>
              <a:rPr lang="zh-CN" sz="2000" b="0">
                <a:latin typeface="楷体" panose="02010609060101010101" charset="-122"/>
                <a:ea typeface="楷体" panose="02010609060101010101" charset="-122"/>
                <a:cs typeface="隶书" panose="02010509060101010101" charset="-122"/>
              </a:rPr>
              <a:t>李商隐</a:t>
            </a:r>
            <a:endParaRPr lang="zh-CN" sz="2400" b="0">
              <a:latin typeface="黑体" panose="02010609060101010101" charset="-122"/>
              <a:ea typeface="黑体" panose="02010609060101010101" charset="-122"/>
              <a:cs typeface="隶书" panose="02010509060101010101" charset="-122"/>
            </a:endParaRPr>
          </a:p>
          <a:p>
            <a:pPr indent="0" algn="ctr"/>
            <a:r>
              <a:rPr lang="zh-CN" sz="2400" b="0">
                <a:latin typeface="隶书" panose="02010509060101010101" charset="-122"/>
                <a:ea typeface="隶书" panose="02010509060101010101" charset="-122"/>
                <a:cs typeface="隶书" panose="02010509060101010101" charset="-122"/>
              </a:rPr>
              <a:t>相见时难别亦难，</a:t>
            </a:r>
            <a:endParaRPr lang="zh-CN" sz="2400" b="0">
              <a:latin typeface="隶书" panose="02010509060101010101" charset="-122"/>
              <a:ea typeface="隶书" panose="02010509060101010101" charset="-122"/>
              <a:cs typeface="隶书" panose="02010509060101010101" charset="-122"/>
            </a:endParaRPr>
          </a:p>
          <a:p>
            <a:pPr indent="0" algn="ctr"/>
            <a:r>
              <a:rPr lang="zh-CN" sz="2400" b="0">
                <a:latin typeface="隶书" panose="02010509060101010101" charset="-122"/>
                <a:ea typeface="隶书" panose="02010509060101010101" charset="-122"/>
                <a:cs typeface="隶书" panose="02010509060101010101" charset="-122"/>
              </a:rPr>
              <a:t>东风无力百花残。</a:t>
            </a:r>
            <a:r>
              <a:rPr lang="en-US" sz="2400" b="0">
                <a:latin typeface="隶书" panose="02010509060101010101" charset="-122"/>
                <a:ea typeface="隶书" panose="02010509060101010101" charset="-122"/>
                <a:cs typeface="隶书" panose="02010509060101010101" charset="-122"/>
              </a:rPr>
              <a:t> </a:t>
            </a:r>
            <a:r>
              <a:rPr lang="zh-CN" sz="2400" b="0">
                <a:latin typeface="隶书" panose="02010509060101010101" charset="-122"/>
                <a:ea typeface="隶书" panose="02010509060101010101" charset="-122"/>
                <a:cs typeface="隶书" panose="02010509060101010101" charset="-122"/>
              </a:rPr>
              <a:t>
春蚕到死丝方尽，</a:t>
            </a:r>
            <a:endParaRPr lang="zh-CN" sz="2400" b="0">
              <a:latin typeface="隶书" panose="02010509060101010101" charset="-122"/>
              <a:ea typeface="隶书" panose="02010509060101010101" charset="-122"/>
              <a:cs typeface="隶书" panose="02010509060101010101" charset="-122"/>
            </a:endParaRPr>
          </a:p>
          <a:p>
            <a:pPr indent="0" algn="ctr"/>
            <a:r>
              <a:rPr lang="zh-CN" sz="2400" b="0">
                <a:solidFill>
                  <a:srgbClr val="FF0000"/>
                </a:solidFill>
                <a:latin typeface="隶书" panose="02010509060101010101" charset="-122"/>
                <a:ea typeface="隶书" panose="02010509060101010101" charset="-122"/>
                <a:cs typeface="隶书" panose="02010509060101010101" charset="-122"/>
              </a:rPr>
              <a:t>蜡炬成灰泪始干</a:t>
            </a:r>
            <a:r>
              <a:rPr lang="zh-CN" sz="2400" b="0">
                <a:latin typeface="隶书" panose="02010509060101010101" charset="-122"/>
                <a:ea typeface="隶书" panose="02010509060101010101" charset="-122"/>
                <a:cs typeface="隶书" panose="02010509060101010101" charset="-122"/>
              </a:rPr>
              <a:t>。</a:t>
            </a:r>
            <a:r>
              <a:rPr lang="en-US" sz="2400" b="0">
                <a:latin typeface="隶书" panose="02010509060101010101" charset="-122"/>
                <a:ea typeface="隶书" panose="02010509060101010101" charset="-122"/>
                <a:cs typeface="隶书" panose="02010509060101010101" charset="-122"/>
              </a:rPr>
              <a:t> </a:t>
            </a:r>
            <a:r>
              <a:rPr lang="zh-CN" sz="2400" b="0">
                <a:latin typeface="隶书" panose="02010509060101010101" charset="-122"/>
                <a:ea typeface="隶书" panose="02010509060101010101" charset="-122"/>
                <a:cs typeface="隶书" panose="02010509060101010101" charset="-122"/>
              </a:rPr>
              <a:t>
晓镜但愁云鬓改，</a:t>
            </a:r>
            <a:endParaRPr lang="zh-CN" sz="2400" b="0">
              <a:latin typeface="隶书" panose="02010509060101010101" charset="-122"/>
              <a:ea typeface="隶书" panose="02010509060101010101" charset="-122"/>
              <a:cs typeface="隶书" panose="02010509060101010101" charset="-122"/>
            </a:endParaRPr>
          </a:p>
          <a:p>
            <a:pPr indent="0" algn="ctr"/>
            <a:r>
              <a:rPr lang="zh-CN" sz="2400" b="0">
                <a:latin typeface="隶书" panose="02010509060101010101" charset="-122"/>
                <a:ea typeface="隶书" panose="02010509060101010101" charset="-122"/>
                <a:cs typeface="隶书" panose="02010509060101010101" charset="-122"/>
              </a:rPr>
              <a:t>夜吟应觉月光寒。</a:t>
            </a:r>
            <a:r>
              <a:rPr lang="en-US" sz="2400" b="0">
                <a:latin typeface="隶书" panose="02010509060101010101" charset="-122"/>
                <a:ea typeface="隶书" panose="02010509060101010101" charset="-122"/>
                <a:cs typeface="隶书" panose="02010509060101010101" charset="-122"/>
              </a:rPr>
              <a:t> </a:t>
            </a:r>
            <a:r>
              <a:rPr lang="zh-CN" sz="2400" b="0">
                <a:latin typeface="隶书" panose="02010509060101010101" charset="-122"/>
                <a:ea typeface="隶书" panose="02010509060101010101" charset="-122"/>
                <a:cs typeface="隶书" panose="02010509060101010101" charset="-122"/>
              </a:rPr>
              <a:t>
蓬山此去无多路，</a:t>
            </a:r>
            <a:endParaRPr lang="zh-CN" sz="2400" b="0">
              <a:latin typeface="隶书" panose="02010509060101010101" charset="-122"/>
              <a:ea typeface="隶书" panose="02010509060101010101" charset="-122"/>
              <a:cs typeface="隶书" panose="02010509060101010101" charset="-122"/>
            </a:endParaRPr>
          </a:p>
          <a:p>
            <a:pPr indent="0" algn="ctr"/>
            <a:r>
              <a:rPr lang="zh-CN" sz="2400" b="0">
                <a:latin typeface="隶书" panose="02010509060101010101" charset="-122"/>
                <a:ea typeface="隶书" panose="02010509060101010101" charset="-122"/>
                <a:cs typeface="隶书" panose="02010509060101010101" charset="-122"/>
              </a:rPr>
              <a:t>青鸟殷勤为探看。</a:t>
            </a:r>
            <a:endParaRPr lang="zh-CN" altLang="en-US" sz="2400" b="0">
              <a:latin typeface="隶书" panose="02010509060101010101" charset="-122"/>
              <a:ea typeface="隶书" panose="02010509060101010101" charset="-122"/>
              <a:cs typeface="隶书" panose="02010509060101010101" charset="-122"/>
            </a:endParaRPr>
          </a:p>
        </p:txBody>
      </p:sp>
      <p:sp>
        <p:nvSpPr>
          <p:cNvPr id="1048684" name="文本框 6" title=""/>
          <p:cNvSpPr txBox="1"/>
          <p:nvPr>
            <p:custDataLst>
              <p:tags r:id="rId6"/>
            </p:custDataLst>
          </p:nvPr>
        </p:nvSpPr>
        <p:spPr>
          <a:xfrm>
            <a:off x="3517265" y="1122045"/>
            <a:ext cx="8400415" cy="5461635"/>
          </a:xfrm>
          <a:prstGeom prst="rect">
            <a:avLst/>
          </a:prstGeom>
          <a:noFill/>
        </p:spPr>
        <p:txBody>
          <a:bodyPr wrap="square" rtlCol="0">
            <a:noAutofit/>
          </a:bodyPr>
          <a:lstStyle/>
          <a:p>
            <a:pPr fontAlgn="auto"/>
            <a:r>
              <a:rPr lang="zh-CN" sz="2300" b="1">
                <a:latin typeface="楷体" panose="02010609060101010101" charset="-122"/>
                <a:ea typeface="楷体" panose="02010609060101010101" charset="-122"/>
                <a:cs typeface="楷体" panose="02010609060101010101" charset="-122"/>
                <a:sym typeface="+mn-ea"/>
              </a:rPr>
              <a:t>温儒敏教授对</a:t>
            </a:r>
            <a:r>
              <a:rPr lang="en-US" altLang="zh-CN" sz="2300" b="1">
                <a:latin typeface="楷体" panose="02010609060101010101" charset="-122"/>
                <a:ea typeface="楷体" panose="02010609060101010101" charset="-122"/>
                <a:cs typeface="楷体" panose="02010609060101010101" charset="-122"/>
                <a:sym typeface="+mn-ea"/>
              </a:rPr>
              <a:t>“</a:t>
            </a:r>
            <a:r>
              <a:rPr lang="zh-CN" altLang="en-US" sz="2300" b="1">
                <a:latin typeface="楷体" panose="02010609060101010101" charset="-122"/>
                <a:ea typeface="楷体" panose="02010609060101010101" charset="-122"/>
                <a:cs typeface="楷体" panose="02010609060101010101" charset="-122"/>
                <a:sym typeface="+mn-ea"/>
              </a:rPr>
              <a:t>红烛</a:t>
            </a:r>
            <a:r>
              <a:rPr lang="en-US" altLang="zh-CN" sz="2300" b="1">
                <a:latin typeface="楷体" panose="02010609060101010101" charset="-122"/>
                <a:ea typeface="楷体" panose="02010609060101010101" charset="-122"/>
                <a:cs typeface="楷体" panose="02010609060101010101" charset="-122"/>
                <a:sym typeface="+mn-ea"/>
              </a:rPr>
              <a:t>”</a:t>
            </a:r>
            <a:r>
              <a:rPr lang="zh-CN" altLang="en-US" sz="2300" b="1">
                <a:latin typeface="楷体" panose="02010609060101010101" charset="-122"/>
                <a:ea typeface="楷体" panose="02010609060101010101" charset="-122"/>
                <a:cs typeface="楷体" panose="02010609060101010101" charset="-122"/>
                <a:sym typeface="+mn-ea"/>
              </a:rPr>
              <a:t>意象的</a:t>
            </a:r>
            <a:r>
              <a:rPr lang="zh-CN" sz="2300" b="1">
                <a:latin typeface="楷体" panose="02010609060101010101" charset="-122"/>
                <a:ea typeface="楷体" panose="02010609060101010101" charset="-122"/>
                <a:cs typeface="楷体" panose="02010609060101010101" charset="-122"/>
                <a:sym typeface="+mn-ea"/>
              </a:rPr>
              <a:t>解读：</a:t>
            </a:r>
            <a:endParaRPr lang="zh-CN" sz="2300" b="1">
              <a:latin typeface="楷体" panose="02010609060101010101" charset="-122"/>
              <a:ea typeface="楷体" panose="02010609060101010101" charset="-122"/>
              <a:cs typeface="楷体" panose="02010609060101010101" charset="-122"/>
              <a:sym typeface="+mn-ea"/>
            </a:endParaRPr>
          </a:p>
          <a:p>
            <a:pPr indent="457200" fontAlgn="auto"/>
            <a:r>
              <a:rPr lang="zh-CN" sz="2200">
                <a:latin typeface="楷体" panose="02010609060101010101" charset="-122"/>
                <a:ea typeface="楷体" panose="02010609060101010101" charset="-122"/>
                <a:cs typeface="楷体" panose="02010609060101010101" charset="-122"/>
                <a:sym typeface="+mn-ea"/>
              </a:rPr>
              <a:t>《红烛》诗歌前面引用了李商隐诗句“蜡炬成灰泪始干”，是《无题》(“相见时难别亦难”)的其中一句， 写爱之坚贞执着，情调是凄苦的。闻一多要给这个古老的意象灌以新的内涵，新的想象与感受。他把“蜡炬成灰”这个意象原来所暗示的涵义拓展了，可以理解为是为美好事物与理想的追求而献身的精神，那种牺牲自我的痴情与执着。诗的末句“莫问收获，但问耕耘”，便是这种痴迷与唯美。</a:t>
            </a:r>
            <a:endParaRPr lang="zh-CN" sz="2200">
              <a:latin typeface="楷体" panose="02010609060101010101" charset="-122"/>
              <a:ea typeface="楷体" panose="02010609060101010101" charset="-122"/>
              <a:cs typeface="楷体" panose="02010609060101010101" charset="-122"/>
              <a:sym typeface="+mn-ea"/>
            </a:endParaRPr>
          </a:p>
          <a:p>
            <a:pPr indent="457200" fontAlgn="auto"/>
            <a:r>
              <a:rPr lang="zh-CN" sz="2200">
                <a:latin typeface="楷体" panose="02010609060101010101" charset="-122"/>
                <a:ea typeface="楷体" panose="02010609060101010101" charset="-122"/>
                <a:cs typeface="楷体" panose="02010609060101010101" charset="-122"/>
                <a:sym typeface="+mn-ea"/>
              </a:rPr>
              <a:t>但要注意，闻一多的《红烛》表达了人生追求本身的矛盾性，“蜡炬” 本来就是为了“烧”的，必须“蜡炬成灰”才能放出光芒。正是有了“创造光明”的“因”，才结出“灰心流泪”的“果”。李商隐诗中“成灰”的“蜡炬”，到了闻一多这里成了“心火发光”同时又“泪流”的“红烛”，给人暗示与想象的空间拓宽了，不仅可以想象爱情的追求，也还有“烧破世人的梦”等更加开阔的渴求。欣赏《红烛》这样唯美而又富于想象的多面性的诗，不宜做限定性的“思想意义”的理解。</a:t>
            </a:r>
            <a:endParaRPr lang="zh-CN" sz="22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84"/>
                                        </p:tgtEl>
                                        <p:attrNameLst>
                                          <p:attrName>style.visibility</p:attrName>
                                        </p:attrNameLst>
                                      </p:cBhvr>
                                      <p:to>
                                        <p:strVal val="visible"/>
                                      </p:to>
                                    </p:set>
                                    <p:animEffect transition="in" filter="dissolve">
                                      <p:cBhvr>
                                        <p:cTn id="7" dur="500"/>
                                        <p:tgtEl>
                                          <p:spTgt spid="1048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4" name=""/>
        <p:cNvGrpSpPr/>
        <p:nvPr>
          <p:custDataLst>
            <p:tags r:id="rId2"/>
          </p:custDataLst>
        </p:nvPr>
      </p:nvGrpSpPr>
      <p:grpSpPr>
        <a:xfrm>
          <a:off x="0" y="0"/>
          <a:ext cx="0" cy="0"/>
        </a:xfrm>
      </p:grpSpPr>
      <p:sp>
        <p:nvSpPr>
          <p:cNvPr id="1048685"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86"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87" name="文本框 126" title=""/>
          <p:cNvSpPr txBox="1"/>
          <p:nvPr>
            <p:custDataLst>
              <p:tags r:id="rId5"/>
            </p:custDataLst>
          </p:nvPr>
        </p:nvSpPr>
        <p:spPr>
          <a:xfrm>
            <a:off x="485775" y="1742440"/>
            <a:ext cx="5558155" cy="1153160"/>
          </a:xfrm>
          <a:prstGeom prst="rect">
            <a:avLst/>
          </a:prstGeom>
          <a:noFill/>
          <a:ln w="9525">
            <a:noFill/>
          </a:ln>
        </p:spPr>
        <p:txBody>
          <a:bodyPr wrap="square">
            <a:spAutoFit/>
          </a:bodyPr>
          <a:lstStyle/>
          <a:p>
            <a:pPr indent="0"/>
            <a:r>
              <a:rPr lang="zh-CN" sz="2300" b="1">
                <a:latin typeface="宋体" panose="02010600030101010101" pitchFamily="2" charset="-122"/>
                <a:ea typeface="宋体" panose="02010600030101010101" pitchFamily="2" charset="-122"/>
                <a:cs typeface="宋体" panose="02010600030101010101" pitchFamily="2" charset="-122"/>
              </a:rPr>
              <a:t>“力的绘画，力的舞蹈，力的音乐，力的诗歌，力的律吕哟！”怎样理解这段话的深刻含义？</a:t>
            </a:r>
            <a:endParaRPr lang="zh-CN" altLang="en-US" sz="2300" b="1">
              <a:latin typeface="宋体" panose="02010600030101010101" pitchFamily="2" charset="-122"/>
              <a:ea typeface="宋体" panose="02010600030101010101" pitchFamily="2" charset="-122"/>
              <a:cs typeface="宋体" panose="02010600030101010101" pitchFamily="2" charset="-122"/>
            </a:endParaRPr>
          </a:p>
        </p:txBody>
      </p:sp>
      <p:sp>
        <p:nvSpPr>
          <p:cNvPr id="1048688" name="文本框 3" title=""/>
          <p:cNvSpPr txBox="1"/>
          <p:nvPr>
            <p:custDataLst>
              <p:tags r:id="rId6"/>
            </p:custDataLst>
          </p:nvPr>
        </p:nvSpPr>
        <p:spPr>
          <a:xfrm>
            <a:off x="452755" y="3308350"/>
            <a:ext cx="5459095" cy="2214880"/>
          </a:xfrm>
          <a:prstGeom prst="rect">
            <a:avLst/>
          </a:prstGeom>
          <a:noFill/>
          <a:ln w="9525">
            <a:noFill/>
          </a:ln>
        </p:spPr>
        <p:txBody>
          <a:bodyPr wrap="square">
            <a:spAutoFit/>
          </a:bodyPr>
          <a:lstStyle/>
          <a:p>
            <a:pPr indent="304800"/>
            <a:r>
              <a:rPr lang="zh-CN" sz="2300">
                <a:latin typeface="仿宋" panose="02010609060101010101" charset="-122"/>
                <a:ea typeface="仿宋" panose="02010609060101010101" charset="-122"/>
                <a:cs typeface="仿宋" panose="02010609060101010101" charset="-122"/>
                <a:sym typeface="+mn-ea"/>
              </a:rPr>
              <a:t>运用排比的修辞手法，描述了“力”强大与曼妙。</a:t>
            </a:r>
            <a:r>
              <a:rPr lang="zh-CN" sz="2300" b="0">
                <a:latin typeface="仿宋" panose="02010609060101010101" charset="-122"/>
                <a:ea typeface="仿宋" panose="02010609060101010101" charset="-122"/>
                <a:cs typeface="仿宋" panose="02010609060101010101" charset="-122"/>
              </a:rPr>
              <a:t>诗人从多角度描绘了力的内涵，强调色彩，突出形态，体现其神韵，反映其节奏，多层面感受力和美。诗人尽情歌颂的力，其实正是五四时期的那种时代精神的特征。</a:t>
            </a:r>
            <a:endParaRPr lang="zh-CN" altLang="en-US" sz="2300" b="0">
              <a:latin typeface="仿宋" panose="02010609060101010101" charset="-122"/>
              <a:ea typeface="仿宋" panose="02010609060101010101" charset="-122"/>
              <a:cs typeface="仿宋" panose="02010609060101010101" charset="-122"/>
            </a:endParaRPr>
          </a:p>
        </p:txBody>
      </p:sp>
      <p:sp>
        <p:nvSpPr>
          <p:cNvPr id="1048689" name="文本框 7" title=""/>
          <p:cNvSpPr txBox="1"/>
          <p:nvPr>
            <p:custDataLst>
              <p:tags r:id="rId7"/>
            </p:custDataLst>
          </p:nvPr>
        </p:nvSpPr>
        <p:spPr>
          <a:xfrm>
            <a:off x="6386830" y="1454150"/>
            <a:ext cx="5255895" cy="489267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304800"/>
            <a:r>
              <a:rPr lang="zh-CN" sz="2400" b="0">
                <a:solidFill>
                  <a:srgbClr val="000000"/>
                </a:solidFill>
                <a:ea typeface="楷体" panose="02010609060101010101" charset="-122"/>
              </a:rPr>
              <a:t>这首诗堪称为郭沫若早期“火山爆发式”的诗歌代表作之一，从其诗歌中最能感受到“五四”时期狂飙突进的时代精神。据作者说，在那段时间里，“惠特曼的那种把一切的旧套摆脱干净了的诗风和五四时代的暴飙突进的精神十分合拍，我是彻底地为他那雄浑的豪放的宏朗的调子所动荡了。”(《我的作诗的经过》)这首诗，正是这种惠特曼式的“雄浑的豪放的宏朗的调子”。它是在感情激荡时一气呵成的，是火山爆发喷涌而出的岩浆，其气势汹涌，灼热逼人。</a:t>
            </a:r>
            <a:endParaRPr lang="zh-CN" altLang="en-US" sz="2400" b="0">
              <a:solidFill>
                <a:srgbClr val="000000"/>
              </a:solidFill>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88"/>
                                        </p:tgtEl>
                                        <p:attrNameLst>
                                          <p:attrName>style.visibility</p:attrName>
                                        </p:attrNameLst>
                                      </p:cBhvr>
                                      <p:to>
                                        <p:strVal val="visible"/>
                                      </p:to>
                                    </p:set>
                                    <p:animEffect transition="in" filter="blinds(horizontal)">
                                      <p:cBhvr>
                                        <p:cTn id="7" dur="500"/>
                                        <p:tgtEl>
                                          <p:spTgt spid="104868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48689"/>
                                        </p:tgtEl>
                                        <p:attrNameLst>
                                          <p:attrName>style.visibility</p:attrName>
                                        </p:attrNameLst>
                                      </p:cBhvr>
                                      <p:to>
                                        <p:strVal val="visible"/>
                                      </p:to>
                                    </p:set>
                                    <p:animEffect transition="in" filter="dissolve">
                                      <p:cBhvr>
                                        <p:cTn id="12" dur="500"/>
                                        <p:tgtEl>
                                          <p:spTgt spid="104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8" grpId="0"/>
      <p:bldP spid="1048689"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5" name=""/>
        <p:cNvGrpSpPr/>
        <p:nvPr>
          <p:custDataLst>
            <p:tags r:id="rId2"/>
          </p:custDataLst>
        </p:nvPr>
      </p:nvGrpSpPr>
      <p:grpSpPr>
        <a:xfrm>
          <a:off x="0" y="0"/>
          <a:ext cx="0" cy="0"/>
        </a:xfrm>
      </p:grpSpPr>
      <p:sp>
        <p:nvSpPr>
          <p:cNvPr id="1048690"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91"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92" name="文本框 7" title=""/>
          <p:cNvSpPr txBox="1"/>
          <p:nvPr>
            <p:custDataLst>
              <p:tags r:id="rId5"/>
            </p:custDataLst>
          </p:nvPr>
        </p:nvSpPr>
        <p:spPr>
          <a:xfrm>
            <a:off x="6386830" y="1454150"/>
            <a:ext cx="5596890" cy="526224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304800"/>
            <a:r>
              <a:rPr lang="zh-CN" sz="2400" b="0">
                <a:solidFill>
                  <a:srgbClr val="000000"/>
                </a:solidFill>
                <a:ea typeface="楷体" panose="02010609060101010101" charset="-122"/>
              </a:rPr>
              <a:t>从社会文化来看，本首诗创作于五四时间，“五四”的首要任务就是“毁坏”，捣毁那旧的体制、旧的文化，正所谓“不破不立”。只有捣毁一个旧的社会才能创造一个从内到外的全新的国家，</a:t>
            </a:r>
            <a:r>
              <a:rPr lang="zh-CN" sz="2400">
                <a:solidFill>
                  <a:srgbClr val="000000"/>
                </a:solidFill>
                <a:ea typeface="楷体" panose="02010609060101010101" charset="-122"/>
                <a:sym typeface="+mn-ea"/>
              </a:rPr>
              <a:t>简而言之就是要破旧立新。“努力”，是为了全中国，为了每一个华夏子孙。这种“毁坏”“创造”“努力”，表现出一种勇敢进取、积极创造的奋发昂扬精神，是一种热烈向往、执着追求的进取精神。而这样的精神，正反映了被“五四”时代怒潮唤醒的革命知识青年的共同特征，他们，就是那个时代的巨人！</a:t>
            </a:r>
            <a:endParaRPr lang="zh-CN" sz="2400" b="0">
              <a:solidFill>
                <a:srgbClr val="000000"/>
              </a:solidFill>
              <a:ea typeface="楷体" panose="02010609060101010101" charset="-122"/>
            </a:endParaRPr>
          </a:p>
        </p:txBody>
      </p:sp>
      <p:sp>
        <p:nvSpPr>
          <p:cNvPr id="1048693" name="文本框 5" title=""/>
          <p:cNvSpPr txBox="1"/>
          <p:nvPr>
            <p:custDataLst>
              <p:tags r:id="rId6"/>
            </p:custDataLst>
          </p:nvPr>
        </p:nvSpPr>
        <p:spPr>
          <a:xfrm>
            <a:off x="290830" y="1520825"/>
            <a:ext cx="6096000" cy="2399665"/>
          </a:xfrm>
          <a:prstGeom prst="rect">
            <a:avLst/>
          </a:prstGeom>
          <a:noFill/>
        </p:spPr>
        <p:txBody>
          <a:bodyPr wrap="square" rtlCol="0" anchor="t">
            <a:spAutoFit/>
          </a:bodyPr>
          <a:lstStyle/>
          <a:p>
            <a:pPr indent="457200" fontAlgn="auto">
              <a:lnSpc>
                <a:spcPts val="3000"/>
              </a:lnSpc>
            </a:pPr>
            <a:r>
              <a:rPr lang="zh-CN" sz="2300" b="1">
                <a:latin typeface="宋体" panose="02010600030101010101" pitchFamily="2" charset="-122"/>
                <a:ea typeface="宋体" panose="02010600030101010101" pitchFamily="2" charset="-122"/>
                <a:cs typeface="宋体" panose="02010600030101010101" pitchFamily="2" charset="-122"/>
                <a:sym typeface="+mn-lt"/>
              </a:rPr>
              <a:t>“不断的毁坏，不断的创造，不断的努力”，“努力”是“毁坏”和“创造”的前提和情感基础，是实施“毁坏”和“创造”的条件，因此，从逻辑上讲，是不是应该将诗歌的语序调整为“不断的努力，不断的毁坏，不断的创造”？</a:t>
            </a:r>
            <a:endParaRPr lang="zh-CN" sz="2300" b="1">
              <a:latin typeface="宋体" panose="02010600030101010101" pitchFamily="2" charset="-122"/>
              <a:ea typeface="宋体" panose="02010600030101010101" pitchFamily="2" charset="-122"/>
              <a:cs typeface="宋体" panose="02010600030101010101" pitchFamily="2"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92"/>
                                        </p:tgtEl>
                                        <p:attrNameLst>
                                          <p:attrName>style.visibility</p:attrName>
                                        </p:attrNameLst>
                                      </p:cBhvr>
                                      <p:to>
                                        <p:strVal val="visible"/>
                                      </p:to>
                                    </p:set>
                                    <p:animEffect transition="in" filter="blinds(horizontal)">
                                      <p:cBhvr>
                                        <p:cTn id="7" dur="500"/>
                                        <p:tgtEl>
                                          <p:spTgt spid="104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2"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6" name=""/>
        <p:cNvGrpSpPr/>
        <p:nvPr>
          <p:custDataLst>
            <p:tags r:id="rId2"/>
          </p:custDataLst>
        </p:nvPr>
      </p:nvGrpSpPr>
      <p:grpSpPr>
        <a:xfrm>
          <a:off x="0" y="0"/>
          <a:ext cx="0" cy="0"/>
        </a:xfrm>
      </p:grpSpPr>
      <p:sp>
        <p:nvSpPr>
          <p:cNvPr id="1048694"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95"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696" name="文本框 8" title=""/>
          <p:cNvSpPr txBox="1"/>
          <p:nvPr>
            <p:custDataLst>
              <p:tags r:id="rId5"/>
            </p:custDataLst>
          </p:nvPr>
        </p:nvSpPr>
        <p:spPr>
          <a:xfrm>
            <a:off x="5616575" y="1742440"/>
            <a:ext cx="5795010" cy="452310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304800"/>
            <a:r>
              <a:rPr lang="zh-CN" sz="2400" b="0">
                <a:latin typeface="楷体" panose="02010609060101010101" charset="-122"/>
                <a:ea typeface="楷体" panose="02010609060101010101" charset="-122"/>
                <a:cs typeface="楷体" panose="02010609060101010101" charset="-122"/>
              </a:rPr>
              <a:t>如果我们知道一点新诗诞生的历史，了解当时新诗刚刚破壳而生时那种对于自由书写的渴望，以及几乎无节制的抒情，这样也创造了尽管稚嫩却也元气淋漓的新的诗歌形式——那就是</a:t>
            </a:r>
            <a:r>
              <a:rPr lang="zh-CN" sz="2400" b="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自由体</a:t>
            </a:r>
            <a:r>
              <a:rPr lang="zh-CN" sz="2400" b="0">
                <a:latin typeface="楷体" panose="02010609060101010101" charset="-122"/>
                <a:ea typeface="楷体" panose="02010609060101010101" charset="-122"/>
                <a:cs typeface="楷体" panose="02010609060101010101" charset="-122"/>
              </a:rPr>
              <a:t>。这样，就比较能欣赏 《立在地球边上放号》那种</a:t>
            </a:r>
            <a:r>
              <a:rPr lang="zh-CN" sz="2400" b="0">
                <a:solidFill>
                  <a:srgbClr val="FF0000"/>
                </a:solidFill>
                <a:latin typeface="楷体" panose="02010609060101010101" charset="-122"/>
                <a:ea typeface="楷体" panose="02010609060101010101" charset="-122"/>
                <a:cs typeface="楷体" panose="02010609060101010101" charset="-122"/>
              </a:rPr>
              <a:t>长短句式穿插、多用排比，似乎毫无节制的呐喊(比如一连出现7个“力”)</a:t>
            </a:r>
            <a:r>
              <a:rPr lang="zh-CN" sz="2400" b="0">
                <a:latin typeface="楷体" panose="02010609060101010101" charset="-122"/>
                <a:ea typeface="楷体" panose="02010609060101010101" charset="-122"/>
                <a:cs typeface="楷体" panose="02010609060101010101" charset="-122"/>
              </a:rPr>
              <a:t>。这绝不是“乱写”，</a:t>
            </a:r>
            <a:r>
              <a:rPr lang="zh-CN" sz="2400" b="0">
                <a:highlight>
                  <a:srgbClr val="FFFF00"/>
                </a:highlight>
                <a:latin typeface="楷体" panose="02010609060101010101" charset="-122"/>
                <a:ea typeface="楷体" panose="02010609060101010101" charset="-122"/>
                <a:cs typeface="楷体" panose="02010609060101010101" charset="-122"/>
              </a:rPr>
              <a:t>而是“五四”那个时代青春的呐喊，是先驱者的“摇滚”。</a:t>
            </a:r>
            <a:r>
              <a:rPr lang="zh-CN" sz="2400" b="0">
                <a:latin typeface="楷体" panose="02010609060101010101" charset="-122"/>
                <a:ea typeface="楷体" panose="02010609060101010101" charset="-122"/>
                <a:cs typeface="楷体" panose="02010609060101010101" charset="-122"/>
              </a:rPr>
              <a:t>这首诗是有难度的，难就难在对于特定时代审美形式的理解。</a:t>
            </a:r>
            <a:endParaRPr lang="zh-CN" altLang="en-US" sz="2400" b="0">
              <a:solidFill>
                <a:srgbClr val="000000"/>
              </a:solidFill>
              <a:latin typeface="楷体" panose="02010609060101010101" charset="-122"/>
              <a:ea typeface="楷体" panose="02010609060101010101" charset="-122"/>
              <a:cs typeface="楷体" panose="02010609060101010101" charset="-122"/>
            </a:endParaRPr>
          </a:p>
        </p:txBody>
      </p:sp>
      <p:sp>
        <p:nvSpPr>
          <p:cNvPr id="1048697" name="文本框 126" title=""/>
          <p:cNvSpPr txBox="1"/>
          <p:nvPr>
            <p:custDataLst>
              <p:tags r:id="rId6"/>
            </p:custDataLst>
          </p:nvPr>
        </p:nvSpPr>
        <p:spPr>
          <a:xfrm>
            <a:off x="351790" y="1668780"/>
            <a:ext cx="4744085" cy="4370705"/>
          </a:xfrm>
          <a:prstGeom prst="rect">
            <a:avLst/>
          </a:prstGeom>
          <a:solidFill>
            <a:schemeClr val="accent5">
              <a:lumMod val="20000"/>
              <a:lumOff val="80000"/>
            </a:schemeClr>
          </a:solidFill>
          <a:ln w="9525">
            <a:noFill/>
          </a:ln>
        </p:spPr>
        <p:txBody>
          <a:bodyPr wrap="square">
            <a:noAutofit/>
          </a:bodyPr>
          <a:lstStyle/>
          <a:p>
            <a:pPr indent="0" algn="ctr"/>
            <a:endParaRPr sz="2200">
              <a:latin typeface="黑体" panose="02010609060101010101" charset="-122"/>
              <a:ea typeface="黑体" panose="02010609060101010101" charset="-122"/>
              <a:cs typeface="楷体" panose="02010609060101010101" charset="-122"/>
              <a:sym typeface="+mn-lt"/>
            </a:endParaRPr>
          </a:p>
          <a:p>
            <a:pPr indent="0" algn="ctr"/>
            <a:r>
              <a:rPr sz="2200">
                <a:latin typeface="黑体" panose="02010609060101010101" charset="-122"/>
                <a:ea typeface="黑体" panose="02010609060101010101" charset="-122"/>
                <a:cs typeface="楷体" panose="02010609060101010101" charset="-122"/>
                <a:sym typeface="+mn-lt"/>
              </a:rPr>
              <a:t>立在地球边上放号</a:t>
            </a:r>
            <a:endParaRPr sz="2200">
              <a:latin typeface="黑体" panose="02010609060101010101" charset="-122"/>
              <a:ea typeface="黑体" panose="02010609060101010101" charset="-122"/>
              <a:cs typeface="楷体" panose="02010609060101010101" charset="-122"/>
              <a:sym typeface="+mn-lt"/>
            </a:endParaRPr>
          </a:p>
          <a:p>
            <a:pPr indent="0"/>
            <a:r>
              <a:rPr lang="zh-CN" sz="2200" b="0">
                <a:latin typeface="隶书" panose="02010509060101010101" charset="-122"/>
                <a:ea typeface="隶书" panose="02010509060101010101" charset="-122"/>
                <a:cs typeface="隶书" panose="02010509060101010101" charset="-122"/>
              </a:rPr>
              <a:t>无数的白云正在空中怒涌，</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啊啊！好幅壮丽的北冰洋的情景哟！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无限的太平洋提起他全身的力量来要把地球推倒。</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啊啊！我眼前来了的滚滚的洪涛哟！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啊啊！不断的毁坏，不断的创造，不断的努力哟！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啊啊！力哟！力哟！</a:t>
            </a:r>
            <a:endParaRPr lang="zh-CN" sz="2200" b="0">
              <a:latin typeface="隶书" panose="02010509060101010101" charset="-122"/>
              <a:ea typeface="隶书" panose="02010509060101010101" charset="-122"/>
              <a:cs typeface="隶书" panose="02010509060101010101" charset="-122"/>
            </a:endParaRPr>
          </a:p>
          <a:p>
            <a:pPr indent="0"/>
            <a:r>
              <a:rPr lang="zh-CN" sz="2200" b="0">
                <a:latin typeface="隶书" panose="02010509060101010101" charset="-122"/>
                <a:ea typeface="隶书" panose="02010509060101010101" charset="-122"/>
                <a:cs typeface="隶书" panose="02010509060101010101" charset="-122"/>
              </a:rPr>
              <a:t>力的绘画，力的舞蹈，力的音乐，力的诗歌，力的律吕哟！</a:t>
            </a:r>
            <a:endParaRPr lang="zh-CN" altLang="en-US" sz="2200" b="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96"/>
                                        </p:tgtEl>
                                        <p:attrNameLst>
                                          <p:attrName>style.visibility</p:attrName>
                                        </p:attrNameLst>
                                      </p:cBhvr>
                                      <p:to>
                                        <p:strVal val="visible"/>
                                      </p:to>
                                    </p:set>
                                    <p:animEffect transition="in" filter="dissolve">
                                      <p:cBhvr>
                                        <p:cTn id="7" dur="500"/>
                                        <p:tgtEl>
                                          <p:spTgt spid="1048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6"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7" name=""/>
        <p:cNvGrpSpPr/>
        <p:nvPr>
          <p:custDataLst>
            <p:tags r:id="rId2"/>
          </p:custDataLst>
        </p:nvPr>
      </p:nvGrpSpPr>
      <p:grpSpPr>
        <a:xfrm>
          <a:off x="0" y="0"/>
          <a:ext cx="0" cy="0"/>
        </a:xfrm>
      </p:grpSpPr>
      <p:sp>
        <p:nvSpPr>
          <p:cNvPr id="1048698"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699" name="文本框 4" title=""/>
          <p:cNvSpPr txBox="1"/>
          <p:nvPr>
            <p:custDataLst>
              <p:tags r:id="rId4"/>
            </p:custDataLst>
          </p:nvPr>
        </p:nvSpPr>
        <p:spPr>
          <a:xfrm>
            <a:off x="88265" y="1698625"/>
            <a:ext cx="11488420" cy="460375"/>
          </a:xfrm>
          <a:prstGeom prst="rect">
            <a:avLst/>
          </a:prstGeom>
          <a:noFill/>
          <a:ln w="9525">
            <a:noFill/>
          </a:ln>
        </p:spPr>
        <p:txBody>
          <a:bodyPr wrap="square">
            <a:spAutoFit/>
          </a:bodyPr>
          <a:lstStyle/>
          <a:p>
            <a:pPr indent="457200" fontAlgn="auto"/>
            <a:r>
              <a:rPr lang="zh-CN" altLang="en-US" sz="2400" b="0">
                <a:solidFill>
                  <a:srgbClr val="FF0000"/>
                </a:solidFill>
                <a:latin typeface="黑体" panose="02010609060101010101" charset="-122"/>
                <a:ea typeface="黑体" panose="02010609060101010101" charset="-122"/>
                <a:cs typeface="楷体" panose="02010609060101010101" charset="-122"/>
                <a:sym typeface="+mn-lt"/>
              </a:rPr>
              <a:t>名家点评</a:t>
            </a:r>
            <a:r>
              <a:rPr sz="2400">
                <a:solidFill>
                  <a:srgbClr val="FF0000"/>
                </a:solidFill>
                <a:latin typeface="黑体" panose="02010609060101010101" charset="-122"/>
                <a:ea typeface="黑体" panose="02010609060101010101" charset="-122"/>
                <a:cs typeface="楷体" panose="02010609060101010101" charset="-122"/>
                <a:sym typeface="+mn-lt"/>
              </a:rPr>
              <a:t>《立在地球边上放号》</a:t>
            </a:r>
            <a:r>
              <a:rPr lang="zh-CN" sz="2400">
                <a:solidFill>
                  <a:srgbClr val="FF0000"/>
                </a:solidFill>
                <a:latin typeface="黑体" panose="02010609060101010101" charset="-122"/>
                <a:ea typeface="黑体" panose="02010609060101010101" charset="-122"/>
                <a:cs typeface="楷体" panose="02010609060101010101" charset="-122"/>
                <a:sym typeface="+mn-lt"/>
              </a:rPr>
              <a:t>：</a:t>
            </a:r>
            <a:endParaRPr lang="zh-CN" sz="2400" b="0">
              <a:solidFill>
                <a:srgbClr val="FF0000"/>
              </a:solidFill>
              <a:latin typeface="黑体" panose="02010609060101010101" charset="-122"/>
              <a:ea typeface="黑体" panose="02010609060101010101" charset="-122"/>
              <a:cs typeface="楷体" panose="02010609060101010101" charset="-122"/>
              <a:sym typeface="+mn-lt"/>
            </a:endParaRPr>
          </a:p>
        </p:txBody>
      </p:sp>
      <p:sp>
        <p:nvSpPr>
          <p:cNvPr id="1048700" name="文本框 2" title=""/>
          <p:cNvSpPr txBox="1"/>
          <p:nvPr>
            <p:custDataLst>
              <p:tags r:id="rId5"/>
            </p:custDataLst>
          </p:nvPr>
        </p:nvSpPr>
        <p:spPr>
          <a:xfrm>
            <a:off x="636270" y="2159000"/>
            <a:ext cx="10694035" cy="4130675"/>
          </a:xfrm>
          <a:prstGeom prst="rect">
            <a:avLst/>
          </a:prstGeom>
          <a:noFill/>
        </p:spPr>
        <p:txBody>
          <a:bodyPr wrap="square" rtlCol="0" anchor="t">
            <a:spAutoFit/>
          </a:bodyPr>
          <a:lstStyle/>
          <a:p>
            <a:pPr indent="0" fontAlgn="auto">
              <a:lnSpc>
                <a:spcPts val="3500"/>
              </a:lnSpc>
            </a:pPr>
            <a:r>
              <a:rPr lang="zh-CN" altLang="en-US" sz="2400">
                <a:latin typeface="宋体" panose="02010600030101010101" pitchFamily="2" charset="-122"/>
                <a:ea typeface="宋体" panose="02010600030101010101" pitchFamily="2" charset="-122"/>
                <a:cs typeface="宋体" panose="02010600030101010101" pitchFamily="2" charset="-122"/>
              </a:rPr>
              <a:t>华中师范大学文学院教授黄济华《文学名篇选读》：</a:t>
            </a:r>
            <a:r>
              <a:rPr lang="zh-CN" altLang="en-US" sz="2400">
                <a:latin typeface="楷体" panose="02010609060101010101" charset="-122"/>
                <a:ea typeface="楷体" panose="02010609060101010101" charset="-122"/>
                <a:cs typeface="宋体" panose="02010600030101010101" pitchFamily="2" charset="-122"/>
              </a:rPr>
              <a:t>这首诗虽是自由体，但节</a:t>
            </a:r>
            <a:r>
              <a:rPr lang="zh-CN" altLang="en-US" sz="2400">
                <a:highlight>
                  <a:srgbClr val="FFFF00"/>
                </a:highlight>
                <a:latin typeface="楷体" panose="02010609060101010101" charset="-122"/>
                <a:ea typeface="楷体" panose="02010609060101010101" charset="-122"/>
                <a:cs typeface="宋体" panose="02010600030101010101" pitchFamily="2" charset="-122"/>
              </a:rPr>
              <a:t>奏感很强</a:t>
            </a:r>
            <a:r>
              <a:rPr lang="zh-CN" altLang="en-US" sz="2400">
                <a:latin typeface="楷体" panose="02010609060101010101" charset="-122"/>
                <a:ea typeface="楷体" panose="02010609060101010101" charset="-122"/>
                <a:cs typeface="宋体" panose="02010600030101010101" pitchFamily="2" charset="-122"/>
              </a:rPr>
              <a:t>。随着人的感情的层层推进，</a:t>
            </a:r>
            <a:r>
              <a:rPr lang="zh-CN" altLang="en-US" sz="2400">
                <a:highlight>
                  <a:srgbClr val="FFFF00"/>
                </a:highlight>
                <a:latin typeface="楷体" panose="02010609060101010101" charset="-122"/>
                <a:ea typeface="楷体" panose="02010609060101010101" charset="-122"/>
                <a:cs typeface="宋体" panose="02010600030101010101" pitchFamily="2" charset="-122"/>
              </a:rPr>
              <a:t>句式、节奏也同时变化</a:t>
            </a:r>
            <a:r>
              <a:rPr lang="zh-CN" altLang="en-US" sz="2400">
                <a:latin typeface="楷体" panose="02010609060101010101" charset="-122"/>
                <a:ea typeface="楷体" panose="02010609060101010101" charset="-122"/>
                <a:cs typeface="宋体" panose="02010600030101010101" pitchFamily="2" charset="-122"/>
              </a:rPr>
              <a:t>，显出一种内在的</a:t>
            </a:r>
            <a:r>
              <a:rPr lang="zh-CN" altLang="en-US" sz="2400">
                <a:highlight>
                  <a:srgbClr val="FFFF00"/>
                </a:highlight>
                <a:latin typeface="楷体" panose="02010609060101010101" charset="-122"/>
                <a:ea typeface="楷体" panose="02010609060101010101" charset="-122"/>
                <a:cs typeface="宋体" panose="02010600030101010101" pitchFamily="2" charset="-122"/>
              </a:rPr>
              <a:t>韵律美</a:t>
            </a:r>
            <a:r>
              <a:rPr lang="zh-CN" altLang="en-US" sz="2400">
                <a:latin typeface="楷体" panose="02010609060101010101" charset="-122"/>
                <a:ea typeface="楷体" panose="02010609060101010101" charset="-122"/>
                <a:cs typeface="宋体" panose="02010600030101010101" pitchFamily="2" charset="-122"/>
              </a:rPr>
              <a:t>。</a:t>
            </a:r>
            <a:endParaRPr lang="zh-CN" altLang="en-US" sz="2400">
              <a:latin typeface="楷体" panose="02010609060101010101" charset="-122"/>
              <a:ea typeface="楷体" panose="02010609060101010101" charset="-122"/>
              <a:cs typeface="宋体" panose="02010600030101010101" pitchFamily="2" charset="-122"/>
            </a:endParaRPr>
          </a:p>
          <a:p>
            <a:pPr algn="l" fontAlgn="auto">
              <a:lnSpc>
                <a:spcPts val="3500"/>
              </a:lnSpc>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上海教育学院中文系教授孙光萱《中国现代名诗100首》：</a:t>
            </a:r>
            <a:r>
              <a:rPr lang="zh-CN" altLang="en-US" sz="2400">
                <a:latin typeface="楷体" panose="02010609060101010101" charset="-122"/>
                <a:ea typeface="楷体" panose="02010609060101010101" charset="-122"/>
                <a:cs typeface="宋体" panose="02010600030101010101" pitchFamily="2" charset="-122"/>
              </a:rPr>
              <a:t>这首诗以惠特曼铺陈排比的句式，热烈歌颂了“不断的毁坏”、“不断的创造”的力量，正好反映了五四时期人民那种奋起直追、高扬个性、改变“弱国愚民”状况的强烈愿望，自然具有-种</a:t>
            </a:r>
            <a:r>
              <a:rPr lang="zh-CN" altLang="en-US" sz="2400">
                <a:highlight>
                  <a:srgbClr val="FFFF00"/>
                </a:highlight>
                <a:latin typeface="楷体" panose="02010609060101010101" charset="-122"/>
                <a:ea typeface="楷体" panose="02010609060101010101" charset="-122"/>
                <a:cs typeface="宋体" panose="02010600030101010101" pitchFamily="2" charset="-122"/>
              </a:rPr>
              <a:t>振聋发聩的艺术力量</a:t>
            </a:r>
            <a:r>
              <a:rPr lang="zh-CN" altLang="en-US" sz="2400">
                <a:latin typeface="楷体" panose="02010609060101010101" charset="-122"/>
                <a:ea typeface="楷体" panose="02010609060101010101" charset="-122"/>
                <a:cs typeface="宋体" panose="02010600030101010101" pitchFamily="2" charset="-122"/>
              </a:rPr>
              <a:t>。 </a:t>
            </a:r>
            <a:endParaRPr lang="zh-CN" altLang="en-US" sz="2400">
              <a:latin typeface="楷体" panose="02010609060101010101" charset="-122"/>
              <a:ea typeface="楷体" panose="02010609060101010101" charset="-122"/>
              <a:cs typeface="宋体" panose="02010600030101010101" pitchFamily="2" charset="-122"/>
            </a:endParaRPr>
          </a:p>
          <a:p>
            <a:pPr algn="l" fontAlgn="auto">
              <a:lnSpc>
                <a:spcPts val="3500"/>
              </a:lnSpc>
              <a:buClrTx/>
              <a:buSzTx/>
              <a:buFontTx/>
            </a:pPr>
            <a:r>
              <a:rPr lang="zh-CN" altLang="en-US" sz="2400">
                <a:latin typeface="宋体" panose="02010600030101010101" pitchFamily="2" charset="-122"/>
                <a:ea typeface="宋体" panose="02010600030101010101" pitchFamily="2" charset="-122"/>
                <a:cs typeface="宋体" panose="02010600030101010101" pitchFamily="2" charset="-122"/>
              </a:rPr>
              <a:t>北京市语言学会名誉会长胡明扬《中外名诗赏析大典》：</a:t>
            </a:r>
            <a:r>
              <a:rPr lang="zh-CN" altLang="en-US" sz="2400">
                <a:latin typeface="楷体" panose="02010609060101010101" charset="-122"/>
                <a:ea typeface="楷体" panose="02010609060101010101" charset="-122"/>
                <a:cs typeface="宋体" panose="02010600030101010101" pitchFamily="2" charset="-122"/>
              </a:rPr>
              <a:t>这首诗</a:t>
            </a:r>
            <a:r>
              <a:rPr lang="zh-CN" altLang="en-US" sz="2400">
                <a:highlight>
                  <a:srgbClr val="FFFF00"/>
                </a:highlight>
                <a:latin typeface="楷体" panose="02010609060101010101" charset="-122"/>
                <a:ea typeface="楷体" panose="02010609060101010101" charset="-122"/>
                <a:cs typeface="宋体" panose="02010600030101010101" pitchFamily="2" charset="-122"/>
              </a:rPr>
              <a:t>自由宏阔，雄奇奔放</a:t>
            </a:r>
            <a:r>
              <a:rPr lang="zh-CN" altLang="en-US" sz="2400">
                <a:latin typeface="楷体" panose="02010609060101010101" charset="-122"/>
                <a:ea typeface="楷体" panose="02010609060101010101" charset="-122"/>
                <a:cs typeface="宋体" panose="02010600030101010101" pitchFamily="2" charset="-122"/>
              </a:rPr>
              <a:t>，受美国诗人惠特曼的影响十分显著。 </a:t>
            </a:r>
            <a:endParaRPr lang="zh-CN" altLang="en-US" sz="2400">
              <a:latin typeface="楷体" panose="02010609060101010101" charset="-122"/>
              <a:ea typeface="楷体" panose="02010609060101010101" charset="-122"/>
              <a:cs typeface="宋体" panose="02010600030101010101" pitchFamily="2" charset="-122"/>
            </a:endParaRPr>
          </a:p>
        </p:txBody>
      </p:sp>
      <p:sp>
        <p:nvSpPr>
          <p:cNvPr id="1048701" name="文本框 3" title=""/>
          <p:cNvSpPr txBox="1"/>
          <p:nvPr>
            <p:custDataLst>
              <p:tags r:id="rId6"/>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700"/>
                                        </p:tgtEl>
                                        <p:attrNameLst>
                                          <p:attrName>style.visibility</p:attrName>
                                        </p:attrNameLst>
                                      </p:cBhvr>
                                      <p:to>
                                        <p:strVal val="visible"/>
                                      </p:to>
                                    </p:set>
                                    <p:animEffect transition="in" filter="dissolve">
                                      <p:cBhvr>
                                        <p:cTn id="7" dur="500"/>
                                        <p:tgtEl>
                                          <p:spTgt spid="1048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98" name=""/>
        <p:cNvGrpSpPr/>
        <p:nvPr>
          <p:custDataLst>
            <p:tags r:id="rId2"/>
          </p:custDataLst>
        </p:nvPr>
      </p:nvGrpSpPr>
      <p:grpSpPr>
        <a:xfrm>
          <a:off x="0" y="0"/>
          <a:ext cx="0" cy="0"/>
        </a:xfrm>
      </p:grpSpPr>
      <p:sp>
        <p:nvSpPr>
          <p:cNvPr id="1048702"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03"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704" name="TextBox 6" title=""/>
          <p:cNvSpPr txBox="1"/>
          <p:nvPr>
            <p:custDataLst>
              <p:tags r:id="rId5"/>
            </p:custDataLst>
          </p:nvPr>
        </p:nvSpPr>
        <p:spPr>
          <a:xfrm>
            <a:off x="361950" y="1742440"/>
            <a:ext cx="2952750" cy="4836160"/>
          </a:xfrm>
          <a:prstGeom prst="rect">
            <a:avLst/>
          </a:prstGeom>
          <a:noFill/>
        </p:spPr>
        <p:txBody>
          <a:bodyPr wrap="square" rtlCol="0">
            <a:noAutofit/>
          </a:bodyPr>
          <a:lstStyle/>
          <a:p>
            <a:pPr indent="0" fontAlgn="auto"/>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r>
              <a:rPr lang="zh-CN" altLang="en-US" b="1">
                <a:solidFill>
                  <a:srgbClr val="FF0000"/>
                </a:solidFill>
                <a:latin typeface="楷体" panose="02010609060101010101" charset="-122"/>
                <a:ea typeface="楷体" panose="02010609060101010101" charset="-122"/>
                <a:cs typeface="楷体" panose="02010609060101010101" charset="-122"/>
              </a:rPr>
              <a:t>！</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这样</a:t>
            </a:r>
            <a:r>
              <a:rPr lang="zh-CN" altLang="en-US" b="1">
                <a:solidFill>
                  <a:schemeClr val="tx1"/>
                </a:solidFill>
                <a:highlight>
                  <a:srgbClr val="FFFF00"/>
                </a:highlight>
                <a:latin typeface="楷体" panose="02010609060101010101" charset="-122"/>
                <a:ea typeface="楷体" panose="02010609060101010101" charset="-122"/>
                <a:cs typeface="楷体" panose="02010609060101010101" charset="-122"/>
              </a:rPr>
              <a:t>红的烛</a:t>
            </a:r>
            <a:r>
              <a:rPr lang="zh-CN" altLang="en-US" b="1">
                <a:solidFill>
                  <a:schemeClr val="tx1"/>
                </a:solidFill>
                <a:latin typeface="楷体" panose="02010609060101010101" charset="-122"/>
                <a:ea typeface="楷体" panose="02010609060101010101" charset="-122"/>
                <a:cs typeface="楷体" panose="02010609060101010101" charset="-122"/>
              </a:rPr>
              <a:t>！</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诗人啊！</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吐出你的心来比比，</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可是一般颜色？</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indent="0" algn="l" fontAlgn="auto">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是谁制的蜡</a:t>
            </a:r>
            <a:r>
              <a:rPr lang="en-US" altLang="zh-CN" b="1">
                <a:solidFill>
                  <a:schemeClr val="tx1"/>
                </a:solidFill>
                <a:latin typeface="楷体" panose="02010609060101010101" charset="-122"/>
                <a:ea typeface="楷体" panose="02010609060101010101" charset="-122"/>
                <a:cs typeface="楷体" panose="02010609060101010101" charset="-122"/>
              </a:rPr>
              <a:t>——</a:t>
            </a:r>
            <a:r>
              <a:rPr lang="zh-CN" altLang="en-US" b="1">
                <a:solidFill>
                  <a:schemeClr val="tx1"/>
                </a:solidFill>
                <a:latin typeface="楷体" panose="02010609060101010101" charset="-122"/>
                <a:ea typeface="楷体" panose="02010609060101010101" charset="-122"/>
                <a:cs typeface="楷体" panose="02010609060101010101" charset="-122"/>
              </a:rPr>
              <a:t>给你躯体？</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是谁点的火</a:t>
            </a:r>
            <a:r>
              <a:rPr lang="en-US" altLang="zh-CN" b="1">
                <a:solidFill>
                  <a:schemeClr val="tx1"/>
                </a:solidFill>
                <a:latin typeface="楷体" panose="02010609060101010101" charset="-122"/>
                <a:ea typeface="楷体" panose="02010609060101010101" charset="-122"/>
                <a:cs typeface="楷体" panose="02010609060101010101" charset="-122"/>
              </a:rPr>
              <a:t>——</a:t>
            </a:r>
            <a:r>
              <a:rPr lang="zh-CN" altLang="en-US" b="1">
                <a:solidFill>
                  <a:schemeClr val="tx1"/>
                </a:solidFill>
                <a:latin typeface="楷体" panose="02010609060101010101" charset="-122"/>
                <a:ea typeface="楷体" panose="02010609060101010101" charset="-122"/>
                <a:cs typeface="楷体" panose="02010609060101010101" charset="-122"/>
              </a:rPr>
              <a:t>点着灵魂？</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为何更须烧蜡成灰，</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然后才放光出？</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一误再误；</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矛盾！冲突！</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indent="0" algn="l" fontAlgn="auto">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rgbClr val="FF0000"/>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不误，不误！</a:t>
            </a:r>
            <a:endParaRPr lang="zh-CN" altLang="en-US"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原是要“烧”出你的光来</a:t>
            </a:r>
            <a:r>
              <a:rPr lang="en-US" altLang="zh-CN" b="1">
                <a:solidFill>
                  <a:schemeClr val="tx1"/>
                </a:solidFill>
                <a:latin typeface="楷体" panose="02010609060101010101" charset="-122"/>
                <a:ea typeface="楷体" panose="02010609060101010101" charset="-122"/>
                <a:cs typeface="楷体" panose="02010609060101010101" charset="-122"/>
              </a:rPr>
              <a:t>——</a:t>
            </a:r>
            <a:endParaRPr lang="en-US" altLang="zh-CN" b="1">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b="1">
                <a:solidFill>
                  <a:schemeClr val="tx1"/>
                </a:solidFill>
                <a:latin typeface="楷体" panose="02010609060101010101" charset="-122"/>
                <a:ea typeface="楷体" panose="02010609060101010101" charset="-122"/>
                <a:cs typeface="楷体" panose="02010609060101010101" charset="-122"/>
              </a:rPr>
              <a:t>这正是自然的方法</a:t>
            </a:r>
            <a:r>
              <a:rPr lang="zh-CN" altLang="en-US" b="1" smtClean="0">
                <a:solidFill>
                  <a:schemeClr val="tx1"/>
                </a:solidFill>
                <a:latin typeface="楷体" panose="02010609060101010101" charset="-122"/>
                <a:ea typeface="楷体" panose="02010609060101010101" charset="-122"/>
                <a:cs typeface="楷体" panose="02010609060101010101" charset="-122"/>
              </a:rPr>
              <a:t>。</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p:txBody>
      </p:sp>
      <p:sp>
        <p:nvSpPr>
          <p:cNvPr id="1048705" name="矩形 2" title=""/>
          <p:cNvSpPr/>
          <p:nvPr>
            <p:custDataLst>
              <p:tags r:id="rId6"/>
            </p:custDataLst>
          </p:nvPr>
        </p:nvSpPr>
        <p:spPr>
          <a:xfrm>
            <a:off x="3404235" y="1339850"/>
            <a:ext cx="2744470" cy="5354320"/>
          </a:xfrm>
          <a:prstGeom prst="rect">
            <a:avLst/>
          </a:prstGeom>
        </p:spPr>
        <p:txBody>
          <a:bodyPr wrap="square">
            <a:spAutoFit/>
          </a:bodyPr>
          <a:lstStyle/>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既制了，便烧着！</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smtClean="0">
                <a:solidFill>
                  <a:schemeClr val="tx1"/>
                </a:solidFill>
                <a:latin typeface="楷体" panose="02010609060101010101" charset="-122"/>
                <a:ea typeface="楷体" panose="02010609060101010101" charset="-122"/>
                <a:cs typeface="楷体" panose="02010609060101010101" charset="-122"/>
              </a:rPr>
              <a:t>烧</a:t>
            </a:r>
            <a:r>
              <a:rPr lang="zh-CN" altLang="en-US" b="1">
                <a:solidFill>
                  <a:schemeClr val="tx1"/>
                </a:solidFill>
                <a:latin typeface="楷体" panose="02010609060101010101" charset="-122"/>
                <a:ea typeface="楷体" panose="02010609060101010101" charset="-122"/>
                <a:cs typeface="楷体" panose="02010609060101010101" charset="-122"/>
              </a:rPr>
              <a:t>吧</a:t>
            </a:r>
            <a:r>
              <a:rPr lang="zh-CN" altLang="en-US" b="1" smtClean="0">
                <a:solidFill>
                  <a:schemeClr val="tx1"/>
                </a:solidFill>
                <a:latin typeface="楷体" panose="02010609060101010101" charset="-122"/>
                <a:ea typeface="楷体" panose="02010609060101010101" charset="-122"/>
                <a:cs typeface="楷体" panose="02010609060101010101" charset="-122"/>
              </a:rPr>
              <a:t>！烧吧！</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烧破世人的梦，</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烧沸世人的血</a:t>
            </a:r>
            <a:r>
              <a:rPr lang="en-US" altLang="zh-CN" b="1">
                <a:solidFill>
                  <a:schemeClr val="tx1"/>
                </a:solidFill>
                <a:latin typeface="楷体" panose="02010609060101010101" charset="-122"/>
                <a:ea typeface="楷体" panose="02010609060101010101" charset="-122"/>
                <a:cs typeface="楷体" panose="02010609060101010101" charset="-122"/>
              </a:rPr>
              <a:t>——</a:t>
            </a:r>
            <a:endParaRPr lang="en-US" altLang="zh-CN"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也救出他们的灵魂，</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也捣破他们的监狱！</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你心火发光之期，</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正是泪流开始之日。</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rgbClr val="FF0000"/>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匠人造了你，</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原是为烧的。</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既已烧着，</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又何苦伤心流泪？</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哦！我知道了！</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是残风来侵你的光芒，</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你烧得不稳时，</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才着急得流泪</a:t>
            </a:r>
            <a:r>
              <a:rPr lang="zh-CN" altLang="en-US" b="1" smtClean="0">
                <a:solidFill>
                  <a:schemeClr val="tx1"/>
                </a:solidFill>
                <a:latin typeface="楷体" panose="02010609060101010101" charset="-122"/>
                <a:ea typeface="楷体" panose="02010609060101010101" charset="-122"/>
                <a:cs typeface="楷体" panose="02010609060101010101" charset="-122"/>
              </a:rPr>
              <a:t>！</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p:txBody>
      </p:sp>
      <p:sp>
        <p:nvSpPr>
          <p:cNvPr id="1048706" name="矩形 9" title=""/>
          <p:cNvSpPr/>
          <p:nvPr>
            <p:custDataLst>
              <p:tags r:id="rId7"/>
            </p:custDataLst>
          </p:nvPr>
        </p:nvSpPr>
        <p:spPr>
          <a:xfrm>
            <a:off x="6238240" y="1339850"/>
            <a:ext cx="2805430" cy="3415030"/>
          </a:xfrm>
          <a:prstGeom prst="rect">
            <a:avLst/>
          </a:prstGeom>
        </p:spPr>
        <p:txBody>
          <a:bodyPr wrap="square">
            <a:spAutoFit/>
          </a:bodyPr>
          <a:lstStyle/>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rgbClr val="FF0000"/>
              </a:solidFill>
              <a:latin typeface="楷体" panose="02010609060101010101" charset="-122"/>
              <a:ea typeface="楷体" panose="02010609060101010101" charset="-122"/>
              <a:cs typeface="楷体" panose="02010609060101010101" charset="-122"/>
            </a:endParaRPr>
          </a:p>
          <a:p>
            <a:r>
              <a:rPr lang="zh-CN" altLang="en-US" b="1" smtClean="0">
                <a:solidFill>
                  <a:schemeClr val="tx1"/>
                </a:solidFill>
                <a:latin typeface="楷体" panose="02010609060101010101" charset="-122"/>
                <a:ea typeface="楷体" panose="02010609060101010101" charset="-122"/>
                <a:cs typeface="楷体" panose="02010609060101010101" charset="-122"/>
              </a:rPr>
              <a:t>流吧！</a:t>
            </a:r>
            <a:r>
              <a:rPr lang="zh-CN" altLang="en-US" b="1">
                <a:solidFill>
                  <a:schemeClr val="tx1"/>
                </a:solidFill>
                <a:latin typeface="楷体" panose="02010609060101010101" charset="-122"/>
                <a:ea typeface="楷体" panose="02010609060101010101" charset="-122"/>
                <a:cs typeface="楷体" panose="02010609060101010101" charset="-122"/>
              </a:rPr>
              <a:t>你怎能不流呢？</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请将你的脂膏，</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不息地流向人间，</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培出慰藉的花儿，</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结成快乐的果子！</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rgbClr val="FF0000"/>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你流一滴泪，灰一分心。</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灰心流泪你的果，</a:t>
            </a:r>
            <a:endParaRPr lang="zh-CN" altLang="en-US" b="1">
              <a:solidFill>
                <a:schemeClr val="tx1"/>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创造光明你的因。</a:t>
            </a:r>
            <a:endParaRPr lang="en-US" altLang="zh-CN" b="1" smtClean="0">
              <a:solidFill>
                <a:schemeClr val="tx1"/>
              </a:solidFill>
              <a:latin typeface="楷体" panose="02010609060101010101" charset="-122"/>
              <a:ea typeface="楷体" panose="02010609060101010101" charset="-122"/>
              <a:cs typeface="楷体" panose="02010609060101010101" charset="-122"/>
            </a:endParaRPr>
          </a:p>
          <a:p>
            <a:pPr algn="l">
              <a:buClrTx/>
              <a:buSzTx/>
              <a:buFontTx/>
            </a:pPr>
            <a:r>
              <a:rPr lang="zh-CN" altLang="en-US" b="1" smtClean="0">
                <a:solidFill>
                  <a:srgbClr val="FF0000"/>
                </a:solidFill>
                <a:latin typeface="楷体" panose="02010609060101010101" charset="-122"/>
                <a:ea typeface="楷体" panose="02010609060101010101" charset="-122"/>
                <a:cs typeface="楷体" panose="02010609060101010101" charset="-122"/>
              </a:rPr>
              <a:t>红烛啊！</a:t>
            </a:r>
            <a:endParaRPr lang="zh-CN" altLang="en-US" b="1" smtClean="0">
              <a:solidFill>
                <a:srgbClr val="FF0000"/>
              </a:solidFill>
              <a:latin typeface="楷体" panose="02010609060101010101" charset="-122"/>
              <a:ea typeface="楷体" panose="02010609060101010101" charset="-122"/>
              <a:cs typeface="楷体" panose="02010609060101010101" charset="-122"/>
            </a:endParaRPr>
          </a:p>
          <a:p>
            <a:r>
              <a:rPr lang="zh-CN" altLang="en-US" b="1">
                <a:solidFill>
                  <a:schemeClr val="tx1"/>
                </a:solidFill>
                <a:latin typeface="楷体" panose="02010609060101010101" charset="-122"/>
                <a:ea typeface="楷体" panose="02010609060101010101" charset="-122"/>
                <a:cs typeface="楷体" panose="02010609060101010101" charset="-122"/>
              </a:rPr>
              <a:t>“莫问收获，但问耕耘</a:t>
            </a:r>
            <a:r>
              <a:rPr lang="zh-CN" altLang="en-US" b="1" smtClean="0">
                <a:solidFill>
                  <a:schemeClr val="tx1"/>
                </a:solidFill>
                <a:latin typeface="楷体" panose="02010609060101010101" charset="-122"/>
                <a:ea typeface="楷体" panose="02010609060101010101" charset="-122"/>
                <a:cs typeface="楷体" panose="02010609060101010101" charset="-122"/>
              </a:rPr>
              <a:t>。”</a:t>
            </a:r>
            <a:endParaRPr lang="zh-CN" altLang="en-US" b="1" smtClean="0">
              <a:solidFill>
                <a:schemeClr val="tx1"/>
              </a:solidFill>
              <a:latin typeface="楷体" panose="02010609060101010101" charset="-122"/>
              <a:ea typeface="楷体" panose="02010609060101010101" charset="-122"/>
              <a:cs typeface="楷体" panose="02010609060101010101" charset="-122"/>
            </a:endParaRPr>
          </a:p>
        </p:txBody>
      </p:sp>
      <p:grpSp>
        <p:nvGrpSpPr>
          <p:cNvPr id="99" name="组合 10" title=""/>
          <p:cNvGrpSpPr/>
          <p:nvPr>
            <p:custDataLst>
              <p:tags r:id="rId8"/>
            </p:custDataLst>
          </p:nvPr>
        </p:nvGrpSpPr>
        <p:grpSpPr>
          <a:xfrm>
            <a:off x="5960745" y="5133975"/>
            <a:ext cx="3082290" cy="706120"/>
            <a:chOff x="13293" y="8552"/>
            <a:chExt cx="4854" cy="1112"/>
          </a:xfrm>
        </p:grpSpPr>
        <p:sp>
          <p:nvSpPr>
            <p:cNvPr id="1048707" name="圆角矩形 14"/>
            <p:cNvSpPr/>
            <p:nvPr>
              <p:custDataLst>
                <p:tags r:id="rId9"/>
              </p:custDataLst>
            </p:nvPr>
          </p:nvSpPr>
          <p:spPr>
            <a:xfrm>
              <a:off x="13293" y="8552"/>
              <a:ext cx="4855" cy="111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a:sym typeface="微软雅黑" panose="020b0503020204020204" charset="-122"/>
              </a:endParaRPr>
            </a:p>
          </p:txBody>
        </p:sp>
        <p:sp>
          <p:nvSpPr>
            <p:cNvPr id="1048708" name="文本框 11"/>
            <p:cNvSpPr txBox="1"/>
            <p:nvPr>
              <p:custDataLst>
                <p:tags r:id="rId10"/>
              </p:custDataLst>
            </p:nvPr>
          </p:nvSpPr>
          <p:spPr>
            <a:xfrm>
              <a:off x="13760" y="8697"/>
              <a:ext cx="4010" cy="822"/>
            </a:xfrm>
            <a:prstGeom prst="rect">
              <a:avLst/>
            </a:prstGeom>
            <a:noFill/>
          </p:spPr>
          <p:txBody>
            <a:bodyPr wrap="square" rtlCol="0" anchor="t">
              <a:spAutoFit/>
            </a:bodyPr>
            <a:lstStyle/>
            <a:p>
              <a:r>
                <a:rPr lang="zh-CN" altLang="en-US" sz="2800" b="1">
                  <a:solidFill>
                    <a:srgbClr val="E32012"/>
                  </a:solidFill>
                  <a:latin typeface="微软雅黑" panose="020b0503020204020204" charset="-122"/>
                  <a:ea typeface="微软雅黑"/>
                  <a:sym typeface="微软雅黑" panose="020b0503020204020204" charset="-122"/>
                </a:rPr>
                <a:t>回环复</a:t>
              </a:r>
              <a:r>
                <a:rPr lang="zh-CN" altLang="en-US" sz="2800" b="1" smtClean="0">
                  <a:solidFill>
                    <a:srgbClr val="E32012"/>
                  </a:solidFill>
                  <a:latin typeface="微软雅黑" panose="020b0503020204020204" charset="-122"/>
                  <a:ea typeface="微软雅黑"/>
                  <a:sym typeface="微软雅黑" panose="020b0503020204020204" charset="-122"/>
                </a:rPr>
                <a:t>沓之美</a:t>
              </a:r>
              <a:endParaRPr lang="zh-CN" altLang="en-US" sz="2800" b="1" smtClean="0">
                <a:solidFill>
                  <a:srgbClr val="E32012"/>
                </a:solidFill>
                <a:latin typeface="微软雅黑" panose="020b0503020204020204" charset="-122"/>
                <a:ea typeface="微软雅黑"/>
                <a:sym typeface="微软雅黑" panose="020b0503020204020204" charset="-122"/>
              </a:endParaRPr>
            </a:p>
          </p:txBody>
        </p:sp>
      </p:grpSp>
      <p:sp>
        <p:nvSpPr>
          <p:cNvPr id="1048709" name="文本框 12" title=""/>
          <p:cNvSpPr txBox="1"/>
          <p:nvPr>
            <p:custDataLst>
              <p:tags r:id="rId11"/>
            </p:custDataLst>
          </p:nvPr>
        </p:nvSpPr>
        <p:spPr>
          <a:xfrm>
            <a:off x="9190355" y="1208405"/>
            <a:ext cx="2727325" cy="5500370"/>
          </a:xfrm>
          <a:prstGeom prst="rect">
            <a:avLst/>
          </a:prstGeom>
          <a:solidFill>
            <a:schemeClr val="accent2">
              <a:lumMod val="20000"/>
              <a:lumOff val="80000"/>
            </a:schemeClr>
          </a:solid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00000"/>
              </a:lnSpc>
              <a:spcBef>
                <a:spcPct val="0"/>
              </a:spcBef>
              <a:spcAft>
                <a:spcPct val="0"/>
              </a:spcAft>
            </a:pP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新月派（</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“新格律诗派”</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三美</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主张：</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音乐美：</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有音尺（音节）、有平仄、有韵脚</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绘画美：</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辞藻秾丽、鲜明、</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有色彩</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建筑美：</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节的匀称、句的匀齐</a:t>
            </a:r>
            <a:endParaRPr lang="zh-CN" sz="2400" b="1" spc="200">
              <a:solidFill>
                <a:schemeClr val="tx1"/>
              </a:solidFill>
              <a:latin typeface="汉仪中黑简" panose="02010600000101010101" charset="-122"/>
              <a:ea typeface="汉仪中黑简" panose="0201060000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dissolve">
                                      <p:cBhvr>
                                        <p:cTn id="7" dur="500"/>
                                        <p:tgtEl>
                                          <p:spTgt spid="9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709"/>
                                        </p:tgtEl>
                                        <p:attrNameLst>
                                          <p:attrName>style.visibility</p:attrName>
                                        </p:attrNameLst>
                                      </p:cBhvr>
                                      <p:to>
                                        <p:strVal val="visible"/>
                                      </p:to>
                                    </p:set>
                                    <p:animEffect transition="in" filter="blinds(horizontal)">
                                      <p:cBhvr>
                                        <p:cTn id="12" dur="500"/>
                                        <p:tgtEl>
                                          <p:spTgt spid="1048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9"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0" name=""/>
        <p:cNvGrpSpPr/>
        <p:nvPr>
          <p:custDataLst>
            <p:tags r:id="rId2"/>
          </p:custDataLst>
        </p:nvPr>
      </p:nvGrpSpPr>
      <p:grpSpPr>
        <a:xfrm>
          <a:off x="0" y="0"/>
          <a:ext cx="0" cy="0"/>
        </a:xfrm>
      </p:grpSpPr>
      <p:sp>
        <p:nvSpPr>
          <p:cNvPr id="1048710"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11"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活动三：运用诗歌语言赏析法。讨论分享阅读感受，真切理解词的风格和情感内容。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712" name="文本框 12" title=""/>
          <p:cNvSpPr txBox="1"/>
          <p:nvPr>
            <p:custDataLst>
              <p:tags r:id="rId5"/>
            </p:custDataLst>
          </p:nvPr>
        </p:nvSpPr>
        <p:spPr>
          <a:xfrm>
            <a:off x="9190355" y="1208405"/>
            <a:ext cx="2727325" cy="5500370"/>
          </a:xfrm>
          <a:prstGeom prst="rect">
            <a:avLst/>
          </a:prstGeom>
          <a:solidFill>
            <a:schemeClr val="accent2">
              <a:lumMod val="20000"/>
              <a:lumOff val="80000"/>
            </a:schemeClr>
          </a:solid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00000"/>
              </a:lnSpc>
              <a:spcBef>
                <a:spcPct val="0"/>
              </a:spcBef>
              <a:spcAft>
                <a:spcPct val="0"/>
              </a:spcAft>
            </a:pP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新月派（</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“新格律诗派”</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）与</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三美</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主张：</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音乐美：</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有音尺（音节）、有平仄、有韵脚</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绘画美：</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辞藻秾丽、鲜明、</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有色彩</a:t>
            </a: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endParaRPr lang="zh-CN" sz="2400" b="1" spc="200">
              <a:solidFill>
                <a:schemeClr val="tx1"/>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rgbClr val="FF0000"/>
                </a:solidFill>
                <a:latin typeface="汉仪中黑简" panose="02010600000101010101" charset="-122"/>
                <a:ea typeface="汉仪中黑简" panose="02010600000101010101" charset="-122"/>
              </a:rPr>
              <a:t>建筑美：</a:t>
            </a:r>
            <a:endParaRPr lang="zh-CN" sz="2400" b="1" spc="200">
              <a:solidFill>
                <a:srgbClr val="FF0000"/>
              </a:solidFill>
              <a:latin typeface="汉仪中黑简" panose="02010600000101010101" charset="-122"/>
              <a:ea typeface="汉仪中黑简" panose="02010600000101010101" charset="-122"/>
            </a:endParaRPr>
          </a:p>
          <a:p>
            <a:pPr algn="just" fontAlgn="auto">
              <a:lnSpc>
                <a:spcPct val="100000"/>
              </a:lnSpc>
              <a:spcBef>
                <a:spcPct val="0"/>
              </a:spcBef>
              <a:spcAft>
                <a:spcPct val="0"/>
              </a:spcAft>
            </a:pPr>
            <a:r>
              <a:rPr lang="zh-CN" sz="2400" b="1" spc="200">
                <a:solidFill>
                  <a:schemeClr val="tx1"/>
                </a:solidFill>
                <a:latin typeface="汉仪中黑简" panose="02010600000101010101" charset="-122"/>
                <a:ea typeface="汉仪中黑简" panose="02010600000101010101" charset="-122"/>
              </a:rPr>
              <a:t>节的匀称、句的匀齐</a:t>
            </a:r>
            <a:endParaRPr lang="zh-CN" sz="2400" b="1" spc="200">
              <a:solidFill>
                <a:schemeClr val="tx1"/>
              </a:solidFill>
              <a:latin typeface="汉仪中黑简" panose="02010600000101010101" charset="-122"/>
              <a:ea typeface="汉仪中黑简" panose="02010600000101010101" charset="-122"/>
            </a:endParaRPr>
          </a:p>
        </p:txBody>
      </p:sp>
      <p:sp>
        <p:nvSpPr>
          <p:cNvPr id="1048713" name="文本框 3" title=""/>
          <p:cNvSpPr txBox="1"/>
          <p:nvPr>
            <p:custDataLst>
              <p:tags r:id="rId6"/>
            </p:custDataLst>
          </p:nvPr>
        </p:nvSpPr>
        <p:spPr>
          <a:xfrm>
            <a:off x="746760" y="1475740"/>
            <a:ext cx="3002915" cy="4831080"/>
          </a:xfrm>
          <a:prstGeom prst="rect">
            <a:avLst/>
          </a:prstGeom>
          <a:ln w="12700" cap="flat" cmpd="sng" algn="ctr">
            <a:solidFill>
              <a:schemeClr val="accent3"/>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algn="ctr"/>
            <a:r>
              <a:rPr lang="en-US" altLang="zh-CN" sz="2200"/>
              <a:t>  </a:t>
            </a:r>
            <a:r>
              <a:rPr lang="zh-CN" altLang="en-US" sz="2200"/>
              <a:t> </a:t>
            </a:r>
            <a:r>
              <a:rPr lang="zh-CN" altLang="en-US" sz="2200" b="1"/>
              <a:t>死  水</a:t>
            </a:r>
            <a:endParaRPr lang="zh-CN" altLang="en-US" sz="2200"/>
          </a:p>
          <a:p>
            <a:pPr algn="ctr"/>
            <a:r>
              <a:rPr lang="zh-CN" altLang="en-US" sz="2200">
                <a:latin typeface="华文行楷" panose="02010800040101010101" charset="-122"/>
                <a:ea typeface="华文行楷" panose="02010800040101010101" charset="-122"/>
                <a:cs typeface="华文行楷" panose="02010800040101010101" charset="-122"/>
              </a:rPr>
              <a:t>【作者】闻一多 </a:t>
            </a:r>
            <a:endParaRPr lang="zh-CN" altLang="en-US" sz="2200">
              <a:latin typeface="华文行楷" panose="02010800040101010101" charset="-122"/>
              <a:ea typeface="华文行楷" panose="02010800040101010101" charset="-122"/>
              <a:cs typeface="华文行楷" panose="02010800040101010101" charset="-122"/>
            </a:endParaRPr>
          </a:p>
          <a:p>
            <a:pPr algn="ctr"/>
            <a:endParaRPr lang="zh-CN" altLang="en-US" sz="2200"/>
          </a:p>
          <a:p>
            <a:pPr algn="ctr"/>
            <a:r>
              <a:rPr lang="zh-CN" altLang="en-US" sz="2200"/>
              <a:t>这是一沟绝望的死水，</a:t>
            </a:r>
            <a:endParaRPr lang="zh-CN" altLang="en-US" sz="2200"/>
          </a:p>
          <a:p>
            <a:pPr algn="ctr"/>
            <a:r>
              <a:rPr lang="zh-CN" altLang="en-US" sz="2200"/>
              <a:t>清风吹不起半点漪沦。</a:t>
            </a:r>
            <a:endParaRPr lang="zh-CN" altLang="en-US" sz="2200"/>
          </a:p>
          <a:p>
            <a:pPr algn="ctr"/>
            <a:r>
              <a:rPr lang="zh-CN" altLang="en-US" sz="2200"/>
              <a:t>不如多扔些破铜烂铁，</a:t>
            </a:r>
            <a:endParaRPr lang="zh-CN" altLang="en-US" sz="2200"/>
          </a:p>
          <a:p>
            <a:pPr algn="ctr"/>
            <a:r>
              <a:rPr lang="zh-CN" altLang="en-US" sz="2200"/>
              <a:t>爽性泼你的剩菜残羹。</a:t>
            </a:r>
            <a:endParaRPr lang="zh-CN" altLang="en-US" sz="2200"/>
          </a:p>
          <a:p>
            <a:pPr algn="ctr"/>
            <a:endParaRPr lang="zh-CN" altLang="en-US" sz="2200"/>
          </a:p>
          <a:p>
            <a:pPr algn="ctr"/>
            <a:r>
              <a:rPr lang="zh-CN" altLang="en-US" sz="2200"/>
              <a:t>也许铜的要绿成翡翠，</a:t>
            </a:r>
            <a:endParaRPr lang="zh-CN" altLang="en-US" sz="2200"/>
          </a:p>
          <a:p>
            <a:pPr algn="ctr"/>
            <a:r>
              <a:rPr lang="zh-CN" altLang="en-US" sz="2200"/>
              <a:t>铁罐上锈出几瓣桃花；</a:t>
            </a:r>
            <a:endParaRPr lang="zh-CN" altLang="en-US" sz="2200"/>
          </a:p>
          <a:p>
            <a:pPr algn="ctr"/>
            <a:r>
              <a:rPr lang="zh-CN" altLang="en-US" sz="2200"/>
              <a:t>再让油腻织一层罗绮，</a:t>
            </a:r>
            <a:endParaRPr lang="zh-CN" altLang="en-US" sz="2200"/>
          </a:p>
          <a:p>
            <a:pPr algn="ctr"/>
            <a:r>
              <a:rPr lang="zh-CN" altLang="en-US" sz="2200"/>
              <a:t>霉菌给他蒸出些云霞。</a:t>
            </a:r>
            <a:endParaRPr lang="zh-CN" altLang="en-US" sz="2200"/>
          </a:p>
          <a:p>
            <a:pPr algn="ctr"/>
            <a:endParaRPr lang="zh-CN" altLang="en-US" sz="2200"/>
          </a:p>
          <a:p>
            <a:pPr algn="ctr"/>
            <a:endParaRPr lang="zh-CN" altLang="en-US" sz="2200"/>
          </a:p>
        </p:txBody>
      </p:sp>
      <p:sp>
        <p:nvSpPr>
          <p:cNvPr id="1048714" name="文本框 5" title=""/>
          <p:cNvSpPr txBox="1"/>
          <p:nvPr>
            <p:custDataLst>
              <p:tags r:id="rId7"/>
            </p:custDataLst>
          </p:nvPr>
        </p:nvSpPr>
        <p:spPr>
          <a:xfrm>
            <a:off x="4776470" y="1223645"/>
            <a:ext cx="3386455" cy="5507990"/>
          </a:xfrm>
          <a:prstGeom prst="rect">
            <a:avLst/>
          </a:prstGeom>
          <a:ln w="12700" cap="flat" cmpd="sng" algn="ctr">
            <a:solidFill>
              <a:schemeClr val="accent3"/>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algn="ctr"/>
            <a:endParaRPr lang="zh-CN" altLang="en-US" sz="2200"/>
          </a:p>
          <a:p>
            <a:pPr algn="ctr"/>
            <a:r>
              <a:rPr lang="zh-CN" altLang="en-US" sz="2200">
                <a:sym typeface="+mn-ea"/>
              </a:rPr>
              <a:t>让死水酵成一沟绿酒，</a:t>
            </a:r>
            <a:endParaRPr lang="zh-CN" altLang="en-US" sz="2200"/>
          </a:p>
          <a:p>
            <a:pPr algn="ctr"/>
            <a:r>
              <a:rPr lang="zh-CN" altLang="en-US" sz="2200">
                <a:sym typeface="+mn-ea"/>
              </a:rPr>
              <a:t>漂满了珍珠似的白沫；</a:t>
            </a:r>
            <a:endParaRPr lang="zh-CN" altLang="en-US" sz="2200"/>
          </a:p>
          <a:p>
            <a:pPr algn="ctr"/>
            <a:r>
              <a:rPr lang="zh-CN" altLang="en-US" sz="2200">
                <a:sym typeface="+mn-ea"/>
              </a:rPr>
              <a:t>小珠们笑声变成大珠，</a:t>
            </a:r>
            <a:endParaRPr lang="zh-CN" altLang="en-US" sz="2200"/>
          </a:p>
          <a:p>
            <a:pPr algn="ctr"/>
            <a:r>
              <a:rPr lang="zh-CN" altLang="en-US" sz="2200">
                <a:sym typeface="+mn-ea"/>
              </a:rPr>
              <a:t>又被偷酒的花蚊咬破。</a:t>
            </a:r>
            <a:endParaRPr lang="zh-CN" altLang="en-US" sz="2200"/>
          </a:p>
          <a:p>
            <a:pPr algn="ctr"/>
            <a:endParaRPr lang="zh-CN" altLang="en-US" sz="2200"/>
          </a:p>
          <a:p>
            <a:pPr algn="ctr"/>
            <a:r>
              <a:rPr lang="zh-CN" altLang="en-US" sz="2200">
                <a:sym typeface="+mn-ea"/>
              </a:rPr>
              <a:t>那么一沟绝望的死水，</a:t>
            </a:r>
            <a:endParaRPr lang="zh-CN" altLang="en-US" sz="2200"/>
          </a:p>
          <a:p>
            <a:pPr algn="ctr"/>
            <a:r>
              <a:rPr lang="zh-CN" altLang="en-US" sz="2200">
                <a:sym typeface="+mn-ea"/>
              </a:rPr>
              <a:t>也就夸得上几分鲜明。</a:t>
            </a:r>
            <a:endParaRPr lang="zh-CN" altLang="en-US" sz="2200"/>
          </a:p>
          <a:p>
            <a:pPr algn="ctr"/>
            <a:r>
              <a:rPr lang="zh-CN" altLang="en-US" sz="2200">
                <a:sym typeface="+mn-ea"/>
              </a:rPr>
              <a:t>如果青蛙耐不住寂寞，</a:t>
            </a:r>
            <a:endParaRPr lang="zh-CN" altLang="en-US" sz="2200"/>
          </a:p>
          <a:p>
            <a:pPr algn="ctr"/>
            <a:r>
              <a:rPr lang="zh-CN" altLang="en-US" sz="2200">
                <a:sym typeface="+mn-ea"/>
              </a:rPr>
              <a:t>又算死水叫出了歌声。</a:t>
            </a:r>
            <a:endParaRPr lang="zh-CN" altLang="en-US" sz="2200"/>
          </a:p>
          <a:p>
            <a:pPr algn="ctr"/>
            <a:endParaRPr lang="zh-CN" altLang="en-US" sz="2200"/>
          </a:p>
          <a:p>
            <a:pPr algn="ctr"/>
            <a:r>
              <a:rPr lang="zh-CN" altLang="en-US" sz="2200">
                <a:sym typeface="+mn-ea"/>
              </a:rPr>
              <a:t>这是一沟绝望的死水，</a:t>
            </a:r>
            <a:endParaRPr lang="zh-CN" altLang="en-US" sz="2200"/>
          </a:p>
          <a:p>
            <a:pPr algn="ctr"/>
            <a:r>
              <a:rPr lang="zh-CN" altLang="en-US" sz="2200">
                <a:sym typeface="+mn-ea"/>
              </a:rPr>
              <a:t>这里断不是美的所在，</a:t>
            </a:r>
            <a:endParaRPr lang="zh-CN" altLang="en-US" sz="2200"/>
          </a:p>
          <a:p>
            <a:pPr algn="ctr"/>
            <a:r>
              <a:rPr lang="zh-CN" altLang="en-US" sz="2200">
                <a:sym typeface="+mn-ea"/>
              </a:rPr>
              <a:t>不如让给丑恶来开垦，</a:t>
            </a:r>
            <a:endParaRPr lang="zh-CN" altLang="en-US" sz="2200"/>
          </a:p>
          <a:p>
            <a:pPr algn="ctr"/>
            <a:r>
              <a:rPr lang="zh-CN" altLang="en-US" sz="2200">
                <a:sym typeface="+mn-ea"/>
              </a:rPr>
              <a:t>看他造出个什么世界。</a:t>
            </a:r>
            <a:endParaRPr lang="zh-CN" altLang="en-US" sz="2200"/>
          </a:p>
          <a:p>
            <a:pPr algn="ctr"/>
            <a:endParaRPr lang="zh-CN" altLang="en-US" sz="2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12"/>
                                        </p:tgtEl>
                                        <p:attrNameLst>
                                          <p:attrName>style.visibility</p:attrName>
                                        </p:attrNameLst>
                                      </p:cBhvr>
                                      <p:to>
                                        <p:strVal val="visible"/>
                                      </p:to>
                                    </p:set>
                                    <p:animEffect transition="in" filter="blinds(horizontal)">
                                      <p:cBhvr>
                                        <p:cTn id="7" dur="500"/>
                                        <p:tgtEl>
                                          <p:spTgt spid="1048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2"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3" name=""/>
        <p:cNvGrpSpPr/>
        <p:nvPr>
          <p:custDataLst>
            <p:tags r:id="rId2"/>
          </p:custDataLst>
        </p:nvPr>
      </p:nvGrpSpPr>
      <p:grpSpPr>
        <a:xfrm>
          <a:off x="0" y="0"/>
          <a:ext cx="0" cy="0"/>
        </a:xfrm>
      </p:grpSpPr>
      <p:sp>
        <p:nvSpPr>
          <p:cNvPr id="1048624" name="文本框 2" title=""/>
          <p:cNvSpPr txBox="1"/>
          <p:nvPr>
            <p:custDataLst>
              <p:tags r:id="rId3"/>
            </p:custDataLst>
          </p:nvPr>
        </p:nvSpPr>
        <p:spPr>
          <a:xfrm>
            <a:off x="612140" y="1139825"/>
            <a:ext cx="10963910" cy="5110480"/>
          </a:xfrm>
          <a:prstGeom prst="rect">
            <a:avLst/>
          </a:prstGeom>
          <a:solidFill>
            <a:schemeClr val="bg1">
              <a:lumMod val="95000"/>
            </a:schemeClr>
          </a:solidFill>
        </p:spPr>
        <p:txBody>
          <a:bodyPr wrap="square" rtlCol="0" anchor="t">
            <a:noAutofit/>
          </a:bodyPr>
          <a:lstStyle/>
          <a:p>
            <a:pPr indent="0" fontAlgn="auto">
              <a:lnSpc>
                <a:spcPct val="150000"/>
              </a:lnSpc>
              <a:buFont typeface="Arial" panose="020b0604020202020204" pitchFamily="34" charset="0"/>
              <a:buNone/>
            </a:pPr>
            <a:r>
              <a:rPr lang="zh-CN" altLang="en-US" sz="2400">
                <a:cs typeface="黑体" panose="02010609060101010101" charset="-122"/>
              </a:rPr>
              <a:t>1.语言建构与运用：理解诗歌运用意象抒发情感的手法，体会诗歌和小说的独特魅力。</a:t>
            </a:r>
            <a:endParaRPr lang="zh-CN" altLang="en-US" sz="2400">
              <a:cs typeface="黑体" panose="02010609060101010101" charset="-122"/>
            </a:endParaRPr>
          </a:p>
          <a:p>
            <a:pPr indent="0" fontAlgn="auto">
              <a:lnSpc>
                <a:spcPct val="150000"/>
              </a:lnSpc>
              <a:buFont typeface="Arial" panose="020b0604020202020204" pitchFamily="34" charset="0"/>
              <a:buNone/>
            </a:pPr>
            <a:r>
              <a:rPr lang="zh-CN" altLang="en-US" sz="2400">
                <a:cs typeface="黑体" panose="02010609060101010101" charset="-122"/>
              </a:rPr>
              <a:t>2.思维发展与提升：通过诵读、思考、分析、探究与联想、想象等方法，理解奉献精神，体会困惑且坚定的情感。</a:t>
            </a:r>
            <a:endParaRPr lang="zh-CN" altLang="en-US" sz="2400">
              <a:cs typeface="黑体" panose="02010609060101010101" charset="-122"/>
            </a:endParaRPr>
          </a:p>
          <a:p>
            <a:pPr indent="0" fontAlgn="auto">
              <a:lnSpc>
                <a:spcPct val="150000"/>
              </a:lnSpc>
              <a:buFont typeface="Arial" panose="020b0604020202020204" pitchFamily="34" charset="0"/>
              <a:buNone/>
            </a:pPr>
            <a:r>
              <a:rPr lang="zh-CN" altLang="en-US" sz="2400">
                <a:cs typeface="黑体" panose="02010609060101010101" charset="-122"/>
              </a:rPr>
              <a:t>3.审美鉴赏与创造：关注诗歌的抒情脉络、意象内涵、抒发的情思及象征手法的运用。结合本单元诗作的学习，尝试写作诗歌。</a:t>
            </a:r>
            <a:endParaRPr lang="zh-CN" altLang="en-US" sz="2400">
              <a:cs typeface="黑体" panose="02010609060101010101" charset="-122"/>
            </a:endParaRPr>
          </a:p>
          <a:p>
            <a:pPr indent="0" fontAlgn="auto">
              <a:lnSpc>
                <a:spcPct val="150000"/>
              </a:lnSpc>
              <a:buFont typeface="Arial" panose="020b0604020202020204" pitchFamily="34" charset="0"/>
              <a:buNone/>
            </a:pPr>
            <a:r>
              <a:rPr lang="zh-CN" altLang="en-US" sz="2400">
                <a:cs typeface="黑体" panose="02010609060101010101" charset="-122"/>
              </a:rPr>
              <a:t>4.文化传承与理解：了解新诗内容与形式的特点，感受五四时期特定的时代氛围和时代精神，激发青春的热情，理解春青的价值，敞开心扉，追寻理想，拥抱未来。</a:t>
            </a:r>
            <a:endParaRPr lang="zh-CN" altLang="en-US" sz="2400">
              <a:latin typeface="宋体" panose="02010600030101010101" pitchFamily="2" charset="-122"/>
              <a:ea typeface="宋体" panose="02010600030101010101" pitchFamily="2" charset="-122"/>
              <a:cs typeface="黑体" panose="02010609060101010101" charset="-122"/>
            </a:endParaRPr>
          </a:p>
        </p:txBody>
      </p:sp>
      <p:sp>
        <p:nvSpPr>
          <p:cNvPr id="1048625" name="文本框 1" title=""/>
          <p:cNvSpPr txBox="1"/>
          <p:nvPr>
            <p:custDataLst>
              <p:tags r:id="rId4"/>
            </p:custDataLst>
          </p:nvPr>
        </p:nvSpPr>
        <p:spPr>
          <a:xfrm>
            <a:off x="678180" y="142240"/>
            <a:ext cx="1805305" cy="48958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核心素养</a:t>
            </a:r>
            <a:endParaRPr lang="zh-CN" altLang="en-US" sz="3600" b="0">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1" name=""/>
        <p:cNvGrpSpPr/>
        <p:nvPr>
          <p:custDataLst>
            <p:tags r:id="rId2"/>
          </p:custDataLst>
        </p:nvPr>
      </p:nvGrpSpPr>
      <p:grpSpPr>
        <a:xfrm>
          <a:off x="0" y="0"/>
          <a:ext cx="0" cy="0"/>
        </a:xfrm>
      </p:grpSpPr>
      <p:sp>
        <p:nvSpPr>
          <p:cNvPr id="1048715"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学习任务二</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赏析诗歌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16" name="文本框 4" title=""/>
          <p:cNvSpPr txBox="1"/>
          <p:nvPr>
            <p:custDataLst>
              <p:tags r:id="rId4"/>
            </p:custDataLst>
          </p:nvPr>
        </p:nvSpPr>
        <p:spPr>
          <a:xfrm>
            <a:off x="0" y="766445"/>
            <a:ext cx="2182495" cy="460375"/>
          </a:xfrm>
          <a:prstGeom prst="rect">
            <a:avLst/>
          </a:prstGeom>
          <a:noFill/>
          <a:ln w="9525">
            <a:noFill/>
          </a:ln>
        </p:spPr>
        <p:txBody>
          <a:bodyPr wrap="square">
            <a:spAutoFit/>
          </a:bodyPr>
          <a:lstStyle/>
          <a:p>
            <a:pPr indent="457200" fontAlgn="auto"/>
            <a:r>
              <a:rPr lang="zh-CN" sz="2400" b="0">
                <a:highlight>
                  <a:srgbClr val="FFFF00"/>
                </a:highlight>
                <a:latin typeface="黑体" panose="02010609060101010101" charset="-122"/>
                <a:ea typeface="黑体" panose="02010609060101010101" charset="-122"/>
                <a:cs typeface="楷体" panose="02010609060101010101" charset="-122"/>
                <a:sym typeface="+mn-lt"/>
              </a:rPr>
              <a:t>真题链接：</a:t>
            </a:r>
            <a:endParaRPr lang="zh-CN" sz="2400" b="0">
              <a:highlight>
                <a:srgbClr val="FFFF00"/>
              </a:highlight>
              <a:latin typeface="黑体" panose="02010609060101010101" charset="-122"/>
              <a:ea typeface="黑体" panose="02010609060101010101" charset="-122"/>
              <a:cs typeface="楷体" panose="02010609060101010101" charset="-122"/>
              <a:sym typeface="+mn-lt"/>
            </a:endParaRPr>
          </a:p>
        </p:txBody>
      </p:sp>
      <p:sp>
        <p:nvSpPr>
          <p:cNvPr id="1048717" name="文本框 2" title=""/>
          <p:cNvSpPr txBox="1"/>
          <p:nvPr>
            <p:custDataLst>
              <p:tags r:id="rId5"/>
            </p:custDataLst>
          </p:nvPr>
        </p:nvSpPr>
        <p:spPr>
          <a:xfrm>
            <a:off x="208915" y="1226820"/>
            <a:ext cx="6375400" cy="5507990"/>
          </a:xfrm>
          <a:prstGeom prst="rect">
            <a:avLst/>
          </a:prstGeom>
          <a:noFill/>
        </p:spPr>
        <p:txBody>
          <a:bodyPr wrap="square" rtlCol="0" anchor="t">
            <a:spAutoFit/>
          </a:bodyPr>
          <a:lstStyle/>
          <a:p>
            <a:r>
              <a:rPr lang="zh-CN" altLang="en-US" sz="2200" b="1">
                <a:latin typeface="宋体" panose="02010600030101010101" pitchFamily="2" charset="-122"/>
                <a:ea typeface="宋体" panose="02010600030101010101" pitchFamily="2" charset="-122"/>
                <a:cs typeface="宋体" panose="02010600030101010101" pitchFamily="2" charset="-122"/>
              </a:rPr>
              <a:t>（2019</a:t>
            </a:r>
            <a:r>
              <a:rPr lang="en-US" altLang="zh-CN" sz="2200" b="1">
                <a:latin typeface="宋体" panose="02010600030101010101" pitchFamily="2" charset="-122"/>
                <a:ea typeface="宋体" panose="02010600030101010101" pitchFamily="2" charset="-122"/>
                <a:cs typeface="宋体" panose="02010600030101010101" pitchFamily="2" charset="-122"/>
              </a:rPr>
              <a:t>   </a:t>
            </a:r>
            <a:r>
              <a:rPr lang="zh-CN" altLang="en-US" sz="2200" b="1">
                <a:latin typeface="宋体" panose="02010600030101010101" pitchFamily="2" charset="-122"/>
                <a:ea typeface="宋体" panose="02010600030101010101" pitchFamily="2" charset="-122"/>
                <a:cs typeface="宋体" panose="02010600030101010101" pitchFamily="2" charset="-122"/>
              </a:rPr>
              <a:t>天津）下面这首诗曾获某杂志主办的征文大赛一等奖，</a:t>
            </a:r>
            <a:r>
              <a:rPr lang="zh-CN" altLang="en-US" sz="2200" b="1">
                <a:solidFill>
                  <a:srgbClr val="FF0000"/>
                </a:solidFill>
                <a:latin typeface="宋体" panose="02010600030101010101" pitchFamily="2" charset="-122"/>
                <a:ea typeface="宋体" panose="02010600030101010101" pitchFamily="2" charset="-122"/>
                <a:cs typeface="宋体" panose="02010600030101010101" pitchFamily="2" charset="-122"/>
              </a:rPr>
              <a:t>请品读该诗，说明获奖理由</a:t>
            </a:r>
            <a:r>
              <a:rPr lang="zh-CN" altLang="en-US" sz="2200" b="1">
                <a:latin typeface="宋体" panose="02010600030101010101" pitchFamily="2" charset="-122"/>
                <a:ea typeface="宋体" panose="02010600030101010101" pitchFamily="2" charset="-122"/>
                <a:cs typeface="宋体" panose="02010600030101010101" pitchFamily="2" charset="-122"/>
              </a:rPr>
              <a:t>。要求：不少于3点理由，100字左右。</a:t>
            </a:r>
            <a:endParaRPr lang="zh-CN" altLang="en-US" sz="2200" b="1">
              <a:latin typeface="宋体" panose="02010600030101010101" pitchFamily="2" charset="-122"/>
              <a:ea typeface="宋体" panose="02010600030101010101" pitchFamily="2" charset="-122"/>
              <a:cs typeface="宋体" panose="02010600030101010101" pitchFamily="2" charset="-122"/>
            </a:endParaRPr>
          </a:p>
          <a:p>
            <a:endParaRPr lang="zh-CN" altLang="en-US" sz="2200" b="1">
              <a:latin typeface="宋体" panose="02010600030101010101" pitchFamily="2" charset="-122"/>
              <a:ea typeface="宋体" panose="02010600030101010101" pitchFamily="2" charset="-122"/>
              <a:cs typeface="宋体" panose="02010600030101010101" pitchFamily="2" charset="-122"/>
            </a:endParaRPr>
          </a:p>
          <a:p>
            <a:pPr algn="ctr"/>
            <a:r>
              <a:rPr lang="zh-CN" altLang="en-US" sz="2200" b="1">
                <a:latin typeface="黑体" panose="02010609060101010101" charset="-122"/>
                <a:ea typeface="黑体" panose="02010609060101010101" charset="-122"/>
                <a:cs typeface="微软雅黑" panose="020b0503020204020204" charset="-122"/>
              </a:rPr>
              <a:t>你还在我身旁</a:t>
            </a:r>
            <a:endParaRPr lang="zh-CN" altLang="en-US" sz="2200" b="1">
              <a:latin typeface="黑体" panose="02010609060101010101" charset="-122"/>
              <a:ea typeface="黑体" panose="02010609060101010101" charset="-122"/>
              <a:cs typeface="微软雅黑" panose="020b0503020204020204" charset="-122"/>
            </a:endParaRPr>
          </a:p>
          <a:p>
            <a:pPr algn="ctr"/>
            <a:r>
              <a:rPr lang="zh-CN" altLang="en-US" sz="2200" b="1">
                <a:latin typeface="黑体" panose="02010609060101010101" charset="-122"/>
                <a:ea typeface="黑体" panose="02010609060101010101" charset="-122"/>
                <a:cs typeface="微软雅黑" panose="020b0503020204020204" charset="-122"/>
              </a:rPr>
              <a:t>戴畅</a:t>
            </a:r>
            <a:endParaRPr lang="zh-CN" altLang="en-US" sz="2200" b="1">
              <a:latin typeface="黑体" panose="02010609060101010101" charset="-122"/>
              <a:ea typeface="黑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瀑布的水逆流而上</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蒲公英的种子从远处飘回，聚成伞的模样，</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太阳从西边升起，落向东方。</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子弹退回枪膛，</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运动员回到起跑线上，</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我交回录取通知书，忘了十年寒窗。</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厨房里飘来饭菜的香。</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你把我的卷子签好名字，</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关掉电视，帮我把书包背上。</a:t>
            </a:r>
            <a:endParaRPr lang="zh-CN" altLang="en-US" sz="2200" b="1">
              <a:latin typeface="楷体" panose="02010609060101010101" charset="-122"/>
              <a:ea typeface="楷体" panose="02010609060101010101" charset="-122"/>
              <a:cs typeface="微软雅黑" panose="020b0503020204020204" charset="-122"/>
            </a:endParaRPr>
          </a:p>
          <a:p>
            <a:pPr algn="ctr"/>
            <a:r>
              <a:rPr lang="zh-CN" altLang="en-US" sz="2200" b="1">
                <a:latin typeface="楷体" panose="02010609060101010101" charset="-122"/>
                <a:ea typeface="楷体" panose="02010609060101010101" charset="-122"/>
                <a:cs typeface="微软雅黑" panose="020b0503020204020204" charset="-122"/>
              </a:rPr>
              <a:t>你还在我身旁。</a:t>
            </a:r>
            <a:endParaRPr lang="zh-CN" altLang="en-US" sz="2200" b="1">
              <a:latin typeface="楷体" panose="02010609060101010101" charset="-122"/>
              <a:ea typeface="楷体" panose="02010609060101010101" charset="-122"/>
              <a:cs typeface="微软雅黑" panose="020b0503020204020204" charset="-122"/>
            </a:endParaRPr>
          </a:p>
        </p:txBody>
      </p:sp>
      <p:sp>
        <p:nvSpPr>
          <p:cNvPr id="1048718" name="文本框 3" title=""/>
          <p:cNvSpPr txBox="1"/>
          <p:nvPr>
            <p:custDataLst>
              <p:tags r:id="rId6"/>
            </p:custDataLst>
          </p:nvPr>
        </p:nvSpPr>
        <p:spPr>
          <a:xfrm>
            <a:off x="7148195" y="767080"/>
            <a:ext cx="4549140" cy="5840730"/>
          </a:xfrm>
          <a:prstGeom prst="rect">
            <a:avLst/>
          </a:prstGeom>
          <a:solidFill>
            <a:srgbClr val="F0F0F0"/>
          </a:solidFill>
        </p:spPr>
        <p:txBody>
          <a:bodyPr wrap="square" rtlCol="0" anchor="t">
            <a:noAutofit/>
          </a:bodyPr>
          <a:lstStyle/>
          <a:p>
            <a:pPr>
              <a:lnSpc>
                <a:spcPct val="150000"/>
              </a:lnSpc>
            </a:pPr>
            <a:r>
              <a:rPr lang="zh-CN" altLang="en-US" sz="2200" b="1">
                <a:latin typeface="微软雅黑" panose="020b0503020204020204" charset="-122"/>
                <a:ea typeface="微软雅黑"/>
              </a:rPr>
              <a:t>【参考答案】</a:t>
            </a:r>
            <a:endParaRPr lang="zh-CN" altLang="en-US" sz="2200" b="1">
              <a:latin typeface="微软雅黑" panose="020b0503020204020204" charset="-122"/>
              <a:ea typeface="微软雅黑"/>
            </a:endParaRPr>
          </a:p>
          <a:p>
            <a:pPr>
              <a:lnSpc>
                <a:spcPct val="150000"/>
              </a:lnSpc>
            </a:pPr>
            <a:r>
              <a:rPr lang="zh-CN" altLang="en-US" sz="2200" b="1">
                <a:latin typeface="宋体" panose="02010600030101010101" pitchFamily="2" charset="-122"/>
                <a:ea typeface="宋体" panose="02010600030101010101" pitchFamily="2" charset="-122"/>
              </a:rPr>
              <a:t>①</a:t>
            </a:r>
            <a:r>
              <a:rPr lang="zh-CN" altLang="en-US" sz="2200" b="1">
                <a:highlight>
                  <a:srgbClr val="FFFF00"/>
                </a:highlight>
                <a:latin typeface="宋体" panose="02010600030101010101" pitchFamily="2" charset="-122"/>
                <a:ea typeface="宋体" panose="02010600030101010101" pitchFamily="2" charset="-122"/>
              </a:rPr>
              <a:t>用回溯的写法</a:t>
            </a:r>
            <a:r>
              <a:rPr lang="zh-CN" altLang="en-US" sz="2200" b="1">
                <a:latin typeface="宋体" panose="02010600030101010101" pitchFamily="2" charset="-122"/>
                <a:ea typeface="宋体" panose="02010600030101010101" pitchFamily="2" charset="-122"/>
              </a:rPr>
              <a:t>，以各种不可能出现的现象来表达内心的渴望。</a:t>
            </a:r>
            <a:endParaRPr lang="zh-CN" altLang="en-US" sz="2200" b="1">
              <a:latin typeface="宋体" panose="02010600030101010101" pitchFamily="2" charset="-122"/>
              <a:ea typeface="宋体" panose="02010600030101010101" pitchFamily="2" charset="-122"/>
            </a:endParaRPr>
          </a:p>
          <a:p>
            <a:pPr>
              <a:lnSpc>
                <a:spcPct val="150000"/>
              </a:lnSpc>
            </a:pPr>
            <a:r>
              <a:rPr lang="zh-CN" altLang="en-US" sz="2200" b="1">
                <a:latin typeface="宋体" panose="02010600030101010101" pitchFamily="2" charset="-122"/>
                <a:ea typeface="宋体" panose="02010600030101010101" pitchFamily="2" charset="-122"/>
              </a:rPr>
              <a:t>②精心选择与母子关系相关联的</a:t>
            </a:r>
            <a:r>
              <a:rPr lang="zh-CN" altLang="en-US" sz="2200" b="1">
                <a:highlight>
                  <a:srgbClr val="FFFF00"/>
                </a:highlight>
                <a:latin typeface="宋体" panose="02010600030101010101" pitchFamily="2" charset="-122"/>
                <a:ea typeface="宋体" panose="02010600030101010101" pitchFamily="2" charset="-122"/>
              </a:rPr>
              <a:t>意象</a:t>
            </a:r>
            <a:r>
              <a:rPr lang="zh-CN" altLang="en-US" sz="2200" b="1">
                <a:latin typeface="宋体" panose="02010600030101010101" pitchFamily="2" charset="-122"/>
                <a:ea typeface="宋体" panose="02010600030101010101" pitchFamily="2" charset="-122"/>
              </a:rPr>
              <a:t>，再现日常生活</a:t>
            </a:r>
            <a:r>
              <a:rPr lang="zh-CN" altLang="en-US" sz="2200" b="1">
                <a:highlight>
                  <a:srgbClr val="FFFF00"/>
                </a:highlight>
                <a:latin typeface="宋体" panose="02010600030101010101" pitchFamily="2" charset="-122"/>
                <a:ea typeface="宋体" panose="02010600030101010101" pitchFamily="2" charset="-122"/>
              </a:rPr>
              <a:t>细节</a:t>
            </a:r>
            <a:r>
              <a:rPr lang="zh-CN" altLang="en-US" sz="2200" b="1">
                <a:latin typeface="宋体" panose="02010600030101010101" pitchFamily="2" charset="-122"/>
                <a:ea typeface="宋体" panose="02010600030101010101" pitchFamily="2" charset="-122"/>
              </a:rPr>
              <a:t>，亲切感人，表现真挚亲情。</a:t>
            </a:r>
            <a:endParaRPr lang="zh-CN" altLang="en-US" sz="2200" b="1">
              <a:latin typeface="宋体" panose="02010600030101010101" pitchFamily="2" charset="-122"/>
              <a:ea typeface="宋体" panose="02010600030101010101" pitchFamily="2" charset="-122"/>
            </a:endParaRPr>
          </a:p>
          <a:p>
            <a:pPr>
              <a:lnSpc>
                <a:spcPct val="150000"/>
              </a:lnSpc>
            </a:pPr>
            <a:r>
              <a:rPr lang="zh-CN" altLang="en-US" sz="2200" b="1">
                <a:latin typeface="宋体" panose="02010600030101010101" pitchFamily="2" charset="-122"/>
                <a:ea typeface="宋体" panose="02010600030101010101" pitchFamily="2" charset="-122"/>
              </a:rPr>
              <a:t>③</a:t>
            </a:r>
            <a:r>
              <a:rPr lang="zh-CN" altLang="en-US" sz="2200" b="1">
                <a:highlight>
                  <a:srgbClr val="FFFF00"/>
                </a:highlight>
                <a:latin typeface="宋体" panose="02010600030101010101" pitchFamily="2" charset="-122"/>
                <a:ea typeface="宋体" panose="02010600030101010101" pitchFamily="2" charset="-122"/>
              </a:rPr>
              <a:t>节节押韵（音乐美）</a:t>
            </a:r>
            <a:r>
              <a:rPr lang="zh-CN" altLang="en-US" sz="2200" b="1">
                <a:latin typeface="宋体" panose="02010600030101010101" pitchFamily="2" charset="-122"/>
                <a:ea typeface="宋体" panose="02010600030101010101" pitchFamily="2" charset="-122"/>
              </a:rPr>
              <a:t>。</a:t>
            </a:r>
            <a:endParaRPr lang="zh-CN" altLang="en-US" sz="2200" b="1">
              <a:latin typeface="宋体" panose="02010600030101010101" pitchFamily="2" charset="-122"/>
              <a:ea typeface="宋体" panose="02010600030101010101" pitchFamily="2" charset="-122"/>
            </a:endParaRPr>
          </a:p>
          <a:p>
            <a:pPr>
              <a:lnSpc>
                <a:spcPct val="150000"/>
              </a:lnSpc>
            </a:pPr>
            <a:r>
              <a:rPr lang="zh-CN" altLang="en-US" sz="2200" b="1">
                <a:latin typeface="宋体" panose="02010600030101010101" pitchFamily="2" charset="-122"/>
                <a:ea typeface="宋体" panose="02010600030101010101" pitchFamily="2" charset="-122"/>
              </a:rPr>
              <a:t>④</a:t>
            </a:r>
            <a:r>
              <a:rPr lang="zh-CN" altLang="en-US" sz="2200" b="1">
                <a:highlight>
                  <a:srgbClr val="FFFF00"/>
                </a:highlight>
                <a:latin typeface="宋体" panose="02010600030101010101" pitchFamily="2" charset="-122"/>
                <a:ea typeface="宋体" panose="02010600030101010101" pitchFamily="2" charset="-122"/>
              </a:rPr>
              <a:t>层层铺垫</a:t>
            </a:r>
            <a:r>
              <a:rPr lang="zh-CN" altLang="en-US" sz="2200" b="1">
                <a:latin typeface="宋体" panose="02010600030101010101" pitchFamily="2" charset="-122"/>
                <a:ea typeface="宋体" panose="02010600030101010101" pitchFamily="2" charset="-122"/>
              </a:rPr>
              <a:t>，结尾点题。结尾单句成节，有情感冲击力。</a:t>
            </a:r>
            <a:endParaRPr lang="zh-CN" altLang="en-US" sz="2200" b="1">
              <a:latin typeface="宋体" panose="02010600030101010101" pitchFamily="2" charset="-122"/>
              <a:ea typeface="宋体" panose="02010600030101010101" pitchFamily="2" charset="-122"/>
            </a:endParaRPr>
          </a:p>
          <a:p>
            <a:pPr>
              <a:lnSpc>
                <a:spcPct val="150000"/>
              </a:lnSpc>
            </a:pPr>
            <a:r>
              <a:rPr lang="zh-CN" altLang="en-US" sz="2200" b="1">
                <a:latin typeface="宋体" panose="02010600030101010101" pitchFamily="2" charset="-122"/>
                <a:ea typeface="宋体" panose="02010600030101010101" pitchFamily="2" charset="-122"/>
              </a:rPr>
              <a:t>⑤诗行</a:t>
            </a:r>
            <a:r>
              <a:rPr lang="zh-CN" altLang="en-US" sz="2200" b="1">
                <a:highlight>
                  <a:srgbClr val="FFFF00"/>
                </a:highlight>
                <a:latin typeface="宋体" panose="02010600030101010101" pitchFamily="2" charset="-122"/>
                <a:ea typeface="宋体" panose="02010600030101010101" pitchFamily="2" charset="-122"/>
              </a:rPr>
              <a:t>错落有致</a:t>
            </a:r>
            <a:r>
              <a:rPr lang="zh-CN" altLang="en-US" sz="2200" b="1">
                <a:latin typeface="宋体" panose="02010600030101010101" pitchFamily="2" charset="-122"/>
                <a:ea typeface="宋体" panose="02010600030101010101" pitchFamily="2" charset="-122"/>
              </a:rPr>
              <a:t>，具有视觉美感</a:t>
            </a:r>
            <a:r>
              <a:rPr lang="zh-CN" altLang="en-US" sz="2200" b="1">
                <a:highlight>
                  <a:srgbClr val="FFFF00"/>
                </a:highlight>
                <a:latin typeface="宋体" panose="02010600030101010101" pitchFamily="2" charset="-122"/>
                <a:ea typeface="宋体" panose="02010600030101010101" pitchFamily="2" charset="-122"/>
              </a:rPr>
              <a:t>（建筑美）</a:t>
            </a:r>
            <a:r>
              <a:rPr lang="zh-CN" altLang="en-US" sz="2200" b="1">
                <a:latin typeface="宋体" panose="02010600030101010101" pitchFamily="2" charset="-122"/>
                <a:ea typeface="宋体" panose="02010600030101010101" pitchFamily="2" charset="-122"/>
              </a:rPr>
              <a:t>。</a:t>
            </a:r>
            <a:endParaRPr lang="zh-CN" altLang="en-US" sz="22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48718"/>
                                        </p:tgtEl>
                                        <p:attrNameLst>
                                          <p:attrName>style.visibility</p:attrName>
                                        </p:attrNameLst>
                                      </p:cBhvr>
                                      <p:to>
                                        <p:strVal val="visible"/>
                                      </p:to>
                                    </p:set>
                                    <p:animEffect transition="in" filter="fade">
                                      <p:cBhvr>
                                        <p:cTn id="7" dur="1000"/>
                                        <p:tgtEl>
                                          <p:spTgt spid="1048718"/>
                                        </p:tgtEl>
                                      </p:cBhvr>
                                    </p:animEffect>
                                    <p:anim calcmode="lin" valueType="num">
                                      <p:cBhvr>
                                        <p:cTn id="8" dur="1000" fill="hold"/>
                                        <p:tgtEl>
                                          <p:spTgt spid="1048718"/>
                                        </p:tgtEl>
                                        <p:attrNameLst>
                                          <p:attrName>ppt_x</p:attrName>
                                        </p:attrNameLst>
                                      </p:cBhvr>
                                      <p:tavLst>
                                        <p:tav tm="0">
                                          <p:val>
                                            <p:strVal val="#ppt_x"/>
                                          </p:val>
                                        </p:tav>
                                        <p:tav tm="100000">
                                          <p:val>
                                            <p:strVal val="#ppt_x"/>
                                          </p:val>
                                        </p:tav>
                                      </p:tavLst>
                                    </p:anim>
                                    <p:anim calcmode="lin" valueType="num">
                                      <p:cBhvr>
                                        <p:cTn id="9" dur="1000" fill="hold"/>
                                        <p:tgtEl>
                                          <p:spTgt spid="10487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8" grpId="0"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2" name=""/>
        <p:cNvGrpSpPr/>
        <p:nvPr>
          <p:custDataLst>
            <p:tags r:id="rId2"/>
          </p:custDataLst>
        </p:nvPr>
      </p:nvGrpSpPr>
      <p:grpSpPr>
        <a:xfrm>
          <a:off x="0" y="0"/>
          <a:ext cx="0" cy="0"/>
        </a:xfrm>
      </p:grpSpPr>
      <p:sp>
        <p:nvSpPr>
          <p:cNvPr id="1048719"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学习任务三</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创作诗歌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20" name="文本框 4" title=""/>
          <p:cNvSpPr txBox="1"/>
          <p:nvPr>
            <p:custDataLst>
              <p:tags r:id="rId4"/>
            </p:custDataLst>
          </p:nvPr>
        </p:nvSpPr>
        <p:spPr>
          <a:xfrm>
            <a:off x="274955" y="767080"/>
            <a:ext cx="11488420" cy="1568450"/>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 活动一：青春之美，在人的一生中是弥足珍贵的。结合本单元诗作和能够引发你思考的其他作品，发挥想象写一首诗，抒写你的</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青春岁月</a:t>
            </a:r>
            <a:r>
              <a:rPr sz="2400">
                <a:latin typeface="黑体" panose="02010609060101010101" charset="-122"/>
                <a:ea typeface="黑体" panose="02010609060101010101" charset="-122"/>
                <a:cs typeface="楷体" panose="02010609060101010101" charset="-122"/>
                <a:sym typeface="+mn-lt"/>
              </a:rPr>
              <a:t>，给未来留下宝贵的记忆。注意借鉴本单元诗歌在</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意象选择</a:t>
            </a:r>
            <a:r>
              <a:rPr sz="2400">
                <a:latin typeface="黑体" panose="02010609060101010101" charset="-122"/>
                <a:ea typeface="黑体" panose="02010609060101010101" charset="-122"/>
                <a:cs typeface="楷体" panose="02010609060101010101" charset="-122"/>
                <a:sym typeface="+mn-lt"/>
              </a:rPr>
              <a:t>、</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语言锤炼</a:t>
            </a:r>
            <a:r>
              <a:rPr sz="2400">
                <a:latin typeface="黑体" panose="02010609060101010101" charset="-122"/>
                <a:ea typeface="黑体" panose="02010609060101010101" charset="-122"/>
                <a:cs typeface="楷体" panose="02010609060101010101" charset="-122"/>
                <a:sym typeface="+mn-lt"/>
              </a:rPr>
              <a:t>等方面的手法，使诗作多一些“</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诗味</a:t>
            </a:r>
            <a:r>
              <a:rPr sz="2400">
                <a:latin typeface="黑体" panose="02010609060101010101" charset="-122"/>
                <a:ea typeface="黑体" panose="02010609060101010101" charset="-122"/>
                <a:cs typeface="楷体" panose="02010609060101010101" charset="-122"/>
                <a:sym typeface="+mn-lt"/>
              </a:rPr>
              <a:t>”。</a:t>
            </a:r>
            <a:r>
              <a:rPr lang="zh-CN" sz="2400">
                <a:latin typeface="黑体" panose="02010609060101010101" charset="-122"/>
                <a:ea typeface="黑体" panose="02010609060101010101" charset="-122"/>
                <a:cs typeface="楷体" panose="02010609060101010101" charset="-122"/>
                <a:sym typeface="+mn-lt"/>
              </a:rPr>
              <a:t>（参读课后</a:t>
            </a:r>
            <a:r>
              <a:rPr lang="en-US" altLang="zh-CN" sz="2400">
                <a:latin typeface="黑体" panose="02010609060101010101" charset="-122"/>
                <a:ea typeface="黑体" panose="02010609060101010101" charset="-122"/>
                <a:cs typeface="楷体" panose="02010609060101010101" charset="-122"/>
                <a:sym typeface="+mn-lt"/>
              </a:rPr>
              <a:t>P30“</a:t>
            </a:r>
            <a:r>
              <a:rPr lang="zh-CN" altLang="en-US" sz="2400">
                <a:latin typeface="黑体" panose="02010609060101010101" charset="-122"/>
                <a:ea typeface="黑体" panose="02010609060101010101" charset="-122"/>
                <a:cs typeface="楷体" panose="02010609060101010101" charset="-122"/>
                <a:sym typeface="+mn-lt"/>
              </a:rPr>
              <a:t>学习诗歌</a:t>
            </a:r>
            <a:r>
              <a:rPr lang="en-US" altLang="zh-CN" sz="2400">
                <a:latin typeface="黑体" panose="02010609060101010101" charset="-122"/>
                <a:ea typeface="黑体" panose="02010609060101010101" charset="-122"/>
                <a:cs typeface="楷体" panose="02010609060101010101" charset="-122"/>
                <a:sym typeface="+mn-lt"/>
              </a:rPr>
              <a:t>”</a:t>
            </a:r>
            <a:r>
              <a:rPr lang="zh-CN" sz="2400">
                <a:latin typeface="黑体" panose="02010609060101010101" charset="-122"/>
                <a:ea typeface="黑体" panose="02010609060101010101" charset="-122"/>
                <a:cs typeface="楷体" panose="02010609060101010101" charset="-122"/>
                <a:sym typeface="+mn-lt"/>
              </a:rPr>
              <a:t>）</a:t>
            </a:r>
            <a:endParaRPr lang="zh-CN" sz="2400" b="0">
              <a:latin typeface="黑体" panose="02010609060101010101" charset="-122"/>
              <a:ea typeface="黑体" panose="02010609060101010101" charset="-122"/>
              <a:cs typeface="楷体" panose="02010609060101010101" charset="-122"/>
              <a:sym typeface="+mn-lt"/>
            </a:endParaRPr>
          </a:p>
        </p:txBody>
      </p:sp>
      <p:sp>
        <p:nvSpPr>
          <p:cNvPr id="1048721" name="文本框 2" title=""/>
          <p:cNvSpPr txBox="1"/>
          <p:nvPr>
            <p:custDataLst>
              <p:tags r:id="rId5"/>
            </p:custDataLst>
          </p:nvPr>
        </p:nvSpPr>
        <p:spPr>
          <a:xfrm>
            <a:off x="437515" y="2335530"/>
            <a:ext cx="11123295" cy="1938020"/>
          </a:xfrm>
          <a:prstGeom prst="rect">
            <a:avLst/>
          </a:prstGeom>
        </p:spPr>
        <p:style>
          <a:lnRef idx="3">
            <a:schemeClr val="accent3"/>
          </a:lnRef>
          <a:fillRef idx="0">
            <a:srgbClr val="FFFFFF"/>
          </a:fillRef>
          <a:effectRef idx="0">
            <a:srgbClr val="FFFFFF"/>
          </a:effectRef>
          <a:fontRef idx="minor">
            <a:schemeClr val="dk1"/>
          </a:fontRef>
        </p:style>
        <p:txBody>
          <a:bodyPr wrap="square">
            <a:spAutoFit/>
          </a:bodyPr>
          <a:lstStyle/>
          <a:p>
            <a:pPr indent="279400"/>
            <a:r>
              <a:rPr lang="zh-CN" sz="2400" b="0">
                <a:latin typeface="仿宋" panose="02010609060101010101" charset="-122"/>
                <a:ea typeface="仿宋" panose="02010609060101010101" charset="-122"/>
                <a:cs typeface="仿宋" panose="02010609060101010101" charset="-122"/>
              </a:rPr>
              <a:t>诗歌的三个要素：</a:t>
            </a:r>
            <a:r>
              <a:rPr lang="zh-CN" sz="2400" b="0">
                <a:solidFill>
                  <a:srgbClr val="FF0000"/>
                </a:solidFill>
                <a:latin typeface="黑体" panose="02010609060101010101" charset="-122"/>
                <a:ea typeface="黑体" panose="02010609060101010101" charset="-122"/>
                <a:cs typeface="黑体" panose="02010609060101010101" charset="-122"/>
              </a:rPr>
              <a:t>情感、形象、音乐性</a:t>
            </a:r>
            <a:r>
              <a:rPr lang="zh-CN" sz="2400" b="0">
                <a:latin typeface="仿宋" panose="02010609060101010101" charset="-122"/>
                <a:ea typeface="仿宋" panose="02010609060101010101" charset="-122"/>
                <a:cs typeface="仿宋" panose="02010609060101010101" charset="-122"/>
              </a:rPr>
              <a:t>。诗是一种有意象意境，能引起读者想象，唤起情感共鸣，带给读者强烈的审美体验，且具有音乐韵律美的文学体裁。
（一）要有浓烈的感情和鲜明的节奏：情感美</a:t>
            </a:r>
            <a:r>
              <a:rPr lang="en-US" sz="2400" b="0">
                <a:latin typeface="仿宋" panose="02010609060101010101" charset="-122"/>
                <a:ea typeface="仿宋" panose="02010609060101010101" charset="-122"/>
                <a:cs typeface="仿宋" panose="02010609060101010101" charset="-122"/>
              </a:rPr>
              <a:t> </a:t>
            </a:r>
            <a:r>
              <a:rPr lang="zh-CN" sz="2400" b="0">
                <a:latin typeface="仿宋" panose="02010609060101010101" charset="-122"/>
                <a:ea typeface="仿宋" panose="02010609060101010101" charset="-122"/>
                <a:cs typeface="仿宋" panose="02010609060101010101" charset="-122"/>
              </a:rPr>
              <a:t>音乐美</a:t>
            </a:r>
            <a:r>
              <a:rPr lang="en-US" sz="2400" b="0">
                <a:latin typeface="仿宋" panose="02010609060101010101" charset="-122"/>
                <a:ea typeface="仿宋" panose="02010609060101010101" charset="-122"/>
                <a:cs typeface="仿宋" panose="02010609060101010101" charset="-122"/>
              </a:rPr>
              <a:t> </a:t>
            </a:r>
            <a:r>
              <a:rPr lang="zh-CN" sz="2400" b="0">
                <a:latin typeface="仿宋" panose="02010609060101010101" charset="-122"/>
                <a:ea typeface="仿宋" panose="02010609060101010101" charset="-122"/>
                <a:cs typeface="仿宋" panose="02010609060101010101" charset="-122"/>
              </a:rPr>
              <a:t>
（二）要有鲜明形象，做到情景交融：意像美</a:t>
            </a:r>
            <a:r>
              <a:rPr lang="en-US" sz="2400" b="0">
                <a:latin typeface="仿宋" panose="02010609060101010101" charset="-122"/>
                <a:ea typeface="仿宋" panose="02010609060101010101" charset="-122"/>
                <a:cs typeface="仿宋" panose="02010609060101010101" charset="-122"/>
              </a:rPr>
              <a:t> </a:t>
            </a:r>
            <a:r>
              <a:rPr lang="zh-CN" sz="2400" b="0">
                <a:latin typeface="仿宋" panose="02010609060101010101" charset="-122"/>
                <a:ea typeface="仿宋" panose="02010609060101010101" charset="-122"/>
                <a:cs typeface="仿宋" panose="02010609060101010101" charset="-122"/>
              </a:rPr>
              <a:t>意境美</a:t>
            </a:r>
            <a:r>
              <a:rPr lang="en-US" sz="2400" b="0">
                <a:latin typeface="仿宋" panose="02010609060101010101" charset="-122"/>
                <a:ea typeface="仿宋" panose="02010609060101010101" charset="-122"/>
                <a:cs typeface="仿宋" panose="02010609060101010101" charset="-122"/>
              </a:rPr>
              <a:t> </a:t>
            </a:r>
            <a:r>
              <a:rPr lang="zh-CN" sz="2400" b="0">
                <a:latin typeface="仿宋" panose="02010609060101010101" charset="-122"/>
                <a:ea typeface="仿宋" panose="02010609060101010101" charset="-122"/>
                <a:cs typeface="仿宋" panose="02010609060101010101" charset="-122"/>
              </a:rPr>
              <a:t>
（三）要有新颖的构思和奇特的想像：构思美</a:t>
            </a:r>
            <a:r>
              <a:rPr lang="en-US" sz="2400" b="0">
                <a:latin typeface="仿宋" panose="02010609060101010101" charset="-122"/>
                <a:ea typeface="仿宋" panose="02010609060101010101" charset="-122"/>
                <a:cs typeface="仿宋" panose="02010609060101010101" charset="-122"/>
              </a:rPr>
              <a:t> </a:t>
            </a:r>
            <a:r>
              <a:rPr lang="zh-CN" sz="2400" b="0">
                <a:latin typeface="仿宋" panose="02010609060101010101" charset="-122"/>
                <a:ea typeface="仿宋" panose="02010609060101010101" charset="-122"/>
                <a:cs typeface="仿宋" panose="02010609060101010101" charset="-122"/>
              </a:rPr>
              <a:t>想像美</a:t>
            </a:r>
            <a:endParaRPr lang="zh-CN" altLang="en-US" sz="2400" b="0">
              <a:latin typeface="仿宋" panose="02010609060101010101" charset="-122"/>
              <a:ea typeface="仿宋" panose="02010609060101010101" charset="-122"/>
              <a:cs typeface="仿宋" panose="02010609060101010101" charset="-122"/>
            </a:endParaRPr>
          </a:p>
        </p:txBody>
      </p:sp>
      <p:sp>
        <p:nvSpPr>
          <p:cNvPr id="1048722" name="文本框 3" title=""/>
          <p:cNvSpPr txBox="1"/>
          <p:nvPr>
            <p:custDataLst>
              <p:tags r:id="rId6"/>
            </p:custDataLst>
          </p:nvPr>
        </p:nvSpPr>
        <p:spPr>
          <a:xfrm>
            <a:off x="436880" y="4525645"/>
            <a:ext cx="11123930" cy="1938020"/>
          </a:xfrm>
          <a:prstGeom prst="rect">
            <a:avLst/>
          </a:prstGeom>
          <a:ln w="12700" cap="flat" cmpd="sng" algn="ctr">
            <a:solidFill>
              <a:schemeClr val="accent3"/>
            </a:solidFill>
            <a:prstDash val="dash"/>
            <a:miter lim="800000"/>
          </a:ln>
        </p:spPr>
        <p:style>
          <a:lnRef idx="0">
            <a:schemeClr val="accent3"/>
          </a:lnRef>
          <a:fillRef idx="0">
            <a:srgbClr val="FFFFFF"/>
          </a:fillRef>
          <a:effectRef idx="0">
            <a:srgbClr val="FFFFFF"/>
          </a:effectRef>
          <a:fontRef idx="minor">
            <a:schemeClr val="dk1"/>
          </a:fontRef>
        </p:style>
        <p:txBody>
          <a:bodyPr wrap="square" rtlCol="0" anchor="t">
            <a:spAutoFit/>
          </a:bodyPr>
          <a:lstStyle/>
          <a:p>
            <a:pPr indent="279400"/>
            <a:r>
              <a:rPr lang="zh-CN" sz="2400">
                <a:solidFill>
                  <a:srgbClr val="FF0000"/>
                </a:solidFill>
                <a:latin typeface="黑体" panose="02010609060101010101" charset="-122"/>
                <a:ea typeface="黑体" panose="02010609060101010101" charset="-122"/>
                <a:cs typeface="黑体" panose="02010609060101010101" charset="-122"/>
                <a:sym typeface="+mn-ea"/>
              </a:rPr>
              <a:t>那么到底要怎样写作新诗呢</a:t>
            </a:r>
            <a:r>
              <a:rPr lang="en-US" sz="2400">
                <a:solidFill>
                  <a:srgbClr val="FF0000"/>
                </a:solidFill>
                <a:latin typeface="黑体" panose="02010609060101010101" charset="-122"/>
                <a:ea typeface="黑体" panose="02010609060101010101" charset="-122"/>
                <a:cs typeface="黑体" panose="02010609060101010101" charset="-122"/>
                <a:sym typeface="+mn-ea"/>
              </a:rPr>
              <a:t>?</a:t>
            </a:r>
            <a:r>
              <a:rPr lang="zh-CN" sz="2400">
                <a:solidFill>
                  <a:srgbClr val="FF0000"/>
                </a:solidFill>
                <a:latin typeface="黑体" panose="02010609060101010101" charset="-122"/>
                <a:ea typeface="黑体" panose="02010609060101010101" charset="-122"/>
                <a:cs typeface="黑体" panose="02010609060101010101" charset="-122"/>
                <a:sym typeface="+mn-ea"/>
              </a:rPr>
              <a:t>可从如下角度入手：</a:t>
            </a:r>
            <a:endParaRPr lang="zh-CN" sz="2400">
              <a:solidFill>
                <a:srgbClr val="FF0000"/>
              </a:solidFill>
              <a:latin typeface="黑体" panose="02010609060101010101" charset="-122"/>
              <a:ea typeface="黑体" panose="02010609060101010101" charset="-122"/>
              <a:cs typeface="黑体" panose="02010609060101010101" charset="-122"/>
              <a:sym typeface="+mn-ea"/>
            </a:endParaRPr>
          </a:p>
          <a:p>
            <a:pPr indent="279400"/>
            <a:r>
              <a:rPr lang="zh-CN" sz="2400">
                <a:latin typeface="仿宋" panose="02010609060101010101" charset="-122"/>
                <a:ea typeface="仿宋" panose="02010609060101010101" charset="-122"/>
                <a:cs typeface="仿宋" panose="02010609060101010101" charset="-122"/>
                <a:sym typeface="+mn-ea"/>
              </a:rPr>
              <a:t>（</a:t>
            </a:r>
            <a:r>
              <a:rPr lang="en-US" sz="2400">
                <a:latin typeface="仿宋" panose="02010609060101010101" charset="-122"/>
                <a:ea typeface="仿宋" panose="02010609060101010101" charset="-122"/>
                <a:cs typeface="仿宋" panose="02010609060101010101" charset="-122"/>
                <a:sym typeface="+mn-ea"/>
              </a:rPr>
              <a:t>1</a:t>
            </a:r>
            <a:r>
              <a:rPr lang="zh-CN" sz="2400">
                <a:latin typeface="仿宋" panose="02010609060101010101" charset="-122"/>
                <a:ea typeface="仿宋" panose="02010609060101010101" charset="-122"/>
                <a:cs typeface="仿宋" panose="02010609060101010101" charset="-122"/>
                <a:sym typeface="+mn-ea"/>
              </a:rPr>
              <a:t>）注重炼字、句，运用一定的修辞手法；
（</a:t>
            </a:r>
            <a:r>
              <a:rPr lang="en-US" sz="2400">
                <a:latin typeface="仿宋" panose="02010609060101010101" charset="-122"/>
                <a:ea typeface="仿宋" panose="02010609060101010101" charset="-122"/>
                <a:cs typeface="仿宋" panose="02010609060101010101" charset="-122"/>
                <a:sym typeface="+mn-ea"/>
              </a:rPr>
              <a:t>2</a:t>
            </a:r>
            <a:r>
              <a:rPr lang="zh-CN" sz="2400">
                <a:latin typeface="仿宋" panose="02010609060101010101" charset="-122"/>
                <a:ea typeface="仿宋" panose="02010609060101010101" charset="-122"/>
                <a:cs typeface="仿宋" panose="02010609060101010101" charset="-122"/>
                <a:sym typeface="+mn-ea"/>
              </a:rPr>
              <a:t>）叠加意象，形成画面感；
（</a:t>
            </a:r>
            <a:r>
              <a:rPr lang="en-US" sz="2400">
                <a:latin typeface="仿宋" panose="02010609060101010101" charset="-122"/>
                <a:ea typeface="仿宋" panose="02010609060101010101" charset="-122"/>
                <a:cs typeface="仿宋" panose="02010609060101010101" charset="-122"/>
                <a:sym typeface="+mn-ea"/>
              </a:rPr>
              <a:t>3</a:t>
            </a:r>
            <a:r>
              <a:rPr lang="zh-CN" sz="2400">
                <a:latin typeface="仿宋" panose="02010609060101010101" charset="-122"/>
                <a:ea typeface="仿宋" panose="02010609060101010101" charset="-122"/>
                <a:cs typeface="仿宋" panose="02010609060101010101" charset="-122"/>
                <a:sym typeface="+mn-ea"/>
              </a:rPr>
              <a:t>）注意语言的跳跃；
（</a:t>
            </a:r>
            <a:r>
              <a:rPr lang="en-US" sz="2400">
                <a:latin typeface="仿宋" panose="02010609060101010101" charset="-122"/>
                <a:ea typeface="仿宋" panose="02010609060101010101" charset="-122"/>
                <a:cs typeface="仿宋" panose="02010609060101010101" charset="-122"/>
                <a:sym typeface="+mn-ea"/>
              </a:rPr>
              <a:t>4</a:t>
            </a:r>
            <a:r>
              <a:rPr lang="zh-CN" sz="2400">
                <a:latin typeface="仿宋" panose="02010609060101010101" charset="-122"/>
                <a:ea typeface="仿宋" panose="02010609060101010101" charset="-122"/>
                <a:cs typeface="仿宋" panose="02010609060101010101" charset="-122"/>
                <a:sym typeface="+mn-ea"/>
              </a:rPr>
              <a:t>）语言讲究韵律，增强诗歌的音乐性。</a:t>
            </a:r>
            <a:endParaRPr lang="zh-CN" altLang="en-US" sz="2400">
              <a:latin typeface="仿宋" panose="02010609060101010101" charset="-122"/>
              <a:ea typeface="仿宋" panose="02010609060101010101" charset="-122"/>
              <a:cs typeface="仿宋" panose="02010609060101010101" charset="-122"/>
              <a:sym typeface="+mn-ea"/>
            </a:endParaRPr>
          </a:p>
        </p:txBody>
      </p:sp>
      <p:pic>
        <p:nvPicPr>
          <p:cNvPr id="1" name="Picture 1"/>
          <p:cNvPicPr>
            <a:picLocks noChangeAspect="1"/>
          </p:cNvPicPr>
          <p:nvPr>
            <p:custDataLst>
              <p:tags r:id="rId8"/>
            </p:custDataLst>
          </p:nvPr>
        </p:nvPicPr>
        <p:blipFill>
          <a:blip r:embed="rId7"/>
          <a:stretch>
            <a:fillRect/>
          </a:stretch>
        </p:blipFill>
        <p:spPr>
          <a:xfrm flipH="1">
            <a:off x="12014200" y="111760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721"/>
                                        </p:tgtEl>
                                        <p:attrNameLst>
                                          <p:attrName>style.visibility</p:attrName>
                                        </p:attrNameLst>
                                      </p:cBhvr>
                                      <p:to>
                                        <p:strVal val="visible"/>
                                      </p:to>
                                    </p:set>
                                    <p:animEffect transition="in" filter="dissolve">
                                      <p:cBhvr>
                                        <p:cTn id="7" dur="500"/>
                                        <p:tgtEl>
                                          <p:spTgt spid="104872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722"/>
                                        </p:tgtEl>
                                        <p:attrNameLst>
                                          <p:attrName>style.visibility</p:attrName>
                                        </p:attrNameLst>
                                      </p:cBhvr>
                                      <p:to>
                                        <p:strVal val="visible"/>
                                      </p:to>
                                    </p:set>
                                    <p:animEffect transition="in" filter="blinds(horizontal)">
                                      <p:cBhvr>
                                        <p:cTn id="12" dur="500"/>
                                        <p:tgtEl>
                                          <p:spTgt spid="1048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2" grpId="0" animBg="1"/>
      <p:bldP spid="1048721"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3" name=""/>
        <p:cNvGrpSpPr/>
        <p:nvPr>
          <p:custDataLst>
            <p:tags r:id="rId2"/>
          </p:custDataLst>
        </p:nvPr>
      </p:nvGrpSpPr>
      <p:grpSpPr>
        <a:xfrm>
          <a:off x="0" y="0"/>
          <a:ext cx="0" cy="0"/>
        </a:xfrm>
      </p:grpSpPr>
      <p:sp>
        <p:nvSpPr>
          <p:cNvPr id="1048723"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学习任务三</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创作诗歌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24" name="文本框 2" title=""/>
          <p:cNvSpPr txBox="1"/>
          <p:nvPr>
            <p:custDataLst>
              <p:tags r:id="rId4"/>
            </p:custDataLst>
          </p:nvPr>
        </p:nvSpPr>
        <p:spPr>
          <a:xfrm>
            <a:off x="481330" y="1227455"/>
            <a:ext cx="11134725" cy="4523105"/>
          </a:xfrm>
          <a:prstGeom prst="rect">
            <a:avLst/>
          </a:prstGeom>
          <a:ln w="12700" cap="flat" cmpd="sng" algn="ctr">
            <a:solidFill>
              <a:schemeClr val="accent1"/>
            </a:solidFill>
            <a:prstDash val="dash"/>
            <a:miter lim="800000"/>
          </a:ln>
        </p:spPr>
        <p:style>
          <a:lnRef idx="0">
            <a:schemeClr val="accent2"/>
          </a:lnRef>
          <a:fillRef idx="0">
            <a:srgbClr val="FFFFFF"/>
          </a:fillRef>
          <a:effectRef idx="0">
            <a:srgbClr val="FFFFFF"/>
          </a:effectRef>
          <a:fontRef idx="minor">
            <a:schemeClr val="dk1"/>
          </a:fontRef>
        </p:style>
        <p:txBody>
          <a:bodyPr wrap="square" rtlCol="0" anchor="t">
            <a:sp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2022</a:t>
            </a:r>
            <a:r>
              <a:rPr lang="zh-CN" altLang="en-US" sz="2400">
                <a:latin typeface="宋体" panose="02010600030101010101" pitchFamily="2" charset="-122"/>
                <a:ea typeface="宋体" panose="02010600030101010101" pitchFamily="2" charset="-122"/>
                <a:cs typeface="宋体" panose="02010600030101010101" pitchFamily="2" charset="-122"/>
              </a:rPr>
              <a:t>年北京卷】从下面三个题目中任选一题，按要求作答。不超过150字。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（1）校学生会成立新社团“悦读会”，要拟一则招新启事。请你围绕“阅读带来审美愉悦”这一宗旨，为启事写一段话。要求：语言简练，有吸引力。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核酸检测排队时需要两米安全距离，一些社区为两米间隔线设置了安全贴心、形式多样的标志，有的是撑起的晴雨伞，有的是贴在地上的古诗词图片。请你选择一个检测点，依据其环境特点，设计两米间隔线标志，并写出设计理由。要求：语言简明，条理清晰。</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（3）请以“像一道闪电”为题目，写一段抒情文字或一首小诗。要求：感情真挚，语言生动，有感染力。</a:t>
            </a:r>
            <a:endParaRPr lang="zh-CN" altLang="en-US" sz="24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048725" name="文本框 3" title=""/>
          <p:cNvSpPr txBox="1"/>
          <p:nvPr>
            <p:custDataLst>
              <p:tags r:id="rId5"/>
            </p:custDataLst>
          </p:nvPr>
        </p:nvSpPr>
        <p:spPr>
          <a:xfrm>
            <a:off x="0" y="766445"/>
            <a:ext cx="2182495" cy="460375"/>
          </a:xfrm>
          <a:prstGeom prst="rect">
            <a:avLst/>
          </a:prstGeom>
          <a:noFill/>
          <a:ln w="9525">
            <a:noFill/>
          </a:ln>
        </p:spPr>
        <p:txBody>
          <a:bodyPr wrap="square">
            <a:spAutoFit/>
          </a:bodyPr>
          <a:lstStyle/>
          <a:p>
            <a:pPr indent="457200" fontAlgn="auto"/>
            <a:r>
              <a:rPr lang="zh-CN" sz="2400" b="0">
                <a:highlight>
                  <a:srgbClr val="FFFF00"/>
                </a:highlight>
                <a:latin typeface="黑体" panose="02010609060101010101" charset="-122"/>
                <a:ea typeface="黑体" panose="02010609060101010101" charset="-122"/>
                <a:cs typeface="楷体" panose="02010609060101010101" charset="-122"/>
                <a:sym typeface="+mn-lt"/>
              </a:rPr>
              <a:t>真题链接：</a:t>
            </a:r>
            <a:endParaRPr lang="zh-CN" sz="2400" b="0">
              <a:highlight>
                <a:srgbClr val="FFFF00"/>
              </a:highlight>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4" name=""/>
        <p:cNvGrpSpPr/>
        <p:nvPr>
          <p:custDataLst>
            <p:tags r:id="rId2"/>
          </p:custDataLst>
        </p:nvPr>
      </p:nvGrpSpPr>
      <p:grpSpPr>
        <a:xfrm>
          <a:off x="0" y="0"/>
          <a:ext cx="0" cy="0"/>
        </a:xfrm>
      </p:grpSpPr>
      <p:sp>
        <p:nvSpPr>
          <p:cNvPr id="1048726"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学习任务三</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创作诗歌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27" name="文本框 2" title=""/>
          <p:cNvSpPr txBox="1"/>
          <p:nvPr>
            <p:custDataLst>
              <p:tags r:id="rId4"/>
            </p:custDataLst>
          </p:nvPr>
        </p:nvSpPr>
        <p:spPr>
          <a:xfrm>
            <a:off x="481330" y="1227455"/>
            <a:ext cx="4257040" cy="4528820"/>
          </a:xfrm>
          <a:prstGeom prst="rect">
            <a:avLst/>
          </a:prstGeom>
          <a:ln w="12700" cap="flat" cmpd="sng" algn="ctr">
            <a:solidFill>
              <a:schemeClr val="accent1"/>
            </a:solidFill>
            <a:prstDash val="dash"/>
            <a:miter lim="800000"/>
          </a:ln>
        </p:spPr>
        <p:style>
          <a:lnRef idx="0">
            <a:schemeClr val="accent2"/>
          </a:lnRef>
          <a:fillRef idx="0">
            <a:srgbClr val="FFFFFF"/>
          </a:fillRef>
          <a:effectRef idx="0">
            <a:srgbClr val="FFFFFF"/>
          </a:effectRef>
          <a:fontRef idx="minor">
            <a:schemeClr val="dk1"/>
          </a:fontRef>
        </p:style>
        <p:txBody>
          <a:bodyPr wrap="square" rtlCol="0" anchor="t">
            <a:no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2022</a:t>
            </a:r>
            <a:r>
              <a:rPr lang="zh-CN" altLang="en-US" sz="2400">
                <a:latin typeface="宋体" panose="02010600030101010101" pitchFamily="2" charset="-122"/>
                <a:ea typeface="宋体" panose="02010600030101010101" pitchFamily="2" charset="-122"/>
                <a:cs typeface="宋体" panose="02010600030101010101" pitchFamily="2" charset="-122"/>
              </a:rPr>
              <a:t>年北京卷】从下面三个题目中任选一题，按要求作答。不超过150字。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（3）请以“像一道闪电”为题目，写一段抒情文字或一首小诗。要求：感情真挚，语言生动，有感染力。</a:t>
            </a:r>
            <a:endParaRPr lang="zh-CN" altLang="en-US" sz="240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048728" name="文本框 3" title=""/>
          <p:cNvSpPr txBox="1"/>
          <p:nvPr>
            <p:custDataLst>
              <p:tags r:id="rId5"/>
            </p:custDataLst>
          </p:nvPr>
        </p:nvSpPr>
        <p:spPr>
          <a:xfrm>
            <a:off x="6056630" y="154940"/>
            <a:ext cx="5476240" cy="6678930"/>
          </a:xfrm>
          <a:prstGeom prst="rect">
            <a:avLst/>
          </a:prstGeom>
          <a:blipFill>
            <a:blip r:embed="rId6"/>
            <a:stretch>
              <a:fillRect/>
            </a:stretch>
          </a:blipFill>
        </p:spPr>
        <p:txBody>
          <a:bodyPr wrap="square" rtlCol="0" anchor="t">
            <a:noAutofit/>
          </a:bodyPr>
          <a:lstStyle/>
          <a:p>
            <a:pPr indent="0" algn="ctr" fontAlgn="auto">
              <a:spcBef>
                <a:spcPts val="1200"/>
              </a:spcBef>
            </a:pPr>
            <a:r>
              <a:rPr lang="zh-CN" altLang="en-US" sz="2100">
                <a:latin typeface="黑体" panose="02010609060101010101" charset="-122"/>
                <a:ea typeface="黑体" panose="02010609060101010101" charset="-122"/>
                <a:cs typeface="楷体" panose="02010609060101010101" charset="-122"/>
              </a:rPr>
              <a:t>像一道闪电</a:t>
            </a:r>
            <a:endParaRPr lang="zh-CN" altLang="en-US" sz="2100">
              <a:latin typeface="楷体" panose="02010609060101010101" charset="-122"/>
              <a:ea typeface="楷体" panose="02010609060101010101" charset="-122"/>
              <a:cs typeface="楷体" panose="02010609060101010101" charset="-122"/>
            </a:endParaRPr>
          </a:p>
          <a:p>
            <a:pPr indent="0" algn="ctr" fontAlgn="auto">
              <a:spcBef>
                <a:spcPts val="600"/>
              </a:spcBef>
              <a:spcAft>
                <a:spcPts val="600"/>
              </a:spcAft>
            </a:pPr>
            <a:r>
              <a:rPr lang="zh-CN" altLang="en-US">
                <a:latin typeface="楷体" panose="02010609060101010101" charset="-122"/>
                <a:ea typeface="楷体" panose="02010609060101010101" charset="-122"/>
                <a:cs typeface="楷体" panose="02010609060101010101" charset="-122"/>
              </a:rPr>
              <a:t>姜伟婧老师</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像一道闪电</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你明亮的光照在我眼前</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你是青葱少年</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球场上有你满是汗水的笑颜</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教室里是你笔耕不辍的鼓点</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像一道闪电</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却比闪电更温和</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少年的心怀良善</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奔忙在抗疫第一线</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像一道闪电</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却比闪电更持久</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奋斗在希望的自留田</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天行健</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一道道闪电</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是自强不息的信念</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汇聚，成璀璨星河</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无尽的光辉绵延</a:t>
            </a:r>
            <a:endParaRPr lang="zh-CN" altLang="en-US" sz="2100">
              <a:latin typeface="楷体" panose="02010609060101010101" charset="-122"/>
              <a:ea typeface="楷体" panose="02010609060101010101" charset="-122"/>
              <a:cs typeface="楷体" panose="02010609060101010101" charset="-122"/>
            </a:endParaRPr>
          </a:p>
          <a:p>
            <a:pPr indent="0" algn="ctr" fontAlgn="auto"/>
            <a:r>
              <a:rPr lang="zh-CN" altLang="en-US" sz="2100">
                <a:latin typeface="楷体" panose="02010609060101010101" charset="-122"/>
                <a:ea typeface="楷体" panose="02010609060101010101" charset="-122"/>
                <a:cs typeface="楷体" panose="02010609060101010101" charset="-122"/>
              </a:rPr>
              <a:t>不息，不绝……</a:t>
            </a:r>
            <a:endParaRPr lang="zh-CN" altLang="en-US" sz="2100">
              <a:latin typeface="楷体" panose="02010609060101010101" charset="-122"/>
              <a:ea typeface="楷体" panose="02010609060101010101" charset="-122"/>
              <a:cs typeface="楷体" panose="02010609060101010101" charset="-122"/>
            </a:endParaRPr>
          </a:p>
        </p:txBody>
      </p:sp>
      <p:sp>
        <p:nvSpPr>
          <p:cNvPr id="1048729" name="文本框 5" title=""/>
          <p:cNvSpPr txBox="1"/>
          <p:nvPr>
            <p:custDataLst>
              <p:tags r:id="rId7"/>
            </p:custDataLst>
          </p:nvPr>
        </p:nvSpPr>
        <p:spPr>
          <a:xfrm>
            <a:off x="0" y="766445"/>
            <a:ext cx="2182495" cy="460375"/>
          </a:xfrm>
          <a:prstGeom prst="rect">
            <a:avLst/>
          </a:prstGeom>
          <a:noFill/>
          <a:ln w="9525">
            <a:noFill/>
          </a:ln>
        </p:spPr>
        <p:txBody>
          <a:bodyPr wrap="square">
            <a:spAutoFit/>
          </a:bodyPr>
          <a:lstStyle/>
          <a:p>
            <a:pPr indent="457200" fontAlgn="auto"/>
            <a:r>
              <a:rPr lang="zh-CN" sz="2400" b="0">
                <a:highlight>
                  <a:srgbClr val="FFFF00"/>
                </a:highlight>
                <a:latin typeface="黑体" panose="02010609060101010101" charset="-122"/>
                <a:ea typeface="黑体" panose="02010609060101010101" charset="-122"/>
                <a:cs typeface="楷体" panose="02010609060101010101" charset="-122"/>
                <a:sym typeface="+mn-lt"/>
              </a:rPr>
              <a:t>真题链接：</a:t>
            </a:r>
            <a:endParaRPr lang="zh-CN" sz="2400" b="0">
              <a:highlight>
                <a:srgbClr val="FFFF00"/>
              </a:highlight>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28"/>
                                        </p:tgtEl>
                                        <p:attrNameLst>
                                          <p:attrName>style.visibility</p:attrName>
                                        </p:attrNameLst>
                                      </p:cBhvr>
                                      <p:to>
                                        <p:strVal val="visible"/>
                                      </p:to>
                                    </p:set>
                                    <p:animEffect transition="in" filter="blinds(horizontal)">
                                      <p:cBhvr>
                                        <p:cTn id="7" dur="500"/>
                                        <p:tgtEl>
                                          <p:spTgt spid="1048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8"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5" name=""/>
        <p:cNvGrpSpPr/>
        <p:nvPr>
          <p:custDataLst>
            <p:tags r:id="rId2"/>
          </p:custDataLst>
        </p:nvPr>
      </p:nvGrpSpPr>
      <p:grpSpPr>
        <a:xfrm>
          <a:off x="0" y="0"/>
          <a:ext cx="0" cy="0"/>
        </a:xfrm>
      </p:grpSpPr>
      <p:sp>
        <p:nvSpPr>
          <p:cNvPr id="1048730" name="文本框 1" title=""/>
          <p:cNvSpPr txBox="1"/>
          <p:nvPr>
            <p:custDataLst>
              <p:tags r:id="rId3"/>
            </p:custDataLst>
          </p:nvPr>
        </p:nvSpPr>
        <p:spPr>
          <a:xfrm>
            <a:off x="636270" y="154940"/>
            <a:ext cx="431228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学习任务三</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创作诗歌</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31"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活动二：组建</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诗歌编辑部</a:t>
            </a:r>
            <a:r>
              <a:rPr sz="2400">
                <a:latin typeface="黑体" panose="02010609060101010101" charset="-122"/>
                <a:ea typeface="黑体" panose="02010609060101010101" charset="-122"/>
                <a:cs typeface="楷体" panose="02010609060101010101" charset="-122"/>
                <a:sym typeface="+mn-lt"/>
              </a:rPr>
              <a:t>，汇总所有同学的诗作，编辑一本诗集作为</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青春的纪念</a:t>
            </a:r>
            <a:r>
              <a:rPr sz="2400">
                <a:latin typeface="黑体" panose="02010609060101010101" charset="-122"/>
                <a:ea typeface="黑体" panose="02010609060101010101" charset="-122"/>
                <a:cs typeface="楷体" panose="02010609060101010101" charset="-122"/>
                <a:sym typeface="+mn-lt"/>
              </a:rPr>
              <a:t>。为诗集取一个</a:t>
            </a:r>
            <a:r>
              <a:rPr lang="zh-CN" sz="2400">
                <a:latin typeface="黑体" panose="02010609060101010101" charset="-122"/>
                <a:ea typeface="黑体" panose="02010609060101010101" charset="-122"/>
                <a:cs typeface="楷体" panose="02010609060101010101" charset="-122"/>
                <a:sym typeface="+mn-lt"/>
              </a:rPr>
              <a:t>响亮</a:t>
            </a:r>
            <a:r>
              <a:rPr sz="2400">
                <a:latin typeface="黑体" panose="02010609060101010101" charset="-122"/>
                <a:ea typeface="黑体" panose="02010609060101010101" charset="-122"/>
                <a:cs typeface="楷体" panose="02010609060101010101" charset="-122"/>
                <a:sym typeface="+mn-lt"/>
              </a:rPr>
              <a:t>的</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名字</a:t>
            </a:r>
            <a:r>
              <a:rPr sz="2400">
                <a:latin typeface="黑体" panose="02010609060101010101" charset="-122"/>
                <a:ea typeface="黑体" panose="02010609060101010101" charset="-122"/>
                <a:cs typeface="楷体" panose="02010609060101010101" charset="-122"/>
                <a:sym typeface="+mn-lt"/>
              </a:rPr>
              <a:t>，设计一个有内涵的</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封面</a:t>
            </a:r>
            <a:r>
              <a:rPr sz="2400">
                <a:latin typeface="黑体" panose="02010609060101010101" charset="-122"/>
                <a:ea typeface="黑体" panose="02010609060101010101" charset="-122"/>
                <a:cs typeface="楷体" panose="02010609060101010101" charset="-122"/>
                <a:sym typeface="+mn-lt"/>
              </a:rPr>
              <a:t>，并为诗集写</a:t>
            </a:r>
            <a:r>
              <a:rPr lang="zh-CN" sz="2400">
                <a:latin typeface="黑体" panose="02010609060101010101" charset="-122"/>
                <a:ea typeface="黑体" panose="02010609060101010101" charset="-122"/>
                <a:cs typeface="楷体" panose="02010609060101010101" charset="-122"/>
                <a:sym typeface="+mn-lt"/>
              </a:rPr>
              <a:t>一篇真挚的</a:t>
            </a:r>
            <a:r>
              <a:rPr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序</a:t>
            </a:r>
            <a:r>
              <a:rPr 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charset="-122"/>
                <a:sym typeface="+mn-lt"/>
              </a:rPr>
              <a:t>言</a:t>
            </a:r>
            <a:r>
              <a:rPr sz="2400">
                <a:latin typeface="黑体" panose="02010609060101010101" charset="-122"/>
                <a:ea typeface="黑体" panose="02010609060101010101" charset="-122"/>
                <a:cs typeface="楷体" panose="02010609060101010101" charset="-122"/>
                <a:sym typeface="+mn-lt"/>
              </a:rPr>
              <a:t>。</a:t>
            </a:r>
            <a:endParaRPr lang="en-US" altLang="zh-CN" sz="2400" b="0">
              <a:latin typeface="黑体" panose="02010609060101010101" charset="-122"/>
              <a:ea typeface="黑体" panose="02010609060101010101" charset="-122"/>
              <a:cs typeface="楷体" panose="02010609060101010101" charset="-122"/>
              <a:sym typeface="+mn-lt"/>
            </a:endParaRPr>
          </a:p>
        </p:txBody>
      </p:sp>
      <p:pic>
        <p:nvPicPr>
          <p:cNvPr id="2097171" name="图片 102" title=""/>
          <p:cNvPicPr/>
          <p:nvPr>
            <p:custDataLst>
              <p:tags r:id="rId6"/>
            </p:custDataLst>
          </p:nvPr>
        </p:nvPicPr>
        <p:blipFill>
          <a:blip r:embed="rId5">
            <a:clrChange>
              <a:clrFrom>
                <a:srgbClr val="F6F6F6">
                  <a:alpha val="100000"/>
                </a:srgbClr>
              </a:clrFrom>
              <a:clrTo>
                <a:srgbClr val="F6F6F6">
                  <a:alpha val="100000"/>
                  <a:alpha val="0"/>
                </a:srgbClr>
              </a:clrTo>
            </a:clrChange>
          </a:blip>
          <a:stretch>
            <a:fillRect/>
          </a:stretch>
        </p:blipFill>
        <p:spPr>
          <a:xfrm>
            <a:off x="515620" y="2336165"/>
            <a:ext cx="3504565" cy="3811905"/>
          </a:xfrm>
          <a:prstGeom prst="rect">
            <a:avLst/>
          </a:prstGeom>
          <a:noFill/>
          <a:ln w="9525">
            <a:noFill/>
          </a:ln>
        </p:spPr>
      </p:pic>
      <p:pic>
        <p:nvPicPr>
          <p:cNvPr id="2097172" name="图片 103" title=""/>
          <p:cNvPicPr/>
          <p:nvPr>
            <p:custDataLst>
              <p:tags r:id="rId8"/>
            </p:custDataLst>
          </p:nvPr>
        </p:nvPicPr>
        <p:blipFill>
          <a:blip r:embed="rId7"/>
          <a:stretch>
            <a:fillRect/>
          </a:stretch>
        </p:blipFill>
        <p:spPr>
          <a:xfrm>
            <a:off x="4270375" y="1926590"/>
            <a:ext cx="7197725" cy="4631055"/>
          </a:xfrm>
          <a:prstGeom prst="rect">
            <a:avLst/>
          </a:prstGeom>
          <a:noFill/>
          <a:ln w="9525">
            <a:noFill/>
          </a:ln>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6" name=""/>
        <p:cNvGrpSpPr/>
        <p:nvPr>
          <p:custDataLst>
            <p:tags r:id="rId2"/>
          </p:custDataLst>
        </p:nvPr>
      </p:nvGrpSpPr>
      <p:grpSpPr>
        <a:xfrm>
          <a:off x="0" y="0"/>
          <a:ext cx="0" cy="0"/>
        </a:xfrm>
      </p:grpSpPr>
      <p:sp>
        <p:nvSpPr>
          <p:cNvPr id="1048732"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33"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活动一：朗读诗歌</a:t>
            </a:r>
            <a:r>
              <a:rPr lang="zh-CN" alt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rPr>
              <a:t>——朗诵是什么？</a:t>
            </a:r>
            <a:endParaRPr lang="zh-CN" altLang="en-US" sz="2400">
              <a:latin typeface="黑体" panose="02010609060101010101" charset="-122"/>
              <a:ea typeface="黑体" panose="02010609060101010101" charset="-122"/>
              <a:cs typeface="楷体" panose="02010609060101010101" charset="-122"/>
              <a:sym typeface="+mn-lt"/>
            </a:endParaRPr>
          </a:p>
        </p:txBody>
      </p:sp>
      <p:sp>
        <p:nvSpPr>
          <p:cNvPr id="1048734" name="文本框 2" title=""/>
          <p:cNvSpPr txBox="1"/>
          <p:nvPr>
            <p:custDataLst>
              <p:tags r:id="rId5"/>
            </p:custDataLst>
          </p:nvPr>
        </p:nvSpPr>
        <p:spPr>
          <a:xfrm>
            <a:off x="636270" y="1372870"/>
            <a:ext cx="6840855" cy="5077460"/>
          </a:xfrm>
          <a:prstGeom prst="rect">
            <a:avLst/>
          </a:prstGeom>
        </p:spPr>
        <p:style>
          <a:lnRef idx="2">
            <a:schemeClr val="accent1"/>
          </a:lnRef>
          <a:fillRef idx="0">
            <a:srgbClr val="FFFFFF"/>
          </a:fillRef>
          <a:effectRef idx="0">
            <a:srgbClr val="FFFFFF"/>
          </a:effectRef>
          <a:fontRef idx="minor">
            <a:schemeClr val="dk1"/>
          </a:fontRef>
        </p:style>
        <p:txBody>
          <a:bodyPr wrap="square" rtlCol="0" anchor="t">
            <a:spAutoFit/>
          </a:bodyPr>
          <a:lstStyle/>
          <a:p>
            <a:pPr indent="457200" fontAlgn="auto">
              <a:lnSpc>
                <a:spcPct val="150000"/>
              </a:lnSpc>
            </a:pPr>
            <a:r>
              <a:rPr lang="zh-CN" altLang="en-US" sz="2400">
                <a:latin typeface="楷体" panose="02010609060101010101" charset="-122"/>
                <a:ea typeface="楷体" panose="02010609060101010101" charset="-122"/>
                <a:cs typeface="黑体" panose="02010609060101010101" charset="-122"/>
              </a:rPr>
              <a:t>朗诵是一种比较精细、高级的</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有声语言</a:t>
            </a:r>
            <a:r>
              <a:rPr lang="zh-CN" altLang="en-US" sz="2400">
                <a:latin typeface="楷体" panose="02010609060101010101" charset="-122"/>
                <a:ea typeface="楷体" panose="02010609060101010101" charset="-122"/>
                <a:cs typeface="黑体" panose="02010609060101010101" charset="-122"/>
              </a:rPr>
              <a:t>艺术。</a:t>
            </a:r>
            <a:endParaRPr lang="zh-CN" altLang="en-US" sz="2400">
              <a:latin typeface="楷体" panose="02010609060101010101" charset="-122"/>
              <a:ea typeface="楷体" panose="02010609060101010101" charset="-122"/>
              <a:cs typeface="黑体" panose="02010609060101010101" charset="-122"/>
            </a:endParaRPr>
          </a:p>
          <a:p>
            <a:pPr indent="457200" fontAlgn="auto">
              <a:lnSpc>
                <a:spcPct val="150000"/>
              </a:lnSpc>
            </a:pPr>
            <a:r>
              <a:rPr lang="zh-CN" altLang="en-US" sz="2400">
                <a:latin typeface="楷体" panose="02010609060101010101" charset="-122"/>
                <a:ea typeface="楷体" panose="02010609060101010101" charset="-122"/>
                <a:cs typeface="黑体" panose="02010609060101010101" charset="-122"/>
              </a:rPr>
              <a:t>朗诵者必须具备一定的</a:t>
            </a:r>
            <a:r>
              <a:rPr lang="zh-CN" altLang="en-US" sz="24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文学修养</a:t>
            </a:r>
            <a:r>
              <a:rPr lang="zh-CN" altLang="en-US" sz="2400">
                <a:latin typeface="楷体" panose="02010609060101010101" charset="-122"/>
                <a:ea typeface="楷体" panose="02010609060101010101" charset="-122"/>
                <a:cs typeface="黑体" panose="02010609060101010101" charset="-122"/>
              </a:rPr>
              <a:t>，要能分析欣赏诗歌，这是朗诵表情达意的前提；</a:t>
            </a:r>
            <a:endParaRPr lang="zh-CN" altLang="en-US" sz="2400">
              <a:latin typeface="楷体" panose="02010609060101010101" charset="-122"/>
              <a:ea typeface="楷体" panose="02010609060101010101" charset="-122"/>
              <a:cs typeface="黑体" panose="02010609060101010101" charset="-122"/>
            </a:endParaRPr>
          </a:p>
          <a:p>
            <a:pPr indent="457200" fontAlgn="auto">
              <a:lnSpc>
                <a:spcPct val="150000"/>
              </a:lnSpc>
            </a:pPr>
            <a:r>
              <a:rPr lang="zh-CN" altLang="en-US" sz="2400">
                <a:latin typeface="楷体" panose="02010609060101010101" charset="-122"/>
                <a:ea typeface="楷体" panose="02010609060101010101" charset="-122"/>
                <a:cs typeface="黑体" panose="02010609060101010101" charset="-122"/>
              </a:rPr>
              <a:t>朗诵者必须具备一定的</a:t>
            </a:r>
            <a:r>
              <a:rPr lang="zh-CN" altLang="en-US" sz="24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语言修养</a:t>
            </a:r>
            <a:r>
              <a:rPr lang="zh-CN" altLang="en-US" sz="2400">
                <a:latin typeface="楷体" panose="02010609060101010101" charset="-122"/>
                <a:ea typeface="楷体" panose="02010609060101010101" charset="-122"/>
                <a:cs typeface="黑体" panose="02010609060101010101" charset="-122"/>
              </a:rPr>
              <a:t>，要熟练掌握标准</a:t>
            </a:r>
            <a:r>
              <a:rPr lang="zh-CN" altLang="en-US" sz="2400" b="1">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发音</a:t>
            </a:r>
            <a:r>
              <a:rPr lang="zh-CN" altLang="en-US" sz="2400">
                <a:solidFill>
                  <a:srgbClr val="0070C0"/>
                </a:solidFill>
                <a:latin typeface="楷体" panose="02010609060101010101" charset="-122"/>
                <a:ea typeface="楷体" panose="02010609060101010101" charset="-122"/>
                <a:cs typeface="黑体" panose="02010609060101010101" charset="-122"/>
              </a:rPr>
              <a:t>和</a:t>
            </a:r>
            <a:r>
              <a:rPr lang="zh-CN" altLang="en-US" sz="2400" b="1">
                <a:solidFill>
                  <a:srgbClr val="0070C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发声技巧</a:t>
            </a:r>
            <a:r>
              <a:rPr lang="zh-CN" altLang="en-US" sz="2400">
                <a:latin typeface="楷体" panose="02010609060101010101" charset="-122"/>
                <a:ea typeface="楷体" panose="02010609060101010101" charset="-122"/>
                <a:cs typeface="黑体" panose="02010609060101010101" charset="-122"/>
              </a:rPr>
              <a:t>。要善于正确地运用语调语气，这是表情达意的关键；</a:t>
            </a:r>
            <a:endParaRPr lang="zh-CN" altLang="en-US" sz="2400">
              <a:latin typeface="楷体" panose="02010609060101010101" charset="-122"/>
              <a:ea typeface="楷体" panose="02010609060101010101" charset="-122"/>
              <a:cs typeface="黑体" panose="02010609060101010101" charset="-122"/>
            </a:endParaRPr>
          </a:p>
          <a:p>
            <a:pPr indent="457200" fontAlgn="auto">
              <a:lnSpc>
                <a:spcPct val="150000"/>
              </a:lnSpc>
            </a:pPr>
            <a:r>
              <a:rPr lang="zh-CN" altLang="en-US" sz="2400">
                <a:latin typeface="楷体" panose="02010609060101010101" charset="-122"/>
                <a:ea typeface="楷体" panose="02010609060101010101" charset="-122"/>
                <a:sym typeface="+mn-ea"/>
              </a:rPr>
              <a:t>朗诵者必须具备一定的</a:t>
            </a:r>
            <a:r>
              <a:rPr lang="zh-CN" altLang="en-US" sz="24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sym typeface="+mn-ea"/>
              </a:rPr>
              <a:t>舞台表演艺术</a:t>
            </a:r>
            <a:r>
              <a:rPr lang="zh-CN" altLang="en-US" sz="2400">
                <a:latin typeface="楷体" panose="02010609060101010101" charset="-122"/>
                <a:ea typeface="楷体" panose="02010609060101010101" charset="-122"/>
                <a:sym typeface="+mn-ea"/>
              </a:rPr>
              <a:t>的修养，要敢于在大庭广众之中说话，要能正确地发音，有自然的表情，这是朗诵表情达意的重要条件；</a:t>
            </a:r>
            <a:endParaRPr lang="en-US" altLang="zh-CN" sz="2400">
              <a:latin typeface="楷体" panose="02010609060101010101" charset="-122"/>
              <a:ea typeface="楷体" panose="02010609060101010101" charset="-122"/>
              <a:cs typeface="黑体" panose="02010609060101010101" charset="-122"/>
            </a:endParaRPr>
          </a:p>
        </p:txBody>
      </p:sp>
      <p:sp>
        <p:nvSpPr>
          <p:cNvPr id="1048735" name="文本框 6" title=""/>
          <p:cNvSpPr txBox="1"/>
          <p:nvPr>
            <p:custDataLst>
              <p:tags r:id="rId6"/>
            </p:custDataLst>
          </p:nvPr>
        </p:nvSpPr>
        <p:spPr>
          <a:xfrm>
            <a:off x="7844155" y="1372870"/>
            <a:ext cx="3761740" cy="2568575"/>
          </a:xfrm>
          <a:prstGeom prst="rect">
            <a:avLst/>
          </a:prstGeom>
          <a:noFill/>
        </p:spPr>
        <p:txBody>
          <a:bodyPr wrap="square" rtlCol="0" anchor="t">
            <a:spAutoFit/>
          </a:bodyPr>
          <a:lstStyle/>
          <a:p>
            <a:r>
              <a:rPr lang="zh-CN" altLang="en-US" sz="2300">
                <a:latin typeface="仿宋" panose="02010609060101010101" charset="-122"/>
                <a:ea typeface="仿宋" panose="02010609060101010101" charset="-122"/>
              </a:rPr>
              <a:t>朗诵者必须具备一定的表演技能。要有</a:t>
            </a:r>
            <a:r>
              <a:rPr lang="zh-CN" altLang="en-US" sz="23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优美的语音</a:t>
            </a:r>
            <a:r>
              <a:rPr lang="zh-CN" altLang="en-US" sz="2300">
                <a:latin typeface="仿宋" panose="02010609060101010101" charset="-122"/>
                <a:ea typeface="仿宋" panose="02010609060101010101" charset="-122"/>
              </a:rPr>
              <a:t>、</a:t>
            </a:r>
            <a:r>
              <a:rPr lang="zh-CN" altLang="en-US" sz="23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端庄的仪态</a:t>
            </a:r>
            <a:r>
              <a:rPr lang="zh-CN" altLang="en-US" sz="2300">
                <a:latin typeface="仿宋" panose="02010609060101010101" charset="-122"/>
                <a:ea typeface="仿宋" panose="02010609060101010101" charset="-122"/>
              </a:rPr>
              <a:t>、</a:t>
            </a:r>
            <a:r>
              <a:rPr lang="zh-CN" altLang="en-US" sz="23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黑体" panose="02010609060101010101" charset="-122"/>
              </a:rPr>
              <a:t>丰富的表情</a:t>
            </a:r>
            <a:r>
              <a:rPr lang="zh-CN" altLang="en-US" sz="2300">
                <a:latin typeface="仿宋" panose="02010609060101010101" charset="-122"/>
                <a:ea typeface="仿宋" panose="02010609060101010101" charset="-122"/>
              </a:rPr>
              <a:t>。朗诵者还可以适当化妆，可以运用灯光布景，可以进行配乐。所有这些，都是为了增强朗诵艺术的表演效果。</a:t>
            </a:r>
            <a:endParaRPr lang="zh-CN" altLang="en-US" sz="2300">
              <a:latin typeface="仿宋" panose="02010609060101010101" charset="-122"/>
              <a:ea typeface="仿宋"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7" name=""/>
        <p:cNvGrpSpPr/>
        <p:nvPr>
          <p:custDataLst>
            <p:tags r:id="rId2"/>
          </p:custDataLst>
        </p:nvPr>
      </p:nvGrpSpPr>
      <p:grpSpPr>
        <a:xfrm>
          <a:off x="0" y="0"/>
          <a:ext cx="0" cy="0"/>
        </a:xfrm>
      </p:grpSpPr>
      <p:sp>
        <p:nvSpPr>
          <p:cNvPr id="1048736"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37"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活动一：朗读诗歌</a:t>
            </a:r>
            <a:r>
              <a:rPr lang="zh-CN" alt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rPr>
              <a:t>——朗诵注意点</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738" name="文本框 2" title=""/>
          <p:cNvSpPr txBox="1"/>
          <p:nvPr>
            <p:custDataLst>
              <p:tags r:id="rId5"/>
            </p:custDataLst>
          </p:nvPr>
        </p:nvSpPr>
        <p:spPr>
          <a:xfrm>
            <a:off x="429260" y="1227455"/>
            <a:ext cx="11334115" cy="152717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indent="0" fontAlgn="auto">
              <a:lnSpc>
                <a:spcPts val="2800"/>
              </a:lnSpc>
            </a:pPr>
            <a:r>
              <a:rPr lang="zh-CN" altLang="en-US" sz="2200">
                <a:solidFill>
                  <a:srgbClr val="0070C0"/>
                </a:solidFill>
                <a:latin typeface="黑体" panose="02010609060101010101" charset="-122"/>
                <a:ea typeface="黑体" panose="02010609060101010101" charset="-122"/>
                <a:cs typeface="仿宋" panose="02010609060101010101" charset="-122"/>
              </a:rPr>
              <a:t>（一）注意对符号的运用</a:t>
            </a:r>
            <a:endParaRPr lang="zh-CN" altLang="en-US" sz="2200">
              <a:solidFill>
                <a:srgbClr val="0070C0"/>
              </a:solidFill>
              <a:latin typeface="黑体" panose="02010609060101010101" charset="-122"/>
              <a:ea typeface="黑体" panose="02010609060101010101" charset="-122"/>
              <a:cs typeface="仿宋" panose="02010609060101010101" charset="-122"/>
            </a:endParaRPr>
          </a:p>
          <a:p>
            <a:pPr indent="0" fontAlgn="auto">
              <a:lnSpc>
                <a:spcPts val="2800"/>
              </a:lnSpc>
            </a:pPr>
            <a:r>
              <a:rPr lang="zh-CN" altLang="en-US" sz="2200">
                <a:latin typeface="仿宋" panose="02010609060101010101" charset="-122"/>
                <a:ea typeface="仿宋" panose="02010609060101010101" charset="-122"/>
                <a:cs typeface="仿宋" panose="02010609060101010101" charset="-122"/>
              </a:rPr>
              <a:t>朗读者在分析体味文字作品的准备工作中，为了清楚准确地表达作品的中心思想和更好地实现朗读目的，往往在文字中做些标记，以提醒自己注意。我们把这些标记称做“朗读符号”。目前，朗读符号还没像标点符号那样，有着统一的标准。</a:t>
            </a:r>
            <a:endParaRPr lang="zh-CN" altLang="en-US" sz="2200">
              <a:latin typeface="仿宋" panose="02010609060101010101" charset="-122"/>
              <a:ea typeface="仿宋" panose="02010609060101010101" charset="-122"/>
              <a:cs typeface="仿宋" panose="02010609060101010101" charset="-122"/>
            </a:endParaRPr>
          </a:p>
        </p:txBody>
      </p:sp>
      <p:sp>
        <p:nvSpPr>
          <p:cNvPr id="1048739" name="文本框 7" title=""/>
          <p:cNvSpPr txBox="1"/>
          <p:nvPr>
            <p:custDataLst>
              <p:tags r:id="rId6"/>
            </p:custDataLst>
          </p:nvPr>
        </p:nvSpPr>
        <p:spPr>
          <a:xfrm>
            <a:off x="363220" y="2754630"/>
            <a:ext cx="2656205" cy="1886585"/>
          </a:xfrm>
          <a:prstGeom prst="rect">
            <a:avLst/>
          </a:prstGeom>
          <a:noFill/>
        </p:spPr>
        <p:txBody>
          <a:bodyPr wrap="square" rtlCol="0" anchor="t">
            <a:spAutoFit/>
          </a:bodyPr>
          <a:lstStyle/>
          <a:p>
            <a:pPr indent="0" fontAlgn="auto">
              <a:lnSpc>
                <a:spcPts val="2800"/>
              </a:lnSpc>
            </a:pPr>
            <a:r>
              <a:rPr lang="zh-CN" altLang="en-US" sz="2000">
                <a:latin typeface="黑体" panose="02010609060101010101" charset="-122"/>
                <a:ea typeface="黑体" panose="02010609060101010101" charset="-122"/>
                <a:cs typeface="黑体" panose="02010609060101010101" charset="-122"/>
              </a:rPr>
              <a:t>1、停连</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rPr>
              <a:t> “│” 一般停顿</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rPr>
              <a:t> “║” 句群停顿</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rPr>
              <a:t>“ －↓－”连起来读（忽略标点）</a:t>
            </a:r>
            <a:endParaRPr lang="zh-CN" altLang="en-US" sz="2000">
              <a:latin typeface="黑体" panose="02010609060101010101" charset="-122"/>
              <a:ea typeface="黑体" panose="02010609060101010101" charset="-122"/>
              <a:cs typeface="黑体" panose="02010609060101010101" charset="-122"/>
            </a:endParaRPr>
          </a:p>
        </p:txBody>
      </p:sp>
      <p:sp>
        <p:nvSpPr>
          <p:cNvPr id="1048740" name="文本框 8" title=""/>
          <p:cNvSpPr txBox="1"/>
          <p:nvPr>
            <p:custDataLst>
              <p:tags r:id="rId7"/>
            </p:custDataLst>
          </p:nvPr>
        </p:nvSpPr>
        <p:spPr>
          <a:xfrm>
            <a:off x="9404350" y="2818130"/>
            <a:ext cx="2121535" cy="1886585"/>
          </a:xfrm>
          <a:prstGeom prst="rect">
            <a:avLst/>
          </a:prstGeom>
          <a:noFill/>
        </p:spPr>
        <p:txBody>
          <a:bodyPr wrap="square" rtlCol="0" anchor="t">
            <a:spAutoFit/>
          </a:bodyPr>
          <a:lstStyle/>
          <a:p>
            <a:pPr indent="0" fontAlgn="auto">
              <a:lnSpc>
                <a:spcPts val="2800"/>
              </a:lnSpc>
            </a:pPr>
            <a:r>
              <a:rPr lang="zh-CN" altLang="en-US">
                <a:sym typeface="+mn-ea"/>
              </a:rPr>
              <a:t>5、特殊技巧</a:t>
            </a:r>
            <a:endParaRPr lang="zh-CN" altLang="en-US"/>
          </a:p>
          <a:p>
            <a:pPr indent="0" fontAlgn="auto">
              <a:lnSpc>
                <a:spcPts val="2800"/>
              </a:lnSpc>
            </a:pPr>
            <a:r>
              <a:rPr lang="zh-CN" altLang="en-US">
                <a:sym typeface="+mn-ea"/>
              </a:rPr>
              <a:t>“﹋”  颤音</a:t>
            </a:r>
            <a:endParaRPr lang="zh-CN" altLang="en-US"/>
          </a:p>
          <a:p>
            <a:pPr indent="0" fontAlgn="auto">
              <a:lnSpc>
                <a:spcPts val="2800"/>
              </a:lnSpc>
            </a:pPr>
            <a:r>
              <a:rPr lang="zh-CN" altLang="en-US">
                <a:sym typeface="+mn-ea"/>
              </a:rPr>
              <a:t>“▽”　顿音（短促有力，富有弹跳性）</a:t>
            </a:r>
            <a:endParaRPr lang="zh-CN" altLang="en-US">
              <a:sym typeface="+mn-ea"/>
            </a:endParaRPr>
          </a:p>
        </p:txBody>
      </p:sp>
      <p:sp>
        <p:nvSpPr>
          <p:cNvPr id="1048741" name="文本框 9" title=""/>
          <p:cNvSpPr txBox="1"/>
          <p:nvPr>
            <p:custDataLst>
              <p:tags r:id="rId8"/>
            </p:custDataLst>
          </p:nvPr>
        </p:nvSpPr>
        <p:spPr>
          <a:xfrm>
            <a:off x="3458845" y="2818130"/>
            <a:ext cx="3298825" cy="2963545"/>
          </a:xfrm>
          <a:prstGeom prst="rect">
            <a:avLst/>
          </a:prstGeom>
          <a:noFill/>
        </p:spPr>
        <p:txBody>
          <a:bodyPr wrap="square" rtlCol="0" anchor="t">
            <a:spAutoFit/>
          </a:bodyPr>
          <a:lstStyle/>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2、重音</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 ”轻读</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“。”重读</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“．．．．”连续轻读</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“。。。。”连续重读</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“───”尾音拉长</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“─。─”两头低，中间高</a:t>
            </a:r>
            <a:endParaRPr lang="zh-CN" altLang="en-US" sz="2000">
              <a:latin typeface="黑体" panose="02010609060101010101" charset="-122"/>
              <a:ea typeface="黑体" panose="02010609060101010101" charset="-122"/>
              <a:cs typeface="黑体" panose="02010609060101010101" charset="-122"/>
            </a:endParaRPr>
          </a:p>
          <a:p>
            <a:pPr indent="0" fontAlgn="auto">
              <a:lnSpc>
                <a:spcPts val="2800"/>
              </a:lnSpc>
            </a:pPr>
            <a:r>
              <a:rPr lang="zh-CN" altLang="en-US" sz="2000">
                <a:latin typeface="黑体" panose="02010609060101010101" charset="-122"/>
                <a:ea typeface="黑体" panose="02010609060101010101" charset="-122"/>
                <a:cs typeface="黑体" panose="02010609060101010101" charset="-122"/>
                <a:sym typeface="+mn-ea"/>
              </a:rPr>
              <a:t>“○─○”两头重，中间轻</a:t>
            </a:r>
            <a:endParaRPr lang="zh-CN" altLang="en-US" sz="2000">
              <a:latin typeface="黑体" panose="02010609060101010101" charset="-122"/>
              <a:ea typeface="黑体" panose="02010609060101010101" charset="-122"/>
              <a:cs typeface="黑体" panose="02010609060101010101" charset="-122"/>
              <a:sym typeface="+mn-ea"/>
            </a:endParaRPr>
          </a:p>
        </p:txBody>
      </p:sp>
      <p:sp>
        <p:nvSpPr>
          <p:cNvPr id="1048742" name="文本框 10" title=""/>
          <p:cNvSpPr txBox="1"/>
          <p:nvPr>
            <p:custDataLst>
              <p:tags r:id="rId9"/>
            </p:custDataLst>
          </p:nvPr>
        </p:nvSpPr>
        <p:spPr>
          <a:xfrm>
            <a:off x="7312025" y="2818130"/>
            <a:ext cx="1783080" cy="2963545"/>
          </a:xfrm>
          <a:prstGeom prst="rect">
            <a:avLst/>
          </a:prstGeom>
          <a:noFill/>
        </p:spPr>
        <p:txBody>
          <a:bodyPr wrap="square" rtlCol="0" anchor="t">
            <a:spAutoFit/>
          </a:bodyPr>
          <a:lstStyle/>
          <a:p>
            <a:pPr indent="0" fontAlgn="auto">
              <a:lnSpc>
                <a:spcPts val="2800"/>
              </a:lnSpc>
            </a:pPr>
            <a:r>
              <a:rPr lang="zh-CN" altLang="en-US">
                <a:sym typeface="+mn-ea"/>
              </a:rPr>
              <a:t>4 、语调</a:t>
            </a:r>
            <a:endParaRPr lang="zh-CN" altLang="en-US"/>
          </a:p>
          <a:p>
            <a:pPr indent="0" fontAlgn="auto">
              <a:lnSpc>
                <a:spcPts val="2800"/>
              </a:lnSpc>
            </a:pPr>
            <a:r>
              <a:rPr lang="zh-CN" altLang="en-US">
                <a:sym typeface="+mn-ea"/>
              </a:rPr>
              <a:t>“一”平调</a:t>
            </a:r>
            <a:endParaRPr lang="zh-CN" altLang="en-US"/>
          </a:p>
          <a:p>
            <a:pPr indent="0" fontAlgn="auto">
              <a:lnSpc>
                <a:spcPts val="2800"/>
              </a:lnSpc>
            </a:pPr>
            <a:r>
              <a:rPr lang="zh-CN" altLang="en-US">
                <a:sym typeface="+mn-ea"/>
              </a:rPr>
              <a:t>“↑”升调</a:t>
            </a:r>
            <a:endParaRPr lang="zh-CN" altLang="en-US"/>
          </a:p>
          <a:p>
            <a:pPr indent="0" fontAlgn="auto">
              <a:lnSpc>
                <a:spcPts val="2800"/>
              </a:lnSpc>
            </a:pPr>
            <a:r>
              <a:rPr lang="zh-CN" altLang="en-US">
                <a:sym typeface="+mn-ea"/>
              </a:rPr>
              <a:t>“↓”降调</a:t>
            </a:r>
            <a:endParaRPr lang="zh-CN" altLang="en-US"/>
          </a:p>
          <a:p>
            <a:pPr indent="0" fontAlgn="auto">
              <a:lnSpc>
                <a:spcPts val="2800"/>
              </a:lnSpc>
            </a:pPr>
            <a:r>
              <a:rPr lang="zh-CN" altLang="en-US">
                <a:sym typeface="+mn-ea"/>
              </a:rPr>
              <a:t>“↗”曲调</a:t>
            </a:r>
            <a:endParaRPr lang="zh-CN" altLang="en-US"/>
          </a:p>
          <a:p>
            <a:pPr indent="0" fontAlgn="auto">
              <a:lnSpc>
                <a:spcPts val="2800"/>
              </a:lnSpc>
            </a:pPr>
            <a:r>
              <a:rPr lang="zh-CN" altLang="en-US">
                <a:sym typeface="+mn-ea"/>
              </a:rPr>
              <a:t>“↘”曲调</a:t>
            </a:r>
            <a:endParaRPr lang="zh-CN" altLang="en-US"/>
          </a:p>
          <a:p>
            <a:pPr indent="0" fontAlgn="auto">
              <a:lnSpc>
                <a:spcPts val="2800"/>
              </a:lnSpc>
            </a:pPr>
            <a:r>
              <a:rPr lang="zh-CN" altLang="en-US">
                <a:sym typeface="+mn-ea"/>
              </a:rPr>
              <a:t>“＜”渐强</a:t>
            </a:r>
            <a:endParaRPr lang="zh-CN" altLang="en-US"/>
          </a:p>
          <a:p>
            <a:pPr indent="0" fontAlgn="auto">
              <a:lnSpc>
                <a:spcPts val="2800"/>
              </a:lnSpc>
            </a:pPr>
            <a:r>
              <a:rPr lang="zh-CN" altLang="en-US">
                <a:sym typeface="+mn-ea"/>
              </a:rPr>
              <a:t>“＞”渐弱</a:t>
            </a:r>
            <a:endParaRPr lang="zh-CN" altLang="en-US">
              <a:sym typeface="+mn-ea"/>
            </a:endParaRPr>
          </a:p>
        </p:txBody>
      </p:sp>
      <p:sp>
        <p:nvSpPr>
          <p:cNvPr id="1048743" name="文本框 11" title=""/>
          <p:cNvSpPr txBox="1"/>
          <p:nvPr>
            <p:custDataLst>
              <p:tags r:id="rId10"/>
            </p:custDataLst>
          </p:nvPr>
        </p:nvSpPr>
        <p:spPr>
          <a:xfrm>
            <a:off x="363220" y="4916805"/>
            <a:ext cx="2540635" cy="1168400"/>
          </a:xfrm>
          <a:prstGeom prst="rect">
            <a:avLst/>
          </a:prstGeom>
          <a:noFill/>
        </p:spPr>
        <p:txBody>
          <a:bodyPr wrap="square" rtlCol="0" anchor="t">
            <a:spAutoFit/>
          </a:bodyPr>
          <a:lstStyle/>
          <a:p>
            <a:pPr indent="0" fontAlgn="auto">
              <a:lnSpc>
                <a:spcPts val="2800"/>
              </a:lnSpc>
            </a:pPr>
            <a:r>
              <a:rPr lang="zh-CN" altLang="en-US">
                <a:sym typeface="+mn-ea"/>
              </a:rPr>
              <a:t>3、节奏（语速）</a:t>
            </a:r>
            <a:endParaRPr lang="zh-CN" altLang="en-US"/>
          </a:p>
          <a:p>
            <a:pPr indent="0" fontAlgn="auto">
              <a:lnSpc>
                <a:spcPts val="2800"/>
              </a:lnSpc>
            </a:pPr>
            <a:r>
              <a:rPr lang="zh-CN" altLang="en-US">
                <a:sym typeface="+mn-ea"/>
              </a:rPr>
              <a:t>“※”快</a:t>
            </a:r>
            <a:endParaRPr lang="zh-CN" altLang="en-US"/>
          </a:p>
          <a:p>
            <a:pPr indent="0" fontAlgn="auto">
              <a:lnSpc>
                <a:spcPts val="2800"/>
              </a:lnSpc>
            </a:pPr>
            <a:r>
              <a:rPr lang="zh-CN" altLang="en-US">
                <a:sym typeface="+mn-ea"/>
              </a:rPr>
              <a:t>“⊙”慢</a:t>
            </a:r>
            <a:endParaRPr lang="zh-CN" altLang="en-US">
              <a:sym typeface="+mn-ea"/>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8" name=""/>
        <p:cNvGrpSpPr/>
        <p:nvPr>
          <p:custDataLst>
            <p:tags r:id="rId2"/>
          </p:custDataLst>
        </p:nvPr>
      </p:nvGrpSpPr>
      <p:grpSpPr>
        <a:xfrm>
          <a:off x="0" y="0"/>
          <a:ext cx="0" cy="0"/>
        </a:xfrm>
      </p:grpSpPr>
      <p:sp>
        <p:nvSpPr>
          <p:cNvPr id="1048744"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45" name="文本框 2" title=""/>
          <p:cNvSpPr txBox="1"/>
          <p:nvPr>
            <p:custDataLst>
              <p:tags r:id="rId4"/>
            </p:custDataLst>
          </p:nvPr>
        </p:nvSpPr>
        <p:spPr>
          <a:xfrm>
            <a:off x="513715" y="1227455"/>
            <a:ext cx="11249660" cy="466153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indent="0" fontAlgn="auto">
              <a:lnSpc>
                <a:spcPct val="150000"/>
              </a:lnSpc>
            </a:pPr>
            <a:r>
              <a:rPr lang="zh-CN" altLang="en-US" sz="2200">
                <a:solidFill>
                  <a:srgbClr val="0070C0"/>
                </a:solidFill>
                <a:latin typeface="黑体" panose="02010609060101010101" charset="-122"/>
                <a:ea typeface="黑体" panose="02010609060101010101" charset="-122"/>
                <a:cs typeface="仿宋" panose="02010609060101010101" charset="-122"/>
              </a:rPr>
              <a:t>（二）在实际朗读中，每一种读法单一运用的情况并不多，往往是两种以上综合兼用。如重、实与刚，轻、柔与淡，等等。</a:t>
            </a:r>
            <a:endParaRPr lang="zh-CN" altLang="en-US" sz="2200">
              <a:solidFill>
                <a:srgbClr val="0070C0"/>
              </a:solidFill>
              <a:latin typeface="黑体" panose="02010609060101010101" charset="-122"/>
              <a:ea typeface="黑体" panose="02010609060101010101" charset="-122"/>
              <a:cs typeface="仿宋" panose="02010609060101010101" charset="-122"/>
            </a:endParaRPr>
          </a:p>
          <a:p>
            <a:pPr indent="0" fontAlgn="auto">
              <a:lnSpc>
                <a:spcPct val="150000"/>
              </a:lnSpc>
            </a:pPr>
            <a:r>
              <a:rPr lang="zh-CN" altLang="en-US" sz="2200">
                <a:solidFill>
                  <a:srgbClr val="0070C0"/>
                </a:solidFill>
                <a:latin typeface="黑体" panose="02010609060101010101" charset="-122"/>
                <a:ea typeface="黑体" panose="02010609060101010101" charset="-122"/>
                <a:cs typeface="仿宋" panose="02010609060101010101" charset="-122"/>
              </a:rPr>
              <a:t>（三）在朗读中除以上方法外，还有语流的滞、畅、断、续和节奏的疏、密、顿、拖，等等，需要仔细体会，合理表达。</a:t>
            </a:r>
            <a:endParaRPr lang="zh-CN" altLang="en-US" sz="2200">
              <a:solidFill>
                <a:srgbClr val="0070C0"/>
              </a:solidFill>
              <a:latin typeface="黑体" panose="02010609060101010101" charset="-122"/>
              <a:ea typeface="黑体" panose="02010609060101010101" charset="-122"/>
              <a:cs typeface="仿宋" panose="02010609060101010101" charset="-122"/>
            </a:endParaRPr>
          </a:p>
          <a:p>
            <a:pPr indent="0" fontAlgn="auto">
              <a:lnSpc>
                <a:spcPct val="150000"/>
              </a:lnSpc>
            </a:pPr>
            <a:r>
              <a:rPr lang="zh-CN" altLang="en-US" sz="2200">
                <a:solidFill>
                  <a:srgbClr val="0070C0"/>
                </a:solidFill>
                <a:latin typeface="黑体" panose="02010609060101010101" charset="-122"/>
                <a:ea typeface="黑体" panose="02010609060101010101" charset="-122"/>
                <a:cs typeface="仿宋" panose="02010609060101010101" charset="-122"/>
              </a:rPr>
              <a:t>（四）就“重读”这一点，语言本身也有规律。如“意群重音”、“逻辑重音”、“重点词语重音”，等等，比较复杂。</a:t>
            </a:r>
            <a:endParaRPr lang="zh-CN" altLang="en-US" sz="2200">
              <a:solidFill>
                <a:srgbClr val="0070C0"/>
              </a:solidFill>
              <a:latin typeface="黑体" panose="02010609060101010101" charset="-122"/>
              <a:ea typeface="黑体" panose="02010609060101010101" charset="-122"/>
              <a:cs typeface="仿宋" panose="02010609060101010101" charset="-122"/>
            </a:endParaRPr>
          </a:p>
          <a:p>
            <a:pPr indent="0" fontAlgn="auto">
              <a:lnSpc>
                <a:spcPct val="150000"/>
              </a:lnSpc>
            </a:pPr>
            <a:r>
              <a:rPr lang="zh-CN" altLang="en-US" sz="2200">
                <a:solidFill>
                  <a:srgbClr val="0070C0"/>
                </a:solidFill>
                <a:latin typeface="黑体" panose="02010609060101010101" charset="-122"/>
                <a:ea typeface="黑体" panose="02010609060101010101" charset="-122"/>
                <a:cs typeface="仿宋" panose="02010609060101010101" charset="-122"/>
                <a:sym typeface="+mn-ea"/>
              </a:rPr>
              <a:t>（五）朗读时绝不能单纯追求技巧，要根据读物内容的需要、情感的发展和事态环境的变化，和谐地表情达意。</a:t>
            </a:r>
            <a:endParaRPr lang="zh-CN" altLang="en-US" sz="2200">
              <a:solidFill>
                <a:srgbClr val="0070C0"/>
              </a:solidFill>
              <a:latin typeface="黑体" panose="02010609060101010101" charset="-122"/>
              <a:ea typeface="黑体" panose="02010609060101010101" charset="-122"/>
              <a:cs typeface="仿宋" panose="02010609060101010101" charset="-122"/>
            </a:endParaRPr>
          </a:p>
          <a:p>
            <a:pPr indent="0" fontAlgn="auto">
              <a:lnSpc>
                <a:spcPct val="150000"/>
              </a:lnSpc>
            </a:pPr>
            <a:endParaRPr lang="zh-CN" altLang="en-US" sz="2200">
              <a:solidFill>
                <a:srgbClr val="0070C0"/>
              </a:solidFill>
              <a:latin typeface="黑体" panose="02010609060101010101" charset="-122"/>
              <a:ea typeface="黑体" panose="02010609060101010101" charset="-122"/>
              <a:cs typeface="仿宋" panose="02010609060101010101" charset="-122"/>
            </a:endParaRPr>
          </a:p>
        </p:txBody>
      </p:sp>
      <p:sp>
        <p:nvSpPr>
          <p:cNvPr id="1048746" name="文本框 3" title=""/>
          <p:cNvSpPr txBox="1"/>
          <p:nvPr>
            <p:custDataLst>
              <p:tags r:id="rId5"/>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活动一：朗读诗歌</a:t>
            </a:r>
            <a:r>
              <a:rPr lang="zh-CN" alt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rPr>
              <a:t>——朗诵注意点</a:t>
            </a:r>
            <a:endParaRPr lang="en-US" altLang="zh-CN" sz="2400" b="0">
              <a:latin typeface="黑体" panose="02010609060101010101" charset="-122"/>
              <a:ea typeface="黑体" panose="02010609060101010101" charset="-122"/>
              <a:cs typeface="楷体" panose="02010609060101010101" charset="-122"/>
              <a:sym typeface="+mn-lt"/>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09" name=""/>
        <p:cNvGrpSpPr/>
        <p:nvPr>
          <p:custDataLst>
            <p:tags r:id="rId2"/>
          </p:custDataLst>
        </p:nvPr>
      </p:nvGrpSpPr>
      <p:grpSpPr>
        <a:xfrm>
          <a:off x="0" y="0"/>
          <a:ext cx="0" cy="0"/>
        </a:xfrm>
      </p:grpSpPr>
      <p:sp>
        <p:nvSpPr>
          <p:cNvPr id="1048747"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48"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活动一：朗读诗歌</a:t>
            </a:r>
            <a:r>
              <a:rPr 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rPr>
              <a:t>——</a:t>
            </a:r>
            <a:r>
              <a:rPr lang="zh-CN" alt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rPr>
              <a:t>以下几点不可取</a:t>
            </a:r>
            <a:endParaRPr lang="zh-CN" altLang="en-US" sz="2400">
              <a:solidFill>
                <a:srgbClr val="0070C0"/>
              </a:solidFill>
              <a:highlight>
                <a:srgbClr val="FFFF00"/>
              </a:highlight>
              <a:latin typeface="黑体" panose="02010609060101010101" charset="-122"/>
              <a:ea typeface="黑体" panose="02010609060101010101" charset="-122"/>
              <a:cs typeface="楷体" panose="02010609060101010101" charset="-122"/>
              <a:sym typeface="+mn-lt"/>
            </a:endParaRPr>
          </a:p>
        </p:txBody>
      </p:sp>
      <p:sp>
        <p:nvSpPr>
          <p:cNvPr id="1048749" name="文本框 2" title=""/>
          <p:cNvSpPr txBox="1"/>
          <p:nvPr>
            <p:custDataLst>
              <p:tags r:id="rId5"/>
            </p:custDataLst>
          </p:nvPr>
        </p:nvSpPr>
        <p:spPr>
          <a:xfrm>
            <a:off x="387350" y="1227455"/>
            <a:ext cx="11510010" cy="5118100"/>
          </a:xfrm>
          <a:prstGeom prst="rect">
            <a:avLst/>
          </a:prstGeom>
          <a:ln w="12700" cap="flat" cmpd="sng" algn="ctr">
            <a:solidFill>
              <a:schemeClr val="accent3"/>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rPr>
              <a:t>选材不当</a:t>
            </a:r>
            <a:r>
              <a:rPr lang="zh-CN" altLang="en-US" sz="2000">
                <a:effectLst/>
                <a:latin typeface="仿宋" panose="02010609060101010101" charset="-122"/>
                <a:ea typeface="仿宋" panose="02010609060101010101" charset="-122"/>
                <a:cs typeface="黑体" panose="02010609060101010101" charset="-122"/>
              </a:rPr>
              <a:t>：作品选材要适合自己的年龄特征，要选择自己可以理解并表达的，还需要考虑自己的音质、音色、音域和音高。切忌一味追求所谓的高大上，追求名家名篇。</a:t>
            </a:r>
            <a:endParaRPr lang="zh-CN" altLang="en-US" sz="2000">
              <a:latin typeface="仿宋" panose="02010609060101010101" charset="-122"/>
              <a:ea typeface="仿宋" panose="02010609060101010101" charset="-122"/>
              <a:cs typeface="黑体" panose="02010609060101010101" charset="-122"/>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rPr>
              <a:t>有课文腔：</a:t>
            </a:r>
            <a:r>
              <a:rPr lang="zh-CN" altLang="en-US" sz="2000">
                <a:latin typeface="仿宋" panose="02010609060101010101" charset="-122"/>
                <a:ea typeface="仿宋" panose="02010609060101010101" charset="-122"/>
                <a:cs typeface="黑体" panose="02010609060101010101" charset="-122"/>
              </a:rPr>
              <a:t>什么是课文腔？就是没有节奏没有重音，没有停顿或者停顿一致，没有正常的起伏和抑扬顿挫，一个调一个味的朗诵。</a:t>
            </a:r>
            <a:r>
              <a:rPr lang="zh-CN" altLang="en-US" sz="2000">
                <a:latin typeface="仿宋" panose="02010609060101010101" charset="-122"/>
                <a:ea typeface="仿宋" panose="02010609060101010101" charset="-122"/>
                <a:cs typeface="黑体" panose="02010609060101010101" charset="-122"/>
                <a:sym typeface="+mn-ea"/>
              </a:rPr>
              <a:t>孩子们在朗诵时一定要扔掉和摒弃课文腔。</a:t>
            </a:r>
            <a:endParaRPr lang="zh-CN" altLang="en-US" sz="2000">
              <a:latin typeface="仿宋" panose="02010609060101010101" charset="-122"/>
              <a:ea typeface="仿宋" panose="02010609060101010101" charset="-122"/>
              <a:cs typeface="黑体" panose="02010609060101010101" charset="-122"/>
              <a:sym typeface="+mn-ea"/>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sym typeface="+mn-ea"/>
              </a:rPr>
              <a:t>朗诵节奏不当：</a:t>
            </a:r>
            <a:r>
              <a:rPr lang="zh-CN" altLang="en-US" sz="2000">
                <a:latin typeface="仿宋" panose="02010609060101010101" charset="-122"/>
                <a:ea typeface="仿宋" panose="02010609060101010101" charset="-122"/>
                <a:cs typeface="黑体" panose="02010609060101010101" charset="-122"/>
                <a:sym typeface="+mn-ea"/>
              </a:rPr>
              <a:t>在朗诵节奏过快或过慢的问题，或者一个劲的往前赶，几乎没有停顿，急急忙忙念完了事，有的朗诵的节奏非常慢，上气不接下气，半天念一句，朗诵的节奏要根据作品的内容、人物的语气和当时的情境来掌握，不能过快和过慢，更不能整体过快和过慢。</a:t>
            </a:r>
            <a:endParaRPr lang="zh-CN" altLang="en-US" sz="2000">
              <a:latin typeface="仿宋" panose="02010609060101010101" charset="-122"/>
              <a:ea typeface="仿宋" panose="02010609060101010101" charset="-122"/>
              <a:cs typeface="黑体" panose="02010609060101010101" charset="-122"/>
              <a:sym typeface="+mn-ea"/>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sym typeface="+mn-ea"/>
              </a:rPr>
              <a:t>朗诵动作不当：</a:t>
            </a:r>
            <a:r>
              <a:rPr lang="zh-CN" altLang="en-US" sz="2000">
                <a:latin typeface="仿宋" panose="02010609060101010101" charset="-122"/>
                <a:ea typeface="仿宋" panose="02010609060101010101" charset="-122"/>
                <a:cs typeface="黑体" panose="02010609060101010101" charset="-122"/>
                <a:sym typeface="+mn-ea"/>
              </a:rPr>
              <a:t>动作是朗诵的有益补充和点缀，不能整个充斥在朗诵中，不能太多太杂，以免喧宾夺主。</a:t>
            </a:r>
            <a:endParaRPr lang="zh-CN" altLang="en-US" sz="2000">
              <a:latin typeface="仿宋" panose="02010609060101010101" charset="-122"/>
              <a:ea typeface="仿宋" panose="02010609060101010101" charset="-122"/>
              <a:cs typeface="黑体" panose="02010609060101010101" charset="-122"/>
              <a:sym typeface="+mn-ea"/>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sym typeface="+mn-ea"/>
              </a:rPr>
              <a:t>朗诵不自然：</a:t>
            </a:r>
            <a:r>
              <a:rPr lang="zh-CN" altLang="en-US" sz="2000">
                <a:latin typeface="仿宋" panose="02010609060101010101" charset="-122"/>
                <a:ea typeface="仿宋" panose="02010609060101010101" charset="-122"/>
                <a:cs typeface="黑体" panose="02010609060101010101" charset="-122"/>
                <a:sym typeface="+mn-ea"/>
              </a:rPr>
              <a:t>朗诵不是高不可攀、遥不可及的艺术，而是来源于生活，高于生活的艺术。朗诵其实就是好好说话，在朗诵时切忌拿捏着，一定要本真、自然的说话，说好了，提升了，就是好艺术。</a:t>
            </a:r>
            <a:endParaRPr lang="zh-CN" altLang="en-US" sz="2000">
              <a:latin typeface="仿宋" panose="02010609060101010101" charset="-122"/>
              <a:ea typeface="仿宋" panose="02010609060101010101" charset="-122"/>
              <a:cs typeface="黑体" panose="02010609060101010101" charset="-122"/>
              <a:sym typeface="+mn-ea"/>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sym typeface="+mn-ea"/>
              </a:rPr>
              <a:t>朗诵过度用情：</a:t>
            </a:r>
            <a:r>
              <a:rPr lang="zh-CN" altLang="en-US" sz="2000">
                <a:latin typeface="仿宋" panose="02010609060101010101" charset="-122"/>
                <a:ea typeface="仿宋" panose="02010609060101010101" charset="-122"/>
                <a:cs typeface="黑体" panose="02010609060101010101" charset="-122"/>
                <a:sym typeface="+mn-ea"/>
              </a:rPr>
              <a:t>不要过度用感情，更不能整篇作品，都一直处于浓重的感情之中，让人喘不过气来。</a:t>
            </a:r>
            <a:endParaRPr lang="zh-CN" altLang="en-US" sz="2000">
              <a:latin typeface="仿宋" panose="02010609060101010101" charset="-122"/>
              <a:ea typeface="仿宋" panose="02010609060101010101" charset="-122"/>
              <a:cs typeface="黑体" panose="02010609060101010101" charset="-122"/>
              <a:sym typeface="+mn-ea"/>
            </a:endParaRPr>
          </a:p>
          <a:p>
            <a:pPr indent="0" fontAlgn="auto">
              <a:lnSpc>
                <a:spcPts val="2800"/>
              </a:lnSpc>
            </a:pPr>
            <a:r>
              <a:rPr lang="zh-CN" altLang="en-US" sz="2000" b="1">
                <a:solidFill>
                  <a:srgbClr val="FF0000"/>
                </a:solidFill>
                <a:effectLst/>
                <a:latin typeface="仿宋" panose="02010609060101010101" charset="-122"/>
                <a:ea typeface="仿宋" panose="02010609060101010101" charset="-122"/>
                <a:cs typeface="黑体" panose="02010609060101010101" charset="-122"/>
                <a:sym typeface="+mn-ea"/>
              </a:rPr>
              <a:t>朗诵时喊叫：</a:t>
            </a:r>
            <a:r>
              <a:rPr lang="zh-CN" altLang="en-US" sz="2000">
                <a:latin typeface="仿宋" panose="02010609060101010101" charset="-122"/>
                <a:ea typeface="仿宋" panose="02010609060101010101" charset="-122"/>
                <a:cs typeface="黑体" panose="02010609060101010101" charset="-122"/>
                <a:sym typeface="+mn-ea"/>
              </a:rPr>
              <a:t>表达思想和感情的方式，绝不是大声喊叫，而是要用合理的处理方式，比如停顿、节奏、音高等。</a:t>
            </a:r>
            <a:endParaRPr lang="zh-CN" altLang="en-US" sz="2000">
              <a:latin typeface="仿宋" panose="02010609060101010101" charset="-122"/>
              <a:ea typeface="仿宋" panose="02010609060101010101" charset="-122"/>
              <a:cs typeface="黑体" panose="02010609060101010101" charset="-122"/>
              <a:sym typeface="+mn-ea"/>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10" name=""/>
        <p:cNvGrpSpPr/>
        <p:nvPr>
          <p:custDataLst>
            <p:tags r:id="rId2"/>
          </p:custDataLst>
        </p:nvPr>
      </p:nvGrpSpPr>
      <p:grpSpPr>
        <a:xfrm>
          <a:off x="0" y="0"/>
          <a:ext cx="0" cy="0"/>
        </a:xfrm>
      </p:grpSpPr>
      <p:sp>
        <p:nvSpPr>
          <p:cNvPr id="1048750"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51" name="文本框 4" title=""/>
          <p:cNvSpPr txBox="1"/>
          <p:nvPr>
            <p:custDataLst>
              <p:tags r:id="rId4"/>
            </p:custDataLst>
          </p:nvPr>
        </p:nvSpPr>
        <p:spPr>
          <a:xfrm>
            <a:off x="274955" y="767080"/>
            <a:ext cx="11488420" cy="82994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活动二：任选</a:t>
            </a:r>
            <a:r>
              <a:rPr lang="zh-CN" sz="2400">
                <a:latin typeface="黑体" panose="02010609060101010101" charset="-122"/>
                <a:ea typeface="黑体" panose="02010609060101010101" charset="-122"/>
                <a:cs typeface="楷体" panose="02010609060101010101" charset="-122"/>
                <a:sym typeface="+mn-lt"/>
              </a:rPr>
              <a:t>课内外</a:t>
            </a:r>
            <a:r>
              <a:rPr sz="2400">
                <a:latin typeface="黑体" panose="02010609060101010101" charset="-122"/>
                <a:ea typeface="黑体" panose="02010609060101010101" charset="-122"/>
                <a:cs typeface="楷体" panose="02010609060101010101" charset="-122"/>
                <a:sym typeface="+mn-lt"/>
              </a:rPr>
              <a:t>一首诗</a:t>
            </a:r>
            <a:r>
              <a:rPr lang="zh-CN" sz="2400">
                <a:latin typeface="黑体" panose="02010609060101010101" charset="-122"/>
                <a:ea typeface="黑体" panose="02010609060101010101" charset="-122"/>
                <a:cs typeface="楷体" panose="02010609060101010101" charset="-122"/>
                <a:sym typeface="+mn-lt"/>
              </a:rPr>
              <a:t>或者自己创作的诗</a:t>
            </a:r>
            <a:r>
              <a:rPr sz="2400">
                <a:latin typeface="黑体" panose="02010609060101010101" charset="-122"/>
                <a:ea typeface="黑体" panose="02010609060101010101" charset="-122"/>
                <a:cs typeface="楷体" panose="02010609060101010101" charset="-122"/>
                <a:sym typeface="+mn-lt"/>
              </a:rPr>
              <a:t>，有感情地朗读，把你对诗作的理解通过朗</a:t>
            </a:r>
            <a:r>
              <a:rPr lang="zh-CN" sz="2400">
                <a:latin typeface="黑体" panose="02010609060101010101" charset="-122"/>
                <a:ea typeface="黑体" panose="02010609060101010101" charset="-122"/>
                <a:cs typeface="楷体" panose="02010609060101010101" charset="-122"/>
                <a:sym typeface="+mn-lt"/>
              </a:rPr>
              <a:t>诵</a:t>
            </a:r>
            <a:r>
              <a:rPr sz="2400">
                <a:latin typeface="黑体" panose="02010609060101010101" charset="-122"/>
                <a:ea typeface="黑体" panose="02010609060101010101" charset="-122"/>
                <a:cs typeface="楷体" panose="02010609060101010101" charset="-122"/>
                <a:sym typeface="+mn-lt"/>
              </a:rPr>
              <a:t>表达出来。同学之间相互点评。</a:t>
            </a:r>
            <a:endParaRPr lang="en-US" altLang="zh-CN" sz="2400" b="0">
              <a:latin typeface="黑体" panose="02010609060101010101" charset="-122"/>
              <a:ea typeface="黑体" panose="02010609060101010101" charset="-122"/>
              <a:cs typeface="楷体" panose="02010609060101010101" charset="-122"/>
              <a:sym typeface="+mn-lt"/>
            </a:endParaRPr>
          </a:p>
        </p:txBody>
      </p:sp>
      <p:sp>
        <p:nvSpPr>
          <p:cNvPr id="1048752" name="文本框 2" title=""/>
          <p:cNvSpPr txBox="1"/>
          <p:nvPr>
            <p:custDataLst>
              <p:tags r:id="rId5"/>
            </p:custDataLst>
          </p:nvPr>
        </p:nvSpPr>
        <p:spPr>
          <a:xfrm>
            <a:off x="826135" y="2215515"/>
            <a:ext cx="10545445" cy="1568450"/>
          </a:xfrm>
          <a:prstGeom prst="rect">
            <a:avLst/>
          </a:prstGeom>
          <a:ln w="12700" cap="flat" cmpd="sng" algn="ctr">
            <a:solidFill>
              <a:schemeClr val="accent3"/>
            </a:solidFill>
            <a:prstDash val="dash"/>
            <a:miter lim="800000"/>
          </a:ln>
        </p:spPr>
        <p:style>
          <a:lnRef idx="0">
            <a:schemeClr val="accent1"/>
          </a:lnRef>
          <a:fillRef idx="0">
            <a:srgbClr val="FFFFFF"/>
          </a:fillRef>
          <a:effectRef idx="0">
            <a:srgbClr val="FFFFFF"/>
          </a:effectRef>
          <a:fontRef idx="minor">
            <a:schemeClr val="dk1"/>
          </a:fontRef>
        </p:style>
        <p:txBody>
          <a:bodyPr wrap="square" rtlCol="0" anchor="t">
            <a:spAutoFit/>
          </a:bodyPr>
          <a:lstStyle/>
          <a:p>
            <a:pPr indent="0" fontAlgn="auto">
              <a:lnSpc>
                <a:spcPct val="150000"/>
              </a:lnSpc>
            </a:pPr>
            <a:r>
              <a:rPr lang="zh-CN" altLang="en-US" sz="3200" b="1">
                <a:solidFill>
                  <a:srgbClr val="FF0000"/>
                </a:solidFill>
                <a:effectLst/>
                <a:latin typeface="黑体" panose="02010609060101010101" charset="-122"/>
                <a:ea typeface="黑体" panose="02010609060101010101" charset="-122"/>
                <a:cs typeface="黑体" panose="02010609060101010101" charset="-122"/>
              </a:rPr>
              <a:t>点评角度：</a:t>
            </a:r>
            <a:endParaRPr lang="zh-CN" altLang="en-US" sz="3200" b="1">
              <a:solidFill>
                <a:srgbClr val="FF0000"/>
              </a:solidFill>
              <a:effectLst/>
              <a:latin typeface="黑体" panose="02010609060101010101" charset="-122"/>
              <a:ea typeface="黑体" panose="02010609060101010101" charset="-122"/>
              <a:cs typeface="黑体" panose="02010609060101010101" charset="-122"/>
            </a:endParaRPr>
          </a:p>
          <a:p>
            <a:pPr indent="0" fontAlgn="auto">
              <a:lnSpc>
                <a:spcPct val="150000"/>
              </a:lnSpc>
            </a:pPr>
            <a:r>
              <a:rPr lang="zh-CN" altLang="en-US" sz="3200" b="1">
                <a:solidFill>
                  <a:srgbClr val="FF0000"/>
                </a:solidFill>
                <a:effectLst/>
                <a:latin typeface="黑体" panose="02010609060101010101" charset="-122"/>
                <a:ea typeface="黑体" panose="02010609060101010101" charset="-122"/>
                <a:cs typeface="黑体" panose="02010609060101010101" charset="-122"/>
              </a:rPr>
              <a:t>选材、情感表达、朗诵节奏、细节处理、肢体语言</a:t>
            </a:r>
            <a:r>
              <a:rPr lang="en-US" altLang="zh-CN" sz="3200" b="1">
                <a:solidFill>
                  <a:srgbClr val="FF0000"/>
                </a:solidFill>
                <a:effectLst/>
                <a:latin typeface="黑体" panose="02010609060101010101" charset="-122"/>
                <a:ea typeface="黑体" panose="02010609060101010101" charset="-122"/>
                <a:cs typeface="黑体" panose="02010609060101010101" charset="-122"/>
              </a:rPr>
              <a:t>……</a:t>
            </a:r>
            <a:endParaRPr lang="en-US" altLang="zh-CN" sz="3200" b="1">
              <a:solidFill>
                <a:srgbClr val="FF0000"/>
              </a:solidFill>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52"/>
                                        </p:tgtEl>
                                        <p:attrNameLst>
                                          <p:attrName>style.visibility</p:attrName>
                                        </p:attrNameLst>
                                      </p:cBhvr>
                                      <p:to>
                                        <p:strVal val="visible"/>
                                      </p:to>
                                    </p:set>
                                    <p:animEffect transition="in" filter="blinds(horizontal)">
                                      <p:cBhvr>
                                        <p:cTn id="7" dur="500"/>
                                        <p:tgtEl>
                                          <p:spTgt spid="1048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52"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4" name=""/>
        <p:cNvGrpSpPr/>
        <p:nvPr>
          <p:custDataLst>
            <p:tags r:id="rId2"/>
          </p:custDataLst>
        </p:nvPr>
      </p:nvGrpSpPr>
      <p:grpSpPr>
        <a:xfrm>
          <a:off x="0" y="0"/>
          <a:ext cx="0" cy="0"/>
        </a:xfrm>
      </p:grpSpPr>
      <p:sp>
        <p:nvSpPr>
          <p:cNvPr id="1048626"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a:t>
            </a:r>
            <a:r>
              <a:rPr lang="zh-CN" sz="2800" b="1">
                <a:solidFill>
                  <a:srgbClr val="FFFF00"/>
                </a:solidFill>
                <a:ea typeface="宋体" panose="02010600030101010101" pitchFamily="2" charset="-122"/>
                <a:sym typeface="+mn-ea"/>
              </a:rPr>
              <a:t>知人论世</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27" name="文本框 119" title=""/>
          <p:cNvSpPr txBox="1"/>
          <p:nvPr>
            <p:custDataLst>
              <p:tags r:id="rId4"/>
            </p:custDataLst>
          </p:nvPr>
        </p:nvSpPr>
        <p:spPr>
          <a:xfrm>
            <a:off x="290830" y="733425"/>
            <a:ext cx="8864600" cy="6000750"/>
          </a:xfrm>
          <a:prstGeom prst="rect">
            <a:avLst/>
          </a:prstGeom>
          <a:noFill/>
          <a:ln w="9525">
            <a:noFill/>
          </a:ln>
        </p:spPr>
        <p:txBody>
          <a:bodyPr wrap="square">
            <a:spAutoFit/>
          </a:bodyPr>
          <a:lstStyle/>
          <a:p>
            <a:pPr indent="0"/>
            <a:r>
              <a:rPr sz="2400" b="1">
                <a:solidFill>
                  <a:srgbClr val="427FA7"/>
                </a:solidFill>
                <a:latin typeface="黑体" panose="02010609060101010101" charset="-122"/>
                <a:ea typeface="黑体" panose="02010609060101010101" charset="-122"/>
                <a:cs typeface="黑体" panose="02010609060101010101" charset="-122"/>
              </a:rPr>
              <a:t>1.《立在地球上放号》</a:t>
            </a:r>
            <a:endParaRPr lang="zh-CN" sz="2400" b="0">
              <a:latin typeface="仿宋" panose="02010609060101010101" charset="-122"/>
              <a:ea typeface="仿宋" panose="02010609060101010101" charset="-122"/>
              <a:cs typeface="仿宋" panose="02010609060101010101" charset="-122"/>
            </a:endParaRPr>
          </a:p>
          <a:p>
            <a:pPr indent="0"/>
            <a:r>
              <a:rPr sz="2400" b="1">
                <a:solidFill>
                  <a:srgbClr val="427FA7"/>
                </a:solidFill>
                <a:highlight>
                  <a:srgbClr val="FFFF00"/>
                </a:highlight>
                <a:latin typeface="仿宋" panose="02010609060101010101" charset="-122"/>
                <a:ea typeface="仿宋" panose="02010609060101010101" charset="-122"/>
                <a:cs typeface="仿宋" panose="02010609060101010101" charset="-122"/>
              </a:rPr>
              <a:t>作者：</a:t>
            </a:r>
            <a:r>
              <a:rPr lang="zh-CN" sz="2400" b="0">
                <a:latin typeface="仿宋" panose="02010609060101010101" charset="-122"/>
                <a:ea typeface="仿宋" panose="02010609060101010101" charset="-122"/>
                <a:cs typeface="仿宋" panose="02010609060101010101" charset="-122"/>
              </a:rPr>
              <a:t>郭沫若(1892—1978),原名郭开贞,字鼎堂,号尚武,笔名沫若等,四川乐山人。中国共产党优秀党员,致力于世界和平运动,是我国现代著名的文学家、考古学家、古文字学家、历史学家、书法家和著名的革命家、社会活动家,蜚声海内外。1919年五四运动爆发，他投身于新文化运动，写出了《凤凰涅槃》《炉中煤》等诗篇。这一时期的代表作诗集《女神》摆脱了中国传统诗歌的束缚，充分反映了“五四”时代精神，在中国文学史上开一代诗风，是当代最优秀的革命浪漫主义诗作。他是我国新诗的奠基人,是继鲁迅之后革命文化界公认的领袖及我国文化战线上又一面光辉的旗帜。</a:t>
            </a:r>
            <a:endParaRPr lang="zh-CN" sz="2400" b="0">
              <a:latin typeface="仿宋" panose="02010609060101010101" charset="-122"/>
              <a:ea typeface="仿宋" panose="02010609060101010101" charset="-122"/>
              <a:cs typeface="仿宋" panose="02010609060101010101" charset="-122"/>
            </a:endParaRPr>
          </a:p>
          <a:p>
            <a:pPr indent="0"/>
            <a:r>
              <a:rPr sz="2400" b="1">
                <a:solidFill>
                  <a:srgbClr val="427FA7"/>
                </a:solidFill>
                <a:highlight>
                  <a:srgbClr val="FFFF00"/>
                </a:highlight>
                <a:latin typeface="仿宋" panose="02010609060101010101" charset="-122"/>
                <a:ea typeface="仿宋" panose="02010609060101010101" charset="-122"/>
                <a:cs typeface="仿宋" panose="02010609060101010101" charset="-122"/>
              </a:rPr>
              <a:t>背景：</a:t>
            </a:r>
            <a:r>
              <a:rPr lang="zh-CN" sz="2400" b="0">
                <a:latin typeface="仿宋" panose="02010609060101010101" charset="-122"/>
                <a:ea typeface="仿宋" panose="02010609060101010101" charset="-122"/>
                <a:cs typeface="仿宋" panose="02010609060101010101" charset="-122"/>
              </a:rPr>
              <a:t>本诗写于1919年9、10月间。其时郭沫若受“五四运动”和十月革命的冲击，决然从日本渡海回国。当他置身于日本横滨的海岸，面对浩渺无边的大海，那惊天的激浪和着时代的洪流一起撞击着他的胸怀。于是，诗人写下这首对于力的赞歌，正是那种向旧世界、旧文化、旧传统猛烈冲击的时代精神的象征。</a:t>
            </a:r>
            <a:endParaRPr lang="zh-CN" altLang="en-US" sz="2400" b="0">
              <a:latin typeface="仿宋" panose="02010609060101010101" charset="-122"/>
              <a:ea typeface="仿宋" panose="02010609060101010101" charset="-122"/>
              <a:cs typeface="仿宋" panose="02010609060101010101" charset="-122"/>
            </a:endParaRPr>
          </a:p>
        </p:txBody>
      </p:sp>
      <p:pic>
        <p:nvPicPr>
          <p:cNvPr id="2097157" name="图片 122" title=""/>
          <p:cNvPicPr/>
          <p:nvPr>
            <p:custDataLst>
              <p:tags r:id="rId6"/>
            </p:custDataLst>
          </p:nvPr>
        </p:nvPicPr>
        <p:blipFill>
          <a:blip r:embed="rId5"/>
          <a:srcRect l="15630" t="1440" r="15130"/>
          <a:stretch>
            <a:fillRect/>
          </a:stretch>
        </p:blipFill>
        <p:spPr>
          <a:xfrm>
            <a:off x="9155430" y="984885"/>
            <a:ext cx="2755900" cy="5502275"/>
          </a:xfrm>
          <a:prstGeom prst="rect">
            <a:avLst/>
          </a:prstGeom>
          <a:noFill/>
          <a:ln w="9525">
            <a:noFill/>
          </a:ln>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11" name=""/>
        <p:cNvGrpSpPr/>
        <p:nvPr>
          <p:custDataLst>
            <p:tags r:id="rId2"/>
          </p:custDataLst>
        </p:nvPr>
      </p:nvGrpSpPr>
      <p:grpSpPr>
        <a:xfrm>
          <a:off x="0" y="0"/>
          <a:ext cx="0" cy="0"/>
        </a:xfrm>
      </p:grpSpPr>
      <p:sp>
        <p:nvSpPr>
          <p:cNvPr id="1048753"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54"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活动三：组建朗诵会筹备小组，拟草朗诵会流程。</a:t>
            </a:r>
            <a:endParaRPr sz="2400">
              <a:latin typeface="黑体" panose="02010609060101010101" charset="-122"/>
              <a:ea typeface="黑体" panose="02010609060101010101" charset="-122"/>
              <a:cs typeface="楷体" panose="02010609060101010101" charset="-122"/>
              <a:sym typeface="+mn-lt"/>
            </a:endParaRPr>
          </a:p>
        </p:txBody>
      </p:sp>
      <p:sp>
        <p:nvSpPr>
          <p:cNvPr id="1048755" name="文本框 2" title=""/>
          <p:cNvSpPr txBox="1"/>
          <p:nvPr>
            <p:custDataLst>
              <p:tags r:id="rId5"/>
            </p:custDataLst>
          </p:nvPr>
        </p:nvSpPr>
        <p:spPr>
          <a:xfrm>
            <a:off x="765175" y="1532255"/>
            <a:ext cx="10373995" cy="1753235"/>
          </a:xfrm>
          <a:prstGeom prst="rect">
            <a:avLst/>
          </a:prstGeom>
          <a:noFill/>
        </p:spPr>
        <p:txBody>
          <a:bodyPr wrap="square" rtlCol="0" anchor="t">
            <a:spAutoFit/>
          </a:bodyPr>
          <a:lstStyle/>
          <a:p>
            <a:pPr indent="457200" fontAlgn="auto">
              <a:lnSpc>
                <a:spcPct val="150000"/>
              </a:lnSpc>
            </a:pPr>
            <a:r>
              <a:rPr lang="zh-CN" sz="2400">
                <a:solidFill>
                  <a:srgbClr val="FF0000"/>
                </a:solidFill>
                <a:latin typeface="黑体" panose="02010609060101010101" charset="-122"/>
                <a:ea typeface="黑体" panose="02010609060101010101" charset="-122"/>
                <a:cs typeface="楷体" panose="02010609060101010101" charset="-122"/>
                <a:sym typeface="+mn-lt"/>
              </a:rPr>
              <a:t>筹备小组的工作建议：</a:t>
            </a:r>
            <a:endParaRPr lang="zh-CN" sz="2400">
              <a:solidFill>
                <a:srgbClr val="FF0000"/>
              </a:solidFill>
              <a:latin typeface="黑体" panose="02010609060101010101" charset="-122"/>
              <a:ea typeface="黑体" panose="02010609060101010101" charset="-122"/>
              <a:cs typeface="楷体" panose="02010609060101010101" charset="-122"/>
              <a:sym typeface="+mn-lt"/>
            </a:endParaRPr>
          </a:p>
          <a:p>
            <a:pPr indent="457200" fontAlgn="auto">
              <a:lnSpc>
                <a:spcPct val="150000"/>
              </a:lnSpc>
            </a:pPr>
            <a:r>
              <a:rPr lang="zh-CN" sz="2400">
                <a:latin typeface="黑体" panose="02010609060101010101" charset="-122"/>
                <a:ea typeface="黑体" panose="02010609060101010101" charset="-122"/>
                <a:cs typeface="楷体" panose="02010609060101010101" charset="-122"/>
                <a:sym typeface="+mn-lt"/>
              </a:rPr>
              <a:t>明确朗诵会的主题、</a:t>
            </a:r>
            <a:r>
              <a:rPr sz="2400">
                <a:latin typeface="黑体" panose="02010609060101010101" charset="-122"/>
                <a:ea typeface="黑体" panose="02010609060101010101" charset="-122"/>
                <a:cs typeface="楷体" panose="02010609060101010101" charset="-122"/>
                <a:sym typeface="+mn-lt"/>
              </a:rPr>
              <a:t>朗诵会命名、</a:t>
            </a:r>
            <a:r>
              <a:rPr lang="zh-CN" sz="2400">
                <a:latin typeface="黑体" panose="02010609060101010101" charset="-122"/>
                <a:ea typeface="黑体" panose="02010609060101010101" charset="-122"/>
                <a:cs typeface="楷体" panose="02010609060101010101" charset="-122"/>
                <a:sym typeface="+mn-lt"/>
              </a:rPr>
              <a:t>前期宣传、招募朗诵者、确定</a:t>
            </a:r>
            <a:r>
              <a:rPr sz="2400">
                <a:latin typeface="黑体" panose="02010609060101010101" charset="-122"/>
                <a:ea typeface="黑体" panose="02010609060101010101" charset="-122"/>
                <a:cs typeface="楷体" panose="02010609060101010101" charset="-122"/>
                <a:sym typeface="+mn-lt"/>
              </a:rPr>
              <a:t>主持人</a:t>
            </a:r>
            <a:r>
              <a:rPr lang="zh-CN" sz="2400">
                <a:latin typeface="黑体" panose="02010609060101010101" charset="-122"/>
                <a:ea typeface="黑体" panose="02010609060101010101" charset="-122"/>
                <a:cs typeface="楷体" panose="02010609060101010101" charset="-122"/>
                <a:sym typeface="+mn-lt"/>
              </a:rPr>
              <a:t>、制订节目单及</a:t>
            </a:r>
            <a:r>
              <a:rPr sz="2400">
                <a:latin typeface="黑体" panose="02010609060101010101" charset="-122"/>
                <a:ea typeface="黑体" panose="02010609060101010101" charset="-122"/>
                <a:cs typeface="楷体" panose="02010609060101010101" charset="-122"/>
                <a:sym typeface="+mn-lt"/>
              </a:rPr>
              <a:t>串词、摄制组、</a:t>
            </a:r>
            <a:r>
              <a:rPr lang="zh-CN" sz="2400">
                <a:latin typeface="黑体" panose="02010609060101010101" charset="-122"/>
                <a:ea typeface="黑体" panose="02010609060101010101" charset="-122"/>
                <a:cs typeface="楷体" panose="02010609060101010101" charset="-122"/>
                <a:sym typeface="+mn-lt"/>
              </a:rPr>
              <a:t>场务</a:t>
            </a:r>
            <a:r>
              <a:rPr lang="zh-CN" altLang="en-US" sz="2400">
                <a:latin typeface="黑体" panose="02010609060101010101" charset="-122"/>
                <a:ea typeface="黑体" panose="02010609060101010101" charset="-122"/>
                <a:cs typeface="楷体" panose="02010609060101010101" charset="-122"/>
                <a:sym typeface="+mn-lt"/>
              </a:rPr>
              <a:t>、后期剪辑</a:t>
            </a:r>
            <a:r>
              <a:rPr lang="en-US" altLang="zh-CN" sz="2400">
                <a:latin typeface="黑体" panose="02010609060101010101" charset="-122"/>
                <a:ea typeface="黑体" panose="02010609060101010101" charset="-122"/>
                <a:cs typeface="楷体" panose="02010609060101010101" charset="-122"/>
                <a:sym typeface="+mn-lt"/>
              </a:rPr>
              <a:t>……</a:t>
            </a:r>
            <a:endParaRPr lang="en-US" altLang="zh-CN" sz="2400">
              <a:latin typeface="黑体" panose="02010609060101010101" charset="-122"/>
              <a:ea typeface="黑体" panose="02010609060101010101" charset="-122"/>
              <a:cs typeface="楷体" panose="02010609060101010101" charset="-122"/>
              <a:sym typeface="+mn-lt"/>
            </a:endParaRPr>
          </a:p>
        </p:txBody>
      </p:sp>
      <p:sp>
        <p:nvSpPr>
          <p:cNvPr id="1048756" name="文本框 3" title=""/>
          <p:cNvSpPr txBox="1"/>
          <p:nvPr>
            <p:custDataLst>
              <p:tags r:id="rId6"/>
            </p:custDataLst>
          </p:nvPr>
        </p:nvSpPr>
        <p:spPr>
          <a:xfrm>
            <a:off x="636270" y="3716655"/>
            <a:ext cx="5654675" cy="1753235"/>
          </a:xfrm>
          <a:prstGeom prst="rect">
            <a:avLst/>
          </a:prstGeom>
          <a:noFill/>
        </p:spPr>
        <p:txBody>
          <a:bodyPr wrap="square" rtlCol="0" anchor="t">
            <a:spAutoFit/>
          </a:bodyPr>
          <a:lstStyle/>
          <a:p>
            <a:pPr indent="457200" fontAlgn="auto">
              <a:lnSpc>
                <a:spcPct val="150000"/>
              </a:lnSpc>
            </a:pPr>
            <a:r>
              <a:rPr lang="zh-CN" sz="2400">
                <a:solidFill>
                  <a:srgbClr val="FF0000"/>
                </a:solidFill>
                <a:latin typeface="黑体" panose="02010609060101010101" charset="-122"/>
                <a:ea typeface="黑体" panose="02010609060101010101" charset="-122"/>
                <a:cs typeface="楷体" panose="02010609060101010101" charset="-122"/>
                <a:sym typeface="+mn-lt"/>
              </a:rPr>
              <a:t>对朗诵者的建议：</a:t>
            </a:r>
            <a:endParaRPr sz="2400">
              <a:latin typeface="黑体" panose="02010609060101010101" charset="-122"/>
              <a:ea typeface="黑体" panose="02010609060101010101" charset="-122"/>
              <a:cs typeface="楷体" panose="02010609060101010101" charset="-122"/>
              <a:sym typeface="+mn-lt"/>
            </a:endParaRPr>
          </a:p>
          <a:p>
            <a:pPr indent="457200" fontAlgn="auto">
              <a:lnSpc>
                <a:spcPct val="150000"/>
              </a:lnSpc>
            </a:pPr>
            <a:r>
              <a:rPr sz="2400">
                <a:latin typeface="黑体" panose="02010609060101010101" charset="-122"/>
                <a:ea typeface="黑体" panose="02010609060101010101" charset="-122"/>
                <a:cs typeface="楷体" panose="02010609060101010101" charset="-122"/>
                <a:sym typeface="+mn-lt"/>
              </a:rPr>
              <a:t>可借助音乐、服装、吟诵等手段融合展现诵读内容。</a:t>
            </a:r>
            <a:r>
              <a:rPr lang="zh-CN" sz="2400">
                <a:latin typeface="黑体" panose="02010609060101010101" charset="-122"/>
                <a:ea typeface="黑体" panose="02010609060101010101" charset="-122"/>
                <a:cs typeface="楷体" panose="02010609060101010101" charset="-122"/>
                <a:sym typeface="+mn-lt"/>
              </a:rPr>
              <a:t>可个人可</a:t>
            </a:r>
            <a:r>
              <a:rPr sz="2400">
                <a:latin typeface="黑体" panose="02010609060101010101" charset="-122"/>
                <a:ea typeface="黑体" panose="02010609060101010101" charset="-122"/>
                <a:cs typeface="楷体" panose="02010609060101010101" charset="-122"/>
                <a:sym typeface="+mn-lt"/>
              </a:rPr>
              <a:t>团</a:t>
            </a:r>
            <a:r>
              <a:rPr lang="zh-CN" sz="2400">
                <a:latin typeface="黑体" panose="02010609060101010101" charset="-122"/>
                <a:ea typeface="黑体" panose="02010609060101010101" charset="-122"/>
                <a:cs typeface="楷体" panose="02010609060101010101" charset="-122"/>
                <a:sym typeface="+mn-lt"/>
              </a:rPr>
              <a:t>体参与。</a:t>
            </a:r>
            <a:endParaRPr lang="zh-CN" sz="2400">
              <a:latin typeface="黑体" panose="02010609060101010101" charset="-122"/>
              <a:ea typeface="黑体" panose="02010609060101010101" charset="-122"/>
              <a:cs typeface="楷体" panose="02010609060101010101" charset="-122"/>
              <a:sym typeface="+mn-lt"/>
            </a:endParaRPr>
          </a:p>
        </p:txBody>
      </p:sp>
      <p:sp>
        <p:nvSpPr>
          <p:cNvPr id="1048757" name="文本框 5" title=""/>
          <p:cNvSpPr txBox="1"/>
          <p:nvPr>
            <p:custDataLst>
              <p:tags r:id="rId7"/>
            </p:custDataLst>
          </p:nvPr>
        </p:nvSpPr>
        <p:spPr>
          <a:xfrm rot="21000000">
            <a:off x="6150610" y="5107305"/>
            <a:ext cx="5396865" cy="1106805"/>
          </a:xfrm>
          <a:prstGeom prst="rect">
            <a:avLst/>
          </a:prstGeom>
          <a:noFill/>
        </p:spPr>
        <p:txBody>
          <a:bodyPr wrap="square" rtlCol="0" anchor="t">
            <a:spAutoFit/>
            <a:scene3d>
              <a:camera prst="orthographicFront"/>
              <a:lightRig rig="threePt" dir="t"/>
            </a:scene3d>
          </a:bodyPr>
          <a:lstStyle/>
          <a:p>
            <a:pPr indent="457200" fontAlgn="auto">
              <a:lnSpc>
                <a:spcPct val="150000"/>
              </a:lnSpc>
            </a:pPr>
            <a:r>
              <a:rPr lang="zh-CN" sz="4400" b="1">
                <a:ln w="4988" cmpd="sng">
                  <a:solidFill>
                    <a:srgbClr val="F77E75"/>
                  </a:solidFill>
                  <a:prstDash val="solid"/>
                </a:ln>
                <a:gradFill>
                  <a:gsLst>
                    <a:gs pos="0">
                      <a:srgbClr val="FE4444"/>
                    </a:gs>
                    <a:gs pos="100000">
                      <a:srgbClr val="D63721"/>
                    </a:gs>
                  </a:gsLst>
                  <a:lin ang="5400000" scaled="0"/>
                </a:gradFill>
                <a:effectLst>
                  <a:innerShdw blurRad="3325" dist="50800" dir="2700000">
                    <a:srgbClr val="941225">
                      <a:alpha val="77000"/>
                    </a:srgbClr>
                  </a:innerShdw>
                  <a:reflection blurRad="554" stA="42000" endA="300" endPos="35000" dist="29997" dir="5400000" sy="-100000" algn="bl" rotWithShape="0"/>
                </a:effectLst>
                <a:latin typeface="汉仪晓波折纸体简" panose="00020600040101010101" charset="-122"/>
                <a:ea typeface="汉仪晓波折纸体简" panose="00020600040101010101" charset="-122"/>
                <a:cs typeface="楷体" panose="02010609060101010101" charset="-122"/>
                <a:sym typeface="+mn-lt"/>
              </a:rPr>
              <a:t>参与，必有收获。</a:t>
            </a:r>
            <a:endParaRPr lang="zh-CN" altLang="en-US" sz="4400" b="1">
              <a:ln w="4988" cmpd="sng">
                <a:solidFill>
                  <a:srgbClr val="F77E75"/>
                </a:solidFill>
                <a:prstDash val="solid"/>
              </a:ln>
              <a:gradFill>
                <a:gsLst>
                  <a:gs pos="0">
                    <a:srgbClr val="FE4444"/>
                  </a:gs>
                  <a:gs pos="100000">
                    <a:srgbClr val="D63721"/>
                  </a:gs>
                </a:gsLst>
                <a:lin ang="5400000" scaled="0"/>
              </a:gradFill>
              <a:effectLst>
                <a:innerShdw blurRad="3325" dist="50800" dir="2700000">
                  <a:srgbClr val="941225">
                    <a:alpha val="77000"/>
                  </a:srgbClr>
                </a:innerShdw>
                <a:reflection blurRad="554" stA="42000" endA="300" endPos="35000" dist="29997" dir="5400000" sy="-100000" algn="bl" rotWithShape="0"/>
              </a:effectLst>
              <a:latin typeface="汉仪晓波折纸体简" panose="00020600040101010101" charset="-122"/>
              <a:ea typeface="汉仪晓波折纸体简" panose="00020600040101010101" charset="-122"/>
              <a:cs typeface="楷体" panose="02010609060101010101" charset="-122"/>
              <a:sym typeface="+mn-lt"/>
            </a:endParaRPr>
          </a:p>
        </p:txBody>
      </p:sp>
      <p:pic>
        <p:nvPicPr>
          <p:cNvPr id="2097173" name="图片 104" title=""/>
          <p:cNvPicPr/>
          <p:nvPr>
            <p:custDataLst>
              <p:tags r:id="rId9"/>
            </p:custDataLst>
          </p:nvPr>
        </p:nvPicPr>
        <p:blipFill>
          <a:blip r:embed="rId8"/>
          <a:stretch>
            <a:fillRect/>
          </a:stretch>
        </p:blipFill>
        <p:spPr>
          <a:xfrm>
            <a:off x="6290945" y="3222625"/>
            <a:ext cx="1969135" cy="20694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755"/>
                                        </p:tgtEl>
                                        <p:attrNameLst>
                                          <p:attrName>style.visibility</p:attrName>
                                        </p:attrNameLst>
                                      </p:cBhvr>
                                      <p:to>
                                        <p:strVal val="visible"/>
                                      </p:to>
                                    </p:set>
                                    <p:animEffect transition="in" filter="dissolve">
                                      <p:cBhvr>
                                        <p:cTn id="7" dur="500"/>
                                        <p:tgtEl>
                                          <p:spTgt spid="104875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756"/>
                                        </p:tgtEl>
                                        <p:attrNameLst>
                                          <p:attrName>style.visibility</p:attrName>
                                        </p:attrNameLst>
                                      </p:cBhvr>
                                      <p:to>
                                        <p:strVal val="visible"/>
                                      </p:to>
                                    </p:set>
                                    <p:animEffect transition="in" filter="blinds(horizontal)">
                                      <p:cBhvr>
                                        <p:cTn id="12" dur="500"/>
                                        <p:tgtEl>
                                          <p:spTgt spid="104875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097173"/>
                                        </p:tgtEl>
                                        <p:attrNameLst>
                                          <p:attrName>style.visibility</p:attrName>
                                        </p:attrNameLst>
                                      </p:cBhvr>
                                      <p:to>
                                        <p:strVal val="visible"/>
                                      </p:to>
                                    </p:set>
                                    <p:animEffect transition="in" filter="dissolve">
                                      <p:cBhvr>
                                        <p:cTn id="17" dur="500"/>
                                        <p:tgtEl>
                                          <p:spTgt spid="2097173"/>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048757"/>
                                        </p:tgtEl>
                                        <p:attrNameLst>
                                          <p:attrName>style.visibility</p:attrName>
                                        </p:attrNameLst>
                                      </p:cBhvr>
                                      <p:to>
                                        <p:strVal val="visible"/>
                                      </p:to>
                                    </p:set>
                                    <p:animEffect transition="in" filter="dissolve">
                                      <p:cBhvr>
                                        <p:cTn id="20" dur="500"/>
                                        <p:tgtEl>
                                          <p:spTgt spid="1048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55" grpId="0"/>
      <p:bldP spid="1048756" grpId="0"/>
      <p:bldP spid="1048757"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12" name=""/>
        <p:cNvGrpSpPr/>
        <p:nvPr>
          <p:custDataLst>
            <p:tags r:id="rId2"/>
          </p:custDataLst>
        </p:nvPr>
      </p:nvGrpSpPr>
      <p:grpSpPr>
        <a:xfrm>
          <a:off x="0" y="0"/>
          <a:ext cx="0" cy="0"/>
        </a:xfrm>
      </p:grpSpPr>
      <p:sp>
        <p:nvSpPr>
          <p:cNvPr id="1048758" name="文本框 1" title=""/>
          <p:cNvSpPr txBox="1"/>
          <p:nvPr>
            <p:custDataLst>
              <p:tags r:id="rId3"/>
            </p:custDataLst>
          </p:nvPr>
        </p:nvSpPr>
        <p:spPr>
          <a:xfrm>
            <a:off x="636270" y="154940"/>
            <a:ext cx="4511675"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学习任务四</a:t>
            </a:r>
            <a:r>
              <a:rPr lang="en-US" altLang="zh-CN"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——诗歌朗诵会</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1048759" name="文本框 4" title=""/>
          <p:cNvSpPr txBox="1"/>
          <p:nvPr>
            <p:custDataLst>
              <p:tags r:id="rId4"/>
            </p:custDataLst>
          </p:nvPr>
        </p:nvSpPr>
        <p:spPr>
          <a:xfrm>
            <a:off x="274955" y="767080"/>
            <a:ext cx="11488420" cy="460375"/>
          </a:xfrm>
          <a:prstGeom prst="rect">
            <a:avLst/>
          </a:prstGeom>
          <a:noFill/>
          <a:ln w="9525">
            <a:noFill/>
          </a:ln>
        </p:spPr>
        <p:txBody>
          <a:bodyPr wrap="square">
            <a:spAutoFit/>
          </a:bodyPr>
          <a:lstStyle/>
          <a:p>
            <a:pPr indent="457200" fontAlgn="auto"/>
            <a:r>
              <a:rPr sz="2400">
                <a:latin typeface="黑体" panose="02010609060101010101" charset="-122"/>
                <a:ea typeface="黑体" panose="02010609060101010101" charset="-122"/>
                <a:cs typeface="楷体" panose="02010609060101010101" charset="-122"/>
                <a:sym typeface="+mn-lt"/>
              </a:rPr>
              <a:t>活动四：朗诵会成果展示</a:t>
            </a:r>
            <a:endParaRPr lang="en-US" altLang="zh-CN" sz="2400" b="0">
              <a:latin typeface="黑体" panose="02010609060101010101" charset="-122"/>
              <a:ea typeface="黑体" panose="02010609060101010101" charset="-122"/>
              <a:cs typeface="楷体" panose="02010609060101010101" charset="-122"/>
              <a:sym typeface="+mn-lt"/>
            </a:endParaRPr>
          </a:p>
        </p:txBody>
      </p:sp>
      <p:pic>
        <p:nvPicPr>
          <p:cNvPr id="2097174" name="http://photo-static-api.fotomore.com/creative/vcg/veer/400/new/VCG41N116651026.jpg?uid=386&amp;timestamp=1693911291&amp;sign=6b1652b4e2f1695c8499b6a017691614" title=""/>
          <p:cNvPicPr>
            <a:picLocks noChangeAspect="1"/>
          </p:cNvPicPr>
          <p:nvPr>
            <p:custDataLst>
              <p:tags r:id="rId6"/>
            </p:custDataLst>
          </p:nvPr>
        </p:nvPicPr>
        <p:blipFill>
          <a:blip r:embed="rId5"/>
          <a:stretch>
            <a:fillRect/>
          </a:stretch>
        </p:blipFill>
        <p:spPr>
          <a:xfrm>
            <a:off x="1160145" y="1373505"/>
            <a:ext cx="9387840" cy="5114290"/>
          </a:xfrm>
          <a:prstGeom prst="rect">
            <a:avLst/>
          </a:prstGeom>
        </p:spPr>
      </p:pic>
      <p:sp>
        <p:nvSpPr>
          <p:cNvPr id="1048760" name="矩形 3" title=""/>
          <p:cNvSpPr/>
          <p:nvPr>
            <p:custDataLst>
              <p:tags r:id="rId7"/>
            </p:custDataLst>
          </p:nvPr>
        </p:nvSpPr>
        <p:spPr>
          <a:xfrm>
            <a:off x="2597785" y="2238375"/>
            <a:ext cx="6513195" cy="1626870"/>
          </a:xfrm>
          <a:prstGeom prst="rect">
            <a:avLst/>
          </a:prstGeom>
          <a:noFill/>
        </p:spPr>
        <p:txBody>
          <a:bodyPr wrap="none" lIns="90170" tIns="46990" rIns="90170" bIns="46990" rtlCol="0" anchor="t">
            <a:noAutofit/>
            <a:scene3d>
              <a:camera prst="perspectiveFront" fov="5400000"/>
              <a:lightRig rig="threePt" dir="t">
                <a:rot lat="0" lon="0" rev="5400000"/>
              </a:lightRig>
            </a:scene3d>
            <a:sp3d prstMaterial="softEdge">
              <a:extrusionClr>
                <a:srgbClr val="4C937E"/>
              </a:extrusionClr>
              <a:contourClr>
                <a:srgbClr val="4C937E"/>
              </a:contourClr>
            </a:sp3d>
          </a:bodyPr>
          <a:lstStyle/>
          <a:p>
            <a:pPr algn="ctr"/>
            <a:r>
              <a:rPr lang="zh-CN" altLang="en-US" sz="17800" b="1">
                <a:ln w="38100" cmpd="sng">
                  <a:gradFill>
                    <a:gsLst>
                      <a:gs pos="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gradFill>
                  <a:gsLst>
                    <a:gs pos="0">
                      <a:srgbClr val="FFDA71"/>
                    </a:gs>
                    <a:gs pos="100000">
                      <a:srgbClr val="FFBB04"/>
                    </a:gs>
                  </a:gsLst>
                  <a:lin ang="4560000" scaled="1"/>
                </a:gradFill>
                <a:effectLst>
                  <a:outerShdw blurRad="50800" dist="50800" dir="13380000" algn="br" rotWithShape="0">
                    <a:srgbClr val="236E96">
                      <a:alpha val="100000"/>
                    </a:srgbClr>
                  </a:outerShdw>
                  <a:reflection blurRad="228600" stA="25000" endA="300" endPos="45500" dir="5400000" sy="-100000" algn="bl" rotWithShape="0"/>
                </a:effectLst>
                <a:latin typeface="汉仪星球体简" panose="00020600040101010101" charset="-122"/>
                <a:ea typeface="汉仪星球体简" panose="00020600040101010101" charset="-122"/>
              </a:rPr>
              <a:t>青春之歌</a:t>
            </a:r>
            <a:endParaRPr lang="zh-CN" altLang="en-US" sz="17800" b="1">
              <a:ln w="38100" cmpd="sng">
                <a:gradFill>
                  <a:gsLst>
                    <a:gs pos="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gradFill>
                <a:gsLst>
                  <a:gs pos="0">
                    <a:srgbClr val="FFDA71"/>
                  </a:gs>
                  <a:gs pos="100000">
                    <a:srgbClr val="FFBB04"/>
                  </a:gs>
                </a:gsLst>
                <a:lin ang="4560000" scaled="1"/>
              </a:gradFill>
              <a:effectLst>
                <a:outerShdw blurRad="50800" dist="50800" dir="13380000" algn="br" rotWithShape="0">
                  <a:srgbClr val="236E96">
                    <a:alpha val="100000"/>
                  </a:srgbClr>
                </a:outerShdw>
                <a:reflection blurRad="228600" stA="25000" endA="300" endPos="45500" dir="5400000" sy="-100000" algn="bl" rotWithShape="0"/>
              </a:effectLst>
              <a:latin typeface="汉仪星球体简" panose="00020600040101010101" charset="-122"/>
              <a:ea typeface="汉仪星球体简" panose="00020600040101010101" charset="-122"/>
            </a:endParaRPr>
          </a:p>
        </p:txBody>
      </p:sp>
      <p:sp>
        <p:nvSpPr>
          <p:cNvPr id="1048761" name="文本框 5" title=""/>
          <p:cNvSpPr txBox="1"/>
          <p:nvPr>
            <p:custDataLst>
              <p:tags r:id="rId8"/>
            </p:custDataLst>
          </p:nvPr>
        </p:nvSpPr>
        <p:spPr>
          <a:xfrm>
            <a:off x="5147945" y="5194935"/>
            <a:ext cx="1980565" cy="368300"/>
          </a:xfrm>
          <a:prstGeom prst="rect">
            <a:avLst/>
          </a:prstGeom>
          <a:noFill/>
        </p:spPr>
        <p:txBody>
          <a:bodyPr wrap="square" rtlCol="0">
            <a:spAutoFit/>
          </a:bodyPr>
          <a:lstStyle/>
          <a:p>
            <a:r>
              <a:rPr lang="zh-CN" altLang="en-US" b="1">
                <a:solidFill>
                  <a:srgbClr val="FFFF00"/>
                </a:solidFill>
                <a:latin typeface="+mj-ea"/>
                <a:ea typeface="+mj-ea"/>
              </a:rPr>
              <a:t>班级诗歌朗诵会</a:t>
            </a:r>
            <a:endParaRPr lang="zh-CN" altLang="en-US" b="1">
              <a:solidFill>
                <a:srgbClr val="FFFF00"/>
              </a:solidFill>
              <a:latin typeface="+mj-ea"/>
              <a:ea typeface="+mj-ea"/>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5" name=""/>
        <p:cNvGrpSpPr/>
        <p:nvPr>
          <p:custDataLst>
            <p:tags r:id="rId2"/>
          </p:custDataLst>
        </p:nvPr>
      </p:nvGrpSpPr>
      <p:grpSpPr>
        <a:xfrm>
          <a:off x="0" y="0"/>
          <a:ext cx="0" cy="0"/>
        </a:xfrm>
      </p:grpSpPr>
      <p:sp>
        <p:nvSpPr>
          <p:cNvPr id="1048628"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a:t>
            </a:r>
            <a:r>
              <a:rPr lang="zh-CN" sz="2800" b="1">
                <a:solidFill>
                  <a:srgbClr val="FFFF00"/>
                </a:solidFill>
                <a:ea typeface="宋体" panose="02010600030101010101" pitchFamily="2" charset="-122"/>
                <a:sym typeface="+mn-ea"/>
              </a:rPr>
              <a:t>知人论世</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29" name="文本框 119" title=""/>
          <p:cNvSpPr txBox="1"/>
          <p:nvPr>
            <p:custDataLst>
              <p:tags r:id="rId4"/>
            </p:custDataLst>
          </p:nvPr>
        </p:nvSpPr>
        <p:spPr>
          <a:xfrm>
            <a:off x="238125" y="756920"/>
            <a:ext cx="9306560" cy="5539105"/>
          </a:xfrm>
          <a:prstGeom prst="rect">
            <a:avLst/>
          </a:prstGeom>
          <a:noFill/>
          <a:ln w="9525">
            <a:noFill/>
          </a:ln>
        </p:spPr>
        <p:txBody>
          <a:bodyPr wrap="square">
            <a:spAutoFit/>
          </a:bodyPr>
          <a:lstStyle/>
          <a:p>
            <a:pPr indent="0"/>
            <a:r>
              <a:rPr sz="2400" b="1">
                <a:solidFill>
                  <a:srgbClr val="427FA7"/>
                </a:solidFill>
                <a:latin typeface="黑体" panose="02010609060101010101" charset="-122"/>
                <a:ea typeface="黑体" panose="02010609060101010101" charset="-122"/>
                <a:cs typeface="黑体" panose="02010609060101010101" charset="-122"/>
              </a:rPr>
              <a:t>2.《红烛》</a:t>
            </a:r>
            <a:endParaRPr sz="2400" b="1">
              <a:solidFill>
                <a:srgbClr val="427FA7"/>
              </a:solidFill>
              <a:latin typeface="黑体" panose="02010609060101010101" charset="-122"/>
              <a:ea typeface="黑体" panose="02010609060101010101" charset="-122"/>
              <a:cs typeface="黑体" panose="02010609060101010101" charset="-122"/>
            </a:endParaRPr>
          </a:p>
          <a:p>
            <a:pPr indent="0"/>
            <a:r>
              <a:rPr sz="2200" b="1">
                <a:solidFill>
                  <a:srgbClr val="427FA7"/>
                </a:solidFill>
                <a:highlight>
                  <a:srgbClr val="FFFF00"/>
                </a:highlight>
                <a:latin typeface="仿宋" panose="02010609060101010101" charset="-122"/>
                <a:ea typeface="仿宋" panose="02010609060101010101" charset="-122"/>
                <a:cs typeface="仿宋" panose="02010609060101010101" charset="-122"/>
              </a:rPr>
              <a:t>作者：</a:t>
            </a:r>
            <a:r>
              <a:rPr sz="2200">
                <a:latin typeface="仿宋" panose="02010609060101010101" charset="-122"/>
                <a:ea typeface="仿宋" panose="02010609060101010101" charset="-122"/>
                <a:cs typeface="仿宋" panose="02010609060101010101" charset="-122"/>
              </a:rPr>
              <a:t>闻一多（1899—1946），本名闻家骅，字友三，生于湖北省黄冈市浠水县，中国现代伟大的爱国主义者，坚定的民主战士，中国民主同盟早期领导人，中国共产党的挚友，新月派代表诗人和学者。1912年考入清华大学留美预备学校。1916年开始在《清华周刊》上发表系列读书笔记。1925年3月在美国留学期间创作《七子之歌》。 1932年闻一多离开青岛，回到母校清华大学任中文系教授。1946年7月15日在云南昆明被国民党特务暗杀。主要作品：1923年9月7日出版第一部诗集《红烛》，1928年1月出版第二部诗集《死水》。1948年上海开明书店出版了《闻一多全集》（1一4册）。1993年12月湖北人民出版社出版了《闻一多全集》。</a:t>
            </a:r>
            <a:endParaRPr sz="2200">
              <a:latin typeface="仿宋" panose="02010609060101010101" charset="-122"/>
              <a:ea typeface="仿宋" panose="02010609060101010101" charset="-122"/>
              <a:cs typeface="仿宋" panose="02010609060101010101" charset="-122"/>
            </a:endParaRPr>
          </a:p>
          <a:p>
            <a:pPr indent="0"/>
            <a:r>
              <a:rPr sz="2200" b="1">
                <a:solidFill>
                  <a:srgbClr val="427FA7"/>
                </a:solidFill>
                <a:highlight>
                  <a:srgbClr val="FFFF00"/>
                </a:highlight>
                <a:latin typeface="仿宋" panose="02010609060101010101" charset="-122"/>
                <a:ea typeface="仿宋" panose="02010609060101010101" charset="-122"/>
                <a:cs typeface="仿宋" panose="02010609060101010101" charset="-122"/>
              </a:rPr>
              <a:t>背景：</a:t>
            </a:r>
            <a:r>
              <a:rPr sz="2200">
                <a:latin typeface="仿宋" panose="02010609060101010101" charset="-122"/>
                <a:ea typeface="仿宋" panose="02010609060101010101" charset="-122"/>
                <a:cs typeface="仿宋" panose="02010609060101010101" charset="-122"/>
              </a:rPr>
              <a:t>1925年夏，闻一多从美国留学归国。1923年9月,诗人在回顾自己数年来的理想探索历程和诗作成就时,写下了这首名诗《红烛》,将它作为同名诗集《红烛》的序诗。诗集连序诗共62首,分《李白》《雨夜》《青春》《孤雁》《红豆》5篇,大多为诗人留学美国时所作;以对祖国的热切思念和赞美,对美国侵略势力的揭露为主要内容。作者崇尚“为艺术而艺术”的理论,部分诗作表现出唯美主义的倾向,带有一种虚幻的色彩。</a:t>
            </a:r>
            <a:endParaRPr lang="zh-CN" altLang="en-US" sz="2200" b="0">
              <a:latin typeface="仿宋" panose="02010609060101010101" charset="-122"/>
              <a:ea typeface="仿宋" panose="02010609060101010101" charset="-122"/>
              <a:cs typeface="仿宋" panose="02010609060101010101" charset="-122"/>
            </a:endParaRPr>
          </a:p>
        </p:txBody>
      </p:sp>
      <p:pic>
        <p:nvPicPr>
          <p:cNvPr id="2097158" name="图片 121" title=""/>
          <p:cNvPicPr/>
          <p:nvPr>
            <p:custDataLst>
              <p:tags r:id="rId6"/>
            </p:custDataLst>
          </p:nvPr>
        </p:nvPicPr>
        <p:blipFill>
          <a:blip r:embed="rId5"/>
          <a:srcRect l="17229" r="17457"/>
          <a:stretch>
            <a:fillRect/>
          </a:stretch>
        </p:blipFill>
        <p:spPr>
          <a:xfrm>
            <a:off x="9544685" y="1262380"/>
            <a:ext cx="2540635" cy="484441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6" name=""/>
        <p:cNvGrpSpPr/>
        <p:nvPr>
          <p:custDataLst>
            <p:tags r:id="rId2"/>
          </p:custDataLst>
        </p:nvPr>
      </p:nvGrpSpPr>
      <p:grpSpPr>
        <a:xfrm>
          <a:off x="0" y="0"/>
          <a:ext cx="0" cy="0"/>
        </a:xfrm>
      </p:grpSpPr>
      <p:sp>
        <p:nvSpPr>
          <p:cNvPr id="1048630"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a:t>
            </a:r>
            <a:r>
              <a:rPr lang="zh-CN" sz="2800" b="1">
                <a:solidFill>
                  <a:srgbClr val="FFFF00"/>
                </a:solidFill>
                <a:ea typeface="宋体" panose="02010600030101010101" pitchFamily="2" charset="-122"/>
                <a:sym typeface="+mn-ea"/>
              </a:rPr>
              <a:t>知人论世</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31" name="文本框 119" title=""/>
          <p:cNvSpPr txBox="1"/>
          <p:nvPr>
            <p:custDataLst>
              <p:tags r:id="rId4"/>
            </p:custDataLst>
          </p:nvPr>
        </p:nvSpPr>
        <p:spPr>
          <a:xfrm>
            <a:off x="123190" y="746125"/>
            <a:ext cx="9232265" cy="5877560"/>
          </a:xfrm>
          <a:prstGeom prst="rect">
            <a:avLst/>
          </a:prstGeom>
          <a:noFill/>
          <a:ln w="9525">
            <a:noFill/>
          </a:ln>
        </p:spPr>
        <p:txBody>
          <a:bodyPr wrap="square">
            <a:spAutoFit/>
          </a:bodyPr>
          <a:lstStyle/>
          <a:p>
            <a:pPr>
              <a:buClrTx/>
              <a:buSzTx/>
              <a:buFontTx/>
            </a:pPr>
            <a:r>
              <a:rPr sz="2400" b="1">
                <a:solidFill>
                  <a:srgbClr val="427FA7"/>
                </a:solidFill>
                <a:latin typeface="黑体" panose="02010609060101010101" charset="-122"/>
                <a:ea typeface="黑体" panose="02010609060101010101" charset="-122"/>
                <a:cs typeface="黑体" panose="02010609060101010101" charset="-122"/>
              </a:rPr>
              <a:t>3.《峨日朵雪峰之侧》</a:t>
            </a:r>
            <a:endParaRPr sz="2400" b="1">
              <a:solidFill>
                <a:srgbClr val="427FA7"/>
              </a:solidFill>
              <a:latin typeface="黑体" panose="02010609060101010101" charset="-122"/>
              <a:ea typeface="黑体" panose="02010609060101010101" charset="-122"/>
              <a:cs typeface="黑体" panose="02010609060101010101" charset="-122"/>
            </a:endParaRPr>
          </a:p>
          <a:p>
            <a:pPr indent="0"/>
            <a:r>
              <a:rPr sz="2200" b="1">
                <a:solidFill>
                  <a:srgbClr val="427FA7"/>
                </a:solidFill>
                <a:highlight>
                  <a:srgbClr val="FFFF00"/>
                </a:highlight>
                <a:latin typeface="仿宋" panose="02010609060101010101" charset="-122"/>
                <a:ea typeface="仿宋" panose="02010609060101010101" charset="-122"/>
                <a:cs typeface="仿宋" panose="02010609060101010101" charset="-122"/>
              </a:rPr>
              <a:t>作者：</a:t>
            </a:r>
            <a:r>
              <a:rPr sz="2200">
                <a:latin typeface="仿宋" panose="02010609060101010101" charset="-122"/>
                <a:ea typeface="仿宋" panose="02010609060101010101" charset="-122"/>
                <a:cs typeface="仿宋" panose="02010609060101010101" charset="-122"/>
              </a:rPr>
              <a:t>昌耀(1936—2000),原名王昌耀,湖南桃源人,诗人。1950年4月参加中国人民解放军,赴朝鲜抗美援朝。期间,推出处女作《人桥》。1953年,在朝鲜战场上负伤后转入河北省荣军学校读书。1954年开始发表诗作。1958年被划成右派。后颠沛流离于青海垦区。1979年平反。</a:t>
            </a:r>
            <a:endParaRPr sz="2200">
              <a:latin typeface="仿宋" panose="02010609060101010101" charset="-122"/>
              <a:ea typeface="仿宋" panose="02010609060101010101" charset="-122"/>
              <a:cs typeface="仿宋" panose="02010609060101010101" charset="-122"/>
            </a:endParaRPr>
          </a:p>
          <a:p>
            <a:pPr indent="0"/>
            <a:r>
              <a:rPr sz="2200">
                <a:latin typeface="仿宋" panose="02010609060101010101" charset="-122"/>
                <a:ea typeface="仿宋" panose="02010609060101010101" charset="-122"/>
                <a:cs typeface="仿宋" panose="02010609060101010101" charset="-122"/>
              </a:rPr>
              <a:t>成就:他的诗以张扬生命在深重困境中的亢奋见长,感悟和激情融于凝重、壮美的意象之中,将饱经沧桑的情怀、古老开阔的西部人文背景、博大的生命意识,构成协调的整体。作品:《划呀,划呀,父亲们!》《慈航》《意绪》《哈拉库图》等。</a:t>
            </a:r>
            <a:endParaRPr sz="2200">
              <a:latin typeface="仿宋" panose="02010609060101010101" charset="-122"/>
              <a:ea typeface="仿宋" panose="02010609060101010101" charset="-122"/>
              <a:cs typeface="仿宋" panose="02010609060101010101" charset="-122"/>
            </a:endParaRPr>
          </a:p>
          <a:p>
            <a:pPr indent="0"/>
            <a:r>
              <a:rPr sz="2200" b="1">
                <a:solidFill>
                  <a:srgbClr val="427FA7"/>
                </a:solidFill>
                <a:highlight>
                  <a:srgbClr val="FFFF00"/>
                </a:highlight>
                <a:latin typeface="仿宋" panose="02010609060101010101" charset="-122"/>
                <a:ea typeface="仿宋" panose="02010609060101010101" charset="-122"/>
                <a:cs typeface="仿宋" panose="02010609060101010101" charset="-122"/>
              </a:rPr>
              <a:t>背景：</a:t>
            </a:r>
            <a:r>
              <a:rPr sz="2200">
                <a:latin typeface="仿宋" panose="02010609060101010101" charset="-122"/>
                <a:ea typeface="仿宋" panose="02010609060101010101" charset="-122"/>
                <a:cs typeface="仿宋" panose="02010609060101010101" charset="-122"/>
              </a:rPr>
              <a:t> 1957年，中共中央发出指示，在全国范围内开展了一场波及社会各阶层的群众性反右派斗争。这一运动后来被严重扩大化，一大批响应党的号召仗义执言的知识分子和民主党派人士被错误的确定为“右派分子”，遭到不同程度的迫害。这首诗写于1962年8月，作者因被打成右派，正在距峨堡乡不远的青海省八宝农场接受劳动改造。“峨日朵”是现在的海北藏族自治州祁连县的峨堡镇的老百姓对“峨堡”一词的口语发音，“峨日朵雪峰”便是峨堡乡境内的祁连山脉中一座或者几座小雪峰。它们原本没有自己独立的名字，诗人拿来作为诗中一个如画的诗作之远景而已。</a:t>
            </a:r>
            <a:endParaRPr lang="zh-CN" altLang="en-US" sz="2200" b="0">
              <a:latin typeface="仿宋" panose="02010609060101010101" charset="-122"/>
              <a:ea typeface="仿宋" panose="02010609060101010101" charset="-122"/>
              <a:cs typeface="仿宋" panose="02010609060101010101" charset="-122"/>
            </a:endParaRPr>
          </a:p>
        </p:txBody>
      </p:sp>
      <p:pic>
        <p:nvPicPr>
          <p:cNvPr id="2097159" name="图片 120" title=""/>
          <p:cNvPicPr/>
          <p:nvPr>
            <p:custDataLst>
              <p:tags r:id="rId6"/>
            </p:custDataLst>
          </p:nvPr>
        </p:nvPicPr>
        <p:blipFill>
          <a:blip r:embed="rId5"/>
          <a:srcRect l="20930" r="11480" b="4110"/>
          <a:stretch>
            <a:fillRect/>
          </a:stretch>
        </p:blipFill>
        <p:spPr>
          <a:xfrm>
            <a:off x="9224645" y="981710"/>
            <a:ext cx="2734945" cy="5405755"/>
          </a:xfrm>
          <a:prstGeom prst="rect">
            <a:avLst/>
          </a:prstGeom>
          <a:noFill/>
          <a:ln w="9525">
            <a:noFill/>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7" name=""/>
        <p:cNvGrpSpPr/>
        <p:nvPr>
          <p:custDataLst>
            <p:tags r:id="rId2"/>
          </p:custDataLst>
        </p:nvPr>
      </p:nvGrpSpPr>
      <p:grpSpPr>
        <a:xfrm>
          <a:off x="0" y="0"/>
          <a:ext cx="0" cy="0"/>
        </a:xfrm>
      </p:grpSpPr>
      <p:sp>
        <p:nvSpPr>
          <p:cNvPr id="1048632"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a:t>
            </a:r>
            <a:r>
              <a:rPr lang="zh-CN" sz="2800" b="1">
                <a:solidFill>
                  <a:srgbClr val="FFFF00"/>
                </a:solidFill>
                <a:ea typeface="宋体" panose="02010600030101010101" pitchFamily="2" charset="-122"/>
                <a:sym typeface="+mn-ea"/>
              </a:rPr>
              <a:t>知人论世</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33" name="文本框 119" title=""/>
          <p:cNvSpPr txBox="1"/>
          <p:nvPr>
            <p:custDataLst>
              <p:tags r:id="rId4"/>
            </p:custDataLst>
          </p:nvPr>
        </p:nvSpPr>
        <p:spPr>
          <a:xfrm>
            <a:off x="191770" y="765175"/>
            <a:ext cx="8542655" cy="6000750"/>
          </a:xfrm>
          <a:prstGeom prst="rect">
            <a:avLst/>
          </a:prstGeom>
          <a:noFill/>
          <a:ln w="9525">
            <a:noFill/>
          </a:ln>
        </p:spPr>
        <p:txBody>
          <a:bodyPr wrap="square">
            <a:spAutoFit/>
          </a:bodyPr>
          <a:lstStyle/>
          <a:p>
            <a:pPr indent="0"/>
            <a:r>
              <a:rPr sz="2400" b="1">
                <a:solidFill>
                  <a:srgbClr val="427FA7"/>
                </a:solidFill>
                <a:latin typeface="黑体" panose="02010609060101010101" charset="-122"/>
                <a:ea typeface="黑体" panose="02010609060101010101" charset="-122"/>
                <a:cs typeface="黑体" panose="02010609060101010101" charset="-122"/>
              </a:rPr>
              <a:t>4.《致云雀》</a:t>
            </a:r>
            <a:endParaRPr sz="2400" b="1">
              <a:solidFill>
                <a:srgbClr val="427FA7"/>
              </a:solidFill>
              <a:latin typeface="黑体" panose="02010609060101010101" charset="-122"/>
              <a:ea typeface="黑体" panose="02010609060101010101" charset="-122"/>
              <a:cs typeface="黑体" panose="02010609060101010101" charset="-122"/>
            </a:endParaRPr>
          </a:p>
          <a:p>
            <a:pPr indent="0"/>
            <a:r>
              <a:rPr sz="2400" b="1">
                <a:solidFill>
                  <a:srgbClr val="427FA7"/>
                </a:solidFill>
                <a:highlight>
                  <a:srgbClr val="FFFF00"/>
                </a:highlight>
                <a:latin typeface="仿宋" panose="02010609060101010101" charset="-122"/>
                <a:ea typeface="仿宋" panose="02010609060101010101" charset="-122"/>
                <a:cs typeface="仿宋" panose="02010609060101010101" charset="-122"/>
              </a:rPr>
              <a:t>作者：</a:t>
            </a:r>
            <a:r>
              <a:rPr sz="2400">
                <a:latin typeface="仿宋" panose="02010609060101010101" charset="-122"/>
                <a:ea typeface="仿宋" panose="02010609060101010101" charset="-122"/>
                <a:cs typeface="仿宋" panose="02010609060101010101" charset="-122"/>
              </a:rPr>
              <a:t>雪莱（1792—1822），19世纪英国著名浪漫主义诗人，才华横溢，诗艺精湛，与拜伦、济慈并称于世。在狂热的革命思潮中长大的雪莱深受自由与激进派思想的影响，信奉革命方式推翻腐朽的政府坚信只有不断进行社会改革，才能真正根除罪恶的社会根源。他把自己对自由的渴望和对暴政的憎恶都深深地融汇于诗作当中。诗人一生创作了大量优秀的抒情诗及政治诗，《致云雀》、《西风颂》、《自由颂》、《解放了的普罗米修斯》、《暴政的假面游行》等诗都一直为人们传唱不衰。1822年7月8日，诗人出海航行遭遇暴风雨，溺水而亡。</a:t>
            </a:r>
            <a:endParaRPr sz="2400">
              <a:latin typeface="仿宋" panose="02010609060101010101" charset="-122"/>
              <a:ea typeface="仿宋" panose="02010609060101010101" charset="-122"/>
              <a:cs typeface="仿宋" panose="02010609060101010101" charset="-122"/>
            </a:endParaRPr>
          </a:p>
          <a:p>
            <a:pPr indent="0"/>
            <a:r>
              <a:rPr sz="2400" b="1">
                <a:solidFill>
                  <a:srgbClr val="427FA7"/>
                </a:solidFill>
                <a:highlight>
                  <a:srgbClr val="FFFF00"/>
                </a:highlight>
                <a:latin typeface="仿宋" panose="02010609060101010101" charset="-122"/>
                <a:ea typeface="仿宋" panose="02010609060101010101" charset="-122"/>
                <a:cs typeface="仿宋" panose="02010609060101010101" charset="-122"/>
              </a:rPr>
              <a:t>背景：</a:t>
            </a:r>
            <a:r>
              <a:rPr sz="2400">
                <a:latin typeface="仿宋" panose="02010609060101010101" charset="-122"/>
                <a:ea typeface="仿宋" panose="02010609060101010101" charset="-122"/>
                <a:cs typeface="仿宋" panose="02010609060101010101" charset="-122"/>
              </a:rPr>
              <a:t>据雪莱夫人回忆，《致云雀》是1820年夏季一个黄昏，雪莱在莱杭郊野散步时听到云雀呜叫有感而作。在雪莱创作这首诗的时候，黑暗恐怖正笼罩着整个英国社会，大规模的圈地运动，严重的经济危机等，使得人民处在水深火热之中，百姓流离失所，生活完全得不到保障，所以在这首诗中，雪莱也表达了对幸福生活的渴望。</a:t>
            </a:r>
            <a:endParaRPr lang="zh-CN" altLang="en-US" sz="2400" b="0">
              <a:latin typeface="仿宋" panose="02010609060101010101" charset="-122"/>
              <a:ea typeface="仿宋" panose="02010609060101010101" charset="-122"/>
              <a:cs typeface="仿宋" panose="02010609060101010101" charset="-122"/>
            </a:endParaRPr>
          </a:p>
        </p:txBody>
      </p:sp>
      <p:pic>
        <p:nvPicPr>
          <p:cNvPr id="2097160" name="图片 2" title=""/>
          <p:cNvPicPr/>
          <p:nvPr>
            <p:custDataLst>
              <p:tags r:id="rId6"/>
            </p:custDataLst>
          </p:nvPr>
        </p:nvPicPr>
        <p:blipFill>
          <a:blip r:embed="rId5"/>
          <a:srcRect l="17602" r="17369"/>
          <a:stretch>
            <a:fillRect/>
          </a:stretch>
        </p:blipFill>
        <p:spPr>
          <a:xfrm>
            <a:off x="8822055" y="1284605"/>
            <a:ext cx="3083560" cy="4671695"/>
          </a:xfrm>
          <a:prstGeom prst="rect">
            <a:avLst/>
          </a:prstGeom>
          <a:noFill/>
          <a:ln w="9525">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8" name=""/>
        <p:cNvGrpSpPr/>
        <p:nvPr>
          <p:custDataLst>
            <p:tags r:id="rId2"/>
          </p:custDataLst>
        </p:nvPr>
      </p:nvGrpSpPr>
      <p:grpSpPr>
        <a:xfrm>
          <a:off x="0" y="0"/>
          <a:ext cx="0" cy="0"/>
        </a:xfrm>
      </p:grpSpPr>
      <p:sp>
        <p:nvSpPr>
          <p:cNvPr id="1048634"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——文体知识</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35" name="文本框 119" title=""/>
          <p:cNvSpPr txBox="1"/>
          <p:nvPr>
            <p:custDataLst>
              <p:tags r:id="rId4"/>
            </p:custDataLst>
          </p:nvPr>
        </p:nvSpPr>
        <p:spPr>
          <a:xfrm>
            <a:off x="3303270" y="742950"/>
            <a:ext cx="8691245" cy="584644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457200" fontAlgn="auto"/>
            <a:r>
              <a:rPr sz="2200" b="1">
                <a:solidFill>
                  <a:srgbClr val="427FA7"/>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新诗：</a:t>
            </a:r>
            <a:r>
              <a:rPr sz="2200">
                <a:latin typeface="宋体" panose="02010600030101010101" pitchFamily="2" charset="-122"/>
                <a:ea typeface="宋体" panose="02010600030101010101" pitchFamily="2" charset="-122"/>
                <a:cs typeface="宋体" panose="02010600030101010101" pitchFamily="2" charset="-122"/>
              </a:rPr>
              <a:t>指五四运动前后产生的、有别于古典、以白话作为基本语言手段的诗歌体裁。</a:t>
            </a:r>
            <a:endParaRPr sz="2200">
              <a:latin typeface="宋体" panose="02010600030101010101" pitchFamily="2" charset="-122"/>
              <a:ea typeface="宋体" panose="02010600030101010101" pitchFamily="2" charset="-122"/>
              <a:cs typeface="宋体" panose="02010600030101010101" pitchFamily="2" charset="-122"/>
            </a:endParaRPr>
          </a:p>
          <a:p>
            <a:pPr indent="457200" fontAlgn="auto"/>
            <a:r>
              <a:rPr sz="2200">
                <a:latin typeface="宋体" panose="02010600030101010101" pitchFamily="2" charset="-122"/>
                <a:ea typeface="宋体" panose="02010600030101010101" pitchFamily="2" charset="-122"/>
                <a:cs typeface="宋体" panose="02010600030101010101" pitchFamily="2" charset="-122"/>
              </a:rPr>
              <a:t>在中国文学发展过程中，诗歌（包括诗、赋、词、曲等）曾取得很高的成就。但到了近代，古典诗歌的创作逐渐走向僵化，“滥调套语”充斥，“无病呻吟”的倾向相当普遍，古典诗歌所使用的词汇与现代口语严重脱节，它在形式上（包括章法句式、对仗用典以及平仄韵律上）的种种严格限制，对诗歌表现不断变化而日益复杂的社会生活，表达人们真实的思想感情，造成极大的束缚。因此，新诗革命成了“五四”新文学运动最先开始的、也是最重要的组成部分。</a:t>
            </a:r>
            <a:endParaRPr sz="2200">
              <a:latin typeface="宋体" panose="02010600030101010101" pitchFamily="2" charset="-122"/>
              <a:ea typeface="宋体" panose="02010600030101010101" pitchFamily="2" charset="-122"/>
              <a:cs typeface="宋体" panose="02010600030101010101" pitchFamily="2" charset="-122"/>
            </a:endParaRPr>
          </a:p>
          <a:p>
            <a:pPr indent="457200" fontAlgn="auto"/>
            <a:r>
              <a:rPr sz="2200">
                <a:latin typeface="宋体" panose="02010600030101010101" pitchFamily="2" charset="-122"/>
                <a:ea typeface="宋体" panose="02010600030101010101" pitchFamily="2" charset="-122"/>
                <a:cs typeface="宋体" panose="02010600030101010101" pitchFamily="2" charset="-122"/>
              </a:rPr>
              <a:t>新诗初创阶段的努力，以废除旧体诗形式上的束缚，主张白话俗语入诗，以表现诗人的真情实感为主要内容。因此，当时也称新诗为“白话诗”“白话韵文”“国语的韵文”（钱玄同《〈尝试集〉序》、胡适《谈新诗》、康白情《新诗底我见》）。1917年2月，《新青年》2卷6号刊出胡适的白话诗词8首，是中国新诗运动中出现的第一批白话新诗。第一本用白话写的诗集是胡适的《尝试集》（1920）。而最早从思想艺术上显示一种崭新面貌，并为新诗地位的确定做出重大贡献的，是郭沫若的《女神》（1921）。</a:t>
            </a:r>
            <a:endParaRPr lang="zh-CN" altLang="en-US" sz="2200" b="0">
              <a:latin typeface="宋体" panose="02010600030101010101" pitchFamily="2" charset="-122"/>
              <a:ea typeface="宋体" panose="02010600030101010101" pitchFamily="2" charset="-122"/>
              <a:cs typeface="宋体" panose="02010600030101010101" pitchFamily="2" charset="-122"/>
            </a:endParaRPr>
          </a:p>
        </p:txBody>
      </p:sp>
      <p:pic>
        <p:nvPicPr>
          <p:cNvPr id="2097161" name="图片 115" title=""/>
          <p:cNvPicPr/>
          <p:nvPr>
            <p:custDataLst>
              <p:tags r:id="rId6"/>
            </p:custDataLst>
          </p:nvPr>
        </p:nvPicPr>
        <p:blipFill>
          <a:blip r:embed="rId5"/>
          <a:stretch>
            <a:fillRect/>
          </a:stretch>
        </p:blipFill>
        <p:spPr>
          <a:xfrm>
            <a:off x="189230" y="1167130"/>
            <a:ext cx="2879725" cy="5257800"/>
          </a:xfrm>
          <a:prstGeom prst="rect">
            <a:avLst/>
          </a:prstGeom>
          <a:noFill/>
          <a:ln w="9525">
            <a:noFill/>
          </a:ln>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79" name=""/>
        <p:cNvGrpSpPr/>
        <p:nvPr>
          <p:custDataLst>
            <p:tags r:id="rId2"/>
          </p:custDataLst>
        </p:nvPr>
      </p:nvGrpSpPr>
      <p:grpSpPr>
        <a:xfrm>
          <a:off x="0" y="0"/>
          <a:ext cx="0" cy="0"/>
        </a:xfrm>
      </p:grpSpPr>
      <p:sp>
        <p:nvSpPr>
          <p:cNvPr id="1048636" name="文本框 1" title=""/>
          <p:cNvSpPr txBox="1"/>
          <p:nvPr>
            <p:custDataLst>
              <p:tags r:id="rId3"/>
            </p:custDataLst>
          </p:nvPr>
        </p:nvSpPr>
        <p:spPr>
          <a:xfrm>
            <a:off x="636270" y="154940"/>
            <a:ext cx="4382770" cy="466725"/>
          </a:xfrm>
          <a:prstGeom prst="rect">
            <a:avLst/>
          </a:prstGeom>
          <a:solidFill>
            <a:srgbClr val="4280A7"/>
          </a:solidFill>
        </p:spPr>
        <p:txBody>
          <a:bodyPr wrap="square">
            <a:noAutofit/>
          </a:bodyPr>
          <a:lstStyle/>
          <a:p>
            <a:pPr algn="ctr"/>
            <a:r>
              <a:rPr lang="zh-CN" altLang="en-US" sz="28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课前准备</a:t>
            </a:r>
            <a:r>
              <a:rPr lang="en-US" altLang="zh-CN" sz="2800" b="1">
                <a:solidFill>
                  <a:srgbClr val="FFFF00"/>
                </a:solidFill>
                <a:ea typeface="宋体" panose="02010600030101010101" pitchFamily="2" charset="-122"/>
                <a:sym typeface="+mn-ea"/>
              </a:rPr>
              <a:t>——文体知识</a:t>
            </a:r>
            <a:endParaRPr lang="zh-CN" altLang="en-US" sz="2800" b="1">
              <a:solidFill>
                <a:srgbClr val="FFFF00"/>
              </a:solidFill>
              <a:effectLst>
                <a:outerShdw blurRad="38100" dist="19050" dir="2700000" algn="tl" rotWithShape="0">
                  <a:schemeClr val="dk1">
                    <a:alpha val="40000"/>
                  </a:schemeClr>
                </a:outerShdw>
              </a:effectLst>
              <a:latin typeface="黑体" panose="02010609060101010101" charset="-122"/>
              <a:ea typeface="宋体" panose="02010600030101010101" pitchFamily="2" charset="-122"/>
              <a:sym typeface="+mn-ea"/>
            </a:endParaRPr>
          </a:p>
        </p:txBody>
      </p:sp>
      <p:sp>
        <p:nvSpPr>
          <p:cNvPr id="1048637" name="文本框 119" title=""/>
          <p:cNvSpPr txBox="1"/>
          <p:nvPr>
            <p:custDataLst>
              <p:tags r:id="rId4"/>
            </p:custDataLst>
          </p:nvPr>
        </p:nvSpPr>
        <p:spPr>
          <a:xfrm>
            <a:off x="3227070" y="742950"/>
            <a:ext cx="8888095" cy="5908040"/>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a:spAutoFit/>
          </a:bodyPr>
          <a:lstStyle/>
          <a:p>
            <a:pPr indent="457200" fontAlgn="auto"/>
            <a:r>
              <a:rPr sz="2100">
                <a:latin typeface="宋体" panose="02010600030101010101" pitchFamily="2" charset="-122"/>
                <a:ea typeface="宋体" panose="02010600030101010101" pitchFamily="2" charset="-122"/>
                <a:cs typeface="宋体" panose="02010600030101010101" pitchFamily="2" charset="-122"/>
              </a:rPr>
              <a:t>新诗在建立和发展过程中，受到外国诗歌较大的影响。这对新诗艺术方法的形成起了积极的作用。许多诗人在吸取中国古典诗歌、民歌和外国诗歌有益营养的基础上，对新诗的表现方法和艺术形式，进行了多方面的探索，产生了现实主义、浪漫主义、象征主义多种艺术潮流，出现了自由体、新格律体、十四行诗、阶梯式诗、散文诗等多种形式。众多诗人的探索和一些杰出诗人的创造，使新诗逐渐走向成熟和多样化。从五四运动以来，新诗一直成为中国现代诗歌的主体。</a:t>
            </a:r>
            <a:endParaRPr sz="2100">
              <a:latin typeface="宋体" panose="02010600030101010101" pitchFamily="2" charset="-122"/>
              <a:ea typeface="宋体" panose="02010600030101010101" pitchFamily="2" charset="-122"/>
              <a:cs typeface="宋体" panose="02010600030101010101" pitchFamily="2" charset="-122"/>
            </a:endParaRPr>
          </a:p>
          <a:p>
            <a:pPr indent="457200" fontAlgn="auto"/>
            <a:r>
              <a:rPr sz="2100">
                <a:latin typeface="宋体" panose="02010600030101010101" pitchFamily="2" charset="-122"/>
                <a:ea typeface="宋体" panose="02010600030101010101" pitchFamily="2" charset="-122"/>
                <a:cs typeface="宋体" panose="02010600030101010101" pitchFamily="2" charset="-122"/>
              </a:rPr>
              <a:t>湖畔派——因该流派诗人多聚集在西子湖畔而得名，是中国新诗最早的一个流派。爱情，是湖畔派吟唱的主要内容。代表诗人是冯雪峰、汪静之、应修人、潘漠华等。代表作品：冯雪峰《伊在》《卖花少女》，汪静之《蕙的风》《我是死寂的海水》，应修人《含苞》，潘漠华《离家》等。</a:t>
            </a:r>
            <a:endParaRPr sz="2100">
              <a:latin typeface="宋体" panose="02010600030101010101" pitchFamily="2" charset="-122"/>
              <a:ea typeface="宋体" panose="02010600030101010101" pitchFamily="2" charset="-122"/>
              <a:cs typeface="宋体" panose="02010600030101010101" pitchFamily="2" charset="-122"/>
            </a:endParaRPr>
          </a:p>
          <a:p>
            <a:pPr indent="457200" fontAlgn="auto"/>
            <a:r>
              <a:rPr sz="2100">
                <a:latin typeface="宋体" panose="02010600030101010101" pitchFamily="2" charset="-122"/>
                <a:ea typeface="宋体" panose="02010600030101010101" pitchFamily="2" charset="-122"/>
                <a:cs typeface="宋体" panose="02010600030101010101" pitchFamily="2" charset="-122"/>
              </a:rPr>
              <a:t>新月派——提倡为艺术而艺术的唯美写作。代表诗人是徐志摩、方令儒、朱湘、陈梦家、闻一多、林徽因等。代表作品：徐志摩《沙扬娜拉》《再别康桥》，闻一多《死水》《静夜》，朱湘《采莲曲》等。</a:t>
            </a:r>
            <a:endParaRPr sz="2100">
              <a:latin typeface="宋体" panose="02010600030101010101" pitchFamily="2" charset="-122"/>
              <a:ea typeface="宋体" panose="02010600030101010101" pitchFamily="2" charset="-122"/>
              <a:cs typeface="宋体" panose="02010600030101010101" pitchFamily="2" charset="-122"/>
            </a:endParaRPr>
          </a:p>
          <a:p>
            <a:pPr indent="457200" fontAlgn="auto"/>
            <a:r>
              <a:rPr sz="2100">
                <a:latin typeface="宋体" panose="02010600030101010101" pitchFamily="2" charset="-122"/>
                <a:ea typeface="宋体" panose="02010600030101010101" pitchFamily="2" charset="-122"/>
                <a:cs typeface="宋体" panose="02010600030101010101" pitchFamily="2" charset="-122"/>
              </a:rPr>
              <a:t>象征派——早期现代诗歌的一个分支，更具有独立的象征主义特征。代表诗人是李金发、王独清、穆木天、冯乃超、胡也频、蓬子等。代表作品：王独清《但丁墓旁》，李金发《弃妇》《我背负了……》《里昂的车中》，胡也频《旷野》，穆木天《落花》《烟雨中》等。</a:t>
            </a:r>
            <a:endParaRPr sz="2100">
              <a:latin typeface="宋体" panose="02010600030101010101" pitchFamily="2" charset="-122"/>
              <a:ea typeface="宋体" panose="02010600030101010101" pitchFamily="2" charset="-122"/>
              <a:cs typeface="宋体" panose="02010600030101010101" pitchFamily="2" charset="-122"/>
            </a:endParaRPr>
          </a:p>
        </p:txBody>
      </p:sp>
      <p:pic>
        <p:nvPicPr>
          <p:cNvPr id="2097162" name="图片 2" title=""/>
          <p:cNvPicPr/>
          <p:nvPr>
            <p:custDataLst>
              <p:tags r:id="rId6"/>
            </p:custDataLst>
          </p:nvPr>
        </p:nvPicPr>
        <p:blipFill>
          <a:blip r:embed="rId5"/>
          <a:stretch>
            <a:fillRect/>
          </a:stretch>
        </p:blipFill>
        <p:spPr>
          <a:xfrm>
            <a:off x="131445" y="909320"/>
            <a:ext cx="2980055" cy="5049520"/>
          </a:xfrm>
          <a:prstGeom prst="rect">
            <a:avLst/>
          </a:prstGeom>
          <a:noFill/>
          <a:ln w="9525">
            <a:noFill/>
          </a:ln>
        </p:spPr>
      </p:pic>
    </p:spTree>
  </p:cSld>
  <p:clrMapOvr>
    <a:masterClrMapping/>
  </p:clrMapOvr>
  <p:transition/>
  <p:timing/>
</p:sld>
</file>

<file path=ppt/tags/tag1.xml><?xml version="1.0" encoding="utf-8"?>
<p:tagLst xmlns:p="http://schemas.openxmlformats.org/presentationml/2006/main">
  <p:tag name="AS_UNIQUEID" val="128"/>
</p:tagLst>
</file>

<file path=ppt/tags/tag10.xml><?xml version="1.0" encoding="utf-8"?>
<p:tagLst xmlns:p="http://schemas.openxmlformats.org/presentationml/2006/main">
  <p:tag name="AS_UNIQUEID" val="1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226"/>
</p:tagLst>
</file>

<file path=ppt/tags/tag101.xml><?xml version="1.0" encoding="utf-8"?>
<p:tagLst xmlns:p="http://schemas.openxmlformats.org/presentationml/2006/main">
  <p:tag name="AS_UNIQUEID" val="227"/>
</p:tagLst>
</file>

<file path=ppt/tags/tag102.xml><?xml version="1.0" encoding="utf-8"?>
<p:tagLst xmlns:p="http://schemas.openxmlformats.org/presentationml/2006/main">
  <p:tag name="AS_UNIQUEID" val="228"/>
</p:tagLst>
</file>

<file path=ppt/tags/tag103.xml><?xml version="1.0" encoding="utf-8"?>
<p:tagLst xmlns:p="http://schemas.openxmlformats.org/presentationml/2006/main">
  <p:tag name="AS_UNIQUEID" val="229"/>
</p:tagLst>
</file>

<file path=ppt/tags/tag104.xml><?xml version="1.0" encoding="utf-8"?>
<p:tagLst xmlns:p="http://schemas.openxmlformats.org/presentationml/2006/main">
  <p:tag name="AS_UNIQUEID" val="230"/>
</p:tagLst>
</file>

<file path=ppt/tags/tag105.xml><?xml version="1.0" encoding="utf-8"?>
<p:tagLst xmlns:p="http://schemas.openxmlformats.org/presentationml/2006/main">
  <p:tag name="AS_UNIQUEID" val="231"/>
</p:tagLst>
</file>

<file path=ppt/tags/tag106.xml><?xml version="1.0" encoding="utf-8"?>
<p:tagLst xmlns:p="http://schemas.openxmlformats.org/presentationml/2006/main">
  <p:tag name="AS_UNIQUEID" val="232"/>
</p:tagLst>
</file>

<file path=ppt/tags/tag107.xml><?xml version="1.0" encoding="utf-8"?>
<p:tagLst xmlns:p="http://schemas.openxmlformats.org/presentationml/2006/main">
  <p:tag name="AS_UNIQUEID" val="233"/>
</p:tagLst>
</file>

<file path=ppt/tags/tag108.xml><?xml version="1.0" encoding="utf-8"?>
<p:tagLst xmlns:p="http://schemas.openxmlformats.org/presentationml/2006/main">
  <p:tag name="AS_UNIQUEID" val="234"/>
</p:tagLst>
</file>

<file path=ppt/tags/tag109.xml><?xml version="1.0" encoding="utf-8"?>
<p:tagLst xmlns:p="http://schemas.openxmlformats.org/presentationml/2006/main">
  <p:tag name="AS_UNIQUEID" val="235"/>
</p:tagLst>
</file>

<file path=ppt/tags/tag11.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36"/>
</p:tagLst>
</file>

<file path=ppt/tags/tag111.xml><?xml version="1.0" encoding="utf-8"?>
<p:tagLst xmlns:p="http://schemas.openxmlformats.org/presentationml/2006/main">
  <p:tag name="AS_UNIQUEID" val="237"/>
</p:tagLst>
</file>

<file path=ppt/tags/tag112.xml><?xml version="1.0" encoding="utf-8"?>
<p:tagLst xmlns:p="http://schemas.openxmlformats.org/presentationml/2006/main">
  <p:tag name="AS_UNIQUEID" val="238"/>
</p:tagLst>
</file>

<file path=ppt/tags/tag113.xml><?xml version="1.0" encoding="utf-8"?>
<p:tagLst xmlns:p="http://schemas.openxmlformats.org/presentationml/2006/main">
  <p:tag name="AS_UNIQUEID" val="239"/>
</p:tagLst>
</file>

<file path=ppt/tags/tag114.xml><?xml version="1.0" encoding="utf-8"?>
<p:tagLst xmlns:p="http://schemas.openxmlformats.org/presentationml/2006/main">
  <p:tag name="AS_UNIQUEID" val="240"/>
</p:tagLst>
</file>

<file path=ppt/tags/tag115.xml><?xml version="1.0" encoding="utf-8"?>
<p:tagLst xmlns:p="http://schemas.openxmlformats.org/presentationml/2006/main">
  <p:tag name="AS_UNIQUEID" val="241"/>
</p:tagLst>
</file>

<file path=ppt/tags/tag116.xml><?xml version="1.0" encoding="utf-8"?>
<p:tagLst xmlns:p="http://schemas.openxmlformats.org/presentationml/2006/main">
  <p:tag name="AS_UNIQUEID" val="242"/>
</p:tagLst>
</file>

<file path=ppt/tags/tag117.xml><?xml version="1.0" encoding="utf-8"?>
<p:tagLst xmlns:p="http://schemas.openxmlformats.org/presentationml/2006/main">
  <p:tag name="AS_UNIQUEID" val="243"/>
</p:tagLst>
</file>

<file path=ppt/tags/tag118.xml><?xml version="1.0" encoding="utf-8"?>
<p:tagLst xmlns:p="http://schemas.openxmlformats.org/presentationml/2006/main">
  <p:tag name="AS_UNIQUEID" val="244"/>
</p:tagLst>
</file>

<file path=ppt/tags/tag119.xml><?xml version="1.0" encoding="utf-8"?>
<p:tagLst xmlns:p="http://schemas.openxmlformats.org/presentationml/2006/main">
  <p:tag name="AS_UNIQUEID" val="245"/>
</p:tagLst>
</file>

<file path=ppt/tags/tag12.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46"/>
</p:tagLst>
</file>

<file path=ppt/tags/tag121.xml><?xml version="1.0" encoding="utf-8"?>
<p:tagLst xmlns:p="http://schemas.openxmlformats.org/presentationml/2006/main">
  <p:tag name="AS_UNIQUEID" val="247"/>
</p:tagLst>
</file>

<file path=ppt/tags/tag122.xml><?xml version="1.0" encoding="utf-8"?>
<p:tagLst xmlns:p="http://schemas.openxmlformats.org/presentationml/2006/main">
  <p:tag name="AS_UNIQUEID" val="248"/>
</p:tagLst>
</file>

<file path=ppt/tags/tag123.xml><?xml version="1.0" encoding="utf-8"?>
<p:tagLst xmlns:p="http://schemas.openxmlformats.org/presentationml/2006/main">
  <p:tag name="AS_UNIQUEID" val="249"/>
  <p:tag name="KSO_WM_BEAUTIFY_FLAG" val=""/>
</p:tagLst>
</file>

<file path=ppt/tags/tag124.xml><?xml version="1.0" encoding="utf-8"?>
<p:tagLst xmlns:p="http://schemas.openxmlformats.org/presentationml/2006/main">
  <p:tag name="AS_UNIQUEID" val="250"/>
  <p:tag name="KSO_WM_BEAUTIFY_FLAG" val=""/>
</p:tagLst>
</file>

<file path=ppt/tags/tag125.xml><?xml version="1.0" encoding="utf-8"?>
<p:tagLst xmlns:p="http://schemas.openxmlformats.org/presentationml/2006/main">
  <p:tag name="AS_UNIQUEID" val="251"/>
  <p:tag name="KSO_WM_BEAUTIFY_FLAG" val=""/>
</p:tagLst>
</file>

<file path=ppt/tags/tag126.xml><?xml version="1.0" encoding="utf-8"?>
<p:tagLst xmlns:p="http://schemas.openxmlformats.org/presentationml/2006/main">
  <p:tag name="AS_UNIQUEID" val="252"/>
  <p:tag name="KSO_WM_BEAUTIFY_FLAG" val=""/>
</p:tagLst>
</file>

<file path=ppt/tags/tag127.xml><?xml version="1.0" encoding="utf-8"?>
<p:tagLst xmlns:p="http://schemas.openxmlformats.org/presentationml/2006/main">
  <p:tag name="AS_UNIQUEID" val="253"/>
  <p:tag name="KSO_WM_BEAUTIFY_FLAG" val=""/>
</p:tagLst>
</file>

<file path=ppt/tags/tag128.xml><?xml version="1.0" encoding="utf-8"?>
<p:tagLst xmlns:p="http://schemas.openxmlformats.org/presentationml/2006/main">
  <p:tag name="AS_UNIQUEID" val="254"/>
  <p:tag name="KSO_WM_BEAUTIFY_FLAG" val=""/>
</p:tagLst>
</file>

<file path=ppt/tags/tag129.xml><?xml version="1.0" encoding="utf-8"?>
<p:tagLst xmlns:p="http://schemas.openxmlformats.org/presentationml/2006/main">
  <p:tag name="AS_UNIQUEID" val="255"/>
  <p:tag name="KSO_WM_BEAUTIFY_FLAG" val=""/>
</p:tagLst>
</file>

<file path=ppt/tags/tag13.xml><?xml version="1.0" encoding="utf-8"?>
<p:tagLst xmlns:p="http://schemas.openxmlformats.org/presentationml/2006/main">
  <p:tag name="AS_UNIQUEID" val="140"/>
  <p:tag name="KSO_WM_BEAUTIFY_FLAG" val=""/>
  <p:tag name="KSO_WM_UNIT_PLACING_PICTURE_USER_VIEWPORT" val="{&quot;height&quot;:987,&quot;width&quot;:1008}"/>
</p:tagLst>
</file>

<file path=ppt/tags/tag130.xml><?xml version="1.0" encoding="utf-8"?>
<p:tagLst xmlns:p="http://schemas.openxmlformats.org/presentationml/2006/main">
  <p:tag name="AS_UNIQUEID" val="256"/>
</p:tagLst>
</file>

<file path=ppt/tags/tag131.xml><?xml version="1.0" encoding="utf-8"?>
<p:tagLst xmlns:p="http://schemas.openxmlformats.org/presentationml/2006/main">
  <p:tag name="AS_UNIQUEID" val="257"/>
  <p:tag name="KSO_WM_BEAUTIFY_FLAG" val=""/>
</p:tagLst>
</file>

<file path=ppt/tags/tag132.xml><?xml version="1.0" encoding="utf-8"?>
<p:tagLst xmlns:p="http://schemas.openxmlformats.org/presentationml/2006/main">
  <p:tag name="AS_UNIQUEID" val="258"/>
  <p:tag name="KSO_WM_BEAUTIFY_FLAG" val=""/>
</p:tagLst>
</file>

<file path=ppt/tags/tag133.xml><?xml version="1.0" encoding="utf-8"?>
<p:tagLst xmlns:p="http://schemas.openxmlformats.org/presentationml/2006/main">
  <p:tag name="AS_UNIQUEID" val="259"/>
</p:tagLst>
</file>

<file path=ppt/tags/tag134.xml><?xml version="1.0" encoding="utf-8"?>
<p:tagLst xmlns:p="http://schemas.openxmlformats.org/presentationml/2006/main">
  <p:tag name="AS_UNIQUEID" val="260"/>
  <p:tag name="KSO_WM_BEAUTIFY_FLAG" val=""/>
</p:tagLst>
</file>

<file path=ppt/tags/tag135.xml><?xml version="1.0" encoding="utf-8"?>
<p:tagLst xmlns:p="http://schemas.openxmlformats.org/presentationml/2006/main">
  <p:tag name="AS_UNIQUEID" val="261"/>
</p:tagLst>
</file>

<file path=ppt/tags/tag136.xml><?xml version="1.0" encoding="utf-8"?>
<p:tagLst xmlns:p="http://schemas.openxmlformats.org/presentationml/2006/main">
  <p:tag name="AS_UNIQUEID" val="262"/>
  <p:tag name="KSO_WM_BEAUTIFY_FLAG" val=""/>
</p:tagLst>
</file>

<file path=ppt/tags/tag137.xml><?xml version="1.0" encoding="utf-8"?>
<p:tagLst xmlns:p="http://schemas.openxmlformats.org/presentationml/2006/main">
  <p:tag name="AS_UNIQUEID" val="263"/>
</p:tagLst>
</file>

<file path=ppt/tags/tag138.xml><?xml version="1.0" encoding="utf-8"?>
<p:tagLst xmlns:p="http://schemas.openxmlformats.org/presentationml/2006/main">
  <p:tag name="AS_UNIQUEID" val="264"/>
  <p:tag name="KSO_WM_BEAUTIFY_FLAG" val=""/>
</p:tagLst>
</file>

<file path=ppt/tags/tag139.xml><?xml version="1.0" encoding="utf-8"?>
<p:tagLst xmlns:p="http://schemas.openxmlformats.org/presentationml/2006/main">
  <p:tag name="AS_UNIQUEID" val="265"/>
</p:tagLst>
</file>

<file path=ppt/tags/tag14.xml><?xml version="1.0" encoding="utf-8"?>
<p:tagLst xmlns:p="http://schemas.openxmlformats.org/presentationml/2006/main">
  <p:tag name="AS_UNIQUEID" val="141"/>
</p:tagLst>
</file>

<file path=ppt/tags/tag140.xml><?xml version="1.0" encoding="utf-8"?>
<p:tagLst xmlns:p="http://schemas.openxmlformats.org/presentationml/2006/main">
  <p:tag name="AS_UNIQUEID" val="266"/>
  <p:tag name="KSO_WM_BEAUTIFY_FLAG" val=""/>
</p:tagLst>
</file>

<file path=ppt/tags/tag141.xml><?xml version="1.0" encoding="utf-8"?>
<p:tagLst xmlns:p="http://schemas.openxmlformats.org/presentationml/2006/main">
  <p:tag name="AS_UNIQUEID" val="267"/>
</p:tagLst>
</file>

<file path=ppt/tags/tag142.xml><?xml version="1.0" encoding="utf-8"?>
<p:tagLst xmlns:p="http://schemas.openxmlformats.org/presentationml/2006/main">
  <p:tag name="AS_UNIQUEID" val="268"/>
  <p:tag name="KSO_WM_BEAUTIFY_FLAG" val=""/>
</p:tagLst>
</file>

<file path=ppt/tags/tag143.xml><?xml version="1.0" encoding="utf-8"?>
<p:tagLst xmlns:p="http://schemas.openxmlformats.org/presentationml/2006/main">
  <p:tag name="AS_UNIQUEID" val="269"/>
</p:tagLst>
</file>

<file path=ppt/tags/tag144.xml><?xml version="1.0" encoding="utf-8"?>
<p:tagLst xmlns:p="http://schemas.openxmlformats.org/presentationml/2006/main">
  <p:tag name="AS_UNIQUEID" val="270"/>
  <p:tag name="KSO_WM_BEAUTIFY_FLAG" val=""/>
</p:tagLst>
</file>

<file path=ppt/tags/tag145.xml><?xml version="1.0" encoding="utf-8"?>
<p:tagLst xmlns:p="http://schemas.openxmlformats.org/presentationml/2006/main">
  <p:tag name="AS_UNIQUEID" val="271"/>
</p:tagLst>
</file>

<file path=ppt/tags/tag146.xml><?xml version="1.0" encoding="utf-8"?>
<p:tagLst xmlns:p="http://schemas.openxmlformats.org/presentationml/2006/main">
  <p:tag name="AS_UNIQUEID" val="272"/>
  <p:tag name="KSO_WM_BEAUTIFY_FLAG" val=""/>
</p:tagLst>
</file>

<file path=ppt/tags/tag147.xml><?xml version="1.0" encoding="utf-8"?>
<p:tagLst xmlns:p="http://schemas.openxmlformats.org/presentationml/2006/main">
  <p:tag name="AS_UNIQUEID" val="273"/>
</p:tagLst>
</file>

<file path=ppt/tags/tag148.xml><?xml version="1.0" encoding="utf-8"?>
<p:tagLst xmlns:p="http://schemas.openxmlformats.org/presentationml/2006/main">
  <p:tag name="AS_UNIQUEID" val="274"/>
  <p:tag name="KSO_WM_BEAUTIFY_FLAG" val=""/>
</p:tagLst>
</file>

<file path=ppt/tags/tag149.xml><?xml version="1.0" encoding="utf-8"?>
<p:tagLst xmlns:p="http://schemas.openxmlformats.org/presentationml/2006/main">
  <p:tag name="AS_UNIQUEID" val="275"/>
</p:tagLst>
</file>

<file path=ppt/tags/tag15.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276"/>
  <p:tag name="KSO_WM_BEAUTIFY_FLAG" val=""/>
</p:tagLst>
</file>

<file path=ppt/tags/tag151.xml><?xml version="1.0" encoding="utf-8"?>
<p:tagLst xmlns:p="http://schemas.openxmlformats.org/presentationml/2006/main">
  <p:tag name="AS_UNIQUEID" val="277"/>
</p:tagLst>
</file>

<file path=ppt/tags/tag152.xml><?xml version="1.0" encoding="utf-8"?>
<p:tagLst xmlns:p="http://schemas.openxmlformats.org/presentationml/2006/main">
  <p:tag name="AS_UNIQUEID" val="278"/>
  <p:tag name="KSO_WM_BEAUTIFY_FLAG" val=""/>
</p:tagLst>
</file>

<file path=ppt/tags/tag153.xml><?xml version="1.0" encoding="utf-8"?>
<p:tagLst xmlns:p="http://schemas.openxmlformats.org/presentationml/2006/main">
  <p:tag name="AS_UNIQUEID" val="279"/>
</p:tagLst>
</file>

<file path=ppt/tags/tag154.xml><?xml version="1.0" encoding="utf-8"?>
<p:tagLst xmlns:p="http://schemas.openxmlformats.org/presentationml/2006/main">
  <p:tag name="AS_UNIQUEID" val="280"/>
  <p:tag name="KSO_WM_BEAUTIFY_FLAG" val=""/>
</p:tagLst>
</file>

<file path=ppt/tags/tag155.xml><?xml version="1.0" encoding="utf-8"?>
<p:tagLst xmlns:p="http://schemas.openxmlformats.org/presentationml/2006/main">
  <p:tag name="AS_UNIQUEID" val="281"/>
</p:tagLst>
</file>

<file path=ppt/tags/tag156.xml><?xml version="1.0" encoding="utf-8"?>
<p:tagLst xmlns:p="http://schemas.openxmlformats.org/presentationml/2006/main">
  <p:tag name="AS_UNIQUEID" val="282"/>
  <p:tag name="KSO_WM_BEAUTIFY_FLAG" val=""/>
</p:tagLst>
</file>

<file path=ppt/tags/tag157.xml><?xml version="1.0" encoding="utf-8"?>
<p:tagLst xmlns:p="http://schemas.openxmlformats.org/presentationml/2006/main">
  <p:tag name="AS_UNIQUEID" val="283"/>
</p:tagLst>
</file>

<file path=ppt/tags/tag158.xml><?xml version="1.0" encoding="utf-8"?>
<p:tagLst xmlns:p="http://schemas.openxmlformats.org/presentationml/2006/main">
  <p:tag name="AS_UNIQUEID" val="284"/>
  <p:tag name="KSO_WM_BEAUTIFY_FLAG" val=""/>
</p:tagLst>
</file>

<file path=ppt/tags/tag159.xml><?xml version="1.0" encoding="utf-8"?>
<p:tagLst xmlns:p="http://schemas.openxmlformats.org/presentationml/2006/main">
  <p:tag name="AS_UNIQUEID" val="285"/>
</p:tagLst>
</file>

<file path=ppt/tags/tag16.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286"/>
  <p:tag name="KSO_WM_BEAUTIFY_FLAG" val=""/>
</p:tagLst>
</file>

<file path=ppt/tags/tag161.xml><?xml version="1.0" encoding="utf-8"?>
<p:tagLst xmlns:p="http://schemas.openxmlformats.org/presentationml/2006/main">
  <p:tag name="AS_UNIQUEID" val="287"/>
</p:tagLst>
</file>

<file path=ppt/tags/tag162.xml><?xml version="1.0" encoding="utf-8"?>
<p:tagLst xmlns:p="http://schemas.openxmlformats.org/presentationml/2006/main">
  <p:tag name="AS_UNIQUEID" val="288"/>
  <p:tag name="KSO_WM_BEAUTIFY_FLAG" val=""/>
</p:tagLst>
</file>

<file path=ppt/tags/tag163.xml><?xml version="1.0" encoding="utf-8"?>
<p:tagLst xmlns:p="http://schemas.openxmlformats.org/presentationml/2006/main">
  <p:tag name="AS_UNIQUEID" val="289"/>
</p:tagLst>
</file>

<file path=ppt/tags/tag164.xml><?xml version="1.0" encoding="utf-8"?>
<p:tagLst xmlns:p="http://schemas.openxmlformats.org/presentationml/2006/main">
  <p:tag name="AS_UNIQUEID" val="290"/>
  <p:tag name="KSO_WM_BEAUTIFY_FLAG" val=""/>
</p:tagLst>
</file>

<file path=ppt/tags/tag165.xml><?xml version="1.0" encoding="utf-8"?>
<p:tagLst xmlns:p="http://schemas.openxmlformats.org/presentationml/2006/main">
  <p:tag name="AS_UNIQUEID" val="291"/>
</p:tagLst>
</file>

<file path=ppt/tags/tag166.xml><?xml version="1.0" encoding="utf-8"?>
<p:tagLst xmlns:p="http://schemas.openxmlformats.org/presentationml/2006/main">
  <p:tag name="AS_UNIQUEID" val="292"/>
  <p:tag name="KSO_WM_BEAUTIFY_FLAG" val=""/>
</p:tagLst>
</file>

<file path=ppt/tags/tag167.xml><?xml version="1.0" encoding="utf-8"?>
<p:tagLst xmlns:p="http://schemas.openxmlformats.org/presentationml/2006/main">
  <p:tag name="AS_UNIQUEID" val="293"/>
</p:tagLst>
</file>

<file path=ppt/tags/tag168.xml><?xml version="1.0" encoding="utf-8"?>
<p:tagLst xmlns:p="http://schemas.openxmlformats.org/presentationml/2006/main">
  <p:tag name="AS_UNIQUEID" val="294"/>
  <p:tag name="KSO_WM_BEAUTIFY_FLAG" val=""/>
</p:tagLst>
</file>

<file path=ppt/tags/tag169.xml><?xml version="1.0" encoding="utf-8"?>
<p:tagLst xmlns:p="http://schemas.openxmlformats.org/presentationml/2006/main">
  <p:tag name="AS_UNIQUEID" val="295"/>
</p:tagLst>
</file>

<file path=ppt/tags/tag17.xml><?xml version="1.0" encoding="utf-8"?>
<p:tagLst xmlns:p="http://schemas.openxmlformats.org/presentationml/2006/main">
  <p:tag name="AS_UNIQUEID" val="1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296"/>
  <p:tag name="KSO_WM_BEAUTIFY_FLAG" val=""/>
</p:tagLst>
</file>

<file path=ppt/tags/tag171.xml><?xml version="1.0" encoding="utf-8"?>
<p:tagLst xmlns:p="http://schemas.openxmlformats.org/presentationml/2006/main">
  <p:tag name="AS_UNIQUEID" val="297"/>
</p:tagLst>
</file>

<file path=ppt/tags/tag172.xml><?xml version="1.0" encoding="utf-8"?>
<p:tagLst xmlns:p="http://schemas.openxmlformats.org/presentationml/2006/main">
  <p:tag name="AS_UNIQUEID" val="298"/>
  <p:tag name="KSO_WM_BEAUTIFY_FLAG" val=""/>
</p:tagLst>
</file>

<file path=ppt/tags/tag173.xml><?xml version="1.0" encoding="utf-8"?>
<p:tagLst xmlns:p="http://schemas.openxmlformats.org/presentationml/2006/main">
  <p:tag name="AS_UNIQUEID" val="299"/>
</p:tagLst>
</file>

<file path=ppt/tags/tag174.xml><?xml version="1.0" encoding="utf-8"?>
<p:tagLst xmlns:p="http://schemas.openxmlformats.org/presentationml/2006/main">
  <p:tag name="AS_UNIQUEID" val="300"/>
  <p:tag name="KSO_WM_BEAUTIFY_FLAG" val=""/>
</p:tagLst>
</file>

<file path=ppt/tags/tag175.xml><?xml version="1.0" encoding="utf-8"?>
<p:tagLst xmlns:p="http://schemas.openxmlformats.org/presentationml/2006/main">
  <p:tag name="AS_UNIQUEID" val="301"/>
</p:tagLst>
</file>

<file path=ppt/tags/tag176.xml><?xml version="1.0" encoding="utf-8"?>
<p:tagLst xmlns:p="http://schemas.openxmlformats.org/presentationml/2006/main">
  <p:tag name="AS_UNIQUEID" val="302"/>
  <p:tag name="KSO_WM_BEAUTIFY_FLAG" val=""/>
</p:tagLst>
</file>

<file path=ppt/tags/tag177.xml><?xml version="1.0" encoding="utf-8"?>
<p:tagLst xmlns:p="http://schemas.openxmlformats.org/presentationml/2006/main">
  <p:tag name="AS_UNIQUEID" val="303"/>
  <p:tag name="KSO_WM_BEAUTIFY_FLAG" val=""/>
</p:tagLst>
</file>

<file path=ppt/tags/tag178.xml><?xml version="1.0" encoding="utf-8"?>
<p:tagLst xmlns:p="http://schemas.openxmlformats.org/presentationml/2006/main">
  <p:tag name="AS_UNIQUEID" val="304"/>
</p:tagLst>
</file>

<file path=ppt/tags/tag179.xml><?xml version="1.0" encoding="utf-8"?>
<p:tagLst xmlns:p="http://schemas.openxmlformats.org/presentationml/2006/main">
  <p:tag name="AS_UNIQUEID" val="305"/>
  <p:tag name="KSO_WM_BEAUTIFY_FLAG" val=""/>
</p:tagLst>
</file>

<file path=ppt/tags/tag18.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306"/>
</p:tagLst>
</file>

<file path=ppt/tags/tag181.xml><?xml version="1.0" encoding="utf-8"?>
<p:tagLst xmlns:p="http://schemas.openxmlformats.org/presentationml/2006/main">
  <p:tag name="AS_UNIQUEID" val="307"/>
</p:tagLst>
</file>

<file path=ppt/tags/tag182.xml><?xml version="1.0" encoding="utf-8"?>
<p:tagLst xmlns:p="http://schemas.openxmlformats.org/presentationml/2006/main">
  <p:tag name="AS_UNIQUEID" val="308"/>
</p:tagLst>
</file>

<file path=ppt/tags/tag183.xml><?xml version="1.0" encoding="utf-8"?>
<p:tagLst xmlns:p="http://schemas.openxmlformats.org/presentationml/2006/main">
  <p:tag name="AS_UNIQUEID" val="309"/>
  <p:tag name="KSO_WM_BEAUTIFY_FLAG" val=""/>
</p:tagLst>
</file>

<file path=ppt/tags/tag184.xml><?xml version="1.0" encoding="utf-8"?>
<p:tagLst xmlns:p="http://schemas.openxmlformats.org/presentationml/2006/main">
  <p:tag name="AS_UNIQUEID" val="310"/>
</p:tagLst>
</file>

<file path=ppt/tags/tag185.xml><?xml version="1.0" encoding="utf-8"?>
<p:tagLst xmlns:p="http://schemas.openxmlformats.org/presentationml/2006/main">
  <p:tag name="AS_UNIQUEID" val="311"/>
  <p:tag name="KSO_WM_BEAUTIFY_FLAG" val=""/>
</p:tagLst>
</file>

<file path=ppt/tags/tag186.xml><?xml version="1.0" encoding="utf-8"?>
<p:tagLst xmlns:p="http://schemas.openxmlformats.org/presentationml/2006/main">
  <p:tag name="AS_UNIQUEID" val="312"/>
</p:tagLst>
</file>

<file path=ppt/tags/tag187.xml><?xml version="1.0" encoding="utf-8"?>
<p:tagLst xmlns:p="http://schemas.openxmlformats.org/presentationml/2006/main">
  <p:tag name="AS_UNIQUEID" val="313"/>
</p:tagLst>
</file>

<file path=ppt/tags/tag188.xml><?xml version="1.0" encoding="utf-8"?>
<p:tagLst xmlns:p="http://schemas.openxmlformats.org/presentationml/2006/main">
  <p:tag name="AS_UNIQUEID" val="314"/>
</p:tagLst>
</file>

<file path=ppt/tags/tag189.xml><?xml version="1.0" encoding="utf-8"?>
<p:tagLst xmlns:p="http://schemas.openxmlformats.org/presentationml/2006/main">
  <p:tag name="AS_UNIQUEID" val="315"/>
  <p:tag name="KSO_WM_BEAUTIFY_FLAG" val=""/>
</p:tagLst>
</file>

<file path=ppt/tags/tag19.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AS_UNIQUEID" val="316"/>
</p:tagLst>
</file>

<file path=ppt/tags/tag191.xml><?xml version="1.0" encoding="utf-8"?>
<p:tagLst xmlns:p="http://schemas.openxmlformats.org/presentationml/2006/main">
  <p:tag name="AS_UNIQUEID" val="317"/>
  <p:tag name="KSO_WM_BEAUTIFY_FLAG" val=""/>
</p:tagLst>
</file>

<file path=ppt/tags/tag192.xml><?xml version="1.0" encoding="utf-8"?>
<p:tagLst xmlns:p="http://schemas.openxmlformats.org/presentationml/2006/main">
  <p:tag name="AS_UNIQUEID" val="318"/>
</p:tagLst>
</file>

<file path=ppt/tags/tag193.xml><?xml version="1.0" encoding="utf-8"?>
<p:tagLst xmlns:p="http://schemas.openxmlformats.org/presentationml/2006/main">
  <p:tag name="AS_UNIQUEID" val="319"/>
  <p:tag name="KSO_WM_BEAUTIFY_FLAG" val=""/>
</p:tagLst>
</file>

<file path=ppt/tags/tag194.xml><?xml version="1.0" encoding="utf-8"?>
<p:tagLst xmlns:p="http://schemas.openxmlformats.org/presentationml/2006/main">
  <p:tag name="AS_UNIQUEID" val="320"/>
</p:tagLst>
</file>

<file path=ppt/tags/tag195.xml><?xml version="1.0" encoding="utf-8"?>
<p:tagLst xmlns:p="http://schemas.openxmlformats.org/presentationml/2006/main">
  <p:tag name="AS_UNIQUEID" val="321"/>
</p:tagLst>
</file>

<file path=ppt/tags/tag196.xml><?xml version="1.0" encoding="utf-8"?>
<p:tagLst xmlns:p="http://schemas.openxmlformats.org/presentationml/2006/main">
  <p:tag name="AS_UNIQUEID" val="322"/>
</p:tagLst>
</file>

<file path=ppt/tags/tag197.xml><?xml version="1.0" encoding="utf-8"?>
<p:tagLst xmlns:p="http://schemas.openxmlformats.org/presentationml/2006/main">
  <p:tag name="AS_UNIQUEID" val="323"/>
  <p:tag name="KSO_WM_BEAUTIFY_FLAG" val=""/>
</p:tagLst>
</file>

<file path=ppt/tags/tag198.xml><?xml version="1.0" encoding="utf-8"?>
<p:tagLst xmlns:p="http://schemas.openxmlformats.org/presentationml/2006/main">
  <p:tag name="AS_UNIQUEID" val="324"/>
</p:tagLst>
</file>

<file path=ppt/tags/tag199.xml><?xml version="1.0" encoding="utf-8"?>
<p:tagLst xmlns:p="http://schemas.openxmlformats.org/presentationml/2006/main">
  <p:tag name="AS_UNIQUEID" val="325"/>
  <p:tag name="KSO_WM_BEAUTIFY_FLAG" val=""/>
</p:tagLst>
</file>

<file path=ppt/tags/tag2.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47"/>
</p:tagLst>
</file>

<file path=ppt/tags/tag200.xml><?xml version="1.0" encoding="utf-8"?>
<p:tagLst xmlns:p="http://schemas.openxmlformats.org/presentationml/2006/main">
  <p:tag name="AS_UNIQUEID" val="326"/>
  <p:tag name="KSO_WM_BEAUTIFY_FLAG" val=""/>
</p:tagLst>
</file>

<file path=ppt/tags/tag201.xml><?xml version="1.0" encoding="utf-8"?>
<p:tagLst xmlns:p="http://schemas.openxmlformats.org/presentationml/2006/main">
  <p:tag name="AS_UNIQUEID" val="327"/>
</p:tagLst>
</file>

<file path=ppt/tags/tag202.xml><?xml version="1.0" encoding="utf-8"?>
<p:tagLst xmlns:p="http://schemas.openxmlformats.org/presentationml/2006/main">
  <p:tag name="AS_UNIQUEID" val="127"/>
  <p:tag name="KSO_WM_ASSEMBLE_CHIP_INDEX" val="b2c79b6463b245b2b5d3fe22d30e0b6d"/>
  <p:tag name="KSO_WM_CHIP_GROUPID" val="5e6b05596848fb12bee65ac8"/>
  <p:tag name="KSO_WM_CHIP_XID" val="5e6b05596848fb12bee65aca"/>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VALUE" val="175"/>
</p:tagLst>
</file>

<file path=ppt/tags/tag203.xml><?xml version="1.0" encoding="utf-8"?>
<p:tagLst xmlns:p="http://schemas.openxmlformats.org/presentationml/2006/main">
  <p:tag name="AS_UNIQUEID" val="328"/>
  <p:tag name="KSO_WM_BEAUTIFY_FLAG" val=""/>
</p:tagLst>
</file>

<file path=ppt/tags/tag204.xml><?xml version="1.0" encoding="utf-8"?>
<p:tagLst xmlns:p="http://schemas.openxmlformats.org/presentationml/2006/main">
  <p:tag name="AS_UNIQUEID" val="329"/>
</p:tagLst>
</file>

<file path=ppt/tags/tag205.xml><?xml version="1.0" encoding="utf-8"?>
<p:tagLst xmlns:p="http://schemas.openxmlformats.org/presentationml/2006/main">
  <p:tag name="AS_UNIQUEID" val="330"/>
  <p:tag name="KSO_WM_BEAUTIFY_FLAG" val=""/>
</p:tagLst>
</file>

<file path=ppt/tags/tag206.xml><?xml version="1.0" encoding="utf-8"?>
<p:tagLst xmlns:p="http://schemas.openxmlformats.org/presentationml/2006/main">
  <p:tag name="AS_UNIQUEID" val="331"/>
  <p:tag name="TABLE_ENDDRAG_ORIGIN_RECT" val="815*367"/>
  <p:tag name="TABLE_ENDDRAG_RECT" val="83*154*815*367"/>
</p:tagLst>
</file>

<file path=ppt/tags/tag207.xml><?xml version="1.0" encoding="utf-8"?>
<p:tagLst xmlns:p="http://schemas.openxmlformats.org/presentationml/2006/main">
  <p:tag name="AS_UNIQUEID" val="332"/>
  <p:tag name="KSO_WM_BEAUTIFY_FLAG" val=""/>
</p:tagLst>
</file>

<file path=ppt/tags/tag208.xml><?xml version="1.0" encoding="utf-8"?>
<p:tagLst xmlns:p="http://schemas.openxmlformats.org/presentationml/2006/main">
  <p:tag name="AS_UNIQUEID" val="333"/>
</p:tagLst>
</file>

<file path=ppt/tags/tag209.xml><?xml version="1.0" encoding="utf-8"?>
<p:tagLst xmlns:p="http://schemas.openxmlformats.org/presentationml/2006/main">
  <p:tag name="AS_UNIQUEID" val="334"/>
  <p:tag name="KSO_WM_BEAUTIFY_FLAG" val=""/>
</p:tagLst>
</file>

<file path=ppt/tags/tag21.xml><?xml version="1.0" encoding="utf-8"?>
<p:tagLst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335"/>
  <p:tag name="TABLE_ENDDRAG_ORIGIN_RECT" val="816*375"/>
  <p:tag name="TABLE_ENDDRAG_RECT" val="78*154*816*375"/>
</p:tagLst>
</file>

<file path=ppt/tags/tag211.xml><?xml version="1.0" encoding="utf-8"?>
<p:tagLst xmlns:p="http://schemas.openxmlformats.org/presentationml/2006/main">
  <p:tag name="AS_UNIQUEID" val="336"/>
  <p:tag name="KSO_WM_BEAUTIFY_FLAG" val=""/>
</p:tagLst>
</file>

<file path=ppt/tags/tag212.xml><?xml version="1.0" encoding="utf-8"?>
<p:tagLst xmlns:p="http://schemas.openxmlformats.org/presentationml/2006/main">
  <p:tag name="AS_UNIQUEID" val="337"/>
</p:tagLst>
</file>

<file path=ppt/tags/tag213.xml><?xml version="1.0" encoding="utf-8"?>
<p:tagLst xmlns:p="http://schemas.openxmlformats.org/presentationml/2006/main">
  <p:tag name="AS_UNIQUEID" val="338"/>
  <p:tag name="KSO_WM_BEAUTIFY_FLAG" val=""/>
</p:tagLst>
</file>

<file path=ppt/tags/tag214.xml><?xml version="1.0" encoding="utf-8"?>
<p:tagLst xmlns:p="http://schemas.openxmlformats.org/presentationml/2006/main">
  <p:tag name="AS_UNIQUEID" val="339"/>
  <p:tag name="KSO_WM_BEAUTIFY_FLAG" val=""/>
</p:tagLst>
</file>

<file path=ppt/tags/tag215.xml><?xml version="1.0" encoding="utf-8"?>
<p:tagLst xmlns:p="http://schemas.openxmlformats.org/presentationml/2006/main">
  <p:tag name="AS_UNIQUEID" val="340"/>
</p:tagLst>
</file>

<file path=ppt/tags/tag216.xml><?xml version="1.0" encoding="utf-8"?>
<p:tagLst xmlns:p="http://schemas.openxmlformats.org/presentationml/2006/main">
  <p:tag name="AS_UNIQUEID" val="341"/>
</p:tagLst>
</file>

<file path=ppt/tags/tag217.xml><?xml version="1.0" encoding="utf-8"?>
<p:tagLst xmlns:p="http://schemas.openxmlformats.org/presentationml/2006/main">
  <p:tag name="AS_UNIQUEID" val="342"/>
  <p:tag name="KSO_WM_BEAUTIFY_FLAG" val=""/>
</p:tagLst>
</file>

<file path=ppt/tags/tag218.xml><?xml version="1.0" encoding="utf-8"?>
<p:tagLst xmlns:p="http://schemas.openxmlformats.org/presentationml/2006/main">
  <p:tag name="AS_UNIQUEID" val="343"/>
</p:tagLst>
</file>

<file path=ppt/tags/tag219.xml><?xml version="1.0" encoding="utf-8"?>
<p:tagLst xmlns:p="http://schemas.openxmlformats.org/presentationml/2006/main">
  <p:tag name="AS_UNIQUEID" val="344"/>
  <p:tag name="KSO_WM_BEAUTIFY_FLAG" val=""/>
</p:tagLst>
</file>

<file path=ppt/tags/tag22.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345"/>
  <p:tag name="KSO_WM_BEAUTIFY_FLAG" val=""/>
</p:tagLst>
</file>

<file path=ppt/tags/tag221.xml><?xml version="1.0" encoding="utf-8"?>
<p:tagLst xmlns:p="http://schemas.openxmlformats.org/presentationml/2006/main">
  <p:tag name="AS_UNIQUEID" val="346"/>
  <p:tag name="KSO_WM_BEAUTIFY_FLAG" val=""/>
</p:tagLst>
</file>

<file path=ppt/tags/tag222.xml><?xml version="1.0" encoding="utf-8"?>
<p:tagLst xmlns:p="http://schemas.openxmlformats.org/presentationml/2006/main">
  <p:tag name="AS_UNIQUEID" val="347"/>
</p:tagLst>
</file>

<file path=ppt/tags/tag223.xml><?xml version="1.0" encoding="utf-8"?>
<p:tagLst xmlns:p="http://schemas.openxmlformats.org/presentationml/2006/main">
  <p:tag name="AS_UNIQUEID" val="348"/>
</p:tagLst>
</file>

<file path=ppt/tags/tag224.xml><?xml version="1.0" encoding="utf-8"?>
<p:tagLst xmlns:p="http://schemas.openxmlformats.org/presentationml/2006/main">
  <p:tag name="AS_UNIQUEID" val="349"/>
  <p:tag name="KSO_WM_BEAUTIFY_FLAG" val=""/>
</p:tagLst>
</file>

<file path=ppt/tags/tag225.xml><?xml version="1.0" encoding="utf-8"?>
<p:tagLst xmlns:p="http://schemas.openxmlformats.org/presentationml/2006/main">
  <p:tag name="AS_UNIQUEID" val="350"/>
  <p:tag name="KSO_WM_BEAUTIFY_FLAG" val=""/>
</p:tagLst>
</file>

<file path=ppt/tags/tag226.xml><?xml version="1.0" encoding="utf-8"?>
<p:tagLst xmlns:p="http://schemas.openxmlformats.org/presentationml/2006/main">
  <p:tag name="AS_UNIQUEID" val="351"/>
  <p:tag name="KSO_WM_BEAUTIFY_FLAG" val=""/>
</p:tagLst>
</file>

<file path=ppt/tags/tag227.xml><?xml version="1.0" encoding="utf-8"?>
<p:tagLst xmlns:p="http://schemas.openxmlformats.org/presentationml/2006/main">
  <p:tag name="AS_UNIQUEID" val="352"/>
</p:tagLst>
</file>

<file path=ppt/tags/tag228.xml><?xml version="1.0" encoding="utf-8"?>
<p:tagLst xmlns:p="http://schemas.openxmlformats.org/presentationml/2006/main">
  <p:tag name="AS_UNIQUEID" val="353"/>
</p:tagLst>
</file>

<file path=ppt/tags/tag229.xml><?xml version="1.0" encoding="utf-8"?>
<p:tagLst xmlns:p="http://schemas.openxmlformats.org/presentationml/2006/main">
  <p:tag name="AS_UNIQUEID" val="354"/>
  <p:tag name="KSO_WM_BEAUTIFY_FLAG" val=""/>
</p:tagLst>
</file>

<file path=ppt/tags/tag23.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355"/>
  <p:tag name="KSO_WM_BEAUTIFY_FLAG" val=""/>
</p:tagLst>
</file>

<file path=ppt/tags/tag231.xml><?xml version="1.0" encoding="utf-8"?>
<p:tagLst xmlns:p="http://schemas.openxmlformats.org/presentationml/2006/main">
  <p:tag name="AS_UNIQUEID" val="356"/>
</p:tagLst>
</file>

<file path=ppt/tags/tag232.xml><?xml version="1.0" encoding="utf-8"?>
<p:tagLst xmlns:p="http://schemas.openxmlformats.org/presentationml/2006/main">
  <p:tag name="AS_UNIQUEID" val="357"/>
</p:tagLst>
</file>

<file path=ppt/tags/tag233.xml><?xml version="1.0" encoding="utf-8"?>
<p:tagLst xmlns:p="http://schemas.openxmlformats.org/presentationml/2006/main">
  <p:tag name="AS_UNIQUEID" val="358"/>
</p:tagLst>
</file>

<file path=ppt/tags/tag234.xml><?xml version="1.0" encoding="utf-8"?>
<p:tagLst xmlns:p="http://schemas.openxmlformats.org/presentationml/2006/main">
  <p:tag name="AS_UNIQUEID" val="359"/>
</p:tagLst>
</file>

<file path=ppt/tags/tag235.xml><?xml version="1.0" encoding="utf-8"?>
<p:tagLst xmlns:p="http://schemas.openxmlformats.org/presentationml/2006/main">
  <p:tag name="AS_UNIQUEID" val="360"/>
  <p:tag name="KSO_WM_BEAUTIFY_FLAG" val=""/>
</p:tagLst>
</file>

<file path=ppt/tags/tag236.xml><?xml version="1.0" encoding="utf-8"?>
<p:tagLst xmlns:p="http://schemas.openxmlformats.org/presentationml/2006/main">
  <p:tag name="AS_UNIQUEID" val="361"/>
  <p:tag name="KSO_WM_BEAUTIFY_FLAG" val=""/>
</p:tagLst>
</file>

<file path=ppt/tags/tag237.xml><?xml version="1.0" encoding="utf-8"?>
<p:tagLst xmlns:p="http://schemas.openxmlformats.org/presentationml/2006/main">
  <p:tag name="AS_UNIQUEID" val="362"/>
</p:tagLst>
</file>

<file path=ppt/tags/tag238.xml><?xml version="1.0" encoding="utf-8"?>
<p:tagLst xmlns:p="http://schemas.openxmlformats.org/presentationml/2006/main">
  <p:tag name="AS_UNIQUEID" val="363"/>
  <p:tag name="KSO_WM_BEAUTIFY_FLAG" val=""/>
</p:tagLst>
</file>

<file path=ppt/tags/tag239.xml><?xml version="1.0" encoding="utf-8"?>
<p:tagLst xmlns:p="http://schemas.openxmlformats.org/presentationml/2006/main">
  <p:tag name="AS_UNIQUEID" val="364"/>
</p:tagLst>
</file>

<file path=ppt/tags/tag24.xml><?xml version="1.0" encoding="utf-8"?>
<p:tagLst xmlns:p="http://schemas.openxmlformats.org/presentationml/2006/main">
  <p:tag name="AS_UNIQUEID" val="1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365"/>
  <p:tag name="KSO_WM_BEAUTIFY_FLAG" val=""/>
</p:tagLst>
</file>

<file path=ppt/tags/tag241.xml><?xml version="1.0" encoding="utf-8"?>
<p:tagLst xmlns:p="http://schemas.openxmlformats.org/presentationml/2006/main">
  <p:tag name="AS_UNIQUEID" val="366"/>
  <p:tag name="KSO_WM_BEAUTIFY_FLAG" val=""/>
</p:tagLst>
</file>

<file path=ppt/tags/tag242.xml><?xml version="1.0" encoding="utf-8"?>
<p:tagLst xmlns:p="http://schemas.openxmlformats.org/presentationml/2006/main">
  <p:tag name="AS_UNIQUEID" val="367"/>
</p:tagLst>
</file>

<file path=ppt/tags/tag243.xml><?xml version="1.0" encoding="utf-8"?>
<p:tagLst xmlns:p="http://schemas.openxmlformats.org/presentationml/2006/main">
  <p:tag name="AS_UNIQUEID" val="368"/>
  <p:tag name="KSO_WM_BEAUTIFY_FLAG" val=""/>
</p:tagLst>
</file>

<file path=ppt/tags/tag244.xml><?xml version="1.0" encoding="utf-8"?>
<p:tagLst xmlns:p="http://schemas.openxmlformats.org/presentationml/2006/main">
  <p:tag name="AS_UNIQUEID" val="369"/>
</p:tagLst>
</file>

<file path=ppt/tags/tag245.xml><?xml version="1.0" encoding="utf-8"?>
<p:tagLst xmlns:p="http://schemas.openxmlformats.org/presentationml/2006/main">
  <p:tag name="AS_UNIQUEID" val="370"/>
  <p:tag name="KSO_WM_BEAUTIFY_FLAG" val=""/>
</p:tagLst>
</file>

<file path=ppt/tags/tag246.xml><?xml version="1.0" encoding="utf-8"?>
<p:tagLst xmlns:p="http://schemas.openxmlformats.org/presentationml/2006/main">
  <p:tag name="AS_UNIQUEID" val="371"/>
  <p:tag name="KSO_WM_BEAUTIFY_FLAG" val=""/>
</p:tagLst>
</file>

<file path=ppt/tags/tag247.xml><?xml version="1.0" encoding="utf-8"?>
<p:tagLst xmlns:p="http://schemas.openxmlformats.org/presentationml/2006/main">
  <p:tag name="AS_UNIQUEID" val="372"/>
</p:tagLst>
</file>

<file path=ppt/tags/tag248.xml><?xml version="1.0" encoding="utf-8"?>
<p:tagLst xmlns:p="http://schemas.openxmlformats.org/presentationml/2006/main">
  <p:tag name="AS_UNIQUEID" val="373"/>
  <p:tag name="KSO_WM_BEAUTIFY_FLAG" val=""/>
</p:tagLst>
</file>

<file path=ppt/tags/tag249.xml><?xml version="1.0" encoding="utf-8"?>
<p:tagLst xmlns:p="http://schemas.openxmlformats.org/presentationml/2006/main">
  <p:tag name="AS_UNIQUEID" val="374"/>
</p:tagLst>
</file>

<file path=ppt/tags/tag25.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375"/>
  <p:tag name="KSO_WM_BEAUTIFY_FLAG" val=""/>
</p:tagLst>
</file>

<file path=ppt/tags/tag251.xml><?xml version="1.0" encoding="utf-8"?>
<p:tagLst xmlns:p="http://schemas.openxmlformats.org/presentationml/2006/main">
  <p:tag name="AS_UNIQUEID" val="376"/>
  <p:tag name="KSO_WM_BEAUTIFY_FLAG" val=""/>
</p:tagLst>
</file>

<file path=ppt/tags/tag252.xml><?xml version="1.0" encoding="utf-8"?>
<p:tagLst xmlns:p="http://schemas.openxmlformats.org/presentationml/2006/main">
  <p:tag name="AS_UNIQUEID" val="377"/>
  <p:tag name="KSO_WM_BEAUTIFY_FLAG" val=""/>
</p:tagLst>
</file>

<file path=ppt/tags/tag253.xml><?xml version="1.0" encoding="utf-8"?>
<p:tagLst xmlns:p="http://schemas.openxmlformats.org/presentationml/2006/main">
  <p:tag name="AS_UNIQUEID" val="378"/>
  <p:tag name="KSO_WM_BEAUTIFY_FLAG" val=""/>
</p:tagLst>
</file>

<file path=ppt/tags/tag254.xml><?xml version="1.0" encoding="utf-8"?>
<p:tagLst xmlns:p="http://schemas.openxmlformats.org/presentationml/2006/main">
  <p:tag name="AS_UNIQUEID" val="379"/>
  <p:tag name="KSO_WM_BEAUTIFY_FLAG" val=""/>
</p:tagLst>
</file>

<file path=ppt/tags/tag255.xml><?xml version="1.0" encoding="utf-8"?>
<p:tagLst xmlns:p="http://schemas.openxmlformats.org/presentationml/2006/main">
  <p:tag name="AS_UNIQUEID" val="380"/>
</p:tagLst>
</file>

<file path=ppt/tags/tag256.xml><?xml version="1.0" encoding="utf-8"?>
<p:tagLst xmlns:p="http://schemas.openxmlformats.org/presentationml/2006/main">
  <p:tag name="AS_UNIQUEID" val="381"/>
  <p:tag name="KSO_WM_BEAUTIFY_FLAG" val=""/>
</p:tagLst>
</file>

<file path=ppt/tags/tag257.xml><?xml version="1.0" encoding="utf-8"?>
<p:tagLst xmlns:p="http://schemas.openxmlformats.org/presentationml/2006/main">
  <p:tag name="AS_UNIQUEID" val="382"/>
  <p:tag name="KSO_WM_BEAUTIFY_FLAG" val=""/>
</p:tagLst>
</file>

<file path=ppt/tags/tag258.xml><?xml version="1.0" encoding="utf-8"?>
<p:tagLst xmlns:p="http://schemas.openxmlformats.org/presentationml/2006/main">
  <p:tag name="AS_UNIQUEID" val="383"/>
</p:tagLst>
</file>

<file path=ppt/tags/tag259.xml><?xml version="1.0" encoding="utf-8"?>
<p:tagLst xmlns:p="http://schemas.openxmlformats.org/presentationml/2006/main">
  <p:tag name="AS_UNIQUEID" val="384"/>
</p:tagLst>
</file>

<file path=ppt/tags/tag26.xml><?xml version="1.0" encoding="utf-8"?>
<p:tagLst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AS_UNIQUEID" val="385"/>
  <p:tag name="KSO_WM_BEAUTIFY_FLAG" val=""/>
</p:tagLst>
</file>

<file path=ppt/tags/tag261.xml><?xml version="1.0" encoding="utf-8"?>
<p:tagLst xmlns:p="http://schemas.openxmlformats.org/presentationml/2006/main">
  <p:tag name="AS_UNIQUEID" val="386"/>
  <p:tag name="KSO_WM_BEAUTIFY_FLAG" val=""/>
</p:tagLst>
</file>

<file path=ppt/tags/tag262.xml><?xml version="1.0" encoding="utf-8"?>
<p:tagLst xmlns:p="http://schemas.openxmlformats.org/presentationml/2006/main">
  <p:tag name="AS_UNIQUEID" val="387"/>
</p:tagLst>
</file>

<file path=ppt/tags/tag263.xml><?xml version="1.0" encoding="utf-8"?>
<p:tagLst xmlns:p="http://schemas.openxmlformats.org/presentationml/2006/main">
  <p:tag name="AS_UNIQUEID" val="388"/>
  <p:tag name="KSO_WM_BEAUTIFY_FLAG" val=""/>
</p:tagLst>
</file>

<file path=ppt/tags/tag264.xml><?xml version="1.0" encoding="utf-8"?>
<p:tagLst xmlns:p="http://schemas.openxmlformats.org/presentationml/2006/main">
  <p:tag name="AS_UNIQUEID" val="389"/>
  <p:tag name="KSO_WM_BEAUTIFY_FLAG" val=""/>
</p:tagLst>
</file>

<file path=ppt/tags/tag265.xml><?xml version="1.0" encoding="utf-8"?>
<p:tagLst xmlns:p="http://schemas.openxmlformats.org/presentationml/2006/main">
  <p:tag name="AS_UNIQUEID" val="390"/>
</p:tagLst>
</file>

<file path=ppt/tags/tag266.xml><?xml version="1.0" encoding="utf-8"?>
<p:tagLst xmlns:p="http://schemas.openxmlformats.org/presentationml/2006/main">
  <p:tag name="AS_UNIQUEID" val="391"/>
  <p:tag name="KSO_WM_BEAUTIFY_FLAG" val=""/>
</p:tagLst>
</file>

<file path=ppt/tags/tag267.xml><?xml version="1.0" encoding="utf-8"?>
<p:tagLst xmlns:p="http://schemas.openxmlformats.org/presentationml/2006/main">
  <p:tag name="AS_UNIQUEID" val="392"/>
  <p:tag name="KSO_WM_BEAUTIFY_FLAG" val=""/>
</p:tagLst>
</file>

<file path=ppt/tags/tag268.xml><?xml version="1.0" encoding="utf-8"?>
<p:tagLst xmlns:p="http://schemas.openxmlformats.org/presentationml/2006/main">
  <p:tag name="AS_UNIQUEID" val="393"/>
  <p:tag name="KSO_WM_BEAUTIFY_FLAG" val=""/>
</p:tagLst>
</file>

<file path=ppt/tags/tag269.xml><?xml version="1.0" encoding="utf-8"?>
<p:tagLst xmlns:p="http://schemas.openxmlformats.org/presentationml/2006/main">
  <p:tag name="AS_UNIQUEID" val="394"/>
  <p:tag name="KSO_WM_BEAUTIFY_FLAG" val=""/>
</p:tagLst>
</file>

<file path=ppt/tags/tag27.xml><?xml version="1.0" encoding="utf-8"?>
<p:tagLst xmlns:p="http://schemas.openxmlformats.org/presentationml/2006/main">
  <p:tag name="AS_UNIQUEID" val="154"/>
</p:tagLst>
</file>

<file path=ppt/tags/tag270.xml><?xml version="1.0" encoding="utf-8"?>
<p:tagLst xmlns:p="http://schemas.openxmlformats.org/presentationml/2006/main">
  <p:tag name="AS_UNIQUEID" val="395"/>
</p:tagLst>
</file>

<file path=ppt/tags/tag271.xml><?xml version="1.0" encoding="utf-8"?>
<p:tagLst xmlns:p="http://schemas.openxmlformats.org/presentationml/2006/main">
  <p:tag name="AS_UNIQUEID" val="396"/>
  <p:tag name="KSO_WM_BEAUTIFY_FLAG" val=""/>
</p:tagLst>
</file>

<file path=ppt/tags/tag272.xml><?xml version="1.0" encoding="utf-8"?>
<p:tagLst xmlns:p="http://schemas.openxmlformats.org/presentationml/2006/main">
  <p:tag name="AS_UNIQUEID" val="397"/>
  <p:tag name="KSO_WM_BEAUTIFY_FLAG" val=""/>
</p:tagLst>
</file>

<file path=ppt/tags/tag273.xml><?xml version="1.0" encoding="utf-8"?>
<p:tagLst xmlns:p="http://schemas.openxmlformats.org/presentationml/2006/main">
  <p:tag name="AS_UNIQUEID" val="398"/>
</p:tagLst>
</file>

<file path=ppt/tags/tag274.xml><?xml version="1.0" encoding="utf-8"?>
<p:tagLst xmlns:p="http://schemas.openxmlformats.org/presentationml/2006/main">
  <p:tag name="AS_UNIQUEID" val="399"/>
</p:tagLst>
</file>

<file path=ppt/tags/tag275.xml><?xml version="1.0" encoding="utf-8"?>
<p:tagLst xmlns:p="http://schemas.openxmlformats.org/presentationml/2006/main">
  <p:tag name="AS_UNIQUEID" val="453"/>
</p:tagLst>
</file>

<file path=ppt/tags/tag276.xml><?xml version="1.0" encoding="utf-8"?>
<p:tagLst xmlns:p="http://schemas.openxmlformats.org/presentationml/2006/main">
  <p:tag name="AS_UNIQUEID" val="400"/>
</p:tagLst>
</file>

<file path=ppt/tags/tag277.xml><?xml version="1.0" encoding="utf-8"?>
<p:tagLst xmlns:p="http://schemas.openxmlformats.org/presentationml/2006/main">
  <p:tag name="AS_UNIQUEID" val="401"/>
  <p:tag name="KSO_WM_BEAUTIFY_FLAG" val=""/>
</p:tagLst>
</file>

<file path=ppt/tags/tag278.xml><?xml version="1.0" encoding="utf-8"?>
<p:tagLst xmlns:p="http://schemas.openxmlformats.org/presentationml/2006/main">
  <p:tag name="AS_UNIQUEID" val="402"/>
</p:tagLst>
</file>

<file path=ppt/tags/tag279.xml><?xml version="1.0" encoding="utf-8"?>
<p:tagLst xmlns:p="http://schemas.openxmlformats.org/presentationml/2006/main">
  <p:tag name="AS_UNIQUEID" val="403"/>
  <p:tag name="KSO_WM_BEAUTIFY_FLAG" val=""/>
</p:tagLst>
</file>

<file path=ppt/tags/tag28.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404"/>
</p:tagLst>
</file>

<file path=ppt/tags/tag281.xml><?xml version="1.0" encoding="utf-8"?>
<p:tagLst xmlns:p="http://schemas.openxmlformats.org/presentationml/2006/main">
  <p:tag name="AS_UNIQUEID" val="405"/>
  <p:tag name="KSO_WM_BEAUTIFY_FLAG" val=""/>
</p:tagLst>
</file>

<file path=ppt/tags/tag282.xml><?xml version="1.0" encoding="utf-8"?>
<p:tagLst xmlns:p="http://schemas.openxmlformats.org/presentationml/2006/main">
  <p:tag name="AS_UNIQUEID" val="406"/>
</p:tagLst>
</file>

<file path=ppt/tags/tag283.xml><?xml version="1.0" encoding="utf-8"?>
<p:tagLst xmlns:p="http://schemas.openxmlformats.org/presentationml/2006/main">
  <p:tag name="AS_UNIQUEID" val="407"/>
</p:tagLst>
</file>

<file path=ppt/tags/tag284.xml><?xml version="1.0" encoding="utf-8"?>
<p:tagLst xmlns:p="http://schemas.openxmlformats.org/presentationml/2006/main">
  <p:tag name="AS_UNIQUEID" val="408"/>
  <p:tag name="KSO_WM_BEAUTIFY_FLAG" val=""/>
</p:tagLst>
</file>

<file path=ppt/tags/tag285.xml><?xml version="1.0" encoding="utf-8"?>
<p:tagLst xmlns:p="http://schemas.openxmlformats.org/presentationml/2006/main">
  <p:tag name="AS_UNIQUEID" val="409"/>
</p:tagLst>
</file>

<file path=ppt/tags/tag286.xml><?xml version="1.0" encoding="utf-8"?>
<p:tagLst xmlns:p="http://schemas.openxmlformats.org/presentationml/2006/main">
  <p:tag name="AS_UNIQUEID" val="410"/>
  <p:tag name="KSO_WM_BEAUTIFY_FLAG" val=""/>
</p:tagLst>
</file>

<file path=ppt/tags/tag287.xml><?xml version="1.0" encoding="utf-8"?>
<p:tagLst xmlns:p="http://schemas.openxmlformats.org/presentationml/2006/main">
  <p:tag name="AS_UNIQUEID" val="411"/>
  <p:tag name="KSO_WM_BEAUTIFY_FLAG" val=""/>
</p:tagLst>
</file>

<file path=ppt/tags/tag288.xml><?xml version="1.0" encoding="utf-8"?>
<p:tagLst xmlns:p="http://schemas.openxmlformats.org/presentationml/2006/main">
  <p:tag name="AS_UNIQUEID" val="412"/>
  <p:tag name="KSO_WM_BEAUTIFY_FLAG" val=""/>
</p:tagLst>
</file>

<file path=ppt/tags/tag289.xml><?xml version="1.0" encoding="utf-8"?>
<p:tagLst xmlns:p="http://schemas.openxmlformats.org/presentationml/2006/main">
  <p:tag name="AS_UNIQUEID" val="413"/>
  <p:tag name="KSO_WM_BEAUTIFY_FLAG" val=""/>
</p:tagLst>
</file>

<file path=ppt/tags/tag29.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414"/>
</p:tagLst>
</file>

<file path=ppt/tags/tag291.xml><?xml version="1.0" encoding="utf-8"?>
<p:tagLst xmlns:p="http://schemas.openxmlformats.org/presentationml/2006/main">
  <p:tag name="AS_UNIQUEID" val="415"/>
  <p:tag name="KSO_WM_BEAUTIFY_FLAG" val=""/>
</p:tagLst>
</file>

<file path=ppt/tags/tag292.xml><?xml version="1.0" encoding="utf-8"?>
<p:tagLst xmlns:p="http://schemas.openxmlformats.org/presentationml/2006/main">
  <p:tag name="AS_UNIQUEID" val="416"/>
  <p:tag name="KSO_WM_BEAUTIFY_FLAG" val=""/>
</p:tagLst>
</file>

<file path=ppt/tags/tag293.xml><?xml version="1.0" encoding="utf-8"?>
<p:tagLst xmlns:p="http://schemas.openxmlformats.org/presentationml/2006/main">
  <p:tag name="AS_UNIQUEID" val="417"/>
</p:tagLst>
</file>

<file path=ppt/tags/tag294.xml><?xml version="1.0" encoding="utf-8"?>
<p:tagLst xmlns:p="http://schemas.openxmlformats.org/presentationml/2006/main">
  <p:tag name="AS_UNIQUEID" val="418"/>
</p:tagLst>
</file>

<file path=ppt/tags/tag295.xml><?xml version="1.0" encoding="utf-8"?>
<p:tagLst xmlns:p="http://schemas.openxmlformats.org/presentationml/2006/main">
  <p:tag name="AS_UNIQUEID" val="419"/>
</p:tagLst>
</file>

<file path=ppt/tags/tag296.xml><?xml version="1.0" encoding="utf-8"?>
<p:tagLst xmlns:p="http://schemas.openxmlformats.org/presentationml/2006/main">
  <p:tag name="AS_UNIQUEID" val="420"/>
  <p:tag name="KSO_WM_BEAUTIFY_FLAG" val=""/>
</p:tagLst>
</file>

<file path=ppt/tags/tag297.xml><?xml version="1.0" encoding="utf-8"?>
<p:tagLst xmlns:p="http://schemas.openxmlformats.org/presentationml/2006/main">
  <p:tag name="AS_UNIQUEID" val="421"/>
  <p:tag name="KSO_WM_BEAUTIFY_FLAG" val=""/>
</p:tagLst>
</file>

<file path=ppt/tags/tag298.xml><?xml version="1.0" encoding="utf-8"?>
<p:tagLst xmlns:p="http://schemas.openxmlformats.org/presentationml/2006/main">
  <p:tag name="AS_UNIQUEID" val="422"/>
</p:tagLst>
</file>

<file path=ppt/tags/tag299.xml><?xml version="1.0" encoding="utf-8"?>
<p:tagLst xmlns:p="http://schemas.openxmlformats.org/presentationml/2006/main">
  <p:tag name="AS_UNIQUEID" val="423"/>
  <p:tag name="KSO_WM_BEAUTIFY_FLAG" val=""/>
</p:tagLst>
</file>

<file path=ppt/tags/tag3.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424"/>
  <p:tag name="KSO_WM_BEAUTIFY_FLAG" val=""/>
</p:tagLst>
</file>

<file path=ppt/tags/tag301.xml><?xml version="1.0" encoding="utf-8"?>
<p:tagLst xmlns:p="http://schemas.openxmlformats.org/presentationml/2006/main">
  <p:tag name="AS_UNIQUEID" val="425"/>
</p:tagLst>
</file>

<file path=ppt/tags/tag302.xml><?xml version="1.0" encoding="utf-8"?>
<p:tagLst xmlns:p="http://schemas.openxmlformats.org/presentationml/2006/main">
  <p:tag name="AS_UNIQUEID" val="426"/>
</p:tagLst>
</file>

<file path=ppt/tags/tag303.xml><?xml version="1.0" encoding="utf-8"?>
<p:tagLst xmlns:p="http://schemas.openxmlformats.org/presentationml/2006/main">
  <p:tag name="AS_UNIQUEID" val="427"/>
</p:tagLst>
</file>

<file path=ppt/tags/tag304.xml><?xml version="1.0" encoding="utf-8"?>
<p:tagLst xmlns:p="http://schemas.openxmlformats.org/presentationml/2006/main">
  <p:tag name="AS_UNIQUEID" val="428"/>
</p:tagLst>
</file>

<file path=ppt/tags/tag305.xml><?xml version="1.0" encoding="utf-8"?>
<p:tagLst xmlns:p="http://schemas.openxmlformats.org/presentationml/2006/main">
  <p:tag name="AS_UNIQUEID" val="429"/>
  <p:tag name="KSO_WM_BEAUTIFY_FLAG" val=""/>
</p:tagLst>
</file>

<file path=ppt/tags/tag306.xml><?xml version="1.0" encoding="utf-8"?>
<p:tagLst xmlns:p="http://schemas.openxmlformats.org/presentationml/2006/main">
  <p:tag name="AS_UNIQUEID" val="430"/>
</p:tagLst>
</file>

<file path=ppt/tags/tag307.xml><?xml version="1.0" encoding="utf-8"?>
<p:tagLst xmlns:p="http://schemas.openxmlformats.org/presentationml/2006/main">
  <p:tag name="AS_UNIQUEID" val="431"/>
  <p:tag name="KSO_WM_BEAUTIFY_FLAG" val=""/>
</p:tagLst>
</file>

<file path=ppt/tags/tag308.xml><?xml version="1.0" encoding="utf-8"?>
<p:tagLst xmlns:p="http://schemas.openxmlformats.org/presentationml/2006/main">
  <p:tag name="AS_UNIQUEID" val="432"/>
</p:tagLst>
</file>

<file path=ppt/tags/tag309.xml><?xml version="1.0" encoding="utf-8"?>
<p:tagLst xmlns:p="http://schemas.openxmlformats.org/presentationml/2006/main">
  <p:tag name="AS_UNIQUEID" val="433"/>
  <p:tag name="KSO_WM_BEAUTIFY_FLAG" val=""/>
</p:tagLst>
</file>

<file path=ppt/tags/tag31.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434"/>
  <p:tag name="KSO_WM_BEAUTIFY_FLAG" val=""/>
</p:tagLst>
</file>

<file path=ppt/tags/tag311.xml><?xml version="1.0" encoding="utf-8"?>
<p:tagLst xmlns:p="http://schemas.openxmlformats.org/presentationml/2006/main">
  <p:tag name="AS_UNIQUEID" val="435"/>
</p:tagLst>
</file>

<file path=ppt/tags/tag312.xml><?xml version="1.0" encoding="utf-8"?>
<p:tagLst xmlns:p="http://schemas.openxmlformats.org/presentationml/2006/main">
  <p:tag name="AS_UNIQUEID" val="436"/>
</p:tagLst>
</file>

<file path=ppt/tags/tag313.xml><?xml version="1.0" encoding="utf-8"?>
<p:tagLst xmlns:p="http://schemas.openxmlformats.org/presentationml/2006/main">
  <p:tag name="AS_UNIQUEID" val="437"/>
  <p:tag name="KSO_WM_BEAUTIFY_FLAG" val=""/>
</p:tagLst>
</file>

<file path=ppt/tags/tag314.xml><?xml version="1.0" encoding="utf-8"?>
<p:tagLst xmlns:p="http://schemas.openxmlformats.org/presentationml/2006/main">
  <p:tag name="AS_UNIQUEID" val="438"/>
  <p:tag name="KSO_WM_BEAUTIFY_FLAG" val=""/>
</p:tagLst>
</file>

<file path=ppt/tags/tag315.xml><?xml version="1.0" encoding="utf-8"?>
<p:tagLst xmlns:p="http://schemas.openxmlformats.org/presentationml/2006/main">
  <p:tag name="AS_UNIQUEID" val="439"/>
</p:tagLst>
</file>

<file path=ppt/tags/tag316.xml><?xml version="1.0" encoding="utf-8"?>
<p:tagLst xmlns:p="http://schemas.openxmlformats.org/presentationml/2006/main">
  <p:tag name="AS_UNIQUEID" val="440"/>
</p:tagLst>
</file>

<file path=ppt/tags/tag317.xml><?xml version="1.0" encoding="utf-8"?>
<p:tagLst xmlns:p="http://schemas.openxmlformats.org/presentationml/2006/main">
  <p:tag name="AS_UNIQUEID" val="441"/>
  <p:tag name="KSO_WM_BEAUTIFY_FLAG" val=""/>
</p:tagLst>
</file>

<file path=ppt/tags/tag318.xml><?xml version="1.0" encoding="utf-8"?>
<p:tagLst xmlns:p="http://schemas.openxmlformats.org/presentationml/2006/main">
  <p:tag name="AS_UNIQUEID" val="442"/>
  <p:tag name="KSO_WM_BEAUTIFY_FLAG" val=""/>
</p:tagLst>
</file>

<file path=ppt/tags/tag319.xml><?xml version="1.0" encoding="utf-8"?>
<p:tagLst xmlns:p="http://schemas.openxmlformats.org/presentationml/2006/main">
  <p:tag name="AS_UNIQUEID" val="443"/>
</p:tagLst>
</file>

<file path=ppt/tags/tag32.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444"/>
</p:tagLst>
</file>

<file path=ppt/tags/tag321.xml><?xml version="1.0" encoding="utf-8"?>
<p:tagLst xmlns:p="http://schemas.openxmlformats.org/presentationml/2006/main">
  <p:tag name="AS_UNIQUEID" val="445"/>
</p:tagLst>
</file>

<file path=ppt/tags/tag322.xml><?xml version="1.0" encoding="utf-8"?>
<p:tagLst xmlns:p="http://schemas.openxmlformats.org/presentationml/2006/main">
  <p:tag name="AS_UNIQUEID" val="446"/>
</p:tagLst>
</file>

<file path=ppt/tags/tag323.xml><?xml version="1.0" encoding="utf-8"?>
<p:tagLst xmlns:p="http://schemas.openxmlformats.org/presentationml/2006/main">
  <p:tag name="AS_UNIQUEID" val="447"/>
</p:tagLst>
</file>

<file path=ppt/tags/tag324.xml><?xml version="1.0" encoding="utf-8"?>
<p:tagLst xmlns:p="http://schemas.openxmlformats.org/presentationml/2006/main">
  <p:tag name="AS_UNIQUEID" val="448"/>
  <p:tag name="KSO_WM_BEAUTIFY_FLAG" val=""/>
</p:tagLst>
</file>

<file path=ppt/tags/tag325.xml><?xml version="1.0" encoding="utf-8"?>
<p:tagLst xmlns:p="http://schemas.openxmlformats.org/presentationml/2006/main">
  <p:tag name="AS_UNIQUEID" val="449"/>
  <p:tag name="KSO_WM_BEAUTIFY_FLAG" val=""/>
</p:tagLst>
</file>

<file path=ppt/tags/tag326.xml><?xml version="1.0" encoding="utf-8"?>
<p:tagLst xmlns:p="http://schemas.openxmlformats.org/presentationml/2006/main">
  <p:tag name="AS_UNIQUEID" val="450"/>
</p:tagLst>
</file>

<file path=ppt/tags/tag327.xml><?xml version="1.0" encoding="utf-8"?>
<p:tagLst xmlns:p="http://schemas.openxmlformats.org/presentationml/2006/main">
  <p:tag name="AS_UNIQUEID" val="451"/>
</p:tagLst>
</file>

<file path=ppt/tags/tag328.xml><?xml version="1.0" encoding="utf-8"?>
<p:tagLst xmlns:p="http://schemas.openxmlformats.org/presentationml/2006/main">
  <p:tag name="AS_UNIQUEID" val="452"/>
</p:tagLst>
</file>

<file path=ppt/tags/tag329.xml><?xml version="1.0" encoding="utf-8"?>
<p:tagLst xmlns:p="http://schemas.openxmlformats.org/presentationml/2006/main">
  <p:tag name="AS_OS" val="Unix 3.10 unknown"/>
  <p:tag name="AS_RELEASE_DATE" val="2023.03.31"/>
  <p:tag name="AS_TITLE" val="Aspose.Slides for Java"/>
  <p:tag name="AS_VERSION" val="23.3"/>
  <p:tag name="COMMONDATA" val="eyJoZGlkIjoiNGZmN2NlMjZiMzllY2NhNTEwMjdmNjQ3MDcwYmU3YzAifQ=="/>
</p:tagLst>
</file>

<file path=ppt/tags/tag33.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AS_UNIQUEID" val="163"/>
</p:tagLst>
</file>

<file path=ppt/tags/tag37.xml><?xml version="1.0" encoding="utf-8"?>
<p:tagLst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AS_UNIQUEID" val="168"/>
</p:tagLst>
</file>

<file path=ppt/tags/tag42.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AS_UNIQUEID" val="172"/>
</p:tagLst>
</file>

<file path=ppt/tags/tag46.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1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AS_UNIQUEID" val="179"/>
</p:tagLst>
</file>

<file path=ppt/tags/tag53.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AS_UNIQUEID" val="185"/>
</p:tagLst>
</file>

<file path=ppt/tags/tag59.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13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1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AS_UNIQUEID" val="190"/>
</p:tagLst>
</file>

<file path=ppt/tags/tag64.xml><?xml version="1.0" encoding="utf-8"?>
<p:tagLst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1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1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AS_UNIQUEID" val="196"/>
</p:tagLst>
</file>

<file path=ppt/tags/tag7.xml><?xml version="1.0" encoding="utf-8"?>
<p:tagLst xmlns:p="http://schemas.openxmlformats.org/presentationml/2006/main">
  <p:tag name="AS_UNIQUEID" val="134"/>
</p:tagLst>
</file>

<file path=ppt/tags/tag70.xml><?xml version="1.0" encoding="utf-8"?>
<p:tagLst xmlns:p="http://schemas.openxmlformats.org/presentationml/2006/main">
  <p:tag name="AS_UNIQUEID" val="197"/>
</p:tagLst>
</file>

<file path=ppt/tags/tag71.xml><?xml version="1.0" encoding="utf-8"?>
<p:tagLst xmlns:p="http://schemas.openxmlformats.org/presentationml/2006/main">
  <p:tag name="AS_UNIQUEID" val="198"/>
</p:tagLst>
</file>

<file path=ppt/tags/tag72.xml><?xml version="1.0" encoding="utf-8"?>
<p:tagLst xmlns:p="http://schemas.openxmlformats.org/presentationml/2006/main">
  <p:tag name="AS_UNIQUEID" val="199"/>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20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5.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6.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AS_UNIQUEID" val="204"/>
</p:tagLst>
</file>

<file path=ppt/tags/tag7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AS_UNIQUEID" val="205"/>
</p:tagLst>
</file>

<file path=ppt/tags/tag8.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206"/>
</p:tagLst>
</file>

<file path=ppt/tags/tag81.xml><?xml version="1.0" encoding="utf-8"?>
<p:tagLst xmlns:p="http://schemas.openxmlformats.org/presentationml/2006/main">
  <p:tag name="AS_UNIQUEID" val="207"/>
</p:tagLst>
</file>

<file path=ppt/tags/tag82.xml><?xml version="1.0" encoding="utf-8"?>
<p:tagLst xmlns:p="http://schemas.openxmlformats.org/presentationml/2006/main">
  <p:tag name="AS_UNIQUEID" val="208"/>
</p:tagLst>
</file>

<file path=ppt/tags/tag83.xml><?xml version="1.0" encoding="utf-8"?>
<p:tagLst xmlns:p="http://schemas.openxmlformats.org/presentationml/2006/main">
  <p:tag name="AS_UNIQUEID" val="209"/>
</p:tagLst>
</file>

<file path=ppt/tags/tag84.xml><?xml version="1.0" encoding="utf-8"?>
<p:tagLst xmlns:p="http://schemas.openxmlformats.org/presentationml/2006/main">
  <p:tag name="AS_UNIQUEID" val="210"/>
</p:tagLst>
</file>

<file path=ppt/tags/tag85.xml><?xml version="1.0" encoding="utf-8"?>
<p:tagLst xmlns:p="http://schemas.openxmlformats.org/presentationml/2006/main">
  <p:tag name="AS_UNIQUEID" val="211"/>
</p:tagLst>
</file>

<file path=ppt/tags/tag86.xml><?xml version="1.0" encoding="utf-8"?>
<p:tagLst xmlns:p="http://schemas.openxmlformats.org/presentationml/2006/main">
  <p:tag name="AS_UNIQUEID" val="212"/>
</p:tagLst>
</file>

<file path=ppt/tags/tag87.xml><?xml version="1.0" encoding="utf-8"?>
<p:tagLst xmlns:p="http://schemas.openxmlformats.org/presentationml/2006/main">
  <p:tag name="AS_UNIQUEID" val="213"/>
</p:tagLst>
</file>

<file path=ppt/tags/tag88.xml><?xml version="1.0" encoding="utf-8"?>
<p:tagLst xmlns:p="http://schemas.openxmlformats.org/presentationml/2006/main">
  <p:tag name="AS_UNIQUEID" val="214"/>
  <p:tag name="KSO_WM_BEAUTIFY_FLAG" val=""/>
</p:tagLst>
</file>

<file path=ppt/tags/tag89.xml><?xml version="1.0" encoding="utf-8"?>
<p:tagLst xmlns:p="http://schemas.openxmlformats.org/presentationml/2006/main">
  <p:tag name="AS_UNIQUEID" val="215"/>
  <p:tag name="KSO_WM_BEAUTIFY_FLAG" val=""/>
</p:tagLst>
</file>

<file path=ppt/tags/tag9.xml><?xml version="1.0" encoding="utf-8"?>
<p:tagLst xmlns:p="http://schemas.openxmlformats.org/presentationml/2006/main">
  <p:tag name="AS_UNIQUEID" val="1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16"/>
  <p:tag name="KSO_WM_BEAUTIFY_FLAG" val=""/>
</p:tagLst>
</file>

<file path=ppt/tags/tag91.xml><?xml version="1.0" encoding="utf-8"?>
<p:tagLst xmlns:p="http://schemas.openxmlformats.org/presentationml/2006/main">
  <p:tag name="AS_UNIQUEID" val="217"/>
  <p:tag name="KSO_WM_BEAUTIFY_FLAG" val=""/>
</p:tagLst>
</file>

<file path=ppt/tags/tag92.xml><?xml version="1.0" encoding="utf-8"?>
<p:tagLst xmlns:p="http://schemas.openxmlformats.org/presentationml/2006/main">
  <p:tag name="AS_UNIQUEID" val="218"/>
</p:tagLst>
</file>

<file path=ppt/tags/tag93.xml><?xml version="1.0" encoding="utf-8"?>
<p:tagLst xmlns:p="http://schemas.openxmlformats.org/presentationml/2006/main">
  <p:tag name="AS_UNIQUEID" val="219"/>
  <p:tag name="KSO_WM_BEAUTIFY_FLAG" val=""/>
</p:tagLst>
</file>

<file path=ppt/tags/tag94.xml><?xml version="1.0" encoding="utf-8"?>
<p:tagLst xmlns:p="http://schemas.openxmlformats.org/presentationml/2006/main">
  <p:tag name="AS_UNIQUEID" val="220"/>
</p:tagLst>
</file>

<file path=ppt/tags/tag95.xml><?xml version="1.0" encoding="utf-8"?>
<p:tagLst xmlns:p="http://schemas.openxmlformats.org/presentationml/2006/main">
  <p:tag name="AS_UNIQUEID" val="221"/>
  <p:tag name="KSO_WM_BEAUTIFY_FLAG" val=""/>
</p:tagLst>
</file>

<file path=ppt/tags/tag96.xml><?xml version="1.0" encoding="utf-8"?>
<p:tagLst xmlns:p="http://schemas.openxmlformats.org/presentationml/2006/main">
  <p:tag name="AS_UNIQUEID" val="222"/>
</p:tagLst>
</file>

<file path=ppt/tags/tag97.xml><?xml version="1.0" encoding="utf-8"?>
<p:tagLst xmlns:p="http://schemas.openxmlformats.org/presentationml/2006/main">
  <p:tag name="AS_UNIQUEID" val="223"/>
</p:tagLst>
</file>

<file path=ppt/tags/tag98.xml><?xml version="1.0" encoding="utf-8"?>
<p:tagLst xmlns:p="http://schemas.openxmlformats.org/presentationml/2006/main">
  <p:tag name="AS_UNIQUEID" val="224"/>
</p:tagLst>
</file>

<file path=ppt/tags/tag99.xml><?xml version="1.0" encoding="utf-8"?>
<p:tagLst xmlns:p="http://schemas.openxmlformats.org/presentationml/2006/main">
  <p:tag name="AS_UNIQUEID" val="225"/>
</p:tagLst>
</file>

<file path=ppt/theme/theme1.xml><?xml version="1.0" encoding="utf-8"?>
<a:theme xmlns:r="http://schemas.openxmlformats.org/officeDocument/2006/relationships"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Arial"/>
      </a:majorFont>
      <a:minorFont>
        <a:latin typeface="Arial"/>
        <a:ea typeface="微软雅黑"/>
        <a:cs typeface="Arial"/>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375</Paragraphs>
  <Slides>41</Slides>
  <Notes>0</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41</vt:i4>
      </vt:variant>
    </vt:vector>
  </HeadingPairs>
  <TitlesOfParts>
    <vt:vector baseType="lpstr" size="60">
      <vt:lpstr>Arial</vt:lpstr>
      <vt:lpstr>微软雅黑</vt:lpstr>
      <vt:lpstr>Wingdings</vt:lpstr>
      <vt:lpstr>Calibri Light</vt:lpstr>
      <vt:lpstr>Calibri</vt:lpstr>
      <vt:lpstr>黑体</vt:lpstr>
      <vt:lpstr>汉仪雅酷黑 45W</vt:lpstr>
      <vt:lpstr>阿里巴巴普惠体 M</vt:lpstr>
      <vt:lpstr>宋体</vt:lpstr>
      <vt:lpstr>仿宋</vt:lpstr>
      <vt:lpstr>楷体</vt:lpstr>
      <vt:lpstr>汉仪黑方简</vt:lpstr>
      <vt:lpstr>Segoe UI</vt:lpstr>
      <vt:lpstr>隶书</vt:lpstr>
      <vt:lpstr>汉仪中黑简</vt:lpstr>
      <vt:lpstr>华文行楷</vt:lpstr>
      <vt:lpstr>汉仪晓波折纸体简</vt:lpstr>
      <vt:lpstr>汉仪星球体简</vt:lpstr>
      <vt:lpstr>WPS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2023-09-08T20:07:30.540</cp:lastPrinted>
  <dcterms:created xsi:type="dcterms:W3CDTF">2023-09-08T20:07:30Z</dcterms:created>
  <dcterms:modified xsi:type="dcterms:W3CDTF">2023-09-08T12:07:30Z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