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heme/theme2.xml" ContentType="application/vnd.openxmlformats-officedocument.them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2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841" r:id="rId2"/>
    <p:sldId id="256" r:id="rId3"/>
    <p:sldId id="816" r:id="rId4"/>
    <p:sldId id="1036" r:id="rId5"/>
    <p:sldId id="1037" r:id="rId6"/>
    <p:sldId id="1038" r:id="rId7"/>
    <p:sldId id="1039" r:id="rId8"/>
    <p:sldId id="1040" r:id="rId9"/>
    <p:sldId id="1041" r:id="rId10"/>
    <p:sldId id="1042" r:id="rId11"/>
    <p:sldId id="1043" r:id="rId12"/>
    <p:sldId id="1044" r:id="rId13"/>
    <p:sldId id="1045" r:id="rId14"/>
    <p:sldId id="1046" r:id="rId15"/>
    <p:sldId id="1047" r:id="rId16"/>
    <p:sldId id="1048" r:id="rId17"/>
    <p:sldId id="1049" r:id="rId18"/>
    <p:sldId id="1050" r:id="rId19"/>
    <p:sldId id="1051" r:id="rId20"/>
    <p:sldId id="1052" r:id="rId21"/>
    <p:sldId id="1053" r:id="rId22"/>
    <p:sldId id="1054" r:id="rId23"/>
    <p:sldId id="1055" r:id="rId24"/>
    <p:sldId id="1056" r:id="rId25"/>
    <p:sldId id="1057" r:id="rId26"/>
    <p:sldId id="1058" r:id="rId27"/>
    <p:sldId id="1059" r:id="rId28"/>
    <p:sldId id="1060" r:id="rId29"/>
    <p:sldId id="1062" r:id="rId30"/>
    <p:sldId id="1063" r:id="rId31"/>
    <p:sldId id="1064" r:id="rId32"/>
    <p:sldId id="1065" r:id="rId33"/>
    <p:sldId id="1066" r:id="rId34"/>
    <p:sldId id="1067" r:id="rId35"/>
    <p:sldId id="1069" r:id="rId36"/>
    <p:sldId id="1070" r:id="rId37"/>
    <p:sldId id="1071" r:id="rId38"/>
    <p:sldId id="337" r:id="rId39"/>
  </p:sldIdLst>
  <p:sldSz cx="12192000" cy="6858000"/>
  <p:notesSz cx="7104063" cy="10234613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dministrator" initials="A" lastIdx="0" clrIdx="3"/>
  <p:cmAuthor id="0" name="zhaoqingju" initials="z" lastIdx="0" clrIdx="0"/>
  <p:cmAuthor id="1" name="幸全" initials="幸全" lastIdx="0" clrIdx="0"/>
  <p:cmAuthor id="8" name="宋洁然" initials="宋" lastIdx="0" clrIdx="1"/>
  <p:cmAuthor id="2" name="作者" initials="A" lastIdx="0" clrIdx="1"/>
  <p:cmAuthor id="9" name="ming qiu" initials="m" lastIdx="0" clrIdx="1"/>
  <p:cmAuthor id="3" name="Mia Vida Villanueva" initials="M" lastIdx="0" clrIdx="0"/>
  <p:cmAuthor id="4" name="1206988966@qq.com" initials="1" lastIdx="0" clrIdx="2"/>
  <p:cmAuthor id="5" name="姜伟光" initials="姜" lastIdx="0" clrIdx="0"/>
  <p:cmAuthor id="6" name="lenovo" initials="l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45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2" Type="http://schemas.openxmlformats.org/officeDocument/2006/relationships/tags" Target="../tags/tag65.xml"/><Relationship Id="rId1" Type="http://schemas.openxmlformats.org/officeDocument/2006/relationships/theme" Target="../theme/theme2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5FDB9-9279-48C4-ABC7-B563FF029688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C5777-5B9A-4322-9936-3FF393562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005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3FDC5777-5B9A-4322-9936-3FF39356227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image" Target="../media/image4.jpe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tags" Target="../tags/tag62.xml"/><Relationship Id="rId7" Type="http://schemas.openxmlformats.org/officeDocument/2006/relationships/image" Target="../media/image5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8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9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75"/>
            <a:ext cx="10969200" cy="7056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5180"/>
            <a:ext cx="2700000" cy="31683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5180"/>
            <a:ext cx="3960000" cy="31683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5180"/>
            <a:ext cx="2700000" cy="31683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75"/>
            <a:ext cx="10969200" cy="7056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5180"/>
            <a:ext cx="2700000" cy="31683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5180"/>
            <a:ext cx="3960000" cy="31683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5180"/>
            <a:ext cx="2700000" cy="31683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A1A9EBA-8F17-864E-B8FD-08A372541F26}" type="datetimeFigureOut">
              <a:rPr kumimoji="1" lang="zh-CN" altLang="en-US" smtClean="0"/>
              <a:t>2022/9/4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8E08CEB-6A1C-EC4C-967B-AF2B2FA74D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  <a:alpha val="0"/>
                </a:schemeClr>
              </a:gs>
              <a:gs pos="35000">
                <a:schemeClr val="accent3">
                  <a:lumMod val="0"/>
                  <a:lumOff val="100000"/>
                  <a:alpha val="36000"/>
                </a:schemeClr>
              </a:gs>
              <a:gs pos="100000">
                <a:srgbClr val="C8C6D1"/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33803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5"/>
            </p:custDataLst>
          </p:nvPr>
        </p:nvSpPr>
        <p:spPr>
          <a:xfrm>
            <a:off x="5712460" y="2888298"/>
            <a:ext cx="4880610" cy="1081405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800"/>
              <a:buFont typeface="Arial" panose="020B0604020202020204" pitchFamily="34" charset="0"/>
              <a:buNone/>
              <a:defRPr sz="4800" b="0" spc="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>2022/9/4</a:t>
            </a:fld>
            <a:endParaRPr lang="zh-CN" altLang="en-US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43243" y="502036"/>
            <a:ext cx="10515600" cy="383812"/>
          </a:xfrm>
        </p:spPr>
        <p:txBody>
          <a:bodyPr>
            <a:normAutofit/>
          </a:bodyPr>
          <a:lstStyle>
            <a:lvl1pPr>
              <a:defRPr sz="2800" b="1" i="1">
                <a:solidFill>
                  <a:srgbClr val="4F7C34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405C9A0D-01E1-43FB-9C40-4892D56848FE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" y="-140266"/>
            <a:ext cx="1605631" cy="1002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  <p:custDataLst>
              <p:tags r:id="rId2"/>
            </p:custDataLst>
          </p:nvPr>
        </p:nvSpPr>
        <p:spPr>
          <a:xfrm>
            <a:off x="609600" y="1600200"/>
            <a:ext cx="5384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二级</a:t>
            </a:r>
          </a:p>
          <a:p>
            <a:pPr lvl="2" fontAlgn="base"/>
            <a:r>
              <a:rPr lang="zh-CN" altLang="en-US" strike="noStrike" noProof="1"/>
              <a:t>三级</a:t>
            </a:r>
          </a:p>
          <a:p>
            <a:pPr lvl="3" fontAlgn="base"/>
            <a:r>
              <a:rPr lang="zh-CN" altLang="en-US" strike="noStrike" noProof="1"/>
              <a:t>四级</a:t>
            </a:r>
          </a:p>
          <a:p>
            <a:pPr lvl="4" fontAlgn="base"/>
            <a:r>
              <a:rPr lang="zh-CN" altLang="en-US" strike="noStrike" noProof="1"/>
              <a:t>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02167" y="60198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737600" y="60198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6146" name="页脚占位符 1028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/>
          <a:p>
            <a:pPr algn="ctr">
              <a:buFont typeface="Arial" panose="020B0604020202020204" pitchFamily="34" charset="0"/>
            </a:pPr>
            <a:endParaRPr lang="en-US" altLang="zh-CN">
              <a:ea typeface="Arial" panose="020B0604020202020204" pitchFamily="34" charset="0"/>
            </a:endParaRPr>
          </a:p>
        </p:txBody>
      </p:sp>
      <p:sp>
        <p:nvSpPr>
          <p:cNvPr id="6149" name="灯片编号占位符 1029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6150" name="日期占位符 1027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/>
          <a:p>
            <a:pPr>
              <a:buFont typeface="Arial" panose="020B0604020202020204" pitchFamily="34" charset="0"/>
            </a:pPr>
            <a:endParaRPr lang="en-US" altLang="en-US"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10" Type="http://schemas.openxmlformats.org/officeDocument/2006/relationships/image" Target="../media/image12.png"/><Relationship Id="rId4" Type="http://schemas.openxmlformats.org/officeDocument/2006/relationships/tags" Target="../tags/tag107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10" Type="http://schemas.openxmlformats.org/officeDocument/2006/relationships/image" Target="../media/image13.png"/><Relationship Id="rId4" Type="http://schemas.openxmlformats.org/officeDocument/2006/relationships/tags" Target="../tags/tag115.xml"/><Relationship Id="rId9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9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image" Target="../media/image15.jpeg"/><Relationship Id="rId5" Type="http://schemas.openxmlformats.org/officeDocument/2006/relationships/tags" Target="../tags/tag131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30.xml"/><Relationship Id="rId9" Type="http://schemas.openxmlformats.org/officeDocument/2006/relationships/tags" Target="../tags/tag1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9.png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12" Type="http://schemas.openxmlformats.org/officeDocument/2006/relationships/image" Target="../media/image8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image" Target="../media/image7.png"/><Relationship Id="rId5" Type="http://schemas.openxmlformats.org/officeDocument/2006/relationships/tags" Target="../tags/tag76.xml"/><Relationship Id="rId10" Type="http://schemas.openxmlformats.org/officeDocument/2006/relationships/image" Target="../media/image6.png"/><Relationship Id="rId4" Type="http://schemas.openxmlformats.org/officeDocument/2006/relationships/tags" Target="../tags/tag75.xml"/><Relationship Id="rId9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4" Type="http://schemas.openxmlformats.org/officeDocument/2006/relationships/notesSlide" Target="../notesSlides/notes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10" Type="http://schemas.openxmlformats.org/officeDocument/2006/relationships/image" Target="../media/image11.jpeg"/><Relationship Id="rId4" Type="http://schemas.openxmlformats.org/officeDocument/2006/relationships/tags" Target="../tags/tag95.xml"/><Relationship Id="rId9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651510" y="306070"/>
            <a:ext cx="1088961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导入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春秋战国时期，是中国社会的大转型时期。这时周天子已失去了往日的辉煌，旧的政治、经济秩序乃至社会伦理秩序渐趋崩解，而新的政治经济秩序和社会伦理秩序尚未完全建立起来，一切都处在迅速的变更中。到处充满着大国攻小国、大家篡小家、强凌弱、众暴寡、诈谋愚、贵傲贱的不合理现象。甚至出现下层人民被迫“易子而食”的惨状。就是在这样一个动荡不安的时代里，一位伟大的人道主义者，一位伟大的哲学家、社会活动家、教育家和“国际”和平主义的倡导者诞生了——他就是墨子。墨子亲眼目睹了当时社会的不合理现象，提出了一系列为广大平民利益而着想的解决社会危机的方针和措施，成为我们民族精神绵延不绝的源头、激励着一代又一代仁人志士为着真理和理想而不懈地奋斗和努力。墨子的精神，直到今日读来，仍有一定的指导意义和启迪力量，因此，让我们敞开心扉再次走进墨子的伟大思想王国吧！ </a:t>
            </a: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0" y="38100"/>
            <a:ext cx="12026900" cy="6794500"/>
          </a:xfrm>
        </p:spPr>
        <p:txBody>
          <a:bodyPr vert="horz" wrap="square" lIns="121920" tIns="60960" rIns="121920" bIns="60960" anchor="t">
            <a:normAutofit fontScale="97500" lnSpcReduction="10000"/>
          </a:bodyPr>
          <a:lstStyle/>
          <a:p>
            <a:pPr eaLnBrk="1" hangingPunct="1">
              <a:buNone/>
            </a:pPr>
            <a:r>
              <a:rPr lang="en-US" altLang="zh-CN" b="1">
                <a:latin typeface="宋体" panose="02010600030101010101" pitchFamily="2" charset="-122"/>
              </a:rPr>
              <a:t>  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墨子还是一位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科学家、发明家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4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他博学多才，擅长工巧和制作，他曾制成木鸢，据说三天三夜飞在天空没有掉下来。</a:t>
            </a:r>
            <a:endParaRPr lang="en-US" altLang="zh-CN" sz="4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墨子从生产和生活实践中概括出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力学原理，并作出力学定义和弹性力学、杠杆平衡力学、滑轮受力、斜面受力、物体平衡受力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等方面的定义。他制造了辘轳、滑车和车梯等简单机械，用于生产和军事。</a:t>
            </a:r>
            <a:endParaRPr lang="en-US" altLang="zh-CN" sz="4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墨子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首先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发现了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小孔成像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的道理。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>
                <a:latin typeface="宋体" panose="02010600030101010101" pitchFamily="2" charset="-122"/>
              </a:rPr>
              <a:t>          </a:t>
            </a: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490220" y="1216025"/>
            <a:ext cx="5881370" cy="203390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lnSpc>
                <a:spcPts val="8875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墨子是中国的良心和灵魂</a:t>
            </a:r>
            <a:endParaRPr lang="en-US" altLang="zh-CN" sz="2000" b="1" smtClean="0">
              <a:solidFill>
                <a:srgbClr val="35570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000" b="1" smtClean="0">
                <a:solidFill>
                  <a:srgbClr val="35570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                               </a:t>
            </a:r>
            <a:r>
              <a:rPr lang="en-US" altLang="zh-CN" sz="2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张知寒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        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604008" y="3598877"/>
            <a:ext cx="5905850" cy="23895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 hangingPunct="0">
              <a:lnSpc>
                <a:spcPts val="68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墨子是一个劳动者，他不做官，但他是比孔子高明的圣人。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毛泽东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7642371" y="1241571"/>
            <a:ext cx="3657600" cy="4420997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378460" y="160020"/>
            <a:ext cx="5808980" cy="795655"/>
            <a:chOff x="7527" y="6878"/>
            <a:chExt cx="4563" cy="1253"/>
          </a:xfrm>
        </p:grpSpPr>
        <p:grpSp>
          <p:nvGrpSpPr>
            <p:cNvPr id="2" name="组合 1"/>
            <p:cNvGrpSpPr/>
            <p:nvPr>
              <p:custDataLst>
                <p:tags r:id="rId5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" name="Freeform 148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7"/>
            <p:cNvSpPr txBox="1"/>
            <p:nvPr>
              <p:custDataLst>
                <p:tags r:id="rId6"/>
              </p:custDataLst>
            </p:nvPr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今人评墨子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490220" y="1529715"/>
            <a:ext cx="6438265" cy="123888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eaLnBrk="0" hangingPunct="0">
              <a:lnSpc>
                <a:spcPts val="4000"/>
              </a:lnSpc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兼爱非攻，是全人类的精神制高点。</a:t>
            </a:r>
            <a:endParaRPr lang="en-US" altLang="zh-CN" sz="2800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ts val="4000"/>
              </a:lnSpc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余秋雨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</a:rPr>
              <a:t> 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490220" y="3195955"/>
            <a:ext cx="6944995" cy="31051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4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</a:rPr>
              <a:t>    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孙中山在《三民主义》中把墨子推崇为</a:t>
            </a:r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平等、博爱</a:t>
            </a:r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的中国宗师。</a:t>
            </a:r>
          </a:p>
          <a:p>
            <a:pPr eaLnBrk="0" fontAlgn="auto" hangingPunct="0">
              <a:lnSpc>
                <a:spcPct val="14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他说</a:t>
            </a:r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古时最讲爱字的，莫过于墨子。墨子所讲的兼爱，与耶稣所讲的博爱是一样的。</a:t>
            </a:r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078598" y="1241571"/>
            <a:ext cx="3053593" cy="4169328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0" y="160020"/>
            <a:ext cx="5808980" cy="795655"/>
            <a:chOff x="7527" y="6878"/>
            <a:chExt cx="4563" cy="1253"/>
          </a:xfrm>
        </p:grpSpPr>
        <p:grpSp>
          <p:nvGrpSpPr>
            <p:cNvPr id="2" name="组合 1"/>
            <p:cNvGrpSpPr/>
            <p:nvPr>
              <p:custDataLst>
                <p:tags r:id="rId5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" name="Freeform 148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" name="TextBox 7"/>
            <p:cNvSpPr txBox="1"/>
            <p:nvPr>
              <p:custDataLst>
                <p:tags r:id="rId6"/>
              </p:custDataLst>
            </p:nvPr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今人评墨子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0" y="1118870"/>
            <a:ext cx="6720840" cy="4351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墨子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一书，是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墨子及其弟子以及后期墨家著述的汇编。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语言质朴，逻辑严密，善于运用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具体事例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来说理。中国古代严格意义上的论说文，就是从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墨子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开始的。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871335" y="1118870"/>
            <a:ext cx="5112385" cy="5475605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-635" y="160655"/>
            <a:ext cx="10704830" cy="795655"/>
            <a:chOff x="7527" y="6878"/>
            <a:chExt cx="4563" cy="1253"/>
          </a:xfrm>
        </p:grpSpPr>
        <p:grpSp>
          <p:nvGrpSpPr>
            <p:cNvPr id="13" name="组合 12"/>
            <p:cNvGrpSpPr/>
            <p:nvPr>
              <p:custDataLst>
                <p:tags r:id="rId4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14" name="Freeform 148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48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" name="TextBox 7"/>
            <p:cNvSpPr txBox="1"/>
            <p:nvPr>
              <p:custDataLst>
                <p:tags r:id="rId5"/>
              </p:custDataLst>
            </p:nvPr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《墨子》简介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367030" y="1226820"/>
            <a:ext cx="74244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endParaRPr lang="zh-CN" altLang="zh-CN" sz="2400" b="1" smtClean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AutoShape 2"/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>
            <a:off x="-635" y="160655"/>
            <a:ext cx="10704830" cy="795655"/>
            <a:chOff x="7527" y="6878"/>
            <a:chExt cx="4563" cy="1253"/>
          </a:xfrm>
        </p:grpSpPr>
        <p:grpSp>
          <p:nvGrpSpPr>
            <p:cNvPr id="9" name="组合 8"/>
            <p:cNvGrpSpPr/>
            <p:nvPr>
              <p:custDataLst>
                <p:tags r:id="rId6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" name="Freeform 148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7"/>
            <p:cNvSpPr txBox="1"/>
            <p:nvPr>
              <p:custDataLst>
                <p:tags r:id="rId7"/>
              </p:custDataLst>
            </p:nvPr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主要思想</a:t>
              </a:r>
            </a:p>
          </p:txBody>
        </p:sp>
      </p:grp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-635" y="1062990"/>
            <a:ext cx="9126855" cy="577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政治：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尚贤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与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尚同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。提出了维护和平，反对侵略的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非攻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的主张。</a:t>
            </a:r>
            <a:endParaRPr lang="zh-CN" altLang="zh-CN" sz="2800" b="1" smtClean="0"/>
          </a:p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经济：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主张“强本节用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，即重视生产，崇尚节俭，人人参与劳作并分工合作、各尽所能。主张量功分禄，以劳定赏。</a:t>
            </a:r>
            <a:endParaRPr lang="zh-CN" altLang="zh-CN" sz="2800" b="1" smtClean="0"/>
          </a:p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伦理：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主张“兼爱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。为官的要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兴万民之利，除万民之害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，为民的要相亲相爱，交互得利。</a:t>
            </a:r>
            <a:endParaRPr lang="zh-CN" altLang="zh-CN" sz="2800" b="1" smtClean="0"/>
          </a:p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教育：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主张教育目的是实现救世济民。重视教授生产、军事技能、自然科学知识和逻辑知识。</a:t>
            </a:r>
            <a:endParaRPr lang="zh-CN" altLang="zh-CN" sz="2800" b="1" smtClean="0"/>
          </a:p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军事：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有备无患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，反对侵略战争，主张采取防御战术。主张外交上要“遍礼四邻诸侯”，争取国际上的支持。 </a:t>
            </a:r>
            <a:endParaRPr lang="zh-CN" altLang="zh-CN" sz="2800" b="1" smtClean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126220" y="1871980"/>
            <a:ext cx="3065780" cy="383730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1274443" y="680720"/>
            <a:ext cx="10704197" cy="795655"/>
            <a:chOff x="7527" y="6878"/>
            <a:chExt cx="4563" cy="1253"/>
          </a:xfrm>
        </p:grpSpPr>
        <p:grpSp>
          <p:nvGrpSpPr>
            <p:cNvPr id="13" name="组合 12"/>
            <p:cNvGrpSpPr/>
            <p:nvPr>
              <p:custDataLst>
                <p:tags r:id="rId3"/>
              </p:custDataLst>
            </p:nvPr>
          </p:nvGrpSpPr>
          <p:grpSpPr>
            <a:xfrm>
              <a:off x="7527" y="6878"/>
              <a:ext cx="4563" cy="1253"/>
              <a:chOff x="3427922" y="1399334"/>
              <a:chExt cx="2568835" cy="568423"/>
            </a:xfrm>
            <a:solidFill>
              <a:srgbClr val="C00000"/>
            </a:solidFill>
          </p:grpSpPr>
          <p:sp>
            <p:nvSpPr>
              <p:cNvPr id="14" name="Freeform 148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3427922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48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" name="TextBox 7"/>
            <p:cNvSpPr txBox="1"/>
            <p:nvPr>
              <p:custDataLst>
                <p:tags r:id="rId4"/>
              </p:custDataLst>
            </p:nvPr>
          </p:nvSpPr>
          <p:spPr>
            <a:xfrm>
              <a:off x="7755" y="6948"/>
              <a:ext cx="371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文题解读</a:t>
              </a:r>
            </a:p>
          </p:txBody>
        </p:sp>
      </p:grp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49860" y="1700530"/>
            <a:ext cx="12042140" cy="5157470"/>
          </a:xfrm>
          <a:prstGeom prst="rect">
            <a:avLst/>
          </a:prstGeom>
        </p:spPr>
        <p:txBody>
          <a:bodyPr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4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n-US" altLang="zh-CN" sz="3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兼爱》有上、中、下三篇，这里选的是上篇。所谓兼爱，其本质是要求人们爱人如己，彼此之间不要存在血缘与等级差别的观念。兼爱还表现在大国不侵略小国，国与国之间无战事，和平共处。墨子认为社会动乱的原因就在于人们不能兼爱，人们只有通过“兼相爱，交相利”才能达到社会安定的状态。这种理论具有反抗贵族等级观念的进步意义，但同时也带有强烈的理想色彩。</a:t>
            </a: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3"/>
          <p:cNvSpPr txBox="1"/>
          <p:nvPr>
            <p:custDataLst>
              <p:tags r:id="rId1"/>
            </p:custDataLst>
          </p:nvPr>
        </p:nvSpPr>
        <p:spPr>
          <a:xfrm>
            <a:off x="3125704" y="0"/>
            <a:ext cx="7933321" cy="677545"/>
          </a:xfrm>
          <a:prstGeom prst="rect">
            <a:avLst/>
          </a:prstGeom>
          <a:noFill/>
          <a:ln w="9525">
            <a:noFill/>
          </a:ln>
        </p:spPr>
        <p:txBody>
          <a:bodyPr lIns="95904" tIns="47952" rIns="95904" bIns="47952" anchor="t">
            <a:spAutoFit/>
          </a:bodyPr>
          <a:lstStyle/>
          <a:p>
            <a:pPr defTabSz="1012825">
              <a:spcBef>
                <a:spcPct val="50000"/>
              </a:spcBef>
            </a:pPr>
            <a:r>
              <a:rPr lang="en-US" altLang="zh-CN" sz="3785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</a:p>
        </p:txBody>
      </p:sp>
      <p:sp>
        <p:nvSpPr>
          <p:cNvPr id="195588" name="Text Box 4"/>
          <p:cNvSpPr txBox="1"/>
          <p:nvPr>
            <p:custDataLst>
              <p:tags r:id="rId2"/>
            </p:custDataLst>
          </p:nvPr>
        </p:nvSpPr>
        <p:spPr>
          <a:xfrm>
            <a:off x="4556760" y="125597"/>
            <a:ext cx="2564231" cy="1393190"/>
          </a:xfrm>
          <a:prstGeom prst="rect">
            <a:avLst/>
          </a:prstGeom>
          <a:noFill/>
          <a:ln w="9525">
            <a:noFill/>
          </a:ln>
        </p:spPr>
        <p:txBody>
          <a:bodyPr wrap="square" lIns="95904" tIns="47952" rIns="95904" bIns="47952" anchor="t">
            <a:spAutoFit/>
          </a:bodyPr>
          <a:lstStyle/>
          <a:p>
            <a:pPr defTabSz="1012825"/>
            <a:r>
              <a:rPr lang="zh-CN" altLang="en-US" sz="8435">
                <a:solidFill>
                  <a:srgbClr val="CC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析题</a:t>
            </a:r>
            <a:endParaRPr lang="zh-CN" altLang="en-US" sz="1895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5589" name="Text Box 5"/>
          <p:cNvSpPr txBox="1"/>
          <p:nvPr>
            <p:custDataLst>
              <p:tags r:id="rId3"/>
            </p:custDataLst>
          </p:nvPr>
        </p:nvSpPr>
        <p:spPr>
          <a:xfrm>
            <a:off x="942340" y="1680210"/>
            <a:ext cx="9792970" cy="1737995"/>
          </a:xfrm>
          <a:prstGeom prst="rect">
            <a:avLst/>
          </a:prstGeom>
          <a:noFill/>
          <a:ln w="9525">
            <a:noFill/>
          </a:ln>
        </p:spPr>
        <p:txBody>
          <a:bodyPr wrap="square" lIns="95904" tIns="47952" rIns="95904" bIns="47952" anchor="t">
            <a:spAutoFit/>
          </a:bodyPr>
          <a:lstStyle/>
          <a:p>
            <a:pPr defTabSz="1012825"/>
            <a:r>
              <a:rPr lang="en-US" altLang="zh-CN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看题目及课文思考，什么叫做“兼相爱，交相利”？</a:t>
            </a:r>
            <a:r>
              <a:rPr lang="zh-CN" altLang="en-US" sz="4165">
                <a:latin typeface="Arial" panose="020B0604020202020204" pitchFamily="34" charset="0"/>
                <a:ea typeface="宋体" panose="02010600030101010101" pitchFamily="2" charset="-122"/>
              </a:rPr>
              <a:t>   </a:t>
            </a:r>
          </a:p>
        </p:txBody>
      </p:sp>
      <p:sp>
        <p:nvSpPr>
          <p:cNvPr id="195590" name="Text Box 6"/>
          <p:cNvSpPr txBox="1"/>
          <p:nvPr>
            <p:custDataLst>
              <p:tags r:id="rId4"/>
            </p:custDataLst>
          </p:nvPr>
        </p:nvSpPr>
        <p:spPr>
          <a:xfrm>
            <a:off x="1198245" y="3998595"/>
            <a:ext cx="9860915" cy="1900555"/>
          </a:xfrm>
          <a:prstGeom prst="rect">
            <a:avLst/>
          </a:prstGeom>
          <a:noFill/>
          <a:ln w="9525">
            <a:noFill/>
          </a:ln>
        </p:spPr>
        <p:txBody>
          <a:bodyPr wrap="square" lIns="95904" tIns="47952" rIns="95904" bIns="47952" anchor="t">
            <a:spAutoFit/>
          </a:bodyPr>
          <a:lstStyle/>
          <a:p>
            <a:pPr defTabSz="1012825"/>
            <a:r>
              <a:rPr lang="zh-CN" altLang="en-US" sz="5865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即不分亲疏厚薄地互相关爱、互相使对方得利。</a:t>
            </a:r>
            <a:r>
              <a:rPr lang="zh-CN" altLang="en-US" sz="3785" b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5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9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8" grpId="0"/>
      <p:bldP spid="195589" grpId="0" build="allAtOnce"/>
      <p:bldP spid="1955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259080" y="1153795"/>
            <a:ext cx="4569460" cy="437451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原文</a:t>
            </a:r>
            <a:r>
              <a:rPr lang="en-US" altLang="zh-CN" sz="2800" b="1">
                <a:solidFill>
                  <a:srgbClr val="FF0000"/>
                </a:solidFill>
              </a:rPr>
              <a:t>  </a:t>
            </a:r>
            <a:r>
              <a:rPr lang="en-US" altLang="zh-CN" sz="2800" b="1">
                <a:solidFill>
                  <a:schemeClr val="tx1"/>
                </a:solidFill>
              </a:rPr>
              <a:t>     </a:t>
            </a:r>
          </a:p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圣人以治天下为事者也，必知乱之所自起，焉能治之；不知乱之所自起，则不能治。譬之如医之攻人之疾者然：必知疾之所自起，焉能攻之；不知疾之所自起，则弗能攻。治乱者何独不然？必知乱之所自起，焉能治之；不知乱之所自起，则弗能治。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978400" y="786130"/>
            <a:ext cx="6736715" cy="52622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                            </a:t>
            </a:r>
            <a:r>
              <a:rPr lang="zh-CN" altLang="en-US" sz="2800" b="1">
                <a:solidFill>
                  <a:srgbClr val="FF0000"/>
                </a:solidFill>
              </a:rPr>
              <a:t>译文</a:t>
            </a:r>
          </a:p>
          <a:p>
            <a:r>
              <a:rPr lang="en-US" altLang="zh-CN" sz="2800" b="1">
                <a:solidFill>
                  <a:srgbClr val="FF0000"/>
                </a:solidFill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</a:rPr>
              <a:t>圣人是以治理天下为职业的人，必须知道混乱从哪里产生，才能对它进行治理。如果不知道混乱从哪里产生，就不能进行治理。这就好像医生给人治病一样，必须知道疾病产生的根源，才能进行医治。如果不知道疾病产生的根源，就不能医治。治理混乱又何尝不是这样，必须知道混乱产生的根源，才能进行治理。如果不知道混乱产生的根源，就不能治理。圣人是以治理天下为职业的人，不可不考察混乱产生的根源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3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345440" y="1379220"/>
            <a:ext cx="6414770" cy="424751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sym typeface="+mn-ea"/>
              </a:rPr>
              <a:t>原文</a:t>
            </a: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</a:t>
            </a:r>
            <a:r>
              <a:rPr lang="zh-CN" altLang="en-US" sz="2400" b="1">
                <a:solidFill>
                  <a:schemeClr val="tx1"/>
                </a:solidFill>
              </a:rPr>
              <a:t>圣人以治天下为事者也，不可不察乱之所自起。当察乱何自起？起不</a:t>
            </a:r>
            <a:r>
              <a:rPr lang="zh-CN" altLang="en-US" sz="2400" b="1">
                <a:solidFill>
                  <a:srgbClr val="FF0000"/>
                </a:solidFill>
              </a:rPr>
              <a:t>相爱</a:t>
            </a:r>
            <a:r>
              <a:rPr lang="zh-CN" altLang="en-US" sz="2400" b="1">
                <a:solidFill>
                  <a:schemeClr val="tx1"/>
                </a:solidFill>
              </a:rPr>
              <a:t>。臣子之不孝君父，所谓乱也。</a:t>
            </a:r>
            <a:r>
              <a:rPr lang="zh-CN" altLang="en-US" sz="2400" b="1">
                <a:solidFill>
                  <a:srgbClr val="FF0000"/>
                </a:solidFill>
              </a:rPr>
              <a:t>子自爱</a:t>
            </a:r>
            <a:r>
              <a:rPr lang="zh-CN" altLang="en-US" sz="2400" b="1">
                <a:solidFill>
                  <a:schemeClr val="tx1"/>
                </a:solidFill>
              </a:rPr>
              <a:t>，不爱父，故</a:t>
            </a:r>
            <a:r>
              <a:rPr lang="zh-CN" altLang="en-US" sz="2400" b="1">
                <a:solidFill>
                  <a:srgbClr val="FF0000"/>
                </a:solidFill>
              </a:rPr>
              <a:t>亏父</a:t>
            </a:r>
            <a:r>
              <a:rPr lang="zh-CN" altLang="en-US" sz="2400" b="1">
                <a:solidFill>
                  <a:schemeClr val="tx1"/>
                </a:solidFill>
              </a:rPr>
              <a:t>而自</a:t>
            </a:r>
            <a:r>
              <a:rPr lang="zh-CN" altLang="en-US" sz="2400" b="1">
                <a:solidFill>
                  <a:srgbClr val="FF0000"/>
                </a:solidFill>
              </a:rPr>
              <a:t>利</a:t>
            </a:r>
            <a:r>
              <a:rPr lang="zh-CN" altLang="en-US" sz="2400" b="1">
                <a:solidFill>
                  <a:schemeClr val="tx1"/>
                </a:solidFill>
              </a:rPr>
              <a:t>；弟自爱，不爱兄，故亏兄而自利；臣自爱，不爱君，故亏君而自利，此所谓乱也。虽父之</a:t>
            </a:r>
            <a:r>
              <a:rPr lang="zh-CN" altLang="en-US" sz="2400" b="1">
                <a:solidFill>
                  <a:srgbClr val="FF0000"/>
                </a:solidFill>
              </a:rPr>
              <a:t>不慈子</a:t>
            </a:r>
            <a:r>
              <a:rPr lang="zh-CN" altLang="en-US" sz="2400" b="1">
                <a:solidFill>
                  <a:schemeClr val="tx1"/>
                </a:solidFill>
              </a:rPr>
              <a:t>，兄之不慈弟，君之不慈臣，此亦天下之所谓乱也。父自爱也，不爱子，故亏子而自利；兄自爱也，不爱弟，故亏弟而自利；君自爱也，不爱臣，故亏臣而自利。是何也？皆起不相爱。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</a:p>
        </p:txBody>
      </p:sp>
      <p:sp>
        <p:nvSpPr>
          <p:cNvPr id="104" name="文本框 103"/>
          <p:cNvSpPr txBox="1"/>
          <p:nvPr>
            <p:custDataLst>
              <p:tags r:id="rId3"/>
            </p:custDataLst>
          </p:nvPr>
        </p:nvSpPr>
        <p:spPr>
          <a:xfrm>
            <a:off x="6845935" y="1296670"/>
            <a:ext cx="5080000" cy="396938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>
                <a:solidFill>
                  <a:srgbClr val="1E1E1E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               </a:t>
            </a:r>
            <a:r>
              <a:rPr lang="zh-CN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注解</a:t>
            </a:r>
            <a:endParaRPr lang="zh-CN" sz="2800" b="1">
              <a:solidFill>
                <a:srgbClr val="1E1E1E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pPr indent="0"/>
            <a:r>
              <a:rPr lang="zh-CN" sz="2800" b="1">
                <a:solidFill>
                  <a:srgbClr val="1E1E1E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起不相爱：（古义：互相亲爱、友好。今义：互相爱慕。）</a:t>
            </a:r>
          </a:p>
          <a:p>
            <a:pPr indent="0"/>
            <a:r>
              <a:rPr lang="zh-CN" sz="2800" b="1">
                <a:solidFill>
                  <a:srgbClr val="1E1E1E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子自爱：（宾语前置句，即“子爱自”）</a:t>
            </a:r>
          </a:p>
          <a:p>
            <a:pPr indent="0"/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故</a:t>
            </a: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亏</a:t>
            </a:r>
            <a:r>
              <a:rPr lang="zh-CN" altLang="en-US" sz="2800" b="1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父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而自</a:t>
            </a: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利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：使动词</a:t>
            </a:r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  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使受损失，使受利</a:t>
            </a:r>
            <a:endParaRPr lang="zh-CN" sz="2800" b="1">
              <a:solidFill>
                <a:srgbClr val="1E1E1E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pPr indent="0"/>
            <a:r>
              <a:rPr lang="zh-CN" sz="2800" b="1">
                <a:solidFill>
                  <a:srgbClr val="1E1E1E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父之不慈子（形容词用作动词，慈爱）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3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54380" y="949325"/>
            <a:ext cx="1049909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</a:rPr>
              <a:t>                                              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译文</a:t>
            </a:r>
          </a:p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圣人是以治理天下为职业的人，不可不考察混乱产生的根源。试考察混乱从哪里产生呢？起于人与人不相爱。臣与子不孝敬君和父，就是所谓乱。儿子爱自己而不爱父亲，因而损害父亲以自利；弟弟爱自己而不爱兄长，因而损害兄长以自利；臣下爱自己而不爱君上，因而损害君上以自利，这就是所谓混乱。反过来，即使父亲不慈爱儿子，兄长不慈爱弟弟，君上不慈爱臣下，这也是天下的所谓混乱。父亲爱自己而不爱儿子，所以损害儿子以自利；兄长爱自己而不爱弟弟，所以损害弟弟以自利；君上爱自己，而不爱臣下，所以损害臣下以自利。这是为什么呢？都是起于不相爱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7d05aec95501827989e2f5ee4695cb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903845" y="1478915"/>
            <a:ext cx="4288790" cy="2915920"/>
          </a:xfrm>
          <a:prstGeom prst="rect">
            <a:avLst/>
          </a:prstGeom>
        </p:spPr>
      </p:pic>
      <p:pic>
        <p:nvPicPr>
          <p:cNvPr id="5" name="图片 4" descr="鸟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14605" y="3709035"/>
            <a:ext cx="2907665" cy="3145155"/>
          </a:xfrm>
          <a:prstGeom prst="rect">
            <a:avLst/>
          </a:prstGeom>
        </p:spPr>
      </p:pic>
      <p:pic>
        <p:nvPicPr>
          <p:cNvPr id="6" name="图片 5" descr="边框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1910715" y="1180465"/>
            <a:ext cx="8371205" cy="449707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075940" y="2127250"/>
            <a:ext cx="60407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7200" b="1">
                <a:solidFill>
                  <a:srgbClr val="393721"/>
                </a:solidFill>
                <a:latin typeface="楷体" panose="02010609060101010101" charset="-122"/>
                <a:ea typeface="楷体" panose="02010609060101010101" charset="-122"/>
              </a:rPr>
              <a:t>《兼爱》</a:t>
            </a:r>
          </a:p>
          <a:p>
            <a:pPr algn="ctr"/>
            <a:r>
              <a:rPr lang="zh-CN" sz="7200" b="1">
                <a:solidFill>
                  <a:srgbClr val="393721"/>
                </a:solidFill>
                <a:latin typeface="楷体" panose="02010609060101010101" charset="-122"/>
                <a:ea typeface="楷体" panose="02010609060101010101" charset="-122"/>
              </a:rPr>
              <a:t>墨子</a:t>
            </a:r>
          </a:p>
        </p:txBody>
      </p:sp>
      <p:grpSp>
        <p:nvGrpSpPr>
          <p:cNvPr id="16" name="组合 15"/>
          <p:cNvGrpSpPr/>
          <p:nvPr>
            <p:custDataLst>
              <p:tags r:id="rId5"/>
            </p:custDataLst>
          </p:nvPr>
        </p:nvGrpSpPr>
        <p:grpSpPr>
          <a:xfrm>
            <a:off x="2798445" y="2700655"/>
            <a:ext cx="501650" cy="1080539"/>
            <a:chOff x="16202" y="7020"/>
            <a:chExt cx="1081" cy="2326"/>
          </a:xfrm>
        </p:grpSpPr>
        <p:pic>
          <p:nvPicPr>
            <p:cNvPr id="13" name="图片 12" descr="印章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6202" y="7020"/>
              <a:ext cx="1081" cy="217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>
              <p:custDataLst>
                <p:tags r:id="rId7"/>
              </p:custDataLst>
            </p:nvPr>
          </p:nvSpPr>
          <p:spPr>
            <a:xfrm>
              <a:off x="16221" y="7190"/>
              <a:ext cx="924" cy="21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TypeLand 康熙字典體試用版" charset="-120"/>
                  <a:ea typeface="TypeLand 康熙字典體試用版" charset="-120"/>
                </a:rPr>
                <a:t>古典雅致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6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58445" y="1089660"/>
            <a:ext cx="5024120" cy="48310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/>
              <a:t>                 </a:t>
            </a:r>
            <a:r>
              <a:rPr lang="zh-CN" altLang="en-US" sz="2800" b="1"/>
              <a:t>原文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虽</a:t>
            </a:r>
            <a:r>
              <a:rPr lang="zh-CN" altLang="en-US" sz="2800" b="1"/>
              <a:t>至天下之为</a:t>
            </a:r>
            <a:r>
              <a:rPr lang="zh-CN" altLang="en-US" sz="2800" b="1">
                <a:solidFill>
                  <a:srgbClr val="FF0000"/>
                </a:solidFill>
              </a:rPr>
              <a:t>盗贼</a:t>
            </a:r>
            <a:r>
              <a:rPr lang="zh-CN" altLang="en-US" sz="2800" b="1"/>
              <a:t>者亦然：盗爱其</a:t>
            </a:r>
            <a:r>
              <a:rPr lang="zh-CN" altLang="en-US" sz="2800" b="1">
                <a:solidFill>
                  <a:srgbClr val="FF0000"/>
                </a:solidFill>
              </a:rPr>
              <a:t>室</a:t>
            </a:r>
            <a:r>
              <a:rPr lang="zh-CN" altLang="en-US" sz="2800" b="1"/>
              <a:t>，不爱异室，故窃异室</a:t>
            </a:r>
            <a:r>
              <a:rPr lang="zh-CN" altLang="en-US" sz="2800" b="1">
                <a:solidFill>
                  <a:srgbClr val="FF0000"/>
                </a:solidFill>
              </a:rPr>
              <a:t>以利</a:t>
            </a:r>
            <a:r>
              <a:rPr lang="zh-CN" altLang="en-US" sz="2800" b="1"/>
              <a:t>其</a:t>
            </a:r>
            <a:r>
              <a:rPr lang="zh-CN" altLang="en-US" sz="2800" b="1">
                <a:solidFill>
                  <a:schemeClr val="tx1"/>
                </a:solidFill>
              </a:rPr>
              <a:t>室</a:t>
            </a:r>
            <a:r>
              <a:rPr lang="zh-CN" altLang="en-US" sz="2800" b="1"/>
              <a:t>。贼爱其身，不爱人，故</a:t>
            </a:r>
            <a:r>
              <a:rPr lang="zh-CN" altLang="en-US" sz="2800" b="1">
                <a:solidFill>
                  <a:srgbClr val="FF0000"/>
                </a:solidFill>
              </a:rPr>
              <a:t>贼</a:t>
            </a:r>
            <a:r>
              <a:rPr lang="zh-CN" altLang="en-US" sz="2800" b="1"/>
              <a:t>人以利其身。此何也？皆起不相爱。虽至大夫之相乱</a:t>
            </a:r>
            <a:r>
              <a:rPr lang="zh-CN" altLang="en-US" sz="2800" b="1">
                <a:solidFill>
                  <a:srgbClr val="FF0000"/>
                </a:solidFill>
              </a:rPr>
              <a:t>家</a:t>
            </a:r>
            <a:r>
              <a:rPr lang="zh-CN" altLang="en-US" sz="2800" b="1"/>
              <a:t>，诸侯之相攻</a:t>
            </a:r>
            <a:r>
              <a:rPr lang="zh-CN" altLang="en-US" sz="2800" b="1">
                <a:solidFill>
                  <a:srgbClr val="FF0000"/>
                </a:solidFill>
              </a:rPr>
              <a:t>国</a:t>
            </a:r>
            <a:r>
              <a:rPr lang="zh-CN" altLang="en-US" sz="2800" b="1"/>
              <a:t>者亦然：大夫各爱其家，不爱异家，故乱异家以利其家。诸侯各爱其</a:t>
            </a:r>
            <a:r>
              <a:rPr lang="zh-CN" altLang="en-US" sz="2800" b="1">
                <a:solidFill>
                  <a:srgbClr val="FF0000"/>
                </a:solidFill>
              </a:rPr>
              <a:t>国</a:t>
            </a:r>
            <a:r>
              <a:rPr lang="zh-CN" altLang="en-US" sz="2800" b="1"/>
              <a:t>，不爱异国，故攻异国以利其国。天下之乱物，</a:t>
            </a:r>
            <a:r>
              <a:rPr lang="zh-CN" altLang="en-US" sz="2800" b="1">
                <a:solidFill>
                  <a:srgbClr val="FF0000"/>
                </a:solidFill>
              </a:rPr>
              <a:t>具</a:t>
            </a:r>
            <a:r>
              <a:rPr lang="zh-CN" altLang="en-US" sz="2800" b="1"/>
              <a:t>此</a:t>
            </a:r>
            <a:r>
              <a:rPr lang="zh-CN" altLang="en-US" sz="2800" b="1">
                <a:solidFill>
                  <a:srgbClr val="FF0000"/>
                </a:solidFill>
              </a:rPr>
              <a:t>而已</a:t>
            </a:r>
            <a:r>
              <a:rPr lang="zh-CN" altLang="en-US" sz="2800" b="1"/>
              <a:t>矣。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561965" y="1089660"/>
            <a:ext cx="6196330" cy="43999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汉仪中隶书简" panose="02010609000101010101" charset="-122"/>
                <a:ea typeface="汉仪中隶书简" panose="02010609000101010101" charset="-122"/>
              </a:rPr>
              <a:t>             </a:t>
            </a:r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注解</a:t>
            </a: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虽：即使</a:t>
            </a: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室：家</a:t>
            </a: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以：目的连词，用来</a:t>
            </a: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利：使动词，使受利</a:t>
            </a: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贼：损害</a:t>
            </a: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家：卿大夫封地</a:t>
            </a: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国：诸侯封地</a:t>
            </a: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具此：全都在这里。具，完备，齐全。</a:t>
            </a:r>
          </a:p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而已：罢了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3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638935" y="1120775"/>
            <a:ext cx="9688830" cy="43999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</a:rPr>
              <a:t>                                       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译文</a:t>
            </a:r>
          </a:p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即使在天底下做盗贼的人，也是这样。盗贼只爱自己的家，不爱别人的家，所以盗窃别人的家以利自己的家；盗贼只爱自身，不爱别人，所以残害别人以利自己。这是什么原因呢？都起于不相爱。</a:t>
            </a:r>
          </a:p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即使大夫相互侵扰家族，诸侯相互攻伐封国，也是这样。大夫各自爱他自己的家族，不爱别人的家族，所以侵扰别人的家族以利他自己的家族；诸侯各自爱他自己的国家，不爱别人的国家，所以攻伐别人的国家以利他自己的国家。天下的乱事，全部都具备在这里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3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58445" y="36576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47345" y="1243965"/>
            <a:ext cx="6294120" cy="45231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                            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原文</a:t>
            </a:r>
          </a:p>
          <a:p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察此何自起？皆起不相爱。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若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使天下兼相爱，爱人若爱其身，犹有不孝者乎？视父兄与君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若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其身，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恶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施不孝？犹有不慈者乎？视弟子与臣若其身，恶施不慈？故不孝不慈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亡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有。犹有盗贼乎？故视人之室若其室，谁窃？视人身若其身，谁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贼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？故盗贼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有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亡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。犹有大夫之相乱家，诸侯之相攻国者乎？视人家若其家，谁乱？视人国若其国，谁攻？故大夫之相乱家，诸侯之相攻国者亡有。若使天下兼相爱，国与国不相攻，家与家不相乱，盗贼无有，君臣父子皆能孝慈，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若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此则天下治。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727190" y="1433195"/>
            <a:ext cx="5214620" cy="33229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                   </a:t>
            </a:r>
            <a:r>
              <a:rPr lang="zh-CN" altLang="en-US" sz="2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注解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若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使天下兼相爱</a:t>
            </a:r>
            <a:r>
              <a:rPr lang="en-US" altLang="zh-CN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若：如果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视父兄与君</a:t>
            </a:r>
            <a:r>
              <a:rPr lang="zh-CN" altLang="en-US" sz="2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若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其身，若：好像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恶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施不孝，恶：何，怎么</a:t>
            </a:r>
            <a:endParaRPr lang="zh-CN" altLang="en-US" sz="28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谁</a:t>
            </a:r>
            <a:r>
              <a:rPr lang="zh-CN" altLang="en-US" sz="28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贼</a:t>
            </a:r>
            <a:r>
              <a:rPr lang="zh-CN" altLang="en-US" sz="28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（名词用作动词，劫夺财物）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3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07315" y="64135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35635" y="723265"/>
            <a:ext cx="11124565" cy="52622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                                              </a:t>
            </a:r>
            <a:r>
              <a:rPr lang="en-US" altLang="zh-CN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译文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细察它从哪里产生呢？都起于不相爱。</a:t>
            </a:r>
          </a:p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假若天下都能相亲相爱，爱别人就象爱自己，还能有不孝的吗？看待父亲、兄弟和君上象自己一样，怎么会做出不孝的事呢？还会有不慈爱的吗？看待弟弟、儿子与臣下象自己一样，怎么会做出不慈的事呢？所以不孝不慈都没有了。还有盗贼吗？看待别人的家象自己的家一样，谁会盗窃？看待别人就象自己一样，谁会害人？所以盗贼没有了。还有大夫相互侵扰家族，诸侯相互攻伐封国吗？看待别人的家族就象自己的家族，谁会侵犯？看待别人的封国就象自己的封国，谁会攻伐？所以大夫相互侵扰家族，诸侯相互攻伐封国，都没有了。假若天下的人都相亲相爱，国家与国家不相互攻伐，家族与家族不相互侵扰，盗贼没有了，君臣父子间都能孝敬慈爱，象这样，天下也就治理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3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8110" y="495300"/>
            <a:ext cx="447484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诵读文本，理解文意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36905" y="1396365"/>
            <a:ext cx="3567430" cy="31076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原文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</a:endParaRPr>
          </a:p>
          <a:p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</a:rPr>
              <a:t>   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故圣人以治天下为事者，恶得不禁恶而劝爱。故天下兼相爱则治，交相恶则乱。故子墨子曰不可以不劝爱人者，此也。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36905" y="4641215"/>
            <a:ext cx="3566795" cy="1383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/>
              <a:t>           </a:t>
            </a:r>
            <a:r>
              <a:rPr lang="en-US" altLang="zh-CN" sz="2800" b="1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</a:rPr>
              <a:t>注解</a:t>
            </a:r>
            <a:endParaRPr lang="zh-CN" altLang="en-US" sz="2800" b="1"/>
          </a:p>
          <a:p>
            <a:r>
              <a:rPr lang="zh-CN" altLang="en-US" sz="2800" b="1"/>
              <a:t>劝：鼓励</a:t>
            </a:r>
          </a:p>
          <a:p>
            <a:r>
              <a:rPr lang="zh-CN" altLang="en-US" sz="2800" b="1"/>
              <a:t>交相：互相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926330" y="1396365"/>
            <a:ext cx="5615305" cy="31076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译文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所以圣人既然是以治理天下为职业的人，怎么能不禁止相互仇恨而鼓励相爱呢？因此天下的人相亲相爱就会治理好，相互憎恶则会混乱。所以墨子说：“不能不鼓励爱别人”，启发就在此。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300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8110" y="495300"/>
            <a:ext cx="399034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再读文本，理清思路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147445" y="1659890"/>
            <a:ext cx="8976995" cy="3538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全文可分为四个部分：</a:t>
            </a:r>
          </a:p>
          <a:p>
            <a:r>
              <a:rPr lang="zh-CN" altLang="en-US" sz="2800" b="1"/>
              <a:t>第一部分：开篇提出议论的焦点，提出以治理天下为事业的人必须知道混乱产生的根源。</a:t>
            </a:r>
            <a:r>
              <a:rPr lang="zh-CN" altLang="en-US" sz="2800" b="1">
                <a:solidFill>
                  <a:srgbClr val="FF0000"/>
                </a:solidFill>
              </a:rPr>
              <a:t>（提出问题）</a:t>
            </a:r>
            <a:endParaRPr lang="zh-CN" altLang="en-US" sz="2800" b="1"/>
          </a:p>
          <a:p>
            <a:r>
              <a:rPr lang="zh-CN" altLang="en-US" sz="2800" b="1"/>
              <a:t>第二部分：分析原因，列举事例，从三个方面分别论述乱“起不相爱”。</a:t>
            </a:r>
            <a:r>
              <a:rPr lang="zh-CN" altLang="en-US" sz="2800" b="1">
                <a:solidFill>
                  <a:srgbClr val="FF0000"/>
                </a:solidFill>
              </a:rPr>
              <a:t>（分析问题）</a:t>
            </a:r>
            <a:endParaRPr lang="zh-CN" altLang="en-US" sz="2800" b="1"/>
          </a:p>
          <a:p>
            <a:r>
              <a:rPr lang="zh-CN" altLang="en-US" sz="2800" b="1"/>
              <a:t>第三部分：运用假设 、铺排、反问的句式，正面论证“天下兼相爱”，“则天下治”的观点。</a:t>
            </a:r>
            <a:r>
              <a:rPr lang="zh-CN" altLang="en-US" sz="2800" b="1">
                <a:solidFill>
                  <a:srgbClr val="FF0000"/>
                </a:solidFill>
              </a:rPr>
              <a:t>（解决问题）</a:t>
            </a:r>
            <a:endParaRPr lang="zh-CN" altLang="en-US" sz="2800" b="1"/>
          </a:p>
          <a:p>
            <a:r>
              <a:rPr lang="zh-CN" altLang="en-US" sz="2800" b="1"/>
              <a:t>第四部分：统治者要鼓励人与人相亲相爱。</a:t>
            </a:r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解决问题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1575" y="358845"/>
            <a:ext cx="10969200" cy="705600"/>
          </a:xfrm>
        </p:spPr>
        <p:txBody>
          <a:bodyPr/>
          <a:lstStyle/>
          <a:p>
            <a:r>
              <a:rPr lang="en-US" altLang="zh-CN"/>
              <a:t>   </a:t>
            </a:r>
            <a:r>
              <a:rPr lang="zh-CN" altLang="en-US"/>
              <a:t>理解文章内容，理清文章思路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57175" y="1136650"/>
            <a:ext cx="11677650" cy="16109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>
                <a:sym typeface="+mn-ea"/>
              </a:rPr>
              <a:t>1．在墨子看来，“天下之乱”有哪些？是如何产生的？</a:t>
            </a:r>
            <a:endParaRPr lang="zh-CN" altLang="en-US" sz="3600"/>
          </a:p>
          <a:p>
            <a:pPr marL="0" indent="0">
              <a:buNone/>
            </a:pP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706120" y="2059940"/>
            <a:ext cx="10319385" cy="441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　墨子认为，臣子之不孝君父，子亏父而自利，弟亏兄而自利，臣亏君而自利，此所谓乱；父之不慈子，兄之不慈弟，君之不慈臣，这也是乱；贼人以利其身，是乱；大夫之相乱家，诸侯之相攻国，是乱。这些就是天下的乱象。这些乱象产生的原因是“自爱”，而不爱人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11785" y="264160"/>
            <a:ext cx="11568430" cy="10617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3600">
                <a:sym typeface="+mn-ea"/>
              </a:rPr>
              <a:t>2．文章是如何一步步表明自己观点的？</a:t>
            </a:r>
            <a:endParaRPr sz="3600"/>
          </a:p>
          <a:p>
            <a:pPr marL="0" indent="0">
              <a:buNone/>
            </a:pPr>
            <a:endParaRPr lang="zh-CN" altLang="en-US" sz="3600"/>
          </a:p>
        </p:txBody>
      </p:sp>
      <p:sp>
        <p:nvSpPr>
          <p:cNvPr id="2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96215" y="1445260"/>
            <a:ext cx="11435080" cy="357632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600"/>
              <a:t> </a:t>
            </a: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　文章开篇首先提出要治理好天下的混乱必须要知道混乱产生的源头，就像医生要知道病人的病根才能对症下药，把病治好一样。接着指出天下混乱产生的原因是人们不相爱。文章的论述从父子、兄弟、君臣之间的不相爱，到盗贼横行，再到大夫互相侵害、诸侯互相攻伐，分层论述乱“起不相爱”的观点。然后，在分析问题的基础上，提出解决问题的办法，即“使天下兼相爱”。最后归纳论点，肯定结论，总结全文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1505" y="258445"/>
            <a:ext cx="10968990" cy="105664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合作探究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>
                <a:sym typeface="+mn-ea"/>
              </a:rPr>
              <a:t>墨子为什么提出“兼爱”思想？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0380" y="1593850"/>
            <a:ext cx="11187430" cy="40106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/>
              <a:t>答案　墨子认为天下混乱产生的原因是人们不相爱，因此他提出“兼相爱”，认为“兼相爱”是治理天下混乱的良方。墨子认为，如果天下人都彼此相爱，爱别人就像爱自己一样，天下还会混乱吗？看待父亲、兄长及君王像看待自己一样，怎么会做出不孝的事情呢？视人如己、爱人如己，就不会出现君不惠、臣不忠，父不慈、子不孝，兄不友、弟不恭的情况，也就不会出现大夫乱家、诸侯相攻的</a:t>
            </a:r>
            <a:r>
              <a:rPr lang="zh-CN" altLang="en-US" sz="3200">
                <a:sym typeface="+mn-ea"/>
              </a:rPr>
              <a:t>情况，甚至连小偷和强盗都没有了，像这样天下就治理好了。天下人彼此相爱，天下就能治理好，天下人相互厌恶，天下就会变得混乱，所以墨子提出了“兼爱”的思想。</a:t>
            </a:r>
            <a:endParaRPr lang="zh-CN" altLang="en-US" sz="3200"/>
          </a:p>
          <a:p>
            <a:pPr marL="0" indent="0">
              <a:buNone/>
            </a:pP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42595" y="608330"/>
            <a:ext cx="11496040" cy="705485"/>
          </a:xfrm>
        </p:spPr>
        <p:txBody>
          <a:bodyPr>
            <a:normAutofit fontScale="90000"/>
          </a:bodyPr>
          <a:lstStyle/>
          <a:p>
            <a:r>
              <a:rPr lang="zh-CN" altLang="en-US" sz="4445">
                <a:sym typeface="+mn-ea"/>
              </a:rPr>
              <a:t>活动</a:t>
            </a:r>
            <a:r>
              <a:rPr lang="en-US" altLang="zh-CN" sz="4445">
                <a:sym typeface="+mn-ea"/>
              </a:rPr>
              <a:t>2</a:t>
            </a:r>
            <a:r>
              <a:rPr lang="zh-CN" altLang="en-US" sz="4445">
                <a:sym typeface="+mn-ea"/>
              </a:rPr>
              <a:t>：如何理解墨子“兼爱”的思想内涵？　　　　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42595" y="1457325"/>
            <a:ext cx="10812780" cy="4961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答案　“兼”字除了有“加倍”“广”和“全”的意思，还有一方对另一方兼而有之的意思。“兼爱”是指一方对另一方的付出，包含平等、博爱与相互友爱的意思。墨子认为，要让不平等的双方彼此产生爱，必定是高贵的、强盛的一方，将理解、宽容以及援助更多地给予卑贱的、弱小的一方，让卑贱的一方生活处境得到改善。因此，“兼爱”的目的很明确，就是要努力做到出身高贵的爱护出身低贱的，强大的爱护弱小的。“兼爱”实质是反映贫弱者的心声，带有鲜明的平民色彩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543878"/>
            <a:ext cx="10972800" cy="11430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学习目标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9600" y="1370965"/>
            <a:ext cx="10972800" cy="4525963"/>
          </a:xfrm>
        </p:spPr>
        <p:txBody>
          <a:bodyPr/>
          <a:lstStyle/>
          <a:p>
            <a:pPr marL="0" indent="0" algn="just">
              <a:lnSpc>
                <a:spcPct val="140000"/>
              </a:lnSpc>
              <a:buNone/>
            </a:pPr>
            <a:r>
              <a:rPr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语言建构与运用：理解课文中重要的实词、虚词、特殊句式等文言基础知识。 </a:t>
            </a:r>
          </a:p>
          <a:p>
            <a:pPr marL="0" indent="0" algn="just">
              <a:lnSpc>
                <a:spcPct val="140000"/>
              </a:lnSpc>
              <a:buNone/>
            </a:pPr>
            <a:r>
              <a:rPr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思维发展与提升：整体阅读，点面结合。在弄懂重点语句的基础上，理清各句和各段之间的联系，把握本文主旨。 </a:t>
            </a:r>
          </a:p>
          <a:p>
            <a:pPr marL="0" indent="0" algn="just">
              <a:lnSpc>
                <a:spcPct val="140000"/>
              </a:lnSpc>
              <a:buNone/>
            </a:pPr>
            <a:r>
              <a:rPr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审美鉴赏与创造：结合本文的语言和例子理解墨子的思想。</a:t>
            </a:r>
          </a:p>
          <a:p>
            <a:pPr marL="0" indent="0" algn="just">
              <a:lnSpc>
                <a:spcPct val="140000"/>
              </a:lnSpc>
              <a:buNone/>
            </a:pPr>
            <a:r>
              <a:rPr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文化传承与理解：墨子的“兼爱”思想要求人们互相爱护、互相尊重、爱人如己，最终形成平等友爱、和谐融洽的环境，这对当今和谐社会的建设仍有着深刻的意义。</a:t>
            </a:r>
          </a:p>
        </p:txBody>
      </p:sp>
    </p:spTree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1505" y="233680"/>
            <a:ext cx="10968990" cy="1321435"/>
          </a:xfrm>
        </p:spPr>
        <p:txBody>
          <a:bodyPr>
            <a:normAutofit/>
          </a:bodyPr>
          <a:lstStyle/>
          <a:p>
            <a:r>
              <a:rPr lang="zh-CN" altLang="en-US"/>
              <a:t>活动</a:t>
            </a:r>
            <a:r>
              <a:rPr lang="en-US" altLang="zh-CN"/>
              <a:t>3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墨子“兼相爱”的学说可行吗？为什么？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61645" y="1353820"/>
            <a:ext cx="11213465" cy="5278120"/>
          </a:xfrm>
        </p:spPr>
        <p:txBody>
          <a:bodyPr>
            <a:normAutofit fontScale="60000"/>
          </a:bodyPr>
          <a:lstStyle/>
          <a:p>
            <a:pPr marL="0" indent="0">
              <a:buNone/>
            </a:pPr>
            <a:r>
              <a:rPr lang="zh-CN" altLang="en-US"/>
              <a:t>　　　　　　　　　　　　　　　　　　　　　　　　　　　　　　　　</a:t>
            </a:r>
          </a:p>
          <a:p>
            <a:pPr marL="0" indent="0">
              <a:buNone/>
            </a:pPr>
            <a:r>
              <a:rPr lang="zh-CN" altLang="en-US" sz="5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答案　墨子所主张的“兼相爱”是一种无差等的爱，要求人们抛却血缘和等级差别的观念，爱人如己。用墨子的话说就是：“视人之家若视其家，视人之身若视其身。”要做到“兼相爱”，需要克服人自身的很多天然局限，但是基本上应该是可行的，作为一种理想目标则完全是值得追求的。因为“兼爱”是一种大爱。实践这样一种学说，有助于解决社会的种种问题。像墨子说的，通过奉行“兼相爱、交相利”的原则，以达到“强不执弱，众不劫寡，富不侮贫，贵不傲贱，诈不欺愚”的目标，有助于社会的和谐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1505" y="1107440"/>
            <a:ext cx="10968990" cy="503618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4445">
                <a:solidFill>
                  <a:srgbClr val="FF0000"/>
                </a:solidFill>
              </a:rPr>
              <a:t>拓展延伸</a:t>
            </a:r>
            <a:r>
              <a:rPr lang="zh-CN" altLang="en-US" sz="4445"/>
              <a:t/>
            </a:r>
            <a:br>
              <a:rPr lang="zh-CN" altLang="en-US" sz="4445"/>
            </a:br>
            <a:r>
              <a:rPr lang="zh-CN" altLang="en-US" sz="4445"/>
              <a:t>任务</a:t>
            </a:r>
            <a:r>
              <a:rPr lang="en-US" altLang="zh-CN" sz="4445"/>
              <a:t>1</a:t>
            </a:r>
            <a:r>
              <a:rPr lang="zh-CN" altLang="en-US" sz="4445"/>
              <a:t>：</a:t>
            </a:r>
            <a:r>
              <a:rPr lang="zh-CN" altLang="en-US">
                <a:sym typeface="+mn-ea"/>
              </a:rPr>
              <a:t>有人说，读墨子的《兼爱》就像是听老太太说话，有絮叨之感，语言不简洁。你同意这种观点吗？你是怎样看待墨子语言的“絮叨”的？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　　　　</a:t>
            </a:r>
            <a:br>
              <a:rPr lang="zh-CN" altLang="en-US">
                <a:sym typeface="+mn-ea"/>
              </a:rPr>
            </a:br>
            <a:r>
              <a:rPr lang="zh-CN" altLang="en-US">
                <a:sym typeface="+mn-ea"/>
              </a:rPr>
              <a:t>　　　　　　　　　　　　　　　　　　　　　　　　　　　　　　　　　　　　</a:t>
            </a:r>
            <a:br>
              <a:rPr lang="zh-CN" altLang="en-US">
                <a:sym typeface="+mn-ea"/>
              </a:rPr>
            </a:br>
            <a:endParaRPr lang="zh-CN" altLang="en-US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36880" y="283845"/>
            <a:ext cx="11318240" cy="567499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答案　不同意。墨子为了把意思说得清楚明白，除语言浅显外，还不避絮叨。这种絮叨在先秦诸子散文中自成一格，给读者另外一种阅读的体味。钱振锽在《名山小言》中说：“文章有为我与兼爱之不同。为我者只取我自家明白，虽无第二人解，亦何伤哉，老子古简，庄生诡诞，皆是也。兼爱者必使我一人之心共喻于天下，语不尽不止，孟子详明，墨子重复，是也。”对墨子《兼爱》中的重复絮叨的评价还是很准确的。　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7935" y="64205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en-US" altLang="zh-CN">
                <a:sym typeface="+mn-ea"/>
              </a:rPr>
              <a:t>2.</a:t>
            </a:r>
            <a:r>
              <a:rPr lang="zh-CN" altLang="en-US">
                <a:sym typeface="+mn-ea"/>
              </a:rPr>
              <a:t>墨子的“兼相爱，交相利”的观念和“自爱”“自利”的观念是矛盾的吗？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97935" y="2098730"/>
            <a:ext cx="10969200" cy="475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参考示例】(观点一)矛盾。墨子在《兼爱》中列举父子、兄弟、君臣的例子都是强调彼此之间的“爱”，而没有正面论述个人的“爱”与“利”。在论述盗贼和大夫诸侯时，也是强调彼此之间的“爱”，对“以治天下为事”的圣人，则要求其对天下的责任，丝毫没有阐述到个人的“自爱”与“自利”。</a:t>
            </a: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38455" y="647065"/>
            <a:ext cx="11515725" cy="49758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观点二)不矛盾。“兼相爱”并不否定“自爱”，而是把“自爱”与“相爱”结合起来。“交相利”也不是鄙视“自利”，而是力求使“自利”与“互利”两不偏废。“夫爱人者，人必从而爱之。利人者，人必从而利之。”在这种爱意融融的相互关系中，天下才能实现和谐、富足。“利”在墨子那里主要是指利益、益处、互利、谋利等，似乎并无特异之处。但是，一旦将“利”与“爱”联系起来，使“利”成为“爱”的助力佐证，而不是对立面，那么“利”就获得了非同寻常的意味。墨子既不片面宣扬“自爱”与“自利”，也不断然否定“自爱”与“自利”，而是讲求“兼相爱，交相利”，提倡父子、兄弟、君臣等的互利、协调，这才是“兼相爱，交相利”的关键。</a:t>
            </a: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从而使“自爱”与“自利”不是狭隘的自私、计较得失，不是应该被任意贬低、排斥、批判的对象，而是可以被肯定、借助、拥有的现实利益，“自爱”与“自利”应该具有更为深厚的内涵与恢宏的气势。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330" y="341630"/>
            <a:ext cx="10968990" cy="1254760"/>
          </a:xfrm>
        </p:spPr>
        <p:txBody>
          <a:bodyPr>
            <a:normAutofit/>
          </a:bodyPr>
          <a:lstStyle/>
          <a:p>
            <a:r>
              <a:rPr lang="en-US" altLang="zh-CN">
                <a:sym typeface="+mn-ea"/>
              </a:rPr>
              <a:t>3.</a:t>
            </a:r>
            <a:r>
              <a:rPr lang="zh-CN" altLang="en-US">
                <a:sym typeface="+mn-ea"/>
              </a:rPr>
              <a:t>儒家的“仁爱”思想与墨家的“兼爱”思想有什么异同？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96520" y="1918335"/>
            <a:ext cx="11717020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参考示例】相同之处：①基本内涵一致。“仁爱”与“兼爱”，二者皆显出了爱的普遍性，孔子的“泛爱众”与墨子的“兼相爱，交相利”都体现了爱的普遍性、广泛性。二者在主张人人相爱，关爱民众，反对以强凌弱上显然是相通的。②社会背景和基本目标相同。孔子的“仁爱”思想和墨子的“兼爱”思想都是产生在春秋战国的社会动乱时期，都包含着安邦定国、终止混乱纷争的理想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93065" y="280035"/>
            <a:ext cx="11602085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同之处：①具体内涵不同。儒家的“仁爱”思想是建立在宗法等级制度、血缘关系基础上的有差别的爱，是有先后等级顺序的，是由“爱亲”到“爱人”，最后才是“泛爱众”。它要求按照宗法等级秩序，即尊卑、贵贱、亲疏的顺序去爱人。墨家的“兼爱”思想是一种超越血缘关系的爱，这种爱没有尊卑、亲疏、贵贱的差别，即“兼相爱”，借此达到利人如己、无私利他的“交相利”的目的。②爱的倾向性不同。儒家的“仁爱”思想是“己所不欲，勿施于人”“己欲立而立人，己欲达而达人”，主张尽心，不言回报，只求尽职尽责，不问自己的权利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墨子的“兼爱”思想则是站在功利的角度上，提出了对等互报的原则，即“兼相爱，交相利”。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整体看来，儒家的“仁爱”是一种有差别和等级的爱，即要求以对父母兄弟之爱为同心圆的圆心，层层外推，逐渐扩展到对宗族、国家和社会的爱。而墨家的“兼爱”是一种无差别和等级的爱，它要求人们抛却血缘和差别等级，不分厚薄亲疏，爱人如己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New picture"/>
          <p:cNvPicPr/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522200" y="11379200"/>
            <a:ext cx="342900" cy="2540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语 文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8229" y="690921"/>
            <a:ext cx="5474888" cy="5474888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379335" y="2921000"/>
            <a:ext cx="4145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mtClean="0">
                <a:latin typeface="楷体" panose="02010609060101010101" charset="-122"/>
                <a:ea typeface="楷体" panose="02010609060101010101" charset="-122"/>
              </a:rPr>
              <a:t>谢谢观看！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New picture"/>
          <p:cNvPicPr/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756900" y="112649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4294967295"/>
            <p:custDataLst>
              <p:tags r:id="rId1"/>
            </p:custDataLst>
          </p:nvPr>
        </p:nvSpPr>
        <p:spPr>
          <a:xfrm>
            <a:off x="189230" y="1190625"/>
            <a:ext cx="7823835" cy="5403215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       墨子，约公元前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468-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前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376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年，名翟，春秋战国之际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思想家、教育家、学者，墨家学派的创始人。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墨子在科技方面颇有成就，常被誉为“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科圣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”。他的军事技术高于其他诸子，在春秋战国时期他和孔子两人被并称为“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显学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”大师，成为天下人学习的榜样。他一生都在为扶危济困的事业而奔忙。他的</a:t>
            </a:r>
            <a:r>
              <a:rPr lang="zh-CN" altLang="en-US" sz="3600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思想核心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兼爱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4294967295"/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013065" y="1647190"/>
            <a:ext cx="3864610" cy="413131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1090295" y="394970"/>
            <a:ext cx="10704830" cy="795655"/>
            <a:chOff x="7527" y="6878"/>
            <a:chExt cx="4563" cy="1253"/>
          </a:xfrm>
        </p:grpSpPr>
        <p:grpSp>
          <p:nvGrpSpPr>
            <p:cNvPr id="9" name="组合 8"/>
            <p:cNvGrpSpPr/>
            <p:nvPr>
              <p:custDataLst>
                <p:tags r:id="rId4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8" name="Freeform 148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148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" name="TextBox 7"/>
            <p:cNvSpPr txBox="1"/>
            <p:nvPr>
              <p:custDataLst>
                <p:tags r:id="rId5"/>
              </p:custDataLst>
            </p:nvPr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走进墨子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17830" y="1203325"/>
            <a:ext cx="10690225" cy="4053205"/>
          </a:xfrm>
        </p:spPr>
        <p:txBody>
          <a:bodyPr>
            <a:norm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4400"/>
              <a:t>显学</a:t>
            </a:r>
            <a:br>
              <a:rPr lang="zh-CN" altLang="en-US" sz="4400"/>
            </a:b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通常是指与现实联系密切、引起社会广泛关注的学问。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/>
            </a:r>
            <a:br>
              <a:rPr lang="zh-CN" altLang="en-US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4400"/>
              <a:t>隐学</a:t>
            </a:r>
            <a:br>
              <a:rPr lang="zh-CN" altLang="en-US" sz="4400"/>
            </a:b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通常是指离现实较远、不那么为世人瞩目的学问。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55575" y="1111250"/>
            <a:ext cx="774763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墨子生活在春秋战国之交、社会大变革时期，这时奴隶制度已经开始崩溃，封建制度正在逐步建立，礼崩乐坏、王权衰败、生灵涂炭，社会的动荡给人民带来极大的苦恼。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墨子有极强的忧患意识、入世风骨及救世精神，积极寻找着救世的药方，他站在平民立场上为维护民众与弱小国家的生存，提出了“兼爱”、“非攻”等主张。</a:t>
            </a:r>
            <a:endParaRPr lang="zh-CN" altLang="zh-CN" sz="2800" b="1" smtClean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AutoShape 2"/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>
            <a:off x="0" y="160020"/>
            <a:ext cx="10704830" cy="795655"/>
            <a:chOff x="7527" y="6878"/>
            <a:chExt cx="4563" cy="1253"/>
          </a:xfrm>
        </p:grpSpPr>
        <p:grpSp>
          <p:nvGrpSpPr>
            <p:cNvPr id="9" name="组合 8"/>
            <p:cNvGrpSpPr/>
            <p:nvPr>
              <p:custDataLst>
                <p:tags r:id="rId5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" name="Freeform 148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7"/>
            <p:cNvSpPr txBox="1"/>
            <p:nvPr>
              <p:custDataLst>
                <p:tags r:id="rId6"/>
              </p:custDataLst>
            </p:nvPr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时代背景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206740" y="1179195"/>
            <a:ext cx="3601085" cy="512635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50800" y="591185"/>
            <a:ext cx="12141200" cy="5637530"/>
          </a:xfrm>
        </p:spPr>
        <p:txBody>
          <a:bodyPr vert="horz" wrap="square" lIns="121920" tIns="60960" rIns="121920" bIns="60960" anchor="t">
            <a:normAutofit fontScale="87500"/>
          </a:bodyPr>
          <a:lstStyle/>
          <a:p>
            <a:pPr eaLnBrk="1" hangingPunct="1"/>
            <a:r>
              <a:rPr lang="zh-CN" altLang="en-US" b="1"/>
              <a:t>         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他出身低微，“</a:t>
            </a:r>
            <a:r>
              <a:rPr lang="zh-CN" altLang="en-US" sz="5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上无君子之事，下无耕农之难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”，可能是一个接近手工业劳动者的读书人。因而养成了注重节俭、劳身苦志的作风，“</a:t>
            </a:r>
            <a:r>
              <a:rPr lang="zh-CN" altLang="en-US" sz="5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量腹而食，度身而衣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”，吃的是“</a:t>
            </a:r>
            <a:r>
              <a:rPr lang="zh-CN" altLang="en-US" sz="5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藜藿之羹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”，穿的是“短褐之衣”，足登“</a:t>
            </a:r>
            <a:r>
              <a:rPr lang="zh-CN" altLang="en-US" sz="5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跋跷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”。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一生没有脱离生产劳动。他和他的弟子们始终过着勤劳俭朴的生活，立足现实，崇尚和平，以自苦利他为己任</a:t>
            </a:r>
            <a:r>
              <a:rPr lang="zh-CN" altLang="en-US" sz="5335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    </a:t>
            </a:r>
            <a:r>
              <a:rPr lang="zh-CN" altLang="en-US" b="1"/>
              <a:t/>
            </a:r>
            <a:br>
              <a:rPr lang="zh-CN" altLang="en-US" b="1"/>
            </a:br>
            <a:endParaRPr lang="zh-CN" altLang="en-US" b="1"/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0" y="290830"/>
            <a:ext cx="12153265" cy="6276340"/>
          </a:xfrm>
        </p:spPr>
        <p:txBody>
          <a:bodyPr vert="horz" wrap="square" lIns="121920" tIns="60960" rIns="121920" bIns="60960" anchor="t">
            <a:noAutofit/>
          </a:bodyPr>
          <a:lstStyle/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墨子首先是一位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哲学家，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同时是一位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与孔、孟、老、庄齐名的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思想家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墨家学派不仅是一个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思想文化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团体，而且还是一个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有组织、有纪律、有纲领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的社会团体。</a:t>
            </a:r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墨家集团兴盛时人数多达数百人，他们不仅是墨子的忠实信徒和墨家学说的传播者和执行者，而且还直接参与社会活动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/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止楚攻宋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墨家集团的成员人人皆可“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赴火蹈刃，死不还踵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”，是一支非常能战斗的队伍。</a:t>
            </a:r>
            <a:r>
              <a:rPr lang="zh-CN" altLang="en-US" sz="3200" b="1"/>
              <a:t>  </a:t>
            </a:r>
            <a:br>
              <a:rPr lang="zh-CN" altLang="en-US" sz="3200" b="1"/>
            </a:br>
            <a:endParaRPr lang="zh-CN" altLang="en-US" sz="3200" b="1"/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882015"/>
            <a:ext cx="12192847" cy="54089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4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墨子还是一位伟大的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社会实践家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，曾周游列国，广收门徒，施教四方，为了天下劳苦大众的利益呕心沥血。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4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墨子“平生足迹所及，则尝北之齐，西使卫，又屡游楚，前至郢，后客鲁阳，复欲适越而未果。”</a:t>
            </a:r>
            <a:endParaRPr kumimoji="0" lang="en-US" sz="32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4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0" lang="zh-CN" altLang="en-US" sz="3200" b="1" kern="1200" cap="none" spc="0" normalizeH="0" baseline="0" noProof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“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孔席不暖，墨突不黔</a:t>
            </a: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”， “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摩顶放踵利天下为主</a:t>
            </a: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”，两千多年来</a:t>
            </a:r>
            <a:r>
              <a:rPr kumimoji="0" lang="zh-CN" altLang="en-US" sz="3200" b="1" kern="1200" cap="none" spc="0" normalizeH="0" baseline="0" noProof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，他</a:t>
            </a: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的智慧、坚定和见义勇为博得了历代人民尊敬。  </a:t>
            </a:r>
            <a:b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    </a:t>
            </a: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 </a:t>
            </a:r>
            <a:r>
              <a:rPr kumimoji="0" lang="zh-CN" altLang="en-US" sz="32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mQ2MTljNGM5ODgxMTBjY2ZmMDNlZDc5ZGVlZTA2NjQifQ==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1"/>
  <p:tag name="NORDRI TOOLS WATERMARK" val="foqvf2j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6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0"/>
  <p:tag name="NORDRI TOOLS WATERMARK" val="foqvf2j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8"/>
  <p:tag name="NORDRI TOOLS WATERMARK" val="foqvf2j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8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6"/>
  <p:tag name="NORDRI TOOLS WATERMARK" val="foqvf2jl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8"/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4"/>
  <p:tag name="NORDRI TOOLS WATERMARK" val="foqvf2jl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6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6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2"/>
  <p:tag name="KSO_WM_UNIT_PLACING_PICTURE_USER_VIEWPORT" val="{&quot;height&quot;:1888,&quot;width&quot;:9513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3"/>
  <p:tag name="NORDRI TOOLS WATERMARK" val="foqvf2j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3"/>
  <p:tag name="NORDRI TOOLS WATERMARK" val="foqvf2j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3567</Words>
  <Application>Microsoft Office PowerPoint</Application>
  <PresentationFormat>自定义</PresentationFormat>
  <Paragraphs>139</Paragraphs>
  <Slides>38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PowerPoint 演示文稿</vt:lpstr>
      <vt:lpstr>PowerPoint 演示文稿</vt:lpstr>
      <vt:lpstr>学习目标</vt:lpstr>
      <vt:lpstr>PowerPoint 演示文稿</vt:lpstr>
      <vt:lpstr>显学 通常是指与现实联系密切、引起社会广泛关注的学问。 隐学 通常是指离现实较远、不那么为世人瞩目的学问。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理解文章内容，理清文章思路</vt:lpstr>
      <vt:lpstr>PowerPoint 演示文稿</vt:lpstr>
      <vt:lpstr>合作探究 墨子为什么提出“兼爱”思想？</vt:lpstr>
      <vt:lpstr>活动2：如何理解墨子“兼爱”的思想内涵？　　　　</vt:lpstr>
      <vt:lpstr>活动3：墨子“兼相爱”的学说可行吗？为什么？</vt:lpstr>
      <vt:lpstr>拓展延伸 任务1：有人说，读墨子的《兼爱》就像是听老太太说话，有絮叨之感，语言不简洁。你同意这种观点吗？你是怎样看待墨子语言的“絮叨”的？ 　　　　 　　　　　　　　　　　　　　　　　　　　　　　　　　　　　　　　　　　　 </vt:lpstr>
      <vt:lpstr>PowerPoint 演示文稿</vt:lpstr>
      <vt:lpstr>2.墨子的“兼相爱，交相利”的观念和“自爱”“自利”的观念是矛盾的吗？  </vt:lpstr>
      <vt:lpstr>PowerPoint 演示文稿</vt:lpstr>
      <vt:lpstr>3.儒家的“仁爱”思想与墨家的“兼爱”思想有什么异同？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2022-08-24T21:48:05Z</cp:lastPrinted>
  <dcterms:created xsi:type="dcterms:W3CDTF">2022-08-24T21:48:05Z</dcterms:created>
  <dcterms:modified xsi:type="dcterms:W3CDTF">2022-09-04T02:06:20Z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