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rgbClr val="898989"/>
                </a:solidFill>
                <a:latin typeface="Calibri" panose="020F0502020204030204" charset="0"/>
              </a:defRPr>
            </a:lvl1pPr>
          </a:lstStyle>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hyperlink" Target="https://baike.baidu.com/item/%E5%8F%98%E6%80%81%E5%BF%83%E7%90%86%E5%AD%A6/1252434" TargetMode="External"/><Relationship Id="rId7" Type="http://schemas.openxmlformats.org/officeDocument/2006/relationships/hyperlink" Target="https://baike.baidu.com/item/%E4%BA%BA%E6%A0%BC%E5%BF%83%E7%90%86%E5%AD%A6" TargetMode="External"/><Relationship Id="rId6" Type="http://schemas.openxmlformats.org/officeDocument/2006/relationships/hyperlink" Target="https://baike.baidu.com/item/%E5%8A%A8%E5%8A%9B%E5%BF%83%E7%90%86%E5%AD%A6" TargetMode="External"/><Relationship Id="rId5" Type="http://schemas.openxmlformats.org/officeDocument/2006/relationships/hyperlink" Target="https://baike.baidu.com/item/%E6%BD%9C%E6%84%8F%E8%AF%86/65867" TargetMode="External"/><Relationship Id="rId4" Type="http://schemas.openxmlformats.org/officeDocument/2006/relationships/hyperlink" Target="https://baike.baidu.com/item/%E8%8B%B1%E5%9B%BD%E7%9A%87%E5%AE%B6%E5%AD%A6%E4%BC%9A" TargetMode="External"/><Relationship Id="rId3" Type="http://schemas.openxmlformats.org/officeDocument/2006/relationships/hyperlink" Target="https://baike.baidu.com/item/%E6%AD%8C%E5%BE%B7%E5%A5%96" TargetMode="External"/><Relationship Id="rId2" Type="http://schemas.openxmlformats.org/officeDocument/2006/relationships/hyperlink" Target="https://baike.baidu.com/item/%E7%B2%BE%E7%A5%9E%E5%88%86%E6%9E%90%E5%AD%A6%E6%B4%BE" TargetMode="External"/><Relationship Id="rId10" Type="http://schemas.openxmlformats.org/officeDocument/2006/relationships/slideLayout" Target="../slideLayouts/slideLayout2.xml"/><Relationship Id="rId1" Type="http://schemas.openxmlformats.org/officeDocument/2006/relationships/hyperlink" Target="https://baike.baidu.com/item/%E7%B2%BE%E7%A5%9E%E7%97%85/920" TargetMode="Externa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s://baike.baidu.com/item/%E8%89%BA%E6%9C%AF/12004323" TargetMode="External"/><Relationship Id="rId4" Type="http://schemas.openxmlformats.org/officeDocument/2006/relationships/hyperlink" Target="https://baike.baidu.com/item/%E7%94%BB%E5%AE%B6" TargetMode="External"/><Relationship Id="rId3" Type="http://schemas.openxmlformats.org/officeDocument/2006/relationships/hyperlink" Target="https://baike.baidu.com/item/%E6%8E%A8%E5%B4%87" TargetMode="External"/><Relationship Id="rId2" Type="http://schemas.openxmlformats.org/officeDocument/2006/relationships/hyperlink" Target="https://baike.baidu.com/item/%E5%8D%B0%E8%B1%A1%E6%B4%BE" TargetMode="External"/><Relationship Id="rId1" Type="http://schemas.openxmlformats.org/officeDocument/2006/relationships/hyperlink" Target="https://baike.baidu.com/item/%E6%B3%95%E5%9B%BD/1173384" TargetMode="Externa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hyperlink" Target="https://baike.baidu.com/item/%E6%B3%A2%E6%96%AF%E5%B8%9D%E5%9B%BD" TargetMode="External"/><Relationship Id="rId8" Type="http://schemas.openxmlformats.org/officeDocument/2006/relationships/hyperlink" Target="https://baike.baidu.com/item/%E4%B8%AD%E4%B8%9C%E5%9C%B0%E5%8C%BA" TargetMode="External"/><Relationship Id="rId7" Type="http://schemas.openxmlformats.org/officeDocument/2006/relationships/hyperlink" Target="https://baike.baidu.com/item/%E5%B8%8C%E8%85%8A" TargetMode="External"/><Relationship Id="rId6" Type="http://schemas.openxmlformats.org/officeDocument/2006/relationships/hyperlink" Target="https://baike.baidu.com/item/%E6%AC%A7%E6%B4%B2%E5%8E%86%E5%8F%B2/4360192" TargetMode="External"/><Relationship Id="rId5" Type="http://schemas.openxmlformats.org/officeDocument/2006/relationships/hyperlink" Target="https://baike.baidu.com/item/%E6%94%BF%E6%B2%BB%E5%AE%B6" TargetMode="External"/><Relationship Id="rId4" Type="http://schemas.openxmlformats.org/officeDocument/2006/relationships/hyperlink" Target="https://baike.baidu.com/item/%E5%86%9B%E4%BA%8B%E5%AE%B6" TargetMode="External"/><Relationship Id="rId3" Type="http://schemas.openxmlformats.org/officeDocument/2006/relationships/hyperlink" Target="https://baike.baidu.com/item/%E4%B8%96%E7%95%8C%E5%8F%A4%E4%BB%A3%E5%8F%B2/8069025" TargetMode="External"/><Relationship Id="rId2" Type="http://schemas.openxmlformats.org/officeDocument/2006/relationships/hyperlink" Target="https://baike.baidu.com/item/%E4%BA%9A%E5%8E%86%E5%B1%B1%E5%A4%A7%E5%B8%9D%E5%9B%BD" TargetMode="External"/><Relationship Id="rId11" Type="http://schemas.openxmlformats.org/officeDocument/2006/relationships/slideLayout" Target="../slideLayouts/slideLayout2.xml"/><Relationship Id="rId10" Type="http://schemas.openxmlformats.org/officeDocument/2006/relationships/hyperlink" Target="https://baike.baidu.com/item/%E5%8F%A4%E5%B8%8C%E8%85%8A%E6%96%87%E5%8C%96" TargetMode="External"/><Relationship Id="rId1" Type="http://schemas.openxmlformats.org/officeDocument/2006/relationships/hyperlink" Target="https://baike.baidu.com/item/%E9%A9%AC%E5%85%B6%E9%A1%BF%E5%B8%9D%E5%9B%BD"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9" name="标题 1"/>
          <p:cNvSpPr>
            <a:spLocks noGrp="1"/>
          </p:cNvSpPr>
          <p:nvPr>
            <p:ph type="ctrTitle"/>
          </p:nvPr>
        </p:nvSpPr>
        <p:spPr>
          <a:xfrm>
            <a:off x="2135188" y="1052513"/>
            <a:ext cx="7772400" cy="2736850"/>
          </a:xfrm>
        </p:spPr>
        <p:txBody>
          <a:bodyPr wrap="square" lIns="91440" tIns="45720" rIns="91440" bIns="45720" anchor="ctr"/>
          <a:p>
            <a:pPr eaLnBrk="1" hangingPunct="1"/>
            <a:r>
              <a:rPr lang="zh-CN" altLang="en-US" sz="6600" dirty="0">
                <a:solidFill>
                  <a:srgbClr val="FF0000"/>
                </a:solidFill>
                <a:latin typeface="华文隶书" panose="02010800040101010101" charset="-122"/>
                <a:ea typeface="华文隶书" panose="02010800040101010101" charset="-122"/>
              </a:rPr>
              <a:t>外国消息两则</a:t>
            </a:r>
            <a:endParaRPr lang="zh-CN" altLang="en-US" sz="6600" dirty="0">
              <a:solidFill>
                <a:srgbClr val="FF0000"/>
              </a:solidFill>
              <a:latin typeface="华文隶书" panose="02010800040101010101" charset="-122"/>
              <a:ea typeface="华文隶书" panose="020108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81200" y="274638"/>
            <a:ext cx="8291513" cy="1858963"/>
          </a:xfrm>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t> </a:t>
            </a:r>
            <a:r>
              <a:rPr kumimoji="0" lang="en-US" altLang="zh-CN" sz="4000" b="0" i="0" u="none" strike="noStrike" kern="1200" cap="none" spc="0" normalizeH="0" baseline="0" noProof="0" dirty="0" smtClean="0">
                <a:ln>
                  <a:noFill/>
                </a:ln>
                <a:solidFill>
                  <a:schemeClr val="tx1"/>
                </a:solidFill>
                <a:effectLst/>
                <a:uLnTx/>
                <a:uFillTx/>
                <a:latin typeface="+mj-lt"/>
                <a:ea typeface="+mj-ea"/>
                <a:cs typeface="+mj-cs"/>
              </a:rPr>
              <a:t>1</a:t>
            </a:r>
            <a:r>
              <a:rPr kumimoji="0" lang="zh-CN" altLang="en-US" sz="4000" b="0" i="0" u="none" strike="noStrike" kern="1200" cap="none" spc="0" normalizeH="0" baseline="0" noProof="0" dirty="0" smtClean="0">
                <a:ln>
                  <a:noFill/>
                </a:ln>
                <a:solidFill>
                  <a:schemeClr val="tx1"/>
                </a:solidFill>
                <a:effectLst/>
                <a:uLnTx/>
                <a:uFillTx/>
                <a:latin typeface="+mj-lt"/>
                <a:ea typeface="+mj-ea"/>
                <a:cs typeface="+mj-cs"/>
              </a:rPr>
              <a:t>、课文主体部分为什么要一一列举获奖者的国籍、姓名、所获奖项和所做贡献呢？</a:t>
            </a:r>
            <a:endParaRPr kumimoji="0" lang="zh-CN" alt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2063750" y="2781300"/>
            <a:ext cx="8229600" cy="3311525"/>
          </a:xfrm>
        </p:spPr>
        <p:txBody>
          <a:bodyPr wrap="square" lIns="91440" tIns="45720" rIns="91440" bIns="45720" anchor="t"/>
          <a:p>
            <a:pPr eaLnBrk="1" hangingPunct="1">
              <a:buNone/>
            </a:pPr>
            <a:r>
              <a:rPr lang="en-US" altLang="zh-CN" dirty="0"/>
              <a:t>            </a:t>
            </a:r>
            <a:r>
              <a:rPr lang="zh-CN" altLang="en-US" dirty="0">
                <a:solidFill>
                  <a:srgbClr val="C00000"/>
                </a:solidFill>
              </a:rPr>
              <a:t>一方面是表明新闻事实的准确性；另一方面是表明新闻事实的翔实；还因为列举获奖者的国籍、姓名、奖项和所优势贡献是新闻的重点，所以要详写。</a:t>
            </a:r>
            <a:endParaRPr lang="zh-CN" alt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0" end="79"/>
                                            </p:txEl>
                                          </p:spTgt>
                                        </p:tgtEl>
                                        <p:attrNameLst>
                                          <p:attrName>style.visibility</p:attrName>
                                        </p:attrNameLst>
                                      </p:cBhvr>
                                      <p:to>
                                        <p:strVal val="visible"/>
                                      </p:to>
                                    </p:set>
                                    <p:animEffect transition="in" filter="blinds(horizontal)">
                                      <p:cBhvr>
                                        <p:cTn id="7" dur="500"/>
                                        <p:tgtEl>
                                          <p:spTgt spid="3">
                                            <p:txEl>
                                              <p:charRg st="0"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92313" y="549275"/>
            <a:ext cx="8229600" cy="114300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t> 2</a:t>
            </a:r>
            <a:r>
              <a:rPr kumimoji="0" lang="zh-CN" altLang="en-US" sz="4400" b="0" i="0" u="none" strike="noStrike" kern="1200" cap="none" spc="0" normalizeH="0" baseline="0" noProof="0" dirty="0" smtClean="0">
                <a:ln>
                  <a:noFill/>
                </a:ln>
                <a:solidFill>
                  <a:schemeClr val="tx1"/>
                </a:solidFill>
                <a:effectLst/>
                <a:uLnTx/>
                <a:uFillTx/>
                <a:latin typeface="+mj-lt"/>
                <a:ea typeface="+mj-ea"/>
                <a:cs typeface="+mj-cs"/>
              </a:rPr>
              <a:t>、课文主体部分哪些内容详写，哪些内容略写，为什么这样安排？</a:t>
            </a:r>
            <a:endParaRPr kumimoji="0" lang="zh-CN" alt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1992313" y="2332038"/>
            <a:ext cx="8229600" cy="3473450"/>
          </a:xfrm>
        </p:spPr>
        <p:txBody>
          <a:bodyPr wrap="square" lIns="91440" tIns="45720" rIns="91440" bIns="45720" anchor="t"/>
          <a:p>
            <a:pPr eaLnBrk="1" hangingPunct="1">
              <a:buNone/>
            </a:pPr>
            <a:r>
              <a:rPr lang="en-US" altLang="zh-CN" dirty="0"/>
              <a:t>        </a:t>
            </a:r>
            <a:r>
              <a:rPr lang="zh-CN" altLang="en-US" dirty="0">
                <a:solidFill>
                  <a:srgbClr val="C00000"/>
                </a:solidFill>
              </a:rPr>
              <a:t>详写了首届诺贝尔获得者的情况，略写了颁奖机构、时间和地点还略写了资金来源等。</a:t>
            </a:r>
            <a:endParaRPr lang="en-US" altLang="zh-CN" dirty="0">
              <a:solidFill>
                <a:srgbClr val="C00000"/>
              </a:solidFill>
            </a:endParaRPr>
          </a:p>
          <a:p>
            <a:pPr eaLnBrk="1" hangingPunct="1">
              <a:buNone/>
            </a:pPr>
            <a:r>
              <a:rPr lang="en-US" altLang="zh-CN" dirty="0">
                <a:solidFill>
                  <a:srgbClr val="C00000"/>
                </a:solidFill>
              </a:rPr>
              <a:t>        </a:t>
            </a:r>
            <a:r>
              <a:rPr lang="zh-CN" altLang="en-US" dirty="0">
                <a:solidFill>
                  <a:srgbClr val="C00000"/>
                </a:solidFill>
              </a:rPr>
              <a:t>这样写能更好的突出中心。</a:t>
            </a:r>
            <a:endParaRPr lang="zh-CN" alt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0" end="47"/>
                                            </p:txEl>
                                          </p:spTgt>
                                        </p:tgtEl>
                                        <p:attrNameLst>
                                          <p:attrName>style.visibility</p:attrName>
                                        </p:attrNameLst>
                                      </p:cBhvr>
                                      <p:to>
                                        <p:strVal val="visible"/>
                                      </p:to>
                                    </p:set>
                                    <p:animEffect transition="in" filter="box(in)">
                                      <p:cBhvr>
                                        <p:cTn id="7" dur="500"/>
                                        <p:tgtEl>
                                          <p:spTgt spid="3">
                                            <p:txEl>
                                              <p:charRg st="0" end="47"/>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charRg st="47" end="68"/>
                                            </p:txEl>
                                          </p:spTgt>
                                        </p:tgtEl>
                                        <p:attrNameLst>
                                          <p:attrName>style.visibility</p:attrName>
                                        </p:attrNameLst>
                                      </p:cBhvr>
                                      <p:to>
                                        <p:strVal val="visible"/>
                                      </p:to>
                                    </p:set>
                                    <p:animEffect transition="in" filter="box(in)">
                                      <p:cBhvr>
                                        <p:cTn id="10" dur="500"/>
                                        <p:tgtEl>
                                          <p:spTgt spid="3">
                                            <p:txEl>
                                              <p:charRg st="47" end="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title"/>
          </p:nvPr>
        </p:nvSpPr>
        <p:spPr>
          <a:xfrm>
            <a:off x="1992313" y="0"/>
            <a:ext cx="8289925" cy="2290763"/>
          </a:xfrm>
        </p:spPr>
        <p:txBody>
          <a:bodyPr wrap="square" lIns="91440" tIns="45720" rIns="91440" bIns="45720" anchor="ctr"/>
          <a:p>
            <a:pPr algn="l" eaLnBrk="1" hangingPunct="1"/>
            <a:r>
              <a:rPr lang="en-US" altLang="zh-CN" sz="3600" dirty="0"/>
              <a:t>3</a:t>
            </a:r>
            <a:r>
              <a:rPr lang="zh-CN" altLang="en-US" sz="3600" dirty="0"/>
              <a:t>、在主体之后为什么还要补充说明颁奖资金的来源以及资金管理权和评奖权的分离？作者这样写有什么用意？</a:t>
            </a:r>
            <a:endParaRPr lang="zh-CN" altLang="en-US" sz="3600" dirty="0"/>
          </a:p>
        </p:txBody>
      </p:sp>
      <p:sp>
        <p:nvSpPr>
          <p:cNvPr id="3" name="内容占位符 2"/>
          <p:cNvSpPr>
            <a:spLocks noGrp="1"/>
          </p:cNvSpPr>
          <p:nvPr>
            <p:ph idx="1"/>
          </p:nvPr>
        </p:nvSpPr>
        <p:spPr>
          <a:xfrm>
            <a:off x="1992313" y="2997200"/>
            <a:ext cx="8229600" cy="2536825"/>
          </a:xfrm>
        </p:spPr>
        <p:txBody>
          <a:bodyPr wrap="square" lIns="91440" tIns="45720" rIns="91440" bIns="45720" anchor="t"/>
          <a:p>
            <a:pPr eaLnBrk="1" hangingPunct="1">
              <a:buNone/>
            </a:pPr>
            <a:r>
              <a:rPr lang="en-US" altLang="zh-CN" dirty="0">
                <a:solidFill>
                  <a:srgbClr val="C00000"/>
                </a:solidFill>
              </a:rPr>
              <a:t>           </a:t>
            </a:r>
            <a:r>
              <a:rPr lang="zh-CN" altLang="en-US" sz="3600" dirty="0">
                <a:solidFill>
                  <a:srgbClr val="C00000"/>
                </a:solidFill>
              </a:rPr>
              <a:t>这样有助于读者了解诺贝尔奖的资金来源，消除读者心中的疑虑。</a:t>
            </a:r>
            <a:endParaRPr lang="en-US" altLang="zh-CN" sz="3600" dirty="0">
              <a:solidFill>
                <a:srgbClr val="C00000"/>
              </a:solidFill>
            </a:endParaRPr>
          </a:p>
          <a:p>
            <a:pPr eaLnBrk="1" hangingPunct="1">
              <a:buNone/>
            </a:pPr>
            <a:r>
              <a:rPr lang="en-US" altLang="zh-CN" sz="3600" dirty="0">
                <a:solidFill>
                  <a:srgbClr val="C00000"/>
                </a:solidFill>
              </a:rPr>
              <a:t>           </a:t>
            </a:r>
            <a:r>
              <a:rPr lang="zh-CN" altLang="en-US" sz="3600" dirty="0">
                <a:solidFill>
                  <a:srgbClr val="C00000"/>
                </a:solidFill>
              </a:rPr>
              <a:t>补充说明两权分离是为了表明诺贝尔的公正和公平。</a:t>
            </a:r>
            <a:endParaRPr lang="zh-CN" altLang="en-US" sz="3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0" end="41"/>
                                            </p:txEl>
                                          </p:spTgt>
                                        </p:tgtEl>
                                        <p:attrNameLst>
                                          <p:attrName>style.visibility</p:attrName>
                                        </p:attrNameLst>
                                      </p:cBhvr>
                                      <p:to>
                                        <p:strVal val="visible"/>
                                      </p:to>
                                    </p:set>
                                    <p:animEffect transition="in" filter="box(in)">
                                      <p:cBhvr>
                                        <p:cTn id="7" dur="500"/>
                                        <p:tgtEl>
                                          <p:spTgt spid="3">
                                            <p:txEl>
                                              <p:charRg st="0" end="4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charRg st="41" end="76"/>
                                            </p:txEl>
                                          </p:spTgt>
                                        </p:tgtEl>
                                        <p:attrNameLst>
                                          <p:attrName>style.visibility</p:attrName>
                                        </p:attrNameLst>
                                      </p:cBhvr>
                                      <p:to>
                                        <p:strVal val="visible"/>
                                      </p:to>
                                    </p:set>
                                    <p:animEffect transition="in" filter="box(in)">
                                      <p:cBhvr>
                                        <p:cTn id="10" dur="500"/>
                                        <p:tgtEl>
                                          <p:spTgt spid="3">
                                            <p:txEl>
                                              <p:charRg st="41"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内容占位符 2"/>
          <p:cNvSpPr>
            <a:spLocks noGrp="1"/>
          </p:cNvSpPr>
          <p:nvPr>
            <p:ph idx="1"/>
          </p:nvPr>
        </p:nvSpPr>
        <p:spPr>
          <a:xfrm>
            <a:off x="1919288" y="2349500"/>
            <a:ext cx="8229600" cy="3959225"/>
          </a:xfrm>
        </p:spPr>
        <p:txBody>
          <a:bodyPr wrap="square" lIns="91440" tIns="45720" rIns="91440" bIns="45720" anchor="t"/>
          <a:p>
            <a:pPr eaLnBrk="1" hangingPunct="1">
              <a:buNone/>
            </a:pPr>
            <a:r>
              <a:rPr lang="en-US" altLang="zh-CN" dirty="0"/>
              <a:t>1</a:t>
            </a:r>
            <a:r>
              <a:rPr lang="zh-CN" altLang="en-US" dirty="0"/>
              <a:t>、德国的伦琴（物理学奖），他</a:t>
            </a:r>
            <a:r>
              <a:rPr lang="zh-CN" altLang="en-US" dirty="0">
                <a:solidFill>
                  <a:srgbClr val="FF0000"/>
                </a:solidFill>
              </a:rPr>
              <a:t>发现</a:t>
            </a:r>
            <a:r>
              <a:rPr lang="zh-CN" altLang="en-US" dirty="0"/>
              <a:t>了</a:t>
            </a:r>
            <a:r>
              <a:rPr lang="en-US" altLang="zh-CN" dirty="0"/>
              <a:t>X</a:t>
            </a:r>
            <a:r>
              <a:rPr lang="zh-CN" altLang="en-US" dirty="0"/>
              <a:t>射线。</a:t>
            </a:r>
            <a:endParaRPr lang="en-US" altLang="zh-CN" dirty="0"/>
          </a:p>
          <a:p>
            <a:pPr eaLnBrk="1" hangingPunct="1">
              <a:buNone/>
            </a:pPr>
            <a:r>
              <a:rPr lang="en-US" altLang="zh-CN" dirty="0"/>
              <a:t>2</a:t>
            </a:r>
            <a:r>
              <a:rPr lang="zh-CN" altLang="en-US" dirty="0"/>
              <a:t>、德国的贝林（生理学或医学奖），他在血清疗法的研究方面</a:t>
            </a:r>
            <a:r>
              <a:rPr lang="zh-CN" altLang="en-US" dirty="0">
                <a:solidFill>
                  <a:srgbClr val="FF0000"/>
                </a:solidFill>
              </a:rPr>
              <a:t>卓有成就</a:t>
            </a:r>
            <a:r>
              <a:rPr lang="zh-CN" altLang="en-US" dirty="0"/>
              <a:t>。</a:t>
            </a:r>
            <a:endParaRPr lang="en-US" altLang="zh-CN" dirty="0"/>
          </a:p>
          <a:p>
            <a:pPr eaLnBrk="1" hangingPunct="1">
              <a:buNone/>
            </a:pPr>
            <a:r>
              <a:rPr lang="en-US" altLang="zh-CN" dirty="0"/>
              <a:t>3</a:t>
            </a:r>
            <a:r>
              <a:rPr lang="zh-CN" altLang="en-US" dirty="0"/>
              <a:t>、法国的普吕多姆（文学奖），他在诗歌创作方面</a:t>
            </a:r>
            <a:r>
              <a:rPr lang="zh-CN" altLang="en-US" dirty="0">
                <a:solidFill>
                  <a:srgbClr val="FF0000"/>
                </a:solidFill>
              </a:rPr>
              <a:t>颇</a:t>
            </a:r>
            <a:r>
              <a:rPr lang="zh-CN" altLang="en-US" dirty="0"/>
              <a:t>有建树。</a:t>
            </a:r>
            <a:endParaRPr lang="zh-CN" altLang="en-US" dirty="0"/>
          </a:p>
        </p:txBody>
      </p:sp>
      <p:sp>
        <p:nvSpPr>
          <p:cNvPr id="14338" name="标题 1"/>
          <p:cNvSpPr>
            <a:spLocks noGrp="1"/>
          </p:cNvSpPr>
          <p:nvPr>
            <p:ph type="title"/>
          </p:nvPr>
        </p:nvSpPr>
        <p:spPr>
          <a:xfrm>
            <a:off x="1992313" y="549275"/>
            <a:ext cx="8229600" cy="1143000"/>
          </a:xfrm>
        </p:spPr>
        <p:txBody>
          <a:bodyPr wrap="square" lIns="91440" tIns="45720" rIns="91440" bIns="45720" anchor="ctr"/>
          <a:p>
            <a:pPr eaLnBrk="1" hangingPunct="1"/>
            <a:r>
              <a:rPr lang="zh-CN" altLang="en-US" sz="6000" dirty="0">
                <a:solidFill>
                  <a:srgbClr val="FF0000"/>
                </a:solidFill>
              </a:rPr>
              <a:t>精读课文，揣摩品味</a:t>
            </a:r>
            <a:endParaRPr lang="zh-CN" altLang="en-US" sz="6000"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305050" y="765175"/>
            <a:ext cx="8362950" cy="2073275"/>
          </a:xfrm>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t>1</a:t>
            </a:r>
            <a:r>
              <a:rPr kumimoji="0" lang="zh-CN" altLang="en-US" sz="4400" b="0" i="0" u="none" strike="noStrike" kern="1200" cap="none" spc="0" normalizeH="0" baseline="0" noProof="0" dirty="0" smtClean="0">
                <a:ln>
                  <a:noFill/>
                </a:ln>
                <a:solidFill>
                  <a:schemeClr val="tx1"/>
                </a:solidFill>
                <a:effectLst/>
                <a:uLnTx/>
                <a:uFillTx/>
                <a:latin typeface="+mj-lt"/>
                <a:ea typeface="+mj-ea"/>
                <a:cs typeface="+mj-cs"/>
              </a:rPr>
              <a:t>、德国的伦琴（物理学奖），他</a:t>
            </a:r>
            <a:r>
              <a:rPr kumimoji="0" lang="zh-CN" altLang="en-US" sz="4400" b="0" i="0" u="none" strike="noStrike" kern="1200" cap="none" spc="0" normalizeH="0" baseline="0" noProof="0" dirty="0" smtClean="0">
                <a:ln>
                  <a:noFill/>
                </a:ln>
                <a:solidFill>
                  <a:srgbClr val="FF0000"/>
                </a:solidFill>
                <a:effectLst/>
                <a:uLnTx/>
                <a:uFillTx/>
                <a:latin typeface="+mj-lt"/>
                <a:ea typeface="+mj-ea"/>
                <a:cs typeface="+mj-cs"/>
              </a:rPr>
              <a:t>发   </a:t>
            </a:r>
            <a:br>
              <a:rPr kumimoji="0" lang="en-US" altLang="zh-CN" sz="4400" b="0" i="0" u="none" strike="noStrike" kern="1200" cap="none" spc="0" normalizeH="0" baseline="0" noProof="0" dirty="0" smtClean="0">
                <a:ln>
                  <a:noFill/>
                </a:ln>
                <a:solidFill>
                  <a:srgbClr val="FF0000"/>
                </a:solidFill>
                <a:effectLst/>
                <a:uLnTx/>
                <a:uFillTx/>
                <a:latin typeface="+mj-lt"/>
                <a:ea typeface="+mj-ea"/>
                <a:cs typeface="+mj-cs"/>
              </a:rPr>
            </a:br>
            <a:r>
              <a:rPr kumimoji="0" lang="en-US" altLang="zh-CN" sz="4400" b="0" i="0" u="none" strike="noStrike" kern="1200" cap="none" spc="0" normalizeH="0" baseline="0" noProof="0" dirty="0" smtClean="0">
                <a:ln>
                  <a:noFill/>
                </a:ln>
                <a:solidFill>
                  <a:srgbClr val="FF0000"/>
                </a:solidFill>
                <a:effectLst/>
                <a:uLnTx/>
                <a:uFillTx/>
                <a:latin typeface="+mj-lt"/>
                <a:ea typeface="+mj-ea"/>
                <a:cs typeface="+mj-cs"/>
              </a:rPr>
              <a:t>       </a:t>
            </a:r>
            <a:r>
              <a:rPr kumimoji="0" lang="zh-CN" altLang="en-US" sz="4400" b="0" i="0" u="none" strike="noStrike" kern="1200" cap="none" spc="0" normalizeH="0" baseline="0" noProof="0" dirty="0" smtClean="0">
                <a:ln>
                  <a:noFill/>
                </a:ln>
                <a:solidFill>
                  <a:srgbClr val="FF0000"/>
                </a:solidFill>
                <a:effectLst/>
                <a:uLnTx/>
                <a:uFillTx/>
                <a:latin typeface="+mj-lt"/>
                <a:ea typeface="+mj-ea"/>
                <a:cs typeface="+mj-cs"/>
              </a:rPr>
              <a:t>现</a:t>
            </a:r>
            <a:r>
              <a:rPr kumimoji="0" lang="zh-CN" altLang="en-US" sz="4400" b="0" i="0" u="none" strike="noStrike" kern="1200" cap="none" spc="0" normalizeH="0" baseline="0" noProof="0" dirty="0" smtClean="0">
                <a:ln>
                  <a:noFill/>
                </a:ln>
                <a:solidFill>
                  <a:schemeClr val="tx1"/>
                </a:solidFill>
                <a:effectLst/>
                <a:uLnTx/>
                <a:uFillTx/>
                <a:latin typeface="+mj-lt"/>
                <a:ea typeface="+mj-ea"/>
                <a:cs typeface="+mj-cs"/>
              </a:rPr>
              <a:t>了</a:t>
            </a:r>
            <a: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t>X</a:t>
            </a:r>
            <a:r>
              <a:rPr kumimoji="0" lang="zh-CN" altLang="en-US" sz="4400" b="0" i="0" u="none" strike="noStrike" kern="1200" cap="none" spc="0" normalizeH="0" baseline="0" noProof="0" dirty="0" smtClean="0">
                <a:ln>
                  <a:noFill/>
                </a:ln>
                <a:solidFill>
                  <a:schemeClr val="tx1"/>
                </a:solidFill>
                <a:effectLst/>
                <a:uLnTx/>
                <a:uFillTx/>
                <a:latin typeface="+mj-lt"/>
                <a:ea typeface="+mj-ea"/>
                <a:cs typeface="+mj-cs"/>
              </a:rPr>
              <a:t>射线。</a:t>
            </a:r>
            <a:br>
              <a:rPr kumimoji="0" lang="en-US" altLang="zh-CN" sz="4400" b="0" i="0" u="none" strike="noStrike" kern="1200" cap="none" spc="0" normalizeH="0" baseline="0" noProof="0" dirty="0" smtClean="0">
                <a:ln>
                  <a:noFill/>
                </a:ln>
                <a:solidFill>
                  <a:schemeClr val="tx1"/>
                </a:solidFill>
                <a:effectLst/>
                <a:uLnTx/>
                <a:uFillTx/>
                <a:latin typeface="+mj-lt"/>
                <a:ea typeface="+mj-ea"/>
                <a:cs typeface="+mj-cs"/>
              </a:rPr>
            </a:br>
            <a:endParaRPr kumimoji="0" lang="zh-CN" alt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内容占位符 2"/>
          <p:cNvSpPr>
            <a:spLocks noGrp="1"/>
          </p:cNvSpPr>
          <p:nvPr>
            <p:ph idx="1"/>
          </p:nvPr>
        </p:nvSpPr>
        <p:spPr>
          <a:xfrm>
            <a:off x="2063750" y="2852738"/>
            <a:ext cx="7859713" cy="2808287"/>
          </a:xfrm>
        </p:spPr>
        <p:txBody>
          <a:bodyPr wrap="square" lIns="91440" tIns="45720" rIns="91440" bIns="45720" anchor="t"/>
          <a:p>
            <a:pPr eaLnBrk="1" hangingPunct="1">
              <a:buNone/>
            </a:pPr>
            <a:r>
              <a:rPr lang="en-US" altLang="zh-CN" dirty="0"/>
              <a:t>            </a:t>
            </a:r>
            <a:r>
              <a:rPr lang="zh-CN" altLang="en-US" dirty="0">
                <a:solidFill>
                  <a:schemeClr val="accent2"/>
                </a:solidFill>
              </a:rPr>
              <a:t>发现是已有的事物，现象从隐藏不为人知的状态到为众人所知状态的过程。而</a:t>
            </a:r>
            <a:r>
              <a:rPr lang="en-US" altLang="zh-CN" dirty="0">
                <a:solidFill>
                  <a:schemeClr val="accent2"/>
                </a:solidFill>
              </a:rPr>
              <a:t>X</a:t>
            </a:r>
            <a:r>
              <a:rPr lang="zh-CN" altLang="en-US" dirty="0">
                <a:solidFill>
                  <a:schemeClr val="accent2"/>
                </a:solidFill>
              </a:rPr>
              <a:t>射线本身是存在的，所以此处用发现，体现了新闻语言的准确性。</a:t>
            </a:r>
            <a:endParaRPr lang="zh-CN" altLang="en-US"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charRg st="0" end="77"/>
                                            </p:txEl>
                                          </p:spTgt>
                                        </p:tgtEl>
                                        <p:attrNameLst>
                                          <p:attrName>style.visibility</p:attrName>
                                        </p:attrNameLst>
                                      </p:cBhvr>
                                      <p:to>
                                        <p:strVal val="visible"/>
                                      </p:to>
                                    </p:set>
                                    <p:animEffect transition="in" filter="diamond(in)">
                                      <p:cBhvr>
                                        <p:cTn id="7" dur="2000"/>
                                        <p:tgtEl>
                                          <p:spTgt spid="3">
                                            <p:txEl>
                                              <p:charRg st="0"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
          <p:cNvSpPr>
            <a:spLocks noGrp="1"/>
          </p:cNvSpPr>
          <p:nvPr>
            <p:ph type="title"/>
          </p:nvPr>
        </p:nvSpPr>
        <p:spPr>
          <a:xfrm>
            <a:off x="1919288" y="549275"/>
            <a:ext cx="8362950" cy="2073275"/>
          </a:xfrm>
        </p:spPr>
        <p:txBody>
          <a:bodyPr wrap="square" lIns="91440" tIns="45720" rIns="91440" bIns="45720" anchor="ctr"/>
          <a:p>
            <a:pPr eaLnBrk="1" hangingPunct="1"/>
            <a:r>
              <a:rPr lang="en-US" altLang="zh-CN" sz="3600" dirty="0"/>
              <a:t>2</a:t>
            </a:r>
            <a:r>
              <a:rPr lang="zh-CN" altLang="en-US" sz="3600" dirty="0"/>
              <a:t>、德国的贝林（生理学或医学奖），他在血清疗法的研究方面</a:t>
            </a:r>
            <a:r>
              <a:rPr lang="zh-CN" altLang="en-US" sz="3600" dirty="0">
                <a:solidFill>
                  <a:srgbClr val="FF0000"/>
                </a:solidFill>
              </a:rPr>
              <a:t>卓有成就</a:t>
            </a:r>
            <a:r>
              <a:rPr lang="zh-CN" altLang="en-US" sz="3600" dirty="0"/>
              <a:t>。</a:t>
            </a:r>
            <a:br>
              <a:rPr lang="en-US" altLang="zh-CN" sz="3600" dirty="0"/>
            </a:br>
            <a:endParaRPr lang="zh-CN" altLang="en-US" sz="3600" dirty="0"/>
          </a:p>
        </p:txBody>
      </p:sp>
      <p:sp>
        <p:nvSpPr>
          <p:cNvPr id="3" name="内容占位符 2"/>
          <p:cNvSpPr>
            <a:spLocks noGrp="1"/>
          </p:cNvSpPr>
          <p:nvPr>
            <p:ph idx="1"/>
          </p:nvPr>
        </p:nvSpPr>
        <p:spPr>
          <a:xfrm>
            <a:off x="2279650" y="3068638"/>
            <a:ext cx="7797800" cy="2160587"/>
          </a:xfrm>
        </p:spPr>
        <p:txBody>
          <a:bodyPr wrap="square" lIns="91440" tIns="45720" rIns="91440" bIns="45720" anchor="t"/>
          <a:p>
            <a:pPr eaLnBrk="1" hangingPunct="1">
              <a:buNone/>
            </a:pPr>
            <a:r>
              <a:rPr lang="zh-CN" altLang="en-US" dirty="0"/>
              <a:t>            </a:t>
            </a:r>
            <a:r>
              <a:rPr lang="zh-CN" altLang="en-US" b="1" dirty="0">
                <a:solidFill>
                  <a:schemeClr val="accent2"/>
                </a:solidFill>
              </a:rPr>
              <a:t>卓有成就指贝林在血清疗法方面所取得的成就很突出，用在这里表明对贝林在医学方面取得成就的认可和肯定。</a:t>
            </a:r>
            <a:endParaRPr lang="zh-CN" altLang="en-US"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0" end="62"/>
                                            </p:txEl>
                                          </p:spTgt>
                                        </p:tgtEl>
                                        <p:attrNameLst>
                                          <p:attrName>style.visibility</p:attrName>
                                        </p:attrNameLst>
                                      </p:cBhvr>
                                      <p:to>
                                        <p:strVal val="visible"/>
                                      </p:to>
                                    </p:set>
                                    <p:animEffect transition="in" filter="box(in)">
                                      <p:cBhvr>
                                        <p:cTn id="7" dur="500"/>
                                        <p:tgtEl>
                                          <p:spTgt spid="3">
                                            <p:txEl>
                                              <p:charRg st="0" end="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a:xfrm>
            <a:off x="1981200" y="274638"/>
            <a:ext cx="8229600" cy="2433637"/>
          </a:xfrm>
        </p:spPr>
        <p:txBody>
          <a:bodyPr wrap="square" lIns="91440" tIns="45720" rIns="91440" bIns="45720" anchor="ctr"/>
          <a:p>
            <a:pPr algn="l" eaLnBrk="1" hangingPunct="1"/>
            <a:r>
              <a:rPr lang="en-US" altLang="zh-CN" sz="4000" dirty="0"/>
              <a:t>3</a:t>
            </a:r>
            <a:r>
              <a:rPr lang="zh-CN" altLang="en-US" sz="4000" dirty="0"/>
              <a:t>、法国的普吕多姆（文学奖），他在诗歌创作方面</a:t>
            </a:r>
            <a:r>
              <a:rPr lang="zh-CN" altLang="en-US" sz="4000" dirty="0">
                <a:solidFill>
                  <a:srgbClr val="FF0000"/>
                </a:solidFill>
              </a:rPr>
              <a:t>颇</a:t>
            </a:r>
            <a:r>
              <a:rPr lang="zh-CN" altLang="en-US" sz="4000" dirty="0"/>
              <a:t>有建树。</a:t>
            </a:r>
            <a:br>
              <a:rPr lang="zh-CN" altLang="en-US" sz="4000" dirty="0"/>
            </a:br>
            <a:endParaRPr lang="zh-CN" altLang="en-US" sz="4000" dirty="0"/>
          </a:p>
        </p:txBody>
      </p:sp>
      <p:sp>
        <p:nvSpPr>
          <p:cNvPr id="3" name="内容占位符 2"/>
          <p:cNvSpPr>
            <a:spLocks noGrp="1"/>
          </p:cNvSpPr>
          <p:nvPr>
            <p:ph idx="1"/>
          </p:nvPr>
        </p:nvSpPr>
        <p:spPr>
          <a:xfrm>
            <a:off x="1919288" y="2997200"/>
            <a:ext cx="8291512" cy="2160588"/>
          </a:xfrm>
        </p:spPr>
        <p:txBody>
          <a:bodyPr wrap="square" lIns="91440" tIns="45720" rIns="91440" bIns="45720" anchor="t"/>
          <a:p>
            <a:pPr eaLnBrk="1" hangingPunct="1">
              <a:buNone/>
            </a:pPr>
            <a:r>
              <a:rPr lang="en-US" altLang="zh-CN" dirty="0"/>
              <a:t>        </a:t>
            </a:r>
            <a:r>
              <a:rPr lang="zh-CN" altLang="en-US" sz="4000" dirty="0">
                <a:solidFill>
                  <a:schemeClr val="accent2"/>
                </a:solidFill>
              </a:rPr>
              <a:t>“颇”字用在这里，有很，相当的意思。表明普吕多姆在诗歌创作方面的造诣和成果</a:t>
            </a:r>
            <a:r>
              <a:rPr lang="zh-CN" altLang="en-US" dirty="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charRg st="0" end="47"/>
                                            </p:txEl>
                                          </p:spTgt>
                                        </p:tgtEl>
                                        <p:attrNameLst>
                                          <p:attrName>style.visibility</p:attrName>
                                        </p:attrNameLst>
                                      </p:cBhvr>
                                      <p:to>
                                        <p:strVal val="visible"/>
                                      </p:to>
                                    </p:set>
                                    <p:anim calcmode="lin" valueType="num">
                                      <p:cBhvr additive="base">
                                        <p:cTn id="7" dur="500" fill="hold"/>
                                        <p:tgtEl>
                                          <p:spTgt spid="3">
                                            <p:txEl>
                                              <p:charRg st="0" end="4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
          <p:cNvSpPr>
            <a:spLocks noGrp="1"/>
          </p:cNvSpPr>
          <p:nvPr>
            <p:ph type="title"/>
          </p:nvPr>
        </p:nvSpPr>
        <p:spPr/>
        <p:txBody>
          <a:bodyPr wrap="square" lIns="91440" tIns="45720" rIns="91440" bIns="45720" anchor="ctr"/>
          <a:p>
            <a:pPr eaLnBrk="1" hangingPunct="1"/>
            <a:r>
              <a:rPr lang="zh-CN" altLang="en-US" sz="5400" dirty="0">
                <a:solidFill>
                  <a:srgbClr val="FF0000"/>
                </a:solidFill>
              </a:rPr>
              <a:t>课堂小结</a:t>
            </a:r>
            <a:endParaRPr lang="zh-CN" altLang="en-US" sz="5400" dirty="0">
              <a:solidFill>
                <a:srgbClr val="FF0000"/>
              </a:solidFill>
            </a:endParaRPr>
          </a:p>
        </p:txBody>
      </p:sp>
      <p:sp>
        <p:nvSpPr>
          <p:cNvPr id="18434" name="内容占位符 2"/>
          <p:cNvSpPr>
            <a:spLocks noGrp="1"/>
          </p:cNvSpPr>
          <p:nvPr>
            <p:ph idx="1"/>
          </p:nvPr>
        </p:nvSpPr>
        <p:spPr>
          <a:xfrm>
            <a:off x="1981200" y="1600200"/>
            <a:ext cx="8229600" cy="3773488"/>
          </a:xfrm>
        </p:spPr>
        <p:txBody>
          <a:bodyPr wrap="square" lIns="91440" tIns="45720" rIns="91440" bIns="45720" anchor="t"/>
          <a:p>
            <a:pPr eaLnBrk="1" hangingPunct="1">
              <a:buNone/>
            </a:pPr>
            <a:r>
              <a:rPr lang="en-US" altLang="zh-CN" dirty="0"/>
              <a:t>           </a:t>
            </a:r>
            <a:r>
              <a:rPr lang="zh-CN" altLang="en-US" b="1" dirty="0"/>
              <a:t>这篇新闻报道了首届诺贝尔奖颁发的具体情况。文中详细列举了获奖者的国籍、姓名、所获得的奖项及所做贡献。同时也明确了颁奖机构、时间和地点等。这篇新闻事实准确、内容详略得当，是新闻中的佳作。</a:t>
            </a:r>
            <a:endParaRPr lang="zh-CN" alt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p:cNvSpPr>
          <p:nvPr>
            <p:ph type="title"/>
          </p:nvPr>
        </p:nvSpPr>
        <p:spPr>
          <a:xfrm>
            <a:off x="1992313" y="2133600"/>
            <a:ext cx="8229600" cy="1143000"/>
          </a:xfrm>
        </p:spPr>
        <p:txBody>
          <a:bodyPr wrap="square" lIns="91440" tIns="45720" rIns="91440" bIns="45720" anchor="ctr"/>
          <a:p>
            <a:pPr eaLnBrk="1" hangingPunct="1"/>
            <a:r>
              <a:rPr lang="zh-CN" altLang="en-US" sz="5400" b="1" dirty="0"/>
              <a:t>别了，钞票上的民族文化</a:t>
            </a:r>
            <a:endParaRPr lang="zh-CN" altLang="en-US" sz="5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内容占位符 2"/>
          <p:cNvSpPr>
            <a:spLocks noGrp="1"/>
          </p:cNvSpPr>
          <p:nvPr>
            <p:ph idx="1"/>
          </p:nvPr>
        </p:nvSpPr>
        <p:spPr>
          <a:xfrm>
            <a:off x="1981200" y="1600200"/>
            <a:ext cx="8229600" cy="2908300"/>
          </a:xfrm>
        </p:spPr>
        <p:txBody>
          <a:bodyPr wrap="square" lIns="91440" tIns="45720" rIns="91440" bIns="45720" anchor="t"/>
          <a:p>
            <a:pPr eaLnBrk="1" hangingPunct="1">
              <a:buNone/>
            </a:pPr>
            <a:r>
              <a:rPr lang="zh-CN" altLang="en-US" sz="6600" dirty="0">
                <a:solidFill>
                  <a:srgbClr val="FF0000"/>
                </a:solidFill>
              </a:rPr>
              <a:t>       这是什么钞票，你知道吗？</a:t>
            </a:r>
            <a:endParaRPr lang="zh-CN" altLang="en-US" sz="6600"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1"/>
          <p:cNvSpPr>
            <a:spLocks noGrp="1"/>
          </p:cNvSpPr>
          <p:nvPr>
            <p:ph type="title"/>
          </p:nvPr>
        </p:nvSpPr>
        <p:spPr/>
        <p:txBody>
          <a:bodyPr wrap="square" lIns="91440" tIns="45720" rIns="91440" bIns="45720" anchor="ctr"/>
          <a:p>
            <a:pPr eaLnBrk="1" hangingPunct="1"/>
            <a:r>
              <a:rPr lang="zh-CN" altLang="en-US" b="1" dirty="0">
                <a:solidFill>
                  <a:srgbClr val="FF0000"/>
                </a:solidFill>
              </a:rPr>
              <a:t>学习目标</a:t>
            </a:r>
            <a:endParaRPr lang="zh-CN" altLang="en-US" b="1" dirty="0">
              <a:solidFill>
                <a:srgbClr val="FF0000"/>
              </a:solidFill>
            </a:endParaRPr>
          </a:p>
        </p:txBody>
      </p:sp>
      <p:sp>
        <p:nvSpPr>
          <p:cNvPr id="3074" name="内容占位符 2"/>
          <p:cNvSpPr>
            <a:spLocks noGrp="1"/>
          </p:cNvSpPr>
          <p:nvPr>
            <p:ph idx="1"/>
          </p:nvPr>
        </p:nvSpPr>
        <p:spPr>
          <a:xfrm>
            <a:off x="1919288" y="1916113"/>
            <a:ext cx="8229600" cy="4525962"/>
          </a:xfrm>
        </p:spPr>
        <p:txBody>
          <a:bodyPr wrap="square" lIns="91440" tIns="45720" rIns="91440" bIns="45720" anchor="t"/>
          <a:p>
            <a:pPr eaLnBrk="1" hangingPunct="1">
              <a:buNone/>
            </a:pPr>
            <a:r>
              <a:rPr lang="en-US" altLang="zh-CN" dirty="0"/>
              <a:t>1</a:t>
            </a:r>
            <a:r>
              <a:rPr lang="zh-CN" altLang="en-US" dirty="0"/>
              <a:t>、熟记“颁”“裁”等安的读音，熟记“嘱”“诺”等字的字形。</a:t>
            </a:r>
            <a:endParaRPr lang="en-US" altLang="zh-CN" dirty="0"/>
          </a:p>
          <a:p>
            <a:pPr eaLnBrk="1" hangingPunct="1">
              <a:buNone/>
            </a:pPr>
            <a:r>
              <a:rPr lang="en-US" altLang="zh-CN" dirty="0"/>
              <a:t>2</a:t>
            </a:r>
            <a:r>
              <a:rPr lang="zh-CN" altLang="en-US" dirty="0"/>
              <a:t>、认真阅读课文，了解消息的结构和内容，把握消息的特点。</a:t>
            </a:r>
            <a:endParaRPr lang="en-US" altLang="zh-CN" dirty="0"/>
          </a:p>
          <a:p>
            <a:pPr eaLnBrk="1" hangingPunct="1">
              <a:buNone/>
            </a:pPr>
            <a:r>
              <a:rPr lang="en-US" altLang="zh-CN" dirty="0"/>
              <a:t>3</a:t>
            </a:r>
            <a:r>
              <a:rPr lang="zh-CN" altLang="en-US" dirty="0"/>
              <a:t>、品味课文富有表现力的语言，把握作者的情感倾向。</a:t>
            </a:r>
            <a:endParaRPr lang="en-US" altLang="zh-CN" dirty="0"/>
          </a:p>
          <a:p>
            <a:pPr eaLnBrk="1" hangingPunct="1">
              <a:buNone/>
            </a:pPr>
            <a:r>
              <a:rPr lang="en-US" altLang="zh-CN" dirty="0"/>
              <a:t>4</a:t>
            </a:r>
            <a:r>
              <a:rPr lang="zh-CN" altLang="en-US" dirty="0"/>
              <a:t>、养成阅读、收听新闻的习惯，关注社会生活和时代发展。</a:t>
            </a:r>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AutoShape 4" descr="http://img4.imgtn.bdimg.com/it/u=3764506321,889678810&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sp>
        <p:nvSpPr>
          <p:cNvPr id="21506" name="AutoShape 6" descr="http://img4.imgtn.bdimg.com/it/u=3764506321,889678810&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sp>
        <p:nvSpPr>
          <p:cNvPr id="21507" name="AutoShape 8" descr="http://img4.imgtn.bdimg.com/it/u=3764506321,889678810&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sp>
        <p:nvSpPr>
          <p:cNvPr id="21508" name="AutoShape 10" descr="http://img4.imgtn.bdimg.com/it/u=3764506321,889678810&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pic>
        <p:nvPicPr>
          <p:cNvPr id="21509" name="Picture 13" descr="http://pic16.nipic.com/20110910/7675514_223411645000_2.jpg"/>
          <p:cNvPicPr>
            <a:picLocks noChangeAspect="1"/>
          </p:cNvPicPr>
          <p:nvPr/>
        </p:nvPicPr>
        <p:blipFill>
          <a:blip r:embed="rId1"/>
          <a:stretch>
            <a:fillRect/>
          </a:stretch>
        </p:blipFill>
        <p:spPr>
          <a:xfrm>
            <a:off x="1524000" y="0"/>
            <a:ext cx="9144000" cy="6858000"/>
          </a:xfrm>
          <a:prstGeom prst="rect">
            <a:avLst/>
          </a:prstGeom>
          <a:noFill/>
          <a:ln w="9525">
            <a:noFill/>
          </a:ln>
        </p:spPr>
      </p:pic>
      <p:pic>
        <p:nvPicPr>
          <p:cNvPr id="21510" name="Picture 11" descr="C:\Users\Administrator\Desktop\u=3764506321,889678810&amp;fm=214&amp;gp=0.jpg"/>
          <p:cNvPicPr>
            <a:picLocks noChangeAspect="1"/>
          </p:cNvPicPr>
          <p:nvPr/>
        </p:nvPicPr>
        <p:blipFill>
          <a:blip r:embed="rId2"/>
          <a:stretch>
            <a:fillRect/>
          </a:stretch>
        </p:blipFill>
        <p:spPr>
          <a:xfrm>
            <a:off x="1524000" y="3860800"/>
            <a:ext cx="5219700" cy="2997200"/>
          </a:xfrm>
          <a:prstGeom prst="rect">
            <a:avLst/>
          </a:prstGeom>
          <a:noFill/>
          <a:ln w="9525">
            <a:noFill/>
          </a:ln>
        </p:spPr>
      </p:pic>
      <p:pic>
        <p:nvPicPr>
          <p:cNvPr id="21511" name="Picture 2" descr="http://s13.sinaimg.cn/middle/5a71200dg6ee55767cefc&amp;000"/>
          <p:cNvPicPr>
            <a:picLocks noChangeAspect="1"/>
          </p:cNvPicPr>
          <p:nvPr/>
        </p:nvPicPr>
        <p:blipFill>
          <a:blip r:embed="rId3"/>
          <a:stretch>
            <a:fillRect/>
          </a:stretch>
        </p:blipFill>
        <p:spPr>
          <a:xfrm>
            <a:off x="6888163" y="4508500"/>
            <a:ext cx="3417887" cy="1728788"/>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AutoShape 4" descr="http://img0.imgtn.bdimg.com/it/u=1366520511,3364792013&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sp>
        <p:nvSpPr>
          <p:cNvPr id="22530" name="AutoShape 6" descr="http://img0.imgtn.bdimg.com/it/u=1366520511,3364792013&amp;fm=214&amp;gp=0.jpg"/>
          <p:cNvSpPr>
            <a:spLocks noChangeAspect="1"/>
          </p:cNvSpPr>
          <p:nvPr/>
        </p:nvSpPr>
        <p:spPr>
          <a:xfrm>
            <a:off x="1679575" y="-144462"/>
            <a:ext cx="304800" cy="304800"/>
          </a:xfrm>
          <a:prstGeom prst="rect">
            <a:avLst/>
          </a:prstGeom>
          <a:noFill/>
          <a:ln w="9525">
            <a:noFill/>
          </a:ln>
        </p:spPr>
        <p:txBody>
          <a:bodyPr anchor="t"/>
          <a:p>
            <a:endParaRPr lang="zh-CN" altLang="en-US" dirty="0">
              <a:latin typeface="Calibri" panose="020F0502020204030204" charset="0"/>
              <a:ea typeface="宋体" panose="02010600030101010101" pitchFamily="2" charset="-122"/>
            </a:endParaRPr>
          </a:p>
        </p:txBody>
      </p:sp>
      <p:pic>
        <p:nvPicPr>
          <p:cNvPr id="22531" name="Picture 10" descr="http://pic24.nipic.com/20121011/10885935_102209490194_2.jpg"/>
          <p:cNvPicPr>
            <a:picLocks noChangeAspect="1"/>
          </p:cNvPicPr>
          <p:nvPr/>
        </p:nvPicPr>
        <p:blipFill>
          <a:blip r:embed="rId1"/>
          <a:stretch>
            <a:fillRect/>
          </a:stretch>
        </p:blipFill>
        <p:spPr>
          <a:xfrm>
            <a:off x="1524000" y="1268413"/>
            <a:ext cx="5789613" cy="3168650"/>
          </a:xfrm>
          <a:prstGeom prst="rect">
            <a:avLst/>
          </a:prstGeom>
          <a:noFill/>
          <a:ln w="9525">
            <a:noFill/>
          </a:ln>
        </p:spPr>
      </p:pic>
      <p:sp>
        <p:nvSpPr>
          <p:cNvPr id="22532" name="TextBox 9"/>
          <p:cNvSpPr txBox="1"/>
          <p:nvPr/>
        </p:nvSpPr>
        <p:spPr>
          <a:xfrm>
            <a:off x="3216275" y="404813"/>
            <a:ext cx="5059363" cy="830262"/>
          </a:xfrm>
          <a:prstGeom prst="rect">
            <a:avLst/>
          </a:prstGeom>
          <a:noFill/>
          <a:ln w="9525">
            <a:noFill/>
          </a:ln>
        </p:spPr>
        <p:txBody>
          <a:bodyPr wrap="none" anchor="t">
            <a:spAutoFit/>
          </a:bodyPr>
          <a:p>
            <a:r>
              <a:rPr lang="zh-CN" altLang="en-US" sz="4800" dirty="0">
                <a:solidFill>
                  <a:srgbClr val="FF0000"/>
                </a:solidFill>
                <a:latin typeface="Calibri" panose="020F0502020204030204" charset="0"/>
                <a:ea typeface="宋体" panose="02010600030101010101" pitchFamily="2" charset="-122"/>
              </a:rPr>
              <a:t>欧元的纸币和硬币</a:t>
            </a:r>
            <a:endParaRPr lang="zh-CN" altLang="en-US" sz="4800" dirty="0">
              <a:solidFill>
                <a:srgbClr val="FF0000"/>
              </a:solidFill>
              <a:latin typeface="Calibri" panose="020F0502020204030204" charset="0"/>
              <a:ea typeface="宋体" panose="02010600030101010101" pitchFamily="2" charset="-122"/>
            </a:endParaRPr>
          </a:p>
        </p:txBody>
      </p:sp>
      <p:pic>
        <p:nvPicPr>
          <p:cNvPr id="22533" name="Picture 12" descr="http://pic.kaixin001.com/pic/diary/93/15/277331248931528.pjpeg"/>
          <p:cNvPicPr>
            <a:picLocks noChangeAspect="1"/>
          </p:cNvPicPr>
          <p:nvPr/>
        </p:nvPicPr>
        <p:blipFill>
          <a:blip r:embed="rId2"/>
          <a:stretch>
            <a:fillRect/>
          </a:stretch>
        </p:blipFill>
        <p:spPr>
          <a:xfrm>
            <a:off x="6527800" y="2781300"/>
            <a:ext cx="3744913" cy="37433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
          <p:cNvSpPr>
            <a:spLocks noGrp="1"/>
          </p:cNvSpPr>
          <p:nvPr>
            <p:ph type="title"/>
          </p:nvPr>
        </p:nvSpPr>
        <p:spPr/>
        <p:txBody>
          <a:bodyPr wrap="square" lIns="91440" tIns="45720" rIns="91440" bIns="45720" anchor="ctr"/>
          <a:p>
            <a:pPr eaLnBrk="1" hangingPunct="1"/>
            <a:r>
              <a:rPr lang="zh-CN" altLang="en-US" sz="5400" dirty="0">
                <a:solidFill>
                  <a:srgbClr val="FF0000"/>
                </a:solidFill>
              </a:rPr>
              <a:t>写作背景</a:t>
            </a:r>
            <a:endParaRPr lang="zh-CN" altLang="en-US" sz="5400" dirty="0">
              <a:solidFill>
                <a:srgbClr val="FF0000"/>
              </a:solidFill>
            </a:endParaRPr>
          </a:p>
        </p:txBody>
      </p:sp>
      <p:sp>
        <p:nvSpPr>
          <p:cNvPr id="23554" name="内容占位符 2"/>
          <p:cNvSpPr>
            <a:spLocks noGrp="1"/>
          </p:cNvSpPr>
          <p:nvPr>
            <p:ph idx="1"/>
          </p:nvPr>
        </p:nvSpPr>
        <p:spPr>
          <a:xfrm>
            <a:off x="1981200" y="1600200"/>
            <a:ext cx="8229600" cy="3844925"/>
          </a:xfrm>
        </p:spPr>
        <p:txBody>
          <a:bodyPr wrap="square" lIns="91440" tIns="45720" rIns="91440" bIns="45720" anchor="t"/>
          <a:p>
            <a:pPr eaLnBrk="1" hangingPunct="1">
              <a:buNone/>
            </a:pPr>
            <a:r>
              <a:rPr lang="zh-CN" altLang="en-US" dirty="0"/>
              <a:t>          为完全实现资本自由流通，欧洲经济与货币联盟提出建立欧洲货币局，建立和实施经货联盟，以单一货币取代成员国货币。</a:t>
            </a:r>
            <a:r>
              <a:rPr lang="en-US" altLang="zh-CN" dirty="0"/>
              <a:t> 1993</a:t>
            </a:r>
            <a:r>
              <a:rPr lang="zh-CN" altLang="en-US" dirty="0"/>
              <a:t>年</a:t>
            </a:r>
            <a:r>
              <a:rPr lang="en-US" altLang="zh-CN" dirty="0"/>
              <a:t>11</a:t>
            </a:r>
            <a:r>
              <a:rPr lang="zh-CN" altLang="en-US" dirty="0"/>
              <a:t>月，欧洲联盟成立，</a:t>
            </a:r>
            <a:r>
              <a:rPr lang="en-US" altLang="zh-CN" dirty="0"/>
              <a:t>2002</a:t>
            </a:r>
            <a:r>
              <a:rPr lang="zh-CN" altLang="en-US" dirty="0"/>
              <a:t>年</a:t>
            </a:r>
            <a:r>
              <a:rPr lang="en-US" altLang="zh-CN" dirty="0"/>
              <a:t>1</a:t>
            </a:r>
            <a:r>
              <a:rPr lang="zh-CN" altLang="en-US" dirty="0"/>
              <a:t>月</a:t>
            </a:r>
            <a:r>
              <a:rPr lang="en-US" altLang="zh-CN" dirty="0"/>
              <a:t>1</a:t>
            </a:r>
            <a:r>
              <a:rPr lang="zh-CN" altLang="en-US" dirty="0"/>
              <a:t>日起，欧元正式流通。同年</a:t>
            </a:r>
            <a:r>
              <a:rPr lang="en-US" altLang="zh-CN" dirty="0"/>
              <a:t>1</a:t>
            </a:r>
            <a:r>
              <a:rPr lang="zh-CN" altLang="en-US" dirty="0"/>
              <a:t>月</a:t>
            </a:r>
            <a:r>
              <a:rPr lang="en-US" altLang="zh-CN" dirty="0"/>
              <a:t>4</a:t>
            </a:r>
            <a:r>
              <a:rPr lang="zh-CN" altLang="en-US" dirty="0"/>
              <a:t>日，欧元在国际金融市场正式登场。本文即是在欧元即将流通之时所刊发的一则消息。</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
          <p:cNvSpPr>
            <a:spLocks noGrp="1"/>
          </p:cNvSpPr>
          <p:nvPr>
            <p:ph type="title"/>
          </p:nvPr>
        </p:nvSpPr>
        <p:spPr>
          <a:xfrm>
            <a:off x="1919288" y="549275"/>
            <a:ext cx="8229600" cy="1143000"/>
          </a:xfrm>
        </p:spPr>
        <p:txBody>
          <a:bodyPr wrap="square" lIns="91440" tIns="45720" rIns="91440" bIns="45720" anchor="ctr"/>
          <a:p>
            <a:pPr eaLnBrk="1" hangingPunct="1"/>
            <a:r>
              <a:rPr lang="zh-CN" altLang="en-US" sz="5400" dirty="0">
                <a:solidFill>
                  <a:srgbClr val="FF0000"/>
                </a:solidFill>
              </a:rPr>
              <a:t>初读课文</a:t>
            </a:r>
            <a:endParaRPr lang="zh-CN" altLang="en-US" sz="5400" dirty="0">
              <a:solidFill>
                <a:srgbClr val="FF0000"/>
              </a:solidFill>
            </a:endParaRPr>
          </a:p>
        </p:txBody>
      </p:sp>
      <p:sp>
        <p:nvSpPr>
          <p:cNvPr id="24578" name="内容占位符 2"/>
          <p:cNvSpPr>
            <a:spLocks noGrp="1"/>
          </p:cNvSpPr>
          <p:nvPr>
            <p:ph idx="1"/>
          </p:nvPr>
        </p:nvSpPr>
        <p:spPr>
          <a:xfrm>
            <a:off x="1992313" y="2205038"/>
            <a:ext cx="8229600" cy="3124200"/>
          </a:xfrm>
        </p:spPr>
        <p:txBody>
          <a:bodyPr wrap="square" lIns="91440" tIns="45720" rIns="91440" bIns="45720" anchor="t"/>
          <a:p>
            <a:pPr eaLnBrk="1" hangingPunct="1">
              <a:buNone/>
            </a:pPr>
            <a:r>
              <a:rPr lang="en-US" altLang="zh-CN" dirty="0"/>
              <a:t>1</a:t>
            </a:r>
            <a:r>
              <a:rPr lang="zh-CN" altLang="en-US" dirty="0"/>
              <a:t>、大声朗读课文，勾画出导语部分，思考这个导语有什么特点？</a:t>
            </a:r>
            <a:endParaRPr lang="en-US" altLang="zh-CN" dirty="0"/>
          </a:p>
          <a:p>
            <a:pPr eaLnBrk="1" hangingPunct="1">
              <a:buNone/>
            </a:pPr>
            <a:r>
              <a:rPr lang="en-US" altLang="zh-CN" dirty="0"/>
              <a:t>2</a:t>
            </a:r>
            <a:r>
              <a:rPr lang="zh-CN" altLang="en-US" dirty="0"/>
              <a:t>、文中提到了哪些人物？你了解吗？动手查查。</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
          <p:cNvSpPr>
            <a:spLocks noGrp="1"/>
          </p:cNvSpPr>
          <p:nvPr>
            <p:ph type="title"/>
          </p:nvPr>
        </p:nvSpPr>
        <p:spPr>
          <a:xfrm>
            <a:off x="1992313" y="765175"/>
            <a:ext cx="8229600" cy="1143000"/>
          </a:xfrm>
        </p:spPr>
        <p:txBody>
          <a:bodyPr wrap="square" lIns="91440" tIns="45720" rIns="91440" bIns="45720" anchor="ctr"/>
          <a:p>
            <a:pPr eaLnBrk="1" hangingPunct="1"/>
            <a:r>
              <a:rPr lang="zh-CN" altLang="en-US" sz="6000" dirty="0">
                <a:solidFill>
                  <a:srgbClr val="FF0000"/>
                </a:solidFill>
              </a:rPr>
              <a:t>导语部分</a:t>
            </a:r>
            <a:endParaRPr lang="zh-CN" altLang="en-US" sz="6000" dirty="0">
              <a:solidFill>
                <a:srgbClr val="FF0000"/>
              </a:solidFill>
            </a:endParaRPr>
          </a:p>
        </p:txBody>
      </p:sp>
      <p:sp>
        <p:nvSpPr>
          <p:cNvPr id="3" name="内容占位符 2"/>
          <p:cNvSpPr>
            <a:spLocks noGrp="1"/>
          </p:cNvSpPr>
          <p:nvPr>
            <p:ph idx="1"/>
          </p:nvPr>
        </p:nvSpPr>
        <p:spPr>
          <a:xfrm>
            <a:off x="2063750" y="2636838"/>
            <a:ext cx="8229600" cy="2116137"/>
          </a:xfrm>
        </p:spPr>
        <p:txBody>
          <a:bodyPr wrap="square" lIns="91440" tIns="45720" rIns="91440" bIns="45720" anchor="t"/>
          <a:p>
            <a:pPr eaLnBrk="1" hangingPunct="1">
              <a:buNone/>
            </a:pPr>
            <a:r>
              <a:rPr lang="en-US" altLang="zh-CN" dirty="0"/>
              <a:t>        </a:t>
            </a:r>
            <a:r>
              <a:rPr lang="zh-CN" altLang="en-US" sz="3600" dirty="0"/>
              <a:t>导语为课文第一段，导语特点是有别于传统消息的导语，采用了抒情式的表达方式。</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46"/>
                                            </p:txEl>
                                          </p:spTgt>
                                        </p:tgtEl>
                                        <p:attrNameLst>
                                          <p:attrName>style.visibility</p:attrName>
                                        </p:attrNameLst>
                                      </p:cBhvr>
                                      <p:to>
                                        <p:strVal val="visible"/>
                                      </p:to>
                                    </p:set>
                                    <p:anim calcmode="lin" valueType="num">
                                      <p:cBhvr additive="base">
                                        <p:cTn id="7" dur="500" fill="hold"/>
                                        <p:tgtEl>
                                          <p:spTgt spid="3">
                                            <p:txEl>
                                              <p:charRg st="0" end="4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4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p:txBody>
          <a:bodyPr wrap="square" lIns="91440" tIns="45720" rIns="91440" bIns="45720" anchor="ctr"/>
          <a:p>
            <a:pPr eaLnBrk="1" hangingPunct="1"/>
            <a:r>
              <a:rPr lang="zh-CN" altLang="en-US" sz="6000" dirty="0">
                <a:solidFill>
                  <a:srgbClr val="FF0000"/>
                </a:solidFill>
              </a:rPr>
              <a:t>文中提到的人物</a:t>
            </a:r>
            <a:endParaRPr lang="zh-CN" altLang="en-US" sz="6000" dirty="0">
              <a:solidFill>
                <a:srgbClr val="FF0000"/>
              </a:solidFill>
            </a:endParaRPr>
          </a:p>
        </p:txBody>
      </p:sp>
      <p:sp>
        <p:nvSpPr>
          <p:cNvPr id="26626" name="内容占位符 2"/>
          <p:cNvSpPr>
            <a:spLocks noGrp="1"/>
          </p:cNvSpPr>
          <p:nvPr>
            <p:ph idx="1"/>
          </p:nvPr>
        </p:nvSpPr>
        <p:spPr>
          <a:xfrm>
            <a:off x="1847850" y="1341438"/>
            <a:ext cx="8229600" cy="4525962"/>
          </a:xfrm>
        </p:spPr>
        <p:txBody>
          <a:bodyPr wrap="square" lIns="91440" tIns="45720" rIns="91440" bIns="45720" anchor="t"/>
          <a:p>
            <a:pPr eaLnBrk="1" hangingPunct="1">
              <a:buNone/>
            </a:pPr>
            <a:r>
              <a:rPr lang="en-US" altLang="zh-CN" dirty="0"/>
              <a:t>       </a:t>
            </a:r>
            <a:endParaRPr lang="en-US" altLang="zh-CN" dirty="0"/>
          </a:p>
          <a:p>
            <a:pPr eaLnBrk="1" hangingPunct="1">
              <a:buNone/>
            </a:pPr>
            <a:r>
              <a:rPr lang="zh-CN" altLang="en-US" sz="4000" b="1" dirty="0">
                <a:solidFill>
                  <a:srgbClr val="FFFF00"/>
                </a:solidFill>
              </a:rPr>
              <a:t>卡拉瓦乔</a:t>
            </a:r>
            <a:r>
              <a:rPr lang="zh-CN" altLang="en-US" dirty="0"/>
              <a:t>：意大利</a:t>
            </a:r>
            <a:r>
              <a:rPr lang="en-US" altLang="zh-CN" dirty="0"/>
              <a:t>16</a:t>
            </a:r>
            <a:r>
              <a:rPr lang="zh-CN" altLang="en-US" dirty="0"/>
              <a:t>世纪末至</a:t>
            </a:r>
            <a:r>
              <a:rPr lang="en-US" altLang="zh-CN" dirty="0"/>
              <a:t>17</a:t>
            </a:r>
            <a:r>
              <a:rPr lang="zh-CN" altLang="en-US" dirty="0"/>
              <a:t>世纪初的一位著名画家，是意大利杰出的现实主义画家，代表作品有</a:t>
            </a:r>
            <a:r>
              <a:rPr lang="en-US" altLang="zh-CN" dirty="0"/>
              <a:t>《</a:t>
            </a:r>
            <a:r>
              <a:rPr lang="zh-CN" altLang="en-US" dirty="0"/>
              <a:t>圣马太殉难</a:t>
            </a:r>
            <a:r>
              <a:rPr lang="en-US" altLang="zh-CN" dirty="0"/>
              <a:t>》</a:t>
            </a:r>
            <a:r>
              <a:rPr lang="zh-CN" altLang="en-US" dirty="0"/>
              <a:t>等。</a:t>
            </a:r>
            <a:endParaRPr lang="en-US" altLang="zh-CN" dirty="0"/>
          </a:p>
          <a:p>
            <a:pPr eaLnBrk="1" hangingPunct="1">
              <a:buNone/>
            </a:pPr>
            <a:r>
              <a:rPr lang="en-US" altLang="zh-CN" dirty="0"/>
              <a:t>        </a:t>
            </a:r>
            <a:endParaRPr lang="en-US" altLang="zh-CN" dirty="0"/>
          </a:p>
          <a:p>
            <a:pPr eaLnBrk="1" hangingPunct="1">
              <a:buNone/>
            </a:pPr>
            <a:r>
              <a:rPr lang="zh-CN" altLang="en-US" sz="3600" b="1" dirty="0">
                <a:solidFill>
                  <a:srgbClr val="FFFF00"/>
                </a:solidFill>
              </a:rPr>
              <a:t>贝尔尼尼</a:t>
            </a:r>
            <a:r>
              <a:rPr lang="zh-CN" altLang="en-US" sz="3600" dirty="0">
                <a:solidFill>
                  <a:srgbClr val="FFFF00"/>
                </a:solidFill>
              </a:rPr>
              <a:t>：</a:t>
            </a:r>
            <a:r>
              <a:rPr lang="zh-CN" altLang="en-US" dirty="0"/>
              <a:t>生于</a:t>
            </a:r>
            <a:r>
              <a:rPr lang="en-US" altLang="zh-CN" dirty="0"/>
              <a:t>1598</a:t>
            </a:r>
            <a:r>
              <a:rPr lang="zh-CN" altLang="en-US" dirty="0"/>
              <a:t>年，逝世于</a:t>
            </a:r>
            <a:r>
              <a:rPr lang="en-US" altLang="zh-CN" dirty="0"/>
              <a:t>1680</a:t>
            </a:r>
            <a:r>
              <a:rPr lang="zh-CN" altLang="en-US" dirty="0"/>
              <a:t>年，是意大利雕塑家、建筑家。早期杰出的巴洛克艺术家 ，十七世纪最伟大的艺术大师。</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内容占位符 2"/>
          <p:cNvSpPr>
            <a:spLocks noGrp="1"/>
          </p:cNvSpPr>
          <p:nvPr>
            <p:ph idx="1"/>
          </p:nvPr>
        </p:nvSpPr>
        <p:spPr>
          <a:xfrm>
            <a:off x="1524000" y="476250"/>
            <a:ext cx="5688013" cy="6381750"/>
          </a:xfrm>
        </p:spPr>
        <p:txBody>
          <a:bodyPr wrap="square" lIns="91440" tIns="45720" rIns="91440" bIns="45720" anchor="t"/>
          <a:p>
            <a:pPr eaLnBrk="1" hangingPunct="1"/>
            <a:r>
              <a:rPr lang="zh-CN" altLang="en-US" sz="4000" dirty="0">
                <a:solidFill>
                  <a:srgbClr val="FFFF00"/>
                </a:solidFill>
              </a:rPr>
              <a:t>弗洛伊德：</a:t>
            </a:r>
            <a:r>
              <a:rPr lang="zh-CN" altLang="en-US" dirty="0"/>
              <a:t>奥地利</a:t>
            </a:r>
            <a:r>
              <a:rPr lang="zh-CN" altLang="en-US" dirty="0">
                <a:hlinkClick r:id="rId1"/>
              </a:rPr>
              <a:t>精神病</a:t>
            </a:r>
            <a:r>
              <a:rPr lang="zh-CN" altLang="en-US" dirty="0"/>
              <a:t>医师、心理学家、</a:t>
            </a:r>
            <a:r>
              <a:rPr lang="zh-CN" altLang="en-US" dirty="0">
                <a:hlinkClick r:id="rId2"/>
              </a:rPr>
              <a:t>精神分析学派</a:t>
            </a:r>
            <a:r>
              <a:rPr lang="zh-CN" altLang="en-US" dirty="0"/>
              <a:t>创始人。</a:t>
            </a:r>
            <a:r>
              <a:rPr lang="en-US" altLang="zh-CN" dirty="0"/>
              <a:t>1930</a:t>
            </a:r>
            <a:r>
              <a:rPr lang="zh-CN" altLang="en-US" dirty="0"/>
              <a:t>年被授予</a:t>
            </a:r>
            <a:r>
              <a:rPr lang="zh-CN" altLang="en-US" dirty="0">
                <a:hlinkClick r:id="rId3"/>
              </a:rPr>
              <a:t>歌德奖</a:t>
            </a:r>
            <a:r>
              <a:rPr lang="zh-CN" altLang="en-US" dirty="0"/>
              <a:t>。</a:t>
            </a:r>
            <a:r>
              <a:rPr lang="en-US" altLang="zh-CN" dirty="0"/>
              <a:t>1936</a:t>
            </a:r>
            <a:r>
              <a:rPr lang="zh-CN" altLang="en-US" dirty="0"/>
              <a:t>年成为</a:t>
            </a:r>
            <a:r>
              <a:rPr lang="zh-CN" altLang="en-US" dirty="0">
                <a:hlinkClick r:id="rId4"/>
              </a:rPr>
              <a:t>英国皇家学会</a:t>
            </a:r>
            <a:r>
              <a:rPr lang="zh-CN" altLang="en-US" dirty="0"/>
              <a:t>会员。他开创了</a:t>
            </a:r>
            <a:r>
              <a:rPr lang="zh-CN" altLang="en-US" dirty="0">
                <a:hlinkClick r:id="rId5"/>
              </a:rPr>
              <a:t>潜意识</a:t>
            </a:r>
            <a:r>
              <a:rPr lang="zh-CN" altLang="en-US" dirty="0"/>
              <a:t>研究的新领域，促进了</a:t>
            </a:r>
            <a:r>
              <a:rPr lang="zh-CN" altLang="en-US" dirty="0">
                <a:hlinkClick r:id="rId6"/>
              </a:rPr>
              <a:t>动力心理学</a:t>
            </a:r>
            <a:r>
              <a:rPr lang="zh-CN" altLang="en-US" dirty="0"/>
              <a:t>、</a:t>
            </a:r>
            <a:r>
              <a:rPr lang="zh-CN" altLang="en-US" dirty="0">
                <a:hlinkClick r:id="rId7"/>
              </a:rPr>
              <a:t>人格心理学</a:t>
            </a:r>
            <a:r>
              <a:rPr lang="zh-CN" altLang="en-US" dirty="0"/>
              <a:t>和</a:t>
            </a:r>
            <a:r>
              <a:rPr lang="zh-CN" altLang="en-US" dirty="0">
                <a:hlinkClick r:id="rId8"/>
              </a:rPr>
              <a:t>变态心理学</a:t>
            </a:r>
            <a:r>
              <a:rPr lang="zh-CN" altLang="en-US" dirty="0"/>
              <a:t>的发展，奠定了现代医学模式的新基础，为</a:t>
            </a:r>
            <a:r>
              <a:rPr lang="en-US" altLang="zh-CN" dirty="0"/>
              <a:t>20</a:t>
            </a:r>
            <a:r>
              <a:rPr lang="zh-CN" altLang="en-US" dirty="0"/>
              <a:t>世纪西方人文学科提供了重要理论支柱。</a:t>
            </a:r>
            <a:endParaRPr lang="zh-CN" altLang="en-US" dirty="0"/>
          </a:p>
        </p:txBody>
      </p:sp>
      <p:pic>
        <p:nvPicPr>
          <p:cNvPr id="27650" name="Picture 2" descr="https://gss1.bdstatic.com/9vo3dSag_xI4khGkpoWK1HF6hhy/baike/c0%3Dbaike150%2C5%2C5%2C150%2C50/sign=3627fa4573310a55d029d6a6d62c28cc/a8014c086e061d95cb6a578e71f40ad162d9ca5c.jpg"/>
          <p:cNvPicPr>
            <a:picLocks noChangeAspect="1"/>
          </p:cNvPicPr>
          <p:nvPr/>
        </p:nvPicPr>
        <p:blipFill>
          <a:blip r:embed="rId9"/>
          <a:stretch>
            <a:fillRect/>
          </a:stretch>
        </p:blipFill>
        <p:spPr>
          <a:xfrm>
            <a:off x="7319963" y="981075"/>
            <a:ext cx="3000375" cy="4221163"/>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
          <p:cNvSpPr>
            <a:spLocks noGrp="1"/>
          </p:cNvSpPr>
          <p:nvPr>
            <p:ph type="title"/>
          </p:nvPr>
        </p:nvSpPr>
        <p:spPr/>
        <p:txBody>
          <a:bodyPr wrap="square" lIns="91440" tIns="45720" rIns="91440" bIns="45720" anchor="ctr"/>
          <a:p>
            <a:pPr eaLnBrk="1" hangingPunct="1"/>
            <a:r>
              <a:rPr lang="zh-CN" altLang="en-US" dirty="0"/>
              <a:t>奥地利</a:t>
            </a:r>
            <a:r>
              <a:rPr lang="en-US" altLang="zh-CN" dirty="0"/>
              <a:t>50</a:t>
            </a:r>
            <a:r>
              <a:rPr lang="zh-CN" altLang="en-US" dirty="0"/>
              <a:t>先令</a:t>
            </a:r>
            <a:endParaRPr lang="zh-CN" altLang="en-US" dirty="0"/>
          </a:p>
        </p:txBody>
      </p:sp>
      <p:pic>
        <p:nvPicPr>
          <p:cNvPr id="28674" name="Picture 2" descr="http://img.icoin.cn/_files/200906/4cec9736e3ed46dfb6be8fd0c9d5e98b.jpg"/>
          <p:cNvPicPr>
            <a:picLocks noChangeAspect="1"/>
          </p:cNvPicPr>
          <p:nvPr/>
        </p:nvPicPr>
        <p:blipFill>
          <a:blip r:embed="rId1"/>
          <a:stretch>
            <a:fillRect/>
          </a:stretch>
        </p:blipFill>
        <p:spPr>
          <a:xfrm>
            <a:off x="2927350" y="1644650"/>
            <a:ext cx="6372225" cy="521335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内容占位符 2"/>
          <p:cNvSpPr>
            <a:spLocks noGrp="1"/>
          </p:cNvSpPr>
          <p:nvPr>
            <p:ph idx="1"/>
          </p:nvPr>
        </p:nvSpPr>
        <p:spPr>
          <a:xfrm>
            <a:off x="1524000" y="620713"/>
            <a:ext cx="5867400" cy="5832475"/>
          </a:xfrm>
        </p:spPr>
        <p:txBody>
          <a:bodyPr wrap="square" lIns="91440" tIns="45720" rIns="91440" bIns="45720" anchor="t"/>
          <a:p>
            <a:pPr eaLnBrk="1" hangingPunct="1">
              <a:buNone/>
            </a:pPr>
            <a:endParaRPr lang="zh-CN" altLang="en-US" baseline="-25000" dirty="0"/>
          </a:p>
          <a:p>
            <a:pPr eaLnBrk="1" hangingPunct="1"/>
            <a:r>
              <a:rPr lang="zh-CN" altLang="en-US" dirty="0"/>
              <a:t> </a:t>
            </a:r>
            <a:r>
              <a:rPr lang="zh-CN" altLang="en-US" sz="3600" b="1" dirty="0">
                <a:solidFill>
                  <a:srgbClr val="FFFF00"/>
                </a:solidFill>
              </a:rPr>
              <a:t>保罗</a:t>
            </a:r>
            <a:r>
              <a:rPr lang="en-US" altLang="zh-CN" sz="3600" b="1" dirty="0">
                <a:solidFill>
                  <a:srgbClr val="FFFF00"/>
                </a:solidFill>
              </a:rPr>
              <a:t>·</a:t>
            </a:r>
            <a:r>
              <a:rPr lang="zh-CN" altLang="en-US" sz="3600" b="1" dirty="0">
                <a:solidFill>
                  <a:srgbClr val="FFFF00"/>
                </a:solidFill>
              </a:rPr>
              <a:t>塞尚</a:t>
            </a:r>
            <a:r>
              <a:rPr lang="zh-CN" altLang="en-US" dirty="0"/>
              <a:t>（</a:t>
            </a:r>
            <a:r>
              <a:rPr lang="en-US" altLang="zh-CN" dirty="0"/>
              <a:t>1839—1906</a:t>
            </a:r>
            <a:r>
              <a:rPr lang="zh-CN" altLang="en-US" dirty="0"/>
              <a:t>）</a:t>
            </a:r>
            <a:r>
              <a:rPr lang="zh-CN" altLang="en-US" dirty="0">
                <a:hlinkClick r:id="rId1"/>
              </a:rPr>
              <a:t>法国</a:t>
            </a:r>
            <a:r>
              <a:rPr lang="zh-CN" altLang="en-US" dirty="0"/>
              <a:t>著名画家，是后期</a:t>
            </a:r>
            <a:r>
              <a:rPr lang="zh-CN" altLang="en-US" dirty="0">
                <a:hlinkClick r:id="rId2"/>
              </a:rPr>
              <a:t>印象派</a:t>
            </a:r>
            <a:r>
              <a:rPr lang="zh-CN" altLang="en-US" dirty="0"/>
              <a:t>的主将，从</a:t>
            </a:r>
            <a:r>
              <a:rPr lang="en-US" altLang="zh-CN" dirty="0"/>
              <a:t>19</a:t>
            </a:r>
            <a:r>
              <a:rPr lang="zh-CN" altLang="en-US" dirty="0"/>
              <a:t>世纪末便被</a:t>
            </a:r>
            <a:r>
              <a:rPr lang="zh-CN" altLang="en-US" dirty="0">
                <a:hlinkClick r:id="rId3"/>
              </a:rPr>
              <a:t>推崇</a:t>
            </a:r>
            <a:r>
              <a:rPr lang="zh-CN" altLang="en-US" dirty="0"/>
              <a:t>为“新艺术之父”，作为现代艺术的先驱，西方现代</a:t>
            </a:r>
            <a:r>
              <a:rPr lang="zh-CN" altLang="en-US" dirty="0">
                <a:hlinkClick r:id="rId4"/>
              </a:rPr>
              <a:t>画家</a:t>
            </a:r>
            <a:r>
              <a:rPr lang="zh-CN" altLang="en-US" dirty="0"/>
              <a:t>称他为“现代</a:t>
            </a:r>
            <a:r>
              <a:rPr lang="zh-CN" altLang="en-US" dirty="0">
                <a:hlinkClick r:id="rId5"/>
              </a:rPr>
              <a:t>艺术</a:t>
            </a:r>
            <a:r>
              <a:rPr lang="zh-CN" altLang="en-US" dirty="0"/>
              <a:t>之父”、“造型之父”或“现代绘画之父”。</a:t>
            </a:r>
            <a:endParaRPr lang="zh-CN" altLang="en-US" dirty="0"/>
          </a:p>
          <a:p>
            <a:pPr eaLnBrk="1" hangingPunct="1">
              <a:buNone/>
            </a:pPr>
            <a:endParaRPr lang="zh-CN" altLang="en-US" dirty="0"/>
          </a:p>
        </p:txBody>
      </p:sp>
      <p:pic>
        <p:nvPicPr>
          <p:cNvPr id="29698" name="Picture 2" descr="https://gss3.bdstatic.com/7Po3dSag_xI4khGkpoWK1HF6hhy/baike/c0%3Dbaike72%2C5%2C5%2C72%2C24/sign=ea28215e1638534398c28f73f27adb1b/c9fcc3cec3fdfc034d47318ad23f8794a4c226c1.jpg"/>
          <p:cNvPicPr>
            <a:picLocks noChangeAspect="1"/>
          </p:cNvPicPr>
          <p:nvPr/>
        </p:nvPicPr>
        <p:blipFill>
          <a:blip r:embed="rId6"/>
          <a:stretch>
            <a:fillRect/>
          </a:stretch>
        </p:blipFill>
        <p:spPr>
          <a:xfrm>
            <a:off x="7535863" y="1268413"/>
            <a:ext cx="2763837" cy="3744912"/>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p:nvPr>
        </p:nvSpPr>
        <p:spPr/>
        <p:txBody>
          <a:bodyPr wrap="square" lIns="91440" tIns="45720" rIns="91440" bIns="45720" anchor="ctr"/>
          <a:p>
            <a:pPr eaLnBrk="1" hangingPunct="1"/>
            <a:r>
              <a:rPr lang="en-US" altLang="zh-CN" sz="6600" dirty="0"/>
              <a:t>100</a:t>
            </a:r>
            <a:r>
              <a:rPr lang="zh-CN" altLang="en-US" sz="6600" dirty="0"/>
              <a:t>法郎</a:t>
            </a:r>
            <a:endParaRPr lang="zh-CN" altLang="en-US" sz="6600" dirty="0"/>
          </a:p>
        </p:txBody>
      </p:sp>
      <p:pic>
        <p:nvPicPr>
          <p:cNvPr id="30722" name="Picture 2" descr="http://anhui.sinaimg.cn/2015/0129/U11787P1276DT20150129152715.jpg"/>
          <p:cNvPicPr>
            <a:picLocks noChangeAspect="1"/>
          </p:cNvPicPr>
          <p:nvPr/>
        </p:nvPicPr>
        <p:blipFill>
          <a:blip r:embed="rId1"/>
          <a:stretch>
            <a:fillRect/>
          </a:stretch>
        </p:blipFill>
        <p:spPr>
          <a:xfrm>
            <a:off x="2566988" y="1581150"/>
            <a:ext cx="7200900" cy="481012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1992313" y="549275"/>
            <a:ext cx="8229600" cy="1143000"/>
          </a:xfrm>
        </p:spPr>
        <p:txBody>
          <a:bodyPr wrap="square" lIns="91440" tIns="45720" rIns="91440" bIns="45720" anchor="ctr"/>
          <a:p>
            <a:pPr eaLnBrk="1" hangingPunct="1"/>
            <a:r>
              <a:rPr lang="zh-CN" altLang="en-US" b="1" dirty="0">
                <a:solidFill>
                  <a:srgbClr val="FF0000"/>
                </a:solidFill>
              </a:rPr>
              <a:t>读准字音</a:t>
            </a:r>
            <a:endParaRPr lang="zh-CN" altLang="en-US" b="1" dirty="0">
              <a:solidFill>
                <a:srgbClr val="FF0000"/>
              </a:solidFill>
            </a:endParaRPr>
          </a:p>
        </p:txBody>
      </p:sp>
      <p:sp>
        <p:nvSpPr>
          <p:cNvPr id="4098" name="内容占位符 2"/>
          <p:cNvSpPr>
            <a:spLocks noGrp="1"/>
          </p:cNvSpPr>
          <p:nvPr>
            <p:ph idx="1"/>
          </p:nvPr>
        </p:nvSpPr>
        <p:spPr>
          <a:xfrm>
            <a:off x="1919288" y="2420938"/>
            <a:ext cx="8229600" cy="2981325"/>
          </a:xfrm>
        </p:spPr>
        <p:txBody>
          <a:bodyPr wrap="square" lIns="91440" tIns="45720" rIns="91440" bIns="45720" anchor="t"/>
          <a:p>
            <a:pPr eaLnBrk="1" hangingPunct="1">
              <a:spcBef>
                <a:spcPct val="50000"/>
              </a:spcBef>
              <a:buNone/>
            </a:pPr>
            <a:r>
              <a:rPr lang="zh-CN" altLang="en-US" b="1" u="sng" dirty="0">
                <a:latin typeface="黑体" panose="02010609060101010101" pitchFamily="49" charset="-122"/>
                <a:ea typeface="黑体" panose="02010609060101010101" pitchFamily="49" charset="-122"/>
              </a:rPr>
              <a:t>渗</a:t>
            </a:r>
            <a:r>
              <a:rPr lang="zh-CN" altLang="en-US" b="1" dirty="0">
                <a:latin typeface="黑体" panose="02010609060101010101" pitchFamily="49" charset="-122"/>
                <a:ea typeface="黑体" panose="02010609060101010101" pitchFamily="49" charset="-122"/>
              </a:rPr>
              <a:t>透 </a:t>
            </a:r>
            <a:r>
              <a:rPr lang="en-US" altLang="zh-CN" b="1" dirty="0">
                <a:solidFill>
                  <a:srgbClr val="FFFF00"/>
                </a:solidFill>
                <a:latin typeface="黑体" panose="02010609060101010101" pitchFamily="49" charset="-122"/>
                <a:ea typeface="黑体" panose="02010609060101010101" pitchFamily="49" charset="-122"/>
              </a:rPr>
              <a:t>shèn</a:t>
            </a:r>
            <a:r>
              <a:rPr lang="zh-CN" altLang="en-US" b="1" dirty="0">
                <a:latin typeface="黑体" panose="02010609060101010101" pitchFamily="49" charset="-122"/>
                <a:ea typeface="黑体" panose="02010609060101010101" pitchFamily="49" charset="-122"/>
              </a:rPr>
              <a:t>   </a:t>
            </a:r>
            <a:r>
              <a:rPr lang="zh-CN" altLang="en-US" b="1" u="sng" dirty="0">
                <a:latin typeface="黑体" panose="02010609060101010101" pitchFamily="49" charset="-122"/>
                <a:ea typeface="黑体" panose="02010609060101010101" pitchFamily="49" charset="-122"/>
              </a:rPr>
              <a:t>仲裁</a:t>
            </a:r>
            <a:r>
              <a:rPr lang="zh-CN" altLang="en-US" b="1" dirty="0">
                <a:latin typeface="黑体" panose="02010609060101010101" pitchFamily="49" charset="-122"/>
                <a:ea typeface="黑体" panose="02010609060101010101" pitchFamily="49" charset="-122"/>
              </a:rPr>
              <a:t>  </a:t>
            </a:r>
            <a:r>
              <a:rPr lang="en-US" altLang="zh-CN" b="1" dirty="0">
                <a:solidFill>
                  <a:srgbClr val="FFFF00"/>
                </a:solidFill>
                <a:latin typeface="黑体" panose="02010609060101010101" pitchFamily="49" charset="-122"/>
                <a:ea typeface="黑体" panose="02010609060101010101" pitchFamily="49" charset="-122"/>
              </a:rPr>
              <a:t>zhòng</a:t>
            </a:r>
            <a:r>
              <a:rPr lang="en-US" altLang="zh-CN" b="1" dirty="0">
                <a:latin typeface="黑体" panose="02010609060101010101" pitchFamily="49" charset="-122"/>
                <a:ea typeface="黑体" panose="02010609060101010101" pitchFamily="49" charset="-122"/>
              </a:rPr>
              <a:t> </a:t>
            </a:r>
            <a:r>
              <a:rPr lang="en-US" altLang="zh-CN" b="1" dirty="0">
                <a:solidFill>
                  <a:srgbClr val="FFFF00"/>
                </a:solidFill>
                <a:latin typeface="黑体" panose="02010609060101010101" pitchFamily="49" charset="-122"/>
                <a:ea typeface="黑体" panose="02010609060101010101" pitchFamily="49" charset="-122"/>
              </a:rPr>
              <a:t>cái</a:t>
            </a:r>
            <a:r>
              <a:rPr lang="zh-CN" altLang="en-US" b="1" dirty="0">
                <a:latin typeface="黑体" panose="02010609060101010101" pitchFamily="49" charset="-122"/>
                <a:ea typeface="黑体" panose="02010609060101010101" pitchFamily="49" charset="-122"/>
              </a:rPr>
              <a:t>   </a:t>
            </a:r>
            <a:r>
              <a:rPr lang="zh-CN" altLang="en-US" b="1" u="sng" dirty="0">
                <a:latin typeface="黑体" panose="02010609060101010101" pitchFamily="49" charset="-122"/>
                <a:ea typeface="黑体" panose="02010609060101010101" pitchFamily="49" charset="-122"/>
              </a:rPr>
              <a:t>颁</a:t>
            </a:r>
            <a:r>
              <a:rPr lang="zh-CN" altLang="en-US" b="1" dirty="0">
                <a:latin typeface="黑体" panose="02010609060101010101" pitchFamily="49" charset="-122"/>
                <a:ea typeface="黑体" panose="02010609060101010101" pitchFamily="49" charset="-122"/>
              </a:rPr>
              <a:t>发 </a:t>
            </a:r>
            <a:r>
              <a:rPr lang="en-US" altLang="zh-CN" b="1" dirty="0">
                <a:solidFill>
                  <a:srgbClr val="FFFF00"/>
                </a:solidFill>
                <a:latin typeface="黑体" panose="02010609060101010101" pitchFamily="49" charset="-122"/>
                <a:ea typeface="黑体" panose="02010609060101010101" pitchFamily="49" charset="-122"/>
              </a:rPr>
              <a:t>bān</a:t>
            </a:r>
            <a:r>
              <a:rPr lang="zh-CN" altLang="en-US" b="1" dirty="0">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a:p>
            <a:pPr eaLnBrk="1" hangingPunct="1">
              <a:spcBef>
                <a:spcPct val="50000"/>
              </a:spcBef>
              <a:buNone/>
            </a:pPr>
            <a:r>
              <a:rPr lang="zh-CN" altLang="en-US" b="1" dirty="0">
                <a:latin typeface="黑体" panose="02010609060101010101" pitchFamily="49" charset="-122"/>
                <a:ea typeface="黑体" panose="02010609060101010101" pitchFamily="49" charset="-122"/>
              </a:rPr>
              <a:t>遗</a:t>
            </a:r>
            <a:r>
              <a:rPr lang="zh-CN" altLang="en-US" b="1" u="sng" dirty="0">
                <a:latin typeface="黑体" panose="02010609060101010101" pitchFamily="49" charset="-122"/>
                <a:ea typeface="黑体" panose="02010609060101010101" pitchFamily="49" charset="-122"/>
              </a:rPr>
              <a:t>嘱</a:t>
            </a:r>
            <a:r>
              <a:rPr lang="zh-CN" altLang="en-US" b="1" dirty="0">
                <a:latin typeface="黑体" panose="02010609060101010101" pitchFamily="49" charset="-122"/>
                <a:ea typeface="黑体" panose="02010609060101010101" pitchFamily="49" charset="-122"/>
              </a:rPr>
              <a:t> </a:t>
            </a:r>
            <a:r>
              <a:rPr lang="en-US" altLang="zh-CN" b="1" dirty="0">
                <a:solidFill>
                  <a:srgbClr val="FFFF00"/>
                </a:solidFill>
                <a:latin typeface="黑体" panose="02010609060101010101" pitchFamily="49" charset="-122"/>
                <a:ea typeface="黑体" panose="02010609060101010101" pitchFamily="49" charset="-122"/>
              </a:rPr>
              <a:t>zhǔ</a:t>
            </a:r>
            <a:r>
              <a:rPr lang="zh-CN" altLang="en-US" b="1" dirty="0">
                <a:latin typeface="黑体" panose="02010609060101010101" pitchFamily="49" charset="-122"/>
                <a:ea typeface="黑体" panose="02010609060101010101" pitchFamily="49" charset="-122"/>
              </a:rPr>
              <a:t>    </a:t>
            </a:r>
            <a:r>
              <a:rPr lang="zh-CN" altLang="en-US" b="1" u="sng" dirty="0">
                <a:latin typeface="黑体" panose="02010609060101010101" pitchFamily="49" charset="-122"/>
                <a:ea typeface="黑体" panose="02010609060101010101" pitchFamily="49" charset="-122"/>
              </a:rPr>
              <a:t>卓</a:t>
            </a:r>
            <a:r>
              <a:rPr lang="zh-CN" altLang="en-US" b="1" dirty="0">
                <a:latin typeface="黑体" panose="02010609060101010101" pitchFamily="49" charset="-122"/>
                <a:ea typeface="黑体" panose="02010609060101010101" pitchFamily="49" charset="-122"/>
              </a:rPr>
              <a:t>有成就  </a:t>
            </a:r>
            <a:r>
              <a:rPr lang="en-US" altLang="zh-CN" b="1" dirty="0">
                <a:solidFill>
                  <a:srgbClr val="FFFF00"/>
                </a:solidFill>
                <a:latin typeface="黑体" panose="02010609060101010101" pitchFamily="49" charset="-122"/>
                <a:ea typeface="黑体" panose="02010609060101010101" pitchFamily="49" charset="-122"/>
              </a:rPr>
              <a:t>zhuó    </a:t>
            </a:r>
            <a:r>
              <a:rPr lang="zh-CN" altLang="en-US" b="1" dirty="0">
                <a:latin typeface="黑体" panose="02010609060101010101" pitchFamily="49" charset="-122"/>
                <a:ea typeface="黑体" panose="02010609060101010101" pitchFamily="49" charset="-122"/>
              </a:rPr>
              <a:t>巨</a:t>
            </a:r>
            <a:r>
              <a:rPr lang="zh-CN" altLang="en-US" b="1" u="sng" dirty="0">
                <a:latin typeface="黑体" panose="02010609060101010101" pitchFamily="49" charset="-122"/>
                <a:ea typeface="黑体" panose="02010609060101010101" pitchFamily="49" charset="-122"/>
              </a:rPr>
              <a:t>额</a:t>
            </a:r>
            <a:r>
              <a:rPr lang="zh-CN" altLang="en-US" b="1" dirty="0">
                <a:solidFill>
                  <a:srgbClr val="FFFF00"/>
                </a:solidFill>
                <a:latin typeface="黑体" panose="02010609060101010101" pitchFamily="49" charset="-122"/>
                <a:ea typeface="黑体" panose="02010609060101010101" pitchFamily="49" charset="-122"/>
              </a:rPr>
              <a:t>  </a:t>
            </a:r>
            <a:r>
              <a:rPr lang="en-US" altLang="zh-CN" b="1" dirty="0">
                <a:solidFill>
                  <a:srgbClr val="FFFF00"/>
                </a:solidFill>
                <a:latin typeface="黑体" panose="02010609060101010101" pitchFamily="49" charset="-122"/>
                <a:ea typeface="黑体" panose="02010609060101010101" pitchFamily="49" charset="-122"/>
              </a:rPr>
              <a:t>é</a:t>
            </a:r>
            <a:endParaRPr lang="en-US" altLang="zh-CN" b="1" dirty="0">
              <a:solidFill>
                <a:srgbClr val="FFFF00"/>
              </a:solidFill>
              <a:latin typeface="黑体" panose="02010609060101010101" pitchFamily="49" charset="-122"/>
              <a:ea typeface="黑体" panose="02010609060101010101" pitchFamily="49" charset="-122"/>
            </a:endParaRPr>
          </a:p>
          <a:p>
            <a:pPr eaLnBrk="1" hangingPunct="1">
              <a:spcBef>
                <a:spcPct val="50000"/>
              </a:spcBef>
              <a:buNone/>
            </a:pPr>
            <a:r>
              <a:rPr lang="zh-CN" altLang="en-US" b="1" u="sng" dirty="0">
                <a:latin typeface="黑体" panose="02010609060101010101" pitchFamily="49" charset="-122"/>
                <a:ea typeface="黑体" panose="02010609060101010101" pitchFamily="49" charset="-122"/>
              </a:rPr>
              <a:t>帕</a:t>
            </a:r>
            <a:r>
              <a:rPr lang="zh-CN" altLang="en-US" b="1" dirty="0">
                <a:latin typeface="黑体" panose="02010609060101010101" pitchFamily="49" charset="-122"/>
                <a:ea typeface="黑体" panose="02010609060101010101" pitchFamily="49" charset="-122"/>
              </a:rPr>
              <a:t>西 </a:t>
            </a:r>
            <a:r>
              <a:rPr lang="en-US" altLang="zh-CN" b="1" dirty="0">
                <a:solidFill>
                  <a:srgbClr val="FFFF00"/>
                </a:solidFill>
                <a:latin typeface="黑体" panose="02010609060101010101" pitchFamily="49" charset="-122"/>
                <a:ea typeface="黑体" panose="02010609060101010101" pitchFamily="49" charset="-122"/>
              </a:rPr>
              <a:t>pà  </a:t>
            </a:r>
            <a:endParaRPr lang="zh-CN" altLang="en-US" dirty="0">
              <a:solidFill>
                <a:srgbClr val="FFFF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内容占位符 2"/>
          <p:cNvSpPr>
            <a:spLocks noGrp="1"/>
          </p:cNvSpPr>
          <p:nvPr>
            <p:ph idx="1"/>
          </p:nvPr>
        </p:nvSpPr>
        <p:spPr>
          <a:xfrm>
            <a:off x="1919288" y="476250"/>
            <a:ext cx="8280400" cy="6048375"/>
          </a:xfrm>
        </p:spPr>
        <p:txBody>
          <a:bodyPr wrap="square" lIns="91440" tIns="45720" rIns="91440" bIns="45720" anchor="t"/>
          <a:p>
            <a:pPr eaLnBrk="1" hangingPunct="1"/>
            <a:r>
              <a:rPr lang="zh-CN" altLang="en-US" sz="4000" b="1" dirty="0">
                <a:solidFill>
                  <a:srgbClr val="FFFF00"/>
                </a:solidFill>
              </a:rPr>
              <a:t>亚历山大大帝</a:t>
            </a:r>
            <a:r>
              <a:rPr lang="zh-CN" altLang="en-US" dirty="0"/>
              <a:t>（</a:t>
            </a:r>
            <a:r>
              <a:rPr lang="zh-CN" altLang="en-US" b="1" dirty="0"/>
              <a:t>公元前</a:t>
            </a:r>
            <a:r>
              <a:rPr lang="en-US" altLang="zh-CN" b="1" dirty="0"/>
              <a:t>356</a:t>
            </a:r>
            <a:r>
              <a:rPr lang="zh-CN" altLang="en-US" b="1" dirty="0"/>
              <a:t>年</a:t>
            </a:r>
            <a:r>
              <a:rPr lang="en-US" altLang="zh-CN" b="1" dirty="0"/>
              <a:t>7</a:t>
            </a:r>
            <a:r>
              <a:rPr lang="zh-CN" altLang="en-US" b="1" dirty="0"/>
              <a:t>月</a:t>
            </a:r>
            <a:r>
              <a:rPr lang="en-US" altLang="zh-CN" b="1" dirty="0"/>
              <a:t>20</a:t>
            </a:r>
            <a:r>
              <a:rPr lang="zh-CN" altLang="en-US" b="1" dirty="0"/>
              <a:t>日</a:t>
            </a:r>
            <a:r>
              <a:rPr lang="en-US" altLang="zh-CN" b="1" dirty="0"/>
              <a:t>—</a:t>
            </a:r>
            <a:r>
              <a:rPr lang="zh-CN" altLang="en-US" b="1" dirty="0"/>
              <a:t>前</a:t>
            </a:r>
            <a:r>
              <a:rPr lang="en-US" altLang="zh-CN" b="1" dirty="0"/>
              <a:t>323</a:t>
            </a:r>
            <a:r>
              <a:rPr lang="zh-CN" altLang="en-US" b="1" dirty="0"/>
              <a:t>年</a:t>
            </a:r>
            <a:r>
              <a:rPr lang="en-US" altLang="zh-CN" b="1" dirty="0"/>
              <a:t>6</a:t>
            </a:r>
            <a:r>
              <a:rPr lang="zh-CN" altLang="en-US" b="1" dirty="0"/>
              <a:t>月</a:t>
            </a:r>
            <a:r>
              <a:rPr lang="en-US" altLang="zh-CN" b="1" dirty="0"/>
              <a:t>10</a:t>
            </a:r>
            <a:r>
              <a:rPr lang="zh-CN" altLang="en-US" b="1" dirty="0"/>
              <a:t>日），即亚历山大三世，</a:t>
            </a:r>
            <a:r>
              <a:rPr lang="zh-CN" altLang="en-US" b="1" dirty="0">
                <a:hlinkClick r:id="rId1"/>
              </a:rPr>
              <a:t>马其顿帝国</a:t>
            </a:r>
            <a:r>
              <a:rPr lang="zh-CN" altLang="en-US" b="1" dirty="0"/>
              <a:t>国王，</a:t>
            </a:r>
            <a:r>
              <a:rPr lang="zh-CN" altLang="en-US" b="1" dirty="0">
                <a:hlinkClick r:id="rId2"/>
              </a:rPr>
              <a:t>亚历山大帝国</a:t>
            </a:r>
            <a:r>
              <a:rPr lang="zh-CN" altLang="en-US" b="1" dirty="0"/>
              <a:t>皇帝，</a:t>
            </a:r>
            <a:r>
              <a:rPr lang="zh-CN" altLang="en-US" b="1" dirty="0">
                <a:hlinkClick r:id="rId3"/>
              </a:rPr>
              <a:t>世界古代史</a:t>
            </a:r>
            <a:r>
              <a:rPr lang="zh-CN" altLang="en-US" b="1" dirty="0"/>
              <a:t>上著名的</a:t>
            </a:r>
            <a:r>
              <a:rPr lang="zh-CN" altLang="en-US" b="1" dirty="0">
                <a:hlinkClick r:id="rId4"/>
              </a:rPr>
              <a:t>军事家</a:t>
            </a:r>
            <a:r>
              <a:rPr lang="zh-CN" altLang="en-US" b="1" dirty="0"/>
              <a:t>和</a:t>
            </a:r>
            <a:r>
              <a:rPr lang="zh-CN" altLang="en-US" b="1" dirty="0">
                <a:hlinkClick r:id="rId5"/>
              </a:rPr>
              <a:t>政治家</a:t>
            </a:r>
            <a:r>
              <a:rPr lang="zh-CN" altLang="en-US" b="1" dirty="0"/>
              <a:t>。是</a:t>
            </a:r>
            <a:r>
              <a:rPr lang="zh-CN" altLang="en-US" b="1" dirty="0">
                <a:hlinkClick r:id="rId6"/>
              </a:rPr>
              <a:t>欧洲历史</a:t>
            </a:r>
            <a:r>
              <a:rPr lang="zh-CN" altLang="en-US" b="1" dirty="0"/>
              <a:t>上最伟大的四大军事统帅之首。以其雄才大略，先后统一</a:t>
            </a:r>
            <a:r>
              <a:rPr lang="zh-CN" altLang="en-US" b="1" dirty="0">
                <a:hlinkClick r:id="rId7"/>
              </a:rPr>
              <a:t>希腊</a:t>
            </a:r>
            <a:r>
              <a:rPr lang="zh-CN" altLang="en-US" b="1" dirty="0"/>
              <a:t>全境，进而横扫</a:t>
            </a:r>
            <a:r>
              <a:rPr lang="zh-CN" altLang="en-US" b="1" dirty="0">
                <a:hlinkClick r:id="rId8"/>
              </a:rPr>
              <a:t>中东地区</a:t>
            </a:r>
            <a:r>
              <a:rPr lang="zh-CN" altLang="en-US" b="1" dirty="0"/>
              <a:t>，不费一兵一卒而占领埃及全境，荡平</a:t>
            </a:r>
            <a:r>
              <a:rPr lang="zh-CN" altLang="en-US" b="1" dirty="0">
                <a:hlinkClick r:id="rId9"/>
              </a:rPr>
              <a:t>波斯帝国</a:t>
            </a:r>
            <a:r>
              <a:rPr lang="zh-CN" altLang="en-US" b="1" dirty="0"/>
              <a:t>。他促进了</a:t>
            </a:r>
            <a:r>
              <a:rPr lang="zh-CN" altLang="en-US" b="1" dirty="0">
                <a:hlinkClick r:id="rId10"/>
              </a:rPr>
              <a:t>古希腊文化</a:t>
            </a:r>
            <a:r>
              <a:rPr lang="zh-CN" altLang="en-US" b="1" dirty="0"/>
              <a:t>的繁荣发展和东西方文化的交流与经济，对人类社会文化的进展产生了重大的影响。</a:t>
            </a:r>
            <a:endParaRPr lang="zh-CN" altLang="en-US"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1"/>
          <p:cNvSpPr>
            <a:spLocks noGrp="1"/>
          </p:cNvSpPr>
          <p:nvPr>
            <p:ph type="title"/>
          </p:nvPr>
        </p:nvSpPr>
        <p:spPr/>
        <p:txBody>
          <a:bodyPr wrap="square" lIns="91440" tIns="45720" rIns="91440" bIns="45720" anchor="ctr"/>
          <a:p>
            <a:pPr eaLnBrk="1" hangingPunct="1"/>
            <a:r>
              <a:rPr lang="zh-CN" altLang="en-US" sz="6000" b="1" dirty="0">
                <a:solidFill>
                  <a:srgbClr val="FF0000"/>
                </a:solidFill>
              </a:rPr>
              <a:t>合作探究</a:t>
            </a:r>
            <a:endParaRPr lang="zh-CN" altLang="en-US" sz="6000" b="1" dirty="0">
              <a:solidFill>
                <a:srgbClr val="FF0000"/>
              </a:solidFill>
            </a:endParaRPr>
          </a:p>
        </p:txBody>
      </p:sp>
      <p:sp>
        <p:nvSpPr>
          <p:cNvPr id="32770" name="内容占位符 2"/>
          <p:cNvSpPr>
            <a:spLocks noGrp="1"/>
          </p:cNvSpPr>
          <p:nvPr>
            <p:ph idx="1"/>
          </p:nvPr>
        </p:nvSpPr>
        <p:spPr>
          <a:xfrm>
            <a:off x="1992313" y="2276475"/>
            <a:ext cx="8229600" cy="2476500"/>
          </a:xfrm>
        </p:spPr>
        <p:txBody>
          <a:bodyPr wrap="square" lIns="91440" tIns="45720" rIns="91440" bIns="45720" anchor="t"/>
          <a:p>
            <a:pPr eaLnBrk="1" hangingPunct="1">
              <a:buNone/>
            </a:pPr>
            <a:r>
              <a:rPr lang="en-US" altLang="zh-CN" dirty="0"/>
              <a:t>           </a:t>
            </a:r>
            <a:r>
              <a:rPr lang="zh-CN" altLang="en-US" b="1" dirty="0"/>
              <a:t>导语中“再见了，卡拉瓦乔。再见了，贝尔尼尼，我们不愿看到你们离去。”表达了作者怎样的情感？这样写有什么好处？</a:t>
            </a:r>
            <a:endParaRPr lang="en-US" altLang="zh-CN"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内容占位符 2"/>
          <p:cNvSpPr>
            <a:spLocks noGrp="1"/>
          </p:cNvSpPr>
          <p:nvPr>
            <p:ph idx="1"/>
          </p:nvPr>
        </p:nvSpPr>
        <p:spPr>
          <a:xfrm>
            <a:off x="1992313" y="1196975"/>
            <a:ext cx="8229600" cy="4525963"/>
          </a:xfrm>
        </p:spPr>
        <p:txBody>
          <a:bodyPr wrap="square" lIns="91440" tIns="45720" rIns="91440" bIns="45720" anchor="t"/>
          <a:p>
            <a:pPr eaLnBrk="1" hangingPunct="1">
              <a:buNone/>
            </a:pPr>
            <a:r>
              <a:rPr lang="en-US" altLang="zh-CN" dirty="0"/>
              <a:t>          </a:t>
            </a:r>
            <a:r>
              <a:rPr lang="zh-CN" altLang="en-US" dirty="0">
                <a:solidFill>
                  <a:srgbClr val="C00000"/>
                </a:solidFill>
              </a:rPr>
              <a:t>导语表达了作者对欧洲原有钞票的惜别之情，也表达了作者对欧洲银行新发行的欧元钞票上没有了著名艺术家的位置的深深遗憾与婉惜。</a:t>
            </a:r>
            <a:endParaRPr lang="en-US" altLang="zh-CN" dirty="0">
              <a:solidFill>
                <a:srgbClr val="C00000"/>
              </a:solidFill>
            </a:endParaRPr>
          </a:p>
          <a:p>
            <a:pPr eaLnBrk="1" hangingPunct="1">
              <a:buNone/>
            </a:pPr>
            <a:r>
              <a:rPr lang="en-US" altLang="zh-CN" dirty="0"/>
              <a:t>          </a:t>
            </a:r>
            <a:r>
              <a:rPr lang="zh-CN" altLang="en-US" dirty="0">
                <a:solidFill>
                  <a:srgbClr val="3333FF"/>
                </a:solidFill>
              </a:rPr>
              <a:t>这样写既点明消息的主要内容，又袒露情感，很容易激起读者阅读的兴趣，引起读者的共鸣。</a:t>
            </a:r>
            <a:endParaRPr lang="zh-CN" altLang="en-US" dirty="0">
              <a:solidFill>
                <a:srgbClr val="3333FF"/>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p:txBody>
          <a:bodyPr wrap="square" lIns="91440" tIns="45720" rIns="91440" bIns="45720" anchor="ctr"/>
          <a:p>
            <a:pPr eaLnBrk="1" hangingPunct="1"/>
            <a:r>
              <a:rPr lang="zh-CN" altLang="en-US" sz="5400" b="1" dirty="0">
                <a:solidFill>
                  <a:srgbClr val="FF0000"/>
                </a:solidFill>
              </a:rPr>
              <a:t>课堂小结</a:t>
            </a:r>
            <a:endParaRPr lang="zh-CN" altLang="en-US" sz="5400" b="1" dirty="0">
              <a:solidFill>
                <a:srgbClr val="FF0000"/>
              </a:solidFill>
            </a:endParaRPr>
          </a:p>
        </p:txBody>
      </p:sp>
      <p:sp>
        <p:nvSpPr>
          <p:cNvPr id="34818" name="内容占位符 2"/>
          <p:cNvSpPr>
            <a:spLocks noGrp="1"/>
          </p:cNvSpPr>
          <p:nvPr>
            <p:ph idx="1"/>
          </p:nvPr>
        </p:nvSpPr>
        <p:spPr/>
        <p:txBody>
          <a:bodyPr wrap="square" lIns="91440" tIns="45720" rIns="91440" bIns="45720" anchor="t"/>
          <a:p>
            <a:pPr eaLnBrk="1" hangingPunct="1">
              <a:buNone/>
            </a:pPr>
            <a:r>
              <a:rPr lang="en-US" altLang="zh-CN" dirty="0"/>
              <a:t>        </a:t>
            </a:r>
            <a:r>
              <a:rPr lang="zh-CN" altLang="en-US" dirty="0"/>
              <a:t>我们了解到随着欧元的发行，欧洲人民正与以前钞票上的民族文化告别，他们的那种不舍与依恋，让我们意识到了弘扬民族文化的重要性。中华文化博大精深，源远流长，是人类文明宝库中不可多得的灿烂瑰宝，是每一位炎黄子孙的骄傲。所以我们必须要在新的历史起点上铸造中华文化新的辉煌。</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内容占位符 2"/>
          <p:cNvSpPr>
            <a:spLocks noGrp="1"/>
          </p:cNvSpPr>
          <p:nvPr>
            <p:ph idx="1"/>
          </p:nvPr>
        </p:nvSpPr>
        <p:spPr>
          <a:xfrm>
            <a:off x="3071813" y="1916113"/>
            <a:ext cx="6778625" cy="1612900"/>
          </a:xfrm>
        </p:spPr>
        <p:txBody>
          <a:bodyPr wrap="square" lIns="91440" tIns="45720" rIns="91440" bIns="45720" anchor="t"/>
          <a:p>
            <a:pPr eaLnBrk="1" hangingPunct="1">
              <a:buNone/>
            </a:pPr>
            <a:r>
              <a:rPr lang="zh-CN" altLang="en-US" sz="6000" b="1" dirty="0">
                <a:solidFill>
                  <a:srgbClr val="FF0000"/>
                </a:solidFill>
              </a:rPr>
              <a:t>首届诺贝尔奖颁发</a:t>
            </a:r>
            <a:endParaRPr lang="zh-CN" altLang="en-US" sz="6000" b="1"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p:txBody>
          <a:bodyPr wrap="square" lIns="91440" tIns="45720" rIns="91440" bIns="45720" anchor="ctr"/>
          <a:p>
            <a:pPr eaLnBrk="1" hangingPunct="1"/>
            <a:r>
              <a:rPr lang="zh-CN" altLang="en-US" b="1" dirty="0">
                <a:solidFill>
                  <a:srgbClr val="FF0000"/>
                </a:solidFill>
              </a:rPr>
              <a:t>写作背景</a:t>
            </a:r>
            <a:endParaRPr lang="zh-CN" altLang="en-US" b="1" dirty="0">
              <a:solidFill>
                <a:srgbClr val="FF0000"/>
              </a:solidFill>
            </a:endParaRPr>
          </a:p>
        </p:txBody>
      </p:sp>
      <p:sp>
        <p:nvSpPr>
          <p:cNvPr id="3" name="内容占位符 2"/>
          <p:cNvSpPr>
            <a:spLocks noGrp="1"/>
          </p:cNvSpPr>
          <p:nvPr>
            <p:ph idx="1"/>
          </p:nvPr>
        </p:nvSpPr>
        <p:spPr>
          <a:xfrm>
            <a:off x="1847850" y="1484313"/>
            <a:ext cx="8229600" cy="4525963"/>
          </a:xfrm>
        </p:spPr>
        <p:txBody>
          <a:bodyPr vert="horz" wrap="square" lIns="91440" tIns="45720" rIns="91440" bIns="45720" numCol="1" rtlCol="0" anchor="t" anchorCtr="0" compatLnSpc="1">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诺贝尔生于瑞典的斯德哥尔摩，是杰出的化学家、工程师。</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1867</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年，瑞典化学家诺贝尔发明了黄色炸药，以后又发明了多种炸药，这使他获得巨额收入，积累了巨额财富。在即将辞世之际，他立下遗嘱：“诺贝尔奖每年发给那些在过去的一年里，在物理学、化学、生理学或医学、文学及和平事业方面为人类做出最大贡献的人。”从</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1901</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年开始，具有国际性的诺贝尔奖创立了。本文所写的就是诺贝尔奖第一次颁奖的情况。</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title"/>
          </p:nvPr>
        </p:nvSpPr>
        <p:spPr/>
        <p:txBody>
          <a:bodyPr wrap="square" lIns="91440" tIns="45720" rIns="91440" bIns="45720" anchor="ctr"/>
          <a:p>
            <a:pPr eaLnBrk="1" hangingPunct="1"/>
            <a:r>
              <a:rPr lang="zh-CN" altLang="en-US" sz="6000" dirty="0">
                <a:solidFill>
                  <a:srgbClr val="FF0000"/>
                </a:solidFill>
              </a:rPr>
              <a:t>初读感知</a:t>
            </a:r>
            <a:endParaRPr lang="zh-CN" altLang="en-US" sz="6000" dirty="0">
              <a:solidFill>
                <a:srgbClr val="FF0000"/>
              </a:solidFill>
            </a:endParaRPr>
          </a:p>
        </p:txBody>
      </p:sp>
      <p:sp>
        <p:nvSpPr>
          <p:cNvPr id="7170" name="内容占位符 2"/>
          <p:cNvSpPr>
            <a:spLocks noGrp="1"/>
          </p:cNvSpPr>
          <p:nvPr>
            <p:ph idx="1"/>
          </p:nvPr>
        </p:nvSpPr>
        <p:spPr>
          <a:xfrm>
            <a:off x="2438400" y="2276475"/>
            <a:ext cx="8229600" cy="3024188"/>
          </a:xfrm>
        </p:spPr>
        <p:txBody>
          <a:bodyPr wrap="square" lIns="91440" tIns="45720" rIns="91440" bIns="45720" anchor="t"/>
          <a:p>
            <a:pPr eaLnBrk="1" hangingPunct="1">
              <a:buNone/>
            </a:pPr>
            <a:r>
              <a:rPr lang="en-US" altLang="zh-CN" dirty="0"/>
              <a:t>1</a:t>
            </a:r>
            <a:r>
              <a:rPr lang="zh-CN" altLang="en-US" dirty="0"/>
              <a:t>、朗读课文，勾画出导语部分，思考：导语交待了哪些内容？</a:t>
            </a:r>
            <a:endParaRPr lang="en-US" altLang="zh-CN" dirty="0"/>
          </a:p>
          <a:p>
            <a:pPr eaLnBrk="1" hangingPunct="1">
              <a:buNone/>
            </a:pPr>
            <a:endParaRPr lang="en-US" altLang="zh-CN" dirty="0"/>
          </a:p>
          <a:p>
            <a:pPr eaLnBrk="1" hangingPunct="1">
              <a:buNone/>
            </a:pPr>
            <a:r>
              <a:rPr lang="en-US" altLang="zh-CN" dirty="0"/>
              <a:t>2</a:t>
            </a:r>
            <a:r>
              <a:rPr lang="zh-CN" altLang="en-US" dirty="0"/>
              <a:t>、速读主体部分，从中你获取了哪些信息？</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title"/>
          </p:nvPr>
        </p:nvSpPr>
        <p:spPr/>
        <p:txBody>
          <a:bodyPr wrap="square" lIns="91440" tIns="45720" rIns="91440" bIns="45720" anchor="ctr"/>
          <a:p>
            <a:pPr eaLnBrk="1" hangingPunct="1"/>
            <a:r>
              <a:rPr lang="zh-CN" altLang="en-US" sz="5400" dirty="0">
                <a:solidFill>
                  <a:srgbClr val="FF0000"/>
                </a:solidFill>
              </a:rPr>
              <a:t>导语部分</a:t>
            </a:r>
            <a:endParaRPr lang="zh-CN" altLang="en-US" sz="5400" dirty="0">
              <a:solidFill>
                <a:srgbClr val="FF0000"/>
              </a:solidFill>
            </a:endParaRPr>
          </a:p>
        </p:txBody>
      </p:sp>
      <p:sp>
        <p:nvSpPr>
          <p:cNvPr id="3" name="内容占位符 2"/>
          <p:cNvSpPr>
            <a:spLocks noGrp="1"/>
          </p:cNvSpPr>
          <p:nvPr>
            <p:ph idx="1"/>
          </p:nvPr>
        </p:nvSpPr>
        <p:spPr>
          <a:xfrm>
            <a:off x="1919288" y="2205038"/>
            <a:ext cx="8229600" cy="2547937"/>
          </a:xfrm>
        </p:spPr>
        <p:txBody>
          <a:bodyPr wrap="square" lIns="91440" tIns="45720" rIns="91440" bIns="45720" anchor="t"/>
          <a:p>
            <a:pPr eaLnBrk="1" hangingPunct="1">
              <a:buNone/>
            </a:pPr>
            <a:r>
              <a:rPr lang="zh-CN" altLang="en-US" dirty="0"/>
              <a:t>              导语为课文第一段话，交代了颁奖的时间，颁发者和颁奖机构以及诺贝尔奖设立 的奖项。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charRg st="0" end="55"/>
                                            </p:txEl>
                                          </p:spTgt>
                                        </p:tgtEl>
                                        <p:attrNameLst>
                                          <p:attrName>style.visibility</p:attrName>
                                        </p:attrNameLst>
                                      </p:cBhvr>
                                      <p:to>
                                        <p:strVal val="visible"/>
                                      </p:to>
                                    </p:set>
                                    <p:animEffect transition="in" filter="blinds(horizontal)">
                                      <p:cBhvr>
                                        <p:cTn id="7" dur="500"/>
                                        <p:tgtEl>
                                          <p:spTgt spid="3">
                                            <p:txEl>
                                              <p:charRg st="0"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p:txBody>
          <a:bodyPr wrap="square" lIns="91440" tIns="45720" rIns="91440" bIns="45720" anchor="ctr"/>
          <a:p>
            <a:pPr eaLnBrk="1" hangingPunct="1"/>
            <a:r>
              <a:rPr lang="zh-CN" altLang="en-US" sz="5400" dirty="0">
                <a:solidFill>
                  <a:srgbClr val="FF0000"/>
                </a:solidFill>
              </a:rPr>
              <a:t>主体部分</a:t>
            </a:r>
            <a:endParaRPr lang="zh-CN" altLang="en-US" sz="5400" dirty="0">
              <a:solidFill>
                <a:srgbClr val="FF0000"/>
              </a:solidFill>
            </a:endParaRPr>
          </a:p>
        </p:txBody>
      </p:sp>
      <p:sp>
        <p:nvSpPr>
          <p:cNvPr id="3" name="内容占位符 2"/>
          <p:cNvSpPr>
            <a:spLocks noGrp="1"/>
          </p:cNvSpPr>
          <p:nvPr>
            <p:ph idx="1"/>
          </p:nvPr>
        </p:nvSpPr>
        <p:spPr>
          <a:xfrm>
            <a:off x="1992313" y="2060575"/>
            <a:ext cx="8229600" cy="3168650"/>
          </a:xfrm>
        </p:spPr>
        <p:txBody>
          <a:bodyPr wrap="square" lIns="91440" tIns="45720" rIns="91440" bIns="45720" anchor="t"/>
          <a:p>
            <a:pPr eaLnBrk="1" hangingPunct="1">
              <a:buNone/>
            </a:pPr>
            <a:r>
              <a:rPr lang="zh-CN" altLang="en-US" dirty="0"/>
              <a:t>    首届诺贝尔奖的获得者及所获得奖项；</a:t>
            </a:r>
            <a:endParaRPr lang="en-US" altLang="zh-CN" dirty="0"/>
          </a:p>
          <a:p>
            <a:pPr eaLnBrk="1" hangingPunct="1">
              <a:buNone/>
            </a:pPr>
            <a:r>
              <a:rPr lang="zh-CN" altLang="en-US" dirty="0"/>
              <a:t>    诺贝尔奖的颁奖机构，时间、地点；</a:t>
            </a:r>
            <a:endParaRPr lang="en-US" altLang="zh-CN" dirty="0"/>
          </a:p>
          <a:p>
            <a:pPr eaLnBrk="1" hangingPunct="1">
              <a:buNone/>
            </a:pPr>
            <a:r>
              <a:rPr lang="zh-CN" altLang="en-US" dirty="0"/>
              <a:t>    诺贝尔奖的资金来源，资金管理权和评奖权的分离。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charRg st="0" end="22"/>
                                            </p:txEl>
                                          </p:spTgt>
                                        </p:tgtEl>
                                        <p:attrNameLst>
                                          <p:attrName>style.visibility</p:attrName>
                                        </p:attrNameLst>
                                      </p:cBhvr>
                                      <p:to>
                                        <p:strVal val="visible"/>
                                      </p:to>
                                    </p:set>
                                    <p:anim calcmode="lin" valueType="num">
                                      <p:cBhvr additive="base">
                                        <p:cTn id="7" dur="500" fill="hold"/>
                                        <p:tgtEl>
                                          <p:spTgt spid="3">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charRg st="22" end="43"/>
                                            </p:txEl>
                                          </p:spTgt>
                                        </p:tgtEl>
                                        <p:attrNameLst>
                                          <p:attrName>style.visibility</p:attrName>
                                        </p:attrNameLst>
                                      </p:cBhvr>
                                      <p:to>
                                        <p:strVal val="visible"/>
                                      </p:to>
                                    </p:set>
                                    <p:anim calcmode="lin" valueType="num">
                                      <p:cBhvr additive="base">
                                        <p:cTn id="13" dur="500" fill="hold"/>
                                        <p:tgtEl>
                                          <p:spTgt spid="3">
                                            <p:txEl>
                                              <p:charRg st="22" end="4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22" end="4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charRg st="43" end="71"/>
                                            </p:txEl>
                                          </p:spTgt>
                                        </p:tgtEl>
                                        <p:attrNameLst>
                                          <p:attrName>style.visibility</p:attrName>
                                        </p:attrNameLst>
                                      </p:cBhvr>
                                      <p:to>
                                        <p:strVal val="visible"/>
                                      </p:to>
                                    </p:set>
                                    <p:anim calcmode="lin" valueType="num">
                                      <p:cBhvr additive="base">
                                        <p:cTn id="19" dur="500" fill="hold"/>
                                        <p:tgtEl>
                                          <p:spTgt spid="3">
                                            <p:txEl>
                                              <p:charRg st="43" end="7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43" end="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
          <p:cNvSpPr>
            <a:spLocks noGrp="1"/>
          </p:cNvSpPr>
          <p:nvPr>
            <p:ph type="title"/>
          </p:nvPr>
        </p:nvSpPr>
        <p:spPr/>
        <p:txBody>
          <a:bodyPr wrap="square" lIns="91440" tIns="45720" rIns="91440" bIns="45720" anchor="ctr"/>
          <a:p>
            <a:pPr eaLnBrk="1" hangingPunct="1"/>
            <a:r>
              <a:rPr lang="zh-CN" altLang="en-US" sz="6000" b="1" dirty="0">
                <a:solidFill>
                  <a:srgbClr val="FF0000"/>
                </a:solidFill>
              </a:rPr>
              <a:t>合作探究</a:t>
            </a:r>
            <a:endParaRPr lang="zh-CN" altLang="en-US" sz="6000" b="1" dirty="0">
              <a:solidFill>
                <a:srgbClr val="FF0000"/>
              </a:solidFill>
            </a:endParaRPr>
          </a:p>
        </p:txBody>
      </p:sp>
      <p:sp>
        <p:nvSpPr>
          <p:cNvPr id="10242" name="内容占位符 2"/>
          <p:cNvSpPr>
            <a:spLocks noGrp="1"/>
          </p:cNvSpPr>
          <p:nvPr>
            <p:ph idx="1"/>
          </p:nvPr>
        </p:nvSpPr>
        <p:spPr/>
        <p:txBody>
          <a:bodyPr wrap="square" lIns="91440" tIns="45720" rIns="91440" bIns="45720" anchor="t"/>
          <a:p>
            <a:pPr eaLnBrk="1" hangingPunct="1">
              <a:buNone/>
            </a:pPr>
            <a:r>
              <a:rPr lang="en-US" altLang="zh-CN" dirty="0"/>
              <a:t>      1</a:t>
            </a:r>
            <a:r>
              <a:rPr lang="zh-CN" altLang="en-US" dirty="0"/>
              <a:t>、课文主体部分为什么要一一列举获奖者的国籍、姓名、所获奖项和所做贡献呢？</a:t>
            </a:r>
            <a:endParaRPr lang="en-US" altLang="zh-CN" dirty="0"/>
          </a:p>
          <a:p>
            <a:pPr eaLnBrk="1" hangingPunct="1">
              <a:buNone/>
            </a:pPr>
            <a:r>
              <a:rPr lang="en-US" altLang="zh-CN" dirty="0"/>
              <a:t>      2</a:t>
            </a:r>
            <a:r>
              <a:rPr lang="zh-CN" altLang="en-US" dirty="0"/>
              <a:t>、课文主体部分哪些内容详写，哪些内容略写，为什么这样安排？</a:t>
            </a:r>
            <a:endParaRPr lang="en-US" altLang="zh-CN" dirty="0"/>
          </a:p>
          <a:p>
            <a:pPr eaLnBrk="1" hangingPunct="1">
              <a:buNone/>
            </a:pPr>
            <a:r>
              <a:rPr lang="en-US" altLang="zh-CN" dirty="0"/>
              <a:t>      3</a:t>
            </a:r>
            <a:r>
              <a:rPr lang="zh-CN" altLang="en-US" dirty="0"/>
              <a:t>、在主体之后为什么还要补充说明颁奖资金的来源以及资金管理权和评奖权的分离？作者这样写有什么用意？</a:t>
            </a:r>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2728</Words>
  <Application>WPS 演示</Application>
  <PresentationFormat>宽屏</PresentationFormat>
  <Paragraphs>127</Paragraphs>
  <Slides>33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Arial</vt:lpstr>
      <vt:lpstr>宋体</vt:lpstr>
      <vt:lpstr>Wingdings</vt:lpstr>
      <vt:lpstr>Arial Unicode MS</vt:lpstr>
      <vt:lpstr>Calibri Light</vt:lpstr>
      <vt:lpstr>Calibri</vt:lpstr>
      <vt:lpstr>微软雅黑</vt:lpstr>
      <vt:lpstr>黑体</vt:lpstr>
      <vt:lpstr>华文琥珀</vt:lpstr>
      <vt:lpstr>华文隶书</vt:lpstr>
      <vt:lpstr>1_Office 主题</vt:lpstr>
      <vt:lpstr>外国消息两则</vt:lpstr>
      <vt:lpstr>学习目标</vt:lpstr>
      <vt:lpstr>读准字音</vt:lpstr>
      <vt:lpstr>PowerPoint 演示文稿</vt:lpstr>
      <vt:lpstr>写作背景</vt:lpstr>
      <vt:lpstr>初读感知</vt:lpstr>
      <vt:lpstr>导语部分</vt:lpstr>
      <vt:lpstr>主体部分</vt:lpstr>
      <vt:lpstr>合作探究</vt:lpstr>
      <vt:lpstr> 1、课文主体部分为什么要一一列举获奖者的国籍、姓名、所获奖项和所做贡献呢？</vt:lpstr>
      <vt:lpstr> 2、课文主体部分哪些内容详写，哪些内容略写，为什么这样安排？</vt:lpstr>
      <vt:lpstr>3、在主体之后为什么还要补充说明颁奖资金的来源以及资金管理权和评奖权的分离？作者这样写有什么用意？</vt:lpstr>
      <vt:lpstr>精读课文，揣摩品味</vt:lpstr>
      <vt:lpstr>1、德国的伦琴（物理学奖），他发           现了X射线。 </vt:lpstr>
      <vt:lpstr>2、德国的贝林（生理学或医学奖），他在血清疗法的研究方面卓有成就。 </vt:lpstr>
      <vt:lpstr>3、法国的普吕多姆（文学奖），他在诗歌创作方面颇有建树。 </vt:lpstr>
      <vt:lpstr>课堂小结</vt:lpstr>
      <vt:lpstr>别了，钞票上的民族文化</vt:lpstr>
      <vt:lpstr>PowerPoint 演示文稿</vt:lpstr>
      <vt:lpstr>PowerPoint 演示文稿</vt:lpstr>
      <vt:lpstr>PowerPoint 演示文稿</vt:lpstr>
      <vt:lpstr>写作背景</vt:lpstr>
      <vt:lpstr>初读课文</vt:lpstr>
      <vt:lpstr>导语部分</vt:lpstr>
      <vt:lpstr>文中提到的人物</vt:lpstr>
      <vt:lpstr>PowerPoint 演示文稿</vt:lpstr>
      <vt:lpstr>奥地利50先令</vt:lpstr>
      <vt:lpstr>PowerPoint 演示文稿</vt:lpstr>
      <vt:lpstr>100法郎</vt:lpstr>
      <vt:lpstr>PowerPoint 演示文稿</vt:lpstr>
      <vt:lpstr>合作探究</vt:lpstr>
      <vt:lpstr>PowerPoint 演示文稿</vt:lpstr>
      <vt:lpstr>课堂小结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cp:revision>
  <dcterms:created xsi:type="dcterms:W3CDTF">2017-08-31T06:43:16Z</dcterms:created>
  <dcterms:modified xsi:type="dcterms:W3CDTF">2017-08-31T06:44:41Z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