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256" r:id="rId3"/>
    <p:sldId id="292" r:id="rId5"/>
    <p:sldId id="310" r:id="rId6"/>
    <p:sldId id="523" r:id="rId7"/>
    <p:sldId id="332" r:id="rId8"/>
    <p:sldId id="623" r:id="rId9"/>
    <p:sldId id="567" r:id="rId10"/>
    <p:sldId id="568" r:id="rId11"/>
    <p:sldId id="624" r:id="rId12"/>
    <p:sldId id="625" r:id="rId13"/>
    <p:sldId id="626" r:id="rId14"/>
    <p:sldId id="627" r:id="rId15"/>
    <p:sldId id="570" r:id="rId16"/>
    <p:sldId id="706" r:id="rId17"/>
    <p:sldId id="628" r:id="rId18"/>
    <p:sldId id="580" r:id="rId19"/>
    <p:sldId id="602" r:id="rId20"/>
    <p:sldId id="659" r:id="rId21"/>
    <p:sldId id="660" r:id="rId22"/>
    <p:sldId id="603" r:id="rId23"/>
    <p:sldId id="681" r:id="rId24"/>
    <p:sldId id="629" r:id="rId25"/>
    <p:sldId id="630" r:id="rId26"/>
    <p:sldId id="631" r:id="rId27"/>
    <p:sldId id="697" r:id="rId28"/>
    <p:sldId id="632" r:id="rId29"/>
    <p:sldId id="411" r:id="rId30"/>
    <p:sldId id="696" r:id="rId31"/>
    <p:sldId id="487" r:id="rId32"/>
    <p:sldId id="451" r:id="rId33"/>
    <p:sldId id="452" r:id="rId34"/>
    <p:sldId id="680" r:id="rId35"/>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 id="2" name="作者" initials="A" lastIdx="0" clrIdx="1"/>
  <p:cmAuthor id="3" name="dell" initials="d"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42ED"/>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1" d="100"/>
          <a:sy n="71" d="100"/>
        </p:scale>
        <p:origin x="-798" y="-96"/>
      </p:cViewPr>
      <p:guideLst>
        <p:guide orient="horz" pos="2187"/>
        <p:guide pos="391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40.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charset="-122"/>
                <a:cs typeface="+mn-cs"/>
              </a:rPr>
            </a:fld>
            <a:endParaRPr lang="zh-CN" altLang="en-US" strike="noStrike" noProof="1" dirty="0">
              <a:latin typeface="Franklin Gothic Book" panose="020B0503020102020204" pitchFamily="34" charset="0"/>
              <a:ea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4605198" y="1773791"/>
            <a:ext cx="268315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16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猫</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6242685" y="2788285"/>
            <a:ext cx="2406650" cy="64516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600" b="1" dirty="0" smtClean="0">
                <a:ln w="28575">
                  <a:noFill/>
                </a:ln>
                <a:solidFill>
                  <a:schemeClr val="bg2">
                    <a:lumMod val="25000"/>
                  </a:schemeClr>
                </a:solidFill>
                <a:latin typeface="思源黑体 CN Regular" panose="020B0500000000000000" charset="-122"/>
                <a:ea typeface="思源黑体 CN Regular" panose="020B0500000000000000" charset="-122"/>
              </a:rPr>
              <a:t>郑振铎</a:t>
            </a:r>
            <a:r>
              <a:rPr lang="en-US" altLang="zh-CN" sz="3600" dirty="0" err="1">
                <a:solidFill>
                  <a:srgbClr val="FF0000"/>
                </a:solidFill>
                <a:latin typeface="Arial" panose="020B0604020202020204" pitchFamily="34" charset="0"/>
                <a:ea typeface="黑体" panose="02010609060101010101" charset="-122"/>
                <a:cs typeface="Arial" panose="020B0604020202020204" pitchFamily="34" charset="0"/>
                <a:sym typeface="+mn-ea"/>
              </a:rPr>
              <a:t>du</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ó</a:t>
            </a:r>
            <a:endParaRPr sz="3600" b="1" dirty="0" smtClean="0">
              <a:ln w="28575">
                <a:noFill/>
              </a:ln>
              <a:solidFill>
                <a:schemeClr val="bg2">
                  <a:lumMod val="25000"/>
                </a:schemeClr>
              </a:solidFill>
              <a:latin typeface="Arial" panose="020B0604020202020204" pitchFamily="34" charset="0"/>
              <a:ea typeface="思源黑体 CN Regular" panose="020B0500000000000000" charset="-122"/>
              <a:cs typeface="Arial" panose="020B0604020202020204" pitchFamily="34" charset="0"/>
            </a:endParaRPr>
          </a:p>
        </p:txBody>
      </p:sp>
      <p:sp>
        <p:nvSpPr>
          <p:cNvPr id="13" name="文本框 12"/>
          <p:cNvSpPr txBox="1"/>
          <p:nvPr/>
        </p:nvSpPr>
        <p:spPr>
          <a:xfrm>
            <a:off x="2099310" y="3903980"/>
            <a:ext cx="7694295" cy="101473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    想到它</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无抵抗的逃避</a:t>
            </a:r>
            <a:r>
              <a:rPr lang="en-US" altLang="zh-CN" sz="3000" b="1">
                <a:uFillTx/>
                <a:ea typeface="SimSun-ExtB" panose="02010609060101010101" pitchFamily="49" charset="-122"/>
                <a:cs typeface="+mj-cs"/>
                <a:sym typeface="宋体" panose="02010600030101010101" pitchFamily="2" charset="-122"/>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益使我感到</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我的</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暴怒</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我的虐待</a:t>
            </a:r>
            <a:r>
              <a:rPr lang="en-US" altLang="zh-CN" sz="3000" b="1">
                <a:uFillTx/>
                <a:ea typeface="SimSun-ExtB" panose="02010609060101010101" pitchFamily="49" charset="-122"/>
                <a:cs typeface="+mj-cs"/>
                <a:sym typeface="宋体" panose="02010600030101010101" pitchFamily="2" charset="-122"/>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都是针</a:t>
            </a:r>
            <a:r>
              <a:rPr lang="en-US" altLang="zh-CN" sz="3000" b="1">
                <a:uFillTx/>
                <a:ea typeface="SimSun-ExtB" panose="02010609060101010101" pitchFamily="49" charset="-122"/>
                <a:cs typeface="+mj-cs"/>
                <a:sym typeface="宋体" panose="02010600030101010101" pitchFamily="2" charset="-122"/>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刺我良心的针</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smtClean="0">
              <a:ln w="28575">
                <a:noFill/>
              </a:ln>
              <a:solidFill>
                <a:schemeClr val="tx1"/>
              </a:solidFill>
              <a:uFillTx/>
              <a:latin typeface="宋体" panose="02010600030101010101" pitchFamily="2" charset="-122"/>
              <a:ea typeface="宋体" panose="02010600030101010101" pitchFamily="2" charset="-122"/>
              <a:cs typeface="+mj-cs"/>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Rectangle 2"/>
          <p:cNvSpPr>
            <a:spLocks noGrp="1"/>
          </p:cNvSpPr>
          <p:nvPr/>
        </p:nvSpPr>
        <p:spPr>
          <a:xfrm>
            <a:off x="363855" y="975360"/>
            <a:ext cx="11464925" cy="892175"/>
          </a:xfrm>
          <a:prstGeom prst="rect">
            <a:avLst/>
          </a:prstGeom>
          <a:noFill/>
          <a:ln w="9525">
            <a:noFill/>
          </a:ln>
        </p:spPr>
        <p:txBody>
          <a:bodyPr anchor="ctr"/>
          <a:p>
            <a:pPr fontAlgn="base">
              <a:lnSpc>
                <a:spcPct val="90000"/>
              </a:lnSpc>
            </a:pPr>
            <a:r>
              <a:rPr lang="en-US" altLang="zh-CN" sz="3200" b="1" strike="noStrike" noProof="1">
                <a:latin typeface="宋体" panose="02010600030101010101" pitchFamily="2" charset="-122"/>
                <a:ea typeface="宋体" panose="02010600030101010101" pitchFamily="2" charset="-122"/>
                <a:cs typeface="+mn-cs"/>
              </a:rPr>
              <a:t>2.</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三只</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猫的出场</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,最曲折的是哪一只？</a:t>
            </a:r>
            <a:r>
              <a:rPr lang="zh-CN" altLang="zh-CN" sz="3200" b="1" dirty="0">
                <a:latin typeface="Arial" panose="020B0604020202020204" pitchFamily="34" charset="0"/>
                <a:ea typeface="宋体" panose="02010600030101010101" pitchFamily="2" charset="-122"/>
                <a:sym typeface="宋体" panose="02010600030101010101" pitchFamily="2" charset="-122"/>
              </a:rPr>
              <a:t>找出文中描写三只猫出场的语句,并品读以下</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13" name="文本框 12"/>
          <p:cNvSpPr txBox="1"/>
          <p:nvPr/>
        </p:nvSpPr>
        <p:spPr>
          <a:xfrm>
            <a:off x="425450" y="1990090"/>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第一只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424815" y="306387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第二只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425450" y="514032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第三只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2185035" y="2005965"/>
            <a:ext cx="6096000" cy="521970"/>
          </a:xfrm>
          <a:prstGeom prst="rect">
            <a:avLst/>
          </a:prstGeom>
          <a:noFill/>
          <a:ln>
            <a:noFill/>
          </a:ln>
        </p:spPr>
        <p:txBody>
          <a:bodyPr wrap="square" anchor="t">
            <a:spAutoFit/>
          </a:bodyPr>
          <a:p>
            <a:pPr algn="l" eaLnBrk="1" hangingPunct="1"/>
            <a:r>
              <a:rPr lang="en-US" altLang="zh-CN" sz="2800" b="1" dirty="0">
                <a:latin typeface="楷体" panose="02010609060101010101" pitchFamily="49" charset="-122"/>
                <a:ea typeface="楷体" panose="02010609060101010101" pitchFamily="49" charset="-122"/>
              </a:rPr>
              <a:t>从隔壁</a:t>
            </a:r>
            <a:r>
              <a:rPr lang="en-US" altLang="zh-CN" sz="2800" b="1" dirty="0">
                <a:solidFill>
                  <a:srgbClr val="FF0000"/>
                </a:solidFill>
                <a:latin typeface="楷体" panose="02010609060101010101" pitchFamily="49" charset="-122"/>
                <a:ea typeface="楷体" panose="02010609060101010101" pitchFamily="49" charset="-122"/>
              </a:rPr>
              <a:t>要</a:t>
            </a:r>
            <a:r>
              <a:rPr lang="en-US" altLang="zh-CN" sz="2800" b="1" dirty="0">
                <a:latin typeface="楷体" panose="02010609060101010101" pitchFamily="49" charset="-122"/>
                <a:ea typeface="楷体" panose="02010609060101010101" pitchFamily="49" charset="-122"/>
              </a:rPr>
              <a:t>了一只新生的猫来。</a:t>
            </a:r>
            <a:endParaRPr lang="en-US" altLang="zh-CN" sz="2800" b="1" dirty="0">
              <a:latin typeface="楷体" panose="02010609060101010101" pitchFamily="49" charset="-122"/>
              <a:ea typeface="楷体" panose="02010609060101010101" pitchFamily="49" charset="-122"/>
            </a:endParaRPr>
          </a:p>
        </p:txBody>
      </p:sp>
      <p:sp>
        <p:nvSpPr>
          <p:cNvPr id="5" name="文本框 4"/>
          <p:cNvSpPr txBox="1"/>
          <p:nvPr/>
        </p:nvSpPr>
        <p:spPr>
          <a:xfrm>
            <a:off x="2113280" y="3029585"/>
            <a:ext cx="9543415" cy="1640205"/>
          </a:xfrm>
          <a:prstGeom prst="rect">
            <a:avLst/>
          </a:prstGeom>
          <a:noFill/>
          <a:ln>
            <a:noFill/>
          </a:ln>
        </p:spPr>
        <p:txBody>
          <a:bodyPr wrap="square" anchor="t">
            <a:spAutoFit/>
          </a:bodyPr>
          <a:p>
            <a:pPr algn="l" eaLnBrk="1" hangingPunct="1">
              <a:lnSpc>
                <a:spcPct val="90000"/>
              </a:lnSpc>
            </a:pPr>
            <a:r>
              <a:rPr lang="en-US" altLang="zh-CN" sz="2800" b="1" dirty="0">
                <a:latin typeface="楷体" panose="02010609060101010101" pitchFamily="49" charset="-122"/>
                <a:ea typeface="楷体" panose="02010609060101010101" pitchFamily="49" charset="-122"/>
              </a:rPr>
              <a:t>隔了几天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二妹从虹口舅舅家里回来</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她道</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舅舅那里有三四只小猫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很有趣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正要</a:t>
            </a:r>
            <a:r>
              <a:rPr lang="en-US" altLang="zh-CN" sz="2800" b="1" dirty="0">
                <a:solidFill>
                  <a:srgbClr val="FF0000"/>
                </a:solidFill>
                <a:latin typeface="楷体" panose="02010609060101010101" pitchFamily="49" charset="-122"/>
                <a:ea typeface="楷体" panose="02010609060101010101" pitchFamily="49" charset="-122"/>
              </a:rPr>
              <a:t>送</a:t>
            </a:r>
            <a:r>
              <a:rPr lang="en-US" altLang="zh-CN" sz="2800" b="1" dirty="0">
                <a:latin typeface="楷体" panose="02010609060101010101" pitchFamily="49" charset="-122"/>
                <a:ea typeface="楷体" panose="02010609060101010101" pitchFamily="49" charset="-122"/>
              </a:rPr>
              <a:t>给人家。三妹便</a:t>
            </a:r>
            <a:r>
              <a:rPr lang="en-US" altLang="zh-CN" sz="2800" b="1" dirty="0">
                <a:solidFill>
                  <a:srgbClr val="FF0000"/>
                </a:solidFill>
                <a:latin typeface="楷体" panose="02010609060101010101" pitchFamily="49" charset="-122"/>
                <a:ea typeface="楷体" panose="02010609060101010101" pitchFamily="49" charset="-122"/>
              </a:rPr>
              <a:t>怂恿</a:t>
            </a:r>
            <a:r>
              <a:rPr lang="en-US" altLang="zh-CN" sz="2800" b="1" dirty="0">
                <a:latin typeface="楷体" panose="02010609060101010101" pitchFamily="49" charset="-122"/>
                <a:ea typeface="楷体" panose="02010609060101010101" pitchFamily="49" charset="-122"/>
              </a:rPr>
              <a:t>着她去拿一只来。礼拜天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母亲回来了</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却</a:t>
            </a:r>
            <a:r>
              <a:rPr lang="en-US" altLang="zh-CN" sz="2800" b="1" dirty="0">
                <a:solidFill>
                  <a:srgbClr val="FF0000"/>
                </a:solidFill>
                <a:latin typeface="楷体" panose="02010609060101010101" pitchFamily="49" charset="-122"/>
                <a:ea typeface="楷体" panose="02010609060101010101" pitchFamily="49" charset="-122"/>
              </a:rPr>
              <a:t>带</a:t>
            </a:r>
            <a:r>
              <a:rPr lang="en-US" altLang="zh-CN" sz="2800" b="1" dirty="0">
                <a:latin typeface="楷体" panose="02010609060101010101" pitchFamily="49" charset="-122"/>
                <a:ea typeface="楷体" panose="02010609060101010101" pitchFamily="49" charset="-122"/>
              </a:rPr>
              <a:t>了一只浑身黄色的小猫同来。立刻三妹一部分的注意</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又被这只黄色小猫吸引去了。</a:t>
            </a:r>
            <a:endParaRPr lang="en-US" altLang="zh-CN" sz="2800" b="1" dirty="0">
              <a:latin typeface="楷体" panose="02010609060101010101" pitchFamily="49" charset="-122"/>
              <a:ea typeface="楷体" panose="02010609060101010101" pitchFamily="49" charset="-122"/>
            </a:endParaRPr>
          </a:p>
        </p:txBody>
      </p:sp>
      <p:sp>
        <p:nvSpPr>
          <p:cNvPr id="6" name="文本框 5"/>
          <p:cNvSpPr txBox="1"/>
          <p:nvPr/>
        </p:nvSpPr>
        <p:spPr>
          <a:xfrm>
            <a:off x="2185035" y="5171440"/>
            <a:ext cx="6764655" cy="521970"/>
          </a:xfrm>
          <a:prstGeom prst="rect">
            <a:avLst/>
          </a:prstGeom>
          <a:noFill/>
          <a:ln>
            <a:noFill/>
          </a:ln>
        </p:spPr>
        <p:txBody>
          <a:bodyPr wrap="square" anchor="t">
            <a:spAutoFit/>
          </a:bodyPr>
          <a:p>
            <a:pPr algn="l" eaLnBrk="1" hangingPunct="1"/>
            <a:r>
              <a:rPr lang="en-US" altLang="zh-CN" sz="2800" b="1" dirty="0">
                <a:latin typeface="楷体" panose="02010609060101010101" pitchFamily="49" charset="-122"/>
                <a:ea typeface="楷体" panose="02010609060101010101" pitchFamily="49" charset="-122"/>
              </a:rPr>
              <a:t>冬天的早晨</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门口蜷伏着一只很可怜的小猫。</a:t>
            </a:r>
            <a:endParaRPr lang="en-US" altLang="zh-CN" sz="2800" b="1" dirty="0">
              <a:latin typeface="楷体" panose="02010609060101010101" pitchFamily="49" charset="-122"/>
              <a:ea typeface="楷体" panose="02010609060101010101" pitchFamily="49" charset="-122"/>
            </a:endParaRPr>
          </a:p>
        </p:txBody>
      </p:sp>
      <p:sp>
        <p:nvSpPr>
          <p:cNvPr id="7" name="文本框 14"/>
          <p:cNvSpPr txBox="1">
            <a:spLocks noChangeArrowheads="1"/>
          </p:cNvSpPr>
          <p:nvPr/>
        </p:nvSpPr>
        <p:spPr bwMode="auto">
          <a:xfrm>
            <a:off x="153035" y="3616960"/>
            <a:ext cx="1960245" cy="9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zh-CN" altLang="zh-CN" sz="3200" b="1" dirty="0">
                <a:sym typeface="宋体" panose="02010600030101010101" pitchFamily="2" charset="-122"/>
              </a:rPr>
              <a:t>过程</a:t>
            </a:r>
            <a:endParaRPr lang="zh-CN" altLang="zh-CN" sz="3200" b="1" dirty="0">
              <a:sym typeface="宋体" panose="02010600030101010101" pitchFamily="2" charset="-122"/>
            </a:endParaRPr>
          </a:p>
          <a:p>
            <a:pPr algn="ctr" eaLnBrk="1" hangingPunct="1">
              <a:lnSpc>
                <a:spcPct val="9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细致曲折</a:t>
            </a:r>
            <a:endParaRPr lang="zh-CN" altLang="en-US" sz="3200" b="1" dirty="0" smtClean="0">
              <a:ln>
                <a:noFill/>
              </a:ln>
              <a:solidFill>
                <a:srgbClr val="FF0000"/>
              </a:solidFill>
              <a:effectLst/>
              <a:ea typeface="楷体" panose="02010609060101010101" pitchFamily="49"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ppt_w*0.7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Rectangle 2"/>
          <p:cNvSpPr>
            <a:spLocks noGrp="1"/>
          </p:cNvSpPr>
          <p:nvPr/>
        </p:nvSpPr>
        <p:spPr>
          <a:xfrm>
            <a:off x="454660" y="1143635"/>
            <a:ext cx="11737340" cy="537845"/>
          </a:xfrm>
          <a:prstGeom prst="rect">
            <a:avLst/>
          </a:prstGeom>
          <a:noFill/>
          <a:ln w="9525">
            <a:noFill/>
          </a:ln>
        </p:spPr>
        <p:txBody>
          <a:bodyPr anchor="ctr"/>
          <a:p>
            <a:pPr fontAlgn="base">
              <a:lnSpc>
                <a:spcPct val="80000"/>
              </a:lnSpc>
            </a:pPr>
            <a:r>
              <a:rPr lang="en-US" altLang="zh-CN" sz="3200" b="1" strike="noStrike" noProof="1">
                <a:latin typeface="宋体" panose="02010600030101010101" pitchFamily="2" charset="-122"/>
                <a:ea typeface="宋体" panose="02010600030101010101" pitchFamily="2" charset="-122"/>
                <a:cs typeface="+mn-cs"/>
              </a:rPr>
              <a:t>3.</a:t>
            </a:r>
            <a:r>
              <a:rPr lang="zh-CN" altLang="en-US" sz="3200" b="1" strike="noStrike" noProof="1">
                <a:latin typeface="宋体" panose="02010600030101010101" pitchFamily="2" charset="-122"/>
                <a:ea typeface="宋体" panose="02010600030101010101" pitchFamily="2" charset="-122"/>
                <a:cs typeface="+mn-cs"/>
              </a:rPr>
              <a:t>从人物安排</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的角度</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,说说这样</a:t>
            </a:r>
            <a:r>
              <a:rPr lang="zh-CN" altLang="zh-CN" sz="3200" b="1" dirty="0">
                <a:latin typeface="Arial" panose="020B0604020202020204" pitchFamily="34" charset="0"/>
                <a:ea typeface="宋体" panose="02010600030101010101" pitchFamily="2" charset="-122"/>
                <a:sym typeface="宋体" panose="02010600030101010101" pitchFamily="2" charset="-122"/>
              </a:rPr>
              <a:t>写第二只猫的巧妙</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9" name="文本框 8"/>
          <p:cNvSpPr txBox="1"/>
          <p:nvPr/>
        </p:nvSpPr>
        <p:spPr>
          <a:xfrm>
            <a:off x="801370" y="168148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二妹</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801370" y="249301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三妹</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文本框 13"/>
          <p:cNvSpPr txBox="1"/>
          <p:nvPr/>
        </p:nvSpPr>
        <p:spPr>
          <a:xfrm>
            <a:off x="801370" y="330454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母亲</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p:cNvSpPr txBox="1"/>
          <p:nvPr/>
        </p:nvSpPr>
        <p:spPr>
          <a:xfrm>
            <a:off x="2033270" y="1718945"/>
            <a:ext cx="5132070" cy="478155"/>
          </a:xfrm>
          <a:prstGeom prst="rect">
            <a:avLst/>
          </a:prstGeom>
          <a:noFill/>
          <a:ln>
            <a:noFill/>
          </a:ln>
        </p:spPr>
        <p:txBody>
          <a:bodyPr wrap="square" anchor="t">
            <a:spAutoFit/>
          </a:bodyPr>
          <a:p>
            <a:pPr algn="l" eaLnBrk="1" hangingPunct="1">
              <a:lnSpc>
                <a:spcPct val="90000"/>
              </a:lnSpc>
            </a:pPr>
            <a:r>
              <a:rPr lang="en-US" altLang="zh-CN" sz="2800" b="1" dirty="0">
                <a:latin typeface="楷体" panose="02010609060101010101" pitchFamily="49" charset="-122"/>
                <a:ea typeface="楷体" panose="02010609060101010101" pitchFamily="49" charset="-122"/>
              </a:rPr>
              <a:t>舅舅那里有三四只小猫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en-US" altLang="zh-CN" sz="2800" b="1" dirty="0">
                <a:latin typeface="楷体" panose="02010609060101010101" pitchFamily="49" charset="-122"/>
                <a:ea typeface="楷体" panose="02010609060101010101" pitchFamily="49" charset="-122"/>
              </a:rPr>
              <a:t>很有趣。</a:t>
            </a:r>
            <a:endParaRPr lang="en-US" altLang="zh-CN" sz="2800" b="1" dirty="0">
              <a:latin typeface="楷体" panose="02010609060101010101" pitchFamily="49" charset="-122"/>
              <a:ea typeface="楷体" panose="02010609060101010101" pitchFamily="49" charset="-122"/>
            </a:endParaRPr>
          </a:p>
        </p:txBody>
      </p:sp>
      <p:sp>
        <p:nvSpPr>
          <p:cNvPr id="16" name="文本框 15"/>
          <p:cNvSpPr txBox="1"/>
          <p:nvPr/>
        </p:nvSpPr>
        <p:spPr>
          <a:xfrm>
            <a:off x="2114550" y="2530475"/>
            <a:ext cx="1683385" cy="478155"/>
          </a:xfrm>
          <a:prstGeom prst="rect">
            <a:avLst/>
          </a:prstGeom>
          <a:noFill/>
          <a:ln>
            <a:noFill/>
          </a:ln>
        </p:spPr>
        <p:txBody>
          <a:bodyPr wrap="square" anchor="t">
            <a:spAutoFit/>
          </a:bodyPr>
          <a:p>
            <a:pPr algn="l" eaLnBrk="1" hangingPunct="1">
              <a:lnSpc>
                <a:spcPct val="90000"/>
              </a:lnSpc>
            </a:pPr>
            <a:r>
              <a:rPr lang="en-US" altLang="zh-CN" sz="2800" b="1" dirty="0">
                <a:latin typeface="楷体" panose="02010609060101010101" pitchFamily="49" charset="-122"/>
                <a:ea typeface="楷体" panose="02010609060101010101" pitchFamily="49" charset="-122"/>
              </a:rPr>
              <a:t>怂恿母亲</a:t>
            </a:r>
            <a:endParaRPr lang="en-US" altLang="zh-CN" sz="2800" b="1" dirty="0">
              <a:latin typeface="楷体" panose="02010609060101010101" pitchFamily="49" charset="-122"/>
              <a:ea typeface="楷体" panose="02010609060101010101" pitchFamily="49" charset="-122"/>
            </a:endParaRPr>
          </a:p>
        </p:txBody>
      </p:sp>
      <p:sp>
        <p:nvSpPr>
          <p:cNvPr id="17" name="文本框 16"/>
          <p:cNvSpPr txBox="1"/>
          <p:nvPr/>
        </p:nvSpPr>
        <p:spPr>
          <a:xfrm>
            <a:off x="2084705" y="3314700"/>
            <a:ext cx="1743075" cy="478155"/>
          </a:xfrm>
          <a:prstGeom prst="rect">
            <a:avLst/>
          </a:prstGeom>
          <a:noFill/>
          <a:ln>
            <a:noFill/>
          </a:ln>
        </p:spPr>
        <p:txBody>
          <a:bodyPr wrap="square" anchor="t">
            <a:spAutoFit/>
          </a:bodyPr>
          <a:p>
            <a:pPr algn="l" eaLnBrk="1" hangingPunct="1">
              <a:lnSpc>
                <a:spcPct val="90000"/>
              </a:lnSpc>
            </a:pPr>
            <a:r>
              <a:rPr lang="en-US" altLang="zh-CN" sz="2800" b="1" dirty="0">
                <a:latin typeface="楷体" panose="02010609060101010101" pitchFamily="49" charset="-122"/>
                <a:ea typeface="楷体" panose="02010609060101010101" pitchFamily="49" charset="-122"/>
              </a:rPr>
              <a:t>带猫同来</a:t>
            </a:r>
            <a:endParaRPr lang="en-US" altLang="zh-CN" sz="2800" b="1" dirty="0">
              <a:latin typeface="楷体" panose="02010609060101010101" pitchFamily="49" charset="-122"/>
              <a:ea typeface="楷体" panose="02010609060101010101" pitchFamily="49" charset="-122"/>
            </a:endParaRPr>
          </a:p>
        </p:txBody>
      </p:sp>
      <p:sp>
        <p:nvSpPr>
          <p:cNvPr id="18" name="文本框 14"/>
          <p:cNvSpPr txBox="1">
            <a:spLocks noChangeArrowheads="1"/>
          </p:cNvSpPr>
          <p:nvPr/>
        </p:nvSpPr>
        <p:spPr bwMode="auto">
          <a:xfrm>
            <a:off x="4598035" y="2530475"/>
            <a:ext cx="1859280" cy="9772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回环往复曲折有致</a:t>
            </a:r>
            <a:endParaRPr lang="zh-CN" altLang="en-US" sz="3200" b="1" dirty="0" smtClean="0">
              <a:ln>
                <a:noFill/>
              </a:ln>
              <a:solidFill>
                <a:srgbClr val="FF0000"/>
              </a:solidFill>
              <a:effectLst/>
              <a:ea typeface="楷体" panose="02010609060101010101" pitchFamily="49" charset="-122"/>
              <a:cs typeface="Arial" panose="020B0604020202020204" pitchFamily="34" charset="0"/>
              <a:sym typeface="+mn-ea"/>
            </a:endParaRPr>
          </a:p>
        </p:txBody>
      </p:sp>
      <p:sp>
        <p:nvSpPr>
          <p:cNvPr id="19" name="文本框 14"/>
          <p:cNvSpPr txBox="1">
            <a:spLocks noChangeArrowheads="1"/>
          </p:cNvSpPr>
          <p:nvPr/>
        </p:nvSpPr>
        <p:spPr bwMode="auto">
          <a:xfrm>
            <a:off x="2033270" y="4003675"/>
            <a:ext cx="645287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9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人物的期待、急切、惊喜千呼万唤</a:t>
            </a:r>
            <a:endParaRPr lang="zh-CN" altLang="en-US" sz="3200" b="1" dirty="0" smtClean="0">
              <a:ln>
                <a:noFill/>
              </a:ln>
              <a:solidFill>
                <a:srgbClr val="FF0000"/>
              </a:solidFill>
              <a:effectLst/>
              <a:ea typeface="楷体" panose="02010609060101010101" pitchFamily="49" charset="-122"/>
              <a:cs typeface="Arial" panose="020B0604020202020204" pitchFamily="34" charset="0"/>
              <a:sym typeface="+mn-ea"/>
            </a:endParaRPr>
          </a:p>
        </p:txBody>
      </p:sp>
      <p:sp>
        <p:nvSpPr>
          <p:cNvPr id="20" name="文本框 19"/>
          <p:cNvSpPr txBox="1"/>
          <p:nvPr/>
        </p:nvSpPr>
        <p:spPr>
          <a:xfrm>
            <a:off x="742950" y="5160645"/>
            <a:ext cx="112712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巧妙</a:t>
            </a:r>
            <a:endPar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21" name="Rectangle 2"/>
          <p:cNvSpPr>
            <a:spLocks noGrp="1"/>
          </p:cNvSpPr>
          <p:nvPr/>
        </p:nvSpPr>
        <p:spPr>
          <a:xfrm>
            <a:off x="1870075" y="4668520"/>
            <a:ext cx="4526280" cy="537845"/>
          </a:xfrm>
          <a:prstGeom prst="rect">
            <a:avLst/>
          </a:prstGeom>
          <a:noFill/>
          <a:ln w="9525">
            <a:noFill/>
          </a:ln>
        </p:spPr>
        <p:txBody>
          <a:bodyPr anchor="ctr"/>
          <a:p>
            <a:pPr fontAlgn="base">
              <a:lnSpc>
                <a:spcPct val="80000"/>
              </a:lnSpc>
            </a:pPr>
            <a:r>
              <a:rPr lang="en-US" altLang="zh-CN" sz="3200" b="1" strike="noStrike" noProof="1">
                <a:latin typeface="宋体" panose="02010600030101010101" pitchFamily="2" charset="-122"/>
                <a:ea typeface="宋体" panose="02010600030101010101" pitchFamily="2" charset="-122"/>
                <a:cs typeface="+mn-cs"/>
              </a:rPr>
              <a:t>①</a:t>
            </a:r>
            <a:r>
              <a:rPr lang="zh-CN" altLang="en-US" sz="3200" b="1" strike="noStrike" noProof="1">
                <a:solidFill>
                  <a:srgbClr val="FF0000"/>
                </a:solidFill>
                <a:latin typeface="宋体" panose="02010600030101010101" pitchFamily="2" charset="-122"/>
                <a:ea typeface="宋体" panose="02010600030101010101" pitchFamily="2" charset="-122"/>
                <a:cs typeface="+mn-cs"/>
              </a:rPr>
              <a:t>温柔慈爱的母亲形象</a:t>
            </a:r>
            <a:endParaRPr lang="zh-CN" altLang="en-US" sz="3200" b="1" strike="noStrike" noProof="1" dirty="0">
              <a:solidFill>
                <a:srgbClr val="FF0000"/>
              </a:solidFill>
              <a:uFillTx/>
              <a:latin typeface="宋体" panose="02010600030101010101" pitchFamily="2" charset="-122"/>
              <a:ea typeface="宋体" panose="02010600030101010101" pitchFamily="2" charset="-122"/>
              <a:cs typeface="+mn-cs"/>
            </a:endParaRPr>
          </a:p>
        </p:txBody>
      </p:sp>
      <p:sp>
        <p:nvSpPr>
          <p:cNvPr id="22" name="Rectangle 2"/>
          <p:cNvSpPr>
            <a:spLocks noGrp="1"/>
          </p:cNvSpPr>
          <p:nvPr/>
        </p:nvSpPr>
        <p:spPr>
          <a:xfrm>
            <a:off x="1870075" y="5206365"/>
            <a:ext cx="4526280" cy="537845"/>
          </a:xfrm>
          <a:prstGeom prst="rect">
            <a:avLst/>
          </a:prstGeom>
          <a:noFill/>
          <a:ln w="9525">
            <a:noFill/>
          </a:ln>
        </p:spPr>
        <p:txBody>
          <a:bodyPr anchor="ctr"/>
          <a:p>
            <a:pPr fontAlgn="base">
              <a:lnSpc>
                <a:spcPct val="80000"/>
              </a:lnSpc>
            </a:pPr>
            <a:r>
              <a:rPr lang="en-US" altLang="zh-CN" sz="3200" b="1" strike="noStrike" noProof="1">
                <a:latin typeface="宋体" panose="02010600030101010101" pitchFamily="2" charset="-122"/>
                <a:ea typeface="宋体" panose="02010600030101010101" pitchFamily="2" charset="-122"/>
                <a:cs typeface="+mn-cs"/>
              </a:rPr>
              <a:t>②</a:t>
            </a:r>
            <a:r>
              <a:rPr lang="zh-CN" altLang="en-US" sz="3200" b="1" strike="noStrike" noProof="1">
                <a:solidFill>
                  <a:srgbClr val="FF0000"/>
                </a:solidFill>
                <a:latin typeface="宋体" panose="02010600030101010101" pitchFamily="2" charset="-122"/>
                <a:ea typeface="宋体" panose="02010600030101010101" pitchFamily="2" charset="-122"/>
                <a:cs typeface="+mn-cs"/>
              </a:rPr>
              <a:t>行文自然、如话家常</a:t>
            </a:r>
            <a:endParaRPr lang="zh-CN" altLang="en-US" sz="3200" b="1" strike="noStrike" noProof="1" dirty="0">
              <a:solidFill>
                <a:srgbClr val="FF0000"/>
              </a:solidFill>
              <a:uFillTx/>
              <a:latin typeface="宋体" panose="02010600030101010101" pitchFamily="2" charset="-122"/>
              <a:ea typeface="宋体" panose="02010600030101010101" pitchFamily="2" charset="-122"/>
              <a:cs typeface="+mn-cs"/>
            </a:endParaRPr>
          </a:p>
        </p:txBody>
      </p:sp>
      <p:sp>
        <p:nvSpPr>
          <p:cNvPr id="23" name="Rectangle 2"/>
          <p:cNvSpPr>
            <a:spLocks noGrp="1"/>
          </p:cNvSpPr>
          <p:nvPr/>
        </p:nvSpPr>
        <p:spPr>
          <a:xfrm>
            <a:off x="1870075" y="5744210"/>
            <a:ext cx="6909435" cy="537845"/>
          </a:xfrm>
          <a:prstGeom prst="rect">
            <a:avLst/>
          </a:prstGeom>
          <a:noFill/>
          <a:ln w="9525">
            <a:noFill/>
          </a:ln>
        </p:spPr>
        <p:txBody>
          <a:bodyPr anchor="ctr"/>
          <a:p>
            <a:pPr fontAlgn="base">
              <a:lnSpc>
                <a:spcPct val="80000"/>
              </a:lnSpc>
            </a:pPr>
            <a:r>
              <a:rPr lang="en-US" altLang="zh-CN" sz="3200" b="1" strike="noStrike" noProof="1">
                <a:latin typeface="宋体" panose="02010600030101010101" pitchFamily="2" charset="-122"/>
                <a:ea typeface="宋体" panose="02010600030101010101" pitchFamily="2" charset="-122"/>
                <a:cs typeface="+mn-cs"/>
              </a:rPr>
              <a:t>③</a:t>
            </a:r>
            <a:r>
              <a:rPr lang="zh-CN" altLang="en-US" sz="3200" b="1" strike="noStrike" noProof="1">
                <a:solidFill>
                  <a:srgbClr val="FF0000"/>
                </a:solidFill>
                <a:latin typeface="宋体" panose="02010600030101010101" pitchFamily="2" charset="-122"/>
                <a:ea typeface="宋体" panose="02010600030101010101" pitchFamily="2" charset="-122"/>
                <a:cs typeface="+mn-cs"/>
              </a:rPr>
              <a:t>为下文对猫的遗失之痛埋下伏笔</a:t>
            </a:r>
            <a:endParaRPr lang="zh-CN" altLang="en-US" sz="3200" b="1" strike="noStrike" noProof="1" dirty="0">
              <a:solidFill>
                <a:srgbClr val="FF0000"/>
              </a:solidFill>
              <a:uFillTx/>
              <a:latin typeface="宋体" panose="02010600030101010101" pitchFamily="2" charset="-122"/>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strVal val="#ppt_w*0.70"/>
                                          </p:val>
                                        </p:tav>
                                        <p:tav tm="100000">
                                          <p:val>
                                            <p:strVal val="#ppt_w"/>
                                          </p:val>
                                        </p:tav>
                                      </p:tavLst>
                                    </p:anim>
                                    <p:anim calcmode="lin" valueType="num">
                                      <p:cBhvr>
                                        <p:cTn id="26" dur="500" fill="hold"/>
                                        <p:tgtEl>
                                          <p:spTgt spid="18"/>
                                        </p:tgtEl>
                                        <p:attrNameLst>
                                          <p:attrName>ppt_h</p:attrName>
                                        </p:attrNameLst>
                                      </p:cBhvr>
                                      <p:tavLst>
                                        <p:tav tm="0">
                                          <p:val>
                                            <p:strVal val="#ppt_h"/>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strVal val="#ppt_w*0.70"/>
                                          </p:val>
                                        </p:tav>
                                        <p:tav tm="100000">
                                          <p:val>
                                            <p:strVal val="#ppt_w"/>
                                          </p:val>
                                        </p:tav>
                                      </p:tavLst>
                                    </p:anim>
                                    <p:anim calcmode="lin" valueType="num">
                                      <p:cBhvr>
                                        <p:cTn id="33" dur="500" fill="hold"/>
                                        <p:tgtEl>
                                          <p:spTgt spid="19"/>
                                        </p:tgtEl>
                                        <p:attrNameLst>
                                          <p:attrName>ppt_h</p:attrName>
                                        </p:attrNameLst>
                                      </p:cBhvr>
                                      <p:tavLst>
                                        <p:tav tm="0">
                                          <p:val>
                                            <p:strVal val="#ppt_h"/>
                                          </p:val>
                                        </p:tav>
                                        <p:tav tm="100000">
                                          <p:val>
                                            <p:strVal val="#ppt_h"/>
                                          </p:val>
                                        </p:tav>
                                      </p:tavLst>
                                    </p:anim>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linds(horizontal)">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linds(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bldLvl="0" animBg="1"/>
      <p:bldP spid="19"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文本框 8"/>
          <p:cNvSpPr txBox="1"/>
          <p:nvPr/>
        </p:nvSpPr>
        <p:spPr>
          <a:xfrm>
            <a:off x="801370" y="1681480"/>
            <a:ext cx="145669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妻买鸟</a:t>
            </a:r>
            <a:endParaRPr lang="zh-CN" sz="3000" b="1" dirty="0" smtClean="0">
              <a:ln w="28575">
                <a:noFill/>
              </a:ln>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2571750" y="2482850"/>
            <a:ext cx="5586730" cy="506730"/>
          </a:xfrm>
          <a:prstGeom prst="rect">
            <a:avLst/>
          </a:prstGeom>
          <a:noFill/>
          <a:ln>
            <a:noFill/>
          </a:ln>
        </p:spPr>
        <p:txBody>
          <a:bodyPr wrap="square" anchor="t">
            <a:spAutoFit/>
          </a:bodyPr>
          <a:p>
            <a:pPr algn="l" eaLnBrk="1" hangingPunct="1">
              <a:lnSpc>
                <a:spcPct val="90000"/>
              </a:lnSpc>
            </a:pPr>
            <a:r>
              <a:rPr lang="en-US" altLang="zh-CN" sz="3000" b="1" dirty="0">
                <a:solidFill>
                  <a:srgbClr val="FF0000"/>
                </a:solidFill>
                <a:latin typeface="楷体" panose="02010609060101010101" pitchFamily="49" charset="-122"/>
                <a:ea typeface="楷体" panose="02010609060101010101" pitchFamily="49" charset="-122"/>
              </a:rPr>
              <a:t>“张</a:t>
            </a:r>
            <a:r>
              <a:rPr lang="zh-CN" altLang="en-US" sz="3000" b="1" dirty="0">
                <a:solidFill>
                  <a:srgbClr val="FF0000"/>
                </a:solidFill>
                <a:latin typeface="楷体" panose="02010609060101010101" pitchFamily="49" charset="-122"/>
                <a:ea typeface="楷体" panose="02010609060101010101" pitchFamily="49" charset="-122"/>
              </a:rPr>
              <a:t>妈</a:t>
            </a:r>
            <a:r>
              <a:rPr lang="en-US" altLang="zh-CN" sz="3000" b="1" dirty="0">
                <a:solidFill>
                  <a:srgbClr val="FF0000"/>
                </a:solidFill>
                <a:latin typeface="楷体" panose="02010609060101010101" pitchFamily="49" charset="-122"/>
                <a:ea typeface="楷体" panose="02010609060101010101" pitchFamily="49" charset="-122"/>
              </a:rPr>
              <a:t>！你为什么不小心？</a:t>
            </a:r>
            <a:r>
              <a:rPr lang="zh-CN" altLang="en-US" sz="3000" b="1" dirty="0">
                <a:solidFill>
                  <a:srgbClr val="FF0000"/>
                </a:solidFill>
                <a:latin typeface="楷体" panose="02010609060101010101" pitchFamily="49" charset="-122"/>
                <a:ea typeface="楷体" panose="02010609060101010101" pitchFamily="49" charset="-122"/>
              </a:rPr>
              <a:t>！</a:t>
            </a:r>
            <a:r>
              <a:rPr lang="en-US" altLang="zh-CN" sz="3000" b="1" dirty="0">
                <a:solidFill>
                  <a:srgbClr val="FF0000"/>
                </a:solidFill>
                <a:latin typeface="楷体" panose="02010609060101010101" pitchFamily="49" charset="-122"/>
                <a:ea typeface="楷体" panose="02010609060101010101" pitchFamily="49" charset="-122"/>
              </a:rPr>
              <a:t>”</a:t>
            </a:r>
            <a:endParaRPr lang="en-US" altLang="zh-CN" sz="3000" b="1" dirty="0">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742950" y="4450715"/>
            <a:ext cx="112712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巧妙</a:t>
            </a:r>
            <a:endPar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2" name="Rectangle 2"/>
          <p:cNvSpPr>
            <a:spLocks noGrp="1"/>
          </p:cNvSpPr>
          <p:nvPr/>
        </p:nvSpPr>
        <p:spPr>
          <a:xfrm>
            <a:off x="454660" y="1143635"/>
            <a:ext cx="11737340" cy="537845"/>
          </a:xfrm>
          <a:prstGeom prst="rect">
            <a:avLst/>
          </a:prstGeom>
          <a:noFill/>
          <a:ln w="9525">
            <a:noFill/>
          </a:ln>
        </p:spPr>
        <p:txBody>
          <a:bodyPr anchor="ctr"/>
          <a:p>
            <a:pPr fontAlgn="base">
              <a:lnSpc>
                <a:spcPct val="90000"/>
              </a:lnSpc>
            </a:pPr>
            <a:r>
              <a:rPr lang="en-US" altLang="zh-CN" sz="3200" b="1" strike="noStrike" noProof="1">
                <a:latin typeface="宋体" panose="02010600030101010101" pitchFamily="2" charset="-122"/>
                <a:ea typeface="宋体" panose="02010600030101010101" pitchFamily="2" charset="-122"/>
                <a:cs typeface="+mn-cs"/>
              </a:rPr>
              <a:t>4.</a:t>
            </a:r>
            <a:r>
              <a:rPr lang="zh-CN" altLang="zh-CN" sz="3200" b="1" dirty="0">
                <a:latin typeface="Arial" panose="020B0604020202020204" pitchFamily="34" charset="0"/>
                <a:ea typeface="宋体" panose="02010600030101010101" pitchFamily="2" charset="-122"/>
                <a:sym typeface="宋体" panose="02010600030101010101" pitchFamily="2" charset="-122"/>
              </a:rPr>
              <a:t>第三只猫</a:t>
            </a:r>
            <a:r>
              <a:rPr lang="zh-CN" altLang="zh-CN" sz="3200" b="1" dirty="0">
                <a:latin typeface="Arial" panose="020B0604020202020204" pitchFamily="34" charset="0"/>
                <a:ea typeface="宋体" panose="02010600030101010101" pitchFamily="2" charset="-122"/>
                <a:sym typeface="宋体" panose="02010600030101010101" pitchFamily="2" charset="-122"/>
              </a:rPr>
              <a:t>,体会以妻买了一对芙蓉鸟出场</a:t>
            </a:r>
            <a:r>
              <a:rPr lang="zh-CN" altLang="zh-CN" sz="3200" b="1" dirty="0">
                <a:latin typeface="Arial" panose="020B0604020202020204" pitchFamily="34" charset="0"/>
                <a:ea typeface="宋体" panose="02010600030101010101" pitchFamily="2" charset="-122"/>
                <a:sym typeface="宋体" panose="02010600030101010101" pitchFamily="2" charset="-122"/>
              </a:rPr>
              <a:t>的巧妙</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3" name="文本框 2"/>
          <p:cNvSpPr txBox="1"/>
          <p:nvPr/>
        </p:nvSpPr>
        <p:spPr>
          <a:xfrm>
            <a:off x="3456305" y="1691640"/>
            <a:ext cx="145669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妻厌猫</a:t>
            </a:r>
            <a:endParaRPr lang="zh-CN" sz="3000" b="1" dirty="0" smtClean="0">
              <a:ln w="28575">
                <a:noFill/>
              </a:ln>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右箭头 3"/>
          <p:cNvSpPr/>
          <p:nvPr/>
        </p:nvSpPr>
        <p:spPr>
          <a:xfrm>
            <a:off x="2433320" y="1802765"/>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右箭头 4"/>
          <p:cNvSpPr/>
          <p:nvPr/>
        </p:nvSpPr>
        <p:spPr>
          <a:xfrm>
            <a:off x="5248275" y="1812925"/>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210300" y="1692275"/>
            <a:ext cx="2568575"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大家都不喜欢</a:t>
            </a:r>
            <a:endParaRPr lang="zh-CN" sz="3000" b="1" dirty="0" smtClean="0">
              <a:ln w="28575">
                <a:noFill/>
              </a:ln>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nvSpPr>
        <p:spPr>
          <a:xfrm>
            <a:off x="2571750" y="3227070"/>
            <a:ext cx="62103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点</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右箭头 10"/>
          <p:cNvSpPr/>
          <p:nvPr/>
        </p:nvSpPr>
        <p:spPr>
          <a:xfrm>
            <a:off x="3406775" y="3348355"/>
            <a:ext cx="3776980"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7336155" y="3227070"/>
            <a:ext cx="62103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面</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4" name="Rectangle 2"/>
          <p:cNvSpPr>
            <a:spLocks noGrp="1"/>
          </p:cNvSpPr>
          <p:nvPr/>
        </p:nvSpPr>
        <p:spPr>
          <a:xfrm>
            <a:off x="2098675" y="4123690"/>
            <a:ext cx="8988425" cy="1237615"/>
          </a:xfrm>
          <a:prstGeom prst="rect">
            <a:avLst/>
          </a:prstGeom>
          <a:noFill/>
          <a:ln w="9525">
            <a:noFill/>
          </a:ln>
        </p:spPr>
        <p:txBody>
          <a:bodyPr anchor="ctr"/>
          <a:p>
            <a:pPr fontAlgn="base">
              <a:lnSpc>
                <a:spcPct val="100000"/>
              </a:lnSpc>
            </a:pPr>
            <a:r>
              <a:rPr lang="en-US" altLang="zh-CN" sz="3200" b="1" strike="noStrike" noProof="1">
                <a:solidFill>
                  <a:srgbClr val="FF0000"/>
                </a:solidFill>
                <a:latin typeface="宋体" panose="02010600030101010101" pitchFamily="2" charset="-122"/>
                <a:ea typeface="宋体" panose="02010600030101010101" pitchFamily="2" charset="-122"/>
                <a:cs typeface="+mn-cs"/>
              </a:rPr>
              <a:t>    </a:t>
            </a:r>
            <a:r>
              <a:rPr lang="zh-CN" altLang="en-US" sz="3200" b="1" strike="noStrike" noProof="1">
                <a:solidFill>
                  <a:srgbClr val="FF0000"/>
                </a:solidFill>
                <a:latin typeface="宋体" panose="02010600030101010101" pitchFamily="2" charset="-122"/>
                <a:ea typeface="宋体" panose="02010600030101010101" pitchFamily="2" charset="-122"/>
                <a:cs typeface="+mn-cs"/>
              </a:rPr>
              <a:t>这样尖刻的语言让妻来说才能前后贯通</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,更妥帖,用人物所做之事来表现人物,让读者印象深刻。</a:t>
            </a:r>
            <a:endParaRPr lang="zh-CN" altLang="zh-CN" sz="3200" b="1" strike="noStrike" noProof="1" dirty="0">
              <a:solidFill>
                <a:srgbClr val="FF0000"/>
              </a:solidFill>
              <a:uFillTx/>
              <a:latin typeface="Arial" panose="020B0604020202020204" pitchFamily="34" charset="0"/>
              <a:ea typeface="宋体" panose="02010600030101010101" pitchFamily="2" charset="-122"/>
              <a:cs typeface="+mn-cs"/>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linds(horizont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linds(horizontal)">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animBg="1"/>
      <p:bldP spid="4" grpId="0" animBg="1"/>
      <p:bldP spid="3" grpId="0" animBg="1"/>
      <p:bldP spid="5" grpId="0" bldLvl="0" animBg="1"/>
      <p:bldP spid="6" grpId="0" bldLvl="0" animBg="1"/>
      <p:bldP spid="10" grpId="0" bldLvl="0" animBg="1"/>
      <p:bldP spid="11" grpId="0" bldLvl="0" animBg="1"/>
      <p:bldP spid="13" grpId="0" bldLvl="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Rectangle 2"/>
          <p:cNvSpPr>
            <a:spLocks noGrp="1"/>
          </p:cNvSpPr>
          <p:nvPr/>
        </p:nvSpPr>
        <p:spPr>
          <a:xfrm>
            <a:off x="454660" y="636270"/>
            <a:ext cx="11737340" cy="537845"/>
          </a:xfrm>
          <a:prstGeom prst="rect">
            <a:avLst/>
          </a:prstGeom>
          <a:noFill/>
          <a:ln w="9525">
            <a:noFill/>
          </a:ln>
        </p:spPr>
        <p:txBody>
          <a:bodyPr anchor="ctr"/>
          <a:p>
            <a:pPr fontAlgn="base">
              <a:lnSpc>
                <a:spcPct val="90000"/>
              </a:lnSpc>
            </a:pPr>
            <a:r>
              <a:rPr lang="en-US" altLang="zh-CN" sz="3200" b="1" strike="noStrike" noProof="1">
                <a:latin typeface="宋体" panose="02010600030101010101" pitchFamily="2" charset="-122"/>
                <a:ea typeface="宋体" panose="02010600030101010101" pitchFamily="2" charset="-122"/>
                <a:cs typeface="+mn-cs"/>
              </a:rPr>
              <a:t>5.</a:t>
            </a:r>
            <a:r>
              <a:rPr lang="zh-CN" altLang="en-US" sz="3200" b="1" strike="noStrike" noProof="1">
                <a:latin typeface="宋体" panose="02010600030101010101" pitchFamily="2" charset="-122"/>
                <a:ea typeface="宋体" panose="02010600030101010101" pitchFamily="2" charset="-122"/>
                <a:cs typeface="+mn-cs"/>
              </a:rPr>
              <a:t>我家养过</a:t>
            </a:r>
            <a:r>
              <a:rPr lang="zh-CN" sz="3200" b="1" dirty="0">
                <a:uFillTx/>
                <a:latin typeface="Arial" panose="020B0604020202020204" pitchFamily="34" charset="0"/>
                <a:ea typeface="SimSun-ExtB" panose="02010609060101010101" pitchFamily="49" charset="-122"/>
                <a:sym typeface="+mn-ea"/>
              </a:rPr>
              <a:t>三只小</a:t>
            </a:r>
            <a:r>
              <a:rPr lang="zh-CN" altLang="en-US" sz="3200" b="1" dirty="0">
                <a:uFillTx/>
                <a:latin typeface="Arial" panose="020B0604020202020204" pitchFamily="34" charset="0"/>
                <a:ea typeface="SimSun-ExtB" panose="02010609060101010101" pitchFamily="49" charset="-122"/>
                <a:sym typeface="+mn-ea"/>
              </a:rPr>
              <a:t>猫</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a:latin typeface="宋体" panose="02010600030101010101" pitchFamily="2" charset="-122"/>
                <a:ea typeface="宋体" panose="02010600030101010101" pitchFamily="2" charset="-122"/>
                <a:cs typeface="+mn-cs"/>
              </a:rPr>
              <a:t>作者为什么重点写</a:t>
            </a:r>
            <a:r>
              <a:rPr lang="zh-CN" altLang="zh-CN" sz="3200" b="1" dirty="0">
                <a:latin typeface="Arial" panose="020B0604020202020204" pitchFamily="34" charset="0"/>
                <a:ea typeface="宋体" panose="02010600030101010101" pitchFamily="2" charset="-122"/>
                <a:sym typeface="宋体" panose="02010600030101010101" pitchFamily="2" charset="-122"/>
              </a:rPr>
              <a:t>第三只猫？</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100" name="文本框 99"/>
          <p:cNvSpPr txBox="1"/>
          <p:nvPr/>
        </p:nvSpPr>
        <p:spPr>
          <a:xfrm>
            <a:off x="564515" y="1174115"/>
            <a:ext cx="10008870" cy="1938020"/>
          </a:xfrm>
          <a:prstGeom prst="rect">
            <a:avLst/>
          </a:prstGeom>
          <a:noFill/>
          <a:ln w="9525">
            <a:noFill/>
          </a:ln>
        </p:spPr>
        <p:txBody>
          <a:bodyPr wrap="square">
            <a:spAutoFit/>
          </a:bodyPr>
          <a:p>
            <a:pPr indent="0"/>
            <a:r>
              <a:rPr lang="en-US" altLang="zh-CN" sz="3000" b="1">
                <a:solidFill>
                  <a:srgbClr val="FF0000"/>
                </a:solidFill>
                <a:ea typeface="宋体" panose="02010600030101010101" pitchFamily="2" charset="-122"/>
              </a:rPr>
              <a:t>       </a:t>
            </a:r>
            <a:r>
              <a:rPr lang="zh-CN" sz="3000" b="1">
                <a:solidFill>
                  <a:srgbClr val="FF0000"/>
                </a:solidFill>
                <a:ea typeface="宋体" panose="02010600030101010101" pitchFamily="2" charset="-122"/>
              </a:rPr>
              <a:t>因为其他两只猫的死或丢都是偶然与意外</a:t>
            </a:r>
            <a:r>
              <a:rPr lang="zh-CN"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而第三只猫的死却是因为</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我</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的偏见、武断与粗暴造成的。作者想借这只猫的负屈含冤与</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我</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的暴怒虐待形成对比</a:t>
            </a:r>
            <a:r>
              <a:rPr lang="zh-CN"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表达</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我</a:t>
            </a:r>
            <a:r>
              <a:rPr lang="en-US" sz="3000" b="1">
                <a:solidFill>
                  <a:srgbClr val="FF0000"/>
                </a:solidFill>
                <a:latin typeface="Arial" panose="020B0604020202020204" pitchFamily="34" charset="0"/>
                <a:cs typeface="Arial" panose="020B0604020202020204" pitchFamily="34" charset="0"/>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的愧疚与自责</a:t>
            </a:r>
            <a:r>
              <a:rPr lang="zh-CN"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3000" b="1">
                <a:solidFill>
                  <a:srgbClr val="FF0000"/>
                </a:solidFill>
                <a:latin typeface="Arial" panose="020B0604020202020204" pitchFamily="34" charset="0"/>
                <a:ea typeface="宋体" panose="02010600030101010101" pitchFamily="2" charset="-122"/>
                <a:cs typeface="Arial" panose="020B0604020202020204" pitchFamily="34" charset="0"/>
              </a:rPr>
              <a:t>从</a:t>
            </a:r>
            <a:r>
              <a:rPr lang="zh-CN" sz="3000" b="1">
                <a:solidFill>
                  <a:srgbClr val="FF0000"/>
                </a:solidFill>
                <a:ea typeface="宋体" panose="02010600030101010101" pitchFamily="2" charset="-122"/>
              </a:rPr>
              <a:t>而表现文章的主旨。</a:t>
            </a:r>
            <a:endParaRPr lang="zh-CN" altLang="en-US" sz="3000" b="1">
              <a:solidFill>
                <a:srgbClr val="FF0000"/>
              </a:solidFill>
              <a:ea typeface="宋体" panose="02010600030101010101" pitchFamily="2" charset="-122"/>
            </a:endParaRPr>
          </a:p>
        </p:txBody>
      </p:sp>
      <p:sp>
        <p:nvSpPr>
          <p:cNvPr id="5" name="Rectangle 2"/>
          <p:cNvSpPr>
            <a:spLocks noGrp="1"/>
          </p:cNvSpPr>
          <p:nvPr/>
        </p:nvSpPr>
        <p:spPr>
          <a:xfrm>
            <a:off x="454660" y="3314065"/>
            <a:ext cx="10662285" cy="1559560"/>
          </a:xfrm>
          <a:prstGeom prst="rect">
            <a:avLst/>
          </a:prstGeom>
          <a:noFill/>
          <a:ln w="9525">
            <a:noFill/>
          </a:ln>
        </p:spPr>
        <p:txBody>
          <a:bodyPr anchor="ctr"/>
          <a:p>
            <a:pPr fontAlgn="base">
              <a:lnSpc>
                <a:spcPct val="100000"/>
              </a:lnSpc>
            </a:pPr>
            <a:r>
              <a:rPr lang="zh-CN" altLang="en-US" sz="3200" b="1" strike="noStrike" noProof="1">
                <a:latin typeface="宋体" panose="02010600030101010101" pitchFamily="2" charset="-122"/>
                <a:ea typeface="宋体" panose="02010600030101010101" pitchFamily="2" charset="-122"/>
                <a:cs typeface="+mn-cs"/>
              </a:rPr>
              <a:t>结构小结：作者写</a:t>
            </a:r>
            <a:r>
              <a:rPr lang="zh-CN" altLang="zh-CN" sz="3200" b="1" dirty="0">
                <a:latin typeface="Arial" panose="020B0604020202020204" pitchFamily="34" charset="0"/>
                <a:ea typeface="宋体" panose="02010600030101010101" pitchFamily="2" charset="-122"/>
                <a:sym typeface="宋体" panose="02010600030101010101" pitchFamily="2" charset="-122"/>
              </a:rPr>
              <a:t>第二只猫洋洋洒洒</a:t>
            </a:r>
            <a:r>
              <a:rPr lang="zh-CN" altLang="zh-CN" sz="3200" b="1" dirty="0">
                <a:latin typeface="Arial" panose="020B0604020202020204" pitchFamily="34" charset="0"/>
                <a:ea typeface="宋体" panose="02010600030101010101" pitchFamily="2" charset="-122"/>
                <a:sym typeface="宋体" panose="02010600030101010101" pitchFamily="2" charset="-122"/>
              </a:rPr>
              <a:t>,却无一笔写妻,是有意留白给写第三只猫环节,让妻发挥作用。在有意没写的地方可以看出写作的奥妙,这也是小说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为什么这样写</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的妙处。</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11" name="文本框 10"/>
          <p:cNvSpPr txBox="1"/>
          <p:nvPr/>
        </p:nvSpPr>
        <p:spPr>
          <a:xfrm>
            <a:off x="716915" y="4965065"/>
            <a:ext cx="675005" cy="1551940"/>
          </a:xfrm>
          <a:prstGeom prst="rect">
            <a:avLst/>
          </a:prstGeom>
        </p:spPr>
        <p:style>
          <a:lnRef idx="2">
            <a:schemeClr val="dk1"/>
          </a:lnRef>
          <a:fillRef idx="1">
            <a:schemeClr val="lt1"/>
          </a:fillRef>
          <a:effectRef idx="0">
            <a:schemeClr val="dk1"/>
          </a:effectRef>
          <a:fontRef idx="minor">
            <a:schemeClr val="dk1"/>
          </a:fontRef>
        </p:style>
        <p:txBody>
          <a:bodyPr vert="eaVert" wrap="square">
            <a:spAutoFit/>
          </a:bodyPr>
          <a:p>
            <a:pPr algn="l" eaLnBrk="1" hangingPunct="1"/>
            <a:r>
              <a:rPr lang="zh-CN" altLang="en-US" sz="3200" b="1" dirty="0">
                <a:latin typeface="楷体" panose="02010609060101010101" pitchFamily="49" charset="-122"/>
                <a:ea typeface="楷体" panose="02010609060101010101" pitchFamily="49" charset="-122"/>
              </a:rPr>
              <a:t>三只猫</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1581150" y="4873625"/>
            <a:ext cx="675005" cy="1734185"/>
          </a:xfrm>
          <a:prstGeom prst="rect">
            <a:avLst/>
          </a:prstGeom>
        </p:spPr>
        <p:style>
          <a:lnRef idx="2">
            <a:schemeClr val="dk1"/>
          </a:lnRef>
          <a:fillRef idx="1">
            <a:schemeClr val="lt1"/>
          </a:fillRef>
          <a:effectRef idx="0">
            <a:schemeClr val="dk1"/>
          </a:effectRef>
          <a:fontRef idx="minor">
            <a:schemeClr val="dk1"/>
          </a:fontRef>
        </p:style>
        <p:txBody>
          <a:bodyPr vert="eaVert" wrap="square">
            <a:spAutoFit/>
          </a:bodyPr>
          <a:p>
            <a:pPr algn="l" eaLnBrk="1" hangingPunct="1"/>
            <a:r>
              <a:rPr lang="zh-CN" altLang="en-US" sz="3200" b="1" dirty="0">
                <a:latin typeface="楷体" panose="02010609060101010101" pitchFamily="49" charset="-122"/>
                <a:ea typeface="楷体" panose="02010609060101010101" pitchFamily="49" charset="-122"/>
              </a:rPr>
              <a:t>家庭群体</a:t>
            </a:r>
            <a:endParaRPr lang="zh-CN" altLang="en-US" sz="3200" b="1" dirty="0">
              <a:latin typeface="楷体" panose="02010609060101010101" pitchFamily="49" charset="-122"/>
              <a:ea typeface="楷体" panose="02010609060101010101" pitchFamily="49" charset="-122"/>
            </a:endParaRPr>
          </a:p>
        </p:txBody>
      </p:sp>
      <p:sp>
        <p:nvSpPr>
          <p:cNvPr id="12" name="文本框 11"/>
          <p:cNvSpPr txBox="1"/>
          <p:nvPr/>
        </p:nvSpPr>
        <p:spPr>
          <a:xfrm>
            <a:off x="2368550" y="4980305"/>
            <a:ext cx="613410" cy="1627505"/>
          </a:xfrm>
          <a:prstGeom prst="rect">
            <a:avLst/>
          </a:prstGeom>
          <a:noFill/>
          <a:ln>
            <a:noFill/>
          </a:ln>
        </p:spPr>
        <p:txBody>
          <a:bodyPr vert="eaVert" wrap="square">
            <a:spAutoFit/>
          </a:bodyPr>
          <a:p>
            <a:pPr algn="l" eaLnBrk="1" hangingPunct="1"/>
            <a:r>
              <a:rPr lang="zh-CN" altLang="en-US" sz="2800" b="1" dirty="0">
                <a:latin typeface="楷体" panose="02010609060101010101" pitchFamily="49" charset="-122"/>
                <a:ea typeface="楷体" panose="02010609060101010101" pitchFamily="49" charset="-122"/>
              </a:rPr>
              <a:t>五主二仆</a:t>
            </a:r>
            <a:endParaRPr lang="zh-CN" altLang="en-US" sz="2800" b="1" dirty="0">
              <a:latin typeface="楷体" panose="02010609060101010101" pitchFamily="49" charset="-122"/>
              <a:ea typeface="楷体" panose="02010609060101010101" pitchFamily="49" charset="-122"/>
            </a:endParaRPr>
          </a:p>
        </p:txBody>
      </p:sp>
      <p:sp>
        <p:nvSpPr>
          <p:cNvPr id="18" name="文本框 14"/>
          <p:cNvSpPr txBox="1">
            <a:spLocks noChangeArrowheads="1"/>
          </p:cNvSpPr>
          <p:nvPr/>
        </p:nvSpPr>
        <p:spPr bwMode="auto">
          <a:xfrm>
            <a:off x="3239135" y="4980305"/>
            <a:ext cx="6169025" cy="15684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0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个性各异</a:t>
            </a:r>
            <a:r>
              <a:rPr lang="zh-CN" altLang="zh-CN" sz="3200" b="1" dirty="0">
                <a:solidFill>
                  <a:srgbClr val="FF0000"/>
                </a:solidFill>
                <a:sym typeface="宋体" panose="02010600030101010101" pitchFamily="2" charset="-122"/>
              </a:rPr>
              <a:t>,</a:t>
            </a: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笔墨不一</a:t>
            </a:r>
            <a:r>
              <a:rPr lang="zh-CN" altLang="zh-CN" sz="3200" b="1" dirty="0">
                <a:solidFill>
                  <a:srgbClr val="FF0000"/>
                </a:solidFill>
                <a:sym typeface="宋体" panose="02010600030101010101" pitchFamily="2" charset="-122"/>
              </a:rPr>
              <a:t>,</a:t>
            </a:r>
            <a:endParaRPr lang="zh-CN" altLang="zh-CN" sz="3200" b="1" dirty="0">
              <a:solidFill>
                <a:srgbClr val="FF0000"/>
              </a:solidFill>
              <a:sym typeface="宋体" panose="02010600030101010101" pitchFamily="2" charset="-122"/>
            </a:endParaRPr>
          </a:p>
          <a:p>
            <a:pPr algn="ctr" eaLnBrk="1" hangingPunct="1">
              <a:lnSpc>
                <a:spcPct val="10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但每个人都有自己的存在价值</a:t>
            </a:r>
            <a:r>
              <a:rPr lang="zh-CN" altLang="zh-CN" sz="3200" b="1" dirty="0">
                <a:solidFill>
                  <a:srgbClr val="FF0000"/>
                </a:solidFill>
                <a:sym typeface="宋体" panose="02010600030101010101" pitchFamily="2" charset="-122"/>
              </a:rPr>
              <a:t>,</a:t>
            </a:r>
            <a:endParaRPr lang="zh-CN" altLang="zh-CN" sz="3200" b="1" dirty="0">
              <a:solidFill>
                <a:srgbClr val="FF0000"/>
              </a:solidFill>
              <a:sym typeface="宋体" panose="02010600030101010101" pitchFamily="2" charset="-122"/>
            </a:endParaRPr>
          </a:p>
          <a:p>
            <a:pPr algn="ctr" eaLnBrk="1" hangingPunct="1">
              <a:lnSpc>
                <a:spcPct val="100000"/>
              </a:lnSpc>
            </a:pP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共同演绎</a:t>
            </a:r>
            <a:r>
              <a:rPr lang="en-US" altLang="zh-CN" sz="3200" b="1" dirty="0" smtClean="0">
                <a:ln>
                  <a:noFill/>
                </a:ln>
                <a:solidFill>
                  <a:srgbClr val="FF0000"/>
                </a:solidFill>
                <a:effectLst/>
                <a:ea typeface="楷体" panose="02010609060101010101" pitchFamily="49" charset="-122"/>
                <a:cs typeface="Arial" panose="020B0604020202020204" pitchFamily="34" charset="0"/>
                <a:sym typeface="+mn-ea"/>
              </a:rPr>
              <a:t>“</a:t>
            </a:r>
            <a:r>
              <a:rPr lang="zh-CN" altLang="en-US" sz="3200" b="1" dirty="0" smtClean="0">
                <a:ln>
                  <a:noFill/>
                </a:ln>
                <a:solidFill>
                  <a:srgbClr val="FF0000"/>
                </a:solidFill>
                <a:effectLst/>
                <a:ea typeface="楷体" panose="02010609060101010101" pitchFamily="49" charset="-122"/>
                <a:cs typeface="Arial" panose="020B0604020202020204" pitchFamily="34" charset="0"/>
                <a:sym typeface="+mn-ea"/>
              </a:rPr>
              <a:t>家庭故事</a:t>
            </a:r>
            <a:r>
              <a:rPr lang="en-US" altLang="zh-CN" sz="3200" b="1" dirty="0" smtClean="0">
                <a:ln>
                  <a:noFill/>
                </a:ln>
                <a:solidFill>
                  <a:srgbClr val="FF0000"/>
                </a:solidFill>
                <a:effectLst/>
                <a:ea typeface="楷体" panose="02010609060101010101" pitchFamily="49" charset="-122"/>
                <a:cs typeface="Arial" panose="020B0604020202020204" pitchFamily="34" charset="0"/>
                <a:sym typeface="+mn-ea"/>
              </a:rPr>
              <a:t>”</a:t>
            </a:r>
            <a:endParaRPr lang="en-US" altLang="zh-CN" sz="3200" b="1" dirty="0" smtClean="0">
              <a:ln>
                <a:noFill/>
              </a:ln>
              <a:solidFill>
                <a:srgbClr val="FF0000"/>
              </a:solidFill>
              <a:effectLst/>
              <a:ea typeface="楷体" panose="02010609060101010101" pitchFamily="49"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strVal val="#ppt_w*0.70"/>
                                          </p:val>
                                        </p:tav>
                                        <p:tav tm="100000">
                                          <p:val>
                                            <p:strVal val="#ppt_w"/>
                                          </p:val>
                                        </p:tav>
                                      </p:tavLst>
                                    </p:anim>
                                    <p:anim calcmode="lin" valueType="num">
                                      <p:cBhvr>
                                        <p:cTn id="38" dur="500" fill="hold"/>
                                        <p:tgtEl>
                                          <p:spTgt spid="18"/>
                                        </p:tgtEl>
                                        <p:attrNameLst>
                                          <p:attrName>ppt_h</p:attrName>
                                        </p:attrNameLst>
                                      </p:cBhvr>
                                      <p:tavLst>
                                        <p:tav tm="0">
                                          <p:val>
                                            <p:strVal val="#ppt_h"/>
                                          </p:val>
                                        </p:tav>
                                        <p:tav tm="100000">
                                          <p:val>
                                            <p:strVal val="#ppt_h"/>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P spid="11" grpId="0" bldLvl="0" animBg="1"/>
      <p:bldP spid="6" grpId="0" animBg="1"/>
      <p:bldP spid="12" grpId="0"/>
      <p:bldP spid="1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1746"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795870" y="4221025"/>
            <a:ext cx="30734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531407" y="2441080"/>
            <a:ext cx="10847917" cy="169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00B050"/>
                </a:solidFill>
                <a:latin typeface="楷体_GB2312" pitchFamily="49" charset="-122"/>
                <a:ea typeface="楷体_GB2312" pitchFamily="49" charset="-122"/>
              </a:rPr>
              <a:t>    </a:t>
            </a:r>
            <a:r>
              <a:rPr lang="en-US" altLang="zh-CN" sz="3200" b="1" dirty="0">
                <a:solidFill>
                  <a:srgbClr val="4E42ED"/>
                </a:solidFill>
                <a:latin typeface="+mn-lt"/>
                <a:ea typeface="华文楷体" panose="02010600040101010101" pitchFamily="2" charset="-122"/>
                <a:cs typeface="+mn-lt"/>
              </a:rPr>
              <a:t>“</a:t>
            </a:r>
            <a:r>
              <a:rPr lang="zh-CN" altLang="en-US" sz="3200" b="1" dirty="0">
                <a:solidFill>
                  <a:srgbClr val="4E42ED"/>
                </a:solidFill>
                <a:latin typeface="华文楷体" panose="02010600040101010101" pitchFamily="2" charset="-122"/>
                <a:ea typeface="华文楷体" panose="02010600040101010101" pitchFamily="2" charset="-122"/>
              </a:rPr>
              <a:t>我错了</a:t>
            </a:r>
            <a:r>
              <a:rPr lang="zh-CN" altLang="zh-CN" sz="3200" b="1" dirty="0">
                <a:solidFill>
                  <a:srgbClr val="4E42ED"/>
                </a:solidFill>
                <a:sym typeface="宋体" panose="02010600030101010101" pitchFamily="2" charset="-122"/>
              </a:rPr>
              <a:t>,</a:t>
            </a:r>
            <a:r>
              <a:rPr lang="zh-CN" altLang="en-US" sz="3200" b="1" dirty="0">
                <a:solidFill>
                  <a:srgbClr val="4E42ED"/>
                </a:solidFill>
                <a:latin typeface="华文楷体" panose="02010600040101010101" pitchFamily="2" charset="-122"/>
                <a:ea typeface="华文楷体" panose="02010600040101010101" pitchFamily="2" charset="-122"/>
              </a:rPr>
              <a:t>请原谅我吧！虽然永无改正过失的机会了</a:t>
            </a:r>
            <a:r>
              <a:rPr lang="zh-CN" altLang="zh-CN" sz="3200" b="1" dirty="0">
                <a:solidFill>
                  <a:srgbClr val="4E42ED"/>
                </a:solidFill>
                <a:sym typeface="宋体" panose="02010600030101010101" pitchFamily="2" charset="-122"/>
              </a:rPr>
              <a:t>,</a:t>
            </a:r>
            <a:r>
              <a:rPr lang="zh-CN" altLang="en-US" sz="3200" b="1" dirty="0">
                <a:solidFill>
                  <a:srgbClr val="4E42ED"/>
                </a:solidFill>
                <a:latin typeface="华文楷体" panose="02010600040101010101" pitchFamily="2" charset="-122"/>
                <a:ea typeface="华文楷体" panose="02010600040101010101" pitchFamily="2" charset="-122"/>
              </a:rPr>
              <a:t>但是我从此学会了珍视每一个像你这样的小生命</a:t>
            </a:r>
            <a:r>
              <a:rPr lang="zh-CN" altLang="zh-CN" sz="3200" b="1" dirty="0">
                <a:solidFill>
                  <a:srgbClr val="4E42ED"/>
                </a:solidFill>
                <a:sym typeface="宋体" panose="02010600030101010101" pitchFamily="2" charset="-122"/>
              </a:rPr>
              <a:t>,</a:t>
            </a:r>
            <a:r>
              <a:rPr lang="zh-CN" altLang="en-US" sz="3200" b="1" dirty="0">
                <a:solidFill>
                  <a:srgbClr val="4E42ED"/>
                </a:solidFill>
                <a:latin typeface="华文楷体" panose="02010600040101010101" pitchFamily="2" charset="-122"/>
                <a:ea typeface="华文楷体" panose="02010600040101010101" pitchFamily="2" charset="-122"/>
              </a:rPr>
              <a:t>不会因为弱小、残疾等原因无视或歧视你们。</a:t>
            </a:r>
            <a:r>
              <a:rPr lang="en-US" altLang="zh-CN" sz="3200" b="1" dirty="0">
                <a:solidFill>
                  <a:srgbClr val="4E42ED"/>
                </a:solidFill>
                <a:latin typeface="+mn-lt"/>
                <a:ea typeface="华文楷体" panose="02010600040101010101" pitchFamily="2" charset="-122"/>
                <a:cs typeface="+mn-lt"/>
                <a:sym typeface="+mn-ea"/>
              </a:rPr>
              <a:t>”</a:t>
            </a:r>
            <a:endParaRPr lang="en-US" altLang="zh-CN" sz="3200" b="1" dirty="0">
              <a:solidFill>
                <a:srgbClr val="FF00FF"/>
              </a:solidFill>
              <a:latin typeface="楷体_GB2312" pitchFamily="49" charset="-122"/>
              <a:ea typeface="楷体_GB2312" pitchFamily="49" charset="-122"/>
            </a:endParaRPr>
          </a:p>
        </p:txBody>
      </p:sp>
      <p:sp>
        <p:nvSpPr>
          <p:cNvPr id="96282" name="Rectangle 2"/>
          <p:cNvSpPr>
            <a:spLocks noGrp="1"/>
          </p:cNvSpPr>
          <p:nvPr/>
        </p:nvSpPr>
        <p:spPr>
          <a:xfrm>
            <a:off x="287655" y="5453380"/>
            <a:ext cx="10784840" cy="1800225"/>
          </a:xfrm>
          <a:prstGeom prst="rect">
            <a:avLst/>
          </a:prstGeom>
          <a:noFill/>
          <a:ln w="9525">
            <a:noFill/>
          </a:ln>
        </p:spPr>
        <p:txBody>
          <a:bodyPr anchor="ctr"/>
          <a:p>
            <a:pPr>
              <a:lnSpc>
                <a:spcPct val="100000"/>
              </a:lnSpc>
            </a:pPr>
            <a:endPar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 name="文本框 1"/>
          <p:cNvSpPr txBox="1"/>
          <p:nvPr/>
        </p:nvSpPr>
        <p:spPr>
          <a:xfrm>
            <a:off x="531495" y="1425575"/>
            <a:ext cx="8915400" cy="1076325"/>
          </a:xfrm>
          <a:prstGeom prst="rect">
            <a:avLst/>
          </a:prstGeom>
          <a:noFill/>
          <a:ln>
            <a:noFill/>
          </a:ln>
        </p:spPr>
        <p:txBody>
          <a:bodyPr wrap="square" anchor="t">
            <a:spAutoFit/>
          </a:bodyPr>
          <a:p>
            <a:pPr>
              <a:lnSpc>
                <a:spcPct val="100000"/>
              </a:lnSpc>
            </a:pPr>
            <a:r>
              <a:rPr lang="zh-CN" altLang="en-US" sz="3200" b="1" dirty="0">
                <a:latin typeface="Calibri" panose="020F0502020204030204" charset="0"/>
                <a:ea typeface="黑体" panose="02010609060101010101" charset="-122"/>
                <a:sym typeface="+mn-ea"/>
              </a:rPr>
              <a:t>五、布置作业</a:t>
            </a:r>
            <a:endParaRPr lang="zh-CN" altLang="en-US" sz="3200" b="1" dirty="0">
              <a:latin typeface="Calibri" panose="020F0502020204030204" charset="0"/>
              <a:ea typeface="黑体" panose="02010609060101010101" charset="-122"/>
            </a:endParaRPr>
          </a:p>
          <a:p>
            <a:pPr>
              <a:lnSpc>
                <a:spcPct val="100000"/>
              </a:lnSpc>
            </a:pPr>
            <a:r>
              <a:rPr lang="en-US" altLang="zh-CN" sz="3200" b="1" dirty="0">
                <a:latin typeface="Calibri" panose="020F0502020204030204" charset="0"/>
                <a:ea typeface="黑体" panose="02010609060101010101" charset="-122"/>
                <a:sym typeface="+mn-ea"/>
              </a:rPr>
              <a:t>         </a:t>
            </a:r>
            <a:r>
              <a:rPr sz="3200" b="1" dirty="0">
                <a:ea typeface="宋体" panose="02010600030101010101" pitchFamily="2" charset="-122"/>
                <a:sym typeface="+mn-ea"/>
              </a:rPr>
              <a:t>请你代表作者或人类对第三只猫说些什么</a:t>
            </a: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3950742" y="2499793"/>
            <a:ext cx="4085221" cy="923330"/>
          </a:xfrm>
          <a:prstGeom prst="rect">
            <a:avLst/>
          </a:prstGeom>
          <a:noFill/>
        </p:spPr>
        <p:txBody>
          <a:bodyPr wrap="square" rtlCol="0">
            <a:spAutoFit/>
          </a:bodyPr>
          <a:lstStyle/>
          <a:p>
            <a:r>
              <a:rPr lang="zh-CN" altLang="en-US" sz="5400" b="1" dirty="0" smtClean="0">
                <a:latin typeface="思源黑体 CN Bold"/>
                <a:ea typeface="思源黑体 CN Bold"/>
              </a:rPr>
              <a:t>第 </a:t>
            </a:r>
            <a:r>
              <a:rPr lang="zh-CN" altLang="en-US" sz="5400" b="1" dirty="0">
                <a:latin typeface="思源黑体 CN Bold"/>
                <a:ea typeface="思源黑体 CN Bold"/>
              </a:rPr>
              <a:t>二</a:t>
            </a:r>
            <a:r>
              <a:rPr lang="zh-CN" altLang="en-US" sz="5400" b="1" dirty="0" smtClean="0">
                <a:latin typeface="思源黑体 CN Bold"/>
                <a:ea typeface="思源黑体 CN Bold"/>
              </a:rPr>
              <a:t>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Rectangle 2"/>
          <p:cNvSpPr>
            <a:spLocks noGrp="1"/>
          </p:cNvSpPr>
          <p:nvPr/>
        </p:nvSpPr>
        <p:spPr>
          <a:xfrm>
            <a:off x="268605" y="153035"/>
            <a:ext cx="11818620" cy="1035685"/>
          </a:xfrm>
          <a:prstGeom prst="rect">
            <a:avLst/>
          </a:prstGeom>
          <a:noFill/>
          <a:ln w="9525">
            <a:noFill/>
          </a:ln>
        </p:spPr>
        <p:txBody>
          <a:bodyPr anchor="ctr"/>
          <a:p>
            <a:pPr fontAlgn="base">
              <a:lnSpc>
                <a:spcPct val="100000"/>
              </a:lnSpc>
            </a:pPr>
            <a:r>
              <a:rPr lang="zh-CN" altLang="en-US" sz="3200" b="1" strike="noStrike" noProof="1" dirty="0">
                <a:latin typeface="Calibri" panose="020F0502020204030204" charset="0"/>
                <a:ea typeface="黑体" panose="02010609060101010101" charset="-122"/>
                <a:cs typeface="+mn-cs"/>
              </a:rPr>
              <a:t>一、赏析语言</a:t>
            </a:r>
            <a:endParaRPr lang="zh-CN" altLang="en-US" sz="3200" b="1" strike="noStrike" noProof="1" dirty="0">
              <a:latin typeface="Arial" panose="020B0604020202020204" pitchFamily="34" charset="0"/>
              <a:ea typeface="黑体" panose="02010609060101010101" charset="-122"/>
            </a:endParaRPr>
          </a:p>
          <a:p>
            <a:pPr fontAlgn="base">
              <a:lnSpc>
                <a:spcPct val="9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   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三妹和</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俩人与三只猫之间关系</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的远近是怎样的？</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13" name="文本框 12"/>
          <p:cNvSpPr txBox="1"/>
          <p:nvPr/>
        </p:nvSpPr>
        <p:spPr>
          <a:xfrm>
            <a:off x="1043940" y="1188720"/>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第一只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3843655" y="121221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第二只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6889115" y="1235710"/>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第三只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p:cNvSpPr txBox="1"/>
          <p:nvPr/>
        </p:nvSpPr>
        <p:spPr>
          <a:xfrm>
            <a:off x="2529840" y="1212215"/>
            <a:ext cx="1265555" cy="506730"/>
          </a:xfrm>
          <a:prstGeom prst="rect">
            <a:avLst/>
          </a:prstGeom>
          <a:noFill/>
          <a:ln>
            <a:noFill/>
          </a:ln>
        </p:spPr>
        <p:txBody>
          <a:bodyPr wrap="square" anchor="t">
            <a:spAutoFit/>
          </a:bodyPr>
          <a:p>
            <a:pPr algn="l" eaLnBrk="1" hangingPunct="1">
              <a:lnSpc>
                <a:spcPct val="90000"/>
              </a:lnSpc>
            </a:pPr>
            <a:r>
              <a:rPr lang="zh-CN" sz="3000" b="1" dirty="0">
                <a:solidFill>
                  <a:srgbClr val="FF0000"/>
                </a:solidFill>
                <a:latin typeface="楷体" panose="02010609060101010101" pitchFamily="49" charset="-122"/>
                <a:ea typeface="楷体" panose="02010609060101010101" pitchFamily="49" charset="-122"/>
              </a:rPr>
              <a:t>很近</a:t>
            </a:r>
            <a:endParaRPr lang="zh-CN" sz="30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5307965" y="1235710"/>
            <a:ext cx="1265555" cy="506730"/>
          </a:xfrm>
          <a:prstGeom prst="rect">
            <a:avLst/>
          </a:prstGeom>
          <a:noFill/>
          <a:ln>
            <a:noFill/>
          </a:ln>
        </p:spPr>
        <p:txBody>
          <a:bodyPr wrap="square" anchor="t">
            <a:spAutoFit/>
          </a:bodyPr>
          <a:p>
            <a:pPr algn="l" eaLnBrk="1" hangingPunct="1">
              <a:lnSpc>
                <a:spcPct val="90000"/>
              </a:lnSpc>
            </a:pPr>
            <a:r>
              <a:rPr lang="zh-CN" sz="3000" b="1" dirty="0">
                <a:solidFill>
                  <a:srgbClr val="FF0000"/>
                </a:solidFill>
                <a:latin typeface="楷体" panose="02010609060101010101" pitchFamily="49" charset="-122"/>
                <a:ea typeface="楷体" panose="02010609060101010101" pitchFamily="49" charset="-122"/>
              </a:rPr>
              <a:t>最近</a:t>
            </a:r>
            <a:endParaRPr lang="zh-CN" sz="30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8366125" y="1212215"/>
            <a:ext cx="1265555" cy="506730"/>
          </a:xfrm>
          <a:prstGeom prst="rect">
            <a:avLst/>
          </a:prstGeom>
          <a:noFill/>
          <a:ln>
            <a:noFill/>
          </a:ln>
        </p:spPr>
        <p:txBody>
          <a:bodyPr wrap="square" anchor="t">
            <a:spAutoFit/>
          </a:bodyPr>
          <a:p>
            <a:pPr algn="l" eaLnBrk="1" hangingPunct="1">
              <a:lnSpc>
                <a:spcPct val="90000"/>
              </a:lnSpc>
            </a:pPr>
            <a:r>
              <a:rPr lang="zh-CN" sz="3000" b="1" dirty="0">
                <a:solidFill>
                  <a:srgbClr val="FF0000"/>
                </a:solidFill>
                <a:latin typeface="楷体" panose="02010609060101010101" pitchFamily="49" charset="-122"/>
                <a:ea typeface="楷体" panose="02010609060101010101" pitchFamily="49" charset="-122"/>
              </a:rPr>
              <a:t>最远</a:t>
            </a:r>
            <a:endParaRPr lang="zh-CN" sz="3000" b="1" dirty="0">
              <a:solidFill>
                <a:srgbClr val="FF0000"/>
              </a:solidFill>
              <a:latin typeface="楷体" panose="02010609060101010101" pitchFamily="49" charset="-122"/>
              <a:ea typeface="楷体" panose="02010609060101010101" pitchFamily="49" charset="-122"/>
            </a:endParaRPr>
          </a:p>
        </p:txBody>
      </p:sp>
      <p:sp>
        <p:nvSpPr>
          <p:cNvPr id="8" name="Rectangle 2"/>
          <p:cNvSpPr>
            <a:spLocks noGrp="1"/>
          </p:cNvSpPr>
          <p:nvPr/>
        </p:nvSpPr>
        <p:spPr>
          <a:xfrm>
            <a:off x="866775" y="1903095"/>
            <a:ext cx="10599420" cy="892175"/>
          </a:xfrm>
          <a:prstGeom prst="rect">
            <a:avLst/>
          </a:prstGeom>
          <a:noFill/>
          <a:ln w="9525">
            <a:noFill/>
          </a:ln>
        </p:spPr>
        <p:txBody>
          <a:bodyPr anchor="ctr"/>
          <a:p>
            <a:pPr fontAlgn="base">
              <a:lnSpc>
                <a:spcPct val="90000"/>
              </a:lnSpc>
            </a:pPr>
            <a:r>
              <a:rPr lang="en-US" altLang="zh-CN" sz="3200" b="1" strike="noStrike" noProof="1">
                <a:latin typeface="宋体" panose="02010600030101010101" pitchFamily="2" charset="-122"/>
                <a:ea typeface="宋体" panose="02010600030101010101" pitchFamily="2" charset="-122"/>
                <a:cs typeface="+mn-cs"/>
              </a:rPr>
              <a:t>2.</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距离远近显示了人与猫之间的亲疏关系。自读课文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找出能体现这种关系的词语,填写下表并阐述理由</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2815" name="表格 32814"/>
          <p:cNvGraphicFramePr/>
          <p:nvPr>
            <p:custDataLst>
              <p:tags r:id="rId1"/>
            </p:custDataLst>
          </p:nvPr>
        </p:nvGraphicFramePr>
        <p:xfrm>
          <a:off x="866775" y="2795905"/>
          <a:ext cx="10528935" cy="3485515"/>
        </p:xfrm>
        <a:graphic>
          <a:graphicData uri="http://schemas.openxmlformats.org/drawingml/2006/table">
            <a:tbl>
              <a:tblPr/>
              <a:tblGrid>
                <a:gridCol w="1639570"/>
                <a:gridCol w="3456940"/>
                <a:gridCol w="5432425"/>
              </a:tblGrid>
              <a:tr h="44132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200" b="1" dirty="0">
                          <a:solidFill>
                            <a:schemeClr val="tx1"/>
                          </a:solidFill>
                          <a:uFillTx/>
                          <a:ea typeface="宋体" panose="02010600030101010101" pitchFamily="2" charset="-122"/>
                        </a:rPr>
                        <a:t>三只猫</a:t>
                      </a:r>
                      <a:endParaRPr lang="zh-CN" altLang="en-US" sz="32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200" b="1" dirty="0">
                          <a:solidFill>
                            <a:schemeClr val="tx1"/>
                          </a:solidFill>
                          <a:uFillTx/>
                          <a:ea typeface="宋体" panose="02010600030101010101" pitchFamily="2" charset="-122"/>
                        </a:rPr>
                        <a:t>名词</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a:solidFill>
                            <a:schemeClr val="tx1"/>
                          </a:solidFill>
                          <a:effectLst/>
                          <a:latin typeface="宋体" panose="02010600030101010101" pitchFamily="2" charset="-122"/>
                          <a:ea typeface="宋体" panose="02010600030101010101" pitchFamily="2" charset="-122"/>
                          <a:sym typeface="微软雅黑" panose="020B0503020204020204" charset="-122"/>
                        </a:rPr>
                        <a:t>或代词</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a:solidFill>
                            <a:schemeClr val="tx1"/>
                          </a:solidFill>
                          <a:effectLst/>
                          <a:latin typeface="宋体" panose="02010600030101010101" pitchFamily="2" charset="-122"/>
                          <a:ea typeface="宋体" panose="02010600030101010101" pitchFamily="2" charset="-122"/>
                          <a:sym typeface="微软雅黑" panose="020B0503020204020204" charset="-122"/>
                        </a:rPr>
                        <a:t>体现</a:t>
                      </a:r>
                      <a:endParaRPr lang="zh-CN" altLang="en-US" sz="3200" b="1" dirty="0">
                        <a:solidFill>
                          <a:schemeClr val="tx1"/>
                        </a:solidFill>
                        <a:effectLst/>
                        <a:uFillTx/>
                        <a:latin typeface="宋体" panose="02010600030101010101" pitchFamily="2" charset="-122"/>
                        <a:ea typeface="宋体" panose="02010600030101010101" pitchFamily="2" charset="-122"/>
                        <a:sym typeface="微软雅黑" panose="020B0503020204020204"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r>
                        <a:rPr lang="zh-CN" altLang="en-US" sz="3200" b="1" dirty="0" smtClean="0">
                          <a:ln>
                            <a:noFill/>
                          </a:ln>
                          <a:effectLst/>
                          <a:uFillTx/>
                          <a:latin typeface="宋体" panose="02010600030101010101" pitchFamily="2" charset="-122"/>
                          <a:ea typeface="宋体" panose="02010600030101010101" pitchFamily="2" charset="-122"/>
                          <a:sym typeface="+mn-ea"/>
                        </a:rPr>
                        <a:t>动词体现</a:t>
                      </a:r>
                      <a:endParaRPr lang="zh-CN" altLang="en-US" sz="3200" b="1" dirty="0" smtClean="0">
                        <a:ln>
                          <a:noFill/>
                        </a:ln>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99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000" b="1" dirty="0">
                          <a:solidFill>
                            <a:schemeClr val="tx1"/>
                          </a:solidFill>
                          <a:ea typeface="宋体" panose="02010600030101010101" pitchFamily="2" charset="-122"/>
                        </a:rPr>
                        <a:t>第一只</a:t>
                      </a:r>
                      <a:endParaRPr lang="zh-CN" altLang="en-US" sz="3000" b="1" dirty="0">
                        <a:solidFill>
                          <a:schemeClr val="tx1"/>
                        </a:solidFill>
                        <a:ea typeface="宋体" panose="02010600030101010101" pitchFamily="2" charset="-122"/>
                      </a:endParaRPr>
                    </a:p>
                    <a:p>
                      <a:pPr marL="0" lvl="0" indent="0" algn="ctr">
                        <a:lnSpc>
                          <a:spcPct val="90000"/>
                        </a:lnSpc>
                        <a:buNone/>
                      </a:pPr>
                      <a:r>
                        <a:rPr lang="zh-CN" altLang="en-US" sz="3000" b="1" dirty="0" smtClean="0">
                          <a:ln>
                            <a:noFill/>
                          </a:ln>
                          <a:solidFill>
                            <a:srgbClr val="4E42ED"/>
                          </a:solidFill>
                          <a:effectLst/>
                          <a:latin typeface="宋体" panose="02010600030101010101" pitchFamily="2" charset="-122"/>
                          <a:ea typeface="宋体" panose="02010600030101010101" pitchFamily="2" charset="-122"/>
                          <a:sym typeface="+mn-ea"/>
                        </a:rPr>
                        <a:t>花白猫</a:t>
                      </a: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74725">
                <a:tc>
                  <a:txBody>
                    <a:bodyPr/>
                    <a:p>
                      <a:pPr marL="0" lvl="0" indent="0" algn="ctr">
                        <a:lnSpc>
                          <a:spcPct val="100000"/>
                        </a:lnSpc>
                        <a:buNone/>
                      </a:pPr>
                      <a:r>
                        <a:rPr lang="zh-CN" altLang="en-US" sz="3000" b="1" dirty="0">
                          <a:ea typeface="宋体" panose="02010600030101010101" pitchFamily="2" charset="-122"/>
                          <a:sym typeface="+mn-ea"/>
                        </a:rPr>
                        <a:t>第二只</a:t>
                      </a:r>
                      <a:endParaRPr lang="zh-CN" altLang="en-US" sz="3000" b="1" dirty="0">
                        <a:ea typeface="宋体" panose="02010600030101010101" pitchFamily="2" charset="-122"/>
                        <a:sym typeface="+mn-ea"/>
                      </a:endParaRPr>
                    </a:p>
                    <a:p>
                      <a:pPr marL="0" lvl="0" indent="0" algn="ctr">
                        <a:lnSpc>
                          <a:spcPct val="100000"/>
                        </a:lnSpc>
                        <a:buNone/>
                      </a:pPr>
                      <a:r>
                        <a:rPr lang="zh-CN" altLang="en-US" sz="3000" b="1" dirty="0" smtClean="0">
                          <a:ln>
                            <a:noFill/>
                          </a:ln>
                          <a:solidFill>
                            <a:srgbClr val="4E42ED"/>
                          </a:solidFill>
                          <a:effectLst/>
                          <a:latin typeface="宋体" panose="02010600030101010101" pitchFamily="2" charset="-122"/>
                          <a:ea typeface="宋体" panose="02010600030101010101" pitchFamily="2" charset="-122"/>
                          <a:sym typeface="+mn-ea"/>
                        </a:rPr>
                        <a:t>黄猫</a:t>
                      </a:r>
                      <a:endParaRPr lang="zh-CN" altLang="en-US" sz="30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74725">
                <a:tc>
                  <a:txBody>
                    <a:bodyPr/>
                    <a:p>
                      <a:pPr marL="0" lvl="0" indent="0" algn="ctr">
                        <a:lnSpc>
                          <a:spcPct val="100000"/>
                        </a:lnSpc>
                        <a:buNone/>
                      </a:pPr>
                      <a:r>
                        <a:rPr lang="zh-CN" altLang="en-US" sz="3000" b="1" dirty="0">
                          <a:ea typeface="宋体" panose="02010600030101010101" pitchFamily="2" charset="-122"/>
                          <a:sym typeface="+mn-ea"/>
                        </a:rPr>
                        <a:t>第三只</a:t>
                      </a:r>
                      <a:endParaRPr lang="zh-CN" altLang="en-US" sz="3000" b="1" dirty="0">
                        <a:ea typeface="宋体" panose="02010600030101010101" pitchFamily="2" charset="-122"/>
                        <a:sym typeface="+mn-ea"/>
                      </a:endParaRPr>
                    </a:p>
                    <a:p>
                      <a:pPr marL="0" lvl="0" indent="0" algn="ctr">
                        <a:lnSpc>
                          <a:spcPct val="100000"/>
                        </a:lnSpc>
                        <a:buNone/>
                      </a:pPr>
                      <a:r>
                        <a:rPr lang="zh-CN" altLang="en-US" sz="3000" b="1" dirty="0" smtClean="0">
                          <a:ln>
                            <a:noFill/>
                          </a:ln>
                          <a:solidFill>
                            <a:srgbClr val="4E42ED"/>
                          </a:solidFill>
                          <a:effectLst/>
                          <a:latin typeface="宋体" panose="02010600030101010101" pitchFamily="2" charset="-122"/>
                          <a:ea typeface="宋体" panose="02010600030101010101" pitchFamily="2" charset="-122"/>
                          <a:sym typeface="+mn-ea"/>
                        </a:rPr>
                        <a:t>花白猫</a:t>
                      </a:r>
                      <a:endParaRPr lang="zh-CN" altLang="en-US" sz="30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3181350" y="3326130"/>
            <a:ext cx="1875790" cy="1076325"/>
          </a:xfrm>
          <a:prstGeom prst="rect">
            <a:avLst/>
          </a:prstGeom>
          <a:noFill/>
          <a:ln>
            <a:noFill/>
          </a:ln>
        </p:spPr>
        <p:txBody>
          <a:bodyPr wrap="square" anchor="t">
            <a:spAutoFit/>
          </a:bodyPr>
          <a:p>
            <a:pPr algn="ctr" eaLnBrk="1" hangingPunct="1"/>
            <a:r>
              <a:rPr lang="en-US" altLang="zh-CN" sz="3200">
                <a:solidFill>
                  <a:srgbClr val="FF0000"/>
                </a:solidFill>
                <a:effectLst/>
                <a:latin typeface="方正楷体_GBK" charset="0"/>
                <a:ea typeface="微软雅黑" panose="020B0503020204020204" charset="-122"/>
                <a:sym typeface="微软雅黑" panose="020B0503020204020204" charset="-122"/>
              </a:rPr>
              <a:t>(</a:t>
            </a:r>
            <a:r>
              <a:rPr lang="zh-CN" altLang="en-US" sz="3200" b="1" dirty="0" smtClean="0">
                <a:ln>
                  <a:noFill/>
                </a:ln>
                <a:solidFill>
                  <a:srgbClr val="FF0000"/>
                </a:solidFill>
                <a:effectLst/>
                <a:latin typeface="宋体" panose="02010600030101010101" pitchFamily="2" charset="-122"/>
                <a:ea typeface="宋体" panose="02010600030101010101" pitchFamily="2" charset="-122"/>
                <a:sym typeface="+mn-ea"/>
              </a:rPr>
              <a:t>相伴的</a:t>
            </a:r>
            <a:r>
              <a:rPr lang="en-US" altLang="zh-CN" sz="3200">
                <a:solidFill>
                  <a:srgbClr val="FF0000"/>
                </a:solidFill>
                <a:effectLst/>
                <a:latin typeface="方正楷体_GBK" charset="0"/>
                <a:ea typeface="微软雅黑" panose="020B0503020204020204" charset="-122"/>
                <a:sym typeface="微软雅黑" panose="020B0503020204020204" charset="-122"/>
              </a:rPr>
              <a:t>)</a:t>
            </a:r>
            <a:r>
              <a:rPr lang="zh-CN" altLang="en-US" sz="3200" b="1" u="sng" dirty="0" smtClean="0">
                <a:ln>
                  <a:noFill/>
                </a:ln>
                <a:solidFill>
                  <a:srgbClr val="FF0000"/>
                </a:solidFill>
                <a:effectLst/>
                <a:latin typeface="宋体" panose="02010600030101010101" pitchFamily="2" charset="-122"/>
                <a:ea typeface="宋体" panose="02010600030101010101" pitchFamily="2" charset="-122"/>
                <a:sym typeface="+mn-ea"/>
              </a:rPr>
              <a:t>小侣</a:t>
            </a:r>
            <a:endParaRPr lang="zh-CN" altLang="en-US" sz="3200" b="1" u="sng" dirty="0" smtClean="0">
              <a:ln>
                <a:noFill/>
              </a:ln>
              <a:solidFill>
                <a:srgbClr val="FF0000"/>
              </a:solidFill>
              <a:effectLst/>
              <a:latin typeface="宋体" panose="02010600030101010101" pitchFamily="2" charset="-122"/>
              <a:ea typeface="宋体" panose="02010600030101010101" pitchFamily="2" charset="-122"/>
              <a:sym typeface="+mn-ea"/>
            </a:endParaRPr>
          </a:p>
        </p:txBody>
      </p:sp>
      <p:sp>
        <p:nvSpPr>
          <p:cNvPr id="11" name="文本框 10"/>
          <p:cNvSpPr txBox="1"/>
          <p:nvPr/>
        </p:nvSpPr>
        <p:spPr>
          <a:xfrm>
            <a:off x="5979160" y="3398520"/>
            <a:ext cx="5415915" cy="583565"/>
          </a:xfrm>
          <a:prstGeom prst="rect">
            <a:avLst/>
          </a:prstGeom>
          <a:noFill/>
          <a:ln>
            <a:noFill/>
          </a:ln>
        </p:spPr>
        <p:txBody>
          <a:bodyPr wrap="square" anchor="t">
            <a:spAutoFit/>
          </a:bodyPr>
          <a:p>
            <a:pPr algn="l" eaLnBrk="1" hangingPunct="1"/>
            <a:r>
              <a:rPr lang="en-US" altLang="zh-CN" sz="3200" b="1" dirty="0">
                <a:latin typeface="楷体" panose="02010609060101010101" pitchFamily="49" charset="-122"/>
                <a:ea typeface="楷体" panose="02010609060101010101" pitchFamily="49" charset="-122"/>
              </a:rPr>
              <a:t>从隔壁</a:t>
            </a:r>
            <a:r>
              <a:rPr lang="en-US" altLang="zh-CN" sz="3200" b="1" u="sng" dirty="0">
                <a:solidFill>
                  <a:srgbClr val="FF0000"/>
                </a:solidFill>
                <a:latin typeface="楷体" panose="02010609060101010101" pitchFamily="49" charset="-122"/>
                <a:ea typeface="楷体" panose="02010609060101010101" pitchFamily="49" charset="-122"/>
              </a:rPr>
              <a:t>要</a:t>
            </a:r>
            <a:r>
              <a:rPr lang="en-US" altLang="zh-CN" sz="3200" b="1" dirty="0">
                <a:latin typeface="楷体" panose="02010609060101010101" pitchFamily="49" charset="-122"/>
                <a:ea typeface="楷体" panose="02010609060101010101" pitchFamily="49" charset="-122"/>
              </a:rPr>
              <a:t>了一只新生的猫来。</a:t>
            </a:r>
            <a:endParaRPr lang="en-US" altLang="zh-CN" sz="3200" b="1" dirty="0">
              <a:latin typeface="楷体" panose="02010609060101010101" pitchFamily="49" charset="-122"/>
              <a:ea typeface="楷体" panose="02010609060101010101" pitchFamily="49" charset="-122"/>
            </a:endParaRPr>
          </a:p>
        </p:txBody>
      </p:sp>
      <p:sp>
        <p:nvSpPr>
          <p:cNvPr id="12" name="文本框 11"/>
          <p:cNvSpPr txBox="1"/>
          <p:nvPr/>
        </p:nvSpPr>
        <p:spPr>
          <a:xfrm>
            <a:off x="3120390" y="4293235"/>
            <a:ext cx="2491740" cy="553085"/>
          </a:xfrm>
          <a:prstGeom prst="rect">
            <a:avLst/>
          </a:prstGeom>
          <a:noFill/>
          <a:ln>
            <a:noFill/>
          </a:ln>
        </p:spPr>
        <p:txBody>
          <a:bodyPr wrap="square" anchor="t">
            <a:spAutoFit/>
          </a:bodyPr>
          <a:p>
            <a:pPr algn="l" eaLnBrk="1" hangingPunct="1"/>
            <a:r>
              <a:rPr lang="en-US" altLang="zh-CN" sz="3000">
                <a:solidFill>
                  <a:srgbClr val="FF0000"/>
                </a:solidFill>
                <a:effectLst/>
                <a:latin typeface="方正楷体_GBK" charset="0"/>
                <a:ea typeface="微软雅黑" panose="020B0503020204020204" charset="-122"/>
                <a:sym typeface="微软雅黑" panose="020B0503020204020204" charset="-122"/>
              </a:rPr>
              <a:t>(</a:t>
            </a:r>
            <a:r>
              <a:rPr lang="zh-CN" altLang="en-US" sz="3000" b="1" dirty="0" smtClean="0">
                <a:ln>
                  <a:noFill/>
                </a:ln>
                <a:solidFill>
                  <a:srgbClr val="FF0000"/>
                </a:solidFill>
                <a:effectLst/>
                <a:latin typeface="宋体" panose="02010600030101010101" pitchFamily="2" charset="-122"/>
                <a:ea typeface="宋体" panose="02010600030101010101" pitchFamily="2" charset="-122"/>
                <a:sym typeface="+mn-ea"/>
              </a:rPr>
              <a:t>亲爱的</a:t>
            </a:r>
            <a:r>
              <a:rPr lang="en-US" altLang="zh-CN" sz="3000">
                <a:solidFill>
                  <a:srgbClr val="FF0000"/>
                </a:solidFill>
                <a:effectLst/>
                <a:latin typeface="方正楷体_GBK" charset="0"/>
                <a:ea typeface="微软雅黑" panose="020B0503020204020204" charset="-122"/>
                <a:sym typeface="微软雅黑" panose="020B0503020204020204" charset="-122"/>
              </a:rPr>
              <a:t>)</a:t>
            </a:r>
            <a:r>
              <a:rPr lang="zh-CN" altLang="en-US" sz="3000" b="1" dirty="0" smtClean="0">
                <a:ln>
                  <a:noFill/>
                </a:ln>
                <a:solidFill>
                  <a:srgbClr val="FF0000"/>
                </a:solidFill>
                <a:effectLst/>
                <a:latin typeface="宋体" panose="02010600030101010101" pitchFamily="2" charset="-122"/>
                <a:ea typeface="宋体" panose="02010600030101010101" pitchFamily="2" charset="-122"/>
                <a:sym typeface="+mn-ea"/>
              </a:rPr>
              <a:t>同伴</a:t>
            </a:r>
            <a:endParaRPr lang="zh-CN" altLang="en-US" sz="3000" b="1" dirty="0" smtClean="0">
              <a:ln>
                <a:noFill/>
              </a:ln>
              <a:solidFill>
                <a:srgbClr val="FF0000"/>
              </a:solidFill>
              <a:effectLst/>
              <a:latin typeface="宋体" panose="02010600030101010101" pitchFamily="2" charset="-122"/>
              <a:ea typeface="宋体" panose="02010600030101010101" pitchFamily="2" charset="-122"/>
              <a:sym typeface="+mn-ea"/>
            </a:endParaRPr>
          </a:p>
        </p:txBody>
      </p:sp>
      <p:sp>
        <p:nvSpPr>
          <p:cNvPr id="14" name="文本框 13"/>
          <p:cNvSpPr txBox="1"/>
          <p:nvPr/>
        </p:nvSpPr>
        <p:spPr>
          <a:xfrm>
            <a:off x="2821940" y="4814570"/>
            <a:ext cx="2790190" cy="553085"/>
          </a:xfrm>
          <a:prstGeom prst="rect">
            <a:avLst/>
          </a:prstGeom>
          <a:noFill/>
          <a:ln>
            <a:noFill/>
          </a:ln>
        </p:spPr>
        <p:txBody>
          <a:bodyPr wrap="square" anchor="t">
            <a:spAutoFit/>
          </a:bodyPr>
          <a:p>
            <a:pPr algn="l" eaLnBrk="1" hangingPunct="1"/>
            <a:r>
              <a:rPr lang="en-US" altLang="zh-CN" sz="3000" b="1" dirty="0">
                <a:latin typeface="Arial" panose="020B0604020202020204" pitchFamily="34" charset="0"/>
                <a:ea typeface="楷体" panose="02010609060101010101" pitchFamily="49" charset="-122"/>
                <a:cs typeface="Arial" panose="020B0604020202020204" pitchFamily="34" charset="0"/>
              </a:rPr>
              <a:t>“</a:t>
            </a:r>
            <a:r>
              <a:rPr lang="zh-CN" altLang="en-US" sz="3000" b="1" dirty="0">
                <a:latin typeface="Arial" panose="020B0604020202020204" pitchFamily="34" charset="0"/>
                <a:ea typeface="楷体" panose="02010609060101010101" pitchFamily="49" charset="-122"/>
                <a:cs typeface="Arial" panose="020B0604020202020204" pitchFamily="34" charset="0"/>
              </a:rPr>
              <a:t>你这</a:t>
            </a:r>
            <a:r>
              <a:rPr lang="zh-CN" altLang="en-US" sz="3000" b="1" u="sng" dirty="0">
                <a:latin typeface="Arial" panose="020B0604020202020204" pitchFamily="34" charset="0"/>
                <a:ea typeface="楷体" panose="02010609060101010101" pitchFamily="49" charset="-122"/>
                <a:cs typeface="Arial" panose="020B0604020202020204" pitchFamily="34" charset="0"/>
              </a:rPr>
              <a:t>小</a:t>
            </a:r>
            <a:r>
              <a:rPr lang="en-US" altLang="zh-CN" sz="3000" b="1" u="sng" dirty="0">
                <a:latin typeface="Arial" panose="020B0604020202020204" pitchFamily="34" charset="0"/>
                <a:ea typeface="楷体" panose="02010609060101010101" pitchFamily="49" charset="-122"/>
                <a:cs typeface="Arial" panose="020B0604020202020204" pitchFamily="34" charset="0"/>
              </a:rPr>
              <a:t>猫</a:t>
            </a:r>
            <a:r>
              <a:rPr lang="zh-CN" altLang="en-US" sz="3000" b="1" dirty="0">
                <a:latin typeface="Arial" panose="020B0604020202020204" pitchFamily="34" charset="0"/>
                <a:ea typeface="楷体" panose="02010609060101010101" pitchFamily="49" charset="-122"/>
                <a:cs typeface="Arial" panose="020B0604020202020204" pitchFamily="34" charset="0"/>
              </a:rPr>
              <a:t>呀</a:t>
            </a:r>
            <a:r>
              <a:rPr lang="en-US" altLang="zh-CN" sz="3000" b="1" dirty="0">
                <a:latin typeface="Arial" panose="020B0604020202020204" pitchFamily="34" charset="0"/>
                <a:ea typeface="楷体" panose="02010609060101010101" pitchFamily="49" charset="-122"/>
                <a:cs typeface="Arial" panose="020B0604020202020204" pitchFamily="34" charset="0"/>
              </a:rPr>
              <a:t>”</a:t>
            </a:r>
            <a:endParaRPr lang="en-US" altLang="zh-CN" sz="3000" b="1" dirty="0">
              <a:latin typeface="Arial" panose="020B0604020202020204" pitchFamily="34" charset="0"/>
              <a:ea typeface="楷体" panose="02010609060101010101" pitchFamily="49" charset="-122"/>
              <a:cs typeface="Arial" panose="020B0604020202020204" pitchFamily="34" charset="0"/>
            </a:endParaRPr>
          </a:p>
        </p:txBody>
      </p:sp>
      <p:sp>
        <p:nvSpPr>
          <p:cNvPr id="16" name="文本框 15"/>
          <p:cNvSpPr txBox="1"/>
          <p:nvPr/>
        </p:nvSpPr>
        <p:spPr>
          <a:xfrm>
            <a:off x="5979160" y="4391660"/>
            <a:ext cx="5415915" cy="977265"/>
          </a:xfrm>
          <a:prstGeom prst="rect">
            <a:avLst/>
          </a:prstGeom>
          <a:noFill/>
          <a:ln>
            <a:noFill/>
          </a:ln>
        </p:spPr>
        <p:txBody>
          <a:bodyPr wrap="square" anchor="t">
            <a:spAutoFit/>
          </a:bodyPr>
          <a:p>
            <a:pPr algn="l" eaLnBrk="1" hangingPunct="1">
              <a:lnSpc>
                <a:spcPct val="90000"/>
              </a:lnSpc>
            </a:pPr>
            <a:r>
              <a:rPr lang="en-US" altLang="zh-CN" sz="3200" b="1" dirty="0">
                <a:latin typeface="楷体" panose="02010609060101010101" pitchFamily="49" charset="-122"/>
                <a:ea typeface="楷体" panose="02010609060101010101" pitchFamily="49" charset="-122"/>
              </a:rPr>
              <a:t>礼拜天</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楷体" panose="02010609060101010101" pitchFamily="49" charset="-122"/>
                <a:ea typeface="楷体" panose="02010609060101010101" pitchFamily="49" charset="-122"/>
              </a:rPr>
              <a:t>母亲回来了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楷体" panose="02010609060101010101" pitchFamily="49" charset="-122"/>
                <a:ea typeface="楷体" panose="02010609060101010101" pitchFamily="49" charset="-122"/>
              </a:rPr>
              <a:t>却</a:t>
            </a:r>
            <a:r>
              <a:rPr lang="en-US" altLang="zh-CN" sz="3200" b="1" u="sng" dirty="0">
                <a:solidFill>
                  <a:srgbClr val="FF0000"/>
                </a:solidFill>
                <a:latin typeface="楷体" panose="02010609060101010101" pitchFamily="49" charset="-122"/>
                <a:ea typeface="楷体" panose="02010609060101010101" pitchFamily="49" charset="-122"/>
              </a:rPr>
              <a:t>带</a:t>
            </a:r>
            <a:r>
              <a:rPr lang="en-US" altLang="zh-CN" sz="3200" b="1" dirty="0">
                <a:latin typeface="楷体" panose="02010609060101010101" pitchFamily="49" charset="-122"/>
                <a:ea typeface="楷体" panose="02010609060101010101" pitchFamily="49" charset="-122"/>
              </a:rPr>
              <a:t>了一只浑身黄色的小猫同来。</a:t>
            </a:r>
            <a:endParaRPr lang="en-US" altLang="zh-CN" sz="3200" b="1" dirty="0">
              <a:latin typeface="楷体" panose="02010609060101010101" pitchFamily="49" charset="-122"/>
              <a:ea typeface="楷体" panose="02010609060101010101" pitchFamily="49" charset="-122"/>
            </a:endParaRPr>
          </a:p>
        </p:txBody>
      </p:sp>
      <p:sp>
        <p:nvSpPr>
          <p:cNvPr id="17" name="文本框 16"/>
          <p:cNvSpPr txBox="1"/>
          <p:nvPr/>
        </p:nvSpPr>
        <p:spPr>
          <a:xfrm>
            <a:off x="2980055" y="5367655"/>
            <a:ext cx="2474595" cy="1076325"/>
          </a:xfrm>
          <a:prstGeom prst="rect">
            <a:avLst/>
          </a:prstGeom>
          <a:noFill/>
          <a:ln>
            <a:noFill/>
          </a:ln>
        </p:spPr>
        <p:txBody>
          <a:bodyPr wrap="square" anchor="t">
            <a:spAutoFit/>
          </a:bodyPr>
          <a:p>
            <a:pPr algn="ctr" eaLnBrk="1" hangingPunct="1"/>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ln>
                  <a:noFill/>
                </a:ln>
                <a:effectLst/>
                <a:latin typeface="宋体" panose="02010600030101010101" pitchFamily="2" charset="-122"/>
                <a:ea typeface="宋体" panose="02010600030101010101" pitchFamily="2" charset="-122"/>
                <a:sym typeface="+mn-ea"/>
              </a:rPr>
              <a:t>若有若无的</a:t>
            </a:r>
            <a:r>
              <a:rPr lang="en-US" altLang="zh-CN" sz="3200">
                <a:effectLst/>
                <a:latin typeface="方正楷体_GBK" charset="0"/>
                <a:ea typeface="微软雅黑" panose="020B0503020204020204" charset="-122"/>
                <a:sym typeface="微软雅黑" panose="020B0503020204020204" charset="-122"/>
              </a:rPr>
              <a:t>)</a:t>
            </a:r>
            <a:r>
              <a:rPr lang="zh-CN" altLang="en-US" sz="3200" b="1" u="sng" dirty="0" smtClean="0">
                <a:ln>
                  <a:noFill/>
                </a:ln>
                <a:effectLst/>
                <a:latin typeface="宋体" panose="02010600030101010101" pitchFamily="2" charset="-122"/>
                <a:ea typeface="宋体" panose="02010600030101010101" pitchFamily="2" charset="-122"/>
                <a:sym typeface="+mn-ea"/>
              </a:rPr>
              <a:t>动物</a:t>
            </a:r>
            <a:endParaRPr lang="zh-CN" altLang="en-US" sz="3200" b="1" u="sng" dirty="0" smtClean="0">
              <a:ln>
                <a:noFill/>
              </a:ln>
              <a:effectLst/>
              <a:latin typeface="宋体" panose="02010600030101010101" pitchFamily="2" charset="-122"/>
              <a:ea typeface="宋体" panose="02010600030101010101" pitchFamily="2" charset="-122"/>
              <a:sym typeface="+mn-ea"/>
            </a:endParaRPr>
          </a:p>
        </p:txBody>
      </p:sp>
      <p:sp>
        <p:nvSpPr>
          <p:cNvPr id="18" name="文本框 17"/>
          <p:cNvSpPr txBox="1"/>
          <p:nvPr/>
        </p:nvSpPr>
        <p:spPr>
          <a:xfrm>
            <a:off x="5979160" y="5368925"/>
            <a:ext cx="5415915" cy="977265"/>
          </a:xfrm>
          <a:prstGeom prst="rect">
            <a:avLst/>
          </a:prstGeom>
          <a:noFill/>
          <a:ln>
            <a:noFill/>
          </a:ln>
        </p:spPr>
        <p:txBody>
          <a:bodyPr wrap="square" anchor="t">
            <a:spAutoFit/>
          </a:bodyPr>
          <a:p>
            <a:pPr algn="l" eaLnBrk="1" hangingPunct="1">
              <a:lnSpc>
                <a:spcPct val="90000"/>
              </a:lnSpc>
            </a:pPr>
            <a:r>
              <a:rPr lang="zh-CN" sz="3200" b="1" dirty="0">
                <a:latin typeface="楷体" panose="02010609060101010101" pitchFamily="49" charset="-122"/>
                <a:ea typeface="楷体" panose="02010609060101010101" pitchFamily="49" charset="-122"/>
              </a:rPr>
              <a:t>张妈把它</a:t>
            </a:r>
            <a:r>
              <a:rPr lang="zh-CN" altLang="en-US" sz="3200" b="1" u="sng" dirty="0">
                <a:solidFill>
                  <a:srgbClr val="FF0000"/>
                </a:solidFill>
                <a:latin typeface="楷体" panose="02010609060101010101" pitchFamily="49" charset="-122"/>
                <a:ea typeface="楷体" panose="02010609060101010101" pitchFamily="49" charset="-122"/>
              </a:rPr>
              <a:t>拾</a:t>
            </a:r>
            <a:r>
              <a:rPr lang="en-US" altLang="zh-CN" sz="3200" b="1" dirty="0">
                <a:latin typeface="楷体" panose="02010609060101010101" pitchFamily="49" charset="-122"/>
                <a:ea typeface="楷体" panose="02010609060101010101" pitchFamily="49" charset="-122"/>
              </a:rPr>
              <a:t>了</a:t>
            </a:r>
            <a:r>
              <a:rPr lang="zh-CN" altLang="en-US" sz="3200" b="1" dirty="0">
                <a:latin typeface="楷体" panose="02010609060101010101" pitchFamily="49" charset="-122"/>
                <a:ea typeface="楷体" panose="02010609060101010101" pitchFamily="49" charset="-122"/>
              </a:rPr>
              <a:t>进去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rPr>
              <a:t>每天给它饭吃</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linds(horizont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11" grpId="0"/>
      <p:bldP spid="9" grpId="0"/>
      <p:bldP spid="12" grpId="0"/>
      <p:bldP spid="14"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Rectangle 2"/>
          <p:cNvSpPr>
            <a:spLocks noGrp="1"/>
          </p:cNvSpPr>
          <p:nvPr/>
        </p:nvSpPr>
        <p:spPr>
          <a:xfrm>
            <a:off x="922655" y="1379220"/>
            <a:ext cx="9554845" cy="588010"/>
          </a:xfrm>
          <a:prstGeom prst="rect">
            <a:avLst/>
          </a:prstGeom>
          <a:noFill/>
          <a:ln w="9525">
            <a:noFill/>
          </a:ln>
        </p:spPr>
        <p:txBody>
          <a:bodyPr anchor="ctr"/>
          <a:p>
            <a:pPr fontAlgn="base">
              <a:lnSpc>
                <a:spcPct val="90000"/>
              </a:lnSpc>
            </a:pPr>
            <a:r>
              <a:rPr lang="en-US" altLang="zh-CN" sz="3200" b="1" strike="noStrike" noProof="1">
                <a:latin typeface="宋体" panose="02010600030101010101" pitchFamily="2" charset="-122"/>
                <a:ea typeface="宋体" panose="02010600030101010101" pitchFamily="2" charset="-122"/>
                <a:cs typeface="+mn-cs"/>
              </a:rPr>
              <a:t>3.</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你还发现有其他体现</a:t>
            </a:r>
            <a:r>
              <a:rPr lang="zh-CN" sz="3200" b="1" dirty="0">
                <a:uFillTx/>
                <a:latin typeface="Arial" panose="020B0604020202020204" pitchFamily="34" charset="0"/>
                <a:ea typeface="SimSun-ExtB" panose="02010609060101010101" pitchFamily="49" charset="-122"/>
                <a:sym typeface="+mn-ea"/>
              </a:rPr>
              <a:t>猫</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与</a:t>
            </a:r>
            <a:r>
              <a:rPr lang="zh-CN" sz="3200" b="1" dirty="0">
                <a:uFillTx/>
                <a:latin typeface="Arial" panose="020B0604020202020204" pitchFamily="34" charset="0"/>
                <a:ea typeface="SimSun-ExtB" panose="02010609060101010101" pitchFamily="49" charset="-122"/>
                <a:sym typeface="+mn-ea"/>
              </a:rPr>
              <a:t>人</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的疏密关系的地方吗？</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13" name="文本框 12"/>
          <p:cNvSpPr txBox="1"/>
          <p:nvPr/>
        </p:nvSpPr>
        <p:spPr>
          <a:xfrm>
            <a:off x="1774825" y="219138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第一只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774825" y="294703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第二只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774825" y="4479925"/>
            <a:ext cx="14160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第三只</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3585845" y="2175510"/>
            <a:ext cx="3357245" cy="583565"/>
          </a:xfrm>
          <a:prstGeom prst="rect">
            <a:avLst/>
          </a:prstGeom>
          <a:noFill/>
          <a:ln>
            <a:noFill/>
          </a:ln>
        </p:spPr>
        <p:txBody>
          <a:bodyPr wrap="square" anchor="t">
            <a:spAutoFit/>
          </a:bodyPr>
          <a:p>
            <a:pPr algn="l" eaLnBrk="1" hangingPunct="1"/>
            <a:r>
              <a:rPr lang="zh-CN" altLang="en-US" sz="3200" b="1" dirty="0">
                <a:latin typeface="楷体" panose="02010609060101010101" pitchFamily="49" charset="-122"/>
                <a:ea typeface="楷体" panose="02010609060101010101" pitchFamily="49" charset="-122"/>
              </a:rPr>
              <a:t>感着一缕的酸辛</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3585845" y="2939415"/>
            <a:ext cx="3357245" cy="583565"/>
          </a:xfrm>
          <a:prstGeom prst="rect">
            <a:avLst/>
          </a:prstGeom>
          <a:noFill/>
          <a:ln>
            <a:noFill/>
          </a:ln>
        </p:spPr>
        <p:txBody>
          <a:bodyPr wrap="square" anchor="t">
            <a:spAutoFit/>
          </a:bodyPr>
          <a:p>
            <a:pPr algn="l" eaLnBrk="1" hangingPunct="1"/>
            <a:r>
              <a:rPr lang="zh-CN" altLang="en-US" sz="3200" b="1" dirty="0">
                <a:latin typeface="楷体" panose="02010609060101010101" pitchFamily="49" charset="-122"/>
                <a:ea typeface="楷体" panose="02010609060101010101" pitchFamily="49" charset="-122"/>
              </a:rPr>
              <a:t>恨恨地</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诅骂</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p:nvPr/>
        </p:nvSpPr>
        <p:spPr>
          <a:xfrm>
            <a:off x="3220720" y="3640455"/>
            <a:ext cx="5163820" cy="583565"/>
          </a:xfrm>
          <a:prstGeom prst="rect">
            <a:avLst/>
          </a:prstGeom>
          <a:noFill/>
          <a:ln>
            <a:noFill/>
          </a:ln>
        </p:spPr>
        <p:txBody>
          <a:bodyPr wrap="square" anchor="t">
            <a:spAutoFit/>
          </a:bodyPr>
          <a:p>
            <a:pPr algn="l" eaLnBrk="1" hangingPunct="1"/>
            <a:r>
              <a:rPr lang="zh-CN" altLang="en-US" sz="3200" b="1" dirty="0">
                <a:solidFill>
                  <a:srgbClr val="FF0000"/>
                </a:solidFill>
                <a:latin typeface="楷体" panose="02010609060101010101" pitchFamily="49" charset="-122"/>
                <a:ea typeface="楷体" panose="02010609060101010101" pitchFamily="49" charset="-122"/>
              </a:rPr>
              <a:t>痛苦的程度</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关系的</a:t>
            </a:r>
            <a:r>
              <a:rPr lang="zh-CN" sz="3200" b="1" dirty="0">
                <a:solidFill>
                  <a:srgbClr val="FF0000"/>
                </a:solidFill>
                <a:uFillTx/>
                <a:latin typeface="楷体" panose="02010609060101010101" pitchFamily="49" charset="-122"/>
                <a:ea typeface="楷体" panose="02010609060101010101" pitchFamily="49" charset="-122"/>
                <a:sym typeface="+mn-ea"/>
              </a:rPr>
              <a:t>亲疏</a:t>
            </a:r>
            <a:endParaRPr lang="zh-CN" altLang="en-US" sz="3200" b="1" dirty="0">
              <a:solidFill>
                <a:srgbClr val="FF0000"/>
              </a:solidFill>
              <a:uFillTx/>
              <a:latin typeface="楷体" panose="02010609060101010101" pitchFamily="49" charset="-122"/>
              <a:ea typeface="楷体" panose="02010609060101010101" pitchFamily="49" charset="-122"/>
              <a:sym typeface="+mn-ea"/>
            </a:endParaRPr>
          </a:p>
        </p:txBody>
      </p:sp>
      <p:sp>
        <p:nvSpPr>
          <p:cNvPr id="9" name="文本框 8"/>
          <p:cNvSpPr txBox="1"/>
          <p:nvPr/>
        </p:nvSpPr>
        <p:spPr>
          <a:xfrm>
            <a:off x="3220720" y="4449445"/>
            <a:ext cx="2870200" cy="583565"/>
          </a:xfrm>
          <a:prstGeom prst="rect">
            <a:avLst/>
          </a:prstGeom>
          <a:noFill/>
          <a:ln>
            <a:noFill/>
          </a:ln>
        </p:spPr>
        <p:txBody>
          <a:bodyPr wrap="square" anchor="t">
            <a:spAutoFit/>
          </a:bodyPr>
          <a:p>
            <a:pPr algn="ctr" eaLnBrk="1" hangingPunct="1"/>
            <a:r>
              <a:rPr lang="zh-CN" sz="3200" b="1">
                <a:effectLst/>
                <a:latin typeface="宋体" panose="02010600030101010101" pitchFamily="2" charset="-122"/>
                <a:ea typeface="宋体" panose="02010600030101010101" pitchFamily="2" charset="-122"/>
                <a:sym typeface="微软雅黑" panose="020B0503020204020204" charset="-122"/>
              </a:rPr>
              <a:t>冬天的早晨</a:t>
            </a:r>
            <a:endParaRPr lang="zh-CN" sz="3200" b="1" u="sng" dirty="0" smtClean="0">
              <a:ln>
                <a:noFill/>
              </a:ln>
              <a:effectLst/>
              <a:latin typeface="宋体" panose="02010600030101010101" pitchFamily="2" charset="-122"/>
              <a:ea typeface="宋体" panose="02010600030101010101" pitchFamily="2" charset="-122"/>
              <a:sym typeface="微软雅黑" panose="020B0503020204020204" charset="-122"/>
            </a:endParaRPr>
          </a:p>
        </p:txBody>
      </p:sp>
      <p:sp>
        <p:nvSpPr>
          <p:cNvPr id="10" name="文本框 9"/>
          <p:cNvSpPr txBox="1"/>
          <p:nvPr/>
        </p:nvSpPr>
        <p:spPr>
          <a:xfrm>
            <a:off x="3190875" y="5105400"/>
            <a:ext cx="6835775" cy="1076325"/>
          </a:xfrm>
          <a:prstGeom prst="rect">
            <a:avLst/>
          </a:prstGeom>
          <a:noFill/>
          <a:ln>
            <a:noFill/>
          </a:ln>
        </p:spPr>
        <p:txBody>
          <a:bodyPr wrap="square" anchor="t">
            <a:spAutoFit/>
          </a:bodyPr>
          <a:p>
            <a:pPr algn="l" eaLnBrk="1" hangingPunct="1"/>
            <a:r>
              <a:rPr lang="zh-CN" altLang="en-US" sz="3200" b="1" dirty="0">
                <a:solidFill>
                  <a:srgbClr val="FF0000"/>
                </a:solidFill>
                <a:latin typeface="楷体" panose="02010609060101010101" pitchFamily="49" charset="-122"/>
                <a:ea typeface="楷体" panose="02010609060101010101" pitchFamily="49" charset="-122"/>
              </a:rPr>
              <a:t>以寒冷的气息暗示了人与它的距离</a:t>
            </a:r>
            <a:endParaRPr lang="zh-CN" altLang="en-US" sz="3200" b="1" dirty="0">
              <a:solidFill>
                <a:srgbClr val="FF0000"/>
              </a:solidFill>
              <a:latin typeface="楷体" panose="02010609060101010101" pitchFamily="49" charset="-122"/>
              <a:ea typeface="楷体" panose="02010609060101010101" pitchFamily="49" charset="-122"/>
            </a:endParaRPr>
          </a:p>
          <a:p>
            <a:pPr algn="ctr" eaLnBrk="1" hangingPunct="1"/>
            <a:r>
              <a:rPr lang="zh-CN" altLang="en-US" sz="3200" b="1" dirty="0">
                <a:solidFill>
                  <a:srgbClr val="FF0000"/>
                </a:solidFill>
                <a:latin typeface="楷体" panose="02010609060101010101" pitchFamily="49" charset="-122"/>
                <a:ea typeface="楷体" panose="02010609060101010101" pitchFamily="49" charset="-122"/>
              </a:rPr>
              <a:t>伏笔三猫命运之凄楚</a:t>
            </a:r>
            <a:endParaRPr lang="zh-CN" altLang="en-US" sz="3200" b="1" dirty="0">
              <a:solidFill>
                <a:srgbClr val="FF0000"/>
              </a:solidFill>
              <a:uFillTx/>
              <a:latin typeface="Arial" panose="020B0604020202020204" pitchFamily="34" charset="0"/>
              <a:ea typeface="SimSun-ExtB"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blinds(horizontal)">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8005" name="文本框 1"/>
          <p:cNvSpPr txBox="1"/>
          <p:nvPr/>
        </p:nvSpPr>
        <p:spPr>
          <a:xfrm>
            <a:off x="798195" y="773430"/>
            <a:ext cx="10630535" cy="107632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4.【</a:t>
            </a:r>
            <a:r>
              <a:rPr lang="zh-CN" altLang="en-US" sz="3200" b="1">
                <a:latin typeface="宋体" panose="02010600030101010101" pitchFamily="2" charset="-122"/>
                <a:ea typeface="宋体" panose="02010600030101010101" pitchFamily="2" charset="-122"/>
              </a:rPr>
              <a:t>散文化抒情</a:t>
            </a:r>
            <a:r>
              <a:rPr lang="en-US"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黑体" panose="02010609060101010101" charset="-122"/>
              </a:rPr>
              <a:t>我</a:t>
            </a:r>
            <a:r>
              <a:rPr lang="en-US" altLang="en-US"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虽然不是作者本人</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但其强烈的情感流露在朴实的语言中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为极具感染力。</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875665" y="1849755"/>
            <a:ext cx="10285095" cy="1076325"/>
          </a:xfrm>
          <a:prstGeom prst="rect">
            <a:avLst/>
          </a:prstGeom>
          <a:noFill/>
          <a:ln w="9525">
            <a:noFill/>
          </a:ln>
        </p:spPr>
        <p:txBody>
          <a:bodyPr wrap="square" anchor="t">
            <a:spAutoFit/>
          </a:bodyPr>
          <a:p>
            <a:r>
              <a:rPr lang="zh-CN" altLang="zh-CN" sz="3200" b="1">
                <a:latin typeface="宋体" panose="02010600030101010101" pitchFamily="2" charset="-122"/>
                <a:ea typeface="宋体" panose="02010600030101010101" pitchFamily="2" charset="-122"/>
              </a:rPr>
              <a:t>⑴</a:t>
            </a:r>
            <a:r>
              <a:rPr lang="zh-CN" altLang="zh-CN" sz="3200" b="1">
                <a:latin typeface="楷体" panose="02010609060101010101" pitchFamily="49" charset="-122"/>
                <a:ea typeface="楷体" panose="02010609060101010101" pitchFamily="49" charset="-122"/>
              </a:rPr>
              <a:t>花白</a:t>
            </a:r>
            <a:r>
              <a:rPr lang="zh-CN" altLang="zh-CN" sz="3200" b="1" dirty="0">
                <a:latin typeface="楷体" panose="02010609060101010101" pitchFamily="49" charset="-122"/>
                <a:ea typeface="楷体" panose="02010609060101010101" pitchFamily="49" charset="-122"/>
              </a:rPr>
              <a:t>的毛</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很活泼</a:t>
            </a:r>
            <a:r>
              <a:rPr lang="en-US" altLang="zh-CN" sz="3200" b="1">
                <a:latin typeface="Arial" panose="020B0604020202020204" pitchFamily="34" charset="0"/>
                <a:ea typeface="宋体" panose="02010600030101010101" pitchFamily="2" charset="-122"/>
              </a:rPr>
              <a:t>,</a:t>
            </a:r>
            <a:r>
              <a:rPr lang="zh-CN" altLang="en-US" sz="3200" b="1" dirty="0">
                <a:latin typeface="楷体" panose="02010609060101010101" pitchFamily="49" charset="-122"/>
                <a:ea typeface="楷体" panose="02010609060101010101" pitchFamily="49" charset="-122"/>
              </a:rPr>
              <a:t>常</a:t>
            </a:r>
            <a:r>
              <a:rPr lang="zh-CN" altLang="zh-CN" sz="3200" b="1">
                <a:latin typeface="楷体" panose="02010609060101010101" pitchFamily="49" charset="-122"/>
                <a:ea typeface="楷体" panose="02010609060101010101" pitchFamily="49" charset="-122"/>
              </a:rPr>
              <a:t>如带着泥土的白雪球</a:t>
            </a:r>
            <a:r>
              <a:rPr lang="zh-CN" altLang="zh-CN" sz="3200" b="1" dirty="0">
                <a:latin typeface="楷体" panose="02010609060101010101" pitchFamily="49" charset="-122"/>
                <a:ea typeface="楷体" panose="02010609060101010101" pitchFamily="49" charset="-122"/>
              </a:rPr>
              <a:t>似的</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在</a:t>
            </a:r>
            <a:r>
              <a:rPr lang="zh-CN" altLang="zh-CN" sz="3200" b="1">
                <a:latin typeface="楷体" panose="02010609060101010101" pitchFamily="49" charset="-122"/>
                <a:ea typeface="楷体" panose="02010609060101010101" pitchFamily="49" charset="-122"/>
              </a:rPr>
              <a:t>廊前太阳光里滚来滚去。</a:t>
            </a:r>
            <a:endParaRPr lang="zh-CN" altLang="zh-CN" sz="3200" b="1">
              <a:latin typeface="楷体" panose="02010609060101010101" pitchFamily="49" charset="-122"/>
              <a:ea typeface="楷体" panose="02010609060101010101" pitchFamily="49" charset="-122"/>
            </a:endParaRPr>
          </a:p>
        </p:txBody>
      </p:sp>
      <p:sp>
        <p:nvSpPr>
          <p:cNvPr id="23559" name="文本框 6"/>
          <p:cNvSpPr txBox="1"/>
          <p:nvPr/>
        </p:nvSpPr>
        <p:spPr>
          <a:xfrm>
            <a:off x="875665" y="2809875"/>
            <a:ext cx="10204450" cy="1568450"/>
          </a:xfrm>
          <a:prstGeom prst="rect">
            <a:avLst/>
          </a:prstGeom>
          <a:noFill/>
          <a:ln w="9525">
            <a:noFill/>
          </a:ln>
        </p:spPr>
        <p:txBody>
          <a:bodyPr wrap="square" anchor="t">
            <a:spAutoFit/>
          </a:bodyPr>
          <a:p>
            <a:r>
              <a:rPr lang="zh-CN" altLang="en-US" sz="3200" b="1">
                <a:solidFill>
                  <a:srgbClr val="4E42ED"/>
                </a:solidFill>
                <a:latin typeface="楷体" panose="02010609060101010101" pitchFamily="49" charset="-122"/>
                <a:ea typeface="楷体" panose="02010609060101010101" pitchFamily="49" charset="-122"/>
              </a:rPr>
              <a:t>运用</a:t>
            </a:r>
            <a:r>
              <a:rPr lang="zh-CN" altLang="en-US" sz="3200" b="1">
                <a:solidFill>
                  <a:srgbClr val="FF0000"/>
                </a:solidFill>
                <a:latin typeface="楷体" panose="02010609060101010101" pitchFamily="49" charset="-122"/>
                <a:ea typeface="楷体" panose="02010609060101010101" pitchFamily="49" charset="-122"/>
              </a:rPr>
              <a:t>比喻</a:t>
            </a:r>
            <a:r>
              <a:rPr lang="zh-CN" altLang="en-US" sz="3200" b="1">
                <a:solidFill>
                  <a:srgbClr val="4E42ED"/>
                </a:solidFill>
                <a:latin typeface="楷体" panose="02010609060101010101" pitchFamily="49" charset="-122"/>
                <a:ea typeface="楷体" panose="02010609060101010101" pitchFamily="49" charset="-122"/>
              </a:rPr>
              <a:t>手法</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dirty="0">
                <a:solidFill>
                  <a:srgbClr val="4E42ED"/>
                </a:solidFill>
                <a:latin typeface="楷体" panose="02010609060101010101" pitchFamily="49" charset="-122"/>
                <a:ea typeface="楷体" panose="02010609060101010101" pitchFamily="49" charset="-122"/>
              </a:rPr>
              <a:t>将</a:t>
            </a:r>
            <a:r>
              <a:rPr lang="zh-CN" altLang="en-US" sz="3200" b="1">
                <a:solidFill>
                  <a:srgbClr val="4E42ED"/>
                </a:solidFill>
                <a:latin typeface="楷体" panose="02010609060101010101" pitchFamily="49" charset="-122"/>
                <a:ea typeface="楷体" panose="02010609060101010101" pitchFamily="49" charset="-122"/>
              </a:rPr>
              <a:t>小猫比喻为</a:t>
            </a:r>
            <a:r>
              <a:rPr lang="zh-CN" altLang="en-US" sz="3200" b="1" dirty="0">
                <a:solidFill>
                  <a:srgbClr val="4E42ED"/>
                </a:solidFill>
                <a:latin typeface="楷体" panose="02010609060101010101" pitchFamily="49" charset="-122"/>
                <a:ea typeface="楷体" panose="02010609060101010101" pitchFamily="49" charset="-122"/>
              </a:rPr>
              <a:t>带</a:t>
            </a:r>
            <a:r>
              <a:rPr lang="zh-CN" altLang="en-US" sz="3200" b="1">
                <a:solidFill>
                  <a:srgbClr val="4E42ED"/>
                </a:solidFill>
                <a:latin typeface="楷体" panose="02010609060101010101" pitchFamily="49" charset="-122"/>
                <a:ea typeface="楷体" panose="02010609060101010101" pitchFamily="49" charset="-122"/>
              </a:rPr>
              <a:t>着泥土的白雪</a:t>
            </a:r>
            <a:r>
              <a:rPr lang="zh-CN" altLang="en-US" sz="3200" b="1" dirty="0">
                <a:solidFill>
                  <a:srgbClr val="4E42ED"/>
                </a:solidFill>
                <a:latin typeface="楷体" panose="02010609060101010101" pitchFamily="49" charset="-122"/>
                <a:ea typeface="楷体" panose="02010609060101010101" pitchFamily="49" charset="-122"/>
              </a:rPr>
              <a:t>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滚</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字</a:t>
            </a:r>
            <a:r>
              <a:rPr lang="zh-CN" altLang="en-US" sz="3200" b="1" dirty="0">
                <a:solidFill>
                  <a:srgbClr val="4E42ED"/>
                </a:solidFill>
                <a:latin typeface="楷体" panose="02010609060101010101" pitchFamily="49" charset="-122"/>
                <a:ea typeface="楷体" panose="02010609060101010101" pitchFamily="49" charset="-122"/>
              </a:rPr>
              <a:t>与</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白雪球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相照应</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表现了小猫的</a:t>
            </a:r>
            <a:r>
              <a:rPr lang="zh-CN" altLang="en-US" sz="3200" b="1">
                <a:solidFill>
                  <a:srgbClr val="FF0000"/>
                </a:solidFill>
                <a:latin typeface="楷体" panose="02010609060101010101" pitchFamily="49" charset="-122"/>
                <a:ea typeface="楷体" panose="02010609060101010101" pitchFamily="49" charset="-122"/>
              </a:rPr>
              <a:t>活泼可</a:t>
            </a:r>
            <a:r>
              <a:rPr lang="zh-CN" altLang="en-US" sz="3200" b="1" dirty="0">
                <a:solidFill>
                  <a:srgbClr val="FF0000"/>
                </a:solidFill>
                <a:latin typeface="楷体" panose="02010609060101010101" pitchFamily="49" charset="-122"/>
                <a:ea typeface="楷体" panose="02010609060101010101" pitchFamily="49" charset="-122"/>
              </a:rPr>
              <a:t>爱</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表达</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对猫的无限</a:t>
            </a:r>
            <a:r>
              <a:rPr lang="zh-CN" altLang="en-US" sz="3200" b="1" dirty="0">
                <a:solidFill>
                  <a:srgbClr val="FF0000"/>
                </a:solidFill>
                <a:latin typeface="楷体" panose="02010609060101010101" pitchFamily="49" charset="-122"/>
                <a:ea typeface="楷体" panose="02010609060101010101" pitchFamily="49" charset="-122"/>
              </a:rPr>
              <a:t>喜爱</a:t>
            </a:r>
            <a:r>
              <a:rPr lang="zh-CN" altLang="en-US" sz="3200" b="1" dirty="0">
                <a:solidFill>
                  <a:srgbClr val="4E42ED"/>
                </a:solidFill>
                <a:latin typeface="楷体" panose="02010609060101010101" pitchFamily="49" charset="-122"/>
                <a:ea typeface="楷体" panose="02010609060101010101" pitchFamily="49" charset="-122"/>
              </a:rPr>
              <a:t>之情。</a:t>
            </a:r>
            <a:endParaRPr lang="zh-CN" altLang="en-US" sz="3200" b="1" dirty="0">
              <a:solidFill>
                <a:srgbClr val="4E42ED"/>
              </a:solidFill>
              <a:latin typeface="楷体" panose="02010609060101010101" pitchFamily="49" charset="-122"/>
              <a:ea typeface="楷体" panose="02010609060101010101" pitchFamily="49" charset="-122"/>
            </a:endParaRPr>
          </a:p>
        </p:txBody>
      </p:sp>
      <p:sp>
        <p:nvSpPr>
          <p:cNvPr id="2" name="文本框 1"/>
          <p:cNvSpPr txBox="1"/>
          <p:nvPr/>
        </p:nvSpPr>
        <p:spPr>
          <a:xfrm>
            <a:off x="875665" y="4378325"/>
            <a:ext cx="8277225" cy="583565"/>
          </a:xfrm>
          <a:prstGeom prst="rect">
            <a:avLst/>
          </a:prstGeom>
          <a:noFill/>
          <a:ln w="9525">
            <a:noFill/>
          </a:ln>
        </p:spPr>
        <p:txBody>
          <a:bodyPr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⑵</a:t>
            </a:r>
            <a:r>
              <a:rPr lang="zh-CN" altLang="zh-CN" sz="3200" b="1">
                <a:latin typeface="楷体" panose="02010609060101010101" pitchFamily="49" charset="-122"/>
                <a:ea typeface="楷体" panose="02010609060101010101" pitchFamily="49" charset="-122"/>
              </a:rPr>
              <a:t>大家都不高兴</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好像亡失了一个亲爱的同伴。</a:t>
            </a:r>
            <a:endParaRPr lang="zh-CN" altLang="zh-CN" sz="3200" b="1">
              <a:latin typeface="楷体" panose="02010609060101010101" pitchFamily="49" charset="-122"/>
              <a:ea typeface="楷体" panose="02010609060101010101" pitchFamily="49" charset="-122"/>
            </a:endParaRPr>
          </a:p>
        </p:txBody>
      </p:sp>
      <p:sp>
        <p:nvSpPr>
          <p:cNvPr id="6" name="文本框 5"/>
          <p:cNvSpPr txBox="1"/>
          <p:nvPr/>
        </p:nvSpPr>
        <p:spPr>
          <a:xfrm>
            <a:off x="875665" y="5060315"/>
            <a:ext cx="10285095" cy="1076325"/>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将</a:t>
            </a:r>
            <a:r>
              <a:rPr lang="en-US" altLang="zh-CN" sz="3200" b="1">
                <a:solidFill>
                  <a:srgbClr val="4E42ED"/>
                </a:solidFill>
                <a:latin typeface="楷体" panose="02010609060101010101" pitchFamily="49" charset="-122"/>
                <a:ea typeface="楷体" panose="02010609060101010101" pitchFamily="49" charset="-122"/>
              </a:rPr>
              <a:t>小猫比喻为</a:t>
            </a:r>
            <a:r>
              <a:rPr lang="zh-CN" altLang="en-US" sz="3200" b="1">
                <a:solidFill>
                  <a:srgbClr val="4E42ED"/>
                </a:solidFill>
                <a:latin typeface="Arial" panose="020B0604020202020204" pitchFamily="34" charset="0"/>
                <a:ea typeface="宋体" panose="02010600030101010101" pitchFamily="2" charset="-122"/>
              </a:rPr>
              <a:t>人</a:t>
            </a:r>
            <a:r>
              <a:rPr lang="en-US" altLang="zh-CN" sz="3200" b="1">
                <a:solidFill>
                  <a:srgbClr val="4E42ED"/>
                </a:solidFill>
                <a:latin typeface="楷体" panose="02010609060101010101" pitchFamily="49" charset="-122"/>
                <a:ea typeface="楷体" panose="02010609060101010101" pitchFamily="49" charset="-122"/>
              </a:rPr>
              <a:t>的</a:t>
            </a:r>
            <a:r>
              <a:rPr lang="zh-CN" altLang="en-US" sz="3200" b="1">
                <a:solidFill>
                  <a:srgbClr val="4E42ED"/>
                </a:solidFill>
                <a:latin typeface="楷体" panose="02010609060101010101" pitchFamily="49" charset="-122"/>
                <a:ea typeface="楷体" panose="02010609060101010101" pitchFamily="49" charset="-122"/>
              </a:rPr>
              <a:t>同</a:t>
            </a:r>
            <a:r>
              <a:rPr lang="en-US" altLang="zh-CN" sz="3200" b="1">
                <a:solidFill>
                  <a:srgbClr val="4E42ED"/>
                </a:solidFill>
                <a:latin typeface="楷体" panose="02010609060101010101" pitchFamily="49" charset="-122"/>
                <a:ea typeface="楷体" panose="02010609060101010101" pitchFamily="49" charset="-122"/>
              </a:rPr>
              <a:t>伴</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4E42ED"/>
                </a:solidFill>
                <a:latin typeface="楷体" panose="02010609060101010101" pitchFamily="49" charset="-122"/>
                <a:ea typeface="楷体" panose="02010609060101010101" pitchFamily="49" charset="-122"/>
                <a:sym typeface="+mn-ea"/>
              </a:rPr>
              <a:t>强调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我们</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全家对这只小猫的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喜爱之情</a:t>
            </a:r>
            <a:r>
              <a:rPr lang="zh-CN" altLang="en-US" sz="2800" b="1">
                <a:latin typeface="楷体" panose="02010609060101010101" pitchFamily="49" charset="-122"/>
                <a:ea typeface="楷体" panose="02010609060101010101" pitchFamily="49" charset="-122"/>
                <a:sym typeface="微软雅黑" panose="020B0503020204020204" charset="-122"/>
              </a:rPr>
              <a:t>。</a:t>
            </a:r>
            <a:endParaRPr lang="zh-CN" altLang="en-US" sz="2800" b="1">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935990" y="1389380"/>
            <a:ext cx="8277225" cy="583565"/>
          </a:xfrm>
          <a:prstGeom prst="rect">
            <a:avLst/>
          </a:prstGeom>
          <a:noFill/>
          <a:ln w="9525">
            <a:noFill/>
          </a:ln>
        </p:spPr>
        <p:txBody>
          <a:bodyPr anchor="t">
            <a:spAutoFit/>
          </a:bodyPr>
          <a:p>
            <a:pPr>
              <a:lnSpc>
                <a:spcPct val="100000"/>
              </a:lnSpc>
            </a:pPr>
            <a:r>
              <a:rPr altLang="zh-CN" sz="3200" b="1">
                <a:latin typeface="宋体" panose="02010600030101010101" pitchFamily="2" charset="-122"/>
                <a:ea typeface="宋体" panose="02010600030101010101" pitchFamily="2" charset="-122"/>
                <a:sym typeface="微软雅黑" panose="020B0503020204020204" charset="-122"/>
              </a:rPr>
              <a:t>⑶</a:t>
            </a:r>
            <a:r>
              <a:rPr lang="zh-CN" altLang="zh-CN" sz="3200" b="1">
                <a:latin typeface="楷体" panose="02010609060101010101" pitchFamily="49" charset="-122"/>
                <a:ea typeface="楷体" panose="02010609060101010101" pitchFamily="49" charset="-122"/>
                <a:sym typeface="黑体" panose="02010609060101010101" charset="-122"/>
              </a:rPr>
              <a:t>真是</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畏罪潜逃</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了</a:t>
            </a:r>
            <a:r>
              <a:rPr lang="en-US" altLang="zh-CN"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我以为</a:t>
            </a:r>
            <a:r>
              <a:rPr lang="zh-CN" altLang="zh-CN" sz="3200" b="1">
                <a:latin typeface="楷体" panose="02010609060101010101" pitchFamily="49" charset="-122"/>
                <a:ea typeface="楷体" panose="02010609060101010101" pitchFamily="49" charset="-122"/>
              </a:rPr>
              <a:t>。</a:t>
            </a:r>
            <a:endParaRPr lang="zh-CN" altLang="zh-CN" sz="3200" b="1">
              <a:latin typeface="楷体" panose="02010609060101010101" pitchFamily="49" charset="-122"/>
              <a:ea typeface="楷体" panose="02010609060101010101" pitchFamily="49" charset="-122"/>
            </a:endParaRPr>
          </a:p>
        </p:txBody>
      </p:sp>
      <p:sp>
        <p:nvSpPr>
          <p:cNvPr id="5" name="文本框 4"/>
          <p:cNvSpPr txBox="1"/>
          <p:nvPr/>
        </p:nvSpPr>
        <p:spPr>
          <a:xfrm>
            <a:off x="875665" y="1972945"/>
            <a:ext cx="9927590"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拟人</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zh-CN" altLang="en-US" sz="3200" b="1">
                <a:solidFill>
                  <a:srgbClr val="4E42ED"/>
                </a:solidFill>
                <a:latin typeface="楷体" panose="02010609060101010101" pitchFamily="49" charset="-122"/>
                <a:ea typeface="楷体" panose="02010609060101010101" pitchFamily="49" charset="-122"/>
              </a:rPr>
              <a:t>用于人身上的词语用在猫身上</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latin typeface="Arial" panose="020B0604020202020204" pitchFamily="34" charset="0"/>
                <a:ea typeface="宋体" panose="02010600030101010101" pitchFamily="2" charset="-122"/>
              </a:rPr>
              <a:t>。</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我</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主观上认为凶手就是猫</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表达对猫的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愤怒之情</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7" name="文本框 6"/>
          <p:cNvSpPr txBox="1"/>
          <p:nvPr/>
        </p:nvSpPr>
        <p:spPr>
          <a:xfrm>
            <a:off x="875665" y="3180080"/>
            <a:ext cx="9837420" cy="107632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微软雅黑" panose="020B0503020204020204" charset="-122"/>
              </a:rPr>
              <a:t>⑷</a:t>
            </a:r>
            <a:r>
              <a:rPr lang="zh-CN" altLang="zh-CN" sz="3200" b="1">
                <a:latin typeface="楷体" panose="02010609060101010101" pitchFamily="49" charset="-122"/>
                <a:ea typeface="楷体" panose="02010609060101010101" pitchFamily="49" charset="-122"/>
              </a:rPr>
              <a:t>想到它的无抵抗的逃避</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益使我感到我的暴怒、我的虐待</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都是针</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刺我良心的针！</a:t>
            </a:r>
            <a:endParaRPr lang="zh-CN" altLang="zh-CN" sz="3200" b="1">
              <a:latin typeface="楷体" panose="02010609060101010101" pitchFamily="49" charset="-122"/>
              <a:ea typeface="楷体" panose="02010609060101010101" pitchFamily="49" charset="-122"/>
            </a:endParaRPr>
          </a:p>
        </p:txBody>
      </p:sp>
      <p:sp>
        <p:nvSpPr>
          <p:cNvPr id="8" name="文本框 7"/>
          <p:cNvSpPr txBox="1"/>
          <p:nvPr/>
        </p:nvSpPr>
        <p:spPr>
          <a:xfrm>
            <a:off x="935990" y="4256405"/>
            <a:ext cx="9675495" cy="1568450"/>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当时对猫的态度</a:t>
            </a:r>
            <a:r>
              <a:rPr lang="en-US" altLang="zh-CN" sz="3200" b="1">
                <a:solidFill>
                  <a:srgbClr val="4E42ED"/>
                </a:solidFill>
                <a:latin typeface="楷体" panose="02010609060101010101" pitchFamily="49" charset="-122"/>
                <a:ea typeface="楷体" panose="02010609060101010101" pitchFamily="49" charset="-122"/>
              </a:rPr>
              <a:t>比</a:t>
            </a:r>
            <a:r>
              <a:rPr lang="zh-CN" altLang="en-US" sz="3200" b="1">
                <a:solidFill>
                  <a:srgbClr val="4E42ED"/>
                </a:solidFill>
                <a:latin typeface="楷体" panose="02010609060101010101" pitchFamily="49" charset="-122"/>
                <a:ea typeface="楷体" panose="02010609060101010101" pitchFamily="49" charset="-122"/>
              </a:rPr>
              <a:t>作</a:t>
            </a:r>
            <a:r>
              <a:rPr lang="zh-CN" altLang="zh-CN" sz="3200" b="1">
                <a:solidFill>
                  <a:srgbClr val="4E42ED"/>
                </a:solidFill>
                <a:latin typeface="楷体" panose="02010609060101010101" pitchFamily="49" charset="-122"/>
                <a:ea typeface="楷体" panose="02010609060101010101" pitchFamily="49" charset="-122"/>
              </a:rPr>
              <a:t>针</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刺</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字表现了程度之深</a:t>
            </a:r>
            <a:r>
              <a:rPr lang="zh-CN" altLang="en-US" sz="3200" b="1">
                <a:solidFill>
                  <a:srgbClr val="4E42ED"/>
                </a:solidFill>
                <a:sym typeface="+mn-ea"/>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强调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的</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悔恨和</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遗憾之深</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Rectangle 3"/>
          <p:cNvSpPr txBox="1">
            <a:spLocks noRot="1" noChangeArrowheads="1"/>
          </p:cNvSpPr>
          <p:nvPr/>
        </p:nvSpPr>
        <p:spPr bwMode="auto">
          <a:xfrm>
            <a:off x="908050" y="1987550"/>
            <a:ext cx="10006330" cy="282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1.</a:t>
            </a:r>
            <a:r>
              <a:rPr lang="zh-CN" altLang="en-US" sz="3200" b="1" noProof="1">
                <a:latin typeface="宋体" panose="02010600030101010101" pitchFamily="2" charset="-122"/>
              </a:rPr>
              <a:t>通过默读课文</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整体把握文章内容</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概括并比较三只猫的不同特点和命运</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揣摩生动的细节描写。</a:t>
            </a:r>
            <a:endParaRPr lang="zh-CN" altLang="en-US" sz="3200" b="1" dirty="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体会作者对三只猫的感情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感悟作者对第三只猫死后的悔恨之情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思考其中蕴含的人生哲理</a:t>
            </a:r>
            <a:r>
              <a:rPr lang="zh-CN" altLang="en-US" sz="3200" b="1" dirty="0" smtClean="0">
                <a:solidFill>
                  <a:srgbClr val="000000"/>
                </a:solidFill>
                <a:latin typeface="宋体" panose="02010600030101010101" pitchFamily="2" charset="-122"/>
              </a:rPr>
              <a:t>。</a:t>
            </a:r>
            <a:endParaRPr lang="en-US" altLang="zh-CN" sz="3200" b="1" dirty="0" smtClean="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smtClean="0">
                <a:solidFill>
                  <a:srgbClr val="000000"/>
                </a:solidFill>
                <a:latin typeface="宋体" panose="02010600030101010101" pitchFamily="2" charset="-122"/>
              </a:rPr>
              <a:t>3.</a:t>
            </a:r>
            <a:r>
              <a:rPr lang="zh-CN" altLang="en-US" sz="3200" b="1" smtClean="0">
                <a:solidFill>
                  <a:srgbClr val="000000"/>
                </a:solidFill>
                <a:latin typeface="宋体" panose="02010600030101010101" pitchFamily="2" charset="-122"/>
              </a:rPr>
              <a:t>培养</a:t>
            </a:r>
            <a:r>
              <a:rPr lang="zh-CN" altLang="en-US" sz="3200" b="1" dirty="0">
                <a:solidFill>
                  <a:srgbClr val="000000"/>
                </a:solidFill>
                <a:latin typeface="宋体" panose="02010600030101010101" pitchFamily="2" charset="-122"/>
              </a:rPr>
              <a:t>关爱动物、善待生命、尊重生命的情感。</a:t>
            </a:r>
            <a:endParaRPr lang="zh-CN" altLang="en-US" sz="3200" b="1" dirty="0">
              <a:solidFill>
                <a:srgbClr val="000000"/>
              </a:solidFill>
              <a:latin typeface="宋体" panose="02010600030101010101" pitchFamily="2" charset="-122"/>
            </a:endParaRPr>
          </a:p>
          <a:p>
            <a:pPr eaLnBrk="1" hangingPunct="1">
              <a:lnSpc>
                <a:spcPct val="150000"/>
              </a:lnSpc>
              <a:spcBef>
                <a:spcPct val="20000"/>
              </a:spcBef>
              <a:buFont typeface="Arial" panose="020B0604020202020204" pitchFamily="34" charset="0"/>
              <a:buChar char="•"/>
            </a:pPr>
            <a:endParaRPr lang="zh-CN" altLang="en-US" sz="3200" b="1" dirty="0">
              <a:solidFill>
                <a:srgbClr val="000000"/>
              </a:solidFill>
              <a:latin typeface="宋体" panose="02010600030101010101" pitchFamily="2" charset="-122"/>
            </a:endParaRPr>
          </a:p>
        </p:txBody>
      </p:sp>
      <p:sp>
        <p:nvSpPr>
          <p:cNvPr id="15363" name="矩形 5"/>
          <p:cNvSpPr>
            <a:spLocks noChangeArrowheads="1"/>
          </p:cNvSpPr>
          <p:nvPr/>
        </p:nvSpPr>
        <p:spPr bwMode="auto">
          <a:xfrm>
            <a:off x="5098329" y="790762"/>
            <a:ext cx="24481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rgbClr val="FF3300"/>
                </a:solidFill>
                <a:latin typeface="黑体" panose="02010609060101010101" charset="-122"/>
                <a:ea typeface="黑体" panose="02010609060101010101" charset="-122"/>
              </a:rPr>
              <a:t>学习</a:t>
            </a:r>
            <a:r>
              <a:rPr lang="zh-CN" altLang="en-US" sz="4400" b="1" dirty="0" smtClean="0">
                <a:solidFill>
                  <a:srgbClr val="FF3300"/>
                </a:solidFill>
                <a:latin typeface="黑体" panose="02010609060101010101" charset="-122"/>
                <a:ea typeface="黑体" panose="02010609060101010101" charset="-122"/>
              </a:rPr>
              <a:t>目标</a:t>
            </a:r>
            <a:endParaRPr lang="zh-CN" altLang="en-US" sz="4400" b="1" dirty="0">
              <a:solidFill>
                <a:srgbClr val="FF3300"/>
              </a:solidFill>
              <a:latin typeface="黑体" panose="02010609060101010101" charset="-122"/>
              <a:ea typeface="黑体" panose="02010609060101010101" charset="-122"/>
            </a:endParaRPr>
          </a:p>
        </p:txBody>
      </p:sp>
      <p:sp>
        <p:nvSpPr>
          <p:cNvPr id="15364" name="矩形 1"/>
          <p:cNvSpPr>
            <a:spLocks noChangeArrowheads="1"/>
          </p:cNvSpPr>
          <p:nvPr/>
        </p:nvSpPr>
        <p:spPr bwMode="auto">
          <a:xfrm>
            <a:off x="2256367" y="4665664"/>
            <a:ext cx="6096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b="1">
              <a:solidFill>
                <a:schemeClr val="tx2"/>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8005" name="文本框 1"/>
          <p:cNvSpPr txBox="1"/>
          <p:nvPr/>
        </p:nvSpPr>
        <p:spPr>
          <a:xfrm>
            <a:off x="798195" y="773430"/>
            <a:ext cx="10630535" cy="58356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5.</a:t>
            </a:r>
            <a:r>
              <a:rPr lang="zh-CN" altLang="en-US" sz="3200" b="1">
                <a:latin typeface="宋体" panose="02010600030101010101" pitchFamily="2" charset="-122"/>
                <a:ea typeface="宋体" panose="02010600030101010101" pitchFamily="2" charset="-122"/>
              </a:rPr>
              <a:t>诵读体验：</a:t>
            </a:r>
            <a:r>
              <a:rPr lang="zh-CN" sz="3200" b="1">
                <a:latin typeface="宋体" panose="02010600030101010101" pitchFamily="2" charset="-122"/>
                <a:ea typeface="宋体" panose="02010600030101010101" pitchFamily="2" charset="-122"/>
              </a:rPr>
              <a:t>下面这几句话该怎样读？</a:t>
            </a:r>
            <a:r>
              <a:rPr lang="zh-CN" altLang="en-US" sz="3200" b="1" dirty="0">
                <a:latin typeface="宋体" panose="02010600030101010101" pitchFamily="2" charset="-122"/>
                <a:ea typeface="宋体" panose="02010600030101010101" pitchFamily="2" charset="-122"/>
              </a:rPr>
              <a:t>说明理由</a:t>
            </a:r>
            <a:r>
              <a:rPr lang="zh-CN" altLang="en-US" sz="3200" b="1" dirty="0">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1068070" y="1276350"/>
            <a:ext cx="5243830" cy="583565"/>
          </a:xfrm>
          <a:prstGeom prst="rect">
            <a:avLst/>
          </a:prstGeom>
          <a:noFill/>
          <a:ln w="9525">
            <a:noFill/>
          </a:ln>
        </p:spPr>
        <p:txBody>
          <a:bodyPr wrap="square" anchor="t">
            <a:spAutoFit/>
          </a:bodyPr>
          <a:p>
            <a:r>
              <a:rPr lang="zh-CN" altLang="zh-CN" sz="3200" b="1">
                <a:latin typeface="宋体" panose="02010600030101010101" pitchFamily="2" charset="-122"/>
                <a:ea typeface="宋体" panose="02010600030101010101" pitchFamily="2" charset="-122"/>
              </a:rPr>
              <a:t>①</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一定是猫</a:t>
            </a:r>
            <a:r>
              <a:rPr lang="en-US" altLang="zh-CN" sz="3200" b="1">
                <a:latin typeface="Arial" panose="020B0604020202020204" pitchFamily="34" charset="0"/>
                <a:ea typeface="宋体" panose="02010600030101010101" pitchFamily="2" charset="-122"/>
                <a:sym typeface="+mn-ea"/>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一定是猫！</a:t>
            </a:r>
            <a:r>
              <a:rPr lang="en-US" altLang="zh-CN" sz="3200" b="1">
                <a:latin typeface="Arial" panose="020B0604020202020204" pitchFamily="34" charset="0"/>
                <a:ea typeface="宋体" panose="02010600030101010101" pitchFamily="2" charset="-122"/>
                <a:cs typeface="Arial" panose="020B0604020202020204" pitchFamily="34" charset="0"/>
              </a:rPr>
              <a:t>”</a:t>
            </a:r>
            <a:endParaRPr lang="zh-CN" altLang="zh-CN" sz="3200" b="1">
              <a:latin typeface="楷体" panose="02010609060101010101" pitchFamily="49" charset="-122"/>
              <a:ea typeface="楷体" panose="02010609060101010101" pitchFamily="49" charset="-122"/>
            </a:endParaRPr>
          </a:p>
        </p:txBody>
      </p:sp>
      <p:sp>
        <p:nvSpPr>
          <p:cNvPr id="5" name="文本框 4"/>
          <p:cNvSpPr txBox="1"/>
          <p:nvPr/>
        </p:nvSpPr>
        <p:spPr>
          <a:xfrm>
            <a:off x="997585" y="2875280"/>
            <a:ext cx="6431280" cy="58356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②</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altLang="zh-CN" sz="3200" b="1">
                <a:latin typeface="宋体" panose="02010600030101010101" pitchFamily="2" charset="-122"/>
                <a:ea typeface="宋体" panose="02010600030101010101" pitchFamily="2" charset="-122"/>
              </a:rPr>
              <a:t>张妈！你为什么不小心？！</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endParaRPr altLang="zh-CN" sz="3200" b="1">
              <a:latin typeface="宋体" panose="02010600030101010101" pitchFamily="2" charset="-122"/>
              <a:ea typeface="宋体" panose="02010600030101010101" pitchFamily="2" charset="-122"/>
            </a:endParaRPr>
          </a:p>
        </p:txBody>
      </p:sp>
      <p:sp>
        <p:nvSpPr>
          <p:cNvPr id="6" name="文本框 5"/>
          <p:cNvSpPr txBox="1"/>
          <p:nvPr/>
        </p:nvSpPr>
        <p:spPr>
          <a:xfrm>
            <a:off x="997585" y="4474210"/>
            <a:ext cx="4057650" cy="58356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③</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sz="3200" b="1">
                <a:latin typeface="宋体" panose="02010600030101010101" pitchFamily="2" charset="-122"/>
                <a:ea typeface="宋体" panose="02010600030101010101" pitchFamily="2" charset="-122"/>
              </a:rPr>
              <a:t>猫在这里了。</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endParaRPr altLang="zh-CN" sz="3200" b="1">
              <a:latin typeface="宋体" panose="02010600030101010101" pitchFamily="2" charset="-122"/>
              <a:ea typeface="宋体" panose="02010600030101010101" pitchFamily="2" charset="-122"/>
            </a:endParaRPr>
          </a:p>
        </p:txBody>
      </p:sp>
      <p:sp>
        <p:nvSpPr>
          <p:cNvPr id="7" name="文本框 6"/>
          <p:cNvSpPr txBox="1"/>
          <p:nvPr/>
        </p:nvSpPr>
        <p:spPr>
          <a:xfrm>
            <a:off x="1132205" y="1798955"/>
            <a:ext cx="9552305"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两次反复</a:t>
            </a:r>
            <a:r>
              <a:rPr lang="en-US" altLang="zh-CN" sz="3200" b="1">
                <a:solidFill>
                  <a:srgbClr val="FF0000"/>
                </a:solidFill>
                <a:latin typeface="楷体" panose="02010609060101010101" pitchFamily="49" charset="-122"/>
                <a:ea typeface="楷体" panose="02010609060101010101" pitchFamily="49" charset="-122"/>
                <a:sym typeface="微软雅黑" panose="020B050302020402020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暴怒</a:t>
            </a:r>
            <a:r>
              <a:rPr lang="en-US" altLang="zh-CN" sz="3200" b="1">
                <a:solidFill>
                  <a:srgbClr val="FF0000"/>
                </a:solidFill>
                <a:latin typeface="Arial" panose="020B0604020202020204" pitchFamily="34" charset="0"/>
                <a:ea typeface="宋体" panose="02010600030101010101" pitchFamily="2" charset="-122"/>
              </a:rPr>
              <a:t>,</a:t>
            </a:r>
            <a:r>
              <a:rPr lang="zh-CN" sz="3200" b="1">
                <a:solidFill>
                  <a:srgbClr val="FF0000"/>
                </a:solidFill>
                <a:latin typeface="楷体" panose="02010609060101010101" pitchFamily="49" charset="-122"/>
                <a:ea typeface="楷体" panose="02010609060101010101" pitchFamily="49" charset="-122"/>
              </a:rPr>
              <a:t>长久积压的厌恶和不满忍无可忍</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谦谦君子</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声调要高</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8" name="文本框 7"/>
          <p:cNvSpPr txBox="1"/>
          <p:nvPr/>
        </p:nvSpPr>
        <p:spPr>
          <a:xfrm>
            <a:off x="1068070" y="3427095"/>
            <a:ext cx="9552305" cy="1076325"/>
          </a:xfrm>
          <a:prstGeom prst="rect">
            <a:avLst/>
          </a:prstGeom>
          <a:noFill/>
          <a:ln w="9525">
            <a:noFill/>
          </a:ln>
        </p:spPr>
        <p:txBody>
          <a:bodyPr wrap="square" anchor="t">
            <a:spAutoFit/>
          </a:bodyPr>
          <a:p>
            <a:pPr>
              <a:lnSpc>
                <a:spcPct val="100000"/>
              </a:lnSpc>
              <a:spcBef>
                <a:spcPts val="50"/>
              </a:spcBef>
            </a:pP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妻</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的责骂</a:t>
            </a:r>
            <a:r>
              <a:rPr lang="en-US" altLang="zh-CN" sz="3200" b="1">
                <a:solidFill>
                  <a:srgbClr val="FF0000"/>
                </a:solidFill>
                <a:latin typeface="Arial" panose="020B0604020202020204" pitchFamily="34" charset="0"/>
                <a:ea typeface="宋体" panose="02010600030101010101" pitchFamily="2" charset="-122"/>
              </a:rPr>
              <a:t>,</a:t>
            </a:r>
            <a:r>
              <a:rPr lang="zh-CN" sz="3200" b="1">
                <a:solidFill>
                  <a:srgbClr val="FF0000"/>
                </a:solidFill>
                <a:latin typeface="楷体" panose="02010609060101010101" pitchFamily="49" charset="-122"/>
                <a:ea typeface="楷体" panose="02010609060101010101" pitchFamily="49" charset="-122"/>
              </a:rPr>
              <a:t>感叹与反问</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mn-ea"/>
              </a:rPr>
              <a:t>态度粗暴犀利</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对张妈的言语伤害</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声调高一些</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9" name="文本框 8"/>
          <p:cNvSpPr txBox="1"/>
          <p:nvPr/>
        </p:nvSpPr>
        <p:spPr>
          <a:xfrm>
            <a:off x="1068070" y="5055235"/>
            <a:ext cx="9328150"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三妹</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zh-CN" altLang="en-US"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叫道</a:t>
            </a: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a:t>
            </a:r>
            <a:r>
              <a:rPr lang="en-US" altLang="zh-CN" sz="3200" b="1">
                <a:solidFill>
                  <a:srgbClr val="FF0000"/>
                </a:solidFill>
                <a:latin typeface="Arial" panose="020B0604020202020204" pitchFamily="34" charset="0"/>
                <a:ea typeface="宋体" panose="02010600030101010101" pitchFamily="2" charset="-122"/>
              </a:rPr>
              <a:t>,</a:t>
            </a:r>
            <a:r>
              <a:rPr lang="zh-CN" sz="3200" b="1">
                <a:solidFill>
                  <a:srgbClr val="FF0000"/>
                </a:solidFill>
                <a:latin typeface="楷体" panose="02010609060101010101" pitchFamily="49" charset="-122"/>
                <a:ea typeface="楷体" panose="02010609060101010101" pitchFamily="49" charset="-122"/>
              </a:rPr>
              <a:t>表达心中的不平</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高声大叫表现出帮凶的嘴脸</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7521" name="Text Box 1027"/>
          <p:cNvSpPr txBox="1"/>
          <p:nvPr/>
        </p:nvSpPr>
        <p:spPr>
          <a:xfrm>
            <a:off x="1516698" y="358775"/>
            <a:ext cx="8569325" cy="629920"/>
          </a:xfrm>
          <a:prstGeom prst="rect">
            <a:avLst/>
          </a:prstGeom>
          <a:noFill/>
          <a:ln w="9525">
            <a:noFill/>
          </a:ln>
        </p:spPr>
        <p:txBody>
          <a:bodyPr anchor="t">
            <a:spAutoFit/>
          </a:bodyPr>
          <a:p>
            <a:pPr>
              <a:lnSpc>
                <a:spcPct val="100000"/>
              </a:lnSpc>
            </a:pP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为其做朗读设计</a:t>
            </a:r>
            <a:r>
              <a:rPr lang="zh-CN" altLang="zh-CN" sz="3500" b="1" dirty="0">
                <a:latin typeface="Arial" panose="020B0604020202020204" pitchFamily="34" charset="0"/>
                <a:ea typeface="宋体" panose="02010600030101010101" pitchFamily="2" charset="-122"/>
                <a:sym typeface="宋体" panose="02010600030101010101" pitchFamily="2" charset="-122"/>
              </a:rPr>
              <a:t>,</a:t>
            </a: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并简要说明理由</a:t>
            </a:r>
            <a:r>
              <a:rPr lang="zh-CN" altLang="zh-CN" sz="3500" b="1" dirty="0">
                <a:latin typeface="Arial" panose="020B0604020202020204" pitchFamily="34" charset="0"/>
                <a:ea typeface="SimSun-ExtB" panose="02010609060101010101" pitchFamily="49" charset="-122"/>
                <a:sym typeface="宋体" panose="02010600030101010101" pitchFamily="2" charset="-122"/>
              </a:rPr>
              <a:t>。</a:t>
            </a:r>
            <a:endParaRPr lang="zh-CN" altLang="zh-CN" sz="3500" b="1" dirty="0">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873760" y="988695"/>
            <a:ext cx="10444480" cy="2453640"/>
          </a:xfrm>
          <a:prstGeom prst="rect">
            <a:avLst/>
          </a:prstGeom>
          <a:noFill/>
          <a:ln w="9525">
            <a:noFill/>
          </a:ln>
        </p:spPr>
        <p:txBody>
          <a:bodyPr wrap="square" anchor="t">
            <a:spAutoFit/>
          </a:bodyPr>
          <a:p>
            <a:pPr>
              <a:lnSpc>
                <a:spcPct val="120000"/>
              </a:lnSpc>
            </a:pP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宋体" panose="02010600030101010101" pitchFamily="2" charset="-122"/>
              </a:rPr>
              <a:t>我心里十分地难过</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真的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我的良心受伤了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冤枉了一只不能说话辩诉的动物。想到它的无抵抗的逃避</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益使我感到我的暴怒</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a:t>
            </a:r>
            <a:r>
              <a:rPr lang="zh-CN" altLang="zh-CN" sz="3200" b="1" dirty="0">
                <a:latin typeface="Arial" panose="020B0604020202020204" pitchFamily="34" charset="0"/>
                <a:ea typeface="宋体" panose="02010600030101010101" pitchFamily="2" charset="-122"/>
                <a:sym typeface="宋体" panose="02010600030101010101" pitchFamily="2" charset="-122"/>
              </a:rPr>
              <a:t>虐</a:t>
            </a:r>
            <a:r>
              <a:rPr lang="zh-CN" altLang="en-US" sz="3200" b="1" dirty="0">
                <a:latin typeface="Arial" panose="020B0604020202020204" pitchFamily="34" charset="0"/>
                <a:ea typeface="宋体" panose="02010600030101010101" pitchFamily="2" charset="-122"/>
                <a:sym typeface="宋体" panose="02010600030101010101" pitchFamily="2" charset="-122"/>
              </a:rPr>
              <a:t>待</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都是针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刺我良心的针！</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19462" name="矩形 22540"/>
          <p:cNvSpPr/>
          <p:nvPr/>
        </p:nvSpPr>
        <p:spPr>
          <a:xfrm>
            <a:off x="4938078"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5" name="矩形 22540"/>
          <p:cNvSpPr/>
          <p:nvPr/>
        </p:nvSpPr>
        <p:spPr>
          <a:xfrm>
            <a:off x="6715443"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6" name="矩形 22540"/>
          <p:cNvSpPr/>
          <p:nvPr/>
        </p:nvSpPr>
        <p:spPr>
          <a:xfrm>
            <a:off x="2228215" y="1924050"/>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7" name="矩形 22540"/>
          <p:cNvSpPr/>
          <p:nvPr/>
        </p:nvSpPr>
        <p:spPr>
          <a:xfrm>
            <a:off x="6305550"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8" name="矩形 22540"/>
          <p:cNvSpPr/>
          <p:nvPr/>
        </p:nvSpPr>
        <p:spPr>
          <a:xfrm>
            <a:off x="8124825"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12" name="Text Box 1027"/>
          <p:cNvSpPr txBox="1"/>
          <p:nvPr/>
        </p:nvSpPr>
        <p:spPr>
          <a:xfrm>
            <a:off x="873760" y="3507740"/>
            <a:ext cx="10280015" cy="1568450"/>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朗读设计：</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“真的”</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良心</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妄下断语</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我的虐待</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可以重读</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,总体节奏稍缓,在</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之后</a:t>
            </a:r>
            <a:r>
              <a:rPr lang="zh-CN"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语速可逐步加快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,把忏悔和悲伤之情强烈地表达出来。</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
        <p:nvSpPr>
          <p:cNvPr id="9" name="Text Box 1027"/>
          <p:cNvSpPr txBox="1"/>
          <p:nvPr/>
        </p:nvSpPr>
        <p:spPr>
          <a:xfrm>
            <a:off x="873760" y="5175250"/>
            <a:ext cx="10149205" cy="1076325"/>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设计理由：第三只猫因</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“我”的武断而亡,</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是施暴者</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,猫是受虐者。</a:t>
            </a:r>
            <a:r>
              <a:rPr lang="zh-CN" altLang="zh-CN" sz="3200" b="1" dirty="0">
                <a:solidFill>
                  <a:srgbClr val="FF0000"/>
                </a:solidFill>
                <a:ea typeface="SimSun-ExtB" panose="02010609060101010101" pitchFamily="49" charset="-122"/>
                <a:sym typeface="宋体" panose="02010600030101010101" pitchFamily="2" charset="-122"/>
              </a:rPr>
              <a:t>这段文字表现了</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我</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的</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忏悔之情。</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2"/>
                                        </p:tgtEl>
                                        <p:attrNameLst>
                                          <p:attrName>style.visibility</p:attrName>
                                        </p:attrNameLst>
                                      </p:cBhvr>
                                      <p:to>
                                        <p:strVal val="visible"/>
                                      </p:to>
                                    </p:set>
                                    <p:anim calcmode="lin" valueType="num">
                                      <p:cBhvr additive="base">
                                        <p:cTn id="11" dur="500" fill="hold"/>
                                        <p:tgtEl>
                                          <p:spTgt spid="19462"/>
                                        </p:tgtEl>
                                        <p:attrNameLst>
                                          <p:attrName>ppt_x</p:attrName>
                                        </p:attrNameLst>
                                      </p:cBhvr>
                                      <p:tavLst>
                                        <p:tav tm="0">
                                          <p:val>
                                            <p:strVal val="#ppt_x"/>
                                          </p:val>
                                        </p:tav>
                                        <p:tav tm="100000">
                                          <p:val>
                                            <p:strVal val="#ppt_x"/>
                                          </p:val>
                                        </p:tav>
                                      </p:tavLst>
                                    </p:anim>
                                    <p:anim calcmode="lin" valueType="num">
                                      <p:cBhvr additive="base">
                                        <p:cTn id="12" dur="500" fill="hold"/>
                                        <p:tgtEl>
                                          <p:spTgt spid="194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462" grpId="0"/>
      <p:bldP spid="5" grpId="0"/>
      <p:bldP spid="6" grpId="0"/>
      <p:bldP spid="7" grpId="0"/>
      <p:bldP spid="8" grpId="0"/>
      <p:bldP spid="12"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Rectangle 2"/>
          <p:cNvSpPr>
            <a:spLocks noGrp="1"/>
          </p:cNvSpPr>
          <p:nvPr/>
        </p:nvSpPr>
        <p:spPr>
          <a:xfrm>
            <a:off x="368935" y="817880"/>
            <a:ext cx="4751070" cy="1491615"/>
          </a:xfrm>
          <a:prstGeom prst="rect">
            <a:avLst/>
          </a:prstGeom>
          <a:noFill/>
          <a:ln w="9525">
            <a:noFill/>
          </a:ln>
        </p:spPr>
        <p:txBody>
          <a:bodyPr anchor="ctr"/>
          <a:p>
            <a:pPr fontAlgn="base">
              <a:lnSpc>
                <a:spcPct val="110000"/>
              </a:lnSpc>
              <a:spcBef>
                <a:spcPct val="0"/>
              </a:spcBef>
              <a:spcAft>
                <a:spcPct val="0"/>
              </a:spcAft>
            </a:pPr>
            <a:r>
              <a:rPr lang="zh-CN" altLang="en-US" sz="3200" b="1" strike="noStrike" noProof="1" dirty="0">
                <a:latin typeface="Calibri" panose="020F0502020204030204" charset="0"/>
                <a:ea typeface="黑体" panose="02010609060101010101" charset="-122"/>
                <a:cs typeface="+mn-cs"/>
              </a:rPr>
              <a:t>二、品析人物</a:t>
            </a:r>
            <a:endParaRPr lang="zh-CN" altLang="en-US" sz="3200" b="1" strike="noStrike" noProof="1" dirty="0">
              <a:latin typeface="Arial" panose="020B0604020202020204" pitchFamily="34" charset="0"/>
              <a:ea typeface="黑体" panose="02010609060101010101" charset="-122"/>
            </a:endParaRPr>
          </a:p>
          <a:p>
            <a:pPr fontAlgn="base">
              <a:lnSpc>
                <a:spcPct val="110000"/>
              </a:lnSpc>
              <a:spcBef>
                <a:spcPct val="0"/>
              </a:spcBef>
              <a:spcAft>
                <a:spcPct val="0"/>
              </a:spcAft>
            </a:pP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       </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文学</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       </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人学</a:t>
            </a:r>
            <a:endParaRPr lang="en-US" altLang="zh-CN" sz="3200" b="1">
              <a:latin typeface="Arial" panose="020B0604020202020204" pitchFamily="34" charset="0"/>
              <a:ea typeface="宋体" panose="02010600030101010101" pitchFamily="2" charset="-122"/>
              <a:sym typeface="+mn-ea"/>
            </a:endParaRPr>
          </a:p>
          <a:p>
            <a:pPr fontAlgn="base">
              <a:lnSpc>
                <a:spcPct val="110000"/>
              </a:lnSpc>
              <a:spcBef>
                <a:spcPct val="0"/>
              </a:spcBef>
              <a:spcAft>
                <a:spcPct val="0"/>
              </a:spcAft>
            </a:pPr>
            <a:r>
              <a:rPr lang="zh-CN" sz="3200" b="1">
                <a:solidFill>
                  <a:srgbClr val="FF0000"/>
                </a:solidFill>
                <a:latin typeface="Arial" panose="020B0604020202020204" pitchFamily="34" charset="0"/>
                <a:ea typeface="宋体" panose="02010600030101010101" pitchFamily="2" charset="-122"/>
                <a:sym typeface="+mn-ea"/>
              </a:rPr>
              <a:t>表面上写猫</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实则是写人</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3" name="Rectangle 2"/>
          <p:cNvSpPr>
            <a:spLocks noGrp="1"/>
          </p:cNvSpPr>
          <p:nvPr/>
        </p:nvSpPr>
        <p:spPr>
          <a:xfrm>
            <a:off x="1226185" y="5136515"/>
            <a:ext cx="10146030" cy="589915"/>
          </a:xfrm>
          <a:prstGeom prst="rect">
            <a:avLst/>
          </a:prstGeom>
          <a:noFill/>
          <a:ln w="9525">
            <a:noFill/>
          </a:ln>
        </p:spPr>
        <p:txBody>
          <a:bodyPr anchor="ctr"/>
          <a:p>
            <a:pPr fontAlgn="base">
              <a:lnSpc>
                <a:spcPct val="110000"/>
              </a:lnSpc>
              <a:spcBef>
                <a:spcPct val="0"/>
              </a:spcBef>
              <a:spcAft>
                <a:spcPct val="0"/>
              </a:spcAft>
            </a:pP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猫中见人</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在</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第三只</a:t>
            </a:r>
            <a:r>
              <a:rPr lang="en-US" altLang="zh-CN" sz="3200" b="1" strike="noStrike" noProof="1" dirty="0">
                <a:solidFill>
                  <a:srgbClr val="FF0000"/>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猫</a:t>
            </a:r>
            <a:r>
              <a:rPr lang="en-US" altLang="zh-CN" sz="3200" b="1" strike="noStrike" noProof="1" dirty="0">
                <a:solidFill>
                  <a:srgbClr val="FF0000"/>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的镜子前</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照出人性的阴暗</a:t>
            </a:r>
            <a:endPar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endParaRPr>
          </a:p>
        </p:txBody>
      </p:sp>
      <p:sp>
        <p:nvSpPr>
          <p:cNvPr id="5" name="文本框 4"/>
          <p:cNvSpPr txBox="1"/>
          <p:nvPr/>
        </p:nvSpPr>
        <p:spPr>
          <a:xfrm>
            <a:off x="5581650" y="878840"/>
            <a:ext cx="5243830" cy="521970"/>
          </a:xfrm>
          <a:prstGeom prst="rect">
            <a:avLst/>
          </a:prstGeom>
          <a:noFill/>
          <a:ln w="9525">
            <a:noFill/>
          </a:ln>
        </p:spPr>
        <p:txBody>
          <a:bodyPr wrap="square" anchor="t">
            <a:spAutoFit/>
          </a:bodyPr>
          <a:p>
            <a:r>
              <a:rPr lang="zh-CN" altLang="zh-CN" sz="2800" b="1">
                <a:latin typeface="宋体" panose="02010600030101010101" pitchFamily="2" charset="-122"/>
                <a:ea typeface="宋体" panose="02010600030101010101" pitchFamily="2" charset="-122"/>
              </a:rPr>
              <a:t>①</a:t>
            </a:r>
            <a:r>
              <a:rPr lang="en-US" altLang="zh-CN" sz="2800" b="1">
                <a:latin typeface="Arial" panose="020B0604020202020204" pitchFamily="34" charset="0"/>
                <a:ea typeface="宋体" panose="02010600030101010101" pitchFamily="2"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一定是猫</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一定是猫！</a:t>
            </a:r>
            <a:r>
              <a:rPr lang="en-US" altLang="zh-CN" sz="2800" b="1">
                <a:latin typeface="Arial" panose="020B0604020202020204" pitchFamily="34" charset="0"/>
                <a:ea typeface="宋体" panose="02010600030101010101" pitchFamily="2" charset="-122"/>
                <a:cs typeface="Arial" panose="020B0604020202020204" pitchFamily="34" charset="0"/>
              </a:rPr>
              <a:t>”</a:t>
            </a:r>
            <a:endParaRPr lang="zh-CN" altLang="zh-CN" sz="2800" b="1">
              <a:latin typeface="楷体" panose="02010609060101010101" pitchFamily="49" charset="-122"/>
              <a:ea typeface="楷体" panose="02010609060101010101" pitchFamily="49" charset="-122"/>
            </a:endParaRPr>
          </a:p>
        </p:txBody>
      </p:sp>
      <p:sp>
        <p:nvSpPr>
          <p:cNvPr id="6" name="文本框 5"/>
          <p:cNvSpPr txBox="1"/>
          <p:nvPr/>
        </p:nvSpPr>
        <p:spPr>
          <a:xfrm>
            <a:off x="5581650" y="1303020"/>
            <a:ext cx="6431280" cy="521970"/>
          </a:xfrm>
          <a:prstGeom prst="rect">
            <a:avLst/>
          </a:prstGeom>
          <a:noFill/>
          <a:ln w="9525">
            <a:noFill/>
          </a:ln>
        </p:spPr>
        <p:txBody>
          <a:bodyPr wrap="square" anchor="t">
            <a:spAutoFit/>
          </a:bodyPr>
          <a:p>
            <a:pPr>
              <a:lnSpc>
                <a:spcPct val="100000"/>
              </a:lnSpc>
            </a:pPr>
            <a:r>
              <a:rPr lang="zh-CN" altLang="zh-CN" sz="2800" b="1">
                <a:latin typeface="宋体" panose="02010600030101010101" pitchFamily="2" charset="-122"/>
                <a:ea typeface="宋体" panose="02010600030101010101" pitchFamily="2" charset="-122"/>
                <a:sym typeface="+mn-ea"/>
              </a:rPr>
              <a:t>②</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altLang="zh-CN" sz="2800" b="1">
                <a:latin typeface="宋体" panose="02010600030101010101" pitchFamily="2" charset="-122"/>
                <a:ea typeface="宋体" panose="02010600030101010101" pitchFamily="2" charset="-122"/>
              </a:rPr>
              <a:t>张妈！你为什么不小心？！</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endParaRPr altLang="zh-CN" sz="2800" b="1">
              <a:latin typeface="宋体" panose="02010600030101010101" pitchFamily="2" charset="-122"/>
              <a:ea typeface="宋体" panose="02010600030101010101" pitchFamily="2" charset="-122"/>
            </a:endParaRPr>
          </a:p>
        </p:txBody>
      </p:sp>
      <p:sp>
        <p:nvSpPr>
          <p:cNvPr id="7" name="文本框 6"/>
          <p:cNvSpPr txBox="1"/>
          <p:nvPr/>
        </p:nvSpPr>
        <p:spPr>
          <a:xfrm>
            <a:off x="5581650" y="1787525"/>
            <a:ext cx="4057650" cy="521970"/>
          </a:xfrm>
          <a:prstGeom prst="rect">
            <a:avLst/>
          </a:prstGeom>
          <a:noFill/>
          <a:ln w="9525">
            <a:noFill/>
          </a:ln>
        </p:spPr>
        <p:txBody>
          <a:bodyPr wrap="square" anchor="t">
            <a:spAutoFit/>
          </a:bodyPr>
          <a:p>
            <a:pPr>
              <a:lnSpc>
                <a:spcPct val="100000"/>
              </a:lnSpc>
            </a:pPr>
            <a:r>
              <a:rPr lang="zh-CN" altLang="zh-CN" sz="2800" b="1">
                <a:latin typeface="宋体" panose="02010600030101010101" pitchFamily="2" charset="-122"/>
                <a:ea typeface="宋体" panose="02010600030101010101" pitchFamily="2" charset="-122"/>
                <a:sym typeface="+mn-ea"/>
              </a:rPr>
              <a:t>③</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sz="2800" b="1">
                <a:latin typeface="宋体" panose="02010600030101010101" pitchFamily="2" charset="-122"/>
                <a:ea typeface="宋体" panose="02010600030101010101" pitchFamily="2" charset="-122"/>
              </a:rPr>
              <a:t>猫在这里了。</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endParaRPr altLang="zh-CN" sz="2800" b="1">
              <a:latin typeface="宋体" panose="02010600030101010101" pitchFamily="2" charset="-122"/>
              <a:ea typeface="宋体" panose="02010600030101010101" pitchFamily="2" charset="-122"/>
            </a:endParaRPr>
          </a:p>
        </p:txBody>
      </p:sp>
      <p:sp>
        <p:nvSpPr>
          <p:cNvPr id="12" name="文本框 11"/>
          <p:cNvSpPr txBox="1"/>
          <p:nvPr/>
        </p:nvSpPr>
        <p:spPr>
          <a:xfrm>
            <a:off x="2433955" y="258445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三妹</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433955" y="341249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我</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2433955" y="4240530"/>
            <a:ext cx="1009650"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妻子</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1226185" y="2584450"/>
            <a:ext cx="101028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爱猫</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13" name="右箭头 12"/>
          <p:cNvSpPr/>
          <p:nvPr/>
        </p:nvSpPr>
        <p:spPr>
          <a:xfrm>
            <a:off x="3641090" y="2705100"/>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4716145" y="2564130"/>
            <a:ext cx="185229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未必有爱</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15" name="文本框 14"/>
          <p:cNvSpPr txBox="1"/>
          <p:nvPr/>
        </p:nvSpPr>
        <p:spPr>
          <a:xfrm>
            <a:off x="1226185" y="3382010"/>
            <a:ext cx="101028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儒雅</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16" name="右箭头 15"/>
          <p:cNvSpPr/>
          <p:nvPr/>
        </p:nvSpPr>
        <p:spPr>
          <a:xfrm>
            <a:off x="3686175" y="3533775"/>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716145" y="3431540"/>
            <a:ext cx="185229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缺少理智</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18" name="文本框 17"/>
          <p:cNvSpPr txBox="1"/>
          <p:nvPr/>
        </p:nvSpPr>
        <p:spPr>
          <a:xfrm>
            <a:off x="1226185" y="4208780"/>
            <a:ext cx="101028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温柔</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19" name="右箭头 18"/>
          <p:cNvSpPr/>
          <p:nvPr/>
        </p:nvSpPr>
        <p:spPr>
          <a:xfrm>
            <a:off x="3676650" y="4343400"/>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4757420" y="4240530"/>
            <a:ext cx="1852295" cy="583565"/>
          </a:xfrm>
          <a:prstGeom prst="rect">
            <a:avLst/>
          </a:prstGeom>
          <a:noFill/>
          <a:ln>
            <a:noFill/>
          </a:ln>
        </p:spPr>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声声如刀</a:t>
            </a:r>
            <a:endParaRPr lang="zh-CN" sz="3200" b="1" dirty="0">
              <a:solidFill>
                <a:srgbClr val="FF0000"/>
              </a:solidFill>
              <a:uFillTx/>
              <a:latin typeface="楷体" panose="02010609060101010101" pitchFamily="49" charset="-122"/>
              <a:ea typeface="楷体" panose="02010609060101010101" pitchFamily="49" charset="-122"/>
              <a:sym typeface="+mn-ea"/>
            </a:endParaRPr>
          </a:p>
        </p:txBody>
      </p:sp>
      <p:sp>
        <p:nvSpPr>
          <p:cNvPr id="21" name="文本框 20"/>
          <p:cNvSpPr txBox="1"/>
          <p:nvPr/>
        </p:nvSpPr>
        <p:spPr>
          <a:xfrm>
            <a:off x="6690360" y="3061970"/>
            <a:ext cx="1015365" cy="1322070"/>
          </a:xfrm>
          <a:prstGeom prst="rect">
            <a:avLst/>
          </a:prstGeom>
        </p:spPr>
        <p:style>
          <a:lnRef idx="2">
            <a:schemeClr val="accent6"/>
          </a:lnRef>
          <a:fillRef idx="1">
            <a:schemeClr val="lt1"/>
          </a:fillRef>
          <a:effectRef idx="0">
            <a:schemeClr val="accent6"/>
          </a:effectRef>
          <a:fontRef idx="minor">
            <a:schemeClr val="dk1"/>
          </a:fontRef>
        </p:style>
        <p:txBody>
          <a:bodyPr wrap="square">
            <a:spAutoFit/>
            <a:scene3d>
              <a:camera prst="orthographicFront"/>
              <a:lightRig rig="threePt" dir="t"/>
            </a:scene3d>
          </a:bodyPr>
          <a:p>
            <a:pPr algn="l" eaLnBrk="1" hangingPunct="1">
              <a:lnSpc>
                <a:spcPct val="125000"/>
              </a:lnSpc>
              <a:spcBef>
                <a:spcPts val="0"/>
              </a:spcBef>
              <a:spcAft>
                <a:spcPts val="0"/>
              </a:spcAft>
            </a:pPr>
            <a:r>
              <a:rPr lang="zh-CN" altLang="en-US" sz="32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同情尊重</a:t>
            </a:r>
            <a:endParaRPr lang="zh-CN" altLang="en-US" sz="3200" b="1" dirty="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additive="base">
                                        <p:cTn id="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 calcmode="lin" valueType="num">
                                      <p:cBhvr additive="base">
                                        <p:cTn id="1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4">
                                            <p:txEl>
                                              <p:pRg st="0" end="0"/>
                                            </p:txEl>
                                          </p:spTgt>
                                        </p:tgtEl>
                                        <p:attrNameLst>
                                          <p:attrName>style.visibility</p:attrName>
                                        </p:attrNameLst>
                                      </p:cBhvr>
                                      <p:to>
                                        <p:strVal val="visible"/>
                                      </p:to>
                                    </p:set>
                                    <p:animEffect transition="in" filter="blinds(horizontal)">
                                      <p:cBhvr>
                                        <p:cTn id="48" dur="500"/>
                                        <p:tgtEl>
                                          <p:spTgt spid="14">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5">
                                            <p:txEl>
                                              <p:pRg st="0" end="0"/>
                                            </p:txEl>
                                          </p:spTgt>
                                        </p:tgtEl>
                                        <p:attrNameLst>
                                          <p:attrName>style.visibility</p:attrName>
                                        </p:attrNameLst>
                                      </p:cBhvr>
                                      <p:to>
                                        <p:strVal val="visible"/>
                                      </p:to>
                                    </p:set>
                                    <p:animEffect transition="in" filter="blinds(horizontal)">
                                      <p:cBhvr>
                                        <p:cTn id="53" dur="500"/>
                                        <p:tgtEl>
                                          <p:spTgt spid="15">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7">
                                            <p:txEl>
                                              <p:pRg st="0" end="0"/>
                                            </p:txEl>
                                          </p:spTgt>
                                        </p:tgtEl>
                                        <p:attrNameLst>
                                          <p:attrName>style.visibility</p:attrName>
                                        </p:attrNameLst>
                                      </p:cBhvr>
                                      <p:to>
                                        <p:strVal val="visible"/>
                                      </p:to>
                                    </p:set>
                                    <p:animEffect transition="in" filter="blinds(horizontal)">
                                      <p:cBhvr>
                                        <p:cTn id="64" dur="500"/>
                                        <p:tgtEl>
                                          <p:spTgt spid="17">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18">
                                            <p:txEl>
                                              <p:pRg st="0" end="0"/>
                                            </p:txEl>
                                          </p:spTgt>
                                        </p:tgtEl>
                                        <p:attrNameLst>
                                          <p:attrName>style.visibility</p:attrName>
                                        </p:attrNameLst>
                                      </p:cBhvr>
                                      <p:to>
                                        <p:strVal val="visible"/>
                                      </p:to>
                                    </p:set>
                                    <p:animEffect transition="in" filter="blinds(horizontal)">
                                      <p:cBhvr>
                                        <p:cTn id="69" dur="500"/>
                                        <p:tgtEl>
                                          <p:spTgt spid="18">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20">
                                            <p:txEl>
                                              <p:pRg st="0" end="0"/>
                                            </p:txEl>
                                          </p:spTgt>
                                        </p:tgtEl>
                                        <p:attrNameLst>
                                          <p:attrName>style.visibility</p:attrName>
                                        </p:attrNameLst>
                                      </p:cBhvr>
                                      <p:to>
                                        <p:strVal val="visible"/>
                                      </p:to>
                                    </p:set>
                                    <p:animEffect transition="in" filter="blinds(horizontal)">
                                      <p:cBhvr>
                                        <p:cTn id="80" dur="500"/>
                                        <p:tgtEl>
                                          <p:spTgt spid="20">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linds(horizontal)">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3">
                                            <p:txEl>
                                              <p:pRg st="0" end="0"/>
                                            </p:txEl>
                                          </p:spTgt>
                                        </p:tgtEl>
                                        <p:attrNameLst>
                                          <p:attrName>style.visibility</p:attrName>
                                        </p:attrNameLst>
                                      </p:cBhvr>
                                      <p:to>
                                        <p:strVal val="visible"/>
                                      </p:to>
                                    </p:set>
                                    <p:animEffect transition="in" filter="blinds(horizontal)">
                                      <p:cBhvr>
                                        <p:cTn id="9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bldLvl="0" animBg="1"/>
      <p:bldP spid="16" grpId="0" bldLvl="0" animBg="1"/>
      <p:bldP spid="19" grpId="0" bldLvl="0" animBg="1"/>
      <p:bldP spid="2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 name="Rectangle 2"/>
          <p:cNvSpPr>
            <a:spLocks noGrp="1"/>
          </p:cNvSpPr>
          <p:nvPr/>
        </p:nvSpPr>
        <p:spPr>
          <a:xfrm>
            <a:off x="268605" y="802640"/>
            <a:ext cx="11189970" cy="1489710"/>
          </a:xfrm>
          <a:prstGeom prst="rect">
            <a:avLst/>
          </a:prstGeom>
          <a:noFill/>
          <a:ln w="9525">
            <a:noFill/>
          </a:ln>
        </p:spPr>
        <p:txBody>
          <a:bodyPr anchor="ctr"/>
          <a:p>
            <a:pPr fontAlgn="base">
              <a:lnSpc>
                <a:spcPct val="125000"/>
              </a:lnSpc>
              <a:spcBef>
                <a:spcPct val="0"/>
              </a:spcBef>
              <a:spcAft>
                <a:spcPct val="0"/>
              </a:spcAft>
            </a:pPr>
            <a:r>
              <a:rPr lang="zh-CN" altLang="en-US" sz="3200" b="1" strike="noStrike" noProof="1" dirty="0">
                <a:latin typeface="Calibri" panose="020F0502020204030204" charset="0"/>
                <a:ea typeface="黑体" panose="02010609060101010101" charset="-122"/>
                <a:cs typeface="+mn-cs"/>
              </a:rPr>
              <a:t>三、主题深化</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ct val="0"/>
              </a:spcBef>
              <a:spcAft>
                <a:spcPct val="0"/>
              </a:spcAft>
            </a:pPr>
            <a:r>
              <a:rPr lang="en-US" altLang="zh-CN" sz="3200" b="1" strike="noStrike" noProof="1">
                <a:latin typeface="宋体" panose="02010600030101010101" pitchFamily="2" charset="-122"/>
                <a:ea typeface="宋体" panose="02010600030101010101" pitchFamily="2" charset="-122"/>
                <a:cs typeface="+mn-cs"/>
              </a:rPr>
              <a:t>  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齐读第</a:t>
            </a:r>
            <a:r>
              <a:rPr lang="en-US" altLang="zh-CN" sz="3200" strike="noStrike" noProof="1" dirty="0">
                <a:solidFill>
                  <a:schemeClr val="tx1"/>
                </a:solidFill>
                <a:uFillTx/>
                <a:latin typeface="Arial" panose="020B0604020202020204" pitchFamily="34" charset="0"/>
                <a:ea typeface="SimSun-ExtB" panose="02010609060101010101" pitchFamily="49" charset="-122"/>
                <a:cs typeface="+mn-cs"/>
              </a:rPr>
              <a:t>29</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段到结尾</a:t>
            </a:r>
            <a:r>
              <a:rPr lang="zh-CN" altLang="zh-CN" sz="3200" b="1">
                <a:latin typeface="Arial" panose="020B0604020202020204" pitchFamily="34" charset="0"/>
                <a:ea typeface="宋体" panose="02010600030101010101" pitchFamily="2" charset="-122"/>
                <a:sym typeface="宋体" panose="02010600030101010101" pitchFamily="2" charset="-122"/>
              </a:rPr>
              <a:t>,结合下面的内容,思考为什么必须出现</a:t>
            </a:r>
            <a:endParaRPr lang="zh-CN" altLang="zh-CN" sz="3200" b="1">
              <a:latin typeface="Arial" panose="020B0604020202020204" pitchFamily="34" charset="0"/>
              <a:ea typeface="宋体" panose="02010600030101010101" pitchFamily="2" charset="-122"/>
              <a:sym typeface="宋体" panose="02010600030101010101" pitchFamily="2" charset="-122"/>
            </a:endParaRPr>
          </a:p>
          <a:p>
            <a:pPr fontAlgn="base">
              <a:lnSpc>
                <a:spcPct val="100000"/>
              </a:lnSpc>
              <a:spcBef>
                <a:spcPct val="0"/>
              </a:spcBef>
              <a:spcAft>
                <a:spcPct val="0"/>
              </a:spcAft>
            </a:pPr>
            <a:r>
              <a:rPr lang="zh-CN" altLang="zh-CN" sz="3200" b="1">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sym typeface="宋体" panose="02010600030101010101" pitchFamily="2" charset="-122"/>
              </a:rPr>
              <a:t>     </a:t>
            </a:r>
            <a:r>
              <a:rPr lang="zh-CN" altLang="zh-CN" sz="3200" b="1">
                <a:latin typeface="Arial" panose="020B0604020202020204" pitchFamily="34" charset="0"/>
                <a:ea typeface="宋体" panose="02010600030101010101" pitchFamily="2" charset="-122"/>
                <a:sym typeface="宋体" panose="02010600030101010101" pitchFamily="2" charset="-122"/>
              </a:rPr>
              <a:t>第四只猫,</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而且是黑</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猫？</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30722" name="内容占位符 2"/>
          <p:cNvSpPr>
            <a:spLocks noGrp="1" noChangeArrowheads="1"/>
          </p:cNvSpPr>
          <p:nvPr/>
        </p:nvSpPr>
        <p:spPr>
          <a:xfrm>
            <a:off x="1006475" y="2393950"/>
            <a:ext cx="10033635" cy="214693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eaLnBrk="1" hangingPunct="1">
              <a:lnSpc>
                <a:spcPct val="100000"/>
              </a:lnSpc>
              <a:spcAft>
                <a:spcPts val="0"/>
              </a:spcAft>
              <a:buFontTx/>
              <a:buNone/>
            </a:pPr>
            <a:r>
              <a:rPr lang="zh-CN" altLang="en-US" sz="3555" b="1" dirty="0" smtClean="0">
                <a:latin typeface="楷体" panose="02010609060101010101" pitchFamily="49" charset="-122"/>
                <a:ea typeface="楷体" panose="02010609060101010101" pitchFamily="49" charset="-122"/>
              </a:rPr>
              <a:t>  </a:t>
            </a:r>
            <a:r>
              <a:rPr lang="en-US" altLang="zh-CN" sz="3555"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《猫》写于</a:t>
            </a:r>
            <a:r>
              <a:rPr lang="en-US" altLang="zh-CN" sz="3200" b="1" dirty="0" smtClean="0">
                <a:latin typeface="楷体" panose="02010609060101010101" pitchFamily="49" charset="-122"/>
                <a:ea typeface="楷体" panose="02010609060101010101" pitchFamily="49" charset="-122"/>
              </a:rPr>
              <a:t>1925</a:t>
            </a:r>
            <a:r>
              <a:rPr lang="zh-CN" altLang="en-US" sz="3200" b="1" dirty="0" smtClean="0">
                <a:latin typeface="楷体" panose="02010609060101010101" pitchFamily="49" charset="-122"/>
                <a:ea typeface="楷体" panose="02010609060101010101" pitchFamily="49" charset="-122"/>
              </a:rPr>
              <a:t>年</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atin typeface="楷体" panose="02010609060101010101" pitchFamily="49" charset="-122"/>
                <a:ea typeface="楷体" panose="02010609060101010101" pitchFamily="49" charset="-122"/>
              </a:rPr>
              <a:t>是郑振铎从事文学创作的早期作品。他深受</a:t>
            </a:r>
            <a:r>
              <a:rPr lang="en-US" altLang="zh-CN" sz="3200" b="1" dirty="0" smtClean="0">
                <a:latin typeface="Arial" panose="020B0604020202020204" pitchFamily="34" charset="0"/>
                <a:ea typeface="楷体" panose="02010609060101010101" pitchFamily="49" charset="-122"/>
                <a:cs typeface="Arial" panose="020B0604020202020204" pitchFamily="34" charset="0"/>
              </a:rPr>
              <a:t>“</a:t>
            </a:r>
            <a:r>
              <a:rPr lang="zh-CN" altLang="en-US" sz="3200" b="1" dirty="0" smtClean="0">
                <a:latin typeface="楷体" panose="02010609060101010101" pitchFamily="49" charset="-122"/>
                <a:ea typeface="楷体" panose="02010609060101010101" pitchFamily="49" charset="-122"/>
              </a:rPr>
              <a:t>五四</a:t>
            </a:r>
            <a:r>
              <a:rPr lang="en-US" altLang="zh-CN" sz="3200" b="1" dirty="0" smtClean="0">
                <a:latin typeface="Arial" panose="020B0604020202020204" pitchFamily="34" charset="0"/>
                <a:ea typeface="楷体" panose="02010609060101010101" pitchFamily="49" charset="-122"/>
                <a:cs typeface="Arial" panose="020B0604020202020204" pitchFamily="34" charset="0"/>
              </a:rPr>
              <a:t>”</a:t>
            </a:r>
            <a:r>
              <a:rPr lang="zh-CN" altLang="en-US" sz="3200" b="1" dirty="0" smtClean="0">
                <a:latin typeface="楷体" panose="02010609060101010101" pitchFamily="49" charset="-122"/>
                <a:ea typeface="楷体" panose="02010609060101010101" pitchFamily="49" charset="-122"/>
              </a:rPr>
              <a:t>精神影响</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atin typeface="楷体" panose="02010609060101010101" pitchFamily="49" charset="-122"/>
                <a:ea typeface="楷体" panose="02010609060101010101" pitchFamily="49" charset="-122"/>
                <a:sym typeface="+mn-ea"/>
              </a:rPr>
              <a:t>在这一时期的作品中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楷体" panose="02010609060101010101" pitchFamily="49" charset="-122"/>
                <a:ea typeface="楷体" panose="02010609060101010101" pitchFamily="49" charset="-122"/>
                <a:sym typeface="宋体" panose="02010600030101010101" pitchFamily="2" charset="-122"/>
              </a:rPr>
              <a:t>表现出</a:t>
            </a:r>
            <a:r>
              <a:rPr lang="zh-CN" altLang="en-US" sz="3200" b="1" dirty="0" smtClean="0">
                <a:latin typeface="楷体" panose="02010609060101010101" pitchFamily="49" charset="-122"/>
                <a:ea typeface="楷体" panose="02010609060101010101" pitchFamily="49" charset="-122"/>
              </a:rPr>
              <a:t>新思想、新观念</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atin typeface="楷体" panose="02010609060101010101" pitchFamily="49" charset="-122"/>
                <a:ea typeface="楷体" panose="02010609060101010101" pitchFamily="49" charset="-122"/>
              </a:rPr>
              <a:t>表达出同情弱小无辜</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atin typeface="楷体" panose="02010609060101010101" pitchFamily="49" charset="-122"/>
                <a:ea typeface="楷体" panose="02010609060101010101" pitchFamily="49" charset="-122"/>
              </a:rPr>
              <a:t>谴责专制霸道</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atin typeface="楷体" panose="02010609060101010101" pitchFamily="49" charset="-122"/>
                <a:ea typeface="楷体" panose="02010609060101010101" pitchFamily="49" charset="-122"/>
              </a:rPr>
              <a:t>弘扬公道、民主、博爱的思想</a:t>
            </a:r>
            <a:r>
              <a:rPr lang="zh-CN" altLang="en-US" sz="3200" b="1" dirty="0" smtClean="0">
                <a:latin typeface="楷体" panose="02010609060101010101" pitchFamily="49" charset="-122"/>
                <a:ea typeface="楷体" panose="02010609060101010101" pitchFamily="49" charset="-122"/>
              </a:rPr>
              <a:t>。</a:t>
            </a:r>
            <a:endParaRPr lang="zh-CN" altLang="en-US" sz="3200" b="1" dirty="0" smtClean="0">
              <a:latin typeface="楷体" panose="02010609060101010101" pitchFamily="49" charset="-122"/>
              <a:ea typeface="楷体" panose="02010609060101010101" pitchFamily="49" charset="-122"/>
            </a:endParaRPr>
          </a:p>
        </p:txBody>
      </p:sp>
      <p:sp>
        <p:nvSpPr>
          <p:cNvPr id="6" name="文本框 5"/>
          <p:cNvSpPr txBox="1"/>
          <p:nvPr/>
        </p:nvSpPr>
        <p:spPr>
          <a:xfrm>
            <a:off x="2165350" y="5054600"/>
            <a:ext cx="1136015" cy="583565"/>
          </a:xfrm>
          <a:prstGeom prst="rect">
            <a:avLst/>
          </a:prstGeom>
          <a:noFill/>
          <a:ln>
            <a:noFill/>
          </a:ln>
        </p:spPr>
        <p:txBody>
          <a:bodyPr wrap="square" anchor="t">
            <a:spAutoFit/>
          </a:bodyPr>
          <a:p>
            <a:pPr algn="l" eaLnBrk="1" hangingPunct="1"/>
            <a:r>
              <a:rPr lang="zh-CN" sz="3200" b="1" dirty="0">
                <a:uFillTx/>
                <a:latin typeface="Arial" panose="020B0604020202020204" pitchFamily="34" charset="0"/>
                <a:ea typeface="SimSun-ExtB" panose="02010609060101010101" pitchFamily="49" charset="-122"/>
                <a:sym typeface="+mn-ea"/>
              </a:rPr>
              <a:t>黑</a:t>
            </a:r>
            <a:r>
              <a:rPr lang="zh-CN" altLang="en-US" sz="3200" b="1" dirty="0">
                <a:uFillTx/>
                <a:latin typeface="Arial" panose="020B0604020202020204" pitchFamily="34" charset="0"/>
                <a:ea typeface="SimSun-ExtB" panose="02010609060101010101" pitchFamily="49" charset="-122"/>
                <a:sym typeface="+mn-ea"/>
              </a:rPr>
              <a:t>猫</a:t>
            </a:r>
            <a:endParaRPr lang="zh-CN" altLang="en-US" sz="3200" b="1" dirty="0">
              <a:uFillTx/>
              <a:latin typeface="Arial" panose="020B0604020202020204" pitchFamily="34" charset="0"/>
              <a:ea typeface="SimSun-ExtB" panose="02010609060101010101" pitchFamily="49" charset="-122"/>
              <a:sym typeface="+mn-ea"/>
            </a:endParaRPr>
          </a:p>
        </p:txBody>
      </p:sp>
      <p:sp>
        <p:nvSpPr>
          <p:cNvPr id="7" name="Rectangle 2"/>
          <p:cNvSpPr>
            <a:spLocks noGrp="1"/>
          </p:cNvSpPr>
          <p:nvPr/>
        </p:nvSpPr>
        <p:spPr>
          <a:xfrm>
            <a:off x="3508375" y="4747260"/>
            <a:ext cx="4293870" cy="589915"/>
          </a:xfrm>
          <a:prstGeom prst="rect">
            <a:avLst/>
          </a:prstGeom>
        </p:spPr>
        <p:style>
          <a:lnRef idx="2">
            <a:schemeClr val="dk1"/>
          </a:lnRef>
          <a:fillRef idx="1">
            <a:schemeClr val="lt1"/>
          </a:fillRef>
          <a:effectRef idx="0">
            <a:schemeClr val="dk1"/>
          </a:effectRef>
          <a:fontRef idx="minor">
            <a:schemeClr val="dk1"/>
          </a:fontRef>
        </p:style>
        <p:txBody>
          <a:bodyPr anchor="ctr"/>
          <a:p>
            <a:pPr fontAlgn="base">
              <a:lnSpc>
                <a:spcPct val="110000"/>
              </a:lnSpc>
              <a:spcBef>
                <a:spcPct val="0"/>
              </a:spcBef>
              <a:spcAft>
                <a:spcPct val="0"/>
              </a:spcAft>
            </a:pPr>
            <a:r>
              <a:rPr lang="zh-CN" sz="3200" b="1" strike="noStrike" noProof="1" dirty="0">
                <a:solidFill>
                  <a:srgbClr val="FF0000"/>
                </a:solidFill>
                <a:uFillTx/>
                <a:latin typeface="Arial" panose="020B0604020202020204" pitchFamily="34" charset="0"/>
                <a:ea typeface="SimSun-ExtB" panose="02010609060101010101" pitchFamily="49" charset="-122"/>
                <a:cs typeface="+mn-cs"/>
              </a:rPr>
              <a:t>洗脱了第三只猫的冤屈</a:t>
            </a:r>
            <a:endParaRPr lang="zh-CN" sz="3200" b="1" strike="noStrike" noProof="1" dirty="0">
              <a:solidFill>
                <a:srgbClr val="FF0000"/>
              </a:solidFill>
              <a:uFillTx/>
              <a:latin typeface="Arial" panose="020B0604020202020204" pitchFamily="34" charset="0"/>
              <a:ea typeface="SimSun-ExtB" panose="02010609060101010101" pitchFamily="49" charset="-122"/>
              <a:cs typeface="+mn-cs"/>
            </a:endParaRPr>
          </a:p>
        </p:txBody>
      </p:sp>
      <p:sp>
        <p:nvSpPr>
          <p:cNvPr id="8" name="Rectangle 2"/>
          <p:cNvSpPr>
            <a:spLocks noGrp="1"/>
          </p:cNvSpPr>
          <p:nvPr/>
        </p:nvSpPr>
        <p:spPr>
          <a:xfrm>
            <a:off x="3508375" y="5543550"/>
            <a:ext cx="4293870" cy="589915"/>
          </a:xfrm>
          <a:prstGeom prst="rect">
            <a:avLst/>
          </a:prstGeom>
        </p:spPr>
        <p:style>
          <a:lnRef idx="2">
            <a:schemeClr val="dk1"/>
          </a:lnRef>
          <a:fillRef idx="1">
            <a:schemeClr val="lt1"/>
          </a:fillRef>
          <a:effectRef idx="0">
            <a:schemeClr val="dk1"/>
          </a:effectRef>
          <a:fontRef idx="minor">
            <a:schemeClr val="dk1"/>
          </a:fontRef>
        </p:style>
        <p:txBody>
          <a:bodyPr anchor="ctr"/>
          <a:p>
            <a:pPr fontAlgn="base">
              <a:lnSpc>
                <a:spcPct val="110000"/>
              </a:lnSpc>
              <a:spcBef>
                <a:spcPct val="0"/>
              </a:spcBef>
              <a:spcAft>
                <a:spcPct val="0"/>
              </a:spcAft>
            </a:pP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才会有</a:t>
            </a:r>
            <a:r>
              <a:rPr lang="en-US" altLang="zh-CN" sz="3200" b="1" strike="noStrike" noProof="1" dirty="0">
                <a:solidFill>
                  <a:srgbClr val="FF0000"/>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rgbClr val="FF0000"/>
                </a:solidFill>
                <a:uFillTx/>
                <a:latin typeface="Arial" panose="020B0604020202020204" pitchFamily="34" charset="0"/>
                <a:ea typeface="SimSun-ExtB" panose="02010609060101010101" pitchFamily="49" charset="-122"/>
                <a:cs typeface="+mn-cs"/>
              </a:rPr>
              <a:t>”</a:t>
            </a:r>
            <a:r>
              <a:rPr lang="zh-CN" sz="3200" b="1" strike="noStrike" noProof="1" dirty="0">
                <a:solidFill>
                  <a:srgbClr val="FF0000"/>
                </a:solidFill>
                <a:uFillTx/>
                <a:latin typeface="Arial" panose="020B0604020202020204" pitchFamily="34" charset="0"/>
                <a:ea typeface="SimSun-ExtB" panose="02010609060101010101" pitchFamily="49" charset="-122"/>
                <a:cs typeface="+mn-cs"/>
              </a:rPr>
              <a:t>后面的忏悔</a:t>
            </a:r>
            <a:endParaRPr lang="zh-CN" sz="3200" b="1" strike="noStrike" noProof="1" dirty="0">
              <a:solidFill>
                <a:srgbClr val="FF0000"/>
              </a:solidFill>
              <a:uFillTx/>
              <a:latin typeface="Arial" panose="020B0604020202020204" pitchFamily="34" charset="0"/>
              <a:ea typeface="SimSun-ExtB" panose="02010609060101010101" pitchFamily="49"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Rectangle 2"/>
          <p:cNvSpPr>
            <a:spLocks noGrp="1"/>
          </p:cNvSpPr>
          <p:nvPr/>
        </p:nvSpPr>
        <p:spPr>
          <a:xfrm>
            <a:off x="309245" y="1157605"/>
            <a:ext cx="11189970" cy="1216025"/>
          </a:xfrm>
          <a:prstGeom prst="rect">
            <a:avLst/>
          </a:prstGeom>
          <a:noFill/>
          <a:ln w="9525">
            <a:noFill/>
          </a:ln>
        </p:spPr>
        <p:txBody>
          <a:bodyPr anchor="ctr"/>
          <a:p>
            <a:pPr fontAlgn="base">
              <a:lnSpc>
                <a:spcPct val="125000"/>
              </a:lnSpc>
              <a:spcBef>
                <a:spcPct val="0"/>
              </a:spcBef>
              <a:spcAft>
                <a:spcPct val="0"/>
              </a:spcAft>
            </a:pPr>
            <a:r>
              <a:rPr lang="en-US" altLang="zh-CN" sz="3200" b="1" strike="noStrike" noProof="1">
                <a:latin typeface="宋体" panose="02010600030101010101" pitchFamily="2" charset="-122"/>
                <a:ea typeface="宋体" panose="02010600030101010101" pitchFamily="2" charset="-122"/>
                <a:cs typeface="+mn-cs"/>
              </a:rPr>
              <a:t>  2.</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两个月后第三只猫死了</a:t>
            </a:r>
            <a:r>
              <a:rPr lang="zh-CN" altLang="zh-CN" sz="3200" b="1">
                <a:latin typeface="Arial" panose="020B0604020202020204" pitchFamily="34" charset="0"/>
                <a:ea typeface="宋体" panose="02010600030101010101" pitchFamily="2" charset="-122"/>
                <a:sym typeface="宋体" panose="02010600030101010101" pitchFamily="2" charset="-122"/>
              </a:rPr>
              <a:t>,作者为什么要强调是死在</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邻家的</a:t>
            </a:r>
            <a:endParaRPr lang="zh-CN" altLang="en-US" sz="3200" b="1">
              <a:latin typeface="Arial" panose="020B0604020202020204" pitchFamily="34" charset="0"/>
              <a:ea typeface="宋体" panose="02010600030101010101" pitchFamily="2" charset="-122"/>
              <a:sym typeface="宋体" panose="02010600030101010101" pitchFamily="2" charset="-122"/>
            </a:endParaRPr>
          </a:p>
          <a:p>
            <a:pPr fontAlgn="base">
              <a:lnSpc>
                <a:spcPct val="125000"/>
              </a:lnSpc>
              <a:spcBef>
                <a:spcPct val="0"/>
              </a:spcBef>
              <a:spcAft>
                <a:spcPct val="0"/>
              </a:spcAft>
            </a:pPr>
            <a:r>
              <a:rPr lang="zh-CN" altLang="en-US" sz="3200" b="1">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sym typeface="宋体" panose="02010600030101010101" pitchFamily="2" charset="-122"/>
              </a:rPr>
              <a:t>      </a:t>
            </a:r>
            <a:r>
              <a:rPr lang="zh-CN" altLang="en-US" sz="3200" b="1">
                <a:latin typeface="Arial" panose="020B0604020202020204" pitchFamily="34" charset="0"/>
                <a:ea typeface="宋体" panose="02010600030101010101" pitchFamily="2" charset="-122"/>
                <a:sym typeface="宋体" panose="02010600030101010101" pitchFamily="2" charset="-122"/>
              </a:rPr>
              <a:t>屋脊上</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而不是不知所踪</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14" name="文本框 13"/>
          <p:cNvSpPr txBox="1"/>
          <p:nvPr/>
        </p:nvSpPr>
        <p:spPr>
          <a:xfrm>
            <a:off x="2718435" y="2553970"/>
            <a:ext cx="1495425" cy="55308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张妈</a:t>
            </a:r>
            <a:endParaRPr lang="zh-CN" sz="3000" b="1" dirty="0" smtClean="0">
              <a:ln w="28575">
                <a:noFill/>
              </a:ln>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右箭头 12"/>
          <p:cNvSpPr/>
          <p:nvPr/>
        </p:nvSpPr>
        <p:spPr>
          <a:xfrm>
            <a:off x="4411980" y="2674620"/>
            <a:ext cx="847725" cy="311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457825" y="2507615"/>
            <a:ext cx="628650" cy="645160"/>
          </a:xfrm>
          <a:prstGeom prst="rect">
            <a:avLst/>
          </a:prstGeom>
          <a:noFill/>
          <a:ln>
            <a:noFill/>
          </a:ln>
        </p:spPr>
        <p:txBody>
          <a:bodyPr wrap="square">
            <a:spAutoFit/>
          </a:bodyPr>
          <a:p>
            <a:pPr algn="l" eaLnBrk="1" hangingPunct="1"/>
            <a:r>
              <a:rPr lang="zh-CN" altLang="en-US" sz="3600" b="1" dirty="0">
                <a:latin typeface="楷体" panose="02010609060101010101" pitchFamily="49" charset="-122"/>
                <a:ea typeface="楷体" panose="02010609060101010101" pitchFamily="49" charset="-122"/>
              </a:rPr>
              <a:t>拾</a:t>
            </a:r>
            <a:endParaRPr lang="zh-CN" altLang="en-US" sz="3600" b="1" dirty="0">
              <a:latin typeface="楷体" panose="02010609060101010101" pitchFamily="49" charset="-122"/>
              <a:ea typeface="楷体" panose="02010609060101010101" pitchFamily="49" charset="-122"/>
            </a:endParaRPr>
          </a:p>
        </p:txBody>
      </p:sp>
      <p:sp>
        <p:nvSpPr>
          <p:cNvPr id="8" name="文本框 7"/>
          <p:cNvSpPr txBox="1"/>
          <p:nvPr/>
        </p:nvSpPr>
        <p:spPr>
          <a:xfrm>
            <a:off x="1128395" y="3287395"/>
            <a:ext cx="9897110" cy="1076325"/>
          </a:xfrm>
          <a:prstGeom prst="rect">
            <a:avLst/>
          </a:prstGeom>
          <a:noFill/>
          <a:ln w="9525">
            <a:noFill/>
          </a:ln>
        </p:spPr>
        <p:txBody>
          <a:bodyPr wrap="square" anchor="t">
            <a:spAutoFit/>
          </a:bodyPr>
          <a:p>
            <a:pPr>
              <a:lnSpc>
                <a:spcPct val="100000"/>
              </a:lnSpc>
              <a:spcBef>
                <a:spcPts val="50"/>
              </a:spcBef>
            </a:pPr>
            <a:r>
              <a:rPr lang="en-US" alt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       </a:t>
            </a:r>
            <a:r>
              <a:rPr lang="zh-CN" sz="3200" b="1">
                <a:solidFill>
                  <a:srgbClr val="FF0000"/>
                </a:solidFill>
                <a:latin typeface="Arial" panose="020B0604020202020204" pitchFamily="34" charset="0"/>
                <a:ea typeface="楷体" panose="02010609060101010101" pitchFamily="49" charset="-122"/>
                <a:cs typeface="Arial" panose="020B0604020202020204" pitchFamily="34" charset="0"/>
                <a:sym typeface="微软雅黑" panose="020B0503020204020204" charset="-122"/>
              </a:rPr>
              <a:t>其他人都疏远它</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或许只有</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张妈每天给它饭吃。它不敢</a:t>
            </a:r>
            <a:r>
              <a:rPr lang="zh-CN" sz="3200" b="1">
                <a:solidFill>
                  <a:srgbClr val="FF0000"/>
                </a:solidFill>
                <a:latin typeface="楷体" panose="02010609060101010101" pitchFamily="49" charset="-122"/>
                <a:ea typeface="楷体" panose="02010609060101010101" pitchFamily="49" charset="-122"/>
              </a:rPr>
              <a:t>回家</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mn-ea"/>
              </a:rPr>
              <a:t>但又</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对张妈寄托希望</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只能在邻家徘徊眺望</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20" name="文本框 19"/>
          <p:cNvSpPr txBox="1"/>
          <p:nvPr/>
        </p:nvSpPr>
        <p:spPr>
          <a:xfrm>
            <a:off x="2902585" y="4466590"/>
            <a:ext cx="112712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妙处</a:t>
            </a:r>
            <a:endPar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9" name="Rectangle 2"/>
          <p:cNvSpPr>
            <a:spLocks noGrp="1"/>
          </p:cNvSpPr>
          <p:nvPr/>
        </p:nvSpPr>
        <p:spPr>
          <a:xfrm>
            <a:off x="4624070" y="4460240"/>
            <a:ext cx="2091690" cy="589915"/>
          </a:xfrm>
          <a:prstGeom prst="rect">
            <a:avLst/>
          </a:prstGeom>
          <a:noFill/>
          <a:ln w="9525">
            <a:noFill/>
          </a:ln>
        </p:spPr>
        <p:txBody>
          <a:bodyPr anchor="ctr"/>
          <a:p>
            <a:pPr fontAlgn="base">
              <a:lnSpc>
                <a:spcPct val="110000"/>
              </a:lnSpc>
              <a:spcBef>
                <a:spcPct val="0"/>
              </a:spcBef>
              <a:spcAft>
                <a:spcPct val="0"/>
              </a:spcAft>
            </a:pPr>
            <a:r>
              <a:rPr lang="zh-CN" sz="3200" b="1" strike="noStrike" noProof="1" dirty="0">
                <a:solidFill>
                  <a:srgbClr val="FF0000"/>
                </a:solidFill>
                <a:uFillTx/>
                <a:latin typeface="Arial" panose="020B0604020202020204" pitchFamily="34" charset="0"/>
                <a:ea typeface="SimSun-ExtB" panose="02010609060101010101" pitchFamily="49" charset="-122"/>
                <a:cs typeface="+mn-cs"/>
              </a:rPr>
              <a:t>互应上文</a:t>
            </a:r>
            <a:endParaRPr lang="zh-CN" sz="3200" b="1" strike="noStrike" noProof="1" dirty="0">
              <a:solidFill>
                <a:srgbClr val="FF0000"/>
              </a:solidFill>
              <a:uFillTx/>
              <a:latin typeface="Arial" panose="020B0604020202020204" pitchFamily="34" charset="0"/>
              <a:ea typeface="SimSun-ExtB" panose="02010609060101010101" pitchFamily="49"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853440" y="1155065"/>
            <a:ext cx="10889615" cy="777875"/>
          </a:xfrm>
          <a:prstGeom prst="rect">
            <a:avLst/>
          </a:prstGeom>
          <a:noFill/>
          <a:ln w="9525">
            <a:noFill/>
          </a:ln>
        </p:spPr>
        <p:txBody>
          <a:bodyPr anchor="ctr"/>
          <a:p>
            <a:pPr fontAlgn="base">
              <a:lnSpc>
                <a:spcPct val="100000"/>
              </a:lnSpc>
              <a:spcBef>
                <a:spcPts val="0"/>
              </a:spcBef>
              <a:spcAft>
                <a:spcPts val="0"/>
              </a:spcAft>
            </a:pPr>
            <a:r>
              <a:rPr lang="zh-CN" sz="35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8" name="文本框 7"/>
          <p:cNvSpPr txBox="1"/>
          <p:nvPr/>
        </p:nvSpPr>
        <p:spPr>
          <a:xfrm>
            <a:off x="660400" y="2112645"/>
            <a:ext cx="10722610" cy="316103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500" b="1">
                <a:solidFill>
                  <a:srgbClr val="4E42ED"/>
                </a:solidFill>
                <a:ea typeface="宋体" panose="02010600030101010101" pitchFamily="2" charset="-122"/>
              </a:rPr>
              <a:t>从这件事中</a:t>
            </a:r>
            <a:r>
              <a:rPr lang="zh-CN" altLang="zh-CN" sz="35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“我”意识到光凭个人的好恶</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带着私人的偏见去对待第三只猫是多么的不公平</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因而良心受到谴责</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追悔莫及</a:t>
            </a:r>
            <a:r>
              <a:rPr sz="3500" b="1">
                <a:solidFill>
                  <a:srgbClr val="4E42ED"/>
                </a:solidFill>
                <a:ea typeface="宋体" panose="02010600030101010101" pitchFamily="2" charset="-122"/>
              </a:rPr>
              <a:t>。</a:t>
            </a:r>
            <a:r>
              <a:rPr sz="3500" b="1">
                <a:solidFill>
                  <a:srgbClr val="FF0000"/>
                </a:solidFill>
                <a:ea typeface="宋体" panose="02010600030101010101" pitchFamily="2" charset="-122"/>
              </a:rPr>
              <a:t>作者写猫</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不仅仅局限于猫本身</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而是借此阐发了人生哲理</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揭示了关爱动物、爱护弱小、反思人类自身弱点的主题</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体现了作者勇于自我反思的自省意识</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500" b="1">
                <a:solidFill>
                  <a:srgbClr val="FF0000"/>
                </a:solidFill>
                <a:ea typeface="宋体" panose="02010600030101010101" pitchFamily="2" charset="-122"/>
              </a:rPr>
              <a:t>以及知识分子悲天悯人的宽厚情怀</a:t>
            </a:r>
            <a:r>
              <a:rPr sz="3500" b="1">
                <a:solidFill>
                  <a:srgbClr val="4E42ED"/>
                </a:solidFill>
                <a:ea typeface="宋体" panose="02010600030101010101" pitchFamily="2" charset="-122"/>
              </a:rPr>
              <a:t>。</a:t>
            </a:r>
            <a:endParaRPr lang="zh-CN" sz="35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Rectangle 2"/>
          <p:cNvSpPr>
            <a:spLocks noGrp="1"/>
          </p:cNvSpPr>
          <p:nvPr/>
        </p:nvSpPr>
        <p:spPr>
          <a:xfrm>
            <a:off x="187325" y="184150"/>
            <a:ext cx="11189970" cy="1489710"/>
          </a:xfrm>
          <a:prstGeom prst="rect">
            <a:avLst/>
          </a:prstGeom>
          <a:noFill/>
          <a:ln w="9525">
            <a:noFill/>
          </a:ln>
        </p:spPr>
        <p:txBody>
          <a:bodyPr anchor="ctr"/>
          <a:p>
            <a:pPr fontAlgn="base">
              <a:lnSpc>
                <a:spcPct val="100000"/>
              </a:lnSpc>
              <a:spcBef>
                <a:spcPct val="0"/>
              </a:spcBef>
              <a:spcAft>
                <a:spcPct val="0"/>
              </a:spcAft>
            </a:pPr>
            <a:r>
              <a:rPr lang="zh-CN" altLang="en-US" sz="3200" b="1" strike="noStrike" noProof="1" dirty="0">
                <a:latin typeface="Calibri" panose="020F0502020204030204" charset="0"/>
                <a:ea typeface="黑体" panose="02010609060101010101" charset="-122"/>
                <a:cs typeface="+mn-cs"/>
              </a:rPr>
              <a:t>四、主题探讨</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ct val="0"/>
              </a:spcBef>
              <a:spcAft>
                <a:spcPct val="0"/>
              </a:spcAft>
            </a:pPr>
            <a:r>
              <a:rPr lang="en-US" altLang="zh-CN" sz="3200" b="1" strike="noStrike" noProof="1">
                <a:latin typeface="宋体" panose="02010600030101010101" pitchFamily="2" charset="-122"/>
                <a:ea typeface="宋体" panose="02010600030101010101" pitchFamily="2" charset="-122"/>
                <a:cs typeface="+mn-cs"/>
              </a:rPr>
              <a:t>  1.</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作家的写作意图和文本意图有时不会完全一致</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sz="3200" b="1">
                <a:latin typeface="Arial" panose="020B0604020202020204" pitchFamily="34" charset="0"/>
                <a:ea typeface="宋体" panose="02010600030101010101" pitchFamily="2" charset="-122"/>
                <a:sym typeface="宋体" panose="02010600030101010101" pitchFamily="2" charset="-122"/>
              </a:rPr>
              <a:t>很多时候</a:t>
            </a:r>
            <a:endParaRPr lang="zh-CN" sz="3200" b="1">
              <a:latin typeface="Arial" panose="020B0604020202020204" pitchFamily="34" charset="0"/>
              <a:ea typeface="宋体" panose="02010600030101010101" pitchFamily="2" charset="-122"/>
              <a:sym typeface="宋体" panose="02010600030101010101" pitchFamily="2" charset="-122"/>
            </a:endParaRPr>
          </a:p>
          <a:p>
            <a:pPr fontAlgn="base">
              <a:lnSpc>
                <a:spcPct val="100000"/>
              </a:lnSpc>
              <a:spcBef>
                <a:spcPct val="0"/>
              </a:spcBef>
              <a:spcAft>
                <a:spcPct val="0"/>
              </a:spcAft>
            </a:pPr>
            <a:r>
              <a:rPr lang="zh-CN" sz="3200" b="1">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sym typeface="宋体" panose="02010600030101010101" pitchFamily="2" charset="-122"/>
              </a:rPr>
              <a:t>      </a:t>
            </a:r>
            <a:r>
              <a:rPr lang="zh-CN" sz="3200" b="1">
                <a:latin typeface="Arial" panose="020B0604020202020204" pitchFamily="34" charset="0"/>
                <a:ea typeface="宋体" panose="02010600030101010101" pitchFamily="2" charset="-122"/>
                <a:sym typeface="宋体" panose="02010600030101010101" pitchFamily="2" charset="-122"/>
              </a:rPr>
              <a:t>文本意义会超越作者意图。</a:t>
            </a:r>
            <a:endParaRPr lang="zh-CN"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2" name="文本框 1"/>
          <p:cNvSpPr txBox="1"/>
          <p:nvPr/>
        </p:nvSpPr>
        <p:spPr>
          <a:xfrm>
            <a:off x="963295" y="1673860"/>
            <a:ext cx="10038715" cy="1076325"/>
          </a:xfrm>
          <a:prstGeom prst="rect">
            <a:avLst/>
          </a:prstGeom>
          <a:noFill/>
          <a:ln>
            <a:noFill/>
          </a:ln>
        </p:spPr>
        <p:txBody>
          <a:bodyPr wrap="square">
            <a:spAutoFit/>
          </a:bodyPr>
          <a:p>
            <a:pPr algn="l" eaLnBrk="1" hangingPunct="1"/>
            <a:r>
              <a:rPr lang="en-US" altLang="zh-CN" sz="3200" b="1" dirty="0">
                <a:latin typeface="宋体" panose="02010600030101010101" pitchFamily="2" charset="-122"/>
                <a:ea typeface="宋体" panose="02010600030101010101" pitchFamily="2" charset="-122"/>
                <a:cs typeface="Arial" panose="020B0604020202020204" pitchFamily="34" charset="0"/>
              </a:rPr>
              <a:t>    </a:t>
            </a:r>
            <a:r>
              <a:rPr lang="zh-CN" altLang="en-US" sz="3200" b="1" dirty="0">
                <a:latin typeface="宋体" panose="02010600030101010101" pitchFamily="2" charset="-122"/>
                <a:ea typeface="宋体" panose="02010600030101010101" pitchFamily="2" charset="-122"/>
                <a:cs typeface="Arial" panose="020B0604020202020204" pitchFamily="34" charset="0"/>
              </a:rPr>
              <a:t>小说本是要</a:t>
            </a:r>
            <a:r>
              <a:rPr lang="en-US" altLang="zh-CN" sz="3200" b="1" dirty="0">
                <a:latin typeface="Arial" panose="020B0604020202020204" pitchFamily="34" charset="0"/>
                <a:ea typeface="楷体" panose="02010609060101010101" pitchFamily="49" charset="-122"/>
                <a:cs typeface="Arial" panose="020B0604020202020204" pitchFamily="34" charset="0"/>
              </a:rPr>
              <a:t>“</a:t>
            </a:r>
            <a:r>
              <a:rPr lang="zh-CN" altLang="en-US" sz="3200" b="1" dirty="0" smtClean="0">
                <a:solidFill>
                  <a:srgbClr val="FF0000"/>
                </a:solidFill>
                <a:latin typeface="宋体" panose="02010600030101010101" pitchFamily="2" charset="-122"/>
                <a:ea typeface="宋体" panose="02010600030101010101" pitchFamily="2" charset="-122"/>
                <a:sym typeface="+mn-ea"/>
              </a:rPr>
              <a:t>谴责专制霸道</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sym typeface="+mn-ea"/>
              </a:rPr>
              <a:t>弘扬公道、民主、博爱的思想</a:t>
            </a:r>
            <a:r>
              <a:rPr lang="en-US" altLang="zh-CN" sz="3200" b="1" dirty="0">
                <a:latin typeface="Arial" panose="020B0604020202020204" pitchFamily="34" charset="0"/>
                <a:ea typeface="楷体" panose="02010609060101010101" pitchFamily="49" charset="-122"/>
                <a:cs typeface="Arial" panose="020B0604020202020204" pitchFamily="34" charset="0"/>
              </a:rPr>
              <a:t>”</a:t>
            </a:r>
            <a:r>
              <a:rPr lang="zh-CN" altLang="zh-CN" sz="3200" b="1" dirty="0">
                <a:solidFill>
                  <a:schemeClr val="tx1"/>
                </a:solidFill>
                <a:latin typeface="Arial" panose="020B0604020202020204" pitchFamily="34" charset="0"/>
                <a:ea typeface="宋体" panose="02010600030101010101" pitchFamily="2" charset="-122"/>
                <a:sym typeface="宋体" panose="02010600030101010101" pitchFamily="2" charset="-122"/>
              </a:rPr>
              <a:t>,你认为文本是否表达出了这样的思想？</a:t>
            </a:r>
            <a:endParaRPr lang="zh-CN" altLang="zh-CN" sz="3200" b="1" dirty="0">
              <a:solidFill>
                <a:schemeClr val="tx1"/>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p:txBody>
      </p:sp>
      <p:sp>
        <p:nvSpPr>
          <p:cNvPr id="5" name="文本框 4"/>
          <p:cNvSpPr txBox="1"/>
          <p:nvPr/>
        </p:nvSpPr>
        <p:spPr>
          <a:xfrm>
            <a:off x="1049655" y="2750185"/>
            <a:ext cx="9952355" cy="1014730"/>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en-US" altLang="zh-CN" sz="3000" b="1" dirty="0">
                <a:latin typeface="楷体" panose="02010609060101010101" pitchFamily="49" charset="-122"/>
                <a:ea typeface="楷体" panose="02010609060101010101" pitchFamily="49" charset="-122"/>
              </a:rPr>
              <a:t>我很想补救我的过失</a:t>
            </a:r>
            <a:r>
              <a:rPr lang="zh-CN" altLang="zh-CN" sz="3000" b="1">
                <a:latin typeface="Arial" panose="020B0604020202020204" pitchFamily="34" charset="0"/>
                <a:ea typeface="宋体" panose="02010600030101010101" pitchFamily="2" charset="-122"/>
                <a:sym typeface="宋体" panose="02010600030101010101" pitchFamily="2" charset="-122"/>
              </a:rPr>
              <a:t>,</a:t>
            </a:r>
            <a:r>
              <a:rPr lang="en-US" altLang="zh-CN" sz="3000" b="1" dirty="0">
                <a:latin typeface="楷体" panose="02010609060101010101" pitchFamily="49" charset="-122"/>
                <a:ea typeface="楷体" panose="02010609060101010101" pitchFamily="49" charset="-122"/>
              </a:rPr>
              <a:t>但它是不能说话的</a:t>
            </a:r>
            <a:r>
              <a:rPr lang="zh-CN" altLang="zh-CN" sz="3000" b="1">
                <a:latin typeface="Arial" panose="020B0604020202020204" pitchFamily="34" charset="0"/>
                <a:ea typeface="宋体" panose="02010600030101010101" pitchFamily="2" charset="-122"/>
                <a:sym typeface="宋体" panose="02010600030101010101" pitchFamily="2" charset="-122"/>
              </a:rPr>
              <a:t>,</a:t>
            </a:r>
            <a:r>
              <a:rPr lang="en-US" altLang="zh-CN" sz="3000" b="1" dirty="0">
                <a:latin typeface="楷体" panose="02010609060101010101" pitchFamily="49" charset="-122"/>
                <a:ea typeface="楷体" panose="02010609060101010101" pitchFamily="49" charset="-122"/>
              </a:rPr>
              <a:t>我将怎样</a:t>
            </a:r>
            <a:r>
              <a:rPr lang="zh-CN" altLang="en-US" sz="3000" b="1" dirty="0">
                <a:latin typeface="楷体" panose="02010609060101010101" pitchFamily="49" charset="-122"/>
                <a:ea typeface="楷体" panose="02010609060101010101" pitchFamily="49" charset="-122"/>
              </a:rPr>
              <a:t>地</a:t>
            </a:r>
            <a:r>
              <a:rPr lang="en-US" altLang="zh-CN" sz="3000" b="1" dirty="0">
                <a:latin typeface="楷体" panose="02010609060101010101" pitchFamily="49" charset="-122"/>
                <a:ea typeface="楷体" panose="02010609060101010101" pitchFamily="49" charset="-122"/>
              </a:rPr>
              <a:t>对它表白我的误解呢？</a:t>
            </a:r>
            <a:endParaRPr lang="en-US" altLang="zh-CN" sz="3000" b="1" dirty="0">
              <a:latin typeface="楷体" panose="02010609060101010101" pitchFamily="49" charset="-122"/>
              <a:ea typeface="楷体" panose="02010609060101010101" pitchFamily="49" charset="-122"/>
            </a:endParaRPr>
          </a:p>
        </p:txBody>
      </p:sp>
      <p:sp>
        <p:nvSpPr>
          <p:cNvPr id="6" name="文本框 5"/>
          <p:cNvSpPr txBox="1"/>
          <p:nvPr/>
        </p:nvSpPr>
        <p:spPr>
          <a:xfrm>
            <a:off x="1006475" y="3851275"/>
            <a:ext cx="5489575" cy="55308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en-US" altLang="zh-CN" sz="3000" b="1" dirty="0">
                <a:latin typeface="楷体" panose="02010609060101010101" pitchFamily="49" charset="-122"/>
                <a:ea typeface="楷体" panose="02010609060101010101" pitchFamily="49" charset="-122"/>
              </a:rPr>
              <a:t>我永无改正我的过失的机会了！</a:t>
            </a:r>
            <a:endParaRPr lang="en-US" altLang="zh-CN" sz="3000" b="1" dirty="0">
              <a:latin typeface="楷体" panose="02010609060101010101" pitchFamily="49" charset="-122"/>
              <a:ea typeface="楷体" panose="02010609060101010101" pitchFamily="49" charset="-122"/>
            </a:endParaRPr>
          </a:p>
        </p:txBody>
      </p:sp>
      <p:sp>
        <p:nvSpPr>
          <p:cNvPr id="7" name="文本框 6"/>
          <p:cNvSpPr txBox="1"/>
          <p:nvPr/>
        </p:nvSpPr>
        <p:spPr>
          <a:xfrm>
            <a:off x="7345045" y="3851275"/>
            <a:ext cx="3613785" cy="55308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en-US" altLang="zh-CN" sz="3000" b="1" dirty="0">
                <a:latin typeface="楷体" panose="02010609060101010101" pitchFamily="49" charset="-122"/>
                <a:ea typeface="楷体" panose="02010609060101010101" pitchFamily="49" charset="-122"/>
              </a:rPr>
              <a:t>自此</a:t>
            </a:r>
            <a:r>
              <a:rPr lang="zh-CN" altLang="zh-CN" sz="3000" b="1">
                <a:latin typeface="Arial" panose="020B0604020202020204" pitchFamily="34" charset="0"/>
                <a:ea typeface="宋体" panose="02010600030101010101" pitchFamily="2" charset="-122"/>
                <a:sym typeface="宋体" panose="02010600030101010101" pitchFamily="2" charset="-122"/>
              </a:rPr>
              <a:t>,</a:t>
            </a:r>
            <a:r>
              <a:rPr lang="en-US" altLang="zh-CN" sz="3000" b="1" dirty="0">
                <a:latin typeface="楷体" panose="02010609060101010101" pitchFamily="49" charset="-122"/>
                <a:ea typeface="楷体" panose="02010609060101010101" pitchFamily="49" charset="-122"/>
              </a:rPr>
              <a:t>我家永不养猫。</a:t>
            </a:r>
            <a:endParaRPr lang="en-US" altLang="zh-CN" sz="3000" b="1" dirty="0">
              <a:latin typeface="楷体" panose="02010609060101010101" pitchFamily="49" charset="-122"/>
              <a:ea typeface="楷体" panose="02010609060101010101" pitchFamily="49" charset="-122"/>
            </a:endParaRPr>
          </a:p>
        </p:txBody>
      </p:sp>
      <p:sp>
        <p:nvSpPr>
          <p:cNvPr id="9" name="文本框 8"/>
          <p:cNvSpPr txBox="1"/>
          <p:nvPr/>
        </p:nvSpPr>
        <p:spPr>
          <a:xfrm>
            <a:off x="1006475" y="4552315"/>
            <a:ext cx="9952355" cy="55308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altLang="zh-CN" sz="3000" b="1">
                <a:latin typeface="宋体" panose="02010600030101010101" pitchFamily="2" charset="-122"/>
                <a:ea typeface="宋体" panose="02010600030101010101" pitchFamily="2" charset="-122"/>
              </a:rPr>
              <a:t>两个月后</a:t>
            </a:r>
            <a:r>
              <a:rPr lang="zh-CN" altLang="zh-CN" sz="3000" b="1">
                <a:latin typeface="Arial" panose="020B0604020202020204" pitchFamily="34" charset="0"/>
                <a:ea typeface="宋体" panose="02010600030101010101" pitchFamily="2" charset="-122"/>
                <a:sym typeface="宋体" panose="02010600030101010101" pitchFamily="2" charset="-122"/>
              </a:rPr>
              <a:t>,</a:t>
            </a:r>
            <a:r>
              <a:rPr altLang="zh-CN" sz="3000" b="1">
                <a:latin typeface="宋体" panose="02010600030101010101" pitchFamily="2" charset="-122"/>
                <a:ea typeface="宋体" panose="02010600030101010101" pitchFamily="2" charset="-122"/>
              </a:rPr>
              <a:t>我们的猫忽然死在邻家的屋脊上。</a:t>
            </a:r>
            <a:endParaRPr altLang="zh-CN" sz="3000" b="1">
              <a:latin typeface="宋体" panose="02010600030101010101" pitchFamily="2" charset="-122"/>
              <a:ea typeface="宋体" panose="02010600030101010101" pitchFamily="2" charset="-122"/>
            </a:endParaRPr>
          </a:p>
        </p:txBody>
      </p:sp>
      <p:sp>
        <p:nvSpPr>
          <p:cNvPr id="20" name="文本框 19"/>
          <p:cNvSpPr txBox="1"/>
          <p:nvPr/>
        </p:nvSpPr>
        <p:spPr>
          <a:xfrm>
            <a:off x="1340485" y="5633085"/>
            <a:ext cx="112712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主旨</a:t>
            </a:r>
            <a:endPar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10" name="Rectangle 2"/>
          <p:cNvSpPr>
            <a:spLocks noGrp="1"/>
          </p:cNvSpPr>
          <p:nvPr/>
        </p:nvSpPr>
        <p:spPr>
          <a:xfrm>
            <a:off x="2767965" y="5175885"/>
            <a:ext cx="2568575" cy="589915"/>
          </a:xfrm>
          <a:prstGeom prst="rect">
            <a:avLst/>
          </a:prstGeom>
          <a:noFill/>
          <a:ln w="9525">
            <a:noFill/>
          </a:ln>
        </p:spPr>
        <p:txBody>
          <a:bodyPr anchor="ctr"/>
          <a:p>
            <a:pPr fontAlgn="base">
              <a:lnSpc>
                <a:spcPct val="110000"/>
              </a:lnSpc>
              <a:spcBef>
                <a:spcPct val="0"/>
              </a:spcBef>
              <a:spcAft>
                <a:spcPct val="0"/>
              </a:spcAft>
            </a:pPr>
            <a:r>
              <a:rPr lang="zh-CN" sz="3000" b="1" strike="noStrike" noProof="1" dirty="0">
                <a:solidFill>
                  <a:srgbClr val="FF0000"/>
                </a:solidFill>
                <a:uFillTx/>
                <a:latin typeface="楷体" panose="02010609060101010101" pitchFamily="49" charset="-122"/>
                <a:ea typeface="楷体" panose="02010609060101010101" pitchFamily="49" charset="-122"/>
                <a:cs typeface="+mn-cs"/>
              </a:rPr>
              <a:t>平等对待生命</a:t>
            </a:r>
            <a:endParaRPr lang="zh-CN" sz="3000" b="1" strike="noStrike" noProof="1" dirty="0">
              <a:solidFill>
                <a:srgbClr val="FF0000"/>
              </a:solidFill>
              <a:uFillTx/>
              <a:latin typeface="楷体" panose="02010609060101010101" pitchFamily="49" charset="-122"/>
              <a:ea typeface="楷体" panose="02010609060101010101" pitchFamily="49" charset="-122"/>
              <a:cs typeface="+mn-cs"/>
            </a:endParaRPr>
          </a:p>
        </p:txBody>
      </p:sp>
      <p:sp>
        <p:nvSpPr>
          <p:cNvPr id="12" name="Rectangle 2"/>
          <p:cNvSpPr>
            <a:spLocks noGrp="1"/>
          </p:cNvSpPr>
          <p:nvPr/>
        </p:nvSpPr>
        <p:spPr>
          <a:xfrm>
            <a:off x="2767965" y="5663565"/>
            <a:ext cx="5732780" cy="553085"/>
          </a:xfrm>
          <a:prstGeom prst="rect">
            <a:avLst/>
          </a:prstGeom>
          <a:noFill/>
          <a:ln w="9525">
            <a:noFill/>
          </a:ln>
        </p:spPr>
        <p:txBody>
          <a:bodyPr anchor="ctr"/>
          <a:p>
            <a:pPr fontAlgn="base">
              <a:lnSpc>
                <a:spcPct val="110000"/>
              </a:lnSpc>
              <a:spcBef>
                <a:spcPct val="0"/>
              </a:spcBef>
              <a:spcAft>
                <a:spcPct val="0"/>
              </a:spcAft>
            </a:pPr>
            <a:r>
              <a:rPr lang="zh-CN" sz="3000" b="1" strike="noStrike" noProof="1" dirty="0">
                <a:solidFill>
                  <a:srgbClr val="FF0000"/>
                </a:solidFill>
                <a:uFillTx/>
                <a:latin typeface="楷体" panose="02010609060101010101" pitchFamily="49" charset="-122"/>
                <a:ea typeface="楷体" panose="02010609060101010101" pitchFamily="49" charset="-122"/>
                <a:cs typeface="+mn-cs"/>
              </a:rPr>
              <a:t>尊重每一个生命</a:t>
            </a:r>
            <a:r>
              <a:rPr lang="zh-CN" altLang="zh-CN" sz="30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sz="3000" b="1" strike="noStrike" noProof="1" dirty="0">
                <a:solidFill>
                  <a:srgbClr val="FF0000"/>
                </a:solidFill>
                <a:uFillTx/>
                <a:latin typeface="楷体" panose="02010609060101010101" pitchFamily="49" charset="-122"/>
                <a:ea typeface="楷体" panose="02010609060101010101" pitchFamily="49" charset="-122"/>
                <a:cs typeface="+mn-cs"/>
              </a:rPr>
              <a:t>感受</a:t>
            </a:r>
            <a:r>
              <a:rPr lang="zh-CN" sz="3000" b="1" strike="noStrike" noProof="1" dirty="0">
                <a:solidFill>
                  <a:srgbClr val="FF0000"/>
                </a:solidFill>
                <a:uFillTx/>
                <a:latin typeface="楷体" panose="02010609060101010101" pitchFamily="49" charset="-122"/>
                <a:ea typeface="楷体" panose="02010609060101010101" pitchFamily="49" charset="-122"/>
                <a:cs typeface="+mn-cs"/>
              </a:rPr>
              <a:t>生命之美</a:t>
            </a:r>
            <a:endParaRPr lang="zh-CN" sz="3000" b="1" strike="noStrike" noProof="1" dirty="0">
              <a:solidFill>
                <a:srgbClr val="FF0000"/>
              </a:solidFill>
              <a:uFillTx/>
              <a:latin typeface="楷体" panose="02010609060101010101" pitchFamily="49" charset="-122"/>
              <a:ea typeface="楷体" panose="02010609060101010101" pitchFamily="49" charset="-122"/>
              <a:cs typeface="+mn-cs"/>
            </a:endParaRPr>
          </a:p>
        </p:txBody>
      </p:sp>
      <p:sp>
        <p:nvSpPr>
          <p:cNvPr id="13" name="Rectangle 2"/>
          <p:cNvSpPr>
            <a:spLocks noGrp="1"/>
          </p:cNvSpPr>
          <p:nvPr/>
        </p:nvSpPr>
        <p:spPr>
          <a:xfrm>
            <a:off x="2767965" y="6156325"/>
            <a:ext cx="5550535" cy="589915"/>
          </a:xfrm>
          <a:prstGeom prst="rect">
            <a:avLst/>
          </a:prstGeom>
          <a:noFill/>
          <a:ln w="9525">
            <a:noFill/>
          </a:ln>
        </p:spPr>
        <p:txBody>
          <a:bodyPr anchor="ctr"/>
          <a:p>
            <a:pPr fontAlgn="base">
              <a:lnSpc>
                <a:spcPct val="110000"/>
              </a:lnSpc>
              <a:spcBef>
                <a:spcPct val="0"/>
              </a:spcBef>
              <a:spcAft>
                <a:spcPct val="0"/>
              </a:spcAft>
            </a:pPr>
            <a:r>
              <a:rPr lang="zh-CN" sz="3000" b="1" strike="noStrike" noProof="1" dirty="0">
                <a:solidFill>
                  <a:srgbClr val="FF0000"/>
                </a:solidFill>
                <a:latin typeface="楷体" panose="02010609060101010101" pitchFamily="49" charset="-122"/>
                <a:ea typeface="楷体" panose="02010609060101010101" pitchFamily="49" charset="-122"/>
              </a:rPr>
              <a:t>弘扬公道、民主、博爱的思想</a:t>
            </a:r>
            <a:endParaRPr lang="zh-CN" sz="3000" b="1" strike="noStrike" noProof="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blinds(horizontal)">
                                      <p:cBhvr>
                                        <p:cTn id="37" dur="5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blinds(horizontal)">
                                      <p:cBhvr>
                                        <p:cTn id="4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9" grpId="0" bldLvl="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21" name="文本框 3"/>
          <p:cNvSpPr txBox="1"/>
          <p:nvPr/>
        </p:nvSpPr>
        <p:spPr>
          <a:xfrm>
            <a:off x="846455" y="565785"/>
            <a:ext cx="10735310" cy="107632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2.【</a:t>
            </a:r>
            <a:r>
              <a:rPr lang="zh-CN" altLang="en-US" sz="3200" b="1" dirty="0">
                <a:latin typeface="宋体" panose="02010600030101010101" pitchFamily="2" charset="-122"/>
                <a:ea typeface="宋体" panose="02010600030101010101" pitchFamily="2" charset="-122"/>
                <a:sym typeface="+mn-ea"/>
              </a:rPr>
              <a:t>主题的理解</a:t>
            </a:r>
            <a:r>
              <a:rPr lang="en-US" altLang="zh-CN" sz="3200" b="1" dirty="0">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宋体" panose="02010600030101010101" pitchFamily="2" charset="-122"/>
              </a:rPr>
              <a:t>《猫》要表现的是作者严于律己和自省的精神。描写第一、二只猫有什么用处？是不是可以删去？</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 name="文本框 2"/>
          <p:cNvSpPr txBox="1"/>
          <p:nvPr/>
        </p:nvSpPr>
        <p:spPr>
          <a:xfrm>
            <a:off x="847090" y="1642110"/>
            <a:ext cx="10657205" cy="301752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3200" b="1">
                <a:solidFill>
                  <a:srgbClr val="0000CC"/>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因</a:t>
            </a:r>
            <a:r>
              <a:rPr lang="zh-CN" altLang="en-US" sz="3200" b="1">
                <a:solidFill>
                  <a:srgbClr val="FF0000"/>
                </a:solidFill>
                <a:uFillTx/>
                <a:latin typeface="楷体" panose="02010609060101010101" pitchFamily="49" charset="-122"/>
                <a:ea typeface="楷体" panose="02010609060101010101" pitchFamily="49" charset="-122"/>
              </a:rPr>
              <a:t>为</a:t>
            </a:r>
            <a:r>
              <a:rPr lang="zh-CN" altLang="en-US" sz="3200" b="1">
                <a:solidFill>
                  <a:srgbClr val="FF0000"/>
                </a:solidFill>
                <a:latin typeface="楷体" panose="02010609060101010101" pitchFamily="49" charset="-122"/>
                <a:ea typeface="楷体" panose="02010609060101010101" pitchFamily="49" charset="-122"/>
              </a:rPr>
              <a:t>前两只猫都很活泼可爱</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与第三只猫丑陋的外表形成了鲜明的对比</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。作者花了大量笔墨描写前两只猫给大家带来的快乐</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结局却是死亡或失踪</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第三只猫却出人意料地被</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冤死。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猫</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悲剧命运产生的悲剧色彩在构成对比的情节演绎中给读者带来强烈的震撼和冲击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与失去美好事物的痛楚相比</a:t>
            </a:r>
            <a:r>
              <a:rPr lang="en-US" altLang="zh-CN" sz="3200" b="1">
                <a:solidFill>
                  <a:srgbClr val="FF0000"/>
                </a:solidFill>
                <a:sym typeface="黑体" panose="02010609060101010101" charset="-122"/>
              </a:rPr>
              <a:t>,</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内心的痛悔也显得更加深刻</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发人深省</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
          <p:cNvSpPr txBox="1"/>
          <p:nvPr/>
        </p:nvSpPr>
        <p:spPr>
          <a:xfrm>
            <a:off x="847090" y="4659630"/>
            <a:ext cx="10657205" cy="1763395"/>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因为猫的弱小</a:t>
            </a:r>
            <a:r>
              <a:rPr lang="en-US" altLang="zh-CN" sz="3200" b="1">
                <a:solidFill>
                  <a:srgbClr val="FF0000"/>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尤其是第三只猫由于长相丑陋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又天生忧郁</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不招人喜欢</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就导致了</a:t>
            </a:r>
            <a:r>
              <a:rPr lang="zh-CN" sz="3200" b="1">
                <a:solidFill>
                  <a:srgbClr val="FF0000"/>
                </a:solidFill>
                <a:latin typeface="楷体" panose="02010609060101010101" pitchFamily="49" charset="-122"/>
                <a:ea typeface="楷体" panose="02010609060101010101" pitchFamily="49" charset="-122"/>
                <a:sym typeface="黑体" panose="02010609060101010101" charset="-122"/>
              </a:rPr>
              <a:t>人</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们主观臆断</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凭个人的好恶、私心和偏见加以处置</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造成冤案</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。现实生活中</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也有许多人以貌取人</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或根据亲疏远近主观臆断。</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Rectangle 2"/>
          <p:cNvSpPr>
            <a:spLocks noGrp="1"/>
          </p:cNvSpPr>
          <p:nvPr/>
        </p:nvSpPr>
        <p:spPr>
          <a:xfrm>
            <a:off x="228600" y="985520"/>
            <a:ext cx="11189970" cy="1489710"/>
          </a:xfrm>
          <a:prstGeom prst="rect">
            <a:avLst/>
          </a:prstGeom>
          <a:noFill/>
          <a:ln w="9525">
            <a:noFill/>
          </a:ln>
        </p:spPr>
        <p:txBody>
          <a:bodyPr anchor="ctr"/>
          <a:p>
            <a:pPr fontAlgn="base">
              <a:lnSpc>
                <a:spcPct val="100000"/>
              </a:lnSpc>
              <a:spcBef>
                <a:spcPct val="0"/>
              </a:spcBef>
              <a:spcAft>
                <a:spcPct val="0"/>
              </a:spcAft>
            </a:pPr>
            <a:r>
              <a:rPr lang="zh-CN" altLang="en-US" sz="3200" b="1" strike="noStrike" noProof="1" dirty="0">
                <a:latin typeface="Calibri" panose="020F0502020204030204" charset="0"/>
                <a:ea typeface="黑体" panose="02010609060101010101" charset="-122"/>
                <a:cs typeface="+mn-cs"/>
              </a:rPr>
              <a:t>五、了解作者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ct val="0"/>
              </a:spcBef>
              <a:spcAft>
                <a:spcPct val="0"/>
              </a:spcAft>
            </a:pPr>
            <a:r>
              <a:rPr lang="en-US" altLang="zh-CN" sz="3200" b="1" strike="noStrike" noProof="1">
                <a:latin typeface="宋体" panose="02010600030101010101" pitchFamily="2" charset="-122"/>
                <a:ea typeface="宋体" panose="02010600030101010101" pitchFamily="2" charset="-122"/>
                <a:cs typeface="+mn-cs"/>
              </a:rPr>
              <a:t>   </a:t>
            </a:r>
            <a:r>
              <a:rPr lang="zh-CN" sz="3200" b="1" strike="noStrike" noProof="1">
                <a:latin typeface="宋体" panose="02010600030101010101" pitchFamily="2" charset="-122"/>
                <a:ea typeface="宋体" panose="02010600030101010101" pitchFamily="2" charset="-122"/>
                <a:cs typeface="+mn-cs"/>
              </a:rPr>
              <a:t>这篇文章</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a:latin typeface="Arial" panose="020B0604020202020204" pitchFamily="34" charset="0"/>
                <a:ea typeface="宋体" panose="02010600030101010101" pitchFamily="2" charset="-122"/>
                <a:sym typeface="宋体" panose="02010600030101010101" pitchFamily="2" charset="-122"/>
              </a:rPr>
              <a:t>你读到一个怎样的郑振铎呢？</a:t>
            </a:r>
            <a:endParaRPr lang="zh-CN"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5" name="文本框 4"/>
          <p:cNvSpPr txBox="1"/>
          <p:nvPr/>
        </p:nvSpPr>
        <p:spPr>
          <a:xfrm>
            <a:off x="958215" y="2374900"/>
            <a:ext cx="3592830"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善良、正直、热忱</a:t>
            </a:r>
            <a:endParaRPr lang="zh-CN" sz="3200" b="1" dirty="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958215" y="3137535"/>
            <a:ext cx="754824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严于律己、勇于承担责任、勇于改正错误</a:t>
            </a:r>
            <a:endParaRPr lang="zh-CN" sz="32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958215" y="3900170"/>
            <a:ext cx="268033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自我剖析精神</a:t>
            </a:r>
            <a:endParaRPr lang="zh-CN" sz="32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958215" y="4662805"/>
            <a:ext cx="593661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热爱生活、珍爱生命、敬畏生命</a:t>
            </a:r>
            <a:endParaRPr lang="zh-CN" sz="32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6" grpId="0" bldLvl="0" animBg="1"/>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6197" name="文本框 1"/>
          <p:cNvSpPr txBox="1"/>
          <p:nvPr/>
        </p:nvSpPr>
        <p:spPr>
          <a:xfrm>
            <a:off x="4756150" y="1745615"/>
            <a:ext cx="1863725" cy="1198880"/>
          </a:xfrm>
          <a:prstGeom prst="rect">
            <a:avLst/>
          </a:prstGeom>
          <a:noFill/>
          <a:ln w="9525">
            <a:noFill/>
          </a:ln>
        </p:spPr>
        <p:txBody>
          <a:bodyPr wrap="square" anchor="t">
            <a:spAutoFit/>
          </a:bodyPr>
          <a:p>
            <a:pPr algn="ctr"/>
            <a:r>
              <a:rPr lang="zh-CN" altLang="en-US" sz="3600" b="1">
                <a:solidFill>
                  <a:schemeClr val="tx1"/>
                </a:solidFill>
                <a:latin typeface="楷体" panose="02010609060101010101" pitchFamily="49" charset="-122"/>
                <a:ea typeface="楷体" panose="02010609060101010101" pitchFamily="49" charset="-122"/>
              </a:rPr>
              <a:t>猫</a:t>
            </a:r>
            <a:endParaRPr lang="zh-CN" altLang="en-US" sz="3600" b="1">
              <a:solidFill>
                <a:schemeClr val="tx1"/>
              </a:solidFill>
              <a:latin typeface="楷体" panose="02010609060101010101" pitchFamily="49" charset="-122"/>
              <a:ea typeface="楷体" panose="02010609060101010101" pitchFamily="49" charset="-122"/>
            </a:endParaRPr>
          </a:p>
          <a:p>
            <a:r>
              <a:rPr lang="zh-CN" altLang="en-US" sz="3600" b="1">
                <a:solidFill>
                  <a:schemeClr val="tx1"/>
                </a:solidFill>
                <a:latin typeface="楷体" panose="02010609060101010101" pitchFamily="49" charset="-122"/>
                <a:ea typeface="楷体" panose="02010609060101010101" pitchFamily="49" charset="-122"/>
              </a:rPr>
              <a:t>郑振铎</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4" name="文本框 1"/>
          <p:cNvSpPr txBox="1"/>
          <p:nvPr/>
        </p:nvSpPr>
        <p:spPr>
          <a:xfrm>
            <a:off x="2859405" y="3340100"/>
            <a:ext cx="1192530" cy="645160"/>
          </a:xfrm>
          <a:prstGeom prst="rect">
            <a:avLst/>
          </a:prstGeom>
          <a:noFill/>
          <a:ln w="9525">
            <a:noFill/>
          </a:ln>
        </p:spPr>
        <p:txBody>
          <a:bodyPr wrap="square" anchor="t">
            <a:spAutoFit/>
          </a:bodyPr>
          <a:p>
            <a:pPr algn="l"/>
            <a:r>
              <a:rPr lang="zh-CN" altLang="en-US" sz="3600" b="1">
                <a:solidFill>
                  <a:srgbClr val="0000FF"/>
                </a:solidFill>
                <a:latin typeface="楷体" panose="02010609060101010101" pitchFamily="49" charset="-122"/>
                <a:ea typeface="楷体" panose="02010609060101010101" pitchFamily="49" charset="-122"/>
              </a:rPr>
              <a:t>冤死</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6" name="文本框 1"/>
          <p:cNvSpPr txBox="1"/>
          <p:nvPr/>
        </p:nvSpPr>
        <p:spPr>
          <a:xfrm>
            <a:off x="4756150" y="3340100"/>
            <a:ext cx="4453890" cy="645160"/>
          </a:xfrm>
          <a:prstGeom prst="rect">
            <a:avLst/>
          </a:prstGeom>
          <a:noFill/>
          <a:ln w="9525">
            <a:noFill/>
          </a:ln>
        </p:spPr>
        <p:txBody>
          <a:bodyPr wrap="square" anchor="t">
            <a:spAutoFit/>
          </a:bodyPr>
          <a:p>
            <a:pPr algn="l"/>
            <a:r>
              <a:rPr lang="zh-CN" altLang="zh-CN" sz="3600" b="1">
                <a:solidFill>
                  <a:srgbClr val="0000FF"/>
                </a:solidFill>
                <a:latin typeface="楷体" panose="02010609060101010101" pitchFamily="49" charset="-122"/>
                <a:ea typeface="楷体" panose="02010609060101010101" pitchFamily="49" charset="-122"/>
                <a:sym typeface="+mn-ea"/>
              </a:rPr>
              <a:t>猫→弱势群体的悲剧</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2" name="AutoShape 2"/>
          <p:cNvSpPr/>
          <p:nvPr/>
        </p:nvSpPr>
        <p:spPr>
          <a:xfrm>
            <a:off x="344170" y="736600"/>
            <a:ext cx="2333625" cy="798195"/>
          </a:xfrm>
          <a:prstGeom prst="roundRect">
            <a:avLst>
              <a:gd name="adj" fmla="val 16667"/>
            </a:avLst>
          </a:prstGeom>
          <a:noFill/>
          <a:ln w="9525">
            <a:noFill/>
          </a:ln>
        </p:spPr>
        <p:txBody>
          <a:bodyPr anchor="ctr"/>
          <a:p>
            <a:r>
              <a:rPr lang="zh-CN" altLang="en-US" sz="3200" b="1">
                <a:latin typeface="Calibri" panose="020F0502020204030204" charset="0"/>
                <a:ea typeface="黑体" panose="02010609060101010101" charset="-122"/>
              </a:rPr>
              <a:t>板书设计</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4303054" y="2284641"/>
            <a:ext cx="4421398" cy="923330"/>
          </a:xfrm>
          <a:prstGeom prst="rect">
            <a:avLst/>
          </a:prstGeom>
          <a:noFill/>
        </p:spPr>
        <p:txBody>
          <a:bodyPr wrap="square" rtlCol="0">
            <a:spAutoFit/>
          </a:bodyPr>
          <a:lstStyle/>
          <a:p>
            <a:r>
              <a:rPr lang="zh-CN" altLang="en-US" sz="5400" b="1" dirty="0" smtClean="0">
                <a:latin typeface="思源黑体 CN Bold"/>
                <a:ea typeface="思源黑体 CN Bold"/>
              </a:rPr>
              <a:t>第 一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9269" name="文本框 1"/>
          <p:cNvSpPr txBox="1"/>
          <p:nvPr/>
        </p:nvSpPr>
        <p:spPr>
          <a:xfrm>
            <a:off x="612140" y="773430"/>
            <a:ext cx="11209655" cy="1076325"/>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阅读下面三个语段</a:t>
            </a:r>
            <a:r>
              <a:rPr lang="zh-CN" altLang="zh-CN" sz="3200" b="1" dirty="0">
                <a:latin typeface="Arial" panose="020B0604020202020204" pitchFamily="34" charset="0"/>
                <a:ea typeface="宋体" panose="02010600030101010101" pitchFamily="2" charset="-122"/>
                <a:sym typeface="宋体" panose="02010600030101010101" pitchFamily="2" charset="-122"/>
              </a:rPr>
              <a:t>,与郑振铎的《猫》进行比较,摘录或概括相关内容</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填写下表。</a:t>
            </a:r>
            <a:endParaRPr lang="zh-CN" altLang="en-US" sz="32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408940" y="1774190"/>
          <a:ext cx="11432540" cy="4015740"/>
        </p:xfrm>
        <a:graphic>
          <a:graphicData uri="http://schemas.openxmlformats.org/drawingml/2006/table">
            <a:tbl>
              <a:tblPr/>
              <a:tblGrid>
                <a:gridCol w="2358390"/>
                <a:gridCol w="3923665"/>
                <a:gridCol w="2302510"/>
                <a:gridCol w="2847975"/>
              </a:tblGrid>
              <a:tr h="5594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作家与作品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宋体" panose="02010600030101010101" pitchFamily="2" charset="-122"/>
                          <a:ea typeface="宋体" panose="02010600030101010101" pitchFamily="2" charset="-122"/>
                        </a:rPr>
                        <a:t>例句</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猫的性情</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人对猫的态度</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437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郑振铎</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lnSpc>
                          <a:spcPct val="80000"/>
                        </a:lnSpc>
                        <a:buNone/>
                      </a:pPr>
                      <a:r>
                        <a:rPr lang="zh-CN" altLang="en-US" sz="2800" b="1" dirty="0">
                          <a:latin typeface="宋体" panose="02010600030101010101" pitchFamily="2" charset="-122"/>
                          <a:ea typeface="宋体" panose="02010600030101010101" pitchFamily="2" charset="-122"/>
                        </a:rPr>
                        <a:t>乱跑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爬</a:t>
                      </a:r>
                      <a:r>
                        <a:rPr lang="zh-CN" altLang="zh-CN" sz="2800" b="1" dirty="0">
                          <a:latin typeface="Arial" panose="020B0604020202020204" pitchFamily="34" charset="0"/>
                          <a:ea typeface="宋体" panose="02010600030101010101" pitchFamily="2" charset="-122"/>
                          <a:sym typeface="宋体" panose="02010600030101010101" pitchFamily="2" charset="-122"/>
                        </a:rPr>
                        <a:t>,扑过去捉,</a:t>
                      </a:r>
                      <a:r>
                        <a:rPr lang="zh-CN" altLang="en-US" sz="2800" b="1" dirty="0">
                          <a:latin typeface="宋体" panose="02010600030101010101" pitchFamily="2" charset="-122"/>
                          <a:ea typeface="宋体" panose="02010600030101010101" pitchFamily="2" charset="-122"/>
                        </a:rPr>
                        <a:t>跃到墙上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跑到街上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晒太阳</a:t>
                      </a:r>
                      <a:r>
                        <a:rPr lang="zh-CN" altLang="en-US"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活泼</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b="1" dirty="0">
                          <a:latin typeface="宋体" panose="02010600030101010101" pitchFamily="2" charset="-122"/>
                          <a:ea typeface="宋体" panose="02010600030101010101" pitchFamily="2" charset="-122"/>
                        </a:rPr>
                        <a:t>有趣</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喜爱</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18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靳</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jìn</a:t>
                      </a:r>
                      <a:r>
                        <a:rPr lang="zh-CN" altLang="en-US" b="1" dirty="0">
                          <a:latin typeface="宋体" panose="02010600030101010101" pitchFamily="2" charset="-122"/>
                          <a:ea typeface="宋体" panose="02010600030101010101" pitchFamily="2" charset="-122"/>
                        </a:rPr>
                        <a:t>以</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latin typeface="宋体" panose="02010600030101010101" pitchFamily="2" charset="-122"/>
                          <a:ea typeface="宋体" panose="02010600030101010101" pitchFamily="2" charset="-122"/>
                        </a:rPr>
                        <a:t>把一盆迎春拉到地上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碎了花盆的事也有过。</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①</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②</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6205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夏丏</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mi</a:t>
                      </a:r>
                      <a:r>
                        <a:rPr lang="zh-CN" altLang="en-US" b="1" dirty="0">
                          <a:solidFill>
                            <a:srgbClr val="FF0000"/>
                          </a:solidFill>
                          <a:latin typeface="宋体" panose="02010600030101010101" pitchFamily="2" charset="-122"/>
                          <a:ea typeface="宋体" panose="02010600030101010101" pitchFamily="2" charset="-122"/>
                          <a:cs typeface="Arial" panose="020B0604020202020204" pitchFamily="34" charset="0"/>
                        </a:rPr>
                        <a:t>ǎ</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n</a:t>
                      </a:r>
                      <a:r>
                        <a:rPr lang="zh-CN" altLang="en-US" b="1" dirty="0">
                          <a:latin typeface="宋体" panose="02010600030101010101" pitchFamily="2" charset="-122"/>
                          <a:ea typeface="宋体" panose="02010600030101010101" pitchFamily="2" charset="-122"/>
                        </a:rPr>
                        <a:t>尊</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marL="0" lvl="0" indent="0">
                        <a:buNone/>
                      </a:pPr>
                      <a:endParaRPr lang="zh-CN" altLang="en-US" sz="1800"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③</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en-US" altLang="zh-CN" b="1" dirty="0">
                          <a:latin typeface="宋体" panose="02010600030101010101" pitchFamily="2" charset="-122"/>
                          <a:ea typeface="宋体" panose="02010600030101010101" pitchFamily="2" charset="-122"/>
                          <a:sym typeface="宋体" panose="02010600030101010101" pitchFamily="2" charset="-122"/>
                        </a:rPr>
                        <a:t>④</a:t>
                      </a:r>
                      <a:r>
                        <a:rPr lang="en-US" altLang="zh-CN" b="1" dirty="0">
                          <a:latin typeface="楷体" panose="02010609060101010101" pitchFamily="49" charset="-122"/>
                          <a:ea typeface="楷体" panose="02010609060101010101" pitchFamily="49" charset="-122"/>
                          <a:sym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厌恶</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嫌弃</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229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王鲁彦《父亲的玳瑁》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solidFill>
                            <a:schemeClr val="tx1"/>
                          </a:solidFill>
                          <a:uFillTx/>
                          <a:latin typeface="宋体" panose="02010600030101010101" pitchFamily="2" charset="-122"/>
                          <a:ea typeface="宋体" panose="02010600030101010101" pitchFamily="2" charset="-122"/>
                        </a:rPr>
                        <a:t>有一天一夜</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玳瑁没有动过厨房里的饭。以后几天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它也只在夜里</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待大家睡了以后到厨房里去。</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⑤</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⑥</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7113270" y="3107690"/>
            <a:ext cx="189103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调皮活泼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9490710" y="3107690"/>
            <a:ext cx="2331720" cy="86550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如对人般教育猫</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喜欢它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7178675" y="3867785"/>
            <a:ext cx="179832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惶恐胆小</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7143750" y="5186680"/>
            <a:ext cx="1829435" cy="865505"/>
          </a:xfrm>
          <a:prstGeom prst="rect">
            <a:avLst/>
          </a:prstGeom>
          <a:noFill/>
          <a:ln w="9525">
            <a:noFill/>
          </a:ln>
        </p:spPr>
        <p:txBody>
          <a:bodyPr wrap="square" anchor="t">
            <a:spAutoFit/>
          </a:bodyPr>
          <a:p>
            <a:pPr algn="just">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忠诚</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有灵性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9490710" y="5186680"/>
            <a:ext cx="2007235"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感动、喜爱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408623" y="159068"/>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六、课后拓展</a:t>
            </a:r>
            <a:endParaRPr lang="en-US" altLang="zh-CN" sz="3200" b="1" dirty="0">
              <a:latin typeface="Calibri" panose="020F0502020204030204" charset="0"/>
              <a:ea typeface="黑体" panose="02010609060101010101" charset="-122"/>
            </a:endParaRPr>
          </a:p>
        </p:txBody>
      </p:sp>
      <p:sp>
        <p:nvSpPr>
          <p:cNvPr id="3" name="文本框 2"/>
          <p:cNvSpPr txBox="1"/>
          <p:nvPr/>
        </p:nvSpPr>
        <p:spPr>
          <a:xfrm>
            <a:off x="2757170" y="3867785"/>
            <a:ext cx="3907790" cy="1383665"/>
          </a:xfrm>
          <a:prstGeom prst="rect">
            <a:avLst/>
          </a:prstGeom>
          <a:noFill/>
          <a:ln>
            <a:noFill/>
          </a:ln>
        </p:spPr>
        <p:txBody>
          <a:bodyPr wrap="square" anchor="t">
            <a:spAutoFit/>
          </a:bodyPr>
          <a:p>
            <a:pPr algn="l" eaLnBrk="1" hangingPunct="1">
              <a:lnSpc>
                <a:spcPct val="100000"/>
              </a:lnSpc>
            </a:pPr>
            <a:r>
              <a:rPr lang="en-US" altLang="zh-CN" sz="2800" b="1" dirty="0">
                <a:latin typeface="楷体" panose="02010609060101010101" pitchFamily="49" charset="-122"/>
                <a:ea typeface="楷体" panose="02010609060101010101" pitchFamily="49" charset="-122"/>
              </a:rPr>
              <a:t>  </a:t>
            </a:r>
            <a:r>
              <a:rPr lang="en-US" altLang="zh-CN" sz="2800" b="1" dirty="0">
                <a:solidFill>
                  <a:srgbClr val="4E42ED"/>
                </a:solidFill>
                <a:latin typeface="楷体" panose="02010609060101010101" pitchFamily="49" charset="-122"/>
                <a:ea typeface="楷体" panose="02010609060101010101" pitchFamily="49" charset="-122"/>
              </a:rPr>
              <a:t>猫正在在檐前伸了小足爬搔着柱子</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突然见我们来</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就踉跄逃去</a:t>
            </a:r>
            <a:r>
              <a:rPr lang="zh-CN" altLang="en-US" sz="2800" b="1" dirty="0">
                <a:solidFill>
                  <a:srgbClr val="4E42ED"/>
                </a:solidFill>
                <a:latin typeface="楷体" panose="02010609060101010101" pitchFamily="49" charset="-122"/>
                <a:ea typeface="楷体" panose="02010609060101010101" pitchFamily="49" charset="-122"/>
              </a:rPr>
              <a:t>。</a:t>
            </a:r>
            <a:endParaRPr lang="zh-CN" altLang="en-US" sz="2800" b="1" dirty="0">
              <a:solidFill>
                <a:srgbClr val="4E42ED"/>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4551"/>
                                        </p:tgtEl>
                                        <p:attrNameLst>
                                          <p:attrName>style.visibility</p:attrName>
                                        </p:attrNameLst>
                                      </p:cBhvr>
                                      <p:to>
                                        <p:strVal val="visible"/>
                                      </p:to>
                                    </p:set>
                                    <p:animEffect transition="in" filter="fade">
                                      <p:cBhvr>
                                        <p:cTn id="23" dur="500"/>
                                        <p:tgtEl>
                                          <p:spTgt spid="645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4553"/>
                                        </p:tgtEl>
                                        <p:attrNameLst>
                                          <p:attrName>style.visibility</p:attrName>
                                        </p:attrNameLst>
                                      </p:cBhvr>
                                      <p:to>
                                        <p:strVal val="visible"/>
                                      </p:to>
                                    </p:set>
                                    <p:animEffect transition="in" filter="fade">
                                      <p:cBhvr>
                                        <p:cTn id="28" dur="500"/>
                                        <p:tgtEl>
                                          <p:spTgt spid="6455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4554"/>
                                        </p:tgtEl>
                                        <p:attrNameLst>
                                          <p:attrName>style.visibility</p:attrName>
                                        </p:attrNameLst>
                                      </p:cBhvr>
                                      <p:to>
                                        <p:strVal val="visible"/>
                                      </p:to>
                                    </p:set>
                                    <p:animEffect transition="in" filter="fade">
                                      <p:cBhvr>
                                        <p:cTn id="33"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3" grpId="0"/>
      <p:bldP spid="6455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9269" name="文本框 1"/>
          <p:cNvSpPr txBox="1"/>
          <p:nvPr/>
        </p:nvSpPr>
        <p:spPr>
          <a:xfrm>
            <a:off x="612140" y="773430"/>
            <a:ext cx="11209655" cy="2061210"/>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假设你也要做一期《朗读者》节目</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请从上面三个语段中选择一段作为朗读材料</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并设计一个主题词</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说说你选择的理由。</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主题词：</a:t>
            </a:r>
            <a:r>
              <a:rPr lang="zh-CN" altLang="en-US" sz="3200" b="1" u="sng" dirty="0">
                <a:latin typeface="Arial" panose="020B0604020202020204" pitchFamily="34" charset="0"/>
                <a:ea typeface="宋体" panose="02010600030101010101" pitchFamily="2" charset="-122"/>
              </a:rPr>
              <a:t> </a:t>
            </a:r>
            <a:r>
              <a:rPr lang="en-US" altLang="zh-CN" sz="3200" b="1" u="sng"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选择语段：</a:t>
            </a:r>
            <a:r>
              <a:rPr lang="zh-CN" altLang="en-US"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en-US" altLang="zh-CN" sz="3200" b="1"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zh-CN" altLang="en-US" sz="3200" b="1" u="sng" dirty="0">
                <a:latin typeface="Arial" panose="020B0604020202020204" pitchFamily="34" charset="0"/>
                <a:ea typeface="宋体" panose="02010600030101010101" pitchFamily="2" charset="-122"/>
                <a:sym typeface="+mn-ea"/>
              </a:rPr>
              <a:t> </a:t>
            </a:r>
            <a:endParaRPr lang="zh-CN" altLang="en-US" sz="3200" b="1" u="sng"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选择理由：</a:t>
            </a:r>
            <a:r>
              <a:rPr lang="en-US" altLang="zh-CN"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rPr>
              <a:t>    </a:t>
            </a:r>
            <a:endParaRPr lang="en-US" altLang="zh-CN" sz="3200" b="1" u="sng" dirty="0">
              <a:latin typeface="Arial" panose="020B0604020202020204" pitchFamily="34" charset="0"/>
              <a:ea typeface="宋体" panose="02010600030101010101" pitchFamily="2" charset="-122"/>
            </a:endParaRPr>
          </a:p>
        </p:txBody>
      </p:sp>
      <p:sp>
        <p:nvSpPr>
          <p:cNvPr id="64549" name="Text Box 48"/>
          <p:cNvSpPr txBox="1"/>
          <p:nvPr/>
        </p:nvSpPr>
        <p:spPr>
          <a:xfrm>
            <a:off x="2366645" y="1758950"/>
            <a:ext cx="1120140" cy="53403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悔恨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6552565" y="1758950"/>
            <a:ext cx="140779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夏丏尊</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523605" y="1771015"/>
            <a:ext cx="59118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猫</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2619375" y="2354580"/>
            <a:ext cx="8877935" cy="2553335"/>
          </a:xfrm>
          <a:prstGeom prst="rect">
            <a:avLst/>
          </a:prstGeom>
          <a:noFill/>
          <a:ln>
            <a:noFill/>
          </a:ln>
        </p:spPr>
        <p:txBody>
          <a:bodyPr wrap="square" anchor="t">
            <a:spAutoFit/>
          </a:bodyPr>
          <a:p>
            <a:pPr algn="l" eaLnBrk="1" hangingPunct="1"/>
            <a:r>
              <a:rPr lang="en-US" altLang="zh-CN" sz="3200" b="1" dirty="0">
                <a:solidFill>
                  <a:srgbClr val="FF0000"/>
                </a:solidFill>
                <a:latin typeface="楷体" panose="02010609060101010101" pitchFamily="49" charset="-122"/>
                <a:ea typeface="楷体" panose="02010609060101010101" pitchFamily="49" charset="-122"/>
              </a:rPr>
              <a:t>夏丏尊在《猫》中流露出人们对猫的偏见与蔑视</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仅仅因为妹妹的死是猫报的信</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就把怨气发泄在一只可怜无辜的小猫身上。在我们的生活中</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也曾经出现对待如此弱小生灵的不公事件</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谨以此篇表达对曾经错误行为的悔恨与反思</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82" name="Rectangle 2"/>
          <p:cNvSpPr>
            <a:spLocks noGrp="1"/>
          </p:cNvSpPr>
          <p:nvPr/>
        </p:nvSpPr>
        <p:spPr>
          <a:xfrm>
            <a:off x="480060" y="1274445"/>
            <a:ext cx="10784840" cy="2499995"/>
          </a:xfrm>
          <a:prstGeom prst="rect">
            <a:avLst/>
          </a:prstGeom>
          <a:noFill/>
          <a:ln w="9525">
            <a:noFill/>
          </a:ln>
        </p:spPr>
        <p:txBody>
          <a:bodyPr anchor="ctr"/>
          <a:p>
            <a:pPr>
              <a:lnSpc>
                <a:spcPct val="100000"/>
              </a:lnSpc>
            </a:pPr>
            <a:r>
              <a:rPr lang="zh-CN" altLang="en-US" sz="3200" b="1" dirty="0">
                <a:latin typeface="Calibri" panose="020F0502020204030204" charset="0"/>
                <a:ea typeface="黑体" panose="02010609060101010101" charset="-122"/>
              </a:rPr>
              <a:t>七、布置作业</a:t>
            </a:r>
            <a:endParaRPr lang="zh-CN" altLang="en-US" sz="3200" b="1" dirty="0">
              <a:latin typeface="Calibri" panose="020F0502020204030204" charset="0"/>
              <a:ea typeface="黑体" panose="02010609060101010101" charset="-122"/>
            </a:endParaRPr>
          </a:p>
          <a:p>
            <a:pPr>
              <a:lnSpc>
                <a:spcPct val="100000"/>
              </a:lnSpc>
            </a:pPr>
            <a:r>
              <a:rPr lang="en-US" altLang="zh-CN" sz="3200" b="1" dirty="0">
                <a:latin typeface="Calibri" panose="020F0502020204030204" charset="0"/>
                <a:ea typeface="黑体" panose="02010609060101010101" charset="-122"/>
              </a:rPr>
              <a:t>         </a:t>
            </a:r>
            <a:r>
              <a:rPr lang="zh-CN" altLang="en-US" sz="3200" b="1" dirty="0">
                <a:latin typeface="宋体" panose="02010600030101010101" pitchFamily="2" charset="-122"/>
                <a:ea typeface="宋体" panose="02010600030101010101" pitchFamily="2" charset="-122"/>
                <a:cs typeface="宋体" panose="02010600030101010101" pitchFamily="2" charset="-122"/>
              </a:rPr>
              <a:t>在追打第三只猫的过程中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我</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的愤怒和妻的责骂</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都是</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nSpc>
                <a:spcPct val="100000"/>
              </a:lnSpc>
            </a:pP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en-US"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对张妈伤害。</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我</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没有机会向</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第三只猫表达愧疚</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但可</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nSpc>
                <a:spcPct val="100000"/>
              </a:lnSpc>
            </a:pP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en-US"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以向张妈表达歉意。这样才是真正的</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民主、博爱</a:t>
            </a:r>
            <a:r>
              <a:rPr lang="en-US" altLang="zh-CN" sz="3200" b="1" dirty="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的</a:t>
            </a:r>
            <a:endPar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nSpc>
                <a:spcPct val="100000"/>
              </a:lnSpc>
            </a:pP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en-US"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落实。</a:t>
            </a:r>
            <a:endParaRPr lang="zh-CN" altLang="en-US"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2" name="文本框 1"/>
          <p:cNvSpPr txBox="1"/>
          <p:nvPr/>
        </p:nvSpPr>
        <p:spPr>
          <a:xfrm>
            <a:off x="1318895" y="3874135"/>
            <a:ext cx="8065135" cy="583565"/>
          </a:xfrm>
          <a:prstGeom prst="rect">
            <a:avLst/>
          </a:prstGeom>
        </p:spPr>
        <p:style>
          <a:lnRef idx="2">
            <a:schemeClr val="dk1"/>
          </a:lnRef>
          <a:fillRef idx="1">
            <a:schemeClr val="lt1"/>
          </a:fillRef>
          <a:effectRef idx="0">
            <a:schemeClr val="dk1"/>
          </a:effectRef>
          <a:fontRef idx="minor">
            <a:schemeClr val="dk1"/>
          </a:fontRef>
        </p:style>
        <p:txBody>
          <a:bodyPr wrap="square" anchor="t">
            <a:spAutoFit/>
          </a:bodyPr>
          <a:p>
            <a:pPr algn="l" eaLnBrk="1" hangingPunct="1"/>
            <a:r>
              <a:rPr lang="zh-CN" sz="3200" b="1" dirty="0">
                <a:solidFill>
                  <a:srgbClr val="FF0000"/>
                </a:solidFill>
                <a:latin typeface="楷体" panose="02010609060101010101" pitchFamily="49" charset="-122"/>
                <a:ea typeface="楷体" panose="02010609060101010101" pitchFamily="49" charset="-122"/>
              </a:rPr>
              <a:t>猫的亡失无法补救</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sz="3200" b="1" dirty="0">
                <a:solidFill>
                  <a:srgbClr val="FF0000"/>
                </a:solidFill>
                <a:latin typeface="楷体" panose="02010609060101010101" pitchFamily="49" charset="-122"/>
                <a:ea typeface="楷体" panose="02010609060101010101" pitchFamily="49" charset="-122"/>
              </a:rPr>
              <a:t>但人的过失可以补救</a:t>
            </a:r>
            <a:r>
              <a:rPr lang="en-US" altLang="zh-CN" sz="3200" b="1" dirty="0">
                <a:solidFill>
                  <a:srgbClr val="FF0000"/>
                </a:solidFill>
                <a:latin typeface="楷体" panose="02010609060101010101" pitchFamily="49" charset="-122"/>
                <a:ea typeface="楷体" panose="02010609060101010101" pitchFamily="49" charset="-122"/>
              </a:rPr>
              <a:t>……</a:t>
            </a:r>
            <a:endParaRPr lang="en-US" altLang="zh-CN" sz="3200"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1318895" y="4457700"/>
            <a:ext cx="9805035" cy="1076325"/>
          </a:xfrm>
          <a:prstGeom prst="rect">
            <a:avLst/>
          </a:prstGeom>
          <a:noFill/>
          <a:ln>
            <a:noFill/>
          </a:ln>
        </p:spPr>
        <p:txBody>
          <a:bodyPr wrap="square" anchor="t">
            <a:spAutoFit/>
          </a:bodyPr>
          <a:p>
            <a:pPr algn="l" eaLnBrk="1" hangingPunct="1"/>
            <a:r>
              <a:rPr lang="zh-CN" altLang="en-US" sz="3000" b="1" dirty="0">
                <a:latin typeface="Arial" panose="020B0604020202020204" pitchFamily="34" charset="0"/>
                <a:ea typeface="宋体" panose="02010600030101010101" pitchFamily="2" charset="-122"/>
                <a:sym typeface="宋体" panose="02010600030101010101" pitchFamily="2" charset="-122"/>
              </a:rPr>
              <a:t>补写：</a:t>
            </a:r>
            <a:r>
              <a:rPr lang="zh-CN" altLang="zh-CN" sz="3200" b="1" dirty="0">
                <a:latin typeface="Arial" panose="020B0604020202020204" pitchFamily="34" charset="0"/>
                <a:ea typeface="宋体" panose="02010600030101010101" pitchFamily="2" charset="-122"/>
                <a:sym typeface="宋体" panose="02010600030101010101" pitchFamily="2" charset="-122"/>
              </a:rPr>
              <a:t>你觉得该怎样做来</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补救我的过失</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,请为文章补写一个结果。</a:t>
            </a:r>
            <a:endParaRPr lang="en-US" altLang="zh-CN" sz="3200" b="1" dirty="0">
              <a:latin typeface="Arial" panose="020B0604020202020204" pitchFamily="34" charset="0"/>
              <a:ea typeface="宋体" panose="02010600030101010101" pitchFamily="2"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82" name="Rectangle 2"/>
          <p:cNvSpPr>
            <a:spLocks noGrp="1"/>
          </p:cNvSpPr>
          <p:nvPr/>
        </p:nvSpPr>
        <p:spPr>
          <a:xfrm>
            <a:off x="1136968" y="581978"/>
            <a:ext cx="8229600" cy="765175"/>
          </a:xfrm>
          <a:prstGeom prst="rect">
            <a:avLst/>
          </a:prstGeom>
          <a:noFill/>
          <a:ln w="9525">
            <a:noFill/>
          </a:ln>
        </p:spPr>
        <p:txBody>
          <a:bodyPr anchor="ctr"/>
          <a:p>
            <a:r>
              <a:rPr lang="zh-CN" altLang="en-US" sz="3200" b="1">
                <a:latin typeface="Calibri" panose="020F0502020204030204" charset="0"/>
                <a:ea typeface="黑体" panose="02010609060101010101" charset="-122"/>
              </a:rPr>
              <a:t>一</a:t>
            </a:r>
            <a:r>
              <a:rPr lang="zh-CN" altLang="en-US" sz="3200" b="1" dirty="0">
                <a:latin typeface="Calibri" panose="020F0502020204030204" charset="0"/>
                <a:ea typeface="黑体" panose="02010609060101010101" charset="-122"/>
              </a:rPr>
              <a:t>、课前预学</a:t>
            </a:r>
            <a:endParaRPr lang="zh-CN" altLang="en-US" sz="3200" b="1">
              <a:latin typeface="Calibri" panose="020F0502020204030204" charset="0"/>
              <a:ea typeface="黑体" panose="02010609060101010101" charset="-122"/>
            </a:endParaRPr>
          </a:p>
        </p:txBody>
      </p:sp>
      <p:sp>
        <p:nvSpPr>
          <p:cNvPr id="13" name="文本框 12"/>
          <p:cNvSpPr txBox="1"/>
          <p:nvPr/>
        </p:nvSpPr>
        <p:spPr>
          <a:xfrm>
            <a:off x="1422400" y="1347470"/>
            <a:ext cx="9401810" cy="58356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1.读准下列红色字的字音</a:t>
            </a:r>
            <a:r>
              <a:rPr lang="zh-CN" altLang="en-US" sz="3200" b="1" dirty="0">
                <a:uFillTx/>
                <a:latin typeface="Arial" panose="020B0604020202020204" pitchFamily="34" charset="0"/>
                <a:ea typeface="SimSun-ExtB" panose="02010609060101010101" pitchFamily="49" charset="-122"/>
                <a:sym typeface="宋体" panose="02010600030101010101" pitchFamily="2" charset="-122"/>
              </a:rPr>
              <a:t>或</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根据拼音写汉字</a:t>
            </a:r>
            <a:endParaRPr lang="en-US" altLang="zh-CN" sz="32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内容占位符 20481"/>
          <p:cNvSpPr>
            <a:spLocks noGrp="1" noChangeArrowheads="1"/>
          </p:cNvSpPr>
          <p:nvPr>
            <p:ph idx="1"/>
          </p:nvPr>
        </p:nvSpPr>
        <p:spPr>
          <a:xfrm>
            <a:off x="1137285" y="1991360"/>
            <a:ext cx="9972040" cy="3442335"/>
          </a:xfrm>
        </p:spPr>
        <p:txBody>
          <a:bodyPr>
            <a:noAutofit/>
          </a:bodyPr>
          <a:p>
            <a:pPr algn="l">
              <a:lnSpc>
                <a:spcPct val="120000"/>
              </a:lnSpc>
              <a:spcBef>
                <a:spcPct val="0"/>
              </a:spcBef>
              <a:spcAft>
                <a:spcPct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缕</a:t>
            </a:r>
            <a:r>
              <a:rPr lang="en-US" altLang="zh-CN" sz="3200" b="1" dirty="0" smtClean="0">
                <a:solidFill>
                  <a:srgbClr val="FF0000"/>
                </a:solidFill>
                <a:latin typeface="宋体" panose="02010600030101010101" pitchFamily="2" charset="-122"/>
                <a:ea typeface="宋体" panose="02010600030101010101" pitchFamily="2" charset="-122"/>
              </a:rPr>
              <a:t>          </a:t>
            </a:r>
            <a:r>
              <a:rPr lang="zh-CN" altLang="en-US" sz="3200" b="1" dirty="0" smtClean="0">
                <a:solidFill>
                  <a:srgbClr val="FF0000"/>
                </a:solidFill>
                <a:latin typeface="宋体" panose="02010600030101010101" pitchFamily="2" charset="-122"/>
                <a:ea typeface="宋体" panose="02010600030101010101" pitchFamily="2" charset="-122"/>
                <a:sym typeface="+mn-ea"/>
              </a:rPr>
              <a:t>倚</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zh-CN" altLang="en-US" sz="3200" b="1" dirty="0" smtClean="0">
                <a:solidFill>
                  <a:schemeClr val="tx1"/>
                </a:solidFill>
                <a:latin typeface="宋体" panose="02010600030101010101" pitchFamily="2" charset="-122"/>
                <a:ea typeface="宋体" panose="02010600030101010101" pitchFamily="2" charset="-122"/>
                <a:sym typeface="+mn-ea"/>
              </a:rPr>
              <a:t>红</a:t>
            </a:r>
            <a:r>
              <a:rPr lang="zh-CN" altLang="en-US" sz="3200" b="1" dirty="0" smtClean="0">
                <a:solidFill>
                  <a:srgbClr val="FF0000"/>
                </a:solidFill>
                <a:latin typeface="宋体" panose="02010600030101010101" pitchFamily="2" charset="-122"/>
                <a:ea typeface="宋体" panose="02010600030101010101" pitchFamily="2" charset="-122"/>
                <a:sym typeface="+mn-ea"/>
              </a:rPr>
              <a:t>绫</a:t>
            </a:r>
            <a:r>
              <a:rPr lang="en-US" altLang="zh-CN" sz="3200" b="1" dirty="0" smtClean="0">
                <a:solidFill>
                  <a:schemeClr val="tx1"/>
                </a:solidFill>
                <a:latin typeface="宋体" panose="02010600030101010101" pitchFamily="2" charset="-122"/>
                <a:ea typeface="宋体" panose="02010600030101010101" pitchFamily="2" charset="-122"/>
                <a:sym typeface="+mn-ea"/>
              </a:rPr>
              <a:t>        </a:t>
            </a:r>
            <a:r>
              <a:rPr lang="zh-CN" altLang="en-US" sz="3200" b="1" dirty="0" smtClean="0">
                <a:solidFill>
                  <a:srgbClr val="FF0000"/>
                </a:solidFill>
                <a:latin typeface="宋体" panose="02010600030101010101" pitchFamily="2" charset="-122"/>
                <a:ea typeface="宋体" panose="02010600030101010101" pitchFamily="2" charset="-122"/>
                <a:sym typeface="+mn-ea"/>
              </a:rPr>
              <a:t>妄</a:t>
            </a:r>
            <a:r>
              <a:rPr lang="zh-CN" altLang="en-US" sz="3200" b="1" dirty="0" smtClean="0">
                <a:solidFill>
                  <a:schemeClr val="tx1"/>
                </a:solidFill>
                <a:latin typeface="宋体" panose="02010600030101010101" pitchFamily="2" charset="-122"/>
                <a:ea typeface="宋体" panose="02010600030101010101" pitchFamily="2" charset="-122"/>
                <a:sym typeface="+mn-ea"/>
              </a:rPr>
              <a:t>下断语</a:t>
            </a:r>
            <a:endParaRPr lang="en-US" altLang="zh-CN" sz="3200" b="1" dirty="0" smtClean="0">
              <a:solidFill>
                <a:schemeClr val="tx1"/>
              </a:solidFill>
              <a:latin typeface="宋体" panose="02010600030101010101" pitchFamily="2" charset="-122"/>
              <a:ea typeface="宋体" panose="02010600030101010101" pitchFamily="2" charset="-122"/>
              <a:sym typeface="+mn-ea"/>
            </a:endParaRPr>
          </a:p>
          <a:p>
            <a:pPr algn="l">
              <a:lnSpc>
                <a:spcPct val="120000"/>
              </a:lnSpc>
              <a:spcBef>
                <a:spcPct val="0"/>
              </a:spcBef>
              <a:spcAft>
                <a:spcPct val="0"/>
              </a:spcAft>
              <a:buFont typeface="Wingdings" panose="05000000000000000000" pitchFamily="2" charset="2"/>
              <a:buNone/>
            </a:pPr>
            <a:r>
              <a:rPr lang="en-US" altLang="zh-CN" sz="3200" b="1" dirty="0" smtClean="0">
                <a:solidFill>
                  <a:schemeClr val="tx1"/>
                </a:solidFill>
                <a:latin typeface="宋体" panose="02010600030101010101" pitchFamily="2" charset="-122"/>
                <a:ea typeface="宋体" panose="02010600030101010101" pitchFamily="2" charset="-122"/>
                <a:sym typeface="+mn-ea"/>
              </a:rPr>
              <a:t>消</a:t>
            </a:r>
            <a:r>
              <a:rPr lang="en-US" altLang="zh-CN" sz="32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h</a:t>
            </a:r>
            <a:r>
              <a:rPr lang="en-US" altLang="zh-CN" sz="32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o</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zh-CN" sz="3200" b="1" dirty="0">
                <a:latin typeface="宋体" panose="02010600030101010101" pitchFamily="2" charset="-122"/>
                <a:ea typeface="宋体" panose="02010600030101010101" pitchFamily="2" charset="-122"/>
                <a:sym typeface="+mn-ea"/>
              </a:rPr>
              <a:t>污</a:t>
            </a:r>
            <a:r>
              <a:rPr lang="zh-CN" sz="3200" dirty="0">
                <a:sym typeface="+mn-ea"/>
              </a:rPr>
              <a:t>sè</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l</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 duò</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smtClean="0">
                <a:solidFill>
                  <a:srgbClr val="FF0000"/>
                </a:solidFill>
                <a:latin typeface="宋体" panose="02010600030101010101" pitchFamily="2" charset="-122"/>
                <a:ea typeface="宋体" panose="02010600030101010101" pitchFamily="2" charset="-122"/>
                <a:sym typeface="+mn-ea"/>
              </a:rPr>
              <a:t> </a:t>
            </a:r>
            <a:endParaRPr lang="en-US" altLang="zh-CN" sz="3200" b="1" dirty="0" smtClean="0">
              <a:solidFill>
                <a:srgbClr val="FF0000"/>
              </a:solidFill>
              <a:latin typeface="宋体" panose="02010600030101010101" pitchFamily="2" charset="-122"/>
              <a:ea typeface="宋体" panose="02010600030101010101" pitchFamily="2" charset="-122"/>
              <a:sym typeface="+mn-ea"/>
            </a:endParaRPr>
          </a:p>
          <a:p>
            <a:pPr algn="l">
              <a:lnSpc>
                <a:spcPct val="120000"/>
              </a:lnSpc>
              <a:spcBef>
                <a:spcPct val="0"/>
              </a:spcBef>
              <a:spcAft>
                <a:spcPct val="0"/>
              </a:spcAft>
              <a:buFont typeface="Wingdings" panose="05000000000000000000" pitchFamily="2" charset="2"/>
              <a:buNone/>
            </a:pPr>
            <a:r>
              <a:rPr lang="en-US" altLang="zh-CN" sz="3200">
                <a:solidFill>
                  <a:srgbClr val="000000"/>
                </a:solidFill>
                <a:latin typeface="Arial Narrow" panose="020B0606020202030204" pitchFamily="34" charset="0"/>
                <a:ea typeface="宋体" panose="02010600030101010101" pitchFamily="2" charset="-122"/>
                <a:sym typeface="+mn-ea"/>
              </a:rPr>
              <a:t>zǔ</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骂</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en-US" altLang="zh-CN" sz="3200" b="1" dirty="0" smtClean="0">
                <a:solidFill>
                  <a:schemeClr val="tx1"/>
                </a:solidFill>
                <a:latin typeface="宋体" panose="02010600030101010101" pitchFamily="2" charset="-122"/>
                <a:ea typeface="宋体" panose="02010600030101010101" pitchFamily="2" charset="-122"/>
                <a:sym typeface="+mn-ea"/>
              </a:rPr>
              <a:t>叮</a:t>
            </a:r>
            <a:r>
              <a:rPr lang="zh-CN" altLang="zh-CN" sz="3200" dirty="0">
                <a:solidFill>
                  <a:schemeClr val="tx1"/>
                </a:solidFill>
                <a:sym typeface="+mn-ea"/>
              </a:rPr>
              <a:t>zhǔ</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en-US" altLang="zh-CN" sz="3200" b="1" dirty="0" smtClean="0">
                <a:solidFill>
                  <a:schemeClr val="tx1"/>
                </a:solidFill>
                <a:latin typeface="宋体" panose="02010600030101010101" pitchFamily="2" charset="-122"/>
                <a:ea typeface="宋体" panose="02010600030101010101" pitchFamily="2" charset="-122"/>
                <a:sym typeface="+mn-ea"/>
              </a:rPr>
              <a:t>畏罪</a:t>
            </a:r>
            <a:r>
              <a:rPr lang="en-US" altLang="zh-CN" sz="32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qi</a:t>
            </a:r>
            <a:r>
              <a:rPr lang="en-US" altLang="zh-CN" sz="32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dirty="0" smtClean="0">
                <a:solidFill>
                  <a:schemeClr val="tx1"/>
                </a:solidFill>
                <a:latin typeface="Arial" panose="020B0604020202020204" pitchFamily="34" charset="0"/>
                <a:ea typeface="宋体" panose="02010600030101010101" pitchFamily="2" charset="-122"/>
                <a:cs typeface="Arial" panose="020B0604020202020204" pitchFamily="34" charset="0"/>
                <a:sym typeface="+mn-ea"/>
              </a:rPr>
              <a:t>n</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smtClean="0">
                <a:solidFill>
                  <a:schemeClr val="tx1"/>
                </a:solidFill>
                <a:latin typeface="宋体" panose="02010600030101010101" pitchFamily="2" charset="-122"/>
                <a:ea typeface="宋体" panose="02010600030101010101" pitchFamily="2" charset="-122"/>
                <a:sym typeface="+mn-ea"/>
              </a:rPr>
              <a:t>逃</a:t>
            </a:r>
            <a:r>
              <a:rPr lang="en-US" altLang="zh-CN" sz="3200" b="1" dirty="0" smtClean="0">
                <a:solidFill>
                  <a:srgbClr val="FF0000"/>
                </a:solidFill>
                <a:latin typeface="宋体" panose="02010600030101010101" pitchFamily="2" charset="-122"/>
                <a:ea typeface="宋体" panose="02010600030101010101" pitchFamily="2" charset="-122"/>
                <a:sym typeface="+mn-ea"/>
              </a:rPr>
              <a:t>        </a:t>
            </a:r>
            <a:endParaRPr lang="en-US" altLang="zh-CN" sz="3200" b="1" dirty="0" smtClean="0">
              <a:solidFill>
                <a:srgbClr val="FF0000"/>
              </a:solidFill>
              <a:latin typeface="宋体" panose="02010600030101010101" pitchFamily="2" charset="-122"/>
              <a:ea typeface="宋体" panose="02010600030101010101" pitchFamily="2" charset="-122"/>
              <a:sym typeface="+mn-ea"/>
            </a:endParaRPr>
          </a:p>
          <a:p>
            <a:pPr marL="342900" indent="-342900" algn="l" defTabSz="914400">
              <a:lnSpc>
                <a:spcPct val="120000"/>
              </a:lnSpc>
              <a:spcBef>
                <a:spcPct val="0"/>
              </a:spcBef>
              <a:spcAft>
                <a:spcPct val="0"/>
              </a:spcAft>
              <a:buClr>
                <a:schemeClr val="tx1"/>
              </a:buClr>
              <a:buSzPct val="75000"/>
              <a:buFont typeface="Wingdings" panose="05000000000000000000" pitchFamily="2" charset="2"/>
              <a:buNone/>
            </a:pPr>
            <a:r>
              <a:rPr lang="en-US" altLang="zh-CN" sz="3200" dirty="0">
                <a:solidFill>
                  <a:schemeClr val="tx1"/>
                </a:solidFill>
                <a:sym typeface="+mn-ea"/>
              </a:rPr>
              <a:t>yu</a:t>
            </a:r>
            <a:r>
              <a:rPr lang="en-US" altLang="zh-CN" sz="3200" b="1" dirty="0">
                <a:solidFill>
                  <a:schemeClr val="tx1"/>
                </a:solidFill>
                <a:latin typeface="宋体" panose="02010600030101010101" pitchFamily="2" charset="-122"/>
                <a:ea typeface="宋体" panose="02010600030101010101" pitchFamily="2" charset="-122"/>
                <a:sym typeface="+mn-ea"/>
              </a:rPr>
              <a:t>ā</a:t>
            </a:r>
            <a:r>
              <a:rPr lang="en-US" altLang="zh-CN" sz="3200" dirty="0">
                <a:solidFill>
                  <a:schemeClr val="tx1"/>
                </a:solidFill>
                <a:sym typeface="+mn-ea"/>
              </a:rPr>
              <a:t>n</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枉</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逃</a:t>
            </a:r>
            <a:r>
              <a:rPr lang="en-US" altLang="zh-CN" sz="3200" dirty="0">
                <a:solidFill>
                  <a:srgbClr val="00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bì</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endPar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42900" indent="-342900" algn="l" defTabSz="914400">
              <a:lnSpc>
                <a:spcPct val="120000"/>
              </a:lnSpc>
              <a:spcBef>
                <a:spcPct val="0"/>
              </a:spcBef>
              <a:spcAft>
                <a:spcPct val="0"/>
              </a:spcAft>
              <a:buClr>
                <a:schemeClr val="tx1"/>
              </a:buClr>
              <a:buSzPct val="75000"/>
              <a:buFont typeface="Wingdings" panose="05000000000000000000" pitchFamily="2" charset="2"/>
              <a:buNone/>
            </a:pPr>
            <a:r>
              <a:rPr lang="zh-CN" altLang="zh-CN" sz="3200" dirty="0">
                <a:solidFill>
                  <a:schemeClr val="tx1"/>
                </a:solidFill>
                <a:sym typeface="+mn-ea"/>
              </a:rPr>
              <a:t>sǒn</a:t>
            </a:r>
            <a:r>
              <a:rPr lang="en-US" altLang="zh-CN" sz="3200">
                <a:solidFill>
                  <a:schemeClr val="tx1"/>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g</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b="1" dirty="0" err="1">
                <a:solidFill>
                  <a:schemeClr val="tx1"/>
                </a:solidFill>
                <a:latin typeface="宋体" panose="02010600030101010101" pitchFamily="2" charset="-122"/>
                <a:ea typeface="宋体" panose="02010600030101010101" pitchFamily="2" charset="-122"/>
                <a:sym typeface="+mn-ea"/>
              </a:rPr>
              <a:t>恿</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zh-CN" sz="3200"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xi</a:t>
            </a:r>
            <a:r>
              <a:rPr lang="zh-CN" altLang="zh-CN" sz="32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ng</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     </a:t>
            </a:r>
            <a:r>
              <a:rPr lang="zh-CN" altLang="zh-CN" sz="3200" dirty="0">
                <a:solidFill>
                  <a:schemeClr val="tx1"/>
                </a:solidFill>
                <a:sym typeface="+mn-ea"/>
              </a:rPr>
              <a:t>níng</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sym typeface="+mn-ea"/>
              </a:rPr>
              <a:t>望</a:t>
            </a:r>
            <a:r>
              <a:rPr lang="en-US" altLang="zh-CN" sz="3200" b="1" dirty="0">
                <a:solidFill>
                  <a:schemeClr val="tx1"/>
                </a:solidFill>
                <a:latin typeface="宋体" panose="02010600030101010101" pitchFamily="2" charset="-122"/>
                <a:ea typeface="宋体" panose="02010600030101010101" pitchFamily="2" charset="-122"/>
                <a:sym typeface="+mn-ea"/>
              </a:rPr>
              <a:t>      </a:t>
            </a:r>
            <a:endParaRPr lang="en-US" altLang="zh-CN" sz="3200" b="1" dirty="0">
              <a:solidFill>
                <a:schemeClr val="tx1"/>
              </a:solidFill>
              <a:latin typeface="宋体" panose="02010600030101010101" pitchFamily="2" charset="-122"/>
              <a:ea typeface="宋体" panose="02010600030101010101" pitchFamily="2" charset="-122"/>
              <a:sym typeface="+mn-ea"/>
            </a:endParaRPr>
          </a:p>
          <a:p>
            <a:pPr marL="342900" indent="-342900" algn="l" defTabSz="914400">
              <a:lnSpc>
                <a:spcPct val="120000"/>
              </a:lnSpc>
              <a:spcBef>
                <a:spcPct val="0"/>
              </a:spcBef>
              <a:spcAft>
                <a:spcPct val="0"/>
              </a:spcAft>
              <a:buClr>
                <a:schemeClr val="tx1"/>
              </a:buClr>
              <a:buSzPct val="75000"/>
              <a:buFont typeface="Wingdings" panose="05000000000000000000" pitchFamily="2" charset="2"/>
              <a:buNone/>
            </a:pPr>
            <a:r>
              <a:rPr lang="en-US" altLang="zh-CN" sz="3200" dirty="0">
                <a:solidFill>
                  <a:schemeClr val="tx1"/>
                </a:solidFill>
                <a:uFillTx/>
                <a:latin typeface="Arial" panose="020B0604020202020204" pitchFamily="34" charset="0"/>
                <a:ea typeface="宋体" panose="02010600030101010101" pitchFamily="2" charset="-122"/>
                <a:cs typeface="Arial" panose="020B0604020202020204" pitchFamily="34" charset="0"/>
                <a:sym typeface="+mn-ea"/>
              </a:rPr>
              <a:t>bi</a:t>
            </a:r>
            <a:r>
              <a:rPr sz="3200" b="1">
                <a:solidFill>
                  <a:schemeClr val="tx1"/>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a:solidFill>
                  <a:schemeClr val="tx1"/>
                </a:solidFill>
                <a:uFillTx/>
                <a:latin typeface="Arial" panose="020B0604020202020204" pitchFamily="34" charset="0"/>
                <a:ea typeface="宋体" panose="02010600030101010101" pitchFamily="2" charset="-122"/>
                <a:cs typeface="Arial" panose="020B0604020202020204" pitchFamily="34" charset="0"/>
                <a:sym typeface="+mn-ea"/>
              </a:rPr>
              <a:t>n</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护</a:t>
            </a:r>
            <a:r>
              <a:rPr lang="en-US" altLang="zh-CN" sz="3200" b="1" dirty="0">
                <a:solidFill>
                  <a:srgbClr val="000000"/>
                </a:solidFill>
                <a:latin typeface="Times New Roman" panose="02020603050405020304" pitchFamily="18" charset="0"/>
                <a:ea typeface="宋体" panose="02010600030101010101" pitchFamily="2" charset="-122"/>
                <a:sym typeface="+mn-ea"/>
              </a:rPr>
              <a:t>             </a:t>
            </a:r>
            <a:r>
              <a:rPr lang="en-US" altLang="zh-CN" sz="3200" dirty="0">
                <a:solidFill>
                  <a:schemeClr val="tx1"/>
                </a:solidFill>
                <a:sym typeface="+mn-ea"/>
              </a:rPr>
              <a:t>ch</a:t>
            </a:r>
            <a:r>
              <a:rPr lang="zh-CN" altLang="zh-CN" sz="3200" dirty="0">
                <a:solidFill>
                  <a:schemeClr val="tx1"/>
                </a:solidFill>
                <a:sym typeface="+mn-ea"/>
              </a:rPr>
              <a:t>éng</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3200" dirty="0">
                <a:solidFill>
                  <a:schemeClr val="tx1"/>
                </a:solidFill>
                <a:sym typeface="+mn-ea"/>
              </a:rPr>
              <a:t> </a:t>
            </a:r>
            <a:r>
              <a:rPr lang="zh-CN" altLang="zh-CN" sz="3200" b="1" dirty="0">
                <a:solidFill>
                  <a:schemeClr val="tx1"/>
                </a:solidFill>
                <a:latin typeface="宋体" panose="02010600030101010101" pitchFamily="2" charset="-122"/>
                <a:ea typeface="宋体" panose="02010600030101010101" pitchFamily="2" charset="-122"/>
                <a:sym typeface="+mn-ea"/>
              </a:rPr>
              <a:t>戒</a:t>
            </a:r>
            <a:r>
              <a:rPr lang="en-US" altLang="zh-CN" sz="3200" b="1" dirty="0">
                <a:solidFill>
                  <a:schemeClr val="tx1"/>
                </a:solidFill>
                <a:latin typeface="宋体" panose="02010600030101010101" pitchFamily="2" charset="-122"/>
                <a:ea typeface="宋体" panose="02010600030101010101" pitchFamily="2" charset="-122"/>
                <a:sym typeface="+mn-ea"/>
              </a:rPr>
              <a:t> </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zh-CN" sz="3200" dirty="0">
                <a:sym typeface="+mn-ea"/>
              </a:rPr>
              <a:t>nüè</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mn-ea"/>
              </a:rPr>
              <a:t>待</a:t>
            </a:r>
            <a:r>
              <a:rPr lang="en-US" altLang="zh-CN" sz="3200" b="1" dirty="0">
                <a:solidFill>
                  <a:srgbClr val="000000"/>
                </a:solidFill>
                <a:latin typeface="Times New Roman" panose="02020603050405020304" pitchFamily="18" charset="0"/>
                <a:ea typeface="宋体" panose="02010600030101010101" pitchFamily="2" charset="-122"/>
                <a:sym typeface="+mn-ea"/>
              </a:rPr>
              <a:t>                  </a:t>
            </a:r>
            <a:endParaRPr lang="en-US" altLang="zh-CN" sz="3200" b="1" dirty="0">
              <a:solidFill>
                <a:srgbClr val="000000"/>
              </a:solidFill>
              <a:latin typeface="Times New Roman" panose="02020603050405020304" pitchFamily="18" charset="0"/>
              <a:ea typeface="宋体" panose="02010600030101010101" pitchFamily="2" charset="-122"/>
            </a:endParaRPr>
          </a:p>
          <a:p>
            <a:pPr marL="0" indent="0" algn="just" defTabSz="1450975" fontAlgn="auto">
              <a:lnSpc>
                <a:spcPct val="120000"/>
              </a:lnSpc>
              <a:spcBef>
                <a:spcPct val="0"/>
              </a:spcBef>
              <a:spcAft>
                <a:spcPct val="0"/>
              </a:spcAft>
              <a:buNone/>
            </a:pPr>
            <a:r>
              <a:rPr lang="zh-CN" altLang="zh-CN" sz="3200" dirty="0">
                <a:solidFill>
                  <a:schemeClr val="tx1"/>
                </a:solidFill>
                <a:sym typeface="+mn-ea"/>
              </a:rPr>
              <a:t>qu</a:t>
            </a:r>
            <a:r>
              <a:rPr lang="zh-CN" altLang="zh-CN" sz="3200" b="1" dirty="0">
                <a:solidFill>
                  <a:schemeClr val="tx1"/>
                </a:solidFill>
                <a:latin typeface="宋体" panose="02010600030101010101" pitchFamily="2" charset="-122"/>
                <a:ea typeface="宋体" panose="02010600030101010101" pitchFamily="2" charset="-122"/>
                <a:sym typeface="+mn-ea"/>
              </a:rPr>
              <a:t>á</a:t>
            </a:r>
            <a:r>
              <a:rPr lang="zh-CN" altLang="zh-CN" sz="3200" dirty="0">
                <a:solidFill>
                  <a:schemeClr val="tx1"/>
                </a:solidFill>
                <a:sym typeface="+mn-ea"/>
              </a:rPr>
              <a:t>n</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sym typeface="+mn-ea"/>
              </a:rPr>
              <a:t>伏</a:t>
            </a:r>
            <a:r>
              <a:rPr lang="zh-CN" altLang="en-US" sz="3200" b="1" dirty="0">
                <a:solidFill>
                  <a:srgbClr val="000000"/>
                </a:solidFill>
                <a:latin typeface="Times New Roman" panose="02020603050405020304" pitchFamily="18" charset="0"/>
                <a:ea typeface="宋体" panose="02010600030101010101" pitchFamily="2" charset="-122"/>
                <a:sym typeface="+mn-ea"/>
              </a:rPr>
              <a:t>            </a:t>
            </a:r>
            <a:r>
              <a:rPr lang="zh-CN" altLang="zh-CN" sz="3200" dirty="0">
                <a:solidFill>
                  <a:schemeClr val="tx1"/>
                </a:solidFill>
                <a:sym typeface="+mn-ea"/>
              </a:rPr>
              <a:t>ch</a:t>
            </a:r>
            <a:r>
              <a:rPr lang="zh-CN" altLang="zh-CN" sz="3200" b="1" dirty="0">
                <a:solidFill>
                  <a:schemeClr val="tx1"/>
                </a:solidFill>
                <a:latin typeface="宋体" panose="02010600030101010101" pitchFamily="2" charset="-122"/>
                <a:ea typeface="宋体" panose="02010600030101010101" pitchFamily="2" charset="-122"/>
                <a:sym typeface="+mn-ea"/>
              </a:rPr>
              <a:t>à</a:t>
            </a:r>
            <a:r>
              <a:rPr lang="zh-CN" altLang="zh-CN" sz="3200" dirty="0">
                <a:solidFill>
                  <a:schemeClr val="tx1"/>
                </a:solidFill>
                <a:sym typeface="+mn-ea"/>
              </a:rPr>
              <a:t>ng</a:t>
            </a: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zh-CN"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然</a:t>
            </a:r>
            <a:r>
              <a:rPr lang="zh-CN" altLang="en-US" sz="3200" b="1" dirty="0">
                <a:solidFill>
                  <a:schemeClr val="tx1"/>
                </a:solidFill>
                <a:latin typeface="宋体" panose="02010600030101010101" pitchFamily="2" charset="-122"/>
                <a:ea typeface="宋体" panose="02010600030101010101" pitchFamily="2" charset="-122"/>
                <a:sym typeface="+mn-ea"/>
              </a:rPr>
              <a:t> </a:t>
            </a:r>
            <a:r>
              <a:rPr lang="en-US" altLang="zh-CN" sz="3200" b="1" dirty="0">
                <a:solidFill>
                  <a:srgbClr val="000000"/>
                </a:solidFill>
                <a:latin typeface="Times New Roman" panose="02020603050405020304" pitchFamily="18" charset="0"/>
                <a:ea typeface="宋体" panose="02010600030101010101" pitchFamily="2" charset="-122"/>
                <a:sym typeface="宋体" panose="02010600030101010101" pitchFamily="2" charset="-122"/>
              </a:rPr>
              <a:t>   </a:t>
            </a: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2" name="矩形 1"/>
          <p:cNvSpPr>
            <a:spLocks noRot="1" noChangeArrowheads="1"/>
          </p:cNvSpPr>
          <p:nvPr/>
        </p:nvSpPr>
        <p:spPr bwMode="auto">
          <a:xfrm>
            <a:off x="1543685" y="1870075"/>
            <a:ext cx="1012761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fontAlgn="auto">
              <a:lnSpc>
                <a:spcPct val="140000"/>
              </a:lnSpc>
              <a:spcBef>
                <a:spcPts val="0"/>
              </a:spcBef>
              <a:spcAft>
                <a:spcPts val="0"/>
              </a:spcAft>
              <a:buClr>
                <a:schemeClr val="tx1"/>
              </a:buClr>
              <a:buSzPct val="75000"/>
              <a:buFont typeface="Wingdings" panose="05000000000000000000" pitchFamily="2" charset="2"/>
              <a:buNone/>
            </a:pPr>
            <a:r>
              <a:rPr lang="en-US" altLang="zh-CN" sz="3200" dirty="0" err="1">
                <a:solidFill>
                  <a:srgbClr val="0000FF"/>
                </a:solidFill>
                <a:latin typeface="Arial" panose="020B0604020202020204" pitchFamily="34" charset="0"/>
                <a:ea typeface="宋体" panose="02010600030101010101" pitchFamily="2" charset="-122"/>
                <a:cs typeface="Arial" panose="020B0604020202020204" pitchFamily="34" charset="0"/>
              </a:rPr>
              <a:t> </a:t>
            </a:r>
            <a:r>
              <a:rPr lang="en-US" altLang="zh-CN" sz="3600">
                <a:solidFill>
                  <a:srgbClr val="0000FF"/>
                </a:solidFill>
                <a:cs typeface="Arial" panose="020B0604020202020204" pitchFamily="34" charset="0"/>
                <a:sym typeface="+mn-ea"/>
              </a:rPr>
              <a:t>lǚ</a:t>
            </a:r>
            <a:r>
              <a:rPr lang="en-US" altLang="zh-CN" sz="3600" dirty="0" err="1">
                <a:solidFill>
                  <a:srgbClr val="0000FF"/>
                </a:solidFill>
                <a:latin typeface="Arial" panose="020B0604020202020204" pitchFamily="34" charset="0"/>
                <a:ea typeface="宋体" panose="02010600030101010101" pitchFamily="2" charset="-122"/>
                <a:cs typeface="Arial" panose="020B0604020202020204" pitchFamily="34" charset="0"/>
              </a:rPr>
              <a:t>                 </a:t>
            </a:r>
            <a:r>
              <a:rPr lang="en-US" altLang="zh-CN" sz="3600">
                <a:solidFill>
                  <a:srgbClr val="0000FF"/>
                </a:solidFill>
                <a:cs typeface="Arial" panose="020B0604020202020204" pitchFamily="34" charset="0"/>
                <a:sym typeface="+mn-ea"/>
              </a:rPr>
              <a:t>yǐ</a:t>
            </a:r>
            <a:r>
              <a:rPr lang="en-US" altLang="zh-CN" sz="3600" dirty="0">
                <a:solidFill>
                  <a:srgbClr val="0000FF"/>
                </a:solidFill>
                <a:ea typeface="宋体" panose="02010600030101010101" pitchFamily="2" charset="-122"/>
                <a:cs typeface="Arial" panose="020B0604020202020204" pitchFamily="34" charset="0"/>
                <a:sym typeface="+mn-ea"/>
              </a:rPr>
              <a:t>                 </a:t>
            </a:r>
            <a:r>
              <a:rPr lang="en-US" altLang="zh-CN" sz="3600">
                <a:solidFill>
                  <a:srgbClr val="0000FF"/>
                </a:solidFill>
                <a:cs typeface="Arial" panose="020B0604020202020204" pitchFamily="34" charset="0"/>
                <a:sym typeface="+mn-ea"/>
              </a:rPr>
              <a:t>líng</a:t>
            </a:r>
            <a:r>
              <a:rPr lang="en-US" altLang="zh-CN" sz="3600" dirty="0">
                <a:solidFill>
                  <a:srgbClr val="0000FF"/>
                </a:solidFill>
                <a:ea typeface="宋体" panose="02010600030101010101" pitchFamily="2" charset="-122"/>
                <a:cs typeface="Arial" panose="020B0604020202020204" pitchFamily="34" charset="0"/>
                <a:sym typeface="+mn-ea"/>
              </a:rPr>
              <a:t>                    </a:t>
            </a:r>
            <a:r>
              <a:rPr lang="en-US" altLang="zh-CN" sz="3600">
                <a:solidFill>
                  <a:srgbClr val="0000FF"/>
                </a:solidFill>
                <a:cs typeface="Arial" panose="020B0604020202020204" pitchFamily="34" charset="0"/>
                <a:sym typeface="+mn-ea"/>
              </a:rPr>
              <a:t>w</a:t>
            </a:r>
            <a:r>
              <a:rPr lang="en-US" altLang="zh-CN" sz="36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600">
                <a:solidFill>
                  <a:srgbClr val="0000FF"/>
                </a:solidFill>
                <a:cs typeface="Arial" panose="020B0604020202020204" pitchFamily="34" charset="0"/>
                <a:sym typeface="+mn-ea"/>
              </a:rPr>
              <a:t>ng</a:t>
            </a:r>
            <a:endParaRPr lang="zh-CN" altLang="en-US" sz="3600" b="1" dirty="0">
              <a:latin typeface="宋体" panose="02010600030101010101" pitchFamily="2" charset="-122"/>
              <a:ea typeface="宋体" panose="02010600030101010101" pitchFamily="2" charset="-122"/>
            </a:endParaRPr>
          </a:p>
        </p:txBody>
      </p:sp>
      <p:sp>
        <p:nvSpPr>
          <p:cNvPr id="9" name="矩形 8"/>
          <p:cNvSpPr>
            <a:spLocks noRot="1" noChangeArrowheads="1"/>
          </p:cNvSpPr>
          <p:nvPr/>
        </p:nvSpPr>
        <p:spPr bwMode="auto">
          <a:xfrm>
            <a:off x="1650365" y="2526665"/>
            <a:ext cx="9958070" cy="181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115000"/>
              </a:lnSpc>
              <a:spcBef>
                <a:spcPts val="20"/>
              </a:spcBef>
              <a:spcAft>
                <a:spcPts val="0"/>
              </a:spcAft>
              <a:buClr>
                <a:schemeClr val="tx1"/>
              </a:buClr>
              <a:buSzPct val="75000"/>
              <a:buFont typeface="Wingdings" panose="05000000000000000000" pitchFamily="2" charset="2"/>
              <a:buNone/>
            </a:pP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lang="zh-CN" altLang="en-US" sz="3500" b="1" dirty="0" smtClean="0">
                <a:solidFill>
                  <a:srgbClr val="FF0000"/>
                </a:solidFill>
                <a:latin typeface="宋体" panose="02010600030101010101" pitchFamily="2" charset="-122"/>
                <a:ea typeface="宋体" panose="02010600030101010101" pitchFamily="2" charset="-122"/>
                <a:sym typeface="+mn-ea"/>
              </a:rPr>
              <a:t>耗</a:t>
            </a:r>
            <a:r>
              <a:rPr lang="en-US" altLang="zh-CN" sz="3500" b="1" dirty="0" smtClean="0">
                <a:solidFill>
                  <a:srgbClr val="FF0000"/>
                </a:solidFill>
                <a:latin typeface="宋体" panose="02010600030101010101" pitchFamily="2" charset="-122"/>
                <a:ea typeface="宋体" panose="02010600030101010101" pitchFamily="2" charset="-122"/>
                <a:sym typeface="+mn-ea"/>
              </a:rPr>
              <a:t>             </a:t>
            </a:r>
            <a:r>
              <a:rPr lang="en-US" altLang="zh-CN" sz="3500" b="1" dirty="0">
                <a:solidFill>
                  <a:srgbClr val="FF0000"/>
                </a:solidFill>
                <a:latin typeface="宋体" panose="02010600030101010101" pitchFamily="2" charset="-122"/>
                <a:ea typeface="宋体" panose="02010600030101010101" pitchFamily="2" charset="-122"/>
                <a:sym typeface="+mn-ea"/>
              </a:rPr>
              <a:t>涩               懒惰 </a:t>
            </a:r>
            <a:endParaRPr lang="en-US" altLang="zh-CN" sz="35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15000"/>
              </a:lnSpc>
              <a:spcBef>
                <a:spcPts val="20"/>
              </a:spcBef>
              <a:spcAft>
                <a:spcPts val="0"/>
              </a:spcAft>
              <a:buClr>
                <a:schemeClr val="tx1"/>
              </a:buClr>
              <a:buSzPct val="75000"/>
              <a:buFont typeface="Wingdings" panose="05000000000000000000" pitchFamily="2" charset="2"/>
              <a:buNone/>
            </a:pPr>
            <a:r>
              <a:rPr lang="en-US" altLang="zh-CN"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诅</a:t>
            </a:r>
            <a:r>
              <a:rPr lang="en-US"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嘱</a:t>
            </a:r>
            <a:r>
              <a:rPr lang="en-US" altLang="zh-CN" sz="35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潜</a:t>
            </a:r>
            <a:endParaRPr lang="en-US" altLang="zh-CN" sz="36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15000"/>
              </a:lnSpc>
              <a:spcBef>
                <a:spcPts val="20"/>
              </a:spcBef>
              <a:spcAft>
                <a:spcPts val="0"/>
              </a:spcAft>
              <a:buClr>
                <a:schemeClr val="tx1"/>
              </a:buClr>
              <a:buSzPct val="75000"/>
              <a:buFont typeface="Wingdings" panose="05000000000000000000" pitchFamily="2" charset="2"/>
              <a:buNone/>
            </a:pP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en-US" sz="3600" b="1" dirty="0">
                <a:solidFill>
                  <a:srgbClr val="FF0000"/>
                </a:solidFill>
                <a:latin typeface="宋体" panose="02010600030101010101" pitchFamily="2" charset="-122"/>
                <a:ea typeface="宋体" panose="02010600030101010101" pitchFamily="2" charset="-122"/>
                <a:sym typeface="+mn-ea"/>
              </a:rPr>
              <a:t>冤</a:t>
            </a: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en-US" sz="3600" b="1" dirty="0">
                <a:solidFill>
                  <a:srgbClr val="FF0000"/>
                </a:solidFill>
                <a:latin typeface="宋体" panose="02010600030101010101" pitchFamily="2" charset="-122"/>
                <a:ea typeface="宋体" panose="02010600030101010101" pitchFamily="2" charset="-122"/>
                <a:sym typeface="+mn-ea"/>
              </a:rPr>
              <a:t>避</a:t>
            </a:r>
            <a:r>
              <a:rPr lang="en-US" altLang="zh-CN" sz="3500" b="1" dirty="0">
                <a:solidFill>
                  <a:srgbClr val="FF0000"/>
                </a:solidFill>
                <a:latin typeface="宋体" panose="02010600030101010101" pitchFamily="2" charset="-122"/>
                <a:ea typeface="宋体" panose="02010600030101010101" pitchFamily="2" charset="-122"/>
                <a:sym typeface="+mn-ea"/>
              </a:rPr>
              <a:t>             </a:t>
            </a:r>
            <a:r>
              <a:rPr lang="en-US" altLang="zh-CN" sz="3500" b="1" dirty="0" err="1">
                <a:solidFill>
                  <a:srgbClr val="FF0000"/>
                </a:solidFill>
                <a:latin typeface="宋体" panose="02010600030101010101" pitchFamily="2" charset="-122"/>
                <a:ea typeface="宋体" panose="02010600030101010101" pitchFamily="2" charset="-122"/>
              </a:rPr>
              <a:t>          </a:t>
            </a:r>
            <a:r>
              <a:rPr lang="en-US" altLang="zh-CN" sz="35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endParaRPr lang="zh-CN" altLang="en-US" sz="3500" b="1" dirty="0" err="1">
              <a:solidFill>
                <a:srgbClr val="FF0000"/>
              </a:solidFill>
              <a:latin typeface="宋体" panose="02010600030101010101" pitchFamily="2" charset="-122"/>
              <a:ea typeface="宋体" panose="02010600030101010101" pitchFamily="2" charset="-122"/>
            </a:endParaRPr>
          </a:p>
          <a:p>
            <a:pPr marL="342900" indent="-342900">
              <a:lnSpc>
                <a:spcPct val="110000"/>
              </a:lnSpc>
              <a:spcBef>
                <a:spcPts val="20"/>
              </a:spcBef>
              <a:spcAft>
                <a:spcPts val="0"/>
              </a:spcAft>
              <a:buClr>
                <a:schemeClr val="tx1"/>
              </a:buClr>
              <a:buSzPct val="75000"/>
              <a:buFont typeface="Wingdings" panose="05000000000000000000" pitchFamily="2" charset="2"/>
              <a:buNone/>
            </a:pPr>
            <a:r>
              <a:rPr lang="en-US" altLang="zh-CN" sz="3500" b="1" dirty="0">
                <a:solidFill>
                  <a:srgbClr val="FF0000"/>
                </a:solidFill>
                <a:latin typeface="宋体" panose="02010600030101010101" pitchFamily="2" charset="-122"/>
                <a:ea typeface="宋体" panose="02010600030101010101" pitchFamily="2" charset="-122"/>
                <a:sym typeface="+mn-ea"/>
              </a:rPr>
              <a:t>        </a:t>
            </a:r>
            <a:r>
              <a:rPr lang="en-US" altLang="zh-CN" sz="3500" b="1" dirty="0">
                <a:solidFill>
                  <a:srgbClr val="FF0000"/>
                </a:solidFill>
                <a:latin typeface="宋体" panose="02010600030101010101" pitchFamily="2" charset="-122"/>
                <a:ea typeface="宋体" panose="02010600030101010101" pitchFamily="2" charset="-122"/>
              </a:rPr>
              <a:t>  </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p:txBody>
      </p:sp>
      <p:sp>
        <p:nvSpPr>
          <p:cNvPr id="3" name="矩形 2"/>
          <p:cNvSpPr>
            <a:spLocks noRot="1" noChangeArrowheads="1"/>
          </p:cNvSpPr>
          <p:nvPr/>
        </p:nvSpPr>
        <p:spPr bwMode="auto">
          <a:xfrm>
            <a:off x="1756410" y="4343400"/>
            <a:ext cx="935291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110000"/>
              </a:lnSpc>
              <a:spcBef>
                <a:spcPts val="20"/>
              </a:spcBef>
              <a:spcAft>
                <a:spcPts val="0"/>
              </a:spcAft>
              <a:buClr>
                <a:schemeClr val="tx1"/>
              </a:buClr>
              <a:buSzPct val="75000"/>
              <a:buFont typeface="Wingdings" panose="05000000000000000000" pitchFamily="2" charset="2"/>
              <a:buNone/>
            </a:pPr>
            <a:r>
              <a:rPr lang="en-US" altLang="zh-CN" sz="3200" b="1" dirty="0" smtClean="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怂</a:t>
            </a:r>
            <a:r>
              <a:rPr lang="en-US"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详</a:t>
            </a:r>
            <a:r>
              <a:rPr lang="en-US" altLang="zh-CN" sz="3500" b="1" dirty="0">
                <a:solidFill>
                  <a:srgbClr val="FF0000"/>
                </a:solidFill>
                <a:latin typeface="宋体" panose="02010600030101010101" pitchFamily="2" charset="-122"/>
                <a:ea typeface="宋体" panose="02010600030101010101" pitchFamily="2" charset="-122"/>
                <a:sym typeface="+mn-ea"/>
              </a:rPr>
              <a:t>           凝 </a:t>
            </a:r>
            <a:endParaRPr lang="en-US" altLang="zh-CN" sz="35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10000"/>
              </a:lnSpc>
              <a:spcBef>
                <a:spcPts val="20"/>
              </a:spcBef>
              <a:spcAft>
                <a:spcPts val="0"/>
              </a:spcAft>
              <a:buClr>
                <a:schemeClr val="tx1"/>
              </a:buClr>
              <a:buSzPct val="75000"/>
              <a:buFont typeface="Wingdings" panose="05000000000000000000" pitchFamily="2" charset="2"/>
              <a:buNone/>
            </a:pPr>
            <a:r>
              <a:rPr lang="en-US" altLang="zh-CN"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辩</a:t>
            </a:r>
            <a:r>
              <a:rPr lang="en-US"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惩</a:t>
            </a:r>
            <a:r>
              <a:rPr lang="en-US" altLang="zh-CN" sz="35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虐</a:t>
            </a:r>
            <a:r>
              <a:rPr lang="en-US" altLang="zh-CN" sz="3500" b="1" dirty="0">
                <a:solidFill>
                  <a:srgbClr val="FF0000"/>
                </a:solidFill>
                <a:latin typeface="宋体" panose="02010600030101010101" pitchFamily="2" charset="-122"/>
                <a:ea typeface="宋体" panose="02010600030101010101" pitchFamily="2" charset="-122"/>
                <a:sym typeface="+mn-ea"/>
              </a:rPr>
              <a:t>             </a:t>
            </a:r>
            <a:endParaRPr lang="zh-CN" sz="35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10000"/>
              </a:lnSpc>
              <a:spcBef>
                <a:spcPts val="20"/>
              </a:spcBef>
              <a:spcAft>
                <a:spcPts val="0"/>
              </a:spcAft>
              <a:buClr>
                <a:schemeClr val="tx1"/>
              </a:buClr>
              <a:buSzPct val="75000"/>
              <a:buFont typeface="Wingdings" panose="05000000000000000000" pitchFamily="2" charset="2"/>
              <a:buNone/>
            </a:pPr>
            <a:r>
              <a:rPr lang="zh-CN" sz="3500" b="1" dirty="0">
                <a:solidFill>
                  <a:srgbClr val="FF0000"/>
                </a:solidFill>
                <a:latin typeface="宋体" panose="02010600030101010101" pitchFamily="2" charset="-122"/>
                <a:ea typeface="宋体" panose="02010600030101010101" pitchFamily="2" charset="-122"/>
                <a:sym typeface="+mn-ea"/>
              </a:rPr>
              <a:t> </a:t>
            </a:r>
            <a:r>
              <a:rPr lang="en-US" altLang="zh-CN" sz="3500" b="1" dirty="0">
                <a:solidFill>
                  <a:srgbClr val="FF0000"/>
                </a:solidFill>
                <a:latin typeface="宋体" panose="02010600030101010101" pitchFamily="2" charset="-122"/>
                <a:ea typeface="宋体" panose="02010600030101010101" pitchFamily="2" charset="-122"/>
                <a:sym typeface="+mn-ea"/>
              </a:rPr>
              <a:t>  </a:t>
            </a:r>
            <a:r>
              <a:rPr sz="3500" b="1" dirty="0">
                <a:solidFill>
                  <a:srgbClr val="FF0000"/>
                </a:solidFill>
                <a:latin typeface="宋体" panose="02010600030101010101" pitchFamily="2" charset="-122"/>
                <a:ea typeface="宋体" panose="02010600030101010101" pitchFamily="2" charset="-122"/>
                <a:sym typeface="+mn-ea"/>
              </a:rPr>
              <a:t>蜷</a:t>
            </a:r>
            <a:r>
              <a:rPr lang="en-US" sz="3500" b="1" dirty="0">
                <a:solidFill>
                  <a:srgbClr val="FF0000"/>
                </a:solidFill>
                <a:latin typeface="宋体" panose="02010600030101010101" pitchFamily="2" charset="-122"/>
                <a:ea typeface="宋体" panose="02010600030101010101" pitchFamily="2" charset="-122"/>
                <a:sym typeface="+mn-ea"/>
              </a:rPr>
              <a:t>              </a:t>
            </a:r>
            <a:r>
              <a:rPr lang="zh-CN" altLang="en-US" sz="3500" b="1" dirty="0" smtClean="0">
                <a:solidFill>
                  <a:srgbClr val="FF0000"/>
                </a:solidFill>
                <a:latin typeface="宋体" panose="02010600030101010101" pitchFamily="2" charset="-122"/>
                <a:ea typeface="宋体" panose="02010600030101010101" pitchFamily="2" charset="-122"/>
                <a:sym typeface="+mn-ea"/>
              </a:rPr>
              <a:t>怅</a:t>
            </a:r>
            <a:r>
              <a:rPr lang="en-US" altLang="zh-CN" sz="3500" b="1" dirty="0" err="1">
                <a:solidFill>
                  <a:srgbClr val="FF0000"/>
                </a:solidFill>
                <a:latin typeface="宋体" panose="02010600030101010101" pitchFamily="2" charset="-122"/>
                <a:ea typeface="宋体" panose="02010600030101010101" pitchFamily="2" charset="-122"/>
              </a:rPr>
              <a:t>          </a:t>
            </a:r>
            <a:r>
              <a:rPr lang="en-US" altLang="zh-CN" sz="35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endParaRPr lang="zh-CN" altLang="en-US" sz="3500" b="1" dirty="0" err="1">
              <a:solidFill>
                <a:srgbClr val="FF0000"/>
              </a:solidFill>
              <a:latin typeface="宋体" panose="02010600030101010101" pitchFamily="2" charset="-122"/>
              <a:ea typeface="宋体" panose="02010600030101010101" pitchFamily="2" charset="-122"/>
            </a:endParaRPr>
          </a:p>
          <a:p>
            <a:pPr marL="342900" indent="-342900">
              <a:lnSpc>
                <a:spcPct val="110000"/>
              </a:lnSpc>
              <a:spcBef>
                <a:spcPts val="20"/>
              </a:spcBef>
              <a:spcAft>
                <a:spcPts val="0"/>
              </a:spcAft>
              <a:buClr>
                <a:schemeClr val="tx1"/>
              </a:buClr>
              <a:buSzPct val="75000"/>
              <a:buFont typeface="Wingdings" panose="05000000000000000000" pitchFamily="2" charset="2"/>
              <a:buNone/>
            </a:pPr>
            <a:r>
              <a:rPr lang="en-US" altLang="zh-CN" sz="3500" b="1" dirty="0">
                <a:solidFill>
                  <a:srgbClr val="FF0000"/>
                </a:solidFill>
                <a:latin typeface="宋体" panose="02010600030101010101" pitchFamily="2" charset="-122"/>
                <a:ea typeface="宋体" panose="02010600030101010101" pitchFamily="2" charset="-122"/>
                <a:sym typeface="+mn-ea"/>
              </a:rPr>
              <a:t>         </a:t>
            </a:r>
            <a:r>
              <a:rPr lang="en-US" altLang="zh-CN" sz="3500" b="1" dirty="0">
                <a:solidFill>
                  <a:srgbClr val="FF0000"/>
                </a:solidFill>
                <a:latin typeface="宋体" panose="02010600030101010101" pitchFamily="2" charset="-122"/>
                <a:ea typeface="宋体" panose="02010600030101010101" pitchFamily="2" charset="-122"/>
              </a:rPr>
              <a:t>  </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58" name="TextBox 2"/>
          <p:cNvSpPr txBox="1"/>
          <p:nvPr/>
        </p:nvSpPr>
        <p:spPr>
          <a:xfrm>
            <a:off x="2158048" y="1287145"/>
            <a:ext cx="3515995" cy="2553335"/>
          </a:xfrm>
          <a:prstGeom prst="rect">
            <a:avLst/>
          </a:prstGeom>
          <a:noFill/>
          <a:ln w="9525">
            <a:noFill/>
          </a:ln>
        </p:spPr>
        <p:txBody>
          <a:bodyPr wrap="none" anchor="t">
            <a:spAutoFit/>
          </a:bodyPr>
          <a:p>
            <a:pPr algn="l">
              <a:lnSpc>
                <a:spcPct val="100000"/>
              </a:lnSpc>
              <a:spcBef>
                <a:spcPts val="0"/>
              </a:spcBef>
              <a:spcAft>
                <a:spcPts val="0"/>
              </a:spcAft>
            </a:pPr>
            <a:r>
              <a:rPr lang="en-US" altLang="zh-CN" sz="3200" dirty="0" err="1">
                <a:solidFill>
                  <a:srgbClr val="000000"/>
                </a:solidFill>
                <a:latin typeface="Arial" panose="020B0604020202020204" pitchFamily="34" charset="0"/>
                <a:cs typeface="Arial" panose="020B0604020202020204" pitchFamily="34" charset="0"/>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娄子</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风起</a:t>
            </a:r>
            <a:r>
              <a:rPr lang="zh-CN" altLang="en-US" sz="3200" b="1" dirty="0">
                <a:solidFill>
                  <a:srgbClr val="000000"/>
                </a:solidFill>
                <a:latin typeface="楷体" panose="02010609060101010101" pitchFamily="49" charset="-122"/>
                <a:ea typeface="楷体" panose="02010609060101010101" pitchFamily="49" charset="-122"/>
              </a:rPr>
              <a:t>云</a:t>
            </a:r>
            <a:r>
              <a:rPr lang="en-US" altLang="zh-CN" sz="3200" dirty="0" err="1">
                <a:latin typeface="Arial" panose="020B0604020202020204" pitchFamily="34" charset="0"/>
                <a:ea typeface="宋体" panose="02010600030101010101" pitchFamily="2" charset="-122"/>
              </a:rPr>
              <a:t>yǒng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sym typeface="+mn-ea"/>
            </a:endParaRPr>
          </a:p>
          <a:p>
            <a:pPr algn="l">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sym typeface="+mn-ea"/>
              </a:rPr>
              <a:t>怂</a:t>
            </a:r>
            <a:r>
              <a:rPr lang="en-US" altLang="zh-CN" sz="3200">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a:lnSpc>
                <a:spcPct val="100000"/>
              </a:lnSpc>
              <a:spcBef>
                <a:spcPts val="0"/>
              </a:spcBef>
              <a:spcAft>
                <a:spcPts val="0"/>
              </a:spcAft>
            </a:pPr>
            <a:r>
              <a:rPr lang="en-US" altLang="zh-CN" sz="3200" dirty="0" err="1">
                <a:latin typeface="Arial" panose="020B0604020202020204" pitchFamily="34" charset="0"/>
                <a:ea typeface="宋体" panose="02010600030101010101" pitchFamily="2" charset="-122"/>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现</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en-US" altLang="zh-CN" sz="3200" dirty="0" err="1">
                <a:solidFill>
                  <a:srgbClr val="000000"/>
                </a:solidFill>
                <a:latin typeface="Arial" panose="020B0604020202020204" pitchFamily="34" charset="0"/>
                <a:cs typeface="Arial" panose="020B0604020202020204" pitchFamily="34" charset="0"/>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出来</a:t>
            </a:r>
            <a:endParaRPr lang="zh-CN" altLang="en-US" sz="3200" b="1">
              <a:solidFill>
                <a:srgbClr val="000000"/>
              </a:solidFill>
              <a:latin typeface="楷体" panose="02010609060101010101" pitchFamily="49" charset="-122"/>
              <a:ea typeface="楷体" panose="02010609060101010101" pitchFamily="49" charset="-122"/>
              <a:sym typeface="+mn-ea"/>
            </a:endParaRPr>
          </a:p>
        </p:txBody>
      </p:sp>
      <p:sp>
        <p:nvSpPr>
          <p:cNvPr id="96259" name="TextBox 3"/>
          <p:cNvSpPr txBox="1"/>
          <p:nvPr/>
        </p:nvSpPr>
        <p:spPr>
          <a:xfrm>
            <a:off x="6855460" y="1287145"/>
            <a:ext cx="3626485" cy="2553335"/>
          </a:xfrm>
          <a:prstGeom prst="rect">
            <a:avLst/>
          </a:prstGeom>
          <a:noFill/>
          <a:ln w="9525">
            <a:noFill/>
          </a:ln>
        </p:spPr>
        <p:txBody>
          <a:bodyPr wrap="square" anchor="t">
            <a:spAutoFit/>
          </a:bodyPr>
          <a:p>
            <a:pPr algn="l">
              <a:lnSpc>
                <a:spcPct val="100000"/>
              </a:lnSpc>
              <a:spcBef>
                <a:spcPts val="0"/>
              </a:spcBef>
              <a:spcAft>
                <a:spcPts val="0"/>
              </a:spcAft>
            </a:pPr>
            <a:r>
              <a:rPr lang="en-US" altLang="zh-CN" sz="3200" dirty="0" err="1">
                <a:solidFill>
                  <a:srgbClr val="000000"/>
                </a:solidFill>
                <a:latin typeface="Arial" panose="020B0604020202020204" pitchFamily="34" charset="0"/>
                <a:ea typeface="宋体" panose="02010600030101010101" pitchFamily="2" charset="-122"/>
                <a:cs typeface="Arial" panose="020B0604020202020204" pitchFamily="34" charset="0"/>
              </a:rPr>
              <a:t>z</a:t>
            </a:r>
            <a:r>
              <a:rPr lang="en-US" altLang="zh-CN" sz="3200" dirty="0" err="1">
                <a:latin typeface="Arial" panose="020B0604020202020204" pitchFamily="34" charset="0"/>
                <a:ea typeface="宋体" panose="02010600030101010101" pitchFamily="2" charset="-122"/>
                <a:cs typeface="Arial" panose="020B0604020202020204" pitchFamily="34" charset="0"/>
              </a:rPr>
              <a:t>h</a:t>
            </a:r>
            <a:r>
              <a:rPr lang="en-US" altLang="zh-CN" sz="3200" b="1" dirty="0" err="1">
                <a:latin typeface="宋体" panose="02010600030101010101" pitchFamily="2" charset="-122"/>
                <a:ea typeface="宋体" panose="02010600030101010101" pitchFamily="2" charset="-122"/>
              </a:rPr>
              <a:t>à</a:t>
            </a:r>
            <a:r>
              <a:rPr lang="en-US" altLang="zh-CN" sz="3200" dirty="0" err="1">
                <a:latin typeface="Arial Narrow" panose="020B0606020202030204" pitchFamily="34" charset="0"/>
                <a:ea typeface="宋体" panose="02010600030101010101" pitchFamily="2" charset="-122"/>
              </a:rPr>
              <a:t>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务</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sym typeface="+mn-ea"/>
              </a:rPr>
              <a:t>为虎作</a:t>
            </a:r>
            <a:r>
              <a:rPr lang="en-US" altLang="zh-CN" sz="3200">
                <a:solidFill>
                  <a:srgbClr val="000000"/>
                </a:solidFill>
                <a:latin typeface="Arial Narrow" panose="020B0606020202030204" pitchFamily="34" charset="0"/>
                <a:sym typeface="+mn-ea"/>
              </a:rPr>
              <a:t>ch</a:t>
            </a:r>
            <a:r>
              <a:rPr lang="en-US" altLang="zh-CN" sz="3200" b="1">
                <a:solidFill>
                  <a:srgbClr val="000000"/>
                </a:solidFill>
                <a:latin typeface="宋体" panose="02010600030101010101" pitchFamily="2" charset="-122"/>
                <a:sym typeface="+mn-ea"/>
              </a:rPr>
              <a:t>ā</a:t>
            </a:r>
            <a:r>
              <a:rPr lang="en-US" altLang="zh-CN" sz="3200">
                <a:solidFill>
                  <a:srgbClr val="000000"/>
                </a:solidFill>
                <a:latin typeface="Arial Narrow" panose="020B0606020202030204" pitchFamily="34" charset="0"/>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en-US" altLang="zh-CN" sz="3200" b="1" dirty="0" err="1">
                <a:solidFill>
                  <a:srgbClr val="000000"/>
                </a:solidFill>
                <a:latin typeface="宋体" panose="02010600030101010101" pitchFamily="2" charset="-122"/>
                <a:ea typeface="宋体" panose="02010600030101010101" pitchFamily="2" charset="-122"/>
                <a:sym typeface="+mn-ea"/>
              </a:rPr>
              <a:t>z</a:t>
            </a:r>
            <a:r>
              <a:rPr lang="en-US" altLang="zh-CN" sz="3200" dirty="0" err="1">
                <a:latin typeface="Arial Narrow" panose="020B0606020202030204" pitchFamily="34" charset="0"/>
                <a:ea typeface="宋体" panose="02010600030101010101" pitchFamily="2" charset="-122"/>
                <a:sym typeface="+mn-ea"/>
              </a:rPr>
              <a:t>h</a:t>
            </a:r>
            <a:r>
              <a:rPr lang="en-US" altLang="zh-CN" sz="3200" b="1" dirty="0" err="1">
                <a:latin typeface="宋体" panose="02010600030101010101" pitchFamily="2" charset="-122"/>
                <a:ea typeface="宋体" panose="02010600030101010101" pitchFamily="2" charset="-122"/>
                <a:sym typeface="+mn-ea"/>
              </a:rPr>
              <a:t>à</a:t>
            </a:r>
            <a:r>
              <a:rPr lang="en-US" altLang="zh-CN" sz="3200" dirty="0" err="1">
                <a:latin typeface="Arial Narrow" panose="020B0606020202030204" pitchFamily="34" charset="0"/>
                <a:ea typeface="宋体" panose="02010600030101010101" pitchFamily="2" charset="-122"/>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户</a:t>
            </a:r>
            <a:r>
              <a:rPr lang="en-US" altLang="zh-CN" sz="3200">
                <a:latin typeface="Arial Narrow" panose="020B0606020202030204" pitchFamily="34" charset="0"/>
                <a:sym typeface="黑体" panose="02010609060101010101" charset="-122"/>
              </a:rPr>
              <a:t>ch</a:t>
            </a:r>
            <a:r>
              <a:rPr lang="en-US" altLang="zh-CN" sz="3200" b="1">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rPr>
              <a:t>然</a:t>
            </a:r>
            <a:endPar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endParaRPr>
          </a:p>
          <a:p>
            <a:pPr algn="l">
              <a:lnSpc>
                <a:spcPct val="100000"/>
              </a:lnSpc>
              <a:spcBef>
                <a:spcPts val="0"/>
              </a:spcBef>
              <a:spcAft>
                <a:spcPts val="0"/>
              </a:spcAft>
            </a:pPr>
            <a:r>
              <a:rPr lang="zh-CN" altLang="en-US" sz="3200" b="1">
                <a:latin typeface="楷体" panose="02010609060101010101" pitchFamily="49" charset="-122"/>
                <a:ea typeface="楷体" panose="02010609060101010101" pitchFamily="49" charset="-122"/>
                <a:sym typeface="黑体" panose="02010609060101010101" charset="-122"/>
              </a:rPr>
              <a:t>惆</a:t>
            </a:r>
            <a:r>
              <a:rPr lang="en-US" altLang="zh-CN" sz="3200">
                <a:latin typeface="Arial Narrow" panose="020B0606020202030204" pitchFamily="34" charset="0"/>
                <a:ea typeface="楷体" panose="02010609060101010101" pitchFamily="49" charset="-122"/>
                <a:cs typeface="Arial Narrow" panose="020B0606020202030204" pitchFamily="34" charset="0"/>
                <a:sym typeface="黑体" panose="02010609060101010101" charset="-122"/>
              </a:rPr>
              <a:t>chóu</a:t>
            </a:r>
            <a:r>
              <a:rPr lang="en-US" altLang="zh-CN" sz="3200" b="1">
                <a:latin typeface="楷体" panose="02010609060101010101" pitchFamily="49" charset="-122"/>
                <a:ea typeface="楷体" panose="02010609060101010101" pitchFamily="49" charset="-122"/>
                <a:sym typeface="黑体" panose="02010609060101010101" charset="-122"/>
              </a:rPr>
              <a:t> </a:t>
            </a:r>
            <a:r>
              <a:rPr lang="en-US" altLang="zh-CN" sz="3200">
                <a:latin typeface="Arial Narrow" panose="020B0606020202030204" pitchFamily="34" charset="0"/>
                <a:sym typeface="黑体" panose="02010609060101010101" charset="-122"/>
              </a:rPr>
              <a:t>ch</a:t>
            </a:r>
            <a:r>
              <a:rPr lang="en-US" altLang="zh-CN" sz="3200" b="1">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2049780" y="1460500"/>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6772910" y="1460500"/>
            <a:ext cx="140335" cy="2206625"/>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3849688"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恿</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64" name="TextBox 2"/>
          <p:cNvSpPr txBox="1"/>
          <p:nvPr/>
        </p:nvSpPr>
        <p:spPr>
          <a:xfrm>
            <a:off x="6178550" y="3594100"/>
            <a:ext cx="33655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4627245" y="181038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8184515" y="27936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9441815" y="1810385"/>
            <a:ext cx="51054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11"/>
          <p:cNvSpPr txBox="1"/>
          <p:nvPr/>
        </p:nvSpPr>
        <p:spPr>
          <a:xfrm>
            <a:off x="3437890" y="128682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文本框 16"/>
          <p:cNvSpPr txBox="1"/>
          <p:nvPr/>
        </p:nvSpPr>
        <p:spPr>
          <a:xfrm>
            <a:off x="8260715" y="128714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73" name="TextBox 2"/>
          <p:cNvSpPr txBox="1"/>
          <p:nvPr/>
        </p:nvSpPr>
        <p:spPr>
          <a:xfrm>
            <a:off x="2230438" y="3884295"/>
            <a:ext cx="4251325" cy="2553335"/>
          </a:xfrm>
          <a:prstGeom prst="rect">
            <a:avLst/>
          </a:prstGeom>
          <a:noFill/>
          <a:ln w="9525">
            <a:noFill/>
          </a:ln>
        </p:spPr>
        <p:txBody>
          <a:bodyPr wrap="none" anchor="t">
            <a:spAutoFit/>
          </a:bodyPr>
          <a:p>
            <a:pPr algn="l" fontAlgn="auto">
              <a:lnSpc>
                <a:spcPct val="100000"/>
              </a:lnSpc>
              <a:spcBef>
                <a:spcPts val="0"/>
              </a:spcBef>
              <a:spcAft>
                <a:spcPts val="0"/>
              </a:spcAft>
            </a:pPr>
            <a:r>
              <a:rPr lang="zh-CN" altLang="en-US" sz="3200">
                <a:solidFill>
                  <a:srgbClr val="000000"/>
                </a:solidFill>
                <a:latin typeface="Arial" panose="020B0604020202020204" pitchFamily="34" charset="0"/>
                <a:ea typeface="宋体" panose="02010600030101010101" pitchFamily="2" charset="-122"/>
                <a:cs typeface="Arial" panose="020B0604020202020204" pitchFamily="34" charset="0"/>
                <a:sym typeface="+mn-ea"/>
              </a:rPr>
              <a:t>qu</a:t>
            </a:r>
            <a:r>
              <a:rPr lang="zh-CN" altLang="en-US" sz="3200" b="1">
                <a:solidFill>
                  <a:srgbClr val="000000"/>
                </a:solidFill>
                <a:latin typeface="宋体" panose="02010600030101010101" pitchFamily="2" charset="-122"/>
                <a:ea typeface="宋体" panose="02010600030101010101" pitchFamily="2" charset="-122"/>
                <a:cs typeface="Arial" panose="020B0604020202020204" pitchFamily="34" charset="0"/>
                <a:sym typeface="+mn-ea"/>
              </a:rPr>
              <a:t>á</a:t>
            </a:r>
            <a:r>
              <a:rPr lang="zh-CN" altLang="en-US" sz="3200">
                <a:solidFill>
                  <a:srgbClr val="000000"/>
                </a:solidFill>
                <a:latin typeface="Arial" panose="020B0604020202020204" pitchFamily="34" charset="0"/>
                <a:ea typeface="宋体" panose="02010600030101010101" pitchFamily="2" charset="-122"/>
                <a:cs typeface="Arial" panose="020B0604020202020204" pitchFamily="34" charset="0"/>
                <a:sym typeface="+mn-ea"/>
              </a:rPr>
              <a:t>n</a:t>
            </a:r>
            <a:r>
              <a:rPr lang="zh-CN" altLang="en-US" sz="3200" b="1">
                <a:solidFill>
                  <a:srgbClr val="000000"/>
                </a:solidFill>
                <a:latin typeface="宋体" panose="02010600030101010101" pitchFamily="2" charset="-122"/>
                <a:ea typeface="宋体" panose="02010600030101010101" pitchFamily="2" charset="-122"/>
                <a:sym typeface="+mn-ea"/>
              </a:rPr>
              <a:t>（</a:t>
            </a:r>
            <a:r>
              <a:rPr lang="en-US" altLang="zh-CN"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伏</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孜孜不</a:t>
            </a:r>
            <a:r>
              <a:rPr lang="en-US" altLang="zh-CN" sz="3200" dirty="0" err="1">
                <a:solidFill>
                  <a:srgbClr val="000000"/>
                </a:solidFill>
                <a:latin typeface="Arial" panose="020B0604020202020204" pitchFamily="34" charset="0"/>
                <a:ea typeface="宋体" panose="02010600030101010101" pitchFamily="2" charset="-122"/>
                <a:cs typeface="Arial" panose="020B0604020202020204" pitchFamily="34" charset="0"/>
              </a:rPr>
              <a:t>j</a:t>
            </a:r>
            <a:r>
              <a:rPr lang="en-US" altLang="zh-CN" sz="3200" dirty="0" err="1">
                <a:latin typeface="Arial" panose="020B0604020202020204" pitchFamily="34" charset="0"/>
                <a:ea typeface="宋体" panose="02010600030101010101" pitchFamily="2" charset="-122"/>
                <a:cs typeface="Arial" panose="020B0604020202020204" pitchFamily="34" charset="0"/>
              </a:rPr>
              <a:t>u</a:t>
            </a:r>
            <a:r>
              <a:rPr lang="en-US" altLang="zh-CN" sz="3200" b="1" dirty="0" err="1">
                <a:latin typeface="宋体" panose="02010600030101010101" pitchFamily="2" charset="-122"/>
                <a:ea typeface="宋体" panose="02010600030101010101" pitchFamily="2" charset="-122"/>
                <a:cs typeface="Arial" panose="020B0604020202020204" pitchFamily="34" charset="0"/>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cs typeface="Arial" panose="020B0604020202020204" pitchFamily="34" charset="0"/>
              </a:rPr>
              <a:t>n</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ea typeface="宋体" panose="02010600030101010101" pitchFamily="2" charset="-122"/>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情意缱</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qi</a:t>
            </a:r>
            <a:r>
              <a:rPr lang="zh-CN" altLang="en-US" sz="3200" b="1">
                <a:solidFill>
                  <a:srgbClr val="000000"/>
                </a:solidFill>
                <a:latin typeface="宋体" panose="02010600030101010101" pitchFamily="2" charset="-122"/>
                <a:sym typeface="+mn-ea"/>
              </a:rPr>
              <a:t>ǎ</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n</a:t>
            </a:r>
            <a:r>
              <a:rPr lang="zh-CN" altLang="en-US" sz="3200" b="1">
                <a:solidFill>
                  <a:srgbClr val="000000"/>
                </a:solidFill>
                <a:latin typeface="楷体" panose="02010609060101010101" pitchFamily="49" charset="-122"/>
                <a:ea typeface="楷体" panose="02010609060101010101" pitchFamily="49" charset="-122"/>
              </a:rPr>
              <a:t> </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sym typeface="+mn-ea"/>
              </a:rPr>
              <a:t>q</a:t>
            </a:r>
            <a:r>
              <a:rPr lang="en-US" altLang="zh-CN" sz="3200">
                <a:solidFill>
                  <a:srgbClr val="000000"/>
                </a:solidFill>
                <a:latin typeface="Arial Narrow" panose="020B0606020202030204" pitchFamily="34" charset="0"/>
                <a:ea typeface="楷体" panose="02010609060101010101" pitchFamily="49" charset="-122"/>
                <a:cs typeface="Arial Narrow" panose="020B0606020202030204" pitchFamily="34" charset="0"/>
                <a:sym typeface="+mn-ea"/>
              </a:rPr>
              <a:t>u</a:t>
            </a:r>
            <a:r>
              <a:rPr lang="zh-CN" altLang="en-US" sz="3200" b="1">
                <a:solidFill>
                  <a:srgbClr val="000000"/>
                </a:solidFill>
                <a:latin typeface="宋体" panose="02010600030101010101" pitchFamily="2" charset="-122"/>
                <a:sym typeface="+mn-ea"/>
              </a:rPr>
              <a:t>ǎ</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sym typeface="+mn-ea"/>
              </a:rPr>
              <a:t>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en-US" altLang="zh-CN" sz="3200" dirty="0" err="1">
                <a:solidFill>
                  <a:srgbClr val="000000"/>
                </a:solidFill>
                <a:latin typeface="Arial" panose="020B0604020202020204" pitchFamily="34" charset="0"/>
                <a:ea typeface="宋体" panose="02010600030101010101" pitchFamily="2" charset="-122"/>
                <a:cs typeface="Arial" panose="020B0604020202020204" pitchFamily="34" charset="0"/>
                <a:sym typeface="+mn-ea"/>
              </a:rPr>
              <a:t>j</a:t>
            </a:r>
            <a:r>
              <a:rPr lang="en-US" altLang="zh-CN" sz="3200" dirty="0" err="1">
                <a:latin typeface="Arial" panose="020B0604020202020204" pitchFamily="34" charset="0"/>
                <a:ea typeface="宋体" panose="02010600030101010101" pitchFamily="2" charset="-122"/>
                <a:cs typeface="Arial" panose="020B0604020202020204" pitchFamily="34" charset="0"/>
                <a:sym typeface="+mn-ea"/>
              </a:rPr>
              <a:t>u</a:t>
            </a:r>
            <a:r>
              <a:rPr lang="en-US" altLang="zh-CN" sz="3200" b="1" dirty="0" err="1">
                <a:latin typeface="宋体" panose="02010600030101010101" pitchFamily="2" charset="-122"/>
                <a:ea typeface="宋体" panose="02010600030101010101" pitchFamily="2" charset="-122"/>
                <a:cs typeface="Arial" panose="020B0604020202020204" pitchFamily="34" charset="0"/>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cs typeface="Arial" panose="020B0604020202020204" pitchFamily="34" charset="0"/>
                <a:sym typeface="+mn-ea"/>
              </a:rPr>
              <a:t>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容</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zh-CN" altLang="en-US" sz="3200">
                <a:solidFill>
                  <a:srgbClr val="000000"/>
                </a:solidFill>
                <a:latin typeface="Arial" panose="020B0604020202020204" pitchFamily="34" charset="0"/>
                <a:ea typeface="宋体" panose="02010600030101010101" pitchFamily="2" charset="-122"/>
                <a:cs typeface="Arial" panose="020B0604020202020204" pitchFamily="34" charset="0"/>
                <a:sym typeface="+mn-ea"/>
              </a:rPr>
              <a:t>qu</a:t>
            </a:r>
            <a:r>
              <a:rPr lang="zh-CN" altLang="en-US" sz="3200" b="1">
                <a:solidFill>
                  <a:srgbClr val="000000"/>
                </a:solidFill>
                <a:latin typeface="宋体" panose="02010600030101010101" pitchFamily="2" charset="-122"/>
                <a:ea typeface="宋体" panose="02010600030101010101" pitchFamily="2" charset="-122"/>
                <a:cs typeface="Arial" panose="020B0604020202020204" pitchFamily="34" charset="0"/>
                <a:sym typeface="+mn-ea"/>
              </a:rPr>
              <a:t>á</a:t>
            </a:r>
            <a:r>
              <a:rPr lang="zh-CN" altLang="en-US" sz="3200">
                <a:solidFill>
                  <a:srgbClr val="000000"/>
                </a:solidFill>
                <a:latin typeface="Arial" panose="020B0604020202020204" pitchFamily="34" charset="0"/>
                <a:ea typeface="宋体" panose="02010600030101010101" pitchFamily="2" charset="-122"/>
                <a:cs typeface="Arial" panose="020B0604020202020204" pitchFamily="34" charset="0"/>
                <a:sym typeface="+mn-ea"/>
              </a:rPr>
              <a:t>n</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缩</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2" name="文本框 1"/>
          <p:cNvSpPr txBox="1"/>
          <p:nvPr/>
        </p:nvSpPr>
        <p:spPr>
          <a:xfrm>
            <a:off x="4637405" y="4351020"/>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3518" name="矩形 12"/>
          <p:cNvSpPr/>
          <p:nvPr/>
        </p:nvSpPr>
        <p:spPr>
          <a:xfrm>
            <a:off x="3463290" y="388397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650048" y="521653"/>
            <a:ext cx="8229600" cy="765175"/>
          </a:xfrm>
          <a:prstGeom prst="rect">
            <a:avLst/>
          </a:prstGeom>
          <a:noFill/>
          <a:ln w="9525">
            <a:noFill/>
          </a:ln>
        </p:spPr>
        <p:txBody>
          <a:bodyPr anchor="ctr"/>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dirty="0">
                <a:latin typeface="宋体" panose="02010600030101010101" pitchFamily="2" charset="-122"/>
                <a:ea typeface="宋体" panose="02010600030101010101" pitchFamily="2" charset="-122"/>
                <a:cs typeface="宋体" panose="02010600030101010101" pitchFamily="2" charset="-122"/>
              </a:rPr>
              <a:t>辨析形近字</a:t>
            </a:r>
            <a:endParaRPr lang="zh-CN" altLang="en-US" sz="3200" b="1">
              <a:effectLst/>
              <a:latin typeface="方正楷体_GBK" charset="0"/>
              <a:ea typeface="微软雅黑" panose="020B0503020204020204" charset="-122"/>
              <a:cs typeface="宋体" panose="02010600030101010101" pitchFamily="2" charset="-122"/>
              <a:sym typeface="微软雅黑" panose="020B0503020204020204" charset="-122"/>
            </a:endParaRPr>
          </a:p>
        </p:txBody>
      </p:sp>
      <p:sp>
        <p:nvSpPr>
          <p:cNvPr id="3" name="文本框 1"/>
          <p:cNvSpPr txBox="1"/>
          <p:nvPr/>
        </p:nvSpPr>
        <p:spPr>
          <a:xfrm>
            <a:off x="5500370" y="4869180"/>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绻</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4" name="文本框 11"/>
          <p:cNvSpPr txBox="1"/>
          <p:nvPr/>
        </p:nvSpPr>
        <p:spPr>
          <a:xfrm>
            <a:off x="3489325" y="272859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11"/>
          <p:cNvSpPr txBox="1"/>
          <p:nvPr/>
        </p:nvSpPr>
        <p:spPr>
          <a:xfrm>
            <a:off x="3437890" y="330041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16"/>
          <p:cNvSpPr txBox="1"/>
          <p:nvPr/>
        </p:nvSpPr>
        <p:spPr>
          <a:xfrm>
            <a:off x="8260715"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16"/>
          <p:cNvSpPr txBox="1"/>
          <p:nvPr/>
        </p:nvSpPr>
        <p:spPr>
          <a:xfrm>
            <a:off x="9568815" y="325659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左大括号 21"/>
          <p:cNvSpPr/>
          <p:nvPr/>
        </p:nvSpPr>
        <p:spPr>
          <a:xfrm>
            <a:off x="2049780" y="4054475"/>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1" name="文本框 1"/>
          <p:cNvSpPr txBox="1"/>
          <p:nvPr/>
        </p:nvSpPr>
        <p:spPr>
          <a:xfrm>
            <a:off x="3524885" y="531431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494405" y="585374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7288" name="TextBox 1"/>
          <p:cNvSpPr txBox="1"/>
          <p:nvPr/>
        </p:nvSpPr>
        <p:spPr>
          <a:xfrm>
            <a:off x="7173913" y="4104323"/>
            <a:ext cx="3444875" cy="1076325"/>
          </a:xfrm>
          <a:prstGeom prst="rect">
            <a:avLst/>
          </a:prstGeom>
          <a:noFill/>
          <a:ln w="9525">
            <a:noFill/>
          </a:ln>
        </p:spPr>
        <p:txBody>
          <a:bodyPr anchor="t">
            <a:spAutoFit/>
          </a:bodyPr>
          <a:p>
            <a:pPr>
              <a:lnSpc>
                <a:spcPct val="100000"/>
              </a:lnSpc>
            </a:pPr>
            <a:r>
              <a:rPr lang="zh-CN" altLang="en-US" sz="3200" b="1">
                <a:latin typeface="楷体" panose="02010609060101010101" pitchFamily="49" charset="-122"/>
                <a:ea typeface="楷体" panose="02010609060101010101" pitchFamily="49" charset="-122"/>
              </a:rPr>
              <a:t>安</a:t>
            </a:r>
            <a:r>
              <a:rPr lang="en-US" altLang="zh-CN" sz="3200">
                <a:latin typeface="Arial Narrow" panose="020B0606020202030204" pitchFamily="34" charset="0"/>
                <a:ea typeface="宋体" panose="02010600030101010101" pitchFamily="2" charset="-122"/>
              </a:rPr>
              <a:t>xi</a:t>
            </a:r>
            <a:r>
              <a:rPr lang="en-US" altLang="zh-CN" sz="3200" b="1">
                <a:latin typeface="宋体" panose="02010600030101010101" pitchFamily="2" charset="-122"/>
                <a:ea typeface="宋体" panose="02010600030101010101" pitchFamily="2" charset="-122"/>
              </a:rPr>
              <a:t>á</a:t>
            </a:r>
            <a:r>
              <a:rPr lang="en-US" altLang="zh-CN" sz="3200">
                <a:latin typeface="Arial Narrow" panose="020B0606020202030204" pitchFamily="34" charset="0"/>
                <a:ea typeface="宋体" panose="02010600030101010101" pitchFamily="2" charset="-122"/>
              </a:rPr>
              <a:t>ng</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a:lnSpc>
                <a:spcPct val="100000"/>
              </a:lnSpc>
            </a:pPr>
            <a:r>
              <a:rPr lang="en-US" altLang="zh-CN" sz="3200">
                <a:solidFill>
                  <a:srgbClr val="000000"/>
                </a:solidFill>
                <a:latin typeface="Arial Narrow" panose="020B0606020202030204" pitchFamily="34" charset="0"/>
                <a:sym typeface="+mn-ea"/>
              </a:rPr>
              <a:t>xi</a:t>
            </a:r>
            <a:r>
              <a:rPr lang="en-US" altLang="zh-CN" sz="3200" b="1">
                <a:latin typeface="宋体" panose="02010600030101010101" pitchFamily="2" charset="-122"/>
                <a:sym typeface="黑体" panose="02010609060101010101" charset="-122"/>
              </a:rPr>
              <a:t>á</a:t>
            </a:r>
            <a:r>
              <a:rPr lang="en-US" altLang="zh-CN" sz="3200">
                <a:solidFill>
                  <a:srgbClr val="000000"/>
                </a:solidFill>
                <a:latin typeface="Arial Narrow" panose="020B0606020202030204" pitchFamily="34" charset="0"/>
                <a:sym typeface="+mn-ea"/>
              </a:rPr>
              <a:t>ng</a:t>
            </a:r>
            <a:r>
              <a:rPr lang="zh-CN" altLang="en-US" sz="3200" b="1">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和</a:t>
            </a:r>
            <a:endParaRPr lang="zh-CN" altLang="en-US" sz="3200" b="1">
              <a:latin typeface="宋体" panose="02010600030101010101" pitchFamily="2" charset="-122"/>
              <a:ea typeface="宋体" panose="02010600030101010101" pitchFamily="2" charset="-122"/>
            </a:endParaRPr>
          </a:p>
        </p:txBody>
      </p:sp>
      <p:sp>
        <p:nvSpPr>
          <p:cNvPr id="97290" name="左大括号 7"/>
          <p:cNvSpPr/>
          <p:nvPr/>
        </p:nvSpPr>
        <p:spPr>
          <a:xfrm>
            <a:off x="7064375" y="422846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5" name="左大括号 7"/>
          <p:cNvSpPr/>
          <p:nvPr/>
        </p:nvSpPr>
        <p:spPr>
          <a:xfrm>
            <a:off x="7064375" y="544512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7283" name="TextBox 3"/>
          <p:cNvSpPr txBox="1"/>
          <p:nvPr/>
        </p:nvSpPr>
        <p:spPr>
          <a:xfrm>
            <a:off x="7177405" y="5320983"/>
            <a:ext cx="2211070" cy="1076325"/>
          </a:xfrm>
          <a:prstGeom prst="rect">
            <a:avLst/>
          </a:prstGeom>
          <a:noFill/>
          <a:ln w="9525">
            <a:noFill/>
          </a:ln>
        </p:spPr>
        <p:txBody>
          <a:bodyPr wrap="none" anchor="t">
            <a:spAutoFit/>
          </a:bodyPr>
          <a:p>
            <a:pPr algn="l">
              <a:lnSpc>
                <a:spcPct val="100000"/>
              </a:lnSpc>
            </a:pPr>
            <a:r>
              <a:rPr lang="en-US" altLang="zh-CN" sz="3200">
                <a:solidFill>
                  <a:srgbClr val="000000"/>
                </a:solidFill>
                <a:latin typeface="Arial Narrow" panose="020B0606020202030204" pitchFamily="34" charset="0"/>
                <a:ea typeface="宋体" panose="02010600030101010101" pitchFamily="2" charset="-122"/>
              </a:rPr>
              <a:t>zǔ</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骂</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pPr>
            <a:r>
              <a:rPr lang="en-US" altLang="zh-CN" sz="3200">
                <a:solidFill>
                  <a:srgbClr val="000000"/>
                </a:solidFill>
                <a:latin typeface="Arial Narrow" panose="020B0606020202030204" pitchFamily="34" charset="0"/>
                <a:sym typeface="+mn-ea"/>
              </a:rPr>
              <a:t>jǔ</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丧</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16408" name="文本框 12"/>
          <p:cNvSpPr txBox="1"/>
          <p:nvPr/>
        </p:nvSpPr>
        <p:spPr>
          <a:xfrm>
            <a:off x="8775383" y="405733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09" name="文本框 13"/>
          <p:cNvSpPr txBox="1"/>
          <p:nvPr/>
        </p:nvSpPr>
        <p:spPr>
          <a:xfrm>
            <a:off x="8437245" y="45970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祥</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0" name="文本框 14"/>
          <p:cNvSpPr txBox="1"/>
          <p:nvPr/>
        </p:nvSpPr>
        <p:spPr>
          <a:xfrm>
            <a:off x="7987348" y="53209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1" name="文本框 15"/>
          <p:cNvSpPr txBox="1"/>
          <p:nvPr/>
        </p:nvSpPr>
        <p:spPr>
          <a:xfrm>
            <a:off x="7917815" y="581374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沮</a:t>
            </a:r>
            <a:endParaRPr lang="zh-CN" altLang="en-US" sz="32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blinds(horizontal)">
                                      <p:cBhvr>
                                        <p:cTn id="12" dur="500"/>
                                        <p:tgtEl>
                                          <p:spTgt spid="16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13"/>
                                        </p:tgtEl>
                                        <p:attrNameLst>
                                          <p:attrName>style.visibility</p:attrName>
                                        </p:attrNameLst>
                                      </p:cBhvr>
                                      <p:to>
                                        <p:strVal val="visible"/>
                                      </p:to>
                                    </p:set>
                                    <p:animEffect transition="in" filter="blinds(horizontal)">
                                      <p:cBhvr>
                                        <p:cTn id="37" dur="500"/>
                                        <p:tgtEl>
                                          <p:spTgt spid="164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12"/>
                                        </p:tgtEl>
                                        <p:attrNameLst>
                                          <p:attrName>style.visibility</p:attrName>
                                        </p:attrNameLst>
                                      </p:cBhvr>
                                      <p:to>
                                        <p:strVal val="visible"/>
                                      </p:to>
                                    </p:set>
                                    <p:animEffect transition="in" filter="blinds(horizontal)">
                                      <p:cBhvr>
                                        <p:cTn id="47" dur="500"/>
                                        <p:tgtEl>
                                          <p:spTgt spid="164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3518"/>
                                        </p:tgtEl>
                                        <p:attrNameLst>
                                          <p:attrName>style.visibility</p:attrName>
                                        </p:attrNameLst>
                                      </p:cBhvr>
                                      <p:to>
                                        <p:strVal val="visible"/>
                                      </p:to>
                                    </p:set>
                                    <p:anim calcmode="lin" valueType="num">
                                      <p:cBhvr additive="base">
                                        <p:cTn id="57" dur="500" fill="hold"/>
                                        <p:tgtEl>
                                          <p:spTgt spid="63518"/>
                                        </p:tgtEl>
                                        <p:attrNameLst>
                                          <p:attrName>ppt_x</p:attrName>
                                        </p:attrNameLst>
                                      </p:cBhvr>
                                      <p:tavLst>
                                        <p:tav tm="0">
                                          <p:val>
                                            <p:strVal val="#ppt_x"/>
                                          </p:val>
                                        </p:tav>
                                        <p:tav tm="100000">
                                          <p:val>
                                            <p:strVal val="#ppt_x"/>
                                          </p:val>
                                        </p:tav>
                                      </p:tavLst>
                                    </p:anim>
                                    <p:anim calcmode="lin" valueType="num">
                                      <p:cBhvr additive="base">
                                        <p:cTn id="58"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linds(horizontal)">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6408"/>
                                        </p:tgtEl>
                                        <p:attrNameLst>
                                          <p:attrName>style.visibility</p:attrName>
                                        </p:attrNameLst>
                                      </p:cBhvr>
                                      <p:to>
                                        <p:strVal val="visible"/>
                                      </p:to>
                                    </p:set>
                                    <p:animEffect transition="in" filter="blinds(horizontal)">
                                      <p:cBhvr>
                                        <p:cTn id="84" dur="500"/>
                                        <p:tgtEl>
                                          <p:spTgt spid="1640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16409"/>
                                        </p:tgtEl>
                                        <p:attrNameLst>
                                          <p:attrName>style.visibility</p:attrName>
                                        </p:attrNameLst>
                                      </p:cBhvr>
                                      <p:to>
                                        <p:strVal val="visible"/>
                                      </p:to>
                                    </p:set>
                                    <p:animEffect transition="in" filter="blinds(horizontal)">
                                      <p:cBhvr>
                                        <p:cTn id="89" dur="500"/>
                                        <p:tgtEl>
                                          <p:spTgt spid="16409"/>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16410"/>
                                        </p:tgtEl>
                                        <p:attrNameLst>
                                          <p:attrName>style.visibility</p:attrName>
                                        </p:attrNameLst>
                                      </p:cBhvr>
                                      <p:to>
                                        <p:strVal val="visible"/>
                                      </p:to>
                                    </p:set>
                                    <p:animEffect transition="in" filter="blinds(horizontal)">
                                      <p:cBhvr>
                                        <p:cTn id="94" dur="500"/>
                                        <p:tgtEl>
                                          <p:spTgt spid="1641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6411"/>
                                        </p:tgtEl>
                                        <p:attrNameLst>
                                          <p:attrName>style.visibility</p:attrName>
                                        </p:attrNameLst>
                                      </p:cBhvr>
                                      <p:to>
                                        <p:strVal val="visible"/>
                                      </p:to>
                                    </p:set>
                                    <p:animEffect transition="in" filter="blinds(horizontal)">
                                      <p:cBhvr>
                                        <p:cTn id="99" dur="5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3" grpId="0"/>
      <p:bldP spid="4" grpId="0"/>
      <p:bldP spid="5" grpId="0"/>
      <p:bldP spid="7" grpId="0"/>
      <p:bldP spid="8" grpId="0"/>
      <p:bldP spid="11" grpId="0"/>
      <p:bldP spid="13" grpId="0"/>
      <p:bldP spid="16408" grpId="0"/>
      <p:bldP spid="16409" grpId="0"/>
      <p:bldP spid="16410" grpId="0"/>
      <p:bldP spid="164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373380" y="266065"/>
            <a:ext cx="11818620" cy="628650"/>
          </a:xfrm>
          <a:prstGeom prst="rect">
            <a:avLst/>
          </a:prstGeom>
          <a:noFill/>
          <a:ln w="9525">
            <a:noFill/>
          </a:ln>
        </p:spPr>
        <p:txBody>
          <a:bodyPr anchor="ctr"/>
          <a:p>
            <a:pPr fontAlgn="base">
              <a:lnSpc>
                <a:spcPct val="100000"/>
              </a:lnSpc>
            </a:pPr>
            <a:r>
              <a:rPr lang="en-US" sz="3200" b="1" strike="noStrike" noProof="1" dirty="0">
                <a:latin typeface="宋体" panose="02010600030101010101" pitchFamily="2" charset="-122"/>
                <a:ea typeface="宋体" panose="02010600030101010101" pitchFamily="2" charset="-122"/>
                <a:cs typeface="+mn-cs"/>
              </a:rPr>
              <a:t>3</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厘清文章脉络</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填写</a:t>
            </a:r>
            <a:r>
              <a:rPr lang="zh-CN" sz="3200" b="1" strike="noStrike" noProof="1" dirty="0">
                <a:latin typeface="宋体" panose="02010600030101010101" pitchFamily="2" charset="-122"/>
                <a:ea typeface="宋体" panose="02010600030101010101" pitchFamily="2" charset="-122"/>
                <a:cs typeface="+mn-cs"/>
              </a:rPr>
              <a:t>下表</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2815" name="表格 32814"/>
          <p:cNvGraphicFramePr/>
          <p:nvPr>
            <p:custDataLst>
              <p:tags r:id="rId1"/>
            </p:custDataLst>
          </p:nvPr>
        </p:nvGraphicFramePr>
        <p:xfrm>
          <a:off x="446405" y="800735"/>
          <a:ext cx="11501120" cy="5168265"/>
        </p:xfrm>
        <a:graphic>
          <a:graphicData uri="http://schemas.openxmlformats.org/drawingml/2006/table">
            <a:tbl>
              <a:tblPr/>
              <a:tblGrid>
                <a:gridCol w="1054735"/>
                <a:gridCol w="3285490"/>
                <a:gridCol w="3442970"/>
                <a:gridCol w="3717925"/>
              </a:tblGrid>
              <a:tr h="50292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000" b="1" dirty="0">
                          <a:solidFill>
                            <a:schemeClr val="tx1"/>
                          </a:solidFill>
                          <a:uFillTx/>
                          <a:ea typeface="宋体" panose="02010600030101010101" pitchFamily="2" charset="-122"/>
                        </a:rPr>
                        <a:t>第一只猫</a:t>
                      </a: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r>
                        <a:rPr lang="zh-CN" altLang="en-US" sz="3000" b="1" dirty="0" smtClean="0">
                          <a:ln>
                            <a:noFill/>
                          </a:ln>
                          <a:effectLst/>
                          <a:uFillTx/>
                          <a:latin typeface="宋体" panose="02010600030101010101" pitchFamily="2" charset="-122"/>
                          <a:ea typeface="宋体" panose="02010600030101010101" pitchFamily="2" charset="-122"/>
                          <a:sym typeface="+mn-ea"/>
                        </a:rPr>
                        <a:t>第二只猫</a:t>
                      </a: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r>
                        <a:rPr lang="zh-CN" altLang="en-US" sz="3000" b="1" dirty="0" smtClean="0">
                          <a:ln>
                            <a:noFill/>
                          </a:ln>
                          <a:effectLst/>
                          <a:uFillTx/>
                          <a:latin typeface="宋体" panose="02010600030101010101" pitchFamily="2" charset="-122"/>
                          <a:ea typeface="宋体" panose="02010600030101010101" pitchFamily="2" charset="-122"/>
                          <a:sym typeface="+mn-ea"/>
                        </a:rPr>
                        <a:t>第三只猫</a:t>
                      </a: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2800" b="1" dirty="0">
                          <a:solidFill>
                            <a:schemeClr val="tx1"/>
                          </a:solidFill>
                          <a:ea typeface="宋体" panose="02010600030101010101" pitchFamily="2" charset="-122"/>
                        </a:rPr>
                        <a:t>来历</a:t>
                      </a: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从隔壁</a:t>
                      </a:r>
                      <a:r>
                        <a:rPr lang="zh-CN" altLang="en-US" sz="2800" b="1" dirty="0" smtClean="0">
                          <a:ln>
                            <a:noFill/>
                          </a:ln>
                          <a:solidFill>
                            <a:srgbClr val="FF0000"/>
                          </a:solidFill>
                          <a:effectLst/>
                          <a:latin typeface="宋体" panose="02010600030101010101" pitchFamily="2" charset="-122"/>
                          <a:ea typeface="宋体" panose="02010600030101010101" pitchFamily="2" charset="-122"/>
                          <a:sym typeface="+mn-ea"/>
                        </a:rPr>
                        <a:t>要来</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的</a:t>
                      </a:r>
                      <a:endParaRPr lang="zh-CN" altLang="en-US" sz="2800" b="1" dirty="0" smtClean="0">
                        <a:ln>
                          <a:noFill/>
                        </a:ln>
                        <a:solidFill>
                          <a:srgbClr val="FF0000"/>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04240">
                <a:tc>
                  <a:txBody>
                    <a:bodyPr/>
                    <a:p>
                      <a:pPr marL="0" lvl="0" indent="0" algn="ctr">
                        <a:lnSpc>
                          <a:spcPct val="100000"/>
                        </a:lnSpc>
                        <a:buNone/>
                      </a:pPr>
                      <a:r>
                        <a:rPr lang="zh-CN" altLang="en-US" sz="2800" b="1" dirty="0" smtClean="0">
                          <a:ln>
                            <a:noFill/>
                          </a:ln>
                          <a:effectLst/>
                          <a:uFillTx/>
                          <a:latin typeface="宋体" panose="02010600030101010101" pitchFamily="2" charset="-122"/>
                          <a:ea typeface="宋体" panose="02010600030101010101" pitchFamily="2" charset="-122"/>
                          <a:sym typeface="+mn-ea"/>
                        </a:rPr>
                        <a:t>外形</a:t>
                      </a:r>
                      <a:endParaRPr lang="zh-CN" altLang="en-US" sz="2800" b="1" dirty="0" smtClean="0">
                        <a:ln>
                          <a:noFill/>
                        </a:ln>
                        <a:effectLst/>
                        <a:uFillTx/>
                        <a:latin typeface="宋体" panose="02010600030101010101" pitchFamily="2" charset="-122"/>
                        <a:ea typeface="宋体" panose="02010600030101010101" pitchFamily="2" charset="-122"/>
                        <a:sym typeface="+mn-ea"/>
                      </a:endParaRPr>
                    </a:p>
                    <a:p>
                      <a:pPr marL="0" lvl="0" indent="0" algn="ctr">
                        <a:lnSpc>
                          <a:spcPct val="90000"/>
                        </a:lnSpc>
                        <a:buNone/>
                      </a:pP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r>
                        <a:rPr lang="zh-CN" altLang="en-US" sz="2800" b="1" dirty="0" smtClean="0">
                          <a:ln>
                            <a:noFill/>
                          </a:ln>
                          <a:solidFill>
                            <a:srgbClr val="4E42ED"/>
                          </a:solidFill>
                          <a:effectLst/>
                          <a:latin typeface="宋体" panose="02010600030101010101" pitchFamily="2" charset="-122"/>
                          <a:ea typeface="宋体" panose="02010600030101010101" pitchFamily="2" charset="-122"/>
                          <a:sym typeface="+mn-ea"/>
                        </a:rPr>
                        <a:t>花白</a:t>
                      </a:r>
                      <a:r>
                        <a:rPr lang="zh-CN" altLang="en-US" sz="2800" b="1" dirty="0" smtClean="0">
                          <a:ln>
                            <a:noFill/>
                          </a:ln>
                          <a:effectLst/>
                          <a:latin typeface="宋体" panose="02010600030101010101" pitchFamily="2" charset="-122"/>
                          <a:ea typeface="宋体" panose="02010600030101010101" pitchFamily="2" charset="-122"/>
                          <a:sym typeface="+mn-ea"/>
                        </a:rPr>
                        <a:t>的毛</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smtClean="0">
                          <a:ln>
                            <a:noFill/>
                          </a:ln>
                          <a:effectLst/>
                          <a:latin typeface="宋体" panose="02010600030101010101" pitchFamily="2" charset="-122"/>
                          <a:ea typeface="宋体" panose="02010600030101010101" pitchFamily="2" charset="-122"/>
                          <a:sym typeface="+mn-ea"/>
                        </a:rPr>
                        <a:t>如带着泥土的白雪球似的</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39420">
                <a:tc>
                  <a:txBody>
                    <a:bodyPr/>
                    <a:p>
                      <a:pPr marL="0" lvl="0" indent="0" algn="ctr">
                        <a:lnSpc>
                          <a:spcPct val="100000"/>
                        </a:lnSpc>
                        <a:buNone/>
                      </a:pPr>
                      <a:r>
                        <a:rPr lang="zh-CN" altLang="en-US" sz="2800" b="1" dirty="0" smtClean="0">
                          <a:ln>
                            <a:noFill/>
                          </a:ln>
                          <a:effectLst/>
                          <a:uFillTx/>
                          <a:latin typeface="宋体" panose="02010600030101010101" pitchFamily="2" charset="-122"/>
                          <a:ea typeface="宋体" panose="02010600030101010101" pitchFamily="2" charset="-122"/>
                          <a:sym typeface="+mn-ea"/>
                        </a:rPr>
                        <a:t>性情</a:t>
                      </a: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r>
                        <a:rPr lang="zh-CN" altLang="en-US" sz="3000" b="1" dirty="0" smtClean="0">
                          <a:ln>
                            <a:noFill/>
                          </a:ln>
                          <a:effectLst/>
                          <a:latin typeface="宋体" panose="02010600030101010101" pitchFamily="2" charset="-122"/>
                          <a:ea typeface="宋体" panose="02010600030101010101" pitchFamily="2" charset="-122"/>
                          <a:sym typeface="+mn-ea"/>
                        </a:rPr>
                        <a:t>更有趣</a:t>
                      </a:r>
                      <a:r>
                        <a:rPr lang="zh-CN" altLang="zh-CN" sz="3000" b="1" dirty="0">
                          <a:latin typeface="Arial" panose="020B0604020202020204" pitchFamily="34" charset="0"/>
                          <a:ea typeface="宋体" panose="02010600030101010101" pitchFamily="2" charset="-122"/>
                          <a:sym typeface="宋体" panose="02010600030101010101" pitchFamily="2" charset="-122"/>
                        </a:rPr>
                        <a:t>、</a:t>
                      </a:r>
                      <a:r>
                        <a:rPr lang="zh-CN" altLang="en-US" sz="3000" b="1" dirty="0" smtClean="0">
                          <a:ln>
                            <a:noFill/>
                          </a:ln>
                          <a:effectLst/>
                          <a:latin typeface="宋体" panose="02010600030101010101" pitchFamily="2" charset="-122"/>
                          <a:ea typeface="宋体" panose="02010600030101010101" pitchFamily="2" charset="-122"/>
                          <a:sym typeface="+mn-ea"/>
                        </a:rPr>
                        <a:t>更活泼</a:t>
                      </a: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2800" b="1" dirty="0">
                          <a:solidFill>
                            <a:schemeClr val="tx1"/>
                          </a:solidFill>
                          <a:latin typeface="宋体" panose="02010600030101010101" pitchFamily="2" charset="-122"/>
                          <a:ea typeface="宋体" panose="02010600030101010101" pitchFamily="2" charset="-122"/>
                        </a:rPr>
                        <a:t>称呼</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相伴的小侣</a:t>
                      </a: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r>
                        <a:rPr lang="zh-CN" altLang="en-US" sz="2800" b="1" smtClean="0">
                          <a:ln>
                            <a:noFill/>
                          </a:ln>
                          <a:effectLst/>
                          <a:latin typeface="宋体" panose="02010600030101010101" pitchFamily="2" charset="-122"/>
                          <a:ea typeface="宋体" panose="02010600030101010101" pitchFamily="2" charset="-122"/>
                          <a:sym typeface="+mn-ea"/>
                        </a:rPr>
                        <a:t>可厌的猫</a:t>
                      </a: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499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rPr>
                        <a:t>结局</a:t>
                      </a: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病死</a:t>
                      </a: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666115">
                <a:tc>
                  <a:txBody>
                    <a:bodyPr/>
                    <a:p>
                      <a:pPr marL="0" lvl="0" indent="0" algn="ctr">
                        <a:lnSpc>
                          <a:spcPct val="100000"/>
                        </a:lnSpc>
                        <a:buNone/>
                      </a:pPr>
                      <a:r>
                        <a:rPr lang="zh-CN" altLang="en-US" sz="2800" b="1" dirty="0" smtClean="0">
                          <a:ln>
                            <a:noFill/>
                          </a:ln>
                          <a:effectLst/>
                          <a:uFillTx/>
                          <a:latin typeface="宋体" panose="02010600030101010101" pitchFamily="2" charset="-122"/>
                          <a:ea typeface="宋体" panose="02010600030101010101" pitchFamily="2" charset="-122"/>
                          <a:sym typeface="+mn-ea"/>
                        </a:rPr>
                        <a:t>养猫态度</a:t>
                      </a: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r>
                        <a:rPr lang="zh-CN" altLang="en-US" sz="2800" b="1" dirty="0" smtClean="0">
                          <a:ln>
                            <a:noFill/>
                          </a:ln>
                          <a:effectLst/>
                          <a:latin typeface="宋体" panose="02010600030101010101" pitchFamily="2" charset="-122"/>
                          <a:ea typeface="宋体" panose="02010600030101010101" pitchFamily="2" charset="-122"/>
                          <a:sym typeface="+mn-ea"/>
                        </a:rPr>
                        <a:t>不要紧</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smtClean="0">
                          <a:ln>
                            <a:noFill/>
                          </a:ln>
                          <a:effectLst/>
                          <a:latin typeface="宋体" panose="02010600030101010101" pitchFamily="2" charset="-122"/>
                          <a:ea typeface="宋体" panose="02010600030101010101" pitchFamily="2" charset="-122"/>
                          <a:sym typeface="+mn-ea"/>
                        </a:rPr>
                        <a:t>我</a:t>
                      </a:r>
                      <a:r>
                        <a:rPr lang="zh-CN" altLang="en-US" sz="2800" b="1" dirty="0" smtClean="0">
                          <a:ln>
                            <a:noFill/>
                          </a:ln>
                          <a:solidFill>
                            <a:srgbClr val="FF0000"/>
                          </a:solidFill>
                          <a:effectLst/>
                          <a:latin typeface="宋体" panose="02010600030101010101" pitchFamily="2" charset="-122"/>
                          <a:ea typeface="宋体" panose="02010600030101010101" pitchFamily="2" charset="-122"/>
                          <a:sym typeface="+mn-ea"/>
                        </a:rPr>
                        <a:t>再</a:t>
                      </a:r>
                      <a:r>
                        <a:rPr lang="zh-CN" altLang="en-US" sz="2800" b="1" dirty="0" smtClean="0">
                          <a:ln>
                            <a:noFill/>
                          </a:ln>
                          <a:effectLst/>
                          <a:latin typeface="宋体" panose="02010600030101010101" pitchFamily="2" charset="-122"/>
                          <a:ea typeface="宋体" panose="02010600030101010101" pitchFamily="2" charset="-122"/>
                          <a:sym typeface="+mn-ea"/>
                        </a:rPr>
                        <a:t>向别处</a:t>
                      </a:r>
                      <a:r>
                        <a:rPr lang="zh-CN" altLang="en-US" sz="2800" b="1" dirty="0" smtClean="0">
                          <a:ln>
                            <a:noFill/>
                          </a:ln>
                          <a:solidFill>
                            <a:srgbClr val="FF0000"/>
                          </a:solidFill>
                          <a:effectLst/>
                          <a:latin typeface="宋体" panose="02010600030101010101" pitchFamily="2" charset="-122"/>
                          <a:ea typeface="宋体" panose="02010600030101010101" pitchFamily="2" charset="-122"/>
                          <a:sym typeface="+mn-ea"/>
                        </a:rPr>
                        <a:t>要一只</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来给你</a:t>
                      </a: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r>
                        <a:rPr lang="zh-CN" altLang="zh-CN" sz="2800" b="1" dirty="0">
                          <a:latin typeface="宋体" panose="02010600030101010101" pitchFamily="2" charset="-122"/>
                          <a:ea typeface="宋体" panose="02010600030101010101" pitchFamily="2" charset="-122"/>
                          <a:sym typeface="+mn-ea"/>
                        </a:rPr>
                        <a:t>自此</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sym typeface="+mn-ea"/>
                        </a:rPr>
                        <a:t>我家</a:t>
                      </a:r>
                      <a:r>
                        <a:rPr lang="zh-CN" altLang="zh-CN" sz="2800" b="1" dirty="0">
                          <a:solidFill>
                            <a:srgbClr val="FF0000"/>
                          </a:solidFill>
                          <a:latin typeface="宋体" panose="02010600030101010101" pitchFamily="2" charset="-122"/>
                          <a:ea typeface="宋体" panose="02010600030101010101" pitchFamily="2" charset="-122"/>
                          <a:sym typeface="+mn-ea"/>
                        </a:rPr>
                        <a:t>好久不养猫</a:t>
                      </a:r>
                      <a:endParaRPr lang="zh-CN" altLang="zh-CN" sz="28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666115">
                <a:tc>
                  <a:txBody>
                    <a:bodyPr/>
                    <a:p>
                      <a:pPr marL="0" lvl="0" indent="0" algn="ctr">
                        <a:lnSpc>
                          <a:spcPct val="100000"/>
                        </a:lnSpc>
                        <a:buNone/>
                      </a:pPr>
                      <a:r>
                        <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rPr>
                        <a:t>结构作用</a:t>
                      </a: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zh-CN" sz="28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7" name="文本框 14"/>
          <p:cNvSpPr txBox="1">
            <a:spLocks noChangeArrowheads="1"/>
          </p:cNvSpPr>
          <p:nvPr/>
        </p:nvSpPr>
        <p:spPr bwMode="auto">
          <a:xfrm>
            <a:off x="4756785" y="1317625"/>
            <a:ext cx="2337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n>
                  <a:noFill/>
                </a:ln>
                <a:effectLst/>
                <a:latin typeface="宋体" panose="02010600030101010101" pitchFamily="2" charset="-122"/>
                <a:sym typeface="+mn-ea"/>
              </a:rPr>
              <a:t>①</a:t>
            </a:r>
            <a:r>
              <a:rPr lang="zh-CN" altLang="en-US" sz="2800" b="1">
                <a:latin typeface="楷体" panose="02010609060101010101" pitchFamily="49" charset="-122"/>
                <a:ea typeface="楷体" panose="02010609060101010101" pitchFamily="49" charset="-122"/>
                <a:sym typeface="宋体" panose="02010600030101010101" pitchFamily="2" charset="-122"/>
              </a:rPr>
              <a:t>舅舅家</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送</a:t>
            </a:r>
            <a:r>
              <a:rPr lang="zh-CN" altLang="en-US" sz="2800" b="1">
                <a:latin typeface="楷体" panose="02010609060101010101" pitchFamily="49" charset="-122"/>
                <a:ea typeface="楷体" panose="02010609060101010101" pitchFamily="49" charset="-122"/>
                <a:sym typeface="宋体" panose="02010600030101010101" pitchFamily="2" charset="-122"/>
              </a:rPr>
              <a:t>的</a:t>
            </a:r>
            <a:endParaRPr lang="zh-CN" altLang="en-US" sz="2800" b="1">
              <a:latin typeface="楷体" panose="02010609060101010101" pitchFamily="49" charset="-122"/>
              <a:ea typeface="楷体" panose="02010609060101010101" pitchFamily="49" charset="-122"/>
              <a:sym typeface="宋体" panose="02010600030101010101" pitchFamily="2" charset="-122"/>
            </a:endParaRPr>
          </a:p>
        </p:txBody>
      </p:sp>
      <p:sp>
        <p:nvSpPr>
          <p:cNvPr id="8" name="文本框 15"/>
          <p:cNvSpPr txBox="1">
            <a:spLocks noChangeArrowheads="1"/>
          </p:cNvSpPr>
          <p:nvPr/>
        </p:nvSpPr>
        <p:spPr bwMode="auto">
          <a:xfrm>
            <a:off x="8250555" y="1317625"/>
            <a:ext cx="35261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n>
                  <a:noFill/>
                </a:ln>
                <a:effectLst/>
                <a:latin typeface="宋体" panose="02010600030101010101" pitchFamily="2" charset="-122"/>
                <a:sym typeface="+mn-ea"/>
              </a:rPr>
              <a:t>②门口</a:t>
            </a:r>
            <a:r>
              <a:rPr lang="zh-CN" altLang="en-US"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捡</a:t>
            </a:r>
            <a:r>
              <a:rPr lang="zh-CN" altLang="en-US" sz="2800" b="1" dirty="0">
                <a:latin typeface="楷体" panose="02010609060101010101" pitchFamily="49" charset="-122"/>
                <a:ea typeface="楷体" panose="02010609060101010101" pitchFamily="49" charset="-122"/>
                <a:sym typeface="宋体" panose="02010600030101010101" pitchFamily="2" charset="-122"/>
              </a:rPr>
              <a:t>的</a:t>
            </a:r>
            <a:endParaRPr lang="zh-CN" altLang="en-US"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4"/>
          <p:cNvSpPr txBox="1">
            <a:spLocks noChangeArrowheads="1"/>
          </p:cNvSpPr>
          <p:nvPr/>
        </p:nvSpPr>
        <p:spPr bwMode="auto">
          <a:xfrm>
            <a:off x="4756785" y="1961515"/>
            <a:ext cx="20967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n>
                  <a:noFill/>
                </a:ln>
                <a:effectLst/>
                <a:latin typeface="宋体" panose="02010600030101010101" pitchFamily="2" charset="-122"/>
                <a:sym typeface="+mn-ea"/>
              </a:rPr>
              <a:t>③</a:t>
            </a:r>
            <a:r>
              <a:rPr lang="zh-CN" altLang="en-US" sz="2800" b="1">
                <a:latin typeface="楷体" panose="02010609060101010101" pitchFamily="49" charset="-122"/>
                <a:ea typeface="楷体" panose="02010609060101010101" pitchFamily="49" charset="-122"/>
                <a:sym typeface="宋体" panose="02010600030101010101" pitchFamily="2" charset="-122"/>
              </a:rPr>
              <a:t>浑身</a:t>
            </a:r>
            <a:r>
              <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rPr>
              <a:t>黄色</a:t>
            </a:r>
            <a:endPar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文本框 15"/>
          <p:cNvSpPr txBox="1">
            <a:spLocks noChangeArrowheads="1"/>
          </p:cNvSpPr>
          <p:nvPr/>
        </p:nvSpPr>
        <p:spPr bwMode="auto">
          <a:xfrm>
            <a:off x="8250555" y="1839595"/>
            <a:ext cx="367220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ln>
                  <a:noFill/>
                </a:ln>
                <a:effectLst/>
                <a:latin typeface="宋体" panose="02010600030101010101" pitchFamily="2" charset="-122"/>
                <a:sym typeface="+mn-ea"/>
              </a:rPr>
              <a:t>④</a:t>
            </a:r>
            <a:r>
              <a:rPr lang="zh-CN" altLang="en-US" sz="2800" b="1" dirty="0">
                <a:latin typeface="楷体" panose="02010609060101010101" pitchFamily="49" charset="-122"/>
                <a:ea typeface="楷体" panose="02010609060101010101" pitchFamily="49" charset="-122"/>
                <a:sym typeface="宋体" panose="02010600030101010101" pitchFamily="2" charset="-122"/>
              </a:rPr>
              <a:t>毛色</a:t>
            </a:r>
            <a:r>
              <a:rPr lang="zh-CN" altLang="en-US" sz="2800" b="1" dirty="0">
                <a:solidFill>
                  <a:srgbClr val="4E42ED"/>
                </a:solidFill>
                <a:latin typeface="楷体" panose="02010609060101010101" pitchFamily="49" charset="-122"/>
                <a:ea typeface="楷体" panose="02010609060101010101" pitchFamily="49" charset="-122"/>
                <a:sym typeface="宋体" panose="02010600030101010101" pitchFamily="2" charset="-122"/>
              </a:rPr>
              <a:t>花白</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很瘦</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毛被烧脱好几块</a:t>
            </a:r>
            <a:endParaRPr lang="zh-CN" altLang="zh-CN"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12" name="文本框 19"/>
          <p:cNvSpPr txBox="1">
            <a:spLocks noChangeArrowheads="1"/>
          </p:cNvSpPr>
          <p:nvPr/>
        </p:nvSpPr>
        <p:spPr bwMode="auto">
          <a:xfrm>
            <a:off x="1530775" y="2876551"/>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ln>
                  <a:noFill/>
                </a:ln>
                <a:effectLst/>
                <a:latin typeface="宋体" panose="02010600030101010101" pitchFamily="2" charset="-122"/>
                <a:sym typeface="+mn-ea"/>
              </a:rPr>
              <a:t>⑤</a:t>
            </a:r>
            <a:r>
              <a:rPr lang="zh-CN" altLang="en-US" sz="2800" b="1" dirty="0">
                <a:latin typeface="楷体" panose="02010609060101010101" pitchFamily="49" charset="-122"/>
                <a:ea typeface="楷体" panose="02010609060101010101" pitchFamily="49" charset="-122"/>
              </a:rPr>
              <a:t>活泼</a:t>
            </a:r>
            <a:endParaRPr lang="zh-CN" altLang="en-US" sz="2800" b="1" dirty="0">
              <a:latin typeface="楷体" panose="02010609060101010101" pitchFamily="49" charset="-122"/>
              <a:ea typeface="楷体" panose="02010609060101010101" pitchFamily="49" charset="-122"/>
            </a:endParaRPr>
          </a:p>
        </p:txBody>
      </p:sp>
      <p:sp>
        <p:nvSpPr>
          <p:cNvPr id="14" name="文本框 21"/>
          <p:cNvSpPr txBox="1">
            <a:spLocks noChangeArrowheads="1"/>
          </p:cNvSpPr>
          <p:nvPr/>
        </p:nvSpPr>
        <p:spPr bwMode="auto">
          <a:xfrm>
            <a:off x="8250555" y="2792730"/>
            <a:ext cx="36023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ln>
                  <a:noFill/>
                </a:ln>
                <a:effectLst/>
                <a:latin typeface="宋体" panose="02010600030101010101" pitchFamily="2" charset="-122"/>
                <a:sym typeface="+mn-ea"/>
              </a:rPr>
              <a:t>⑥</a:t>
            </a:r>
            <a:r>
              <a:rPr lang="zh-CN" altLang="en-US" sz="2800" b="1" dirty="0">
                <a:latin typeface="楷体" panose="02010609060101010101" pitchFamily="49" charset="-122"/>
                <a:ea typeface="楷体" panose="02010609060101010101" pitchFamily="49" charset="-122"/>
              </a:rPr>
              <a:t>不活泼</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rPr>
              <a:t>忧郁</a:t>
            </a:r>
            <a:endParaRPr lang="zh-CN" altLang="en-US" sz="2800" b="1" dirty="0">
              <a:latin typeface="楷体" panose="02010609060101010101" pitchFamily="49" charset="-122"/>
              <a:ea typeface="楷体" panose="02010609060101010101" pitchFamily="49" charset="-122"/>
            </a:endParaRPr>
          </a:p>
        </p:txBody>
      </p:sp>
      <p:sp>
        <p:nvSpPr>
          <p:cNvPr id="16" name="文本框 23"/>
          <p:cNvSpPr txBox="1">
            <a:spLocks noChangeArrowheads="1"/>
          </p:cNvSpPr>
          <p:nvPr/>
        </p:nvSpPr>
        <p:spPr bwMode="auto">
          <a:xfrm>
            <a:off x="4817745" y="3319145"/>
            <a:ext cx="25565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n>
                  <a:noFill/>
                </a:ln>
                <a:effectLst/>
                <a:latin typeface="宋体" panose="02010600030101010101" pitchFamily="2" charset="-122"/>
                <a:sym typeface="+mn-ea"/>
              </a:rPr>
              <a:t>⑦</a:t>
            </a:r>
            <a:r>
              <a:rPr lang="zh-CN" altLang="en-US" sz="2800" b="1" dirty="0">
                <a:latin typeface="楷体" panose="02010609060101010101" pitchFamily="49" charset="-122"/>
                <a:ea typeface="楷体" panose="02010609060101010101" pitchFamily="49" charset="-122"/>
                <a:sym typeface="+mn-ea"/>
              </a:rPr>
              <a:t>亲爱的同伴</a:t>
            </a:r>
            <a:endParaRPr lang="zh-CN" altLang="en-US" sz="2800" b="1" dirty="0">
              <a:latin typeface="楷体" panose="02010609060101010101" pitchFamily="49" charset="-122"/>
              <a:ea typeface="楷体" panose="02010609060101010101" pitchFamily="49" charset="-122"/>
            </a:endParaRPr>
          </a:p>
        </p:txBody>
      </p:sp>
      <p:sp>
        <p:nvSpPr>
          <p:cNvPr id="19" name="文本框 26"/>
          <p:cNvSpPr txBox="1">
            <a:spLocks noChangeArrowheads="1"/>
          </p:cNvSpPr>
          <p:nvPr/>
        </p:nvSpPr>
        <p:spPr bwMode="auto">
          <a:xfrm>
            <a:off x="4817958" y="3840799"/>
            <a:ext cx="19704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ln>
                  <a:noFill/>
                </a:ln>
                <a:effectLst/>
                <a:latin typeface="宋体" panose="02010600030101010101" pitchFamily="2" charset="-122"/>
                <a:sym typeface="+mn-ea"/>
              </a:rPr>
              <a:t>⑧</a:t>
            </a:r>
            <a:r>
              <a:rPr lang="zh-CN" altLang="en-US" sz="2800" b="1">
                <a:latin typeface="楷体" panose="02010609060101010101" pitchFamily="49" charset="-122"/>
                <a:ea typeface="楷体" panose="02010609060101010101" pitchFamily="49" charset="-122"/>
              </a:rPr>
              <a:t>被人捉去</a:t>
            </a:r>
            <a:endParaRPr lang="zh-CN" altLang="en-US" sz="2800" b="1">
              <a:latin typeface="楷体" panose="02010609060101010101" pitchFamily="49" charset="-122"/>
              <a:ea typeface="楷体" panose="02010609060101010101" pitchFamily="49" charset="-122"/>
            </a:endParaRPr>
          </a:p>
        </p:txBody>
      </p:sp>
      <p:sp>
        <p:nvSpPr>
          <p:cNvPr id="20" name="文本框 27"/>
          <p:cNvSpPr txBox="1">
            <a:spLocks noChangeArrowheads="1"/>
          </p:cNvSpPr>
          <p:nvPr/>
        </p:nvSpPr>
        <p:spPr bwMode="auto">
          <a:xfrm>
            <a:off x="8250555" y="3841116"/>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fontAlgn="base" hangingPunct="1">
              <a:buClrTx/>
              <a:buSzTx/>
              <a:buFontTx/>
            </a:pPr>
            <a:r>
              <a:rPr lang="zh-CN" altLang="en-US" sz="2800" b="1" dirty="0" smtClean="0">
                <a:ln>
                  <a:noFill/>
                </a:ln>
                <a:effectLst/>
                <a:latin typeface="宋体" panose="02010600030101010101" pitchFamily="2" charset="-122"/>
                <a:sym typeface="+mn-ea"/>
              </a:rPr>
              <a:t>⑨</a:t>
            </a:r>
            <a:r>
              <a:rPr lang="zh-CN" altLang="en-US" sz="2800" b="1">
                <a:latin typeface="楷体" panose="02010609060101010101" pitchFamily="49" charset="-122"/>
                <a:ea typeface="楷体" panose="02010609060101010101" pitchFamily="49" charset="-122"/>
              </a:rPr>
              <a:t>冤死</a:t>
            </a:r>
            <a:endParaRPr lang="zh-CN" altLang="en-US" sz="2800" b="1">
              <a:latin typeface="楷体" panose="02010609060101010101" pitchFamily="49" charset="-122"/>
              <a:ea typeface="楷体" panose="02010609060101010101" pitchFamily="49" charset="-122"/>
            </a:endParaRPr>
          </a:p>
        </p:txBody>
      </p:sp>
      <p:sp>
        <p:nvSpPr>
          <p:cNvPr id="5" name="文本框 21"/>
          <p:cNvSpPr txBox="1">
            <a:spLocks noChangeArrowheads="1"/>
          </p:cNvSpPr>
          <p:nvPr/>
        </p:nvSpPr>
        <p:spPr bwMode="auto">
          <a:xfrm>
            <a:off x="8250555" y="4363085"/>
            <a:ext cx="36017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smtClean="0">
                <a:ln>
                  <a:noFill/>
                </a:ln>
                <a:effectLst/>
                <a:latin typeface="宋体" panose="02010600030101010101" pitchFamily="2" charset="-122"/>
                <a:sym typeface="+mn-ea"/>
              </a:rPr>
              <a:t>⑩</a:t>
            </a:r>
            <a:r>
              <a:rPr lang="zh-CN" altLang="en-US" sz="2800" b="1" dirty="0" smtClean="0">
                <a:ln>
                  <a:noFill/>
                </a:ln>
                <a:effectLst/>
                <a:latin typeface="楷体" panose="02010609060101010101" pitchFamily="49" charset="-122"/>
                <a:ea typeface="楷体" panose="02010609060101010101" pitchFamily="49" charset="-122"/>
                <a:sym typeface="+mn-ea"/>
              </a:rPr>
              <a:t>自此</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我家</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永不养猫</a:t>
            </a:r>
            <a:endPar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3" name="文本框 2"/>
          <p:cNvSpPr txBox="1"/>
          <p:nvPr/>
        </p:nvSpPr>
        <p:spPr>
          <a:xfrm>
            <a:off x="1530985" y="5320665"/>
            <a:ext cx="3225800" cy="909320"/>
          </a:xfrm>
          <a:prstGeom prst="rect">
            <a:avLst/>
          </a:prstGeom>
          <a:noFill/>
        </p:spPr>
        <p:txBody>
          <a:bodyPr wrap="square" rtlCol="0" anchor="t">
            <a:spAutoFit/>
          </a:bodyPr>
          <a:p>
            <a:pPr>
              <a:lnSpc>
                <a:spcPct val="95000"/>
              </a:lnSpc>
              <a:spcBef>
                <a:spcPts val="0"/>
              </a:spcBef>
              <a:spcAft>
                <a:spcPts val="0"/>
              </a:spcAft>
            </a:pPr>
            <a:r>
              <a:rPr lang="zh-CN" sz="2800" b="1">
                <a:solidFill>
                  <a:srgbClr val="FF0000"/>
                </a:solidFill>
                <a:ea typeface="宋体" panose="02010600030101010101" pitchFamily="2" charset="-122"/>
              </a:rPr>
              <a:t>为后面第二只猫的到来做铺垫</a:t>
            </a:r>
            <a:endParaRPr lang="zh-CN" sz="2800" b="1">
              <a:solidFill>
                <a:srgbClr val="FF0000"/>
              </a:solidFill>
              <a:ea typeface="宋体" panose="02010600030101010101" pitchFamily="2" charset="-122"/>
            </a:endParaRPr>
          </a:p>
        </p:txBody>
      </p:sp>
      <p:sp>
        <p:nvSpPr>
          <p:cNvPr id="6" name="文本框 5"/>
          <p:cNvSpPr txBox="1"/>
          <p:nvPr/>
        </p:nvSpPr>
        <p:spPr>
          <a:xfrm>
            <a:off x="4817745" y="5320665"/>
            <a:ext cx="3433445" cy="880110"/>
          </a:xfrm>
          <a:prstGeom prst="rect">
            <a:avLst/>
          </a:prstGeom>
          <a:noFill/>
        </p:spPr>
        <p:txBody>
          <a:bodyPr wrap="square" rtlCol="0" anchor="t">
            <a:spAutoFit/>
          </a:bodyPr>
          <a:p>
            <a:pPr>
              <a:lnSpc>
                <a:spcPct val="95000"/>
              </a:lnSpc>
              <a:spcBef>
                <a:spcPts val="0"/>
              </a:spcBef>
              <a:spcAft>
                <a:spcPts val="0"/>
              </a:spcAft>
            </a:pPr>
            <a:r>
              <a:rPr lang="zh-CN" altLang="zh-CN" sz="2700" b="1" dirty="0">
                <a:solidFill>
                  <a:srgbClr val="FF0000"/>
                </a:solidFill>
                <a:latin typeface="Arial" panose="020B0604020202020204" pitchFamily="34" charset="0"/>
                <a:ea typeface="宋体" panose="02010600030101010101" pitchFamily="2" charset="-122"/>
                <a:sym typeface="宋体" panose="02010600030101010101" pitchFamily="2" charset="-122"/>
              </a:rPr>
              <a:t>总结上文</a:t>
            </a:r>
            <a:r>
              <a:rPr lang="zh-CN" altLang="zh-CN" sz="27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2700" b="1" dirty="0">
                <a:solidFill>
                  <a:srgbClr val="FF0000"/>
                </a:solidFill>
                <a:latin typeface="Arial" panose="020B0604020202020204" pitchFamily="34" charset="0"/>
                <a:ea typeface="宋体" panose="02010600030101010101" pitchFamily="2" charset="-122"/>
                <a:sym typeface="宋体" panose="02010600030101010101" pitchFamily="2" charset="-122"/>
              </a:rPr>
              <a:t>又</a:t>
            </a:r>
            <a:r>
              <a:rPr lang="zh-CN" sz="2700" b="1">
                <a:solidFill>
                  <a:srgbClr val="FF0000"/>
                </a:solidFill>
                <a:ea typeface="宋体" panose="02010600030101010101" pitchFamily="2" charset="-122"/>
              </a:rPr>
              <a:t>为下文被动收养流浪猫做铺垫</a:t>
            </a:r>
            <a:endParaRPr lang="zh-CN" sz="2700" b="1">
              <a:solidFill>
                <a:srgbClr val="4E42ED"/>
              </a:solidFill>
              <a:ea typeface="宋体" panose="02010600030101010101" pitchFamily="2" charset="-122"/>
            </a:endParaRPr>
          </a:p>
        </p:txBody>
      </p:sp>
      <p:sp>
        <p:nvSpPr>
          <p:cNvPr id="9" name="文本框 8"/>
          <p:cNvSpPr txBox="1"/>
          <p:nvPr/>
        </p:nvSpPr>
        <p:spPr>
          <a:xfrm>
            <a:off x="8250555" y="5320665"/>
            <a:ext cx="3696970" cy="909320"/>
          </a:xfrm>
          <a:prstGeom prst="rect">
            <a:avLst/>
          </a:prstGeom>
          <a:noFill/>
        </p:spPr>
        <p:txBody>
          <a:bodyPr wrap="square" rtlCol="0" anchor="t">
            <a:spAutoFit/>
          </a:bodyPr>
          <a:p>
            <a:pPr>
              <a:lnSpc>
                <a:spcPct val="95000"/>
              </a:lnSpc>
              <a:spcBef>
                <a:spcPts val="0"/>
              </a:spcBef>
              <a:spcAft>
                <a:spcPts val="0"/>
              </a:spcAft>
            </a:pP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呼应开头,开拓文意,</a:t>
            </a:r>
            <a:r>
              <a:rPr lang="zh-CN" sz="2800" b="1">
                <a:solidFill>
                  <a:srgbClr val="FF0000"/>
                </a:solidFill>
                <a:ea typeface="宋体" panose="02010600030101010101" pitchFamily="2" charset="-122"/>
              </a:rPr>
              <a:t>也是对全文的总结</a:t>
            </a:r>
            <a:endParaRPr lang="zh-CN" sz="2800" b="1">
              <a:solidFill>
                <a:srgbClr val="4E42ED"/>
              </a:solidFill>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strVal val="#ppt_w*0.70"/>
                                          </p:val>
                                        </p:tav>
                                        <p:tav tm="100000">
                                          <p:val>
                                            <p:strVal val="#ppt_w"/>
                                          </p:val>
                                        </p:tav>
                                      </p:tavLst>
                                    </p:anim>
                                    <p:anim calcmode="lin" valueType="num">
                                      <p:cBhvr>
                                        <p:cTn id="15" dur="500" fill="hold"/>
                                        <p:tgtEl>
                                          <p:spTgt spid="8"/>
                                        </p:tgtEl>
                                        <p:attrNameLst>
                                          <p:attrName>ppt_h</p:attrName>
                                        </p:attrNameLst>
                                      </p:cBhvr>
                                      <p:tavLst>
                                        <p:tav tm="0">
                                          <p:val>
                                            <p:strVal val="#ppt_h"/>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ppt_w*0.7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strVal val="#ppt_w*0.70"/>
                                          </p:val>
                                        </p:tav>
                                        <p:tav tm="100000">
                                          <p:val>
                                            <p:strVal val="#ppt_w"/>
                                          </p:val>
                                        </p:tav>
                                      </p:tavLst>
                                    </p:anim>
                                    <p:anim calcmode="lin" valueType="num">
                                      <p:cBhvr>
                                        <p:cTn id="29" dur="500" fill="hold"/>
                                        <p:tgtEl>
                                          <p:spTgt spid="4"/>
                                        </p:tgtEl>
                                        <p:attrNameLst>
                                          <p:attrName>ppt_h</p:attrName>
                                        </p:attrNameLst>
                                      </p:cBhvr>
                                      <p:tavLst>
                                        <p:tav tm="0">
                                          <p:val>
                                            <p:strVal val="#ppt_h"/>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ppt_w*0.7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ppt_w*0.7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0.70"/>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strVal val="#ppt_w*0.70"/>
                                          </p:val>
                                        </p:tav>
                                        <p:tav tm="100000">
                                          <p:val>
                                            <p:strVal val="#ppt_w"/>
                                          </p:val>
                                        </p:tav>
                                      </p:tavLst>
                                    </p:anim>
                                    <p:anim calcmode="lin" valueType="num">
                                      <p:cBhvr>
                                        <p:cTn id="57" dur="500" fill="hold"/>
                                        <p:tgtEl>
                                          <p:spTgt spid="19"/>
                                        </p:tgtEl>
                                        <p:attrNameLst>
                                          <p:attrName>ppt_h</p:attrName>
                                        </p:attrNameLst>
                                      </p:cBhvr>
                                      <p:tavLst>
                                        <p:tav tm="0">
                                          <p:val>
                                            <p:strVal val="#ppt_h"/>
                                          </p:val>
                                        </p:tav>
                                        <p:tav tm="100000">
                                          <p:val>
                                            <p:strVal val="#ppt_h"/>
                                          </p:val>
                                        </p:tav>
                                      </p:tavLst>
                                    </p:anim>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strVal val="#ppt_w*0.70"/>
                                          </p:val>
                                        </p:tav>
                                        <p:tav tm="100000">
                                          <p:val>
                                            <p:strVal val="#ppt_w"/>
                                          </p:val>
                                        </p:tav>
                                      </p:tavLst>
                                    </p:anim>
                                    <p:anim calcmode="lin" valueType="num">
                                      <p:cBhvr>
                                        <p:cTn id="64" dur="500" fill="hold"/>
                                        <p:tgtEl>
                                          <p:spTgt spid="20"/>
                                        </p:tgtEl>
                                        <p:attrNameLst>
                                          <p:attrName>ppt_h</p:attrName>
                                        </p:attrNameLst>
                                      </p:cBhvr>
                                      <p:tavLst>
                                        <p:tav tm="0">
                                          <p:val>
                                            <p:strVal val="#ppt_h"/>
                                          </p:val>
                                        </p:tav>
                                        <p:tav tm="100000">
                                          <p:val>
                                            <p:strVal val="#ppt_h"/>
                                          </p:val>
                                        </p:tav>
                                      </p:tavLst>
                                    </p:anim>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strVal val="#ppt_w*0.70"/>
                                          </p:val>
                                        </p:tav>
                                        <p:tav tm="100000">
                                          <p:val>
                                            <p:strVal val="#ppt_w"/>
                                          </p:val>
                                        </p:tav>
                                      </p:tavLst>
                                    </p:anim>
                                    <p:anim calcmode="lin" valueType="num">
                                      <p:cBhvr>
                                        <p:cTn id="71" dur="500" fill="hold"/>
                                        <p:tgtEl>
                                          <p:spTgt spid="5"/>
                                        </p:tgtEl>
                                        <p:attrNameLst>
                                          <p:attrName>ppt_h</p:attrName>
                                        </p:attrNameLst>
                                      </p:cBhvr>
                                      <p:tavLst>
                                        <p:tav tm="0">
                                          <p:val>
                                            <p:strVal val="#ppt_h"/>
                                          </p:val>
                                        </p:tav>
                                        <p:tav tm="100000">
                                          <p:val>
                                            <p:strVal val="#ppt_h"/>
                                          </p:val>
                                        </p:tav>
                                      </p:tavLst>
                                    </p:anim>
                                    <p:animEffect transition="in" filter="fade">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3">
                                            <p:txEl>
                                              <p:pRg st="0" end="0"/>
                                            </p:txEl>
                                          </p:spTgt>
                                        </p:tgtEl>
                                        <p:attrNameLst>
                                          <p:attrName>style.visibility</p:attrName>
                                        </p:attrNameLst>
                                      </p:cBhvr>
                                      <p:to>
                                        <p:strVal val="visible"/>
                                      </p:to>
                                    </p:set>
                                    <p:anim calcmode="lin" valueType="num">
                                      <p:cBhvr additive="base">
                                        <p:cTn id="7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6">
                                            <p:txEl>
                                              <p:pRg st="0" end="0"/>
                                            </p:txEl>
                                          </p:spTgt>
                                        </p:tgtEl>
                                        <p:attrNameLst>
                                          <p:attrName>style.visibility</p:attrName>
                                        </p:attrNameLst>
                                      </p:cBhvr>
                                      <p:to>
                                        <p:strVal val="visible"/>
                                      </p:to>
                                    </p:set>
                                    <p:anim calcmode="lin" valueType="num">
                                      <p:cBhvr additive="base">
                                        <p:cTn id="8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9">
                                            <p:txEl>
                                              <p:pRg st="0" end="0"/>
                                            </p:txEl>
                                          </p:spTgt>
                                        </p:tgtEl>
                                        <p:attrNameLst>
                                          <p:attrName>style.visibility</p:attrName>
                                        </p:attrNameLst>
                                      </p:cBhvr>
                                      <p:to>
                                        <p:strVal val="visible"/>
                                      </p:to>
                                    </p:set>
                                    <p:anim calcmode="lin" valueType="num">
                                      <p:cBhvr additive="base">
                                        <p:cTn id="8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4" grpId="0"/>
      <p:bldP spid="12" grpId="0"/>
      <p:bldP spid="14" grpId="0"/>
      <p:bldP spid="16" grpId="0"/>
      <p:bldP spid="19" grpId="0"/>
      <p:bldP spid="20"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253365" y="184150"/>
            <a:ext cx="11818620" cy="1134110"/>
          </a:xfrm>
          <a:prstGeom prst="rect">
            <a:avLst/>
          </a:prstGeom>
          <a:noFill/>
          <a:ln w="9525">
            <a:noFill/>
          </a:ln>
        </p:spPr>
        <p:txBody>
          <a:bodyPr anchor="ctr"/>
          <a:p>
            <a:pPr fontAlgn="base">
              <a:lnSpc>
                <a:spcPct val="100000"/>
              </a:lnSpc>
            </a:pPr>
            <a:r>
              <a:rPr lang="zh-CN" altLang="en-US" sz="3200" b="1" strike="noStrike" noProof="1" dirty="0">
                <a:latin typeface="Calibri" panose="020F0502020204030204" charset="0"/>
                <a:ea typeface="黑体" panose="02010609060101010101" charset="-122"/>
                <a:cs typeface="+mn-cs"/>
              </a:rPr>
              <a:t>二、初读感受</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  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用一句话说说你读后的感受</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4" name="Rectangle 2"/>
          <p:cNvSpPr>
            <a:spLocks noGrp="1"/>
          </p:cNvSpPr>
          <p:nvPr/>
        </p:nvSpPr>
        <p:spPr>
          <a:xfrm>
            <a:off x="1001395" y="1206500"/>
            <a:ext cx="7959725" cy="666115"/>
          </a:xfrm>
          <a:prstGeom prst="rect">
            <a:avLst/>
          </a:prstGeom>
          <a:noFill/>
          <a:ln w="9525">
            <a:noFill/>
          </a:ln>
        </p:spPr>
        <p:txBody>
          <a:bodyPr anchor="ctr"/>
          <a:p>
            <a:pPr fontAlgn="base">
              <a:lnSpc>
                <a:spcPct val="100000"/>
              </a:lnSpc>
              <a:spcBef>
                <a:spcPts val="0"/>
              </a:spcBef>
              <a:spcAft>
                <a:spcPts val="0"/>
              </a:spcAft>
            </a:pPr>
            <a:r>
              <a:rPr lang="zh-CN" sz="3200" b="1" strike="noStrike" noProof="1" dirty="0">
                <a:latin typeface="宋体" panose="02010600030101010101" pitchFamily="2" charset="-122"/>
                <a:ea typeface="宋体" panose="02010600030101010101" pitchFamily="2" charset="-122"/>
                <a:cs typeface="+mn-cs"/>
              </a:rPr>
              <a:t>感受：</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文章传达出的作者情感</a:t>
            </a:r>
            <a:r>
              <a:rPr lang="zh-CN" altLang="zh-CN" sz="3200" b="1" dirty="0">
                <a:latin typeface="Arial" panose="020B0604020202020204" pitchFamily="34" charset="0"/>
                <a:ea typeface="宋体" panose="02010600030101010101" pitchFamily="2" charset="-122"/>
                <a:sym typeface="宋体" panose="02010600030101010101" pitchFamily="2" charset="-122"/>
              </a:rPr>
              <a:t>,及深层思考。</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3" name="Rectangle 2"/>
          <p:cNvSpPr>
            <a:spLocks noGrp="1"/>
          </p:cNvSpPr>
          <p:nvPr/>
        </p:nvSpPr>
        <p:spPr>
          <a:xfrm>
            <a:off x="1001395" y="1803400"/>
            <a:ext cx="6671945" cy="666115"/>
          </a:xfrm>
          <a:prstGeom prst="rect">
            <a:avLst/>
          </a:prstGeom>
          <a:noFill/>
          <a:ln w="9525">
            <a:noFill/>
          </a:ln>
        </p:spPr>
        <p:txBody>
          <a:bodyPr anchor="ctr"/>
          <a:p>
            <a:pPr fontAlgn="base">
              <a:lnSpc>
                <a:spcPct val="90000"/>
              </a:lnSpc>
              <a:spcBef>
                <a:spcPts val="0"/>
              </a:spcBef>
              <a:spcAft>
                <a:spcPts val="0"/>
              </a:spcAft>
            </a:pPr>
            <a:r>
              <a:rPr lang="zh-CN" sz="3200" b="1" strike="noStrike" noProof="1" dirty="0">
                <a:latin typeface="宋体" panose="02010600030101010101" pitchFamily="2" charset="-122"/>
                <a:ea typeface="宋体" panose="02010600030101010101" pitchFamily="2" charset="-122"/>
                <a:cs typeface="+mn-cs"/>
              </a:rPr>
              <a:t>①</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要给予</a:t>
            </a:r>
            <a:r>
              <a:rPr lang="zh-CN" altLang="en-US" sz="3200" b="1" strike="noStrike" noProof="1" dirty="0">
                <a:solidFill>
                  <a:srgbClr val="4E42ED"/>
                </a:solidFill>
                <a:uFillTx/>
                <a:latin typeface="Arial" panose="020B0604020202020204" pitchFamily="34" charset="0"/>
                <a:ea typeface="SimSun-ExtB" panose="02010609060101010101" pitchFamily="49" charset="-122"/>
                <a:cs typeface="+mn-cs"/>
              </a:rPr>
              <a:t>弱小无辜者</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以同情和关爱</a:t>
            </a:r>
            <a:r>
              <a:rPr lang="zh-CN" altLang="en-US" sz="3200" b="1" strike="noStrike" noProof="1" dirty="0">
                <a:solidFill>
                  <a:srgbClr val="4E42ED"/>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rgbClr val="4E42ED"/>
              </a:solidFill>
              <a:uFillTx/>
              <a:latin typeface="Arial" panose="020B0604020202020204" pitchFamily="34" charset="0"/>
              <a:ea typeface="SimSun-ExtB" panose="02010609060101010101" pitchFamily="49" charset="-122"/>
              <a:cs typeface="+mn-cs"/>
            </a:endParaRPr>
          </a:p>
        </p:txBody>
      </p:sp>
      <p:sp>
        <p:nvSpPr>
          <p:cNvPr id="5" name="Rectangle 2"/>
          <p:cNvSpPr>
            <a:spLocks noGrp="1"/>
          </p:cNvSpPr>
          <p:nvPr/>
        </p:nvSpPr>
        <p:spPr>
          <a:xfrm>
            <a:off x="1001395" y="2346325"/>
            <a:ext cx="9582150" cy="666115"/>
          </a:xfrm>
          <a:prstGeom prst="rect">
            <a:avLst/>
          </a:prstGeom>
          <a:noFill/>
          <a:ln w="9525">
            <a:noFill/>
          </a:ln>
        </p:spPr>
        <p:txBody>
          <a:bodyPr anchor="ctr"/>
          <a:p>
            <a:pPr fontAlgn="base">
              <a:lnSpc>
                <a:spcPct val="90000"/>
              </a:lnSpc>
              <a:spcBef>
                <a:spcPts val="0"/>
              </a:spcBef>
              <a:spcAft>
                <a:spcPts val="0"/>
              </a:spcAft>
            </a:pPr>
            <a:r>
              <a:rPr lang="zh-CN" sz="3200" b="1" strike="noStrike" noProof="1" dirty="0">
                <a:latin typeface="宋体" panose="02010600030101010101" pitchFamily="2" charset="-122"/>
                <a:ea typeface="宋体" panose="02010600030101010101" pitchFamily="2" charset="-122"/>
                <a:cs typeface="+mn-cs"/>
              </a:rPr>
              <a:t>②</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由猫及人</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,关注社会</a:t>
            </a:r>
            <a:r>
              <a:rPr lang="en-US"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弱势群体</a:t>
            </a:r>
            <a:r>
              <a:rPr lang="en-US"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rgbClr val="FF0000"/>
                </a:solidFill>
                <a:uFillTx/>
                <a:latin typeface="Arial" panose="020B0604020202020204" pitchFamily="34" charset="0"/>
                <a:ea typeface="SimSun-ExtB" panose="02010609060101010101" pitchFamily="49" charset="-122"/>
                <a:cs typeface="+mn-cs"/>
              </a:rPr>
              <a:t>追求生命平等</a:t>
            </a:r>
            <a:r>
              <a:rPr lang="zh-CN" altLang="en-US" sz="3200" b="1" strike="noStrike" noProof="1" dirty="0">
                <a:solidFill>
                  <a:srgbClr val="4E42ED"/>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rgbClr val="4E42ED"/>
              </a:solidFill>
              <a:uFillTx/>
              <a:latin typeface="Arial" panose="020B0604020202020204" pitchFamily="34" charset="0"/>
              <a:ea typeface="SimSun-ExtB" panose="02010609060101010101" pitchFamily="49" charset="-122"/>
              <a:cs typeface="+mn-cs"/>
            </a:endParaRPr>
          </a:p>
        </p:txBody>
      </p:sp>
      <p:sp>
        <p:nvSpPr>
          <p:cNvPr id="6" name="Rectangle 2"/>
          <p:cNvSpPr>
            <a:spLocks noGrp="1"/>
          </p:cNvSpPr>
          <p:nvPr/>
        </p:nvSpPr>
        <p:spPr>
          <a:xfrm>
            <a:off x="253365" y="3012440"/>
            <a:ext cx="10575925" cy="1750695"/>
          </a:xfrm>
          <a:prstGeom prst="rect">
            <a:avLst/>
          </a:prstGeom>
          <a:noFill/>
          <a:ln w="9525">
            <a:noFill/>
          </a:ln>
        </p:spPr>
        <p:txBody>
          <a:bodyPr anchor="ctr"/>
          <a:p>
            <a:pPr fontAlgn="base">
              <a:lnSpc>
                <a:spcPct val="110000"/>
              </a:lnSpc>
              <a:spcBef>
                <a:spcPts val="0"/>
              </a:spcBef>
              <a:spcAft>
                <a:spcPts val="0"/>
              </a:spcAft>
            </a:pP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7" name="文本框 6"/>
          <p:cNvSpPr txBox="1"/>
          <p:nvPr/>
        </p:nvSpPr>
        <p:spPr>
          <a:xfrm>
            <a:off x="641350" y="2992120"/>
            <a:ext cx="10016490" cy="1173480"/>
          </a:xfrm>
          <a:prstGeom prst="rect">
            <a:avLst/>
          </a:prstGeom>
          <a:noFill/>
          <a:ln>
            <a:noFill/>
          </a:ln>
        </p:spPr>
        <p:txBody>
          <a:bodyPr wrap="square" anchor="t">
            <a:spAutoFit/>
          </a:bodyPr>
          <a:p>
            <a:pPr fontAlgn="base">
              <a:lnSpc>
                <a:spcPct val="110000"/>
              </a:lnSpc>
              <a:spcBef>
                <a:spcPts val="0"/>
              </a:spcBef>
              <a:spcAft>
                <a:spcPts val="0"/>
              </a:spcAft>
            </a:pPr>
            <a:r>
              <a:rPr lang="en-US" sz="3200" b="1" dirty="0">
                <a:latin typeface="宋体" panose="02010600030101010101" pitchFamily="2" charset="-122"/>
                <a:ea typeface="宋体" panose="02010600030101010101" pitchFamily="2" charset="-122"/>
                <a:sym typeface="+mn-ea"/>
              </a:rPr>
              <a:t>2</a:t>
            </a:r>
            <a:r>
              <a:rPr lang="en-US" altLang="zh-CN" sz="3200" b="1">
                <a:latin typeface="宋体" panose="02010600030101010101" pitchFamily="2" charset="-122"/>
                <a:ea typeface="宋体" panose="02010600030101010101" pitchFamily="2" charset="-122"/>
                <a:sym typeface="+mn-ea"/>
              </a:rPr>
              <a:t>.</a:t>
            </a:r>
            <a:r>
              <a:rPr lang="zh-CN" altLang="en-US" sz="3200" b="1" dirty="0">
                <a:uFillTx/>
                <a:latin typeface="Arial" panose="020B0604020202020204" pitchFamily="34" charset="0"/>
                <a:ea typeface="SimSun-ExtB" panose="02010609060101010101" pitchFamily="49" charset="-122"/>
                <a:sym typeface="+mn-ea"/>
              </a:rPr>
              <a:t>请</a:t>
            </a:r>
            <a:r>
              <a:rPr lang="zh-CN" altLang="en-US" sz="3200" b="1" dirty="0">
                <a:uFillTx/>
                <a:latin typeface="Arial" panose="020B0604020202020204" pitchFamily="34" charset="0"/>
                <a:ea typeface="SimSun-ExtB" panose="02010609060101010101" pitchFamily="49" charset="-122"/>
                <a:sym typeface="+mn-ea"/>
              </a:rPr>
              <a:t>你</a:t>
            </a:r>
            <a:r>
              <a:rPr lang="zh-CN" altLang="en-US" sz="3200" b="1" dirty="0">
                <a:uFillTx/>
                <a:latin typeface="Arial" panose="020B0604020202020204" pitchFamily="34" charset="0"/>
                <a:ea typeface="SimSun-ExtB" panose="02010609060101010101" pitchFamily="49" charset="-122"/>
                <a:sym typeface="+mn-ea"/>
              </a:rPr>
              <a:t>选择一个词</a:t>
            </a:r>
            <a:r>
              <a:rPr lang="zh-CN" altLang="zh-CN" sz="3200" b="1" dirty="0">
                <a:latin typeface="Arial" panose="020B0604020202020204" pitchFamily="34" charset="0"/>
                <a:ea typeface="宋体" panose="02010600030101010101" pitchFamily="2" charset="-122"/>
                <a:sym typeface="宋体" panose="02010600030101010101" pitchFamily="2" charset="-122"/>
              </a:rPr>
              <a:t>,表达</a:t>
            </a:r>
            <a:r>
              <a:rPr lang="zh-CN" altLang="en-US" sz="3200" b="1" dirty="0">
                <a:uFillTx/>
                <a:latin typeface="Arial" panose="020B0604020202020204" pitchFamily="34" charset="0"/>
                <a:ea typeface="SimSun-ExtB" panose="02010609060101010101" pitchFamily="49" charset="-122"/>
                <a:sym typeface="+mn-ea"/>
              </a:rPr>
              <a:t>对故事结局的感</a:t>
            </a:r>
            <a:r>
              <a:rPr lang="zh-CN" sz="3200" b="1" dirty="0">
                <a:latin typeface="宋体" panose="02010600030101010101" pitchFamily="2" charset="-122"/>
                <a:ea typeface="宋体" panose="02010600030101010101" pitchFamily="2" charset="-122"/>
                <a:sym typeface="+mn-ea"/>
              </a:rPr>
              <a:t>受</a:t>
            </a:r>
            <a:r>
              <a:rPr lang="zh-CN" altLang="zh-CN" sz="3200" b="1" dirty="0">
                <a:latin typeface="Arial" panose="020B0604020202020204" pitchFamily="34" charset="0"/>
                <a:ea typeface="宋体" panose="02010600030101010101" pitchFamily="2" charset="-122"/>
                <a:sym typeface="宋体" panose="02010600030101010101" pitchFamily="2" charset="-122"/>
              </a:rPr>
              <a:t>,并说明理由。</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fontAlgn="base">
              <a:lnSpc>
                <a:spcPct val="110000"/>
              </a:lnSpc>
              <a:spcBef>
                <a:spcPts val="0"/>
              </a:spcBef>
              <a:spcAft>
                <a:spcPts val="0"/>
              </a:spcAft>
            </a:pPr>
            <a:r>
              <a:rPr lang="en-US" altLang="zh-CN" sz="3200" b="1" dirty="0">
                <a:uFillTx/>
                <a:latin typeface="宋体" panose="02010600030101010101" pitchFamily="2" charset="-122"/>
                <a:ea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sym typeface="+mn-ea"/>
              </a:rPr>
              <a:t>备选词：可怜</a:t>
            </a:r>
            <a:r>
              <a:rPr lang="en-US" altLang="zh-CN" sz="3200" b="1" dirty="0">
                <a:uFillTx/>
                <a:latin typeface="宋体" panose="02010600030101010101" pitchFamily="2" charset="-122"/>
                <a:ea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sym typeface="+mn-ea"/>
              </a:rPr>
              <a:t>可恶</a:t>
            </a:r>
            <a:r>
              <a:rPr lang="en-US" altLang="zh-CN" sz="3200" b="1" dirty="0">
                <a:uFillTx/>
                <a:latin typeface="宋体" panose="02010600030101010101" pitchFamily="2" charset="-122"/>
                <a:ea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sym typeface="+mn-ea"/>
              </a:rPr>
              <a:t>可悲</a:t>
            </a:r>
            <a:r>
              <a:rPr lang="en-US" altLang="zh-CN" sz="3200" b="1" dirty="0">
                <a:uFillTx/>
                <a:latin typeface="宋体" panose="02010600030101010101" pitchFamily="2" charset="-122"/>
                <a:ea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sym typeface="+mn-ea"/>
              </a:rPr>
              <a:t>可叹</a:t>
            </a:r>
            <a:endParaRPr lang="zh-CN" altLang="en-US" sz="3200" b="1" dirty="0">
              <a:uFillTx/>
              <a:latin typeface="宋体" panose="02010600030101010101" pitchFamily="2" charset="-122"/>
              <a:ea typeface="宋体" panose="02010600030101010101" pitchFamily="2" charset="-122"/>
              <a:sym typeface="+mn-ea"/>
            </a:endParaRPr>
          </a:p>
        </p:txBody>
      </p:sp>
      <p:sp>
        <p:nvSpPr>
          <p:cNvPr id="8" name="文本框 7"/>
          <p:cNvSpPr txBox="1"/>
          <p:nvPr/>
        </p:nvSpPr>
        <p:spPr>
          <a:xfrm>
            <a:off x="1071880" y="4165600"/>
            <a:ext cx="10180955" cy="558800"/>
          </a:xfrm>
          <a:prstGeom prst="rect">
            <a:avLst/>
          </a:prstGeom>
          <a:noFill/>
        </p:spPr>
        <p:txBody>
          <a:bodyPr wrap="square" rtlCol="0" anchor="t">
            <a:spAutoFit/>
          </a:bodyPr>
          <a:p>
            <a:pPr>
              <a:lnSpc>
                <a:spcPct val="95000"/>
              </a:lnSpc>
              <a:spcBef>
                <a:spcPts val="0"/>
              </a:spcBef>
              <a:spcAft>
                <a:spcPts val="0"/>
              </a:spcAft>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可怜</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猫不能说话辩诉而冤枉了它</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1016635" y="4688205"/>
            <a:ext cx="10180955" cy="558800"/>
          </a:xfrm>
          <a:prstGeom prst="rect">
            <a:avLst/>
          </a:prstGeom>
          <a:noFill/>
        </p:spPr>
        <p:txBody>
          <a:bodyPr wrap="square" rtlCol="0" anchor="t">
            <a:spAutoFit/>
          </a:bodyPr>
          <a:p>
            <a:pPr>
              <a:lnSpc>
                <a:spcPct val="95000"/>
              </a:lnSpc>
              <a:spcBef>
                <a:spcPts val="0"/>
              </a:spcBef>
              <a:spcAft>
                <a:spcPts val="0"/>
              </a:spcAft>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可恶</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全家人对猫的歧视、偏见</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1016635" y="5186045"/>
            <a:ext cx="10180955" cy="558800"/>
          </a:xfrm>
          <a:prstGeom prst="rect">
            <a:avLst/>
          </a:prstGeom>
          <a:noFill/>
        </p:spPr>
        <p:txBody>
          <a:bodyPr wrap="square" rtlCol="0" anchor="t">
            <a:spAutoFit/>
          </a:bodyPr>
          <a:p>
            <a:pPr>
              <a:lnSpc>
                <a:spcPct val="95000"/>
              </a:lnSpc>
              <a:spcBef>
                <a:spcPts val="0"/>
              </a:spcBef>
              <a:spcAft>
                <a:spcPts val="0"/>
              </a:spcAft>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可悲</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知道错了</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才开始反省</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1001395" y="5744845"/>
            <a:ext cx="9827260" cy="1026160"/>
          </a:xfrm>
          <a:prstGeom prst="rect">
            <a:avLst/>
          </a:prstGeom>
          <a:noFill/>
        </p:spPr>
        <p:txBody>
          <a:bodyPr wrap="square" rtlCol="0" anchor="t">
            <a:spAutoFit/>
          </a:bodyPr>
          <a:p>
            <a:pPr>
              <a:lnSpc>
                <a:spcPct val="95000"/>
              </a:lnSpc>
              <a:spcBef>
                <a:spcPts val="0"/>
              </a:spcBef>
              <a:spcAft>
                <a:spcPts val="0"/>
              </a:spcAft>
            </a:pP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可叹</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猫被人无辜冤死</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而</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在猫死后</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才后悔</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却</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无法弥补</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 calcmode="lin" valueType="num">
                                      <p:cBhvr additive="base">
                                        <p:cTn id="4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 name="Rectangle 2"/>
          <p:cNvSpPr>
            <a:spLocks noGrp="1"/>
          </p:cNvSpPr>
          <p:nvPr/>
        </p:nvSpPr>
        <p:spPr>
          <a:xfrm>
            <a:off x="187325" y="73025"/>
            <a:ext cx="11818620" cy="1947545"/>
          </a:xfrm>
          <a:prstGeom prst="rect">
            <a:avLst/>
          </a:prstGeom>
          <a:noFill/>
          <a:ln w="9525">
            <a:noFill/>
          </a:ln>
        </p:spPr>
        <p:txBody>
          <a:bodyPr anchor="ctr"/>
          <a:p>
            <a:pPr fontAlgn="base">
              <a:lnSpc>
                <a:spcPct val="100000"/>
              </a:lnSpc>
            </a:pPr>
            <a:r>
              <a:rPr lang="zh-CN" altLang="en-US" sz="3200" b="1" strike="noStrike" noProof="1" dirty="0">
                <a:latin typeface="Calibri" panose="020F0502020204030204" charset="0"/>
                <a:ea typeface="黑体" panose="02010609060101010101" charset="-122"/>
                <a:cs typeface="+mn-cs"/>
              </a:rPr>
              <a:t>三、内容梳理</a:t>
            </a:r>
            <a:endParaRPr lang="zh-CN" altLang="en-US" sz="3200" b="1" strike="noStrike" noProof="1" dirty="0">
              <a:latin typeface="Arial" panose="020B0604020202020204" pitchFamily="34" charset="0"/>
              <a:ea typeface="黑体" panose="02010609060101010101" charset="-122"/>
            </a:endParaRPr>
          </a:p>
          <a:p>
            <a:pPr fontAlgn="base">
              <a:lnSpc>
                <a:spcPct val="90000"/>
              </a:lnSpc>
              <a:spcBef>
                <a:spcPts val="0"/>
              </a:spcBef>
              <a:spcAft>
                <a:spcPts val="0"/>
              </a:spcAft>
            </a:pP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小说主要写</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家的养猫经历</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,在写猫的过程中都涉及一些人物</a:t>
            </a:r>
            <a:r>
              <a:rPr lang="zh-CN" altLang="zh-CN" sz="3200" b="1" dirty="0">
                <a:latin typeface="Arial" panose="020B0604020202020204" pitchFamily="34" charset="0"/>
                <a:ea typeface="宋体" panose="02010600030101010101" pitchFamily="2" charset="-122"/>
                <a:sym typeface="宋体" panose="02010600030101010101" pitchFamily="2" charset="-122"/>
              </a:rPr>
              <a:t>,请将这些人物找出来,并思考：哪些是主要人物和次要人物,说说人物所做的事</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2815" name="表格 32814"/>
          <p:cNvGraphicFramePr/>
          <p:nvPr>
            <p:custDataLst>
              <p:tags r:id="rId1"/>
            </p:custDataLst>
          </p:nvPr>
        </p:nvGraphicFramePr>
        <p:xfrm>
          <a:off x="264160" y="1950085"/>
          <a:ext cx="11654155" cy="4627245"/>
        </p:xfrm>
        <a:graphic>
          <a:graphicData uri="http://schemas.openxmlformats.org/drawingml/2006/table">
            <a:tbl>
              <a:tblPr/>
              <a:tblGrid>
                <a:gridCol w="3338195"/>
                <a:gridCol w="1118235"/>
                <a:gridCol w="7197725"/>
              </a:tblGrid>
              <a:tr h="51054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000" b="1" dirty="0">
                          <a:solidFill>
                            <a:schemeClr val="tx1"/>
                          </a:solidFill>
                          <a:uFillTx/>
                          <a:ea typeface="宋体" panose="02010600030101010101" pitchFamily="2" charset="-122"/>
                        </a:rPr>
                        <a:t>人物类型及其作用</a:t>
                      </a: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90000"/>
                        </a:lnSpc>
                        <a:buNone/>
                      </a:pPr>
                      <a:r>
                        <a:rPr lang="zh-CN" altLang="en-US" sz="3000" b="1" dirty="0">
                          <a:solidFill>
                            <a:schemeClr val="tx1"/>
                          </a:solidFill>
                          <a:uFillTx/>
                          <a:ea typeface="宋体" panose="02010600030101010101" pitchFamily="2" charset="-122"/>
                        </a:rPr>
                        <a:t>人物</a:t>
                      </a:r>
                      <a:endParaRPr lang="zh-CN" altLang="en-US" sz="3000" b="1" dirty="0">
                        <a:solidFill>
                          <a:schemeClr val="tx1"/>
                        </a:solidFill>
                        <a:uFillTx/>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r>
                        <a:rPr lang="zh-CN" altLang="en-US" sz="3000" b="1" dirty="0" smtClean="0">
                          <a:ln>
                            <a:noFill/>
                          </a:ln>
                          <a:effectLst/>
                          <a:uFillTx/>
                          <a:latin typeface="宋体" panose="02010600030101010101" pitchFamily="2" charset="-122"/>
                          <a:ea typeface="宋体" panose="02010600030101010101" pitchFamily="2" charset="-122"/>
                          <a:sym typeface="+mn-ea"/>
                        </a:rPr>
                        <a:t>人物所做的事</a:t>
                      </a:r>
                      <a:endParaRPr lang="zh-CN" altLang="en-US" sz="3000" b="1" dirty="0" smtClean="0">
                        <a:ln>
                          <a:noFill/>
                        </a:ln>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6415">
                <a:tc rowSpan="2">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2800" b="1" dirty="0" smtClean="0">
                        <a:ln>
                          <a:noFill/>
                        </a:ln>
                        <a:solidFill>
                          <a:srgbClr val="FF0000"/>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578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6415">
                <a:tc rowSpan="4">
                  <a:txBody>
                    <a:bodyPr/>
                    <a:p>
                      <a:pPr marL="0" lvl="0" indent="0" algn="ctr">
                        <a:lnSpc>
                          <a:spcPct val="100000"/>
                        </a:lnSpc>
                        <a:buNone/>
                      </a:pPr>
                      <a:endParaRPr lang="zh-CN" altLang="en-US" sz="2800" b="1" dirty="0" smtClean="0">
                        <a:ln>
                          <a:noFill/>
                        </a:ln>
                        <a:solidFill>
                          <a:schemeClr val="tx1"/>
                        </a:solidFill>
                        <a:effectLst/>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en-US" sz="30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641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578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641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59485">
                <a:tc>
                  <a:txBody>
                    <a:bodyPr/>
                    <a:p>
                      <a:pPr marL="0" lvl="0" indent="0" algn="ctr">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endParaRPr>
                    </a:p>
                    <a:p>
                      <a:pPr marL="0" lvl="0" indent="0" algn="ctr">
                        <a:lnSpc>
                          <a:spcPct val="100000"/>
                        </a:lnSpc>
                        <a:buNone/>
                      </a:pP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100000"/>
                        </a:lnSpc>
                        <a:buNone/>
                      </a:pPr>
                      <a:endPar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90000"/>
                        </a:lnSpc>
                        <a:buNone/>
                      </a:pPr>
                      <a:endParaRPr lang="zh-CN" altLang="en-US" b="1" dirty="0">
                        <a:solidFill>
                          <a:schemeClr val="tx1"/>
                        </a:solidFill>
                        <a:ea typeface="楷体" panose="02010609060101010101" pitchFamily="49"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14"/>
          <p:cNvSpPr txBox="1">
            <a:spLocks noChangeArrowheads="1"/>
          </p:cNvSpPr>
          <p:nvPr/>
        </p:nvSpPr>
        <p:spPr bwMode="auto">
          <a:xfrm>
            <a:off x="3614420" y="2493645"/>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三妹</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10" name="文本框 14"/>
          <p:cNvSpPr txBox="1">
            <a:spLocks noChangeArrowheads="1"/>
          </p:cNvSpPr>
          <p:nvPr/>
        </p:nvSpPr>
        <p:spPr bwMode="auto">
          <a:xfrm>
            <a:off x="3614420" y="2955925"/>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smtClean="0">
                <a:ln>
                  <a:noFill/>
                </a:ln>
                <a:effectLst/>
                <a:cs typeface="Arial" panose="020B0604020202020204" pitchFamily="34" charset="0"/>
                <a:sym typeface="+mn-ea"/>
              </a:rPr>
              <a:t>“</a:t>
            </a:r>
            <a:r>
              <a:rPr lang="zh-CN" altLang="en-US" sz="3200" b="1" dirty="0" smtClean="0">
                <a:ln>
                  <a:noFill/>
                </a:ln>
                <a:effectLst/>
                <a:cs typeface="Arial" panose="020B0604020202020204" pitchFamily="34" charset="0"/>
                <a:sym typeface="+mn-ea"/>
              </a:rPr>
              <a:t>我</a:t>
            </a:r>
            <a:r>
              <a:rPr lang="en-US" altLang="zh-CN" sz="3200" b="1" dirty="0" smtClean="0">
                <a:ln>
                  <a:noFill/>
                </a:ln>
                <a:effectLst/>
                <a:cs typeface="Arial" panose="020B0604020202020204" pitchFamily="34" charset="0"/>
                <a:sym typeface="+mn-ea"/>
              </a:rPr>
              <a:t>”</a:t>
            </a:r>
            <a:endParaRPr lang="en-US" altLang="zh-CN" sz="3200" b="1" dirty="0" smtClean="0">
              <a:ln>
                <a:noFill/>
              </a:ln>
              <a:effectLst/>
              <a:ea typeface="楷体" panose="02010609060101010101" pitchFamily="49" charset="-122"/>
              <a:cs typeface="Arial" panose="020B0604020202020204" pitchFamily="34" charset="0"/>
              <a:sym typeface="+mn-ea"/>
            </a:endParaRPr>
          </a:p>
        </p:txBody>
      </p:sp>
      <p:sp>
        <p:nvSpPr>
          <p:cNvPr id="11" name="文本框 14"/>
          <p:cNvSpPr txBox="1">
            <a:spLocks noChangeArrowheads="1"/>
          </p:cNvSpPr>
          <p:nvPr/>
        </p:nvSpPr>
        <p:spPr bwMode="auto">
          <a:xfrm>
            <a:off x="264160" y="2493645"/>
            <a:ext cx="33489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200" b="1" dirty="0">
                <a:sym typeface="宋体" panose="02010600030101010101" pitchFamily="2" charset="-122"/>
              </a:rPr>
              <a:t>主要人物详写</a:t>
            </a:r>
            <a:endParaRPr lang="en-US" altLang="zh-CN" sz="3200" b="1" dirty="0" smtClean="0">
              <a:ln>
                <a:noFill/>
              </a:ln>
              <a:effectLst/>
              <a:ea typeface="楷体" panose="02010609060101010101" pitchFamily="49" charset="-122"/>
              <a:cs typeface="Arial" panose="020B0604020202020204" pitchFamily="34" charset="0"/>
              <a:sym typeface="+mn-ea"/>
            </a:endParaRPr>
          </a:p>
        </p:txBody>
      </p:sp>
      <p:sp>
        <p:nvSpPr>
          <p:cNvPr id="12" name="文本框 14"/>
          <p:cNvSpPr txBox="1">
            <a:spLocks noChangeArrowheads="1"/>
          </p:cNvSpPr>
          <p:nvPr/>
        </p:nvSpPr>
        <p:spPr bwMode="auto">
          <a:xfrm>
            <a:off x="264160" y="2955925"/>
            <a:ext cx="334899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000" b="1" dirty="0">
                <a:solidFill>
                  <a:srgbClr val="FF0000"/>
                </a:solidFill>
                <a:sym typeface="宋体" panose="02010600030101010101" pitchFamily="2" charset="-122"/>
              </a:rPr>
              <a:t>描写最多最详</a:t>
            </a:r>
            <a:endParaRPr lang="zh-CN" altLang="zh-CN" sz="3000" b="1" dirty="0" smtClean="0">
              <a:ln>
                <a:noFill/>
              </a:ln>
              <a:solidFill>
                <a:srgbClr val="FF0000"/>
              </a:solidFill>
              <a:effectLst/>
              <a:ea typeface="楷体" panose="02010609060101010101" pitchFamily="49" charset="-122"/>
              <a:cs typeface="Arial" panose="020B0604020202020204" pitchFamily="34" charset="0"/>
              <a:sym typeface="宋体" panose="02010600030101010101" pitchFamily="2" charset="-122"/>
            </a:endParaRPr>
          </a:p>
        </p:txBody>
      </p:sp>
      <p:sp>
        <p:nvSpPr>
          <p:cNvPr id="13" name="文本框 14"/>
          <p:cNvSpPr txBox="1">
            <a:spLocks noChangeArrowheads="1"/>
          </p:cNvSpPr>
          <p:nvPr/>
        </p:nvSpPr>
        <p:spPr bwMode="auto">
          <a:xfrm>
            <a:off x="3614420" y="3491230"/>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二妹</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14" name="文本框 14"/>
          <p:cNvSpPr txBox="1">
            <a:spLocks noChangeArrowheads="1"/>
          </p:cNvSpPr>
          <p:nvPr/>
        </p:nvSpPr>
        <p:spPr bwMode="auto">
          <a:xfrm>
            <a:off x="3614420" y="4071620"/>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母亲</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15" name="文本框 14"/>
          <p:cNvSpPr txBox="1">
            <a:spLocks noChangeArrowheads="1"/>
          </p:cNvSpPr>
          <p:nvPr/>
        </p:nvSpPr>
        <p:spPr bwMode="auto">
          <a:xfrm>
            <a:off x="3614420" y="4543425"/>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妻子</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16" name="文本框 14"/>
          <p:cNvSpPr txBox="1">
            <a:spLocks noChangeArrowheads="1"/>
          </p:cNvSpPr>
          <p:nvPr/>
        </p:nvSpPr>
        <p:spPr bwMode="auto">
          <a:xfrm>
            <a:off x="3614420" y="5096510"/>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李妈</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17" name="文本框 14"/>
          <p:cNvSpPr txBox="1">
            <a:spLocks noChangeArrowheads="1"/>
          </p:cNvSpPr>
          <p:nvPr/>
        </p:nvSpPr>
        <p:spPr bwMode="auto">
          <a:xfrm>
            <a:off x="264160" y="4071620"/>
            <a:ext cx="334962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200" b="1" dirty="0">
                <a:sym typeface="宋体" panose="02010600030101010101" pitchFamily="2" charset="-122"/>
              </a:rPr>
              <a:t>次</a:t>
            </a:r>
            <a:r>
              <a:rPr lang="zh-CN" altLang="zh-CN" sz="3200" b="1" dirty="0">
                <a:sym typeface="宋体" panose="02010600030101010101" pitchFamily="2" charset="-122"/>
              </a:rPr>
              <a:t>要人物略写</a:t>
            </a:r>
            <a:endParaRPr lang="en-US" altLang="zh-CN" sz="3200" b="1" dirty="0" smtClean="0">
              <a:ln>
                <a:noFill/>
              </a:ln>
              <a:effectLst/>
              <a:ea typeface="楷体" panose="02010609060101010101" pitchFamily="49" charset="-122"/>
              <a:cs typeface="Arial" panose="020B0604020202020204" pitchFamily="34" charset="0"/>
              <a:sym typeface="+mn-ea"/>
            </a:endParaRPr>
          </a:p>
        </p:txBody>
      </p:sp>
      <p:sp>
        <p:nvSpPr>
          <p:cNvPr id="18" name="文本框 14"/>
          <p:cNvSpPr txBox="1">
            <a:spLocks noChangeArrowheads="1"/>
          </p:cNvSpPr>
          <p:nvPr/>
        </p:nvSpPr>
        <p:spPr bwMode="auto">
          <a:xfrm>
            <a:off x="264160" y="4543425"/>
            <a:ext cx="334899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000" b="1" dirty="0">
                <a:solidFill>
                  <a:srgbClr val="FF0000"/>
                </a:solidFill>
                <a:sym typeface="宋体" panose="02010600030101010101" pitchFamily="2" charset="-122"/>
              </a:rPr>
              <a:t>穿针引线</a:t>
            </a:r>
            <a:endParaRPr lang="zh-CN" altLang="zh-CN" sz="3000" b="1" dirty="0" smtClean="0">
              <a:ln>
                <a:noFill/>
              </a:ln>
              <a:solidFill>
                <a:srgbClr val="FF0000"/>
              </a:solidFill>
              <a:effectLst/>
              <a:ea typeface="楷体" panose="02010609060101010101" pitchFamily="49" charset="-122"/>
              <a:cs typeface="Arial" panose="020B0604020202020204" pitchFamily="34" charset="0"/>
              <a:sym typeface="宋体" panose="02010600030101010101" pitchFamily="2" charset="-122"/>
            </a:endParaRPr>
          </a:p>
        </p:txBody>
      </p:sp>
      <p:sp>
        <p:nvSpPr>
          <p:cNvPr id="19" name="文本框 14"/>
          <p:cNvSpPr txBox="1">
            <a:spLocks noChangeArrowheads="1"/>
          </p:cNvSpPr>
          <p:nvPr/>
        </p:nvSpPr>
        <p:spPr bwMode="auto">
          <a:xfrm>
            <a:off x="3614420" y="5801995"/>
            <a:ext cx="11214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张妈</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0" name="文本框 14"/>
          <p:cNvSpPr txBox="1">
            <a:spLocks noChangeArrowheads="1"/>
          </p:cNvSpPr>
          <p:nvPr/>
        </p:nvSpPr>
        <p:spPr bwMode="auto">
          <a:xfrm>
            <a:off x="264160" y="5649595"/>
            <a:ext cx="334962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200" b="1" dirty="0">
                <a:sym typeface="宋体" panose="02010600030101010101" pitchFamily="2" charset="-122"/>
              </a:rPr>
              <a:t>关键人物</a:t>
            </a:r>
            <a:endParaRPr lang="en-US" altLang="zh-CN" sz="3200" b="1" dirty="0" smtClean="0">
              <a:ln>
                <a:noFill/>
              </a:ln>
              <a:effectLst/>
              <a:ea typeface="楷体" panose="02010609060101010101" pitchFamily="49" charset="-122"/>
              <a:cs typeface="Arial" panose="020B0604020202020204" pitchFamily="34" charset="0"/>
              <a:sym typeface="+mn-ea"/>
            </a:endParaRPr>
          </a:p>
        </p:txBody>
      </p:sp>
      <p:sp>
        <p:nvSpPr>
          <p:cNvPr id="21" name="文本框 14"/>
          <p:cNvSpPr txBox="1">
            <a:spLocks noChangeArrowheads="1"/>
          </p:cNvSpPr>
          <p:nvPr/>
        </p:nvSpPr>
        <p:spPr bwMode="auto">
          <a:xfrm>
            <a:off x="264160" y="6130925"/>
            <a:ext cx="335026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3000" b="1" dirty="0">
                <a:solidFill>
                  <a:srgbClr val="FF0000"/>
                </a:solidFill>
                <a:sym typeface="宋体" panose="02010600030101010101" pitchFamily="2" charset="-122"/>
              </a:rPr>
              <a:t>重要人物</a:t>
            </a:r>
            <a:endParaRPr lang="zh-CN" altLang="zh-CN" sz="3000" b="1" dirty="0" smtClean="0">
              <a:ln>
                <a:noFill/>
              </a:ln>
              <a:solidFill>
                <a:srgbClr val="FF0000"/>
              </a:solidFill>
              <a:effectLst/>
              <a:ea typeface="楷体" panose="02010609060101010101" pitchFamily="49" charset="-122"/>
              <a:cs typeface="Arial" panose="020B0604020202020204" pitchFamily="34" charset="0"/>
              <a:sym typeface="宋体" panose="02010600030101010101" pitchFamily="2" charset="-122"/>
            </a:endParaRPr>
          </a:p>
        </p:txBody>
      </p:sp>
      <p:sp>
        <p:nvSpPr>
          <p:cNvPr id="23" name="文本框 14"/>
          <p:cNvSpPr txBox="1">
            <a:spLocks noChangeArrowheads="1"/>
          </p:cNvSpPr>
          <p:nvPr/>
        </p:nvSpPr>
        <p:spPr bwMode="auto">
          <a:xfrm>
            <a:off x="4736465" y="2463165"/>
            <a:ext cx="36474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逗猫、笑猫、寻猫</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4" name="文本框 14"/>
          <p:cNvSpPr txBox="1">
            <a:spLocks noChangeArrowheads="1"/>
          </p:cNvSpPr>
          <p:nvPr/>
        </p:nvSpPr>
        <p:spPr bwMode="auto">
          <a:xfrm>
            <a:off x="4737100" y="2998470"/>
            <a:ext cx="71862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赏猫、打猫</a:t>
            </a:r>
            <a:r>
              <a:rPr lang="zh-CN" altLang="zh-CN" sz="3200" b="1" dirty="0">
                <a:sym typeface="宋体" panose="02010600030101010101" pitchFamily="2" charset="-122"/>
              </a:rPr>
              <a:t>,</a:t>
            </a:r>
            <a:r>
              <a:rPr lang="zh-CN" altLang="en-US" sz="3200" b="1" dirty="0" smtClean="0">
                <a:ln>
                  <a:noFill/>
                </a:ln>
                <a:effectLst/>
                <a:latin typeface="宋体" panose="02010600030101010101" pitchFamily="2" charset="-122"/>
                <a:sym typeface="+mn-ea"/>
              </a:rPr>
              <a:t>叙述者、亲历者、思考者</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5" name="文本框 14"/>
          <p:cNvSpPr txBox="1">
            <a:spLocks noChangeArrowheads="1"/>
          </p:cNvSpPr>
          <p:nvPr/>
        </p:nvSpPr>
        <p:spPr bwMode="auto">
          <a:xfrm>
            <a:off x="4737100" y="3489325"/>
            <a:ext cx="4863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报告猫的讯息</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6" name="文本框 14"/>
          <p:cNvSpPr txBox="1">
            <a:spLocks noChangeArrowheads="1"/>
          </p:cNvSpPr>
          <p:nvPr/>
        </p:nvSpPr>
        <p:spPr bwMode="auto">
          <a:xfrm>
            <a:off x="4735830" y="4062095"/>
            <a:ext cx="4863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带回第二只黄猫</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7" name="文本框 14"/>
          <p:cNvSpPr txBox="1">
            <a:spLocks noChangeArrowheads="1"/>
          </p:cNvSpPr>
          <p:nvPr/>
        </p:nvSpPr>
        <p:spPr bwMode="auto">
          <a:xfrm>
            <a:off x="4736465" y="4515485"/>
            <a:ext cx="4863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买了一对黄色的芙蓉鸟</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8" name="文本框 14"/>
          <p:cNvSpPr txBox="1">
            <a:spLocks noChangeArrowheads="1"/>
          </p:cNvSpPr>
          <p:nvPr/>
        </p:nvSpPr>
        <p:spPr bwMode="auto">
          <a:xfrm>
            <a:off x="4736465" y="5066030"/>
            <a:ext cx="4863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发现黑猫吃鸟</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
        <p:nvSpPr>
          <p:cNvPr id="29" name="文本框 14"/>
          <p:cNvSpPr txBox="1">
            <a:spLocks noChangeArrowheads="1"/>
          </p:cNvSpPr>
          <p:nvPr/>
        </p:nvSpPr>
        <p:spPr bwMode="auto">
          <a:xfrm>
            <a:off x="4735830" y="5901690"/>
            <a:ext cx="48634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ln>
                  <a:noFill/>
                </a:ln>
                <a:effectLst/>
                <a:latin typeface="宋体" panose="02010600030101010101" pitchFamily="2" charset="-122"/>
                <a:sym typeface="+mn-ea"/>
              </a:rPr>
              <a:t>拾猫、喂猫</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0.7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ppt_w*0.70"/>
                                          </p:val>
                                        </p:tav>
                                        <p:tav tm="100000">
                                          <p:val>
                                            <p:strVal val="#ppt_w"/>
                                          </p:val>
                                        </p:tav>
                                      </p:tavLst>
                                    </p:anim>
                                    <p:anim calcmode="lin" valueType="num">
                                      <p:cBhvr>
                                        <p:cTn id="15" dur="500" fill="hold"/>
                                        <p:tgtEl>
                                          <p:spTgt spid="10"/>
                                        </p:tgtEl>
                                        <p:attrNameLst>
                                          <p:attrName>ppt_h</p:attrName>
                                        </p:attrNameLst>
                                      </p:cBhvr>
                                      <p:tavLst>
                                        <p:tav tm="0">
                                          <p:val>
                                            <p:strVal val="#ppt_h"/>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ppt_w*0.7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strVal val="#ppt_w*0.70"/>
                                          </p:val>
                                        </p:tav>
                                        <p:tav tm="100000">
                                          <p:val>
                                            <p:strVal val="#ppt_w"/>
                                          </p:val>
                                        </p:tav>
                                      </p:tavLst>
                                    </p:anim>
                                    <p:anim calcmode="lin" valueType="num">
                                      <p:cBhvr>
                                        <p:cTn id="29" dur="500" fill="hold"/>
                                        <p:tgtEl>
                                          <p:spTgt spid="12"/>
                                        </p:tgtEl>
                                        <p:attrNameLst>
                                          <p:attrName>ppt_h</p:attrName>
                                        </p:attrNameLst>
                                      </p:cBhvr>
                                      <p:tavLst>
                                        <p:tav tm="0">
                                          <p:val>
                                            <p:strVal val="#ppt_h"/>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strVal val="#ppt_w*0.70"/>
                                          </p:val>
                                        </p:tav>
                                        <p:tav tm="100000">
                                          <p:val>
                                            <p:strVal val="#ppt_w"/>
                                          </p:val>
                                        </p:tav>
                                      </p:tavLst>
                                    </p:anim>
                                    <p:anim calcmode="lin" valueType="num">
                                      <p:cBhvr>
                                        <p:cTn id="36" dur="500" fill="hold"/>
                                        <p:tgtEl>
                                          <p:spTgt spid="13"/>
                                        </p:tgtEl>
                                        <p:attrNameLst>
                                          <p:attrName>ppt_h</p:attrName>
                                        </p:attrNameLst>
                                      </p:cBhvr>
                                      <p:tavLst>
                                        <p:tav tm="0">
                                          <p:val>
                                            <p:strVal val="#ppt_h"/>
                                          </p:val>
                                        </p:tav>
                                        <p:tav tm="100000">
                                          <p:val>
                                            <p:strVal val="#ppt_h"/>
                                          </p:val>
                                        </p:tav>
                                      </p:tavLst>
                                    </p:anim>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ppt_w*0.7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ppt_w*0.70"/>
                                          </p:val>
                                        </p:tav>
                                        <p:tav tm="100000">
                                          <p:val>
                                            <p:strVal val="#ppt_w"/>
                                          </p:val>
                                        </p:tav>
                                      </p:tavLst>
                                    </p:anim>
                                    <p:anim calcmode="lin" valueType="num">
                                      <p:cBhvr>
                                        <p:cTn id="50" dur="500" fill="hold"/>
                                        <p:tgtEl>
                                          <p:spTgt spid="15"/>
                                        </p:tgtEl>
                                        <p:attrNameLst>
                                          <p:attrName>ppt_h</p:attrName>
                                        </p:attrNameLst>
                                      </p:cBhvr>
                                      <p:tavLst>
                                        <p:tav tm="0">
                                          <p:val>
                                            <p:strVal val="#ppt_h"/>
                                          </p:val>
                                        </p:tav>
                                        <p:tav tm="100000">
                                          <p:val>
                                            <p:strVal val="#ppt_h"/>
                                          </p:val>
                                        </p:tav>
                                      </p:tavLst>
                                    </p:anim>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strVal val="#ppt_w*0.70"/>
                                          </p:val>
                                        </p:tav>
                                        <p:tav tm="100000">
                                          <p:val>
                                            <p:strVal val="#ppt_w"/>
                                          </p:val>
                                        </p:tav>
                                      </p:tavLst>
                                    </p:anim>
                                    <p:anim calcmode="lin" valueType="num">
                                      <p:cBhvr>
                                        <p:cTn id="57" dur="500" fill="hold"/>
                                        <p:tgtEl>
                                          <p:spTgt spid="16"/>
                                        </p:tgtEl>
                                        <p:attrNameLst>
                                          <p:attrName>ppt_h</p:attrName>
                                        </p:attrNameLst>
                                      </p:cBhvr>
                                      <p:tavLst>
                                        <p:tav tm="0">
                                          <p:val>
                                            <p:strVal val="#ppt_h"/>
                                          </p:val>
                                        </p:tav>
                                        <p:tav tm="100000">
                                          <p:val>
                                            <p:strVal val="#ppt_h"/>
                                          </p:val>
                                        </p:tav>
                                      </p:tavLst>
                                    </p:anim>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strVal val="#ppt_w*0.70"/>
                                          </p:val>
                                        </p:tav>
                                        <p:tav tm="100000">
                                          <p:val>
                                            <p:strVal val="#ppt_w"/>
                                          </p:val>
                                        </p:tav>
                                      </p:tavLst>
                                    </p:anim>
                                    <p:anim calcmode="lin" valueType="num">
                                      <p:cBhvr>
                                        <p:cTn id="64" dur="500" fill="hold"/>
                                        <p:tgtEl>
                                          <p:spTgt spid="17"/>
                                        </p:tgtEl>
                                        <p:attrNameLst>
                                          <p:attrName>ppt_h</p:attrName>
                                        </p:attrNameLst>
                                      </p:cBhvr>
                                      <p:tavLst>
                                        <p:tav tm="0">
                                          <p:val>
                                            <p:strVal val="#ppt_h"/>
                                          </p:val>
                                        </p:tav>
                                        <p:tav tm="100000">
                                          <p:val>
                                            <p:strVal val="#ppt_h"/>
                                          </p:val>
                                        </p:tav>
                                      </p:tavLst>
                                    </p:anim>
                                    <p:animEffect transition="in" filter="fade">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strVal val="#ppt_w*0.70"/>
                                          </p:val>
                                        </p:tav>
                                        <p:tav tm="100000">
                                          <p:val>
                                            <p:strVal val="#ppt_w"/>
                                          </p:val>
                                        </p:tav>
                                      </p:tavLst>
                                    </p:anim>
                                    <p:anim calcmode="lin" valueType="num">
                                      <p:cBhvr>
                                        <p:cTn id="71" dur="500" fill="hold"/>
                                        <p:tgtEl>
                                          <p:spTgt spid="18"/>
                                        </p:tgtEl>
                                        <p:attrNameLst>
                                          <p:attrName>ppt_h</p:attrName>
                                        </p:attrNameLst>
                                      </p:cBhvr>
                                      <p:tavLst>
                                        <p:tav tm="0">
                                          <p:val>
                                            <p:strVal val="#ppt_h"/>
                                          </p:val>
                                        </p:tav>
                                        <p:tav tm="100000">
                                          <p:val>
                                            <p:strVal val="#ppt_h"/>
                                          </p:val>
                                        </p:tav>
                                      </p:tavLst>
                                    </p:anim>
                                    <p:animEffect transition="in" filter="fade">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strVal val="#ppt_w*0.70"/>
                                          </p:val>
                                        </p:tav>
                                        <p:tav tm="100000">
                                          <p:val>
                                            <p:strVal val="#ppt_w"/>
                                          </p:val>
                                        </p:tav>
                                      </p:tavLst>
                                    </p:anim>
                                    <p:anim calcmode="lin" valueType="num">
                                      <p:cBhvr>
                                        <p:cTn id="78" dur="500" fill="hold"/>
                                        <p:tgtEl>
                                          <p:spTgt spid="19"/>
                                        </p:tgtEl>
                                        <p:attrNameLst>
                                          <p:attrName>ppt_h</p:attrName>
                                        </p:attrNameLst>
                                      </p:cBhvr>
                                      <p:tavLst>
                                        <p:tav tm="0">
                                          <p:val>
                                            <p:strVal val="#ppt_h"/>
                                          </p:val>
                                        </p:tav>
                                        <p:tav tm="100000">
                                          <p:val>
                                            <p:strVal val="#ppt_h"/>
                                          </p:val>
                                        </p:tav>
                                      </p:tavLst>
                                    </p:anim>
                                    <p:animEffect transition="in" filter="fade">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55"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strVal val="#ppt_w*0.70"/>
                                          </p:val>
                                        </p:tav>
                                        <p:tav tm="100000">
                                          <p:val>
                                            <p:strVal val="#ppt_w"/>
                                          </p:val>
                                        </p:tav>
                                      </p:tavLst>
                                    </p:anim>
                                    <p:anim calcmode="lin" valueType="num">
                                      <p:cBhvr>
                                        <p:cTn id="85" dur="500" fill="hold"/>
                                        <p:tgtEl>
                                          <p:spTgt spid="20"/>
                                        </p:tgtEl>
                                        <p:attrNameLst>
                                          <p:attrName>ppt_h</p:attrName>
                                        </p:attrNameLst>
                                      </p:cBhvr>
                                      <p:tavLst>
                                        <p:tav tm="0">
                                          <p:val>
                                            <p:strVal val="#ppt_h"/>
                                          </p:val>
                                        </p:tav>
                                        <p:tav tm="100000">
                                          <p:val>
                                            <p:strVal val="#ppt_h"/>
                                          </p:val>
                                        </p:tav>
                                      </p:tavLst>
                                    </p:anim>
                                    <p:animEffect transition="in" filter="fade">
                                      <p:cBhvr>
                                        <p:cTn id="86" dur="500"/>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55"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ppt_w</p:attrName>
                                        </p:attrNameLst>
                                      </p:cBhvr>
                                      <p:tavLst>
                                        <p:tav tm="0">
                                          <p:val>
                                            <p:strVal val="#ppt_w*0.70"/>
                                          </p:val>
                                        </p:tav>
                                        <p:tav tm="100000">
                                          <p:val>
                                            <p:strVal val="#ppt_w"/>
                                          </p:val>
                                        </p:tav>
                                      </p:tavLst>
                                    </p:anim>
                                    <p:anim calcmode="lin" valueType="num">
                                      <p:cBhvr>
                                        <p:cTn id="92" dur="500" fill="hold"/>
                                        <p:tgtEl>
                                          <p:spTgt spid="21"/>
                                        </p:tgtEl>
                                        <p:attrNameLst>
                                          <p:attrName>ppt_h</p:attrName>
                                        </p:attrNameLst>
                                      </p:cBhvr>
                                      <p:tavLst>
                                        <p:tav tm="0">
                                          <p:val>
                                            <p:strVal val="#ppt_h"/>
                                          </p:val>
                                        </p:tav>
                                        <p:tav tm="100000">
                                          <p:val>
                                            <p:strVal val="#ppt_h"/>
                                          </p:val>
                                        </p:tav>
                                      </p:tavLst>
                                    </p:anim>
                                    <p:animEffect transition="in" filter="fade">
                                      <p:cBhvr>
                                        <p:cTn id="93" dur="500"/>
                                        <p:tgtEl>
                                          <p:spTgt spid="21"/>
                                        </p:tgtEl>
                                      </p:cBhvr>
                                    </p:animEffect>
                                  </p:childTnLst>
                                </p:cTn>
                              </p:par>
                            </p:childTnLst>
                          </p:cTn>
                        </p:par>
                      </p:childTnLst>
                    </p:cTn>
                  </p:par>
                  <p:par>
                    <p:cTn id="94" fill="hold">
                      <p:stCondLst>
                        <p:cond delay="indefinite"/>
                      </p:stCondLst>
                      <p:childTnLst>
                        <p:par>
                          <p:cTn id="95" fill="hold">
                            <p:stCondLst>
                              <p:cond delay="0"/>
                            </p:stCondLst>
                            <p:childTnLst>
                              <p:par>
                                <p:cTn id="96" presetID="55" presetClass="entr" presetSubtype="0"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strVal val="#ppt_w*0.70"/>
                                          </p:val>
                                        </p:tav>
                                        <p:tav tm="100000">
                                          <p:val>
                                            <p:strVal val="#ppt_w"/>
                                          </p:val>
                                        </p:tav>
                                      </p:tavLst>
                                    </p:anim>
                                    <p:anim calcmode="lin" valueType="num">
                                      <p:cBhvr>
                                        <p:cTn id="99" dur="500" fill="hold"/>
                                        <p:tgtEl>
                                          <p:spTgt spid="23"/>
                                        </p:tgtEl>
                                        <p:attrNameLst>
                                          <p:attrName>ppt_h</p:attrName>
                                        </p:attrNameLst>
                                      </p:cBhvr>
                                      <p:tavLst>
                                        <p:tav tm="0">
                                          <p:val>
                                            <p:strVal val="#ppt_h"/>
                                          </p:val>
                                        </p:tav>
                                        <p:tav tm="100000">
                                          <p:val>
                                            <p:strVal val="#ppt_h"/>
                                          </p:val>
                                        </p:tav>
                                      </p:tavLst>
                                    </p:anim>
                                    <p:animEffect transition="in" filter="fade">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55" presetClass="entr" presetSubtype="0" fill="hold" grpId="0" nodeType="click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500" fill="hold"/>
                                        <p:tgtEl>
                                          <p:spTgt spid="24"/>
                                        </p:tgtEl>
                                        <p:attrNameLst>
                                          <p:attrName>ppt_w</p:attrName>
                                        </p:attrNameLst>
                                      </p:cBhvr>
                                      <p:tavLst>
                                        <p:tav tm="0">
                                          <p:val>
                                            <p:strVal val="#ppt_w*0.70"/>
                                          </p:val>
                                        </p:tav>
                                        <p:tav tm="100000">
                                          <p:val>
                                            <p:strVal val="#ppt_w"/>
                                          </p:val>
                                        </p:tav>
                                      </p:tavLst>
                                    </p:anim>
                                    <p:anim calcmode="lin" valueType="num">
                                      <p:cBhvr>
                                        <p:cTn id="106" dur="500" fill="hold"/>
                                        <p:tgtEl>
                                          <p:spTgt spid="24"/>
                                        </p:tgtEl>
                                        <p:attrNameLst>
                                          <p:attrName>ppt_h</p:attrName>
                                        </p:attrNameLst>
                                      </p:cBhvr>
                                      <p:tavLst>
                                        <p:tav tm="0">
                                          <p:val>
                                            <p:strVal val="#ppt_h"/>
                                          </p:val>
                                        </p:tav>
                                        <p:tav tm="100000">
                                          <p:val>
                                            <p:strVal val="#ppt_h"/>
                                          </p:val>
                                        </p:tav>
                                      </p:tavLst>
                                    </p:anim>
                                    <p:animEffect transition="in" filter="fade">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55"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strVal val="#ppt_w*0.70"/>
                                          </p:val>
                                        </p:tav>
                                        <p:tav tm="100000">
                                          <p:val>
                                            <p:strVal val="#ppt_w"/>
                                          </p:val>
                                        </p:tav>
                                      </p:tavLst>
                                    </p:anim>
                                    <p:anim calcmode="lin" valueType="num">
                                      <p:cBhvr>
                                        <p:cTn id="113" dur="500" fill="hold"/>
                                        <p:tgtEl>
                                          <p:spTgt spid="25"/>
                                        </p:tgtEl>
                                        <p:attrNameLst>
                                          <p:attrName>ppt_h</p:attrName>
                                        </p:attrNameLst>
                                      </p:cBhvr>
                                      <p:tavLst>
                                        <p:tav tm="0">
                                          <p:val>
                                            <p:strVal val="#ppt_h"/>
                                          </p:val>
                                        </p:tav>
                                        <p:tav tm="100000">
                                          <p:val>
                                            <p:strVal val="#ppt_h"/>
                                          </p:val>
                                        </p:tav>
                                      </p:tavLst>
                                    </p:anim>
                                    <p:animEffect transition="in" filter="fade">
                                      <p:cBhvr>
                                        <p:cTn id="114" dur="500"/>
                                        <p:tgtEl>
                                          <p:spTgt spid="25"/>
                                        </p:tgtEl>
                                      </p:cBhvr>
                                    </p:animEffect>
                                  </p:childTnLst>
                                </p:cTn>
                              </p:par>
                            </p:childTnLst>
                          </p:cTn>
                        </p:par>
                      </p:childTnLst>
                    </p:cTn>
                  </p:par>
                  <p:par>
                    <p:cTn id="115" fill="hold">
                      <p:stCondLst>
                        <p:cond delay="indefinite"/>
                      </p:stCondLst>
                      <p:childTnLst>
                        <p:par>
                          <p:cTn id="116" fill="hold">
                            <p:stCondLst>
                              <p:cond delay="0"/>
                            </p:stCondLst>
                            <p:childTnLst>
                              <p:par>
                                <p:cTn id="117" presetID="55" presetClass="entr" presetSubtype="0" fill="hold" grpId="0" nodeType="click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strVal val="#ppt_w*0.70"/>
                                          </p:val>
                                        </p:tav>
                                        <p:tav tm="100000">
                                          <p:val>
                                            <p:strVal val="#ppt_w"/>
                                          </p:val>
                                        </p:tav>
                                      </p:tavLst>
                                    </p:anim>
                                    <p:anim calcmode="lin" valueType="num">
                                      <p:cBhvr>
                                        <p:cTn id="120" dur="500" fill="hold"/>
                                        <p:tgtEl>
                                          <p:spTgt spid="26"/>
                                        </p:tgtEl>
                                        <p:attrNameLst>
                                          <p:attrName>ppt_h</p:attrName>
                                        </p:attrNameLst>
                                      </p:cBhvr>
                                      <p:tavLst>
                                        <p:tav tm="0">
                                          <p:val>
                                            <p:strVal val="#ppt_h"/>
                                          </p:val>
                                        </p:tav>
                                        <p:tav tm="100000">
                                          <p:val>
                                            <p:strVal val="#ppt_h"/>
                                          </p:val>
                                        </p:tav>
                                      </p:tavLst>
                                    </p:anim>
                                    <p:animEffect transition="in" filter="fade">
                                      <p:cBhvr>
                                        <p:cTn id="121" dur="500"/>
                                        <p:tgtEl>
                                          <p:spTgt spid="26"/>
                                        </p:tgtEl>
                                      </p:cBhvr>
                                    </p:animEffect>
                                  </p:childTnLst>
                                </p:cTn>
                              </p:par>
                            </p:childTnLst>
                          </p:cTn>
                        </p:par>
                      </p:childTnLst>
                    </p:cTn>
                  </p:par>
                  <p:par>
                    <p:cTn id="122" fill="hold">
                      <p:stCondLst>
                        <p:cond delay="indefinite"/>
                      </p:stCondLst>
                      <p:childTnLst>
                        <p:par>
                          <p:cTn id="123" fill="hold">
                            <p:stCondLst>
                              <p:cond delay="0"/>
                            </p:stCondLst>
                            <p:childTnLst>
                              <p:par>
                                <p:cTn id="124" presetID="55" presetClass="entr" presetSubtype="0" fill="hold" grpId="0" nodeType="click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500" fill="hold"/>
                                        <p:tgtEl>
                                          <p:spTgt spid="27"/>
                                        </p:tgtEl>
                                        <p:attrNameLst>
                                          <p:attrName>ppt_w</p:attrName>
                                        </p:attrNameLst>
                                      </p:cBhvr>
                                      <p:tavLst>
                                        <p:tav tm="0">
                                          <p:val>
                                            <p:strVal val="#ppt_w*0.70"/>
                                          </p:val>
                                        </p:tav>
                                        <p:tav tm="100000">
                                          <p:val>
                                            <p:strVal val="#ppt_w"/>
                                          </p:val>
                                        </p:tav>
                                      </p:tavLst>
                                    </p:anim>
                                    <p:anim calcmode="lin" valueType="num">
                                      <p:cBhvr>
                                        <p:cTn id="127" dur="500" fill="hold"/>
                                        <p:tgtEl>
                                          <p:spTgt spid="27"/>
                                        </p:tgtEl>
                                        <p:attrNameLst>
                                          <p:attrName>ppt_h</p:attrName>
                                        </p:attrNameLst>
                                      </p:cBhvr>
                                      <p:tavLst>
                                        <p:tav tm="0">
                                          <p:val>
                                            <p:strVal val="#ppt_h"/>
                                          </p:val>
                                        </p:tav>
                                        <p:tav tm="100000">
                                          <p:val>
                                            <p:strVal val="#ppt_h"/>
                                          </p:val>
                                        </p:tav>
                                      </p:tavLst>
                                    </p:anim>
                                    <p:animEffect transition="in" filter="fade">
                                      <p:cBhvr>
                                        <p:cTn id="128" dur="500"/>
                                        <p:tgtEl>
                                          <p:spTgt spid="27"/>
                                        </p:tgtEl>
                                      </p:cBhvr>
                                    </p:animEffect>
                                  </p:childTnLst>
                                </p:cTn>
                              </p:par>
                            </p:childTnLst>
                          </p:cTn>
                        </p:par>
                      </p:childTnLst>
                    </p:cTn>
                  </p:par>
                  <p:par>
                    <p:cTn id="129" fill="hold">
                      <p:stCondLst>
                        <p:cond delay="indefinite"/>
                      </p:stCondLst>
                      <p:childTnLst>
                        <p:par>
                          <p:cTn id="130" fill="hold">
                            <p:stCondLst>
                              <p:cond delay="0"/>
                            </p:stCondLst>
                            <p:childTnLst>
                              <p:par>
                                <p:cTn id="131" presetID="55" presetClass="entr" presetSubtype="0" fill="hold" grpId="0" nodeType="click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500" fill="hold"/>
                                        <p:tgtEl>
                                          <p:spTgt spid="28"/>
                                        </p:tgtEl>
                                        <p:attrNameLst>
                                          <p:attrName>ppt_w</p:attrName>
                                        </p:attrNameLst>
                                      </p:cBhvr>
                                      <p:tavLst>
                                        <p:tav tm="0">
                                          <p:val>
                                            <p:strVal val="#ppt_w*0.70"/>
                                          </p:val>
                                        </p:tav>
                                        <p:tav tm="100000">
                                          <p:val>
                                            <p:strVal val="#ppt_w"/>
                                          </p:val>
                                        </p:tav>
                                      </p:tavLst>
                                    </p:anim>
                                    <p:anim calcmode="lin" valueType="num">
                                      <p:cBhvr>
                                        <p:cTn id="134" dur="500" fill="hold"/>
                                        <p:tgtEl>
                                          <p:spTgt spid="28"/>
                                        </p:tgtEl>
                                        <p:attrNameLst>
                                          <p:attrName>ppt_h</p:attrName>
                                        </p:attrNameLst>
                                      </p:cBhvr>
                                      <p:tavLst>
                                        <p:tav tm="0">
                                          <p:val>
                                            <p:strVal val="#ppt_h"/>
                                          </p:val>
                                        </p:tav>
                                        <p:tav tm="100000">
                                          <p:val>
                                            <p:strVal val="#ppt_h"/>
                                          </p:val>
                                        </p:tav>
                                      </p:tavLst>
                                    </p:anim>
                                    <p:animEffect transition="in" filter="fade">
                                      <p:cBhvr>
                                        <p:cTn id="135" dur="500"/>
                                        <p:tgtEl>
                                          <p:spTgt spid="28"/>
                                        </p:tgtEl>
                                      </p:cBhvr>
                                    </p:animEffect>
                                  </p:childTnLst>
                                </p:cTn>
                              </p:par>
                            </p:childTnLst>
                          </p:cTn>
                        </p:par>
                      </p:childTnLst>
                    </p:cTn>
                  </p:par>
                  <p:par>
                    <p:cTn id="136" fill="hold">
                      <p:stCondLst>
                        <p:cond delay="indefinite"/>
                      </p:stCondLst>
                      <p:childTnLst>
                        <p:par>
                          <p:cTn id="137" fill="hold">
                            <p:stCondLst>
                              <p:cond delay="0"/>
                            </p:stCondLst>
                            <p:childTnLst>
                              <p:par>
                                <p:cTn id="138" presetID="55" presetClass="entr" presetSubtype="0" fill="hold" grpId="0"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p:cTn id="140" dur="500" fill="hold"/>
                                        <p:tgtEl>
                                          <p:spTgt spid="29"/>
                                        </p:tgtEl>
                                        <p:attrNameLst>
                                          <p:attrName>ppt_w</p:attrName>
                                        </p:attrNameLst>
                                      </p:cBhvr>
                                      <p:tavLst>
                                        <p:tav tm="0">
                                          <p:val>
                                            <p:strVal val="#ppt_w*0.70"/>
                                          </p:val>
                                        </p:tav>
                                        <p:tav tm="100000">
                                          <p:val>
                                            <p:strVal val="#ppt_w"/>
                                          </p:val>
                                        </p:tav>
                                      </p:tavLst>
                                    </p:anim>
                                    <p:anim calcmode="lin" valueType="num">
                                      <p:cBhvr>
                                        <p:cTn id="141" dur="500" fill="hold"/>
                                        <p:tgtEl>
                                          <p:spTgt spid="29"/>
                                        </p:tgtEl>
                                        <p:attrNameLst>
                                          <p:attrName>ppt_h</p:attrName>
                                        </p:attrNameLst>
                                      </p:cBhvr>
                                      <p:tavLst>
                                        <p:tav tm="0">
                                          <p:val>
                                            <p:strVal val="#ppt_h"/>
                                          </p:val>
                                        </p:tav>
                                        <p:tav tm="100000">
                                          <p:val>
                                            <p:strVal val="#ppt_h"/>
                                          </p:val>
                                        </p:tav>
                                      </p:tavLst>
                                    </p:anim>
                                    <p:animEffect transition="in" filter="fade">
                                      <p:cBhvr>
                                        <p:cTn id="1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5957" name="文本框 1"/>
          <p:cNvSpPr txBox="1"/>
          <p:nvPr/>
        </p:nvSpPr>
        <p:spPr>
          <a:xfrm>
            <a:off x="1085215" y="1678940"/>
            <a:ext cx="10150475" cy="255333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小说的笔法</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本</a:t>
            </a:r>
            <a:r>
              <a:rPr lang="zh-CN" altLang="en-US" sz="3200" b="1" dirty="0">
                <a:latin typeface="宋体" panose="02010600030101010101" pitchFamily="2" charset="-122"/>
                <a:ea typeface="宋体" panose="02010600030101010101" pitchFamily="2" charset="-122"/>
              </a:rPr>
              <a:t>文构思巧妙</a:t>
            </a:r>
            <a:r>
              <a:rPr lang="zh-CN" altLang="zh-CN" sz="32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3200" b="1">
                <a:latin typeface="宋体" panose="02010600030101010101" pitchFamily="2" charset="-122"/>
                <a:ea typeface="宋体" panose="02010600030101010101" pitchFamily="2" charset="-122"/>
              </a:rPr>
              <a:t>写第一只猫忽然消瘦</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预示着其生病和死亡</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写第二只猫</a:t>
            </a:r>
            <a:endParaRPr lang="zh-CN" altLang="en-US" sz="3200" b="1">
              <a:latin typeface="宋体" panose="02010600030101010101" pitchFamily="2" charset="-122"/>
              <a:ea typeface="宋体" panose="02010600030101010101" pitchFamily="2" charset="-122"/>
            </a:endParaRPr>
          </a:p>
          <a:p>
            <a:pPr>
              <a:lnSpc>
                <a:spcPct val="100000"/>
              </a:lnSpc>
            </a:pP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预示它被路人捉走的命运</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写第三只猫</a:t>
            </a:r>
            <a:r>
              <a:rPr lang="zh-CN" altLang="en-US" sz="3200" b="1" u="sng">
                <a:latin typeface="宋体" panose="02010600030101010101" pitchFamily="2" charset="-122"/>
                <a:ea typeface="宋体" panose="02010600030101010101" pitchFamily="2" charset="-122"/>
              </a:rPr>
              <a:t>      </a:t>
            </a:r>
            <a:r>
              <a:rPr lang="zh-CN" altLang="en-US" sz="3200" b="1" u="sng" dirty="0">
                <a:latin typeface="宋体" panose="02010600030101010101" pitchFamily="2" charset="-122"/>
                <a:ea typeface="宋体" panose="02010600030101010101" pitchFamily="2" charset="-122"/>
              </a:rPr>
              <a:t> </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为它后来被冤死埋下伏笔。</a:t>
            </a:r>
            <a:endParaRPr lang="zh-CN" altLang="en-US" sz="3200" b="1">
              <a:latin typeface="宋体" panose="02010600030101010101" pitchFamily="2" charset="-122"/>
              <a:ea typeface="宋体" panose="02010600030101010101" pitchFamily="2" charset="-122"/>
            </a:endParaRPr>
          </a:p>
        </p:txBody>
      </p:sp>
      <p:sp>
        <p:nvSpPr>
          <p:cNvPr id="30726" name="文本框 1"/>
          <p:cNvSpPr txBox="1"/>
          <p:nvPr/>
        </p:nvSpPr>
        <p:spPr>
          <a:xfrm>
            <a:off x="1161415" y="2473643"/>
            <a:ext cx="8166735" cy="681990"/>
          </a:xfrm>
          <a:prstGeom prst="rect">
            <a:avLst/>
          </a:prstGeom>
          <a:noFill/>
          <a:ln w="9525">
            <a:noFill/>
          </a:ln>
        </p:spPr>
        <p:txBody>
          <a:bodyPr wrap="none" anchor="t">
            <a:spAutoFit/>
          </a:bodyPr>
          <a:p>
            <a:pPr>
              <a:lnSpc>
                <a:spcPct val="120000"/>
              </a:lnSpc>
              <a:spcBef>
                <a:spcPct val="50000"/>
              </a:spcBef>
            </a:pPr>
            <a:r>
              <a:rPr lang="zh-CN" altLang="en-US" sz="3200" b="1">
                <a:solidFill>
                  <a:srgbClr val="0000CC"/>
                </a:solidFill>
                <a:latin typeface="宋体" panose="02010600030101010101" pitchFamily="2" charset="-122"/>
                <a:ea typeface="宋体" panose="02010600030101010101" pitchFamily="2" charset="-122"/>
              </a:rPr>
              <a:t>生性活泼好动</a:t>
            </a:r>
            <a:r>
              <a:rPr lang="zh-CN" altLang="zh-CN" sz="3200" b="1">
                <a:solidFill>
                  <a:srgbClr val="0000CC"/>
                </a:solidFill>
                <a:latin typeface="Arial" panose="020B0604020202020204" pitchFamily="34" charset="0"/>
                <a:ea typeface="宋体" panose="02010600030101010101" pitchFamily="2" charset="-122"/>
                <a:sym typeface="宋体" panose="02010600030101010101" pitchFamily="2" charset="-122"/>
              </a:rPr>
              <a:t>,不怕生人,我们都为它提心吊胆</a:t>
            </a:r>
            <a:endParaRPr lang="zh-CN" altLang="zh-CN" sz="32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6163945" y="3155950"/>
            <a:ext cx="5213985" cy="537210"/>
          </a:xfrm>
          <a:prstGeom prst="rect">
            <a:avLst/>
          </a:prstGeom>
          <a:noFill/>
          <a:ln w="9525">
            <a:noFill/>
          </a:ln>
        </p:spPr>
        <p:txBody>
          <a:bodyPr wrap="square" anchor="t">
            <a:spAutoFit/>
          </a:bodyPr>
          <a:p>
            <a:pPr>
              <a:lnSpc>
                <a:spcPct val="100000"/>
              </a:lnSpc>
              <a:spcBef>
                <a:spcPct val="50000"/>
              </a:spcBef>
            </a:pPr>
            <a:r>
              <a:rPr lang="zh-CN" altLang="en-US" sz="2900" b="1">
                <a:solidFill>
                  <a:srgbClr val="0000CC"/>
                </a:solidFill>
                <a:latin typeface="宋体" panose="02010600030101010101" pitchFamily="2" charset="-122"/>
                <a:ea typeface="宋体" panose="02010600030101010101" pitchFamily="2" charset="-122"/>
              </a:rPr>
              <a:t>不招人喜欢</a:t>
            </a:r>
            <a:r>
              <a:rPr lang="zh-CN" altLang="zh-CN" sz="29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900" b="1">
                <a:solidFill>
                  <a:srgbClr val="0000CC"/>
                </a:solidFill>
                <a:latin typeface="宋体" panose="02010600030101010101" pitchFamily="2" charset="-122"/>
                <a:ea typeface="宋体" panose="02010600030101010101" pitchFamily="2" charset="-122"/>
              </a:rPr>
              <a:t>凝望鸟笼</a:t>
            </a:r>
            <a:endParaRPr lang="zh-CN" altLang="en-US" sz="29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906463" y="1004888"/>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四</a:t>
            </a:r>
            <a:r>
              <a:rPr lang="zh-CN" altLang="en-US" sz="3200" b="1" dirty="0">
                <a:latin typeface="Calibri" panose="020F0502020204030204" charset="0"/>
                <a:ea typeface="黑体" panose="02010609060101010101" charset="-122"/>
                <a:sym typeface="+mn-ea"/>
              </a:rPr>
              <a:t>、结构之妙</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UNIT_TABLE_BEAUTIFY" val="smartTable{7b5e57d4-e38c-4d15-92e9-6e94d67d97a0}"/>
  <p:tag name="TABLE_ENDDRAG_ORIGIN_RECT" val="917*364"/>
  <p:tag name="TABLE_ENDDRAG_RECT" val="20*153*917*364"/>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UNIT_TABLE_BEAUTIFY" val="smartTable{7b5e57d4-e38c-4d15-92e9-6e94d67d97a0}"/>
  <p:tag name="TABLE_ENDDRAG_ORIGIN_RECT" val="829*285"/>
  <p:tag name="TABLE_ENDDRAG_RECT" val="68*220*829*285"/>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UNIT_TABLE_BEAUTIFY" val="smartTable{cf6840ea-24c0-444a-849e-6097321f71d0}"/>
</p:tagLst>
</file>

<file path=ppt/tags/tag37.xml><?xml version="1.0" encoding="utf-8"?>
<p:tagLst xmlns:p="http://schemas.openxmlformats.org/presentationml/2006/main">
  <p:tag name="KSO_WM_SPECIAL_SOURCE" val="bdnul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40.xml><?xml version="1.0" encoding="utf-8"?>
<p:tagLst xmlns:p="http://schemas.openxmlformats.org/presentationml/2006/main">
  <p:tag name="KSO_DOCER_TEMPLATE_OPEN_ONCE_MARK" val="1"/>
  <p:tag name="COMMONDATA" val="eyJoZGlkIjoiZjM1MDU3MjRkMGIzNjliNDRhNmZhZDFlNDFkYmY5MmUifQ=="/>
  <p:tag name="KSO_WPP_MARK_KEY" val="3f9f482f-381d-486d-a4c5-74071b38bd41"/>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UNIT_TABLE_BEAUTIFY" val="smartTable{7b5e57d4-e38c-4d15-92e9-6e94d67d97a0}"/>
  <p:tag name="TABLE_ENDDRAG_ORIGIN_RECT" val="905*351"/>
  <p:tag name="TABLE_ENDDRAG_RECT" val="29*112*905*351"/>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wrap="square">
        <a:spAutoFit/>
      </a:bodyPr>
      <a:lstStyle>
        <a:defPPr algn="l" eaLnBrk="1" hangingPunct="1">
          <a:defRPr lang="en-US" altLang="zh-CN" sz="2800" b="1" dirty="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5648</Words>
  <Application>WPS 演示</Application>
  <PresentationFormat>自定义</PresentationFormat>
  <Paragraphs>637</Paragraphs>
  <Slides>32</Slides>
  <Notes>3</Notes>
  <HiddenSlides>1</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32</vt:i4>
      </vt:variant>
    </vt:vector>
  </HeadingPairs>
  <TitlesOfParts>
    <vt:vector size="54" baseType="lpstr">
      <vt:lpstr>Arial</vt:lpstr>
      <vt:lpstr>宋体</vt:lpstr>
      <vt:lpstr>Wingdings</vt:lpstr>
      <vt:lpstr>楷体</vt:lpstr>
      <vt:lpstr>Franklin Gothic Book</vt:lpstr>
      <vt:lpstr>黑体</vt:lpstr>
      <vt:lpstr>思源黑体 CN Bold</vt:lpstr>
      <vt:lpstr>思源黑体 CN Regular</vt:lpstr>
      <vt:lpstr>SimSun-ExtB</vt:lpstr>
      <vt:lpstr>思源黑体 CN Bold</vt:lpstr>
      <vt:lpstr>Calibri</vt:lpstr>
      <vt:lpstr>Arial Narrow</vt:lpstr>
      <vt:lpstr>Times New Roman</vt:lpstr>
      <vt:lpstr>方正楷体_GBK</vt:lpstr>
      <vt:lpstr>微软雅黑</vt:lpstr>
      <vt:lpstr>Arial Unicode MS</vt:lpstr>
      <vt:lpstr>等线</vt:lpstr>
      <vt:lpstr>Wingdings 2</vt:lpstr>
      <vt:lpstr>楷体_GB2312</vt:lpstr>
      <vt:lpstr>新宋体</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黄红政</cp:lastModifiedBy>
  <cp:revision>510</cp:revision>
  <dcterms:created xsi:type="dcterms:W3CDTF">2017-08-03T09:01:00Z</dcterms:created>
  <dcterms:modified xsi:type="dcterms:W3CDTF">2022-11-27T09:03:44Z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1A6BE82F0C4B4C9388EC73D5E5553892</vt:lpwstr>
  </property>
</Properties>
</file>