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3"/>
  </p:notesMasterIdLst>
  <p:handoutMasterIdLst>
    <p:handoutMasterId r:id="rId4"/>
  </p:handoutMasterIdLst>
  <p:sldIdLst>
    <p:sldId id="257" r:id="rId5"/>
    <p:sldId id="259" r:id="rId6"/>
    <p:sldId id="280" r:id="rId7"/>
    <p:sldId id="281" r:id="rId8"/>
    <p:sldId id="282" r:id="rId9"/>
    <p:sldId id="283" r:id="rId10"/>
    <p:sldId id="285" r:id="rId11"/>
    <p:sldId id="264" r:id="rId12"/>
    <p:sldId id="286" r:id="rId13"/>
    <p:sldId id="308" r:id="rId14"/>
    <p:sldId id="287" r:id="rId15"/>
    <p:sldId id="309" r:id="rId16"/>
    <p:sldId id="288" r:id="rId17"/>
    <p:sldId id="310" r:id="rId18"/>
    <p:sldId id="289" r:id="rId19"/>
    <p:sldId id="311" r:id="rId20"/>
    <p:sldId id="290" r:id="rId21"/>
    <p:sldId id="312" r:id="rId22"/>
    <p:sldId id="291" r:id="rId23"/>
    <p:sldId id="265" r:id="rId24"/>
    <p:sldId id="266" r:id="rId25"/>
    <p:sldId id="261" r:id="rId26"/>
    <p:sldId id="313" r:id="rId27"/>
    <p:sldId id="314" r:id="rId28"/>
    <p:sldId id="323" r:id="rId29"/>
    <p:sldId id="324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37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436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390"/>
      </p:cViewPr>
      <p:guideLst>
        <p:guide orient="horz" pos="2115"/>
        <p:guide pos="375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976" y="9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tags" Target="tags/tag19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2021/12/2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626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069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13946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image" Target="../media/image2.jpeg" /><Relationship Id="rId5" Type="http://schemas.openxmlformats.org/officeDocument/2006/relationships/image" Target="../media/image3.png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image" Target="../media/image4.jpeg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image" Target="../media/image5.jpeg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hyperlink" Target="http://www.1ppt.com/jieri/" TargetMode="External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2021/12/2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2021/12/2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bg>
      <p:bgPr>
        <a:blipFill rotWithShape="1"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6985" y="-3612"/>
            <a:ext cx="12205970" cy="6865858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04" y="-8890"/>
            <a:ext cx="12223608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6985" y="-3612"/>
            <a:ext cx="12205970" cy="6865858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2440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prstClr val="black"/>
                </a:solidFill>
                <a:latin typeface="微软雅黑" panose="020b0503020204020204" pitchFamily="34" charset="-122"/>
                <a:hlinkClick r:id="rId1"/>
              </a:rPr>
              <a:t>节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hlinkClick r:id="rId1"/>
              </a:rPr>
              <a:t>日</a:t>
            </a:r>
            <a:r>
              <a:rPr lang="en-US" altLang="zh-CN" sz="100" smtClean="0">
                <a:solidFill>
                  <a:prstClr val="black"/>
                </a:solidFill>
                <a:latin typeface="微软雅黑" panose="020b0503020204020204" pitchFamily="34" charset="-122"/>
                <a:hlinkClick r:id="rId1"/>
              </a:rPr>
              <a:t>PPT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hlinkClick r:id="rId1"/>
              </a:rPr>
              <a:t>模板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http://www.1ppt.com/jieri/</a:t>
            </a:r>
            <a:endParaRPr lang="en-US" altLang="zh-CN" sz="10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.xml" /><Relationship Id="rId11" Type="http://schemas.openxmlformats.org/officeDocument/2006/relationships/tags" Target="../tags/tag14.xml" /><Relationship Id="rId12" Type="http://schemas.openxmlformats.org/officeDocument/2006/relationships/tags" Target="../tags/tag15.xml" /><Relationship Id="rId13" Type="http://schemas.openxmlformats.org/officeDocument/2006/relationships/tags" Target="../tags/tag16.xml" /><Relationship Id="rId14" Type="http://schemas.openxmlformats.org/officeDocument/2006/relationships/tags" Target="../tags/tag17.xml" /><Relationship Id="rId15" Type="http://schemas.openxmlformats.org/officeDocument/2006/relationships/tags" Target="../tags/tag18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slideLayout" Target="../slideLayouts/slideLayout11.xml" /><Relationship Id="rId3" Type="http://schemas.openxmlformats.org/officeDocument/2006/relationships/slideLayout" Target="../slideLayouts/slideLayout12.xml" /><Relationship Id="rId4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 rot="16200000">
            <a:off x="4544695" y="-915035"/>
            <a:ext cx="1290320" cy="8053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spc="2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文言文复习之翻译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566603" y="256858"/>
            <a:ext cx="305752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spc="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课内举例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39620" y="1363980"/>
            <a:ext cx="5938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壬戌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之秋，</a:t>
            </a: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七月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既望。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39620" y="2129155"/>
            <a:ext cx="6010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晋太元中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武陵人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捕鱼为业。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36140" y="2894330"/>
            <a:ext cx="5270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南阳诸葛庐，西蜀子云亭。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0255" y="3659505"/>
            <a:ext cx="104800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赵惠文王十六年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，廉颇为赵将，伐齐，大破之，取</a:t>
            </a: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阳晋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。拜为</a:t>
            </a: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上卿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，以勇气闻于诸侯。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33140" y="283845"/>
            <a:ext cx="5415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落花诗繁" panose="00020600040101010101" pitchFamily="18" charset="-122"/>
              </a:rPr>
              <a:t>常用的翻译方法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1285" y="428625"/>
            <a:ext cx="1195006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(2）换</a:t>
            </a: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①将文言文中的某些特殊句式的表达方式换成现代汉语的句式，如判断句、被动句等。</a:t>
            </a: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②用现代词汇替换古代词汇。如把“吾”“余”“予”等换成“我”，把“尔”“汝”等换成“你”。</a:t>
            </a: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③将原文中的单音节词换成现代汉语中最合适的双音节词。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67238" y="208598"/>
            <a:ext cx="305752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spc="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课内举例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39620" y="1157605"/>
            <a:ext cx="72250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师者，所以</a:t>
            </a: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传道受业解惑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也。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传授道理、教授学业、解释疑惑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42360" y="623570"/>
            <a:ext cx="5415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落花诗繁" panose="00020600040101010101" pitchFamily="18" charset="-122"/>
              </a:rPr>
              <a:t>常用的翻译方法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8140" y="1534160"/>
            <a:ext cx="1147572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(3）调</a:t>
            </a: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指句式的调整，特别是倒装句（主语后置、宾语前置、定语后置、状语后置等），翻译时一定要按照现代汉语的语法规则进行调整。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67238" y="208598"/>
            <a:ext cx="305752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spc="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课内举例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94940" y="1291590"/>
            <a:ext cx="52705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贤哉回也！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大王何来操？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太子及宾客知其事者。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况吾与子渔樵于江渚之上。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42360" y="623570"/>
            <a:ext cx="5415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落花诗繁" panose="00020600040101010101" pitchFamily="18" charset="-122"/>
              </a:rPr>
              <a:t>常用的翻译方法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6570" y="1594485"/>
            <a:ext cx="114636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(4）补</a:t>
            </a: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文言文中省略句多，翻译时须将省略内容增添进去，以求句子完整，语意明了。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482148" y="281623"/>
            <a:ext cx="305752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spc="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课内举例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67330" y="1570355"/>
            <a:ext cx="52705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旦日，客从外来，与坐谈。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距洞百余步，有碑仆道。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33140" y="320040"/>
            <a:ext cx="5415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落花诗繁" panose="00020600040101010101" pitchFamily="18" charset="-122"/>
              </a:rPr>
              <a:t>常用的翻译方法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5140" y="1149985"/>
            <a:ext cx="1151128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(5）删</a:t>
            </a: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对无法译出和不必译出的一些虚词，翻译时应删除。这些词包括发语词、补足音节的助词、有些倒装结构的标志词、表句中停顿的词、个别连词及偏义复词中的衬字等。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97108" y="306388"/>
            <a:ext cx="305752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spc="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课内举例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49575" y="1449070"/>
            <a:ext cx="58775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夫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人之相与，俯仰一世。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登斯楼</a:t>
            </a: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也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，则有去国怀乡。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可远观而不可亵玩</a:t>
            </a: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焉。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42360" y="623570"/>
            <a:ext cx="5415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落花诗繁" panose="00020600040101010101" pitchFamily="18" charset="-122"/>
              </a:rPr>
              <a:t>常用的翻译方法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6245" y="1332230"/>
            <a:ext cx="1151128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）变</a:t>
            </a: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根据语境，灵活变通地翻译。这往往是上述五种方法都用上了，还难以准确翻译时的一种方法。尤其是碰到文言文中运用</a:t>
            </a:r>
            <a:r>
              <a:rPr lang="zh-CN" altLang="en-US" sz="32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修辞或典故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的地方时，应学会变通地翻译。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2870200" y="2330450"/>
            <a:ext cx="53340" cy="2823210"/>
          </a:xfrm>
          <a:prstGeom prst="line">
            <a:avLst/>
          </a:prstGeom>
          <a:ln>
            <a:solidFill>
              <a:srgbClr val="8B82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80355" y="314325"/>
            <a:ext cx="30276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汉仪落花诗繁" panose="00020600040101010101" pitchFamily="18" charset="-122"/>
                <a:sym typeface="Arial" panose="020b0604020202020204" pitchFamily="34" charset="0"/>
              </a:rPr>
              <a:t>文言句式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08505" y="2218690"/>
            <a:ext cx="436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常见句式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49600" y="1813560"/>
            <a:ext cx="77349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判断句</a:t>
            </a:r>
            <a:r>
              <a:rPr lang="zh-CN" altLang="en-US" sz="2800"/>
              <a:t>文言文中常用以下几种形式表示判断：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18100" y="2735580"/>
            <a:ext cx="5646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用“者”或“也”表示判断。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48355" y="3527425"/>
            <a:ext cx="91865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用“乃”“即”“则”“皆”“耳”等表示判断。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01920" y="4196080"/>
            <a:ext cx="4626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通过语意直接表示判断。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688523" y="452438"/>
            <a:ext cx="305752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spc="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课内举例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5030" y="1400810"/>
            <a:ext cx="111080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金城千里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辽阔的国土，坚固的城池环绕，牢固可靠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天下云集响应，赢粮而景从。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天下人如同云一样聚集起来，回声似的应和他，都带着粮食，影子似的跟着他。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Rectangle 2"/>
          <p:cNvSpPr/>
          <p:nvPr/>
        </p:nvSpPr>
        <p:spPr>
          <a:xfrm>
            <a:off x="304800" y="838200"/>
            <a:ext cx="10696575" cy="44653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在解题的过程中必须注意以下四个要点：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１、翻译以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直译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为主。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２、翻译要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字字句句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落实。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３、翻译要译出文言句中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词语、句式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的特点。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４、翻译甚至要求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表达方式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与原文一致。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424680" y="392430"/>
            <a:ext cx="2671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练一练</a:t>
            </a:r>
          </a:p>
        </p:txBody>
      </p:sp>
      <p:sp>
        <p:nvSpPr>
          <p:cNvPr id="29697" name="Rectangle 3"/>
          <p:cNvSpPr/>
          <p:nvPr/>
        </p:nvSpPr>
        <p:spPr>
          <a:xfrm>
            <a:off x="189865" y="1483995"/>
            <a:ext cx="12002135" cy="53740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en-US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80808"/>
                </a:solidFill>
              </a:rPr>
              <a:t>  </a:t>
            </a:r>
            <a:r>
              <a:rPr lang="zh-CN" altLang="en-US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读读下面文段，翻译画横线的句子。</a:t>
            </a:r>
            <a:b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  </a:t>
            </a:r>
            <a:r>
              <a:rPr lang="zh-CN" altLang="en-US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太祖马鞍在库，而为鼠所啮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。库吏惧必死，议欲面缚首罪，犹惧不免。冲谓曰：“待三日中，然后自归。” 冲于是以刀穿单衣，如鼠啮者，谬为失意，貌有愁色。太祖问之，冲对曰：“世俗以为鼠啮衣者，其主不祥。</a:t>
            </a:r>
            <a:r>
              <a:rPr lang="zh-CN" altLang="en-US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今单衣见啮，是以忧戚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。太祖曰：“此妄言耳，无所苦也。”俄而库吏以啮鞍闻，太祖笑曰：“</a:t>
            </a:r>
            <a:r>
              <a:rPr lang="zh-CN" altLang="en-US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儿衣在侧，尚啮，况鞍县柱乎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？”一无所问。</a:t>
            </a:r>
            <a:endParaRPr lang="zh-CN" altLang="en-US" b="1">
              <a:latin typeface="Arial Unicode MS" charset="-122"/>
              <a:ea typeface="Arial Unicode MS" charset="-122"/>
            </a:endParaRPr>
          </a:p>
          <a:p>
            <a:pPr lvl="0" eaLnBrk="1" hangingPunct="1">
              <a:lnSpc>
                <a:spcPct val="90000"/>
              </a:lnSpc>
            </a:pPr>
            <a:endParaRPr lang="zh-CN" altLang="en-US" b="1"/>
          </a:p>
        </p:txBody>
      </p:sp>
      <p:sp>
        <p:nvSpPr>
          <p:cNvPr id="30725" name="Text Box 7"/>
          <p:cNvSpPr/>
          <p:nvPr/>
        </p:nvSpPr>
        <p:spPr>
          <a:xfrm>
            <a:off x="1448753" y="2118043"/>
            <a:ext cx="7777162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太祖（的）马鞍放在仓库里，但是被老鼠咬破了。</a:t>
            </a:r>
          </a:p>
        </p:txBody>
      </p:sp>
      <p:sp>
        <p:nvSpPr>
          <p:cNvPr id="30726" name="Text Box 8"/>
          <p:cNvSpPr/>
          <p:nvPr/>
        </p:nvSpPr>
        <p:spPr>
          <a:xfrm>
            <a:off x="2271395" y="4308158"/>
            <a:ext cx="9144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现在  单衣  被（老鼠）咬破了，因此（我感到）很忧愁。</a:t>
            </a:r>
          </a:p>
        </p:txBody>
      </p:sp>
      <p:sp>
        <p:nvSpPr>
          <p:cNvPr id="7" name="Text Box 8"/>
          <p:cNvSpPr/>
          <p:nvPr/>
        </p:nvSpPr>
        <p:spPr>
          <a:xfrm>
            <a:off x="794385" y="5710555"/>
            <a:ext cx="966660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衣服在人身边都会被老鼠咬破，何况是挂在柱子上的马鞍呢？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1289685"/>
            <a:ext cx="1228915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342265" algn="l" fontAlgn="base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狐彰，京兆富平人也。彰倜傥有胆气，粗知文义，善弓矢，乃策名从军，事安禄山。安禄山叛逆，彰感激忠义，思立名节，乃潜谋归顺。会中官杨万定监滑州军，彰遂募勇士善于水者，俾乘夜涉河，达表奏于万定，请以所管兵马及州县归顺，万定以闻。</a:t>
            </a:r>
            <a:r>
              <a:rPr lang="zh-CN" altLang="en-US" sz="2800" b="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自禄山构逆，未有举州向化者，肃宗得彰表，大悦，赐书慰劳。</a:t>
            </a:r>
            <a:r>
              <a:rPr lang="zh-CN" altLang="en-US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彰在职，以身励下，一志农战，内检军戎，外牧黎庶，法令严酷，人不敢犯。数年间，田畴大辟，库藏充积，岁奉王税及修贡献，未尝暂阙。时犬戎犯边，征兵防秋，彰遣属吏部统营伍，向二千余里，</a:t>
            </a:r>
            <a:r>
              <a:rPr lang="zh-CN" altLang="en-US" sz="2800" b="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甲士三千人，率自赍粮，所过州县，不犯秋毫，识者称之。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24680" y="392430"/>
            <a:ext cx="2671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练一练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34670" y="1459230"/>
            <a:ext cx="1156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自禄山构逆，未有举州向化者，肃宗得彰表，大悦，赐书慰劳。</a:t>
            </a:r>
            <a:endParaRPr lang="zh-CN" altLang="en-US" sz="3200"/>
          </a:p>
        </p:txBody>
      </p:sp>
      <p:sp>
        <p:nvSpPr>
          <p:cNvPr id="30725" name="Text Box 7"/>
          <p:cNvSpPr/>
          <p:nvPr/>
        </p:nvSpPr>
        <p:spPr>
          <a:xfrm>
            <a:off x="666115" y="2307590"/>
            <a:ext cx="11430635" cy="9531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自从安禄山反叛，还没有用整个州归服朝廷的叛将，肃宗得到令狐彰（请降）的奏章，非常高兴，赐给他回信抚慰他的辛苦。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1360" y="3525520"/>
            <a:ext cx="1074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甲士三千人，率自赍粮，所过州县，不犯秋毫，识者称之。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 Box 7"/>
          <p:cNvSpPr/>
          <p:nvPr/>
        </p:nvSpPr>
        <p:spPr>
          <a:xfrm>
            <a:off x="800100" y="4486275"/>
            <a:ext cx="10859135" cy="9531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战士三千人，一律自己携带粮食，所经过的州县，没有损害百姓丝毫利益（秋毫无犯），受到了有见识者的称赞。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0980" y="1617345"/>
            <a:ext cx="1171511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鲁芝，字世英，扶风郿人也。世有名德，为西州豪族。诞平，迁大尚书，掌刑理。武帝践祚，转镇东将军，进爵为侯。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帝以芝清忠履正，素无居宅，使军兵为作屋五十间。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芝以年及悬车，告老逊位，章表十余上，于是征为光禄大夫，位特进，给吏卒，门施行马。</a:t>
            </a:r>
          </a:p>
        </p:txBody>
      </p:sp>
      <p:sp>
        <p:nvSpPr>
          <p:cNvPr id="5" name="Text Box 7"/>
          <p:cNvSpPr/>
          <p:nvPr/>
        </p:nvSpPr>
        <p:spPr>
          <a:xfrm>
            <a:off x="220980" y="4498340"/>
            <a:ext cx="11715115" cy="9531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皇上因为鲁芝清廉忠诚行为端正，一向没有私宅，让士兵为他建造五十间房屋。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5890" y="1519555"/>
            <a:ext cx="1165669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（范纯礼）除户部郎中、京西转运副使。徽宗立，以龙图阁直学士知开封府。前尹以刻深为治，纯礼曰：“宽猛相济，圣人之训。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方务去前之苛，犹虑未尽，岂有宽为患也。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”由是一切以宽处之。中旨鞫享泽村民谋逆，纯礼审其故，此民入戏场观优，归途见匠者作桶，取而戴于首曰：“与刘先主如何？”遂为匠擒。明日入对，徽宗问何以处之，对曰：“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愚人村野无所知，若以叛逆蔽罪，恐辜好生之德。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以不应为杖之，足矣。”曰：“何以戒后人？”曰：“正欲外间知陛下刑宪不滥，足以为训尔。”徽宗从之。</a:t>
            </a:r>
          </a:p>
        </p:txBody>
      </p:sp>
      <p:sp>
        <p:nvSpPr>
          <p:cNvPr id="5" name="Text Box 7"/>
          <p:cNvSpPr/>
          <p:nvPr/>
        </p:nvSpPr>
        <p:spPr>
          <a:xfrm>
            <a:off x="534670" y="5992495"/>
            <a:ext cx="10859135" cy="9531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战士三千人，一律自己携带粮食，所经过的州县，没有损害百姓丝毫利益（秋毫无犯），受到了有见识者的称赞。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34670" y="1459230"/>
            <a:ext cx="7904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方务去前之苛，犹虑未尽，岂有宽为患也。</a:t>
            </a:r>
          </a:p>
        </p:txBody>
      </p:sp>
      <p:sp>
        <p:nvSpPr>
          <p:cNvPr id="30725" name="Text Box 7"/>
          <p:cNvSpPr/>
          <p:nvPr/>
        </p:nvSpPr>
        <p:spPr>
          <a:xfrm>
            <a:off x="228600" y="2258695"/>
            <a:ext cx="1143063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正尽力去除先前的苛责，尚且担心做得不够，哪有宽松成为祸患的呢。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4670" y="3258185"/>
            <a:ext cx="9123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愚人村野无所知，若以叛逆蔽罪，恐辜好生之德。</a:t>
            </a:r>
          </a:p>
        </p:txBody>
      </p:sp>
      <p:sp>
        <p:nvSpPr>
          <p:cNvPr id="5" name="Text Box 7"/>
          <p:cNvSpPr/>
          <p:nvPr/>
        </p:nvSpPr>
        <p:spPr>
          <a:xfrm>
            <a:off x="228600" y="4319270"/>
            <a:ext cx="1085913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愚人粗鲁无知，如果以叛逆定罪，恐怕会辜负陛下爱惜生灵的仁德。</a:t>
            </a:r>
          </a:p>
        </p:txBody>
      </p:sp>
      <p:pic>
        <p:nvPicPr>
          <p:cNvPr id="3072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88800" y="10388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2870200" y="2330450"/>
            <a:ext cx="53340" cy="2823210"/>
          </a:xfrm>
          <a:prstGeom prst="line">
            <a:avLst/>
          </a:prstGeom>
          <a:ln>
            <a:solidFill>
              <a:srgbClr val="8B82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80355" y="314325"/>
            <a:ext cx="30276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汉仪落花诗繁" panose="00020600040101010101" pitchFamily="18" charset="-122"/>
                <a:sym typeface="Arial" panose="020b0604020202020204" pitchFamily="34" charset="0"/>
              </a:rPr>
              <a:t>文言句式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08505" y="2218690"/>
            <a:ext cx="436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常见句式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61665" y="1536700"/>
            <a:ext cx="8695055" cy="4956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542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文言文中的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被动句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542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常用“于”字式</a:t>
            </a:r>
          </a:p>
          <a:p>
            <a:pPr fontAlgn="auto">
              <a:lnSpc>
                <a:spcPts val="542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“为”字式</a:t>
            </a:r>
          </a:p>
          <a:p>
            <a:pPr fontAlgn="auto">
              <a:lnSpc>
                <a:spcPts val="542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“为……所……”式</a:t>
            </a:r>
          </a:p>
          <a:p>
            <a:pPr fontAlgn="auto">
              <a:lnSpc>
                <a:spcPts val="542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“见”字式</a:t>
            </a:r>
          </a:p>
          <a:p>
            <a:pPr fontAlgn="auto">
              <a:lnSpc>
                <a:spcPts val="542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“见……于……”式</a:t>
            </a:r>
          </a:p>
          <a:p>
            <a:pPr fontAlgn="auto">
              <a:lnSpc>
                <a:spcPts val="542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无任何标志词的被动句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2870200" y="2330450"/>
            <a:ext cx="53340" cy="2823210"/>
          </a:xfrm>
          <a:prstGeom prst="line">
            <a:avLst/>
          </a:prstGeom>
          <a:ln>
            <a:solidFill>
              <a:srgbClr val="8B82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80355" y="314325"/>
            <a:ext cx="30276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汉仪落花诗繁" panose="00020600040101010101" pitchFamily="18" charset="-122"/>
                <a:sym typeface="Arial" panose="020b0604020202020204" pitchFamily="34" charset="0"/>
              </a:rPr>
              <a:t>文言句式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08505" y="2218690"/>
            <a:ext cx="436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常见句式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65195" y="2044700"/>
            <a:ext cx="754126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pPr fontAlgn="auto">
              <a:lnSpc>
                <a:spcPts val="5040"/>
              </a:lnSpc>
            </a:pP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倒装句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包括</a:t>
            </a:r>
          </a:p>
          <a:p>
            <a:pPr fontAlgn="auto">
              <a:lnSpc>
                <a:spcPts val="50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主语后置</a:t>
            </a:r>
          </a:p>
          <a:p>
            <a:pPr fontAlgn="auto">
              <a:lnSpc>
                <a:spcPts val="50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宾语前置</a:t>
            </a:r>
          </a:p>
          <a:p>
            <a:pPr fontAlgn="auto">
              <a:lnSpc>
                <a:spcPts val="50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定语后置</a:t>
            </a:r>
          </a:p>
          <a:p>
            <a:pPr fontAlgn="auto">
              <a:lnSpc>
                <a:spcPts val="50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状语后置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2870200" y="2330450"/>
            <a:ext cx="53340" cy="2823210"/>
          </a:xfrm>
          <a:prstGeom prst="line">
            <a:avLst/>
          </a:prstGeom>
          <a:ln>
            <a:solidFill>
              <a:srgbClr val="8B82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80355" y="314325"/>
            <a:ext cx="30276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汉仪落花诗繁" panose="00020600040101010101" pitchFamily="18" charset="-122"/>
                <a:sym typeface="Arial" panose="020b0604020202020204" pitchFamily="34" charset="0"/>
              </a:rPr>
              <a:t>文言句式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08505" y="2218690"/>
            <a:ext cx="436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常见句式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48355" y="2095500"/>
            <a:ext cx="8475345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省略句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句子中省略某一成分，是文言文中十分普遍的现象。如果对此缺乏识别能力，在阅读中就可能张冠李戴，甚至颠倒逻辑关系。成分省略的类型主要有省略主语、省略谓语、省略宾语、省略介词等。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2870200" y="2330450"/>
            <a:ext cx="53340" cy="2823210"/>
          </a:xfrm>
          <a:prstGeom prst="line">
            <a:avLst/>
          </a:prstGeom>
          <a:ln>
            <a:solidFill>
              <a:srgbClr val="8B82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80355" y="314325"/>
            <a:ext cx="30276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汉仪落花诗繁" panose="00020600040101010101" pitchFamily="18" charset="-122"/>
                <a:sym typeface="Arial" panose="020b0604020202020204" pitchFamily="34" charset="0"/>
              </a:rPr>
              <a:t>文言句式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08505" y="2218690"/>
            <a:ext cx="436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常见句式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48355" y="2095500"/>
            <a:ext cx="831723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常见的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固定结构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有：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“有所”“无所”“所以”“直……耳”“无乃……乎”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……其……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等等。它们的搭配形式固定，具有一定的整体意义，在阅读古文时不能分开来理解。掌握常见的固定结构，有助于提高“理解并翻译文中的句子”的能力。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42360" y="320040"/>
            <a:ext cx="5415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落花诗繁" panose="00020600040101010101" pitchFamily="18" charset="-122"/>
              </a:rPr>
              <a:t>常用的翻译方法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5635" y="1327785"/>
            <a:ext cx="8889365" cy="4818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ts val="5020"/>
              </a:lnSpc>
            </a:pPr>
            <a:r>
              <a:rPr lang="zh-CN" altLang="en-US" sz="3600" b="1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文言文翻译原则：</a:t>
            </a:r>
          </a:p>
          <a:p>
            <a:pPr lvl="0" fontAlgn="auto">
              <a:lnSpc>
                <a:spcPts val="5020"/>
              </a:lnSpc>
            </a:pPr>
            <a:r>
              <a:rPr lang="zh-CN" altLang="en-US" sz="3600" b="1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1．</a:t>
            </a:r>
            <a:r>
              <a:rPr lang="zh-CN" altLang="en-US" sz="3600" b="1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信</a:t>
            </a:r>
            <a:r>
              <a:rPr lang="zh-CN" altLang="en-US" sz="3600" b="1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:忠于原文内容和每个句子的含义,不随意增减内容。</a:t>
            </a:r>
            <a:endParaRPr lang="zh-CN" altLang="en-US" sz="3600" b="1">
              <a:solidFill>
                <a:srgbClr val="08080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algn="just" fontAlgn="auto">
              <a:lnSpc>
                <a:spcPts val="502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2．</a:t>
            </a:r>
            <a:r>
              <a:rPr lang="zh-CN" altLang="en-US" sz="3600" b="1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达</a:t>
            </a:r>
            <a:r>
              <a:rPr lang="zh-CN" altLang="en-US" sz="3600" b="1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:符合现代汉语的表述习惯，语言通畅,语气不走样。</a:t>
            </a:r>
            <a:endParaRPr lang="zh-CN" altLang="en-US" sz="3600" b="1">
              <a:solidFill>
                <a:srgbClr val="08080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algn="just" fontAlgn="auto">
              <a:lnSpc>
                <a:spcPts val="502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3．</a:t>
            </a:r>
            <a:r>
              <a:rPr lang="zh-CN" altLang="en-US" sz="3600" b="1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雅</a:t>
            </a:r>
            <a:r>
              <a:rPr lang="zh-CN" altLang="en-US" sz="3600" b="1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:用简明、优美、富有文采的现代文译出原文的语言风格和艺术水准来。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42360" y="623570"/>
            <a:ext cx="5415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落花诗繁" panose="00020600040101010101" pitchFamily="18" charset="-122"/>
              </a:rPr>
              <a:t>常用的翻译方法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5105" y="1825625"/>
            <a:ext cx="92405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文言文“六字翻译法” ：</a:t>
            </a:r>
          </a:p>
          <a:p>
            <a:pPr algn="r" fontAlgn="auto">
              <a:lnSpc>
                <a:spcPct val="200000"/>
              </a:lnSpc>
            </a:pP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留、换、调、补、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删、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变、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42360" y="623570"/>
            <a:ext cx="5415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4800" spc="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落花诗繁" panose="00020600040101010101" pitchFamily="18" charset="-122"/>
              </a:rPr>
              <a:t>常用的翻译方法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04240" y="1340485"/>
            <a:ext cx="1055243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(1）留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①保留古今意义和用法完全相同的一些词，如</a:t>
            </a:r>
            <a:r>
              <a:rPr lang="zh-CN" altLang="en-US" sz="32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国号、年号、帝号、官名、地名、人名、器物名、书名、度量衡单位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②保留原句与现代汉语一致的语法结构，不随意变换词序。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109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1">
      <vt:lpstr>Arial</vt:lpstr>
      <vt:lpstr>微软雅黑</vt:lpstr>
      <vt:lpstr>Calibri</vt:lpstr>
      <vt:lpstr>等线 Light</vt:lpstr>
      <vt:lpstr>等线</vt:lpstr>
      <vt:lpstr>Calibri Light</vt:lpstr>
      <vt:lpstr>楷体</vt:lpstr>
      <vt:lpstr>汉仪落花诗繁</vt:lpstr>
      <vt:lpstr>宋体</vt:lpstr>
      <vt:lpstr>Times New Roman</vt:lpstr>
      <vt:lpstr>黑体</vt:lpstr>
      <vt:lpstr>Arial Unicode MS</vt:lpstr>
      <vt:lpstr>Tahoma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2021-12-02T14:43:44.030</cp:lastPrinted>
  <dcterms:created xsi:type="dcterms:W3CDTF">2021-12-02T14:43:44Z</dcterms:created>
  <dcterms:modified xsi:type="dcterms:W3CDTF">2021-12-02T06:43:44Z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