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5"/>
  </p:notesMasterIdLst>
  <p:sldIdLst>
    <p:sldId id="387" r:id="rId3"/>
    <p:sldId id="257" r:id="rId4"/>
    <p:sldId id="321" r:id="rId5"/>
    <p:sldId id="258" r:id="rId6"/>
    <p:sldId id="393" r:id="rId7"/>
    <p:sldId id="386" r:id="rId8"/>
    <p:sldId id="259" r:id="rId9"/>
    <p:sldId id="260" r:id="rId10"/>
    <p:sldId id="397" r:id="rId11"/>
    <p:sldId id="398" r:id="rId12"/>
    <p:sldId id="399" r:id="rId13"/>
    <p:sldId id="264" r:id="rId14"/>
    <p:sldId id="400" r:id="rId15"/>
    <p:sldId id="401" r:id="rId16"/>
    <p:sldId id="593" r:id="rId17"/>
    <p:sldId id="545" r:id="rId18"/>
    <p:sldId id="402" r:id="rId19"/>
    <p:sldId id="270" r:id="rId20"/>
    <p:sldId id="271" r:id="rId21"/>
    <p:sldId id="272" r:id="rId22"/>
    <p:sldId id="403" r:id="rId23"/>
    <p:sldId id="274" r:id="rId24"/>
    <p:sldId id="404" r:id="rId25"/>
    <p:sldId id="405" r:id="rId26"/>
    <p:sldId id="276" r:id="rId27"/>
    <p:sldId id="278" r:id="rId28"/>
    <p:sldId id="279" r:id="rId29"/>
    <p:sldId id="406" r:id="rId30"/>
    <p:sldId id="409" r:id="rId31"/>
    <p:sldId id="282" r:id="rId32"/>
    <p:sldId id="407" r:id="rId33"/>
    <p:sldId id="284" r:id="rId34"/>
    <p:sldId id="285" r:id="rId36"/>
    <p:sldId id="408" r:id="rId37"/>
    <p:sldId id="287" r:id="rId38"/>
    <p:sldId id="511" r:id="rId39"/>
    <p:sldId id="512" r:id="rId40"/>
    <p:sldId id="542" r:id="rId41"/>
    <p:sldId id="291" r:id="rId42"/>
    <p:sldId id="293" r:id="rId43"/>
    <p:sldId id="294" r:id="rId44"/>
    <p:sldId id="295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518" r:id="rId53"/>
    <p:sldId id="514" r:id="rId54"/>
    <p:sldId id="516" r:id="rId55"/>
    <p:sldId id="519" r:id="rId56"/>
    <p:sldId id="392" r:id="rId57"/>
    <p:sldId id="543" r:id="rId58"/>
    <p:sldId id="520" r:id="rId59"/>
    <p:sldId id="308" r:id="rId60"/>
    <p:sldId id="311" r:id="rId61"/>
    <p:sldId id="312" r:id="rId62"/>
    <p:sldId id="544" r:id="rId63"/>
    <p:sldId id="314" r:id="rId64"/>
    <p:sldId id="315" r:id="rId65"/>
    <p:sldId id="316" r:id="rId6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47E4"/>
    <a:srgbClr val="002CE1"/>
    <a:srgbClr val="0428E2"/>
    <a:srgbClr val="0303DD"/>
    <a:srgbClr val="E1C1F0"/>
    <a:srgbClr val="02146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9" Type="http://schemas.openxmlformats.org/officeDocument/2006/relationships/tableStyles" Target="tableStyles.xml"/><Relationship Id="rId68" Type="http://schemas.openxmlformats.org/officeDocument/2006/relationships/viewProps" Target="viewProps.xml"/><Relationship Id="rId67" Type="http://schemas.openxmlformats.org/officeDocument/2006/relationships/presProps" Target="presProps.xml"/><Relationship Id="rId66" Type="http://schemas.openxmlformats.org/officeDocument/2006/relationships/slide" Target="slides/slide63.xml"/><Relationship Id="rId65" Type="http://schemas.openxmlformats.org/officeDocument/2006/relationships/slide" Target="slides/slide62.xml"/><Relationship Id="rId64" Type="http://schemas.openxmlformats.org/officeDocument/2006/relationships/slide" Target="slides/slide61.xml"/><Relationship Id="rId63" Type="http://schemas.openxmlformats.org/officeDocument/2006/relationships/slide" Target="slides/slide60.xml"/><Relationship Id="rId62" Type="http://schemas.openxmlformats.org/officeDocument/2006/relationships/slide" Target="slides/slide59.xml"/><Relationship Id="rId61" Type="http://schemas.openxmlformats.org/officeDocument/2006/relationships/slide" Target="slides/slide58.xml"/><Relationship Id="rId60" Type="http://schemas.openxmlformats.org/officeDocument/2006/relationships/slide" Target="slides/slide57.xml"/><Relationship Id="rId6" Type="http://schemas.openxmlformats.org/officeDocument/2006/relationships/slide" Target="slides/slide4.xml"/><Relationship Id="rId59" Type="http://schemas.openxmlformats.org/officeDocument/2006/relationships/slide" Target="slides/slide56.xml"/><Relationship Id="rId58" Type="http://schemas.openxmlformats.org/officeDocument/2006/relationships/slide" Target="slides/slide55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slide" Target="slides/slide3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notesMaster" Target="notesMasters/notesMaster1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94210" name="Rectangle 2"/>
          <p:cNvSpPr>
            <a:spLocks noGrp="1" noTextEdit="1"/>
          </p:cNvSpPr>
          <p:nvPr>
            <p:ph type="sldImg"/>
          </p:nvPr>
        </p:nvSpPr>
        <p:spPr>
          <a:xfrm>
            <a:off x="1139825" y="682625"/>
            <a:ext cx="4572000" cy="3429000"/>
          </a:xfrm>
        </p:spPr>
      </p:sp>
      <p:sp>
        <p:nvSpPr>
          <p:cNvPr id="94211" name="Rectangle 3"/>
          <p:cNvSpPr>
            <a:spLocks noGrp="1"/>
          </p:cNvSpPr>
          <p:nvPr>
            <p:ph type="body" idx="1"/>
          </p:nvPr>
        </p:nvSpPr>
        <p:spPr>
          <a:xfrm>
            <a:off x="911225" y="4340225"/>
            <a:ext cx="5029200" cy="4114800"/>
          </a:xfrm>
        </p:spPr>
        <p:txBody>
          <a:bodyPr wrap="square" lIns="91440" tIns="45720" rIns="91440" bIns="45720" anchor="ctr"/>
          <a:p>
            <a:pPr lvl="0" eaLnBrk="1" hangingPunct="1"/>
            <a:r>
              <a:rPr lang="zh-CN" altLang="en-US" dirty="0"/>
              <a:t>哦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02167" y="609600"/>
            <a:ext cx="11387667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02167" y="1905000"/>
            <a:ext cx="5592233" cy="20208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6197600" y="1905000"/>
            <a:ext cx="5592233" cy="20208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02167" y="4078288"/>
            <a:ext cx="5592233" cy="20208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7600" y="4078288"/>
            <a:ext cx="5592233" cy="20208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eaLnBrk="1" hangingPunct="1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jpeg"/><Relationship Id="rId2" Type="http://schemas.openxmlformats.org/officeDocument/2006/relationships/hyperlink" Target="http://images.google.com/imgres?imgurl=www.ensuisha.co.jp/hana/recipe/g/34.jpg&amp;imgrefurl=http://www.ensuisha.co.jp/hana/recipe/recipe_34.html&amp;h=248&amp;w=358&amp;sz=39&amp;tbnid=3scjQK40SxIJ:&amp;tbnh=81&amp;tbnw=116&amp;start=9&amp;prev=/images%3Fq%3D%25E8%258F%259C%25E6%25B1%25A4%26hl%3Dzh-CN%26lr%3D%26ie%3DUTF-8%26inlang%3Dzh-CN" TargetMode="External"/><Relationship Id="rId1" Type="http://schemas.openxmlformats.org/officeDocument/2006/relationships/image" Target="../media/image1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image" Target="../media/image14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u=3103095687,3029167774&amp;fm=26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88415" y="0"/>
            <a:ext cx="11144250" cy="6858000"/>
          </a:xfrm>
          <a:prstGeom prst="rect">
            <a:avLst/>
          </a:prstGeom>
        </p:spPr>
      </p:pic>
      <p:sp>
        <p:nvSpPr>
          <p:cNvPr id="2051" name="文本框 2053"/>
          <p:cNvSpPr txBox="1"/>
          <p:nvPr/>
        </p:nvSpPr>
        <p:spPr>
          <a:xfrm>
            <a:off x="1663383" y="3474403"/>
            <a:ext cx="921385" cy="2895600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p>
            <a:pPr>
              <a:spcBef>
                <a:spcPct val="50000"/>
              </a:spcBef>
              <a:buClrTx/>
            </a:pPr>
            <a:r>
              <a:rPr lang="en-US" altLang="zh-CN" sz="48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—</a:t>
            </a:r>
            <a:r>
              <a:rPr lang="zh-CN" altLang="en-US" sz="4800" b="1" dirty="0">
                <a:solidFill>
                  <a:srgbClr val="0000CC"/>
                </a:solidFill>
                <a:latin typeface="Times New Roman" panose="02020603050405020304" pitchFamily="18" charset="0"/>
                <a:ea typeface="华文新魏" pitchFamily="2" charset="-122"/>
              </a:rPr>
              <a:t>孟子</a:t>
            </a:r>
            <a:endParaRPr lang="zh-CN" altLang="en-US" sz="4800" b="1">
              <a:solidFill>
                <a:srgbClr val="0000CC"/>
              </a:solidFill>
              <a:latin typeface="Times New Roman" panose="02020603050405020304" pitchFamily="18" charset="0"/>
              <a:ea typeface="华文新魏" pitchFamily="2" charset="-122"/>
            </a:endParaRPr>
          </a:p>
        </p:txBody>
      </p:sp>
      <p:sp>
        <p:nvSpPr>
          <p:cNvPr id="28674" name="WordArt 2"/>
          <p:cNvSpPr/>
          <p:nvPr/>
        </p:nvSpPr>
        <p:spPr>
          <a:xfrm rot="5400000">
            <a:off x="-2809875" y="2885440"/>
            <a:ext cx="6857365" cy="1087755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p>
            <a:pPr algn="ctr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000082">
                        <a:alpha val="100000"/>
                      </a:srgbClr>
                    </a:gs>
                    <a:gs pos="30000">
                      <a:srgbClr val="66008F">
                        <a:alpha val="100000"/>
                      </a:srgbClr>
                    </a:gs>
                    <a:gs pos="64999">
                      <a:srgbClr val="BA0066">
                        <a:alpha val="100000"/>
                      </a:srgbClr>
                    </a:gs>
                    <a:gs pos="89999">
                      <a:srgbClr val="FF0000">
                        <a:alpha val="100000"/>
                      </a:srgbClr>
                    </a:gs>
                    <a:gs pos="100000">
                      <a:srgbClr val="FF8200">
                        <a:alpha val="100000"/>
                      </a:srgbClr>
                    </a:gs>
                  </a:gsLst>
                  <a:lin ang="5400000" scaled="1"/>
                  <a:tileRect/>
                </a:gradFill>
                <a:effectLst>
                  <a:outerShdw dist="99190" dir="7788334" algn="ctr" rotWithShape="0">
                    <a:srgbClr val="000080">
                      <a:alpha val="75998"/>
                    </a:srgbClr>
                  </a:outerShdw>
                </a:effectLst>
                <a:latin typeface="隶书" charset="0"/>
                <a:ea typeface="隶书" charset="0"/>
              </a:rPr>
              <a:t>鱼我所欲也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000082">
                      <a:alpha val="100000"/>
                    </a:srgbClr>
                  </a:gs>
                  <a:gs pos="30000">
                    <a:srgbClr val="66008F">
                      <a:alpha val="100000"/>
                    </a:srgbClr>
                  </a:gs>
                  <a:gs pos="64999">
                    <a:srgbClr val="BA0066">
                      <a:alpha val="100000"/>
                    </a:srgbClr>
                  </a:gs>
                  <a:gs pos="89999">
                    <a:srgbClr val="FF0000">
                      <a:alpha val="100000"/>
                    </a:srgbClr>
                  </a:gs>
                  <a:gs pos="100000">
                    <a:srgbClr val="FF8200">
                      <a:alpha val="100000"/>
                    </a:srgbClr>
                  </a:gs>
                </a:gsLst>
                <a:lin ang="5400000" scaled="1"/>
                <a:tileRect/>
              </a:gradFill>
              <a:effectLst>
                <a:outerShdw dist="99190" dir="7788334" algn="ctr" rotWithShape="0">
                  <a:srgbClr val="000080">
                    <a:alpha val="75998"/>
                  </a:srgbClr>
                </a:outerShdw>
              </a:effectLst>
              <a:latin typeface="隶书" charset="0"/>
              <a:ea typeface="隶书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/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66675" y="-2540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</a:rPr>
              <a:t>读准字音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92505" y="942340"/>
            <a:ext cx="10825480" cy="56311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、鱼，我所欲也；熊掌，亦我所欲也。二者不可得兼，舍鱼而取熊掌者也。生，亦我所欲也；义，亦我所欲也。二者不可得兼，舍生而取义者也。生亦我所欲，所欲有甚于生者，故不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为苟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得也；死亦我所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恶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，所恶有甚于死者，故患有所不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辟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也。如使人之所欲莫甚于生，则凡可以得生者何不用也？使人之所恶莫甚于死者，则凡可以辟患者何不为也？由是则生而有不用也，由是则可以辟患而有不为也。是故所欲有甚于生者，所恶有甚于死者。非独贤者有是心也，人皆有之，贤者能勿丧耳。</a:t>
            </a:r>
            <a:endParaRPr lang="zh-CN" altLang="en-US" sz="3600"/>
          </a:p>
        </p:txBody>
      </p:sp>
      <p:sp>
        <p:nvSpPr>
          <p:cNvPr id="4" name="圆角矩形标注 3"/>
          <p:cNvSpPr/>
          <p:nvPr/>
        </p:nvSpPr>
        <p:spPr>
          <a:xfrm>
            <a:off x="9084310" y="471170"/>
            <a:ext cx="1501140" cy="471170"/>
          </a:xfrm>
          <a:prstGeom prst="wedgeRoundRectCallout">
            <a:avLst>
              <a:gd name="adj1" fmla="val -83206"/>
              <a:gd name="adj2" fmla="val 45619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gǒu</a:t>
            </a:r>
            <a:endParaRPr lang="zh-CN" altLang="en-US" sz="4000"/>
          </a:p>
        </p:txBody>
      </p:sp>
      <p:sp>
        <p:nvSpPr>
          <p:cNvPr id="5" name="圆角矩形标注 4"/>
          <p:cNvSpPr/>
          <p:nvPr/>
        </p:nvSpPr>
        <p:spPr>
          <a:xfrm>
            <a:off x="7031990" y="155575"/>
            <a:ext cx="1235710" cy="471170"/>
          </a:xfrm>
          <a:prstGeom prst="wedgeRoundRectCallout">
            <a:avLst>
              <a:gd name="adj1" fmla="val 109010"/>
              <a:gd name="adj2" fmla="val 65929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bì</a:t>
            </a:r>
            <a:endParaRPr lang="zh-CN" altLang="en-US" sz="4000"/>
          </a:p>
        </p:txBody>
      </p:sp>
      <p:sp>
        <p:nvSpPr>
          <p:cNvPr id="6" name="圆角矩形标注 5"/>
          <p:cNvSpPr/>
          <p:nvPr/>
        </p:nvSpPr>
        <p:spPr>
          <a:xfrm>
            <a:off x="312420" y="2300605"/>
            <a:ext cx="1148080" cy="471170"/>
          </a:xfrm>
          <a:prstGeom prst="wedgeRoundRectCallout">
            <a:avLst>
              <a:gd name="adj1" fmla="val 103982"/>
              <a:gd name="adj2" fmla="val 18746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wù</a:t>
            </a:r>
            <a:endParaRPr lang="zh-CN" altLang="en-US" sz="4000"/>
          </a:p>
        </p:txBody>
      </p:sp>
      <p:sp>
        <p:nvSpPr>
          <p:cNvPr id="7" name="圆角矩形标注 6"/>
          <p:cNvSpPr/>
          <p:nvPr/>
        </p:nvSpPr>
        <p:spPr>
          <a:xfrm>
            <a:off x="5274310" y="315595"/>
            <a:ext cx="1235710" cy="471170"/>
          </a:xfrm>
          <a:prstGeom prst="wedgeRoundRectCallout">
            <a:avLst>
              <a:gd name="adj1" fmla="val 176927"/>
              <a:gd name="adj2" fmla="val 500000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4000" b="1" noProof="0">
                <a:ln>
                  <a:noFill/>
                </a:ln>
                <a:solidFill>
                  <a:srgbClr val="D82A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wéi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animBg="1"/>
      <p:bldP spid="4" grpId="0" animBg="1"/>
      <p:bldP spid="6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66675" y="-2540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</a:rPr>
              <a:t>读准字音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10335" y="1104265"/>
            <a:ext cx="8384540" cy="50774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en-US" altLang="zh-CN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、一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箪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食，一豆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羹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，得之则生，弗得则死。呼尔而与之，行道之人弗受；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蹴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尔而与之，乞人不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屑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也。万钟则不辩礼义而受之，万钟于我何加焉！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宫室之美，妻妾之奉，所识穷乏者得我与？乡为身死而不受，今</a:t>
            </a:r>
            <a:r>
              <a:rPr lang="zh-CN" altLang="en-US" sz="36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宫室之美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为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之；乡为身死而不受，今为妻妾之奉为之；乡为身死而不受，今为所识穷乏者得我而为之；是亦不可以</a:t>
            </a:r>
            <a:r>
              <a:rPr lang="zh-CN" altLang="en-US" sz="36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已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乎？此之谓失其本心。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7031990" y="155575"/>
            <a:ext cx="1235710" cy="471170"/>
          </a:xfrm>
          <a:prstGeom prst="wedgeRoundRectCallout">
            <a:avLst>
              <a:gd name="adj1" fmla="val 108992"/>
              <a:gd name="adj2" fmla="val 318598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cù</a:t>
            </a:r>
            <a:endParaRPr lang="zh-CN" altLang="en-US" sz="4000"/>
          </a:p>
        </p:txBody>
      </p:sp>
      <p:sp>
        <p:nvSpPr>
          <p:cNvPr id="4" name="圆角矩形标注 3"/>
          <p:cNvSpPr/>
          <p:nvPr/>
        </p:nvSpPr>
        <p:spPr>
          <a:xfrm>
            <a:off x="4318635" y="315595"/>
            <a:ext cx="1440815" cy="471170"/>
          </a:xfrm>
          <a:prstGeom prst="wedgeRoundRectCallout">
            <a:avLst>
              <a:gd name="adj1" fmla="val 10555"/>
              <a:gd name="adj2" fmla="val 159299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gēng</a:t>
            </a:r>
            <a:endParaRPr lang="zh-CN" altLang="en-US" sz="4000"/>
          </a:p>
        </p:txBody>
      </p:sp>
      <p:sp>
        <p:nvSpPr>
          <p:cNvPr id="6" name="圆角矩形标注 5"/>
          <p:cNvSpPr/>
          <p:nvPr/>
        </p:nvSpPr>
        <p:spPr>
          <a:xfrm>
            <a:off x="174625" y="1852295"/>
            <a:ext cx="1235710" cy="471170"/>
          </a:xfrm>
          <a:prstGeom prst="wedgeRoundRectCallout">
            <a:avLst>
              <a:gd name="adj1" fmla="val 166187"/>
              <a:gd name="adj2" fmla="val -140835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dān</a:t>
            </a:r>
            <a:endParaRPr lang="zh-CN" altLang="en-US" sz="4000"/>
          </a:p>
        </p:txBody>
      </p:sp>
      <p:sp>
        <p:nvSpPr>
          <p:cNvPr id="7" name="圆角矩形标注 6"/>
          <p:cNvSpPr/>
          <p:nvPr/>
        </p:nvSpPr>
        <p:spPr>
          <a:xfrm>
            <a:off x="9960610" y="2185670"/>
            <a:ext cx="1235710" cy="471170"/>
          </a:xfrm>
          <a:prstGeom prst="wedgeRoundRectCallout">
            <a:avLst>
              <a:gd name="adj1" fmla="val -420092"/>
              <a:gd name="adj2" fmla="val 3436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xiè</a:t>
            </a:r>
            <a:endParaRPr lang="zh-CN" altLang="en-US" sz="4000"/>
          </a:p>
        </p:txBody>
      </p:sp>
      <p:sp>
        <p:nvSpPr>
          <p:cNvPr id="8" name="圆角矩形标注 7"/>
          <p:cNvSpPr/>
          <p:nvPr/>
        </p:nvSpPr>
        <p:spPr>
          <a:xfrm>
            <a:off x="487045" y="4771390"/>
            <a:ext cx="1235710" cy="471170"/>
          </a:xfrm>
          <a:prstGeom prst="wedgeRoundRectCallout">
            <a:avLst>
              <a:gd name="adj1" fmla="val 271068"/>
              <a:gd name="adj2" fmla="val 181266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altLang="zh-CN" sz="4000" b="1" dirty="0">
                <a:solidFill>
                  <a:srgbClr val="FF0000"/>
                </a:solidFill>
                <a:latin typeface="Times New Roman" panose="02020603050405020304" pitchFamily="18" charset="0"/>
                <a:sym typeface="+mn-ea"/>
              </a:rPr>
              <a:t>yǐ</a:t>
            </a:r>
            <a:endParaRPr lang="en-US" altLang="zh-CN" sz="4000" b="1" dirty="0">
              <a:solidFill>
                <a:srgbClr val="FF0000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0192385" y="3304540"/>
            <a:ext cx="1235710" cy="471170"/>
          </a:xfrm>
          <a:prstGeom prst="wedgeRoundRectCallout">
            <a:avLst>
              <a:gd name="adj1" fmla="val -293782"/>
              <a:gd name="adj2" fmla="val 12479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4000" b="1" noProof="0">
                <a:ln>
                  <a:noFill/>
                </a:ln>
                <a:solidFill>
                  <a:srgbClr val="D82A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wéi</a:t>
            </a:r>
            <a:endParaRPr lang="zh-CN" altLang="en-US" sz="4000"/>
          </a:p>
        </p:txBody>
      </p:sp>
      <p:sp>
        <p:nvSpPr>
          <p:cNvPr id="9" name="圆角矩形标注 8"/>
          <p:cNvSpPr/>
          <p:nvPr/>
        </p:nvSpPr>
        <p:spPr>
          <a:xfrm>
            <a:off x="394335" y="3193415"/>
            <a:ext cx="1235710" cy="471170"/>
          </a:xfrm>
          <a:prstGeom prst="wedgeRoundRectCallout">
            <a:avLst>
              <a:gd name="adj1" fmla="val 528468"/>
              <a:gd name="adj2" fmla="val -75067"/>
              <a:gd name="adj3" fmla="val 16667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en-US" sz="40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wèi</a:t>
            </a:r>
            <a:endParaRPr lang="zh-CN" altLang="en-US" sz="4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4" grpId="0" animBg="1"/>
      <p:bldP spid="5" grpId="0" animBg="1"/>
      <p:bldP spid="7" grpId="0" animBg="1"/>
      <p:bldP spid="9" grpId="0" animBg="1"/>
      <p:bldP spid="3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Rectangle 2"/>
          <p:cNvSpPr/>
          <p:nvPr/>
        </p:nvSpPr>
        <p:spPr>
          <a:xfrm>
            <a:off x="2667000" y="685800"/>
            <a:ext cx="7086600" cy="50292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4819" name="Rectangle 3"/>
          <p:cNvSpPr/>
          <p:nvPr/>
        </p:nvSpPr>
        <p:spPr>
          <a:xfrm>
            <a:off x="3124200" y="1447800"/>
            <a:ext cx="5943600" cy="3810000"/>
          </a:xfrm>
          <a:prstGeom prst="rect">
            <a:avLst/>
          </a:prstGeom>
          <a:noFill/>
          <a:ln w="9525">
            <a:noFill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5844" name="Text Box 4"/>
          <p:cNvSpPr txBox="1"/>
          <p:nvPr/>
        </p:nvSpPr>
        <p:spPr>
          <a:xfrm>
            <a:off x="259715" y="685800"/>
            <a:ext cx="11672570" cy="48615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algn="just"/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        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      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  如使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人之所欲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莫甚于生，则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凡可以得生者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何不用也？使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人之所恶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莫甚于死者，则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凡可以辟患者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何不为也？</a:t>
            </a:r>
            <a:endParaRPr lang="zh-CN" altLang="en-US" sz="5400" b="1" dirty="0">
              <a:solidFill>
                <a:srgbClr val="000066"/>
              </a:solidFill>
              <a:latin typeface="Arial" panose="020B0604020202020204" pitchFamily="34" charset="0"/>
              <a:ea typeface="华文新魏" pitchFamily="2" charset="-122"/>
            </a:endParaRPr>
          </a:p>
          <a:p>
            <a:pPr algn="just"/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        由是则生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而有不用也，由是则可以辟患</a:t>
            </a:r>
            <a:r>
              <a:rPr lang="en-US" altLang="zh-CN" sz="5400" b="1" dirty="0">
                <a:solidFill>
                  <a:srgbClr val="FF0000"/>
                </a:solidFill>
                <a:latin typeface="Arial" panose="020B0604020202020204" pitchFamily="34" charset="0"/>
                <a:ea typeface="华文新魏" pitchFamily="2" charset="-122"/>
              </a:rPr>
              <a:t>/</a:t>
            </a:r>
            <a:r>
              <a:rPr lang="zh-CN" altLang="en-US" sz="5400" b="1" dirty="0">
                <a:solidFill>
                  <a:srgbClr val="000066"/>
                </a:solidFill>
                <a:latin typeface="Arial" panose="020B0604020202020204" pitchFamily="34" charset="0"/>
                <a:ea typeface="华文新魏" pitchFamily="2" charset="-122"/>
              </a:rPr>
              <a:t>而有不为也。</a:t>
            </a:r>
            <a:endParaRPr lang="zh-CN" altLang="en-US" sz="5400" b="1" dirty="0">
              <a:latin typeface="Times New Roman" panose="02020603050405020304" pitchFamily="18" charset="0"/>
            </a:endParaRPr>
          </a:p>
        </p:txBody>
      </p:sp>
      <p:sp>
        <p:nvSpPr>
          <p:cNvPr id="6148" name="文本框 6147"/>
          <p:cNvSpPr txBox="1"/>
          <p:nvPr/>
        </p:nvSpPr>
        <p:spPr>
          <a:xfrm>
            <a:off x="66675" y="-2540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</a:rPr>
              <a:t>注意节奏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14" end="7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4">
                                            <p:txEl>
                                              <p:charRg st="14" end="7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5844">
                                            <p:txEl>
                                              <p:charRg st="77" end="1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66675" y="-2540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</a:rPr>
              <a:t>文意梳理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37890" name="Rectangle 2"/>
          <p:cNvSpPr>
            <a:spLocks noGrp="1" noRot="1" noChangeArrowheads="1"/>
          </p:cNvSpPr>
          <p:nvPr/>
        </p:nvSpPr>
        <p:spPr>
          <a:xfrm>
            <a:off x="333375" y="1104265"/>
            <a:ext cx="11673205" cy="379095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鱼，我所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欲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也，熊掌，亦我所欲也，二者</a:t>
            </a: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不可</a:t>
            </a:r>
            <a:r>
              <a:rPr kumimoji="0" lang="zh-CN" sz="4800" b="1" i="0" u="sng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得兼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舍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鱼而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取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熊掌者也。</a:t>
            </a: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4078605" y="424180"/>
            <a:ext cx="2517140" cy="530225"/>
          </a:xfrm>
          <a:prstGeom prst="wedgeRectCallout">
            <a:avLst>
              <a:gd name="adj1" fmla="val -85065"/>
              <a:gd name="adj2" fmla="val 15407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想要、喜爱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4949825" y="2077085"/>
            <a:ext cx="1421765" cy="530225"/>
          </a:xfrm>
          <a:prstGeom prst="wedgeRectCallout">
            <a:avLst>
              <a:gd name="adj1" fmla="val -129365"/>
              <a:gd name="adj2" fmla="val 17071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舍弃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45770" y="2077085"/>
            <a:ext cx="3632835" cy="530225"/>
          </a:xfrm>
          <a:prstGeom prst="wedgeRectCallout">
            <a:avLst>
              <a:gd name="adj1" fmla="val 672"/>
              <a:gd name="adj2" fmla="val 15670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同时得到或占有</a:t>
            </a:r>
            <a:endParaRPr lang="zh-CN" altLang="en-US" sz="3600" b="1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859270" y="2077085"/>
            <a:ext cx="1148715" cy="530225"/>
          </a:xfrm>
          <a:prstGeom prst="wedgeRectCallout">
            <a:avLst>
              <a:gd name="adj1" fmla="val -151934"/>
              <a:gd name="adj2" fmla="val 17335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选择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47980" y="3999230"/>
            <a:ext cx="11658600" cy="17532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en-US" altLang="zh-CN" sz="3600" b="1" noProof="0" dirty="0">
                <a:ln>
                  <a:noFill/>
                </a:ln>
                <a:solidFill>
                  <a:srgbClr val="0303D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</a:t>
            </a:r>
            <a:r>
              <a:rPr lang="zh-CN" altLang="en-US" sz="3600" b="1" noProof="0" dirty="0">
                <a:ln>
                  <a:noFill/>
                </a:ln>
                <a:solidFill>
                  <a:srgbClr val="0303D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鱼，是我喜爱的东西，熊掌，也是我喜爱的东西，（如果）两种东西不能同时得到，（那么），（我要）舍弃鱼而选取熊掌</a:t>
            </a:r>
            <a:r>
              <a:rPr lang="en-US" sz="3600" b="1" noProof="0" dirty="0">
                <a:ln>
                  <a:noFill/>
                </a:ln>
                <a:solidFill>
                  <a:srgbClr val="0303DD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.</a:t>
            </a:r>
            <a:endParaRPr lang="en-US" altLang="en-US" sz="3600" b="1" noProof="0" dirty="0">
              <a:ln>
                <a:noFill/>
              </a:ln>
              <a:solidFill>
                <a:srgbClr val="0303DD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3" grpId="0" bldLvl="0" animBg="1"/>
      <p:bldP spid="5" grpId="0" bldLvl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>
            <a:spLocks noGrp="1" noRot="1" noChangeArrowheads="1"/>
          </p:cNvSpPr>
          <p:nvPr/>
        </p:nvSpPr>
        <p:spPr>
          <a:xfrm>
            <a:off x="127000" y="177165"/>
            <a:ext cx="11364595" cy="3790950"/>
          </a:xfrm>
          <a:prstGeom prst="rect">
            <a:avLst/>
          </a:prstGeo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生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，亦我所欲也，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义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，亦我所欲也，二者</a:t>
            </a: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不可得兼，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舍</a:t>
            </a:r>
            <a:r>
              <a:rPr kumimoji="0" lang="zh-CN" sz="4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生而取义者也。</a:t>
            </a: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   </a:t>
            </a:r>
            <a:endParaRPr kumimoji="0" lang="zh-CN" sz="3600" b="1" i="0" u="none" strike="noStrike" kern="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429260" y="1172845"/>
            <a:ext cx="1421765" cy="530225"/>
          </a:xfrm>
          <a:prstGeom prst="wedgeRectCallout">
            <a:avLst>
              <a:gd name="adj1" fmla="val -34100"/>
              <a:gd name="adj2" fmla="val -1485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生命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4906010" y="1010920"/>
            <a:ext cx="2587625" cy="530225"/>
          </a:xfrm>
          <a:prstGeom prst="wedgeRectCallout">
            <a:avLst>
              <a:gd name="adj1" fmla="val -29828"/>
              <a:gd name="adj2" fmla="val -10113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道义，大义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38455" y="3013710"/>
            <a:ext cx="11336655" cy="17532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3600" b="1" noProof="0" dirty="0">
                <a:ln>
                  <a:noFill/>
                </a:ln>
                <a:solidFill>
                  <a:srgbClr val="0428E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3600" b="1" noProof="0" dirty="0">
                <a:ln>
                  <a:noFill/>
                </a:ln>
                <a:solidFill>
                  <a:srgbClr val="0428E2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sym typeface="+mn-ea"/>
              </a:rPr>
              <a:t>生命是我所喜爱的，道义也是我所喜爱的，如果这两样东西不能同时都得到的话，那么我就只好牺牲生命而选取道义了。</a:t>
            </a:r>
            <a:endParaRPr lang="zh-CN" altLang="en-US" sz="3600" b="1" noProof="0" dirty="0">
              <a:ln>
                <a:noFill/>
              </a:ln>
              <a:solidFill>
                <a:srgbClr val="0428E2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216275" y="2276475"/>
            <a:ext cx="146050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所欲 </a:t>
            </a:r>
            <a:endParaRPr kumimoji="0" lang="zh-CN" altLang="en-US" sz="40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39" name="Rectangle 3"/>
          <p:cNvSpPr>
            <a:spLocks noChangeArrowheads="1"/>
          </p:cNvSpPr>
          <p:nvPr/>
        </p:nvSpPr>
        <p:spPr bwMode="auto">
          <a:xfrm>
            <a:off x="4151313" y="978535"/>
            <a:ext cx="3751263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鱼、熊掌 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0" name="Rectangle 4"/>
          <p:cNvSpPr>
            <a:spLocks noChangeArrowheads="1"/>
          </p:cNvSpPr>
          <p:nvPr/>
        </p:nvSpPr>
        <p:spPr bwMode="auto">
          <a:xfrm>
            <a:off x="4224338" y="3713798"/>
            <a:ext cx="1971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生、义 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1" name="AutoShape 5"/>
          <p:cNvSpPr/>
          <p:nvPr/>
        </p:nvSpPr>
        <p:spPr>
          <a:xfrm>
            <a:off x="4440238" y="1916113"/>
            <a:ext cx="503237" cy="1728787"/>
          </a:xfrm>
          <a:prstGeom prst="downArrow">
            <a:avLst>
              <a:gd name="adj1" fmla="val 50000"/>
              <a:gd name="adj2" fmla="val 85883"/>
            </a:avLst>
          </a:prstGeom>
          <a:solidFill>
            <a:srgbClr val="000000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9942" name="Text Box 6"/>
          <p:cNvSpPr txBox="1">
            <a:spLocks noChangeArrowheads="1"/>
          </p:cNvSpPr>
          <p:nvPr/>
        </p:nvSpPr>
        <p:spPr bwMode="auto">
          <a:xfrm>
            <a:off x="1082040" y="1993900"/>
            <a:ext cx="1871663" cy="144526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提出</a:t>
            </a:r>
            <a:endParaRPr kumimoji="0" lang="zh-CN" altLang="en-US" sz="44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论点</a:t>
            </a:r>
            <a:endParaRPr kumimoji="0" lang="zh-CN" altLang="en-US" sz="4400" b="1" kern="1200" cap="none" spc="0" normalizeH="0" baseline="0" noProof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39943" name="Rectangle 7"/>
          <p:cNvSpPr>
            <a:spLocks noChangeArrowheads="1"/>
          </p:cNvSpPr>
          <p:nvPr/>
        </p:nvSpPr>
        <p:spPr bwMode="auto">
          <a:xfrm>
            <a:off x="6672263" y="981075"/>
            <a:ext cx="3671888" cy="811213"/>
          </a:xfrm>
          <a:prstGeom prst="rect">
            <a:avLst/>
          </a:prstGeom>
          <a:gradFill rotWithShape="1">
            <a:gsLst>
              <a:gs pos="0">
                <a:srgbClr val="D1C39F"/>
              </a:gs>
              <a:gs pos="35001">
                <a:srgbClr val="F0EBD5"/>
              </a:gs>
              <a:gs pos="100000">
                <a:srgbClr val="FFEFD1"/>
              </a:gs>
            </a:gsLst>
            <a:path path="shape">
              <a:fillToRect l="50000" t="50000" r="50000" b="50000"/>
            </a:path>
          </a:gradFill>
          <a:ln w="76200" cmpd="sng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舍鱼取熊掌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39944" name="Rectangle 8"/>
          <p:cNvSpPr>
            <a:spLocks noChangeArrowheads="1"/>
          </p:cNvSpPr>
          <p:nvPr/>
        </p:nvSpPr>
        <p:spPr bwMode="auto">
          <a:xfrm>
            <a:off x="6311900" y="3644900"/>
            <a:ext cx="4356100" cy="792163"/>
          </a:xfrm>
          <a:prstGeom prst="rect">
            <a:avLst/>
          </a:prstGeom>
          <a:gradFill rotWithShape="1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path path="shape">
              <a:fillToRect l="50000" t="50000" r="50000" b="50000"/>
            </a:path>
          </a:gradFill>
          <a:ln w="76200" cmpd="sng">
            <a:solidFill>
              <a:srgbClr val="D82A26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舍生取义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39945" name="Rectangle 9"/>
          <p:cNvSpPr>
            <a:spLocks noChangeArrowheads="1"/>
          </p:cNvSpPr>
          <p:nvPr/>
        </p:nvSpPr>
        <p:spPr bwMode="auto">
          <a:xfrm>
            <a:off x="2566988" y="4938078"/>
            <a:ext cx="10117138" cy="922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由浅人深，自然明晓  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38922" name="WordArt 10"/>
          <p:cNvSpPr/>
          <p:nvPr/>
        </p:nvSpPr>
        <p:spPr>
          <a:xfrm>
            <a:off x="4855210" y="1993900"/>
            <a:ext cx="3343910" cy="12439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华文行楷" charset="0"/>
                <a:ea typeface="华文行楷" charset="0"/>
              </a:rPr>
              <a:t>比喻论证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华文行楷" charset="0"/>
              <a:ea typeface="华文行楷" charset="0"/>
            </a:endParaRPr>
          </a:p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华文行楷" charset="0"/>
                <a:ea typeface="华文行楷" charset="0"/>
              </a:rPr>
              <a:t>引出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37890" name="Rectangle 2"/>
          <p:cNvSpPr/>
          <p:nvPr/>
        </p:nvSpPr>
        <p:spPr>
          <a:xfrm>
            <a:off x="199390" y="49530"/>
            <a:ext cx="118992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4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文章开头写“鱼”和“熊掌”有什么作用？ </a:t>
            </a:r>
            <a:endParaRPr lang="zh-CN" altLang="en-US" sz="44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9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99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9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99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9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99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99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8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9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938" grpId="0" bldLvl="0" animBg="1"/>
      <p:bldP spid="39939" grpId="0" bldLvl="0" animBg="1"/>
      <p:bldP spid="39940" grpId="0" bldLvl="0" animBg="1"/>
      <p:bldP spid="39941" grpId="0" bldLvl="0" animBg="1"/>
      <p:bldP spid="39942" grpId="0" bldLvl="0" animBg="1"/>
      <p:bldP spid="39943" grpId="0" bldLvl="0" animBg="1"/>
      <p:bldP spid="39944" grpId="0" bldLvl="0" animBg="1"/>
      <p:bldP spid="39945" grpId="0" bldLvl="0" animBg="1"/>
      <p:bldP spid="3789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7890" name="Rectangle 2"/>
          <p:cNvSpPr/>
          <p:nvPr/>
        </p:nvSpPr>
        <p:spPr>
          <a:xfrm>
            <a:off x="173990" y="903605"/>
            <a:ext cx="11899265" cy="7683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4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</a:rPr>
              <a:t>文章开头写“鱼”和“熊掌”有什么作用？ </a:t>
            </a:r>
            <a:endParaRPr lang="zh-CN" altLang="en-US" sz="4400" b="1" dirty="0">
              <a:solidFill>
                <a:schemeClr val="tx1"/>
              </a:solidFill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38915" name="Rectangle 3"/>
          <p:cNvSpPr/>
          <p:nvPr/>
        </p:nvSpPr>
        <p:spPr>
          <a:xfrm>
            <a:off x="391160" y="2413318"/>
            <a:ext cx="1146492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660033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鱼和熊掌两样东西的价值不同，鱼低贱而熊掌珍贵。二者不能同时得到，必然舍弃鱼而选取熊掌；同理，生命和正义的价值也不同．</a:t>
            </a:r>
            <a:r>
              <a:rPr lang="zh-CN" altLang="en-US" sz="4000" b="1" u="sng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正义要比生命重要得多，二者不能同时得到的情况下，必须</a:t>
            </a:r>
            <a:r>
              <a:rPr lang="zh-CN" altLang="en-US" sz="40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舍弃生命选取正义</a:t>
            </a:r>
            <a:r>
              <a:rPr lang="zh-CN" altLang="en-US" sz="4000" b="1" u="sng" dirty="0">
                <a:solidFill>
                  <a:schemeClr val="accent2"/>
                </a:solidFill>
                <a:latin typeface="华文中宋" pitchFamily="2" charset="-122"/>
                <a:ea typeface="华文中宋" pitchFamily="2" charset="-122"/>
              </a:rPr>
              <a:t>。这里运用了</a:t>
            </a:r>
            <a:r>
              <a:rPr lang="zh-CN" altLang="en-US" sz="4000" b="1" u="sng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比喻论证，提出了“舍生取义”的中心论点。 </a:t>
            </a:r>
            <a:endParaRPr lang="zh-CN" altLang="en-US" sz="4000" b="1" u="sng" dirty="0">
              <a:solidFill>
                <a:srgbClr val="FF0000"/>
              </a:solidFill>
              <a:latin typeface="华文中宋" pitchFamily="2" charset="-122"/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99695" y="175260"/>
            <a:ext cx="11890375" cy="43745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生亦我所欲，所欲有</a:t>
            </a:r>
            <a:r>
              <a:rPr lang="zh-CN" sz="4800" b="1" u="sng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甚于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生者，故不</a:t>
            </a:r>
            <a:r>
              <a:rPr lang="zh-CN" sz="4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为</a:t>
            </a:r>
            <a:endParaRPr lang="zh-CN" sz="4800" b="1" kern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sz="4800" b="1" kern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u="sng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苟得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也。死亦我所</a:t>
            </a:r>
            <a:r>
              <a:rPr lang="zh-CN" sz="4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恶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，所恶有甚于死者，</a:t>
            </a:r>
            <a:endParaRPr lang="zh-CN" sz="4800" b="1" kern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sz="4800" b="1" kern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故</a:t>
            </a:r>
            <a:r>
              <a:rPr lang="zh-CN" sz="4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患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有所不</a:t>
            </a:r>
            <a:r>
              <a:rPr lang="zh-CN" sz="4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辟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也。</a:t>
            </a:r>
            <a:endParaRPr lang="zh-CN" altLang="en-US" sz="4800"/>
          </a:p>
        </p:txBody>
      </p:sp>
      <p:sp>
        <p:nvSpPr>
          <p:cNvPr id="6" name="矩形标注 5"/>
          <p:cNvSpPr/>
          <p:nvPr/>
        </p:nvSpPr>
        <p:spPr>
          <a:xfrm>
            <a:off x="282575" y="937895"/>
            <a:ext cx="3350895" cy="530225"/>
          </a:xfrm>
          <a:prstGeom prst="wedgeRectCallout">
            <a:avLst>
              <a:gd name="adj1" fmla="val -33987"/>
              <a:gd name="adj2" fmla="val 19299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000" b="1">
                <a:solidFill>
                  <a:srgbClr val="FF0000"/>
                </a:solidFill>
              </a:rPr>
              <a:t>苟且取得，指得以苟且偷生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3413125" y="1299845"/>
            <a:ext cx="2496820" cy="530225"/>
          </a:xfrm>
          <a:prstGeom prst="wedgeRectCallout">
            <a:avLst>
              <a:gd name="adj1" fmla="val 30080"/>
              <a:gd name="adj2" fmla="val 13467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讨厌，憎恨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9399905" y="1299845"/>
            <a:ext cx="1878330" cy="530225"/>
          </a:xfrm>
          <a:prstGeom prst="wedgeRectCallout">
            <a:avLst>
              <a:gd name="adj1" fmla="val 946"/>
              <a:gd name="adj2" fmla="val -16520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做、干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6125845" y="1299845"/>
            <a:ext cx="2642235" cy="530225"/>
          </a:xfrm>
          <a:prstGeom prst="wedgeRectCallout">
            <a:avLst>
              <a:gd name="adj1" fmla="val -34100"/>
              <a:gd name="adj2" fmla="val -1485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超过、胜过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0" name="矩形标注 9"/>
          <p:cNvSpPr/>
          <p:nvPr/>
        </p:nvSpPr>
        <p:spPr>
          <a:xfrm>
            <a:off x="427990" y="2912110"/>
            <a:ext cx="2481580" cy="530225"/>
          </a:xfrm>
          <a:prstGeom prst="wedgeRectCallout">
            <a:avLst>
              <a:gd name="adj1" fmla="val -22543"/>
              <a:gd name="adj2" fmla="val 17359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祸患，灾难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11" name="矩形标注 10"/>
          <p:cNvSpPr/>
          <p:nvPr/>
        </p:nvSpPr>
        <p:spPr>
          <a:xfrm>
            <a:off x="3243580" y="2912110"/>
            <a:ext cx="3707130" cy="530225"/>
          </a:xfrm>
          <a:prstGeom prst="wedgeRectCallout">
            <a:avLst>
              <a:gd name="adj1" fmla="val -41606"/>
              <a:gd name="adj2" fmla="val 12628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同“避”，躲避</a:t>
            </a:r>
            <a:endParaRPr lang="zh-CN" altLang="en-US" sz="3600" b="1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0969" name="Text Box 9"/>
          <p:cNvSpPr txBox="1"/>
          <p:nvPr/>
        </p:nvSpPr>
        <p:spPr>
          <a:xfrm>
            <a:off x="282575" y="4638040"/>
            <a:ext cx="11210925" cy="17532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2CE1"/>
                </a:solidFill>
                <a:latin typeface="楷体" panose="02010609060101010101" charset="-122"/>
                <a:ea typeface="楷体" panose="02010609060101010101" charset="-122"/>
              </a:rPr>
              <a:t>生命是我所喜爱的，但我所喜爱的还有胜过生命的东西，所以我不做苟且偷生的事；死亡是我所憎恨的，但我所憎恨的还有超过死亡的事，所以有灾祸我不躲避。</a:t>
            </a:r>
            <a:endParaRPr lang="zh-CN" altLang="en-US" sz="3600" b="1" dirty="0">
              <a:solidFill>
                <a:srgbClr val="002CE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09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40969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38430" y="135890"/>
            <a:ext cx="11812270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eaLnBrk="1" hangingPunct="1"/>
            <a:r>
              <a:rPr lang="zh-CN" altLang="en-US" sz="6600" dirty="0">
                <a:sym typeface="+mn-ea"/>
              </a:rPr>
              <a:t>文中所指的比生命更可贵的东西是指</a:t>
            </a:r>
            <a:r>
              <a:rPr lang="en-US" altLang="zh-CN" sz="6600" dirty="0">
                <a:sym typeface="+mn-ea"/>
              </a:rPr>
              <a:t>__________</a:t>
            </a:r>
            <a:r>
              <a:rPr lang="zh-CN" altLang="en-US" sz="6600" dirty="0">
                <a:sym typeface="+mn-ea"/>
              </a:rPr>
              <a:t>，     比死亡更可怕的东西是指</a:t>
            </a:r>
            <a:r>
              <a:rPr lang="en-US" altLang="zh-CN" sz="6600" dirty="0">
                <a:sym typeface="+mn-ea"/>
              </a:rPr>
              <a:t>___________</a:t>
            </a:r>
            <a:endParaRPr lang="zh-CN" altLang="en-US" sz="6600"/>
          </a:p>
        </p:txBody>
      </p:sp>
      <p:sp>
        <p:nvSpPr>
          <p:cNvPr id="41988" name="Text Box 4"/>
          <p:cNvSpPr txBox="1"/>
          <p:nvPr/>
        </p:nvSpPr>
        <p:spPr>
          <a:xfrm>
            <a:off x="3573145" y="1147445"/>
            <a:ext cx="168783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道义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1989" name="Text Box 5"/>
          <p:cNvSpPr txBox="1"/>
          <p:nvPr/>
        </p:nvSpPr>
        <p:spPr>
          <a:xfrm rot="10763225" flipV="1">
            <a:off x="6903085" y="2220595"/>
            <a:ext cx="5038090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丧失道义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不义</a:t>
            </a:r>
            <a:r>
              <a:rPr lang="en-US" altLang="zh-CN" sz="5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19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/>
      <p:bldP spid="4198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3359150" y="1557338"/>
            <a:ext cx="20907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所欲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5087938" y="1557338"/>
            <a:ext cx="56848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甚于生（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义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2" name="Rectangle 4"/>
          <p:cNvSpPr>
            <a:spLocks noChangeArrowheads="1"/>
          </p:cNvSpPr>
          <p:nvPr/>
        </p:nvSpPr>
        <p:spPr bwMode="auto">
          <a:xfrm>
            <a:off x="5232400" y="2492375"/>
            <a:ext cx="38877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故不苟得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3" name="Rectangle 5"/>
          <p:cNvSpPr>
            <a:spLocks noChangeArrowheads="1"/>
          </p:cNvSpPr>
          <p:nvPr/>
        </p:nvSpPr>
        <p:spPr bwMode="auto">
          <a:xfrm>
            <a:off x="3359150" y="4006850"/>
            <a:ext cx="209073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所恶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4" name="Rectangle 6"/>
          <p:cNvSpPr>
            <a:spLocks noChangeArrowheads="1"/>
          </p:cNvSpPr>
          <p:nvPr/>
        </p:nvSpPr>
        <p:spPr bwMode="auto">
          <a:xfrm>
            <a:off x="5016500" y="4005263"/>
            <a:ext cx="658177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甚于死（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不义</a:t>
            </a: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5" name="Rectangle 7"/>
          <p:cNvSpPr>
            <a:spLocks noChangeArrowheads="1"/>
          </p:cNvSpPr>
          <p:nvPr/>
        </p:nvSpPr>
        <p:spPr bwMode="auto">
          <a:xfrm>
            <a:off x="5303838" y="4941888"/>
            <a:ext cx="38877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故不避患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6" name="Rectangle 8"/>
          <p:cNvSpPr>
            <a:spLocks noChangeArrowheads="1"/>
          </p:cNvSpPr>
          <p:nvPr/>
        </p:nvSpPr>
        <p:spPr bwMode="auto">
          <a:xfrm>
            <a:off x="2279650" y="1628775"/>
            <a:ext cx="7327900" cy="378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辨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证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分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析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  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3017" name="Rectangle 9"/>
          <p:cNvSpPr>
            <a:spLocks noChangeArrowheads="1"/>
          </p:cNvSpPr>
          <p:nvPr/>
        </p:nvSpPr>
        <p:spPr bwMode="auto">
          <a:xfrm>
            <a:off x="1524000" y="4581525"/>
            <a:ext cx="38877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（正面）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1994" name="WordArt 10"/>
          <p:cNvSpPr/>
          <p:nvPr/>
        </p:nvSpPr>
        <p:spPr>
          <a:xfrm rot="5400000">
            <a:off x="7248525" y="2781300"/>
            <a:ext cx="4608513" cy="1439863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825600">
                        <a:alpha val="100000"/>
                      </a:srgbClr>
                    </a:gs>
                    <a:gs pos="13000">
                      <a:srgbClr val="FFA800">
                        <a:alpha val="100000"/>
                      </a:srgbClr>
                    </a:gs>
                    <a:gs pos="28000">
                      <a:srgbClr val="825600">
                        <a:alpha val="100000"/>
                      </a:srgbClr>
                    </a:gs>
                    <a:gs pos="42999">
                      <a:srgbClr val="FFA800">
                        <a:alpha val="100000"/>
                      </a:srgbClr>
                    </a:gs>
                    <a:gs pos="58000">
                      <a:srgbClr val="825600">
                        <a:alpha val="100000"/>
                      </a:srgbClr>
                    </a:gs>
                    <a:gs pos="72000">
                      <a:srgbClr val="FFA800">
                        <a:alpha val="100000"/>
                      </a:srgbClr>
                    </a:gs>
                    <a:gs pos="87000">
                      <a:srgbClr val="825600">
                        <a:alpha val="100000"/>
                      </a:srgbClr>
                    </a:gs>
                    <a:gs pos="100000">
                      <a:srgbClr val="FFA800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99190" dir="7788334" algn="ctr" rotWithShape="0">
                    <a:srgbClr val="000080">
                      <a:alpha val="75998"/>
                    </a:srgbClr>
                  </a:outerShdw>
                </a:effectLst>
                <a:latin typeface="华文行楷" charset="0"/>
                <a:ea typeface="华文行楷" charset="0"/>
              </a:rPr>
              <a:t>舍生取义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825600">
                      <a:alpha val="100000"/>
                    </a:srgbClr>
                  </a:gs>
                  <a:gs pos="13000">
                    <a:srgbClr val="FFA800">
                      <a:alpha val="100000"/>
                    </a:srgbClr>
                  </a:gs>
                  <a:gs pos="28000">
                    <a:srgbClr val="825600">
                      <a:alpha val="100000"/>
                    </a:srgbClr>
                  </a:gs>
                  <a:gs pos="42999">
                    <a:srgbClr val="FFA800">
                      <a:alpha val="100000"/>
                    </a:srgbClr>
                  </a:gs>
                  <a:gs pos="58000">
                    <a:srgbClr val="825600">
                      <a:alpha val="100000"/>
                    </a:srgbClr>
                  </a:gs>
                  <a:gs pos="72000">
                    <a:srgbClr val="FFA800">
                      <a:alpha val="100000"/>
                    </a:srgbClr>
                  </a:gs>
                  <a:gs pos="87000">
                    <a:srgbClr val="825600">
                      <a:alpha val="100000"/>
                    </a:srgbClr>
                  </a:gs>
                  <a:gs pos="100000">
                    <a:srgbClr val="FFA800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outerShdw dist="99190" dir="7788334" algn="ctr" rotWithShape="0">
                  <a:srgbClr val="000080">
                    <a:alpha val="75998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430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0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30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19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5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30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 bldLvl="0" animBg="1"/>
      <p:bldP spid="43011" grpId="0" bldLvl="0" animBg="1"/>
      <p:bldP spid="43012" grpId="0" bldLvl="0" animBg="1"/>
      <p:bldP spid="43013" grpId="0" bldLvl="0" animBg="1"/>
      <p:bldP spid="43014" grpId="0" bldLvl="0" animBg="1"/>
      <p:bldP spid="43015" grpId="0" bldLvl="0" animBg="1"/>
      <p:bldP spid="43016" grpId="0" bldLvl="0" animBg="1"/>
      <p:bldP spid="4301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83185" y="1588135"/>
            <a:ext cx="76390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在人的一生中，要作出许多各种各样的选择，尤其是在对待像生和死这样重大的问题上，当我们必须作出非此即彼的选择的时候，这对任何人都是一个严肃的人生课题。   </a:t>
            </a:r>
            <a:endParaRPr lang="zh-CN" altLang="en-US" sz="4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2770" name="Rectangle 2"/>
          <p:cNvSpPr/>
          <p:nvPr/>
        </p:nvSpPr>
        <p:spPr>
          <a:xfrm>
            <a:off x="82868" y="266065"/>
            <a:ext cx="6089650" cy="13220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r>
              <a:rPr lang="zh-CN" alt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ea typeface="隶书" pitchFamily="49" charset="-122"/>
              </a:rPr>
              <a:t>导入</a:t>
            </a:r>
            <a:endParaRPr lang="zh-CN" altLang="en-US" sz="80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ea typeface="隶书" pitchFamily="49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22235" y="266065"/>
            <a:ext cx="4446270" cy="644461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3010" name="Rectangle 2"/>
          <p:cNvSpPr/>
          <p:nvPr/>
        </p:nvSpPr>
        <p:spPr>
          <a:xfrm>
            <a:off x="297815" y="1110933"/>
            <a:ext cx="116357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所欲有甚于生者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”“</a:t>
            </a:r>
            <a:r>
              <a:rPr lang="zh-CN" altLang="en-US" sz="36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所欲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可以指哪些事情？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楷体_GB2312" charset="-122"/>
                <a:ea typeface="楷体_GB2312" charset="-122"/>
                <a:sym typeface="+mn-ea"/>
              </a:rPr>
              <a:t>所恶有甚于死者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  <a:sym typeface="+mn-ea"/>
              </a:rPr>
              <a:t>”“</a:t>
            </a:r>
            <a:r>
              <a:rPr lang="zh-CN" altLang="en-US" sz="3600" b="1" dirty="0">
                <a:solidFill>
                  <a:schemeClr val="tx1"/>
                </a:solidFill>
                <a:latin typeface="楷体_GB2312" charset="-122"/>
                <a:ea typeface="楷体_GB2312" charset="-122"/>
                <a:sym typeface="+mn-ea"/>
              </a:rPr>
              <a:t>所恶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  <a:sym typeface="+mn-ea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楷体_GB2312" charset="-122"/>
                <a:ea typeface="楷体_GB2312" charset="-122"/>
                <a:sym typeface="+mn-ea"/>
              </a:rPr>
              <a:t>可以指哪些事情？ </a:t>
            </a:r>
            <a:endParaRPr lang="zh-CN" altLang="en-US" sz="3600" b="1" dirty="0">
              <a:solidFill>
                <a:schemeClr val="tx1"/>
              </a:solidFill>
              <a:latin typeface="楷体_GB2312" charset="-122"/>
              <a:ea typeface="楷体_GB2312" charset="-122"/>
              <a:sym typeface="+mn-ea"/>
            </a:endParaRPr>
          </a:p>
        </p:txBody>
      </p:sp>
      <p:sp>
        <p:nvSpPr>
          <p:cNvPr id="44035" name="Rectangle 3"/>
          <p:cNvSpPr/>
          <p:nvPr/>
        </p:nvSpPr>
        <p:spPr>
          <a:xfrm>
            <a:off x="477520" y="2545715"/>
            <a:ext cx="11283950" cy="114300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pPr>
              <a:lnSpc>
                <a:spcPct val="95000"/>
              </a:lnSpc>
            </a:pPr>
            <a:r>
              <a:rPr lang="zh-CN" altLang="en-US" sz="3600" b="1" dirty="0">
                <a:solidFill>
                  <a:srgbClr val="660033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3600" b="1" dirty="0">
                <a:solidFill>
                  <a:srgbClr val="0428E2"/>
                </a:solidFill>
                <a:latin typeface="宋体" panose="02010600030101010101" pitchFamily="2" charset="-122"/>
              </a:rPr>
              <a:t>这里的</a:t>
            </a:r>
            <a:r>
              <a:rPr lang="zh-CN" altLang="en-US" sz="3600" b="1" dirty="0">
                <a:solidFill>
                  <a:srgbClr val="0428E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600" b="1" dirty="0">
                <a:solidFill>
                  <a:srgbClr val="0428E2"/>
                </a:solidFill>
                <a:latin typeface="宋体" panose="02010600030101010101" pitchFamily="2" charset="-122"/>
              </a:rPr>
              <a:t>所欲</a:t>
            </a:r>
            <a:r>
              <a:rPr lang="zh-CN" altLang="en-US" sz="3600" b="1" dirty="0">
                <a:solidFill>
                  <a:srgbClr val="0428E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600" b="1" dirty="0">
                <a:solidFill>
                  <a:srgbClr val="0428E2"/>
                </a:solidFill>
                <a:latin typeface="宋体" panose="02010600030101010101" pitchFamily="2" charset="-122"/>
              </a:rPr>
              <a:t>应指</a:t>
            </a:r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正义的事业</a:t>
            </a:r>
            <a:r>
              <a:rPr lang="zh-CN" altLang="en-US" sz="3600" b="1" dirty="0">
                <a:solidFill>
                  <a:srgbClr val="0428E2"/>
                </a:solidFill>
                <a:latin typeface="宋体" panose="02010600030101010101" pitchFamily="2" charset="-122"/>
              </a:rPr>
              <a:t>。如为人民大众作有利之事，为国家建设做事，为了别人安危挺身而出等。 </a:t>
            </a:r>
            <a:endParaRPr lang="zh-CN" altLang="en-US" sz="3600" b="1" dirty="0">
              <a:solidFill>
                <a:srgbClr val="0428E2"/>
              </a:solidFill>
              <a:latin typeface="宋体" panose="02010600030101010101" pitchFamily="2" charset="-122"/>
            </a:endParaRPr>
          </a:p>
        </p:txBody>
      </p:sp>
      <p:sp>
        <p:nvSpPr>
          <p:cNvPr id="43012" name="Rectangle 4"/>
          <p:cNvSpPr/>
          <p:nvPr/>
        </p:nvSpPr>
        <p:spPr>
          <a:xfrm>
            <a:off x="2362200" y="3806508"/>
            <a:ext cx="7777163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    </a:t>
            </a:r>
            <a:endParaRPr lang="zh-CN" altLang="en-US" sz="36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44037" name="Rectangle 5"/>
          <p:cNvSpPr/>
          <p:nvPr/>
        </p:nvSpPr>
        <p:spPr>
          <a:xfrm>
            <a:off x="453390" y="3977005"/>
            <a:ext cx="11284585" cy="155194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pPr>
              <a:lnSpc>
                <a:spcPct val="95000"/>
              </a:lnSpc>
            </a:pPr>
            <a:r>
              <a:rPr lang="zh-CN" altLang="en-US" sz="3600" b="1" dirty="0">
                <a:solidFill>
                  <a:srgbClr val="660033"/>
                </a:solidFill>
                <a:latin typeface="宋体" panose="02010600030101010101" pitchFamily="2" charset="-122"/>
              </a:rPr>
              <a:t>  </a:t>
            </a:r>
            <a:r>
              <a:rPr lang="zh-CN" altLang="en-US" sz="3200" b="1" dirty="0">
                <a:solidFill>
                  <a:srgbClr val="0428E2"/>
                </a:solidFill>
                <a:latin typeface="宋体" panose="02010600030101010101" pitchFamily="2" charset="-122"/>
              </a:rPr>
              <a:t>这里的</a:t>
            </a:r>
            <a:r>
              <a:rPr lang="zh-CN" altLang="en-US" sz="3200" b="1" dirty="0">
                <a:solidFill>
                  <a:srgbClr val="0428E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3200" b="1" dirty="0">
                <a:solidFill>
                  <a:srgbClr val="0428E2"/>
                </a:solidFill>
                <a:latin typeface="宋体" panose="02010600030101010101" pitchFamily="2" charset="-122"/>
              </a:rPr>
              <a:t>所恶</a:t>
            </a:r>
            <a:r>
              <a:rPr lang="zh-CN" altLang="en-US" sz="3200" b="1" dirty="0">
                <a:solidFill>
                  <a:srgbClr val="0428E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3200" b="1" dirty="0">
                <a:solidFill>
                  <a:srgbClr val="0428E2"/>
                </a:solidFill>
                <a:latin typeface="宋体" panose="02010600030101010101" pitchFamily="2" charset="-122"/>
              </a:rPr>
              <a:t>应指</a:t>
            </a:r>
            <a:r>
              <a:rPr lang="zh-CN" altLang="en-US" sz="3200" b="1" dirty="0">
                <a:solidFill>
                  <a:srgbClr val="FF0000"/>
                </a:solidFill>
                <a:effectLst/>
                <a:latin typeface="宋体" panose="02010600030101010101" pitchFamily="2" charset="-122"/>
              </a:rPr>
              <a:t>不正义的事情。</a:t>
            </a:r>
            <a:r>
              <a:rPr lang="zh-CN" altLang="en-US" sz="3200" b="1" dirty="0">
                <a:solidFill>
                  <a:srgbClr val="0428E2"/>
                </a:solidFill>
                <a:latin typeface="宋体" panose="02010600030101010101" pitchFamily="2" charset="-122"/>
              </a:rPr>
              <a:t>不合法不道德的事情，如叛变国家，贪污受贿，滥用职权，杀人放火等危害国家危害人民的事。 </a:t>
            </a:r>
            <a:endParaRPr lang="zh-CN" altLang="en-US" sz="3200" b="1" dirty="0">
              <a:solidFill>
                <a:srgbClr val="0428E2"/>
              </a:solidFill>
              <a:latin typeface="宋体" panose="02010600030101010101" pitchFamily="2" charset="-122"/>
            </a:endParaRPr>
          </a:p>
        </p:txBody>
      </p:sp>
      <p:sp>
        <p:nvSpPr>
          <p:cNvPr id="44038" name="Text Box 6"/>
          <p:cNvSpPr txBox="1">
            <a:spLocks noChangeArrowheads="1"/>
          </p:cNvSpPr>
          <p:nvPr/>
        </p:nvSpPr>
        <p:spPr bwMode="auto">
          <a:xfrm>
            <a:off x="194945" y="103505"/>
            <a:ext cx="1908175" cy="1106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6600" b="1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  <a:cs typeface="+mn-cs"/>
              </a:rPr>
              <a:t>探究</a:t>
            </a:r>
            <a:endParaRPr kumimoji="0" lang="zh-CN" altLang="en-US" sz="6600" b="1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ldLvl="0" animBg="1"/>
      <p:bldP spid="4403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5058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81915" y="189230"/>
            <a:ext cx="11572875" cy="2111375"/>
          </a:xfrm>
        </p:spPr>
        <p:txBody>
          <a:bodyPr vert="horz" wrap="square" lIns="91440" tIns="45720" rIns="91440" bIns="45720" numCol="1" anchor="t" anchorCtr="0" compatLnSpc="1">
            <a:no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4800" b="1" i="0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如使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人之所欲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247E4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莫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甚于生，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则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凡可以得生者</a:t>
            </a:r>
            <a:endParaRPr kumimoji="0" lang="zh-CN" sz="4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sz="4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4800" b="1" i="0" u="sng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何不用也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。使人之所恶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莫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甚于死者，则凡可以辟患者何不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为</a:t>
            </a:r>
            <a:r>
              <a:rPr kumimoji="0" lang="zh-CN" sz="48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也？</a:t>
            </a:r>
            <a:endParaRPr kumimoji="0" lang="zh-CN" sz="4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zh-CN" sz="48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780030" y="1299845"/>
            <a:ext cx="4960620" cy="530225"/>
          </a:xfrm>
          <a:prstGeom prst="wedgeRectCallout">
            <a:avLst>
              <a:gd name="adj1" fmla="val -96362"/>
              <a:gd name="adj2" fmla="val 1401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3600" b="1" noProof="0">
              <a:ln>
                <a:noFill/>
              </a:ln>
              <a:solidFill>
                <a:srgbClr val="D82A2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D82A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什么（手段）不可用呢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D82A26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algn="ctr"/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2" name="矩形标注 1"/>
          <p:cNvSpPr/>
          <p:nvPr/>
        </p:nvSpPr>
        <p:spPr>
          <a:xfrm>
            <a:off x="8086090" y="896620"/>
            <a:ext cx="1336040" cy="530225"/>
          </a:xfrm>
          <a:prstGeom prst="wedgeRectCallout">
            <a:avLst>
              <a:gd name="adj1" fmla="val -106558"/>
              <a:gd name="adj2" fmla="val -903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那么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81915" y="1068070"/>
            <a:ext cx="2496820" cy="530225"/>
          </a:xfrm>
          <a:prstGeom prst="wedgeRectCallout">
            <a:avLst>
              <a:gd name="adj1" fmla="val -14725"/>
              <a:gd name="adj2" fmla="val -10976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假如，假使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6925310" y="2823845"/>
            <a:ext cx="2041525" cy="530225"/>
          </a:xfrm>
          <a:prstGeom prst="wedgeRectCallout">
            <a:avLst>
              <a:gd name="adj1" fmla="val -140108"/>
              <a:gd name="adj2" fmla="val -976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  <a:sym typeface="+mn-ea"/>
              </a:rPr>
              <a:t>做、干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17500" y="3860800"/>
            <a:ext cx="11590020" cy="2306955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2CE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如果人们所喜爱的东西没有超过生命的，那么凡是能够用来求得生存的手段，什么手段不可用呢？如果人们所憎恶的事情没有超过死亡的，</a:t>
            </a:r>
            <a:r>
              <a: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那么凡是能够用来逃避灾祸的事情，哪一桩不可以干呢？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4892040" y="979805"/>
            <a:ext cx="1336040" cy="530225"/>
          </a:xfrm>
          <a:prstGeom prst="wedgeRectCallout">
            <a:avLst>
              <a:gd name="adj1" fmla="val -106558"/>
              <a:gd name="adj2" fmla="val -9035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没有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5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3" grpId="0" bldLvl="0" animBg="1"/>
      <p:bldP spid="5" grpId="0" bldLvl="0" animBg="1"/>
      <p:bldP spid="45059" grpId="0" bldLvl="0" animBg="1"/>
      <p:bldP spid="6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6082" name="Rectangle 2"/>
          <p:cNvSpPr>
            <a:spLocks noChangeArrowheads="1"/>
          </p:cNvSpPr>
          <p:nvPr/>
        </p:nvSpPr>
        <p:spPr bwMode="auto">
          <a:xfrm>
            <a:off x="2135188" y="1052513"/>
            <a:ext cx="868680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假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设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分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析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3" name="Rectangle 3"/>
          <p:cNvSpPr>
            <a:spLocks noChangeArrowheads="1"/>
          </p:cNvSpPr>
          <p:nvPr/>
        </p:nvSpPr>
        <p:spPr bwMode="auto">
          <a:xfrm>
            <a:off x="1524000" y="4652963"/>
            <a:ext cx="27701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（反面）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4" name="Rectangle 4"/>
          <p:cNvSpPr>
            <a:spLocks noChangeArrowheads="1"/>
          </p:cNvSpPr>
          <p:nvPr/>
        </p:nvSpPr>
        <p:spPr bwMode="auto">
          <a:xfrm>
            <a:off x="3143250" y="765175"/>
            <a:ext cx="14906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所欲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5" name="Rectangle 5"/>
          <p:cNvSpPr>
            <a:spLocks noChangeArrowheads="1"/>
          </p:cNvSpPr>
          <p:nvPr/>
        </p:nvSpPr>
        <p:spPr bwMode="auto">
          <a:xfrm>
            <a:off x="4656138" y="765175"/>
            <a:ext cx="3863975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莫甚于生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（最喜生）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6" name="Rectangle 6"/>
          <p:cNvSpPr>
            <a:spLocks noChangeArrowheads="1"/>
          </p:cNvSpPr>
          <p:nvPr/>
        </p:nvSpPr>
        <p:spPr bwMode="auto">
          <a:xfrm>
            <a:off x="4151313" y="2060575"/>
            <a:ext cx="5329238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何不用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（不择手段求生）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7" name="Rectangle 7"/>
          <p:cNvSpPr>
            <a:spLocks noChangeArrowheads="1"/>
          </p:cNvSpPr>
          <p:nvPr/>
        </p:nvSpPr>
        <p:spPr bwMode="auto">
          <a:xfrm>
            <a:off x="3216275" y="3716338"/>
            <a:ext cx="14906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所恶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8" name="Rectangle 8"/>
          <p:cNvSpPr>
            <a:spLocks noChangeArrowheads="1"/>
          </p:cNvSpPr>
          <p:nvPr/>
        </p:nvSpPr>
        <p:spPr bwMode="auto">
          <a:xfrm>
            <a:off x="4707255" y="3505518"/>
            <a:ext cx="340995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莫甚于死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（最恶死）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6089" name="Rectangle 9"/>
          <p:cNvSpPr>
            <a:spLocks noChangeArrowheads="1"/>
          </p:cNvSpPr>
          <p:nvPr/>
        </p:nvSpPr>
        <p:spPr bwMode="auto">
          <a:xfrm>
            <a:off x="4511675" y="4868863"/>
            <a:ext cx="4689475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何不为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（不择手段躲祸）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5066" name="WordArt 10"/>
          <p:cNvSpPr/>
          <p:nvPr/>
        </p:nvSpPr>
        <p:spPr>
          <a:xfrm rot="5400000">
            <a:off x="7896860" y="2637155"/>
            <a:ext cx="4608513" cy="1439863"/>
          </a:xfrm>
          <a:prstGeom prst="rect">
            <a:avLst/>
          </a:prstGeom>
        </p:spPr>
        <p:txBody>
          <a:bodyPr vert="eaVert" wrap="none" fromWordArt="1">
            <a:prstTxWarp prst="textWave4">
              <a:avLst>
                <a:gd name="adj1" fmla="val 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825600">
                        <a:alpha val="100000"/>
                      </a:srgbClr>
                    </a:gs>
                    <a:gs pos="13000">
                      <a:srgbClr val="FFA800">
                        <a:alpha val="100000"/>
                      </a:srgbClr>
                    </a:gs>
                    <a:gs pos="28000">
                      <a:srgbClr val="825600">
                        <a:alpha val="100000"/>
                      </a:srgbClr>
                    </a:gs>
                    <a:gs pos="42999">
                      <a:srgbClr val="FFA800">
                        <a:alpha val="100000"/>
                      </a:srgbClr>
                    </a:gs>
                    <a:gs pos="58000">
                      <a:srgbClr val="825600">
                        <a:alpha val="100000"/>
                      </a:srgbClr>
                    </a:gs>
                    <a:gs pos="72000">
                      <a:srgbClr val="FFA800">
                        <a:alpha val="100000"/>
                      </a:srgbClr>
                    </a:gs>
                    <a:gs pos="87000">
                      <a:srgbClr val="825600">
                        <a:alpha val="100000"/>
                      </a:srgbClr>
                    </a:gs>
                    <a:gs pos="100000">
                      <a:srgbClr val="FFA800">
                        <a:alpha val="100000"/>
                      </a:srgbClr>
                    </a:gs>
                  </a:gsLst>
                  <a:lin ang="2700000" scaled="1"/>
                  <a:tileRect/>
                </a:gradFill>
                <a:effectLst>
                  <a:outerShdw dist="99190" dir="7788334" algn="ctr" rotWithShape="0">
                    <a:srgbClr val="000080">
                      <a:alpha val="75998"/>
                    </a:srgbClr>
                  </a:outerShdw>
                </a:effectLst>
                <a:latin typeface="华文行楷" charset="0"/>
                <a:ea typeface="华文行楷" charset="0"/>
              </a:rPr>
              <a:t>舍义取生</a:t>
            </a:r>
            <a:endParaRPr lang="zh-CN" altLang="en-US" sz="3600" b="1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825600">
                      <a:alpha val="100000"/>
                    </a:srgbClr>
                  </a:gs>
                  <a:gs pos="13000">
                    <a:srgbClr val="FFA800">
                      <a:alpha val="100000"/>
                    </a:srgbClr>
                  </a:gs>
                  <a:gs pos="28000">
                    <a:srgbClr val="825600">
                      <a:alpha val="100000"/>
                    </a:srgbClr>
                  </a:gs>
                  <a:gs pos="42999">
                    <a:srgbClr val="FFA800">
                      <a:alpha val="100000"/>
                    </a:srgbClr>
                  </a:gs>
                  <a:gs pos="58000">
                    <a:srgbClr val="825600">
                      <a:alpha val="100000"/>
                    </a:srgbClr>
                  </a:gs>
                  <a:gs pos="72000">
                    <a:srgbClr val="FFA800">
                      <a:alpha val="100000"/>
                    </a:srgbClr>
                  </a:gs>
                  <a:gs pos="87000">
                    <a:srgbClr val="825600">
                      <a:alpha val="100000"/>
                    </a:srgbClr>
                  </a:gs>
                  <a:gs pos="100000">
                    <a:srgbClr val="FFA800">
                      <a:alpha val="100000"/>
                    </a:srgbClr>
                  </a:gs>
                </a:gsLst>
                <a:lin ang="2700000" scaled="1"/>
                <a:tileRect/>
              </a:gradFill>
              <a:effectLst>
                <a:outerShdw dist="99190" dir="7788334" algn="ctr" rotWithShape="0">
                  <a:srgbClr val="000080">
                    <a:alpha val="75998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60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60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46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60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0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46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ldLvl="0" animBg="1"/>
      <p:bldP spid="46083" grpId="0" bldLvl="0" animBg="1"/>
      <p:bldP spid="46084" grpId="0" bldLvl="0" animBg="1"/>
      <p:bldP spid="46085" grpId="0" bldLvl="0" animBg="1"/>
      <p:bldP spid="46086" grpId="0" bldLvl="0" animBg="1"/>
      <p:bldP spid="46087" grpId="0" bldLvl="0" animBg="1"/>
      <p:bldP spid="46088" grpId="0" bldLvl="0" animBg="1"/>
      <p:bldP spid="46089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17805" y="208915"/>
            <a:ext cx="11786870" cy="2748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u="sng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由是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则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生而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有不用也；由是则可以辟患而</a:t>
            </a:r>
            <a:endParaRPr lang="zh-CN" sz="4800" b="1" kern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sz="4800" b="1" kern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有不为也。</a:t>
            </a:r>
            <a:r>
              <a:rPr lang="zh-CN" sz="4800" b="1" u="sng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是故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所欲有甚于生者，所恶有甚于死者 。</a:t>
            </a:r>
            <a:endParaRPr lang="zh-CN" altLang="en-US" sz="48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81915" y="1068070"/>
            <a:ext cx="3012440" cy="530225"/>
          </a:xfrm>
          <a:prstGeom prst="wedgeRectCallout">
            <a:avLst>
              <a:gd name="adj1" fmla="val -22048"/>
              <a:gd name="adj2" fmla="val -140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  <a:sym typeface="+mn-ea"/>
              </a:rPr>
              <a:t>通过这种方法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3389630" y="1068070"/>
            <a:ext cx="1584325" cy="530225"/>
          </a:xfrm>
          <a:prstGeom prst="wedgeRectCallout">
            <a:avLst>
              <a:gd name="adj1" fmla="val -112324"/>
              <a:gd name="adj2" fmla="val -140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活命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" name="矩形标注 4"/>
          <p:cNvSpPr/>
          <p:nvPr/>
        </p:nvSpPr>
        <p:spPr>
          <a:xfrm>
            <a:off x="5628005" y="1068070"/>
            <a:ext cx="2496820" cy="530225"/>
          </a:xfrm>
          <a:prstGeom prst="wedgeRectCallout">
            <a:avLst>
              <a:gd name="adj1" fmla="val -149186"/>
              <a:gd name="adj2" fmla="val -15982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  <a:sym typeface="+mn-ea"/>
              </a:rPr>
              <a:t>表转折，却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4158615" y="2288540"/>
            <a:ext cx="1275715" cy="530225"/>
          </a:xfrm>
          <a:prstGeom prst="wedgeRectCallout">
            <a:avLst>
              <a:gd name="adj1" fmla="val -64036"/>
              <a:gd name="adj2" fmla="val -10137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因此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7107" name="Rectangle 3"/>
          <p:cNvSpPr/>
          <p:nvPr/>
        </p:nvSpPr>
        <p:spPr>
          <a:xfrm>
            <a:off x="217805" y="3299460"/>
            <a:ext cx="11786870" cy="286131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2CE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solidFill>
                  <a:srgbClr val="002CE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采用某种手段就能够活命，可是有的人却不肯采用；采用某种办法就能够躲避灾祸，可是有的人也不肯采用。由此可见，他们所喜爱的有比生命更宝贵的东西（那就是“义”）；他们所厌恶的，有比死亡更严重的事（那就是“不义”）。 </a:t>
            </a:r>
            <a:endParaRPr lang="zh-CN" altLang="en-US" sz="3600" b="1" dirty="0">
              <a:solidFill>
                <a:srgbClr val="002CE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4710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74625" y="150495"/>
            <a:ext cx="11715750" cy="1703070"/>
          </a:xfrm>
        </p:spPr>
        <p:txBody>
          <a:bodyPr vert="horz" wrap="square" lIns="91440" tIns="45720" rIns="91440" bIns="45720" numCol="1" anchor="t" anchorCtr="0" compatLnSpc="1">
            <a:norm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sz="32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sz="3200" b="1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28295" y="150495"/>
            <a:ext cx="11673840" cy="26022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u="sng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非独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贤者有</a:t>
            </a:r>
            <a:r>
              <a:rPr lang="zh-CN" sz="4800" b="1" u="sng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是心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也，人皆有之，贤者能</a:t>
            </a:r>
            <a:r>
              <a:rPr lang="zh-CN" sz="4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勿</a:t>
            </a:r>
            <a:endParaRPr lang="zh-CN" sz="4800" b="1" kern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sz="4800" b="1" kern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丧</a:t>
            </a:r>
            <a:r>
              <a:rPr lang="zh-CN" sz="48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耳。</a:t>
            </a:r>
            <a:endParaRPr lang="zh-CN" altLang="en-US" sz="4800"/>
          </a:p>
        </p:txBody>
      </p:sp>
      <p:sp>
        <p:nvSpPr>
          <p:cNvPr id="5" name="矩形标注 4"/>
          <p:cNvSpPr/>
          <p:nvPr/>
        </p:nvSpPr>
        <p:spPr>
          <a:xfrm>
            <a:off x="3389630" y="1068070"/>
            <a:ext cx="1584325" cy="530225"/>
          </a:xfrm>
          <a:prstGeom prst="wedgeRectCallout">
            <a:avLst>
              <a:gd name="adj1" fmla="val -3587"/>
              <a:gd name="adj2" fmla="val -12916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这种心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1956435" y="1745615"/>
            <a:ext cx="1584325" cy="530225"/>
          </a:xfrm>
          <a:prstGeom prst="wedgeRectCallout">
            <a:avLst>
              <a:gd name="adj1" fmla="val -118817"/>
              <a:gd name="adj2" fmla="val 8461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丧失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174625" y="1068070"/>
            <a:ext cx="3121660" cy="530225"/>
          </a:xfrm>
          <a:prstGeom prst="wedgeRectCallout">
            <a:avLst>
              <a:gd name="adj1" fmla="val -22925"/>
              <a:gd name="adj2" fmla="val -10437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不仅，不只是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10793730" y="1068070"/>
            <a:ext cx="819150" cy="530225"/>
          </a:xfrm>
          <a:prstGeom prst="wedgeRectCallout">
            <a:avLst>
              <a:gd name="adj1" fmla="val -23488"/>
              <a:gd name="adj2" fmla="val -11251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不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328295" y="2752725"/>
            <a:ext cx="10607040" cy="132207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2CE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不只是贤德的人有这种心，人人都有这种心，只是贤德的人能永远不失去它罢了。</a:t>
            </a:r>
            <a:endParaRPr kumimoji="0" lang="zh-CN" altLang="en-US" sz="4000" b="1" i="0" u="none" strike="noStrike" kern="1200" cap="none" spc="0" normalizeH="0" baseline="0" noProof="0" dirty="0">
              <a:ln>
                <a:noFill/>
              </a:ln>
              <a:solidFill>
                <a:srgbClr val="002CE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4915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Rectangle 2"/>
          <p:cNvSpPr>
            <a:spLocks noChangeArrowheads="1"/>
          </p:cNvSpPr>
          <p:nvPr/>
        </p:nvSpPr>
        <p:spPr bwMode="auto">
          <a:xfrm>
            <a:off x="2855913" y="836613"/>
            <a:ext cx="25923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由是则生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2855913" y="3933825"/>
            <a:ext cx="27352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由是避患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5591175" y="836613"/>
            <a:ext cx="13684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不用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8133" name="Rectangle 5"/>
          <p:cNvSpPr>
            <a:spLocks noChangeArrowheads="1"/>
          </p:cNvSpPr>
          <p:nvPr/>
        </p:nvSpPr>
        <p:spPr bwMode="auto">
          <a:xfrm>
            <a:off x="5664200" y="3933825"/>
            <a:ext cx="1439863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不为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8134" name="Rectangle 6"/>
          <p:cNvSpPr>
            <a:spLocks noChangeArrowheads="1"/>
          </p:cNvSpPr>
          <p:nvPr/>
        </p:nvSpPr>
        <p:spPr bwMode="auto">
          <a:xfrm>
            <a:off x="7175500" y="836613"/>
            <a:ext cx="29768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有甚于生者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8135" name="Rectangle 7"/>
          <p:cNvSpPr>
            <a:spLocks noChangeArrowheads="1"/>
          </p:cNvSpPr>
          <p:nvPr/>
        </p:nvSpPr>
        <p:spPr bwMode="auto">
          <a:xfrm>
            <a:off x="7319963" y="3933825"/>
            <a:ext cx="29768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有甚于死者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8136" name="Rectangle 8"/>
          <p:cNvSpPr>
            <a:spLocks noChangeArrowheads="1"/>
          </p:cNvSpPr>
          <p:nvPr/>
        </p:nvSpPr>
        <p:spPr bwMode="auto">
          <a:xfrm>
            <a:off x="1919288" y="1052513"/>
            <a:ext cx="936625" cy="3415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因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果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分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rPr>
              <a:t>析</a:t>
            </a:r>
            <a:endParaRPr kumimoji="0" lang="zh-CN" altLang="en-US" sz="5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47113" name="WordArt 9"/>
          <p:cNvSpPr/>
          <p:nvPr/>
        </p:nvSpPr>
        <p:spPr>
          <a:xfrm>
            <a:off x="2927350" y="4868863"/>
            <a:ext cx="6696075" cy="13255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520402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64998"/>
                    </a:srgbClr>
                  </a:outerShdw>
                </a:effectLst>
                <a:latin typeface="华文行楷" charset="0"/>
                <a:ea typeface="华文行楷" charset="0"/>
              </a:rPr>
              <a:t>舍生取义</a:t>
            </a:r>
            <a:endParaRPr lang="zh-CN" altLang="en-US" sz="3600" b="1">
              <a:ln w="127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520402"/>
                  </a:gs>
                  <a:gs pos="100000">
                    <a:srgbClr val="FFCC00"/>
                  </a:gs>
                </a:gsLst>
                <a:lin ang="5400000" scaled="1"/>
                <a:tileRect/>
              </a:gradFill>
              <a:effectLst>
                <a:outerShdw dist="35921" dir="2699999" sy="50000" rotWithShape="0">
                  <a:srgbClr val="875B0D">
                    <a:alpha val="64998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grpSp>
        <p:nvGrpSpPr>
          <p:cNvPr id="48138" name="Group 10"/>
          <p:cNvGrpSpPr/>
          <p:nvPr/>
        </p:nvGrpSpPr>
        <p:grpSpPr>
          <a:xfrm>
            <a:off x="7608888" y="1557338"/>
            <a:ext cx="2417763" cy="2446337"/>
            <a:chOff x="0" y="0"/>
            <a:chExt cx="1523" cy="1541"/>
          </a:xfrm>
        </p:grpSpPr>
        <p:sp>
          <p:nvSpPr>
            <p:cNvPr id="48139" name="Rectangle 11"/>
            <p:cNvSpPr>
              <a:spLocks noChangeArrowheads="1"/>
            </p:cNvSpPr>
            <p:nvPr/>
          </p:nvSpPr>
          <p:spPr bwMode="auto">
            <a:xfrm>
              <a:off x="0" y="499"/>
              <a:ext cx="1523" cy="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隶书" pitchFamily="49" charset="-122"/>
                  <a:cs typeface="+mn-cs"/>
                </a:rPr>
                <a:t>（原因）</a:t>
              </a:r>
              <a:endPara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endParaRPr>
            </a:p>
          </p:txBody>
        </p:sp>
        <p:sp>
          <p:nvSpPr>
            <p:cNvPr id="47120" name="AutoShape 12"/>
            <p:cNvSpPr/>
            <p:nvPr/>
          </p:nvSpPr>
          <p:spPr>
            <a:xfrm>
              <a:off x="635" y="0"/>
              <a:ext cx="317" cy="589"/>
            </a:xfrm>
            <a:prstGeom prst="upArrow">
              <a:avLst>
                <a:gd name="adj1" fmla="val 50000"/>
                <a:gd name="adj2" fmla="val 46451"/>
              </a:avLst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7121" name="AutoShape 13"/>
            <p:cNvSpPr/>
            <p:nvPr/>
          </p:nvSpPr>
          <p:spPr>
            <a:xfrm rot="10800000">
              <a:off x="635" y="952"/>
              <a:ext cx="317" cy="589"/>
            </a:xfrm>
            <a:prstGeom prst="upArrow">
              <a:avLst>
                <a:gd name="adj1" fmla="val 50000"/>
                <a:gd name="adj2" fmla="val 46451"/>
              </a:avLst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48142" name="Group 14"/>
          <p:cNvGrpSpPr/>
          <p:nvPr/>
        </p:nvGrpSpPr>
        <p:grpSpPr>
          <a:xfrm>
            <a:off x="5087938" y="1557338"/>
            <a:ext cx="2417763" cy="2446337"/>
            <a:chOff x="0" y="0"/>
            <a:chExt cx="1523" cy="1541"/>
          </a:xfrm>
        </p:grpSpPr>
        <p:sp>
          <p:nvSpPr>
            <p:cNvPr id="48143" name="Rectangle 15"/>
            <p:cNvSpPr>
              <a:spLocks noChangeArrowheads="1"/>
            </p:cNvSpPr>
            <p:nvPr/>
          </p:nvSpPr>
          <p:spPr bwMode="auto">
            <a:xfrm>
              <a:off x="0" y="499"/>
              <a:ext cx="1523" cy="4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400" b="1" i="0" u="none" strike="noStrike" kern="1200" cap="none" spc="0" normalizeH="0" baseline="0" noProof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隶书" pitchFamily="49" charset="-122"/>
                  <a:cs typeface="+mn-cs"/>
                </a:rPr>
                <a:t>（结果）</a:t>
              </a:r>
              <a:endPara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隶书" pitchFamily="49" charset="-122"/>
                <a:cs typeface="+mn-cs"/>
              </a:endParaRPr>
            </a:p>
          </p:txBody>
        </p:sp>
        <p:sp>
          <p:nvSpPr>
            <p:cNvPr id="47117" name="AutoShape 16"/>
            <p:cNvSpPr/>
            <p:nvPr/>
          </p:nvSpPr>
          <p:spPr>
            <a:xfrm>
              <a:off x="635" y="0"/>
              <a:ext cx="317" cy="589"/>
            </a:xfrm>
            <a:prstGeom prst="upArrow">
              <a:avLst>
                <a:gd name="adj1" fmla="val 50000"/>
                <a:gd name="adj2" fmla="val 46451"/>
              </a:avLst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  <p:sp>
          <p:nvSpPr>
            <p:cNvPr id="47118" name="AutoShape 17"/>
            <p:cNvSpPr/>
            <p:nvPr/>
          </p:nvSpPr>
          <p:spPr>
            <a:xfrm rot="10800000">
              <a:off x="635" y="952"/>
              <a:ext cx="317" cy="589"/>
            </a:xfrm>
            <a:prstGeom prst="upArrow">
              <a:avLst>
                <a:gd name="adj1" fmla="val 50000"/>
                <a:gd name="adj2" fmla="val 46451"/>
              </a:avLst>
            </a:prstGeom>
            <a:solidFill>
              <a:srgbClr val="00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8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8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1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8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48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8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81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48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8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8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81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8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63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7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0" grpId="0" bldLvl="0" animBg="1"/>
      <p:bldP spid="48131" grpId="0" bldLvl="0" animBg="1"/>
      <p:bldP spid="48132" grpId="0" bldLvl="0" animBg="1"/>
      <p:bldP spid="48133" grpId="0" bldLvl="0" animBg="1"/>
      <p:bldP spid="48134" grpId="0" bldLvl="0" animBg="1"/>
      <p:bldP spid="48135" grpId="0" bldLvl="0" animBg="1"/>
      <p:bldP spid="48136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Rectangle 2"/>
          <p:cNvSpPr/>
          <p:nvPr/>
        </p:nvSpPr>
        <p:spPr>
          <a:xfrm>
            <a:off x="135890" y="915353"/>
            <a:ext cx="1195832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48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非独贤者有是心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48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中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48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是心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48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指什么？</a:t>
            </a:r>
            <a:r>
              <a:rPr lang="zh-CN" altLang="en-US" sz="4800" b="1" dirty="0">
                <a:solidFill>
                  <a:schemeClr val="tx1"/>
                </a:solidFill>
                <a:latin typeface="Arial" panose="020B0604020202020204" pitchFamily="34" charset="0"/>
                <a:sym typeface="+mn-ea"/>
              </a:rPr>
              <a:t>（用原文回答）</a:t>
            </a:r>
            <a:r>
              <a:rPr lang="zh-CN" altLang="en-US" sz="4800" b="1" dirty="0">
                <a:solidFill>
                  <a:schemeClr val="tx1"/>
                </a:solidFill>
                <a:latin typeface="楷体_GB2312" charset="-122"/>
                <a:ea typeface="楷体_GB2312" charset="-122"/>
              </a:rPr>
              <a:t>这里体现了孟子的什么思想？ </a:t>
            </a:r>
            <a:endParaRPr lang="zh-CN" altLang="en-US" sz="4800" b="1" dirty="0">
              <a:solidFill>
                <a:schemeClr val="tx1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35890" y="0"/>
            <a:ext cx="360108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6000" b="1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  <a:cs typeface="+mn-cs"/>
              </a:rPr>
              <a:t>探究</a:t>
            </a:r>
            <a:endParaRPr kumimoji="0" lang="zh-CN" altLang="en-US" sz="6000" b="1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  <a:cs typeface="+mn-cs"/>
            </a:endParaRPr>
          </a:p>
        </p:txBody>
      </p:sp>
      <p:sp>
        <p:nvSpPr>
          <p:cNvPr id="50180" name="Rectangle 4"/>
          <p:cNvSpPr/>
          <p:nvPr/>
        </p:nvSpPr>
        <p:spPr>
          <a:xfrm>
            <a:off x="354330" y="2668270"/>
            <a:ext cx="11049635" cy="144526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r>
              <a:rPr lang="en-US" altLang="zh-CN" sz="4400" b="1" dirty="0">
                <a:solidFill>
                  <a:srgbClr val="0428E2"/>
                </a:solidFill>
                <a:latin typeface="Arial" panose="020B0604020202020204" pitchFamily="34" charset="0"/>
              </a:rPr>
              <a:t>“</a:t>
            </a:r>
            <a:r>
              <a:rPr lang="zh-CN" altLang="en-US" sz="4400" b="1" dirty="0">
                <a:solidFill>
                  <a:srgbClr val="0428E2"/>
                </a:solidFill>
                <a:latin typeface="Arial" panose="020B0604020202020204" pitchFamily="34" charset="0"/>
              </a:rPr>
              <a:t>是心</a:t>
            </a:r>
            <a:r>
              <a:rPr lang="en-US" altLang="zh-CN" sz="4400" b="1" dirty="0">
                <a:solidFill>
                  <a:srgbClr val="0428E2"/>
                </a:solidFill>
                <a:latin typeface="Arial" panose="020B0604020202020204" pitchFamily="34" charset="0"/>
              </a:rPr>
              <a:t>”</a:t>
            </a:r>
            <a:r>
              <a:rPr lang="zh-CN" altLang="en-US" sz="4400" b="1" dirty="0">
                <a:solidFill>
                  <a:srgbClr val="0428E2"/>
                </a:solidFill>
                <a:latin typeface="Arial" panose="020B0604020202020204" pitchFamily="34" charset="0"/>
              </a:rPr>
              <a:t>：所欲者有甚于生者，所恶者有甚于死者　</a:t>
            </a:r>
            <a:r>
              <a:rPr lang="zh-CN" altLang="en-US" sz="4400" dirty="0">
                <a:solidFill>
                  <a:srgbClr val="0428E2"/>
                </a:solidFill>
                <a:latin typeface="Arial" panose="020B0604020202020204" pitchFamily="34" charset="0"/>
              </a:rPr>
              <a:t> </a:t>
            </a:r>
            <a:endParaRPr lang="zh-CN" altLang="en-US" sz="4400" dirty="0">
              <a:solidFill>
                <a:srgbClr val="0428E2"/>
              </a:solidFill>
              <a:latin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54330" y="4345940"/>
            <a:ext cx="5057775" cy="768350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r>
              <a:rPr lang="zh-CN" altLang="en-US" sz="4400" b="1" dirty="0">
                <a:solidFill>
                  <a:srgbClr val="FF0000"/>
                </a:solidFill>
                <a:latin typeface="Arial" panose="020B0604020202020204" pitchFamily="34" charset="0"/>
              </a:rPr>
              <a:t>“性本善”</a:t>
            </a:r>
            <a:r>
              <a:rPr lang="zh-CN" altLang="en-US" sz="4400" b="1" dirty="0">
                <a:latin typeface="Arial" panose="020B0604020202020204" pitchFamily="34" charset="0"/>
              </a:rPr>
              <a:t>的思想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0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 bldLvl="0"/>
      <p:bldP spid="50180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Rectangle 2"/>
          <p:cNvSpPr>
            <a:spLocks noChangeArrowheads="1"/>
          </p:cNvSpPr>
          <p:nvPr/>
        </p:nvSpPr>
        <p:spPr bwMode="auto">
          <a:xfrm>
            <a:off x="2351088" y="2561908"/>
            <a:ext cx="1304925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升华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主题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51203" name="Rectangle 3"/>
          <p:cNvSpPr>
            <a:spLocks noChangeArrowheads="1"/>
          </p:cNvSpPr>
          <p:nvPr/>
        </p:nvSpPr>
        <p:spPr bwMode="auto">
          <a:xfrm>
            <a:off x="7464425" y="1686243"/>
            <a:ext cx="908050" cy="2799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递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进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论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说 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51204" name="Rectangle 4"/>
          <p:cNvSpPr>
            <a:spLocks noChangeArrowheads="1"/>
          </p:cNvSpPr>
          <p:nvPr/>
        </p:nvSpPr>
        <p:spPr bwMode="auto">
          <a:xfrm>
            <a:off x="4008438" y="908050"/>
            <a:ext cx="29768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非独贤者有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51205" name="Rectangle 5"/>
          <p:cNvSpPr>
            <a:spLocks noChangeArrowheads="1"/>
          </p:cNvSpPr>
          <p:nvPr/>
        </p:nvSpPr>
        <p:spPr bwMode="auto">
          <a:xfrm>
            <a:off x="4511675" y="2565400"/>
            <a:ext cx="2376488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人皆有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51206" name="Rectangle 6"/>
          <p:cNvSpPr>
            <a:spLocks noChangeArrowheads="1"/>
          </p:cNvSpPr>
          <p:nvPr/>
        </p:nvSpPr>
        <p:spPr bwMode="auto">
          <a:xfrm>
            <a:off x="4295775" y="4437063"/>
            <a:ext cx="29527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贤者勿丧</a:t>
            </a:r>
            <a:endParaRPr kumimoji="0" lang="zh-CN" altLang="en-US" sz="44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sp>
        <p:nvSpPr>
          <p:cNvPr id="51207" name="AutoShape 7"/>
          <p:cNvSpPr/>
          <p:nvPr/>
        </p:nvSpPr>
        <p:spPr>
          <a:xfrm>
            <a:off x="5303838" y="1628775"/>
            <a:ext cx="431800" cy="1081088"/>
          </a:xfrm>
          <a:prstGeom prst="downArrow">
            <a:avLst>
              <a:gd name="adj1" fmla="val 50000"/>
              <a:gd name="adj2" fmla="val 62591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1208" name="AutoShape 8"/>
          <p:cNvSpPr/>
          <p:nvPr/>
        </p:nvSpPr>
        <p:spPr>
          <a:xfrm>
            <a:off x="5303838" y="3429000"/>
            <a:ext cx="431800" cy="1081088"/>
          </a:xfrm>
          <a:prstGeom prst="downArrow">
            <a:avLst>
              <a:gd name="adj1" fmla="val 50000"/>
              <a:gd name="adj2" fmla="val 62591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2" grpId="0" bldLvl="0" animBg="1"/>
      <p:bldP spid="51203" grpId="0" bldLvl="0" animBg="1"/>
      <p:bldP spid="51204" grpId="0" bldLvl="0" animBg="1"/>
      <p:bldP spid="51205" grpId="0" bldLvl="0" animBg="1"/>
      <p:bldP spid="51206" grpId="0" bldLvl="0" animBg="1"/>
      <p:bldP spid="51207" grpId="0" bldLvl="0" animBg="1"/>
      <p:bldP spid="51208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83845" y="196850"/>
            <a:ext cx="1194117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一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箪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食，一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豆         羹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，得之则生，弗得则死。</a:t>
            </a:r>
            <a:endParaRPr lang="zh-CN" altLang="en-US" sz="4800"/>
          </a:p>
        </p:txBody>
      </p:sp>
      <p:sp>
        <p:nvSpPr>
          <p:cNvPr id="7" name="矩形标注 6"/>
          <p:cNvSpPr/>
          <p:nvPr/>
        </p:nvSpPr>
        <p:spPr>
          <a:xfrm>
            <a:off x="173990" y="1348105"/>
            <a:ext cx="3152140" cy="1113790"/>
          </a:xfrm>
          <a:prstGeom prst="wedgeRectCallout">
            <a:avLst>
              <a:gd name="adj1" fmla="val -15370"/>
              <a:gd name="adj2" fmla="val -9036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古代盛饭用的圆形竹器</a:t>
            </a:r>
            <a:endParaRPr lang="zh-CN" altLang="en-US" sz="3600" b="1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496945" y="1433830"/>
            <a:ext cx="2633980" cy="942340"/>
          </a:xfrm>
          <a:prstGeom prst="wedgeRectCallout">
            <a:avLst>
              <a:gd name="adj1" fmla="val -40814"/>
              <a:gd name="adj2" fmla="val -12311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古代盛食物的一种容器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6553835" y="1348105"/>
            <a:ext cx="4373880" cy="1114425"/>
          </a:xfrm>
          <a:prstGeom prst="wedgeRectCallout">
            <a:avLst>
              <a:gd name="adj1" fmla="val -70717"/>
              <a:gd name="adj2" fmla="val -103048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用肉（或肉菜相杂）调和五味做的有浓汁的食物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73990" y="2869565"/>
            <a:ext cx="11598275" cy="7067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rgbClr val="002CE1"/>
                </a:solidFill>
                <a:latin typeface="Times New Roman" panose="02020603050405020304" pitchFamily="18" charset="0"/>
                <a:sym typeface="+mn-ea"/>
              </a:rPr>
              <a:t>一碗饭，一碗汤，吃了就能活下去，不吃就会饿死。</a:t>
            </a:r>
            <a:endParaRPr lang="zh-CN" altLang="en-US" sz="4000" b="1" dirty="0">
              <a:solidFill>
                <a:srgbClr val="002CE1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7125" y="3738245"/>
            <a:ext cx="3950970" cy="2984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610" y="3575685"/>
            <a:ext cx="6498590" cy="314769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3"/>
          <p:cNvSpPr txBox="1"/>
          <p:nvPr/>
        </p:nvSpPr>
        <p:spPr>
          <a:xfrm>
            <a:off x="4175760" y="5804218"/>
            <a:ext cx="1655763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</a:rPr>
              <a:t>箪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9981248" y="5615623"/>
            <a:ext cx="165735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6600" dirty="0">
                <a:solidFill>
                  <a:srgbClr val="FF0000"/>
                </a:solidFill>
                <a:latin typeface="Arial" panose="020B0604020202020204" pitchFamily="34" charset="0"/>
              </a:rPr>
              <a:t>豆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8750" y="212725"/>
            <a:ext cx="11815445" cy="23787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呼</a:t>
            </a:r>
            <a:r>
              <a:rPr lang="zh-CN" sz="4800" b="1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尔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而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与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之，</a:t>
            </a:r>
            <a:r>
              <a:rPr lang="zh-CN" sz="4800" b="1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行道之人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弗受；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蹴</a:t>
            </a:r>
            <a:r>
              <a:rPr lang="zh-CN" sz="4800" b="1" kern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尔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而与之，</a:t>
            </a:r>
            <a:endParaRPr lang="zh-CN" sz="4800" b="1" kern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sz="4800" b="1" kern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乞人</a:t>
            </a:r>
            <a:r>
              <a:rPr lang="zh-CN" sz="4800" b="1" u="sng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不屑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也。</a:t>
            </a:r>
            <a:endParaRPr lang="zh-CN" altLang="en-US" sz="4800"/>
          </a:p>
        </p:txBody>
      </p:sp>
      <p:sp>
        <p:nvSpPr>
          <p:cNvPr id="5" name="矩形标注 4"/>
          <p:cNvSpPr/>
          <p:nvPr/>
        </p:nvSpPr>
        <p:spPr>
          <a:xfrm>
            <a:off x="158750" y="1136650"/>
            <a:ext cx="1584325" cy="530225"/>
          </a:xfrm>
          <a:prstGeom prst="wedgeRectCallout">
            <a:avLst>
              <a:gd name="adj1" fmla="val -26833"/>
              <a:gd name="adj2" fmla="val -1485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吆喝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2574290" y="1136650"/>
            <a:ext cx="1143000" cy="530225"/>
          </a:xfrm>
          <a:prstGeom prst="wedgeRectCallout">
            <a:avLst>
              <a:gd name="adj1" fmla="val -74444"/>
              <a:gd name="adj2" fmla="val -137544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给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8428990" y="1003300"/>
            <a:ext cx="1584325" cy="530225"/>
          </a:xfrm>
          <a:prstGeom prst="wedgeRectCallout">
            <a:avLst>
              <a:gd name="adj1" fmla="val -51923"/>
              <a:gd name="adj2" fmla="val -11802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踩踏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4080510" y="1136650"/>
            <a:ext cx="4030345" cy="1163955"/>
          </a:xfrm>
          <a:prstGeom prst="wedgeRectCallout">
            <a:avLst>
              <a:gd name="adj1" fmla="val -99677"/>
              <a:gd name="adj2" fmla="val 49181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 sz="3600" b="1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认为不值得，表示轻视而不肯接受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algn="ctr"/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8750" y="3067685"/>
            <a:ext cx="11623040" cy="119888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pPr eaLnBrk="0" hangingPunct="0"/>
            <a:r>
              <a:rPr lang="en-US" altLang="zh-CN" sz="3600" b="1" dirty="0">
                <a:solidFill>
                  <a:srgbClr val="002CE1"/>
                </a:solidFill>
                <a:latin typeface="Times New Roman" panose="02020603050405020304" pitchFamily="18" charset="0"/>
                <a:sym typeface="+mn-ea"/>
              </a:rPr>
              <a:t>     </a:t>
            </a:r>
            <a:r>
              <a:rPr lang="zh-CN" altLang="en-US" sz="3600" b="1" dirty="0">
                <a:solidFill>
                  <a:srgbClr val="002CE1"/>
                </a:solidFill>
                <a:latin typeface="Times New Roman" panose="02020603050405020304" pitchFamily="18" charset="0"/>
                <a:sym typeface="+mn-ea"/>
              </a:rPr>
              <a:t>没有礼貌地吆喝着给他，过路的饥民也因轻视而不肯接受；用脚踩踏给别人吃，乞丐也不愿意接受。</a:t>
            </a:r>
            <a:endParaRPr lang="zh-CN" altLang="en-US" sz="3600" b="1" dirty="0">
              <a:solidFill>
                <a:srgbClr val="002CE1"/>
              </a:solidFill>
              <a:latin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6" grpId="0" bldLvl="0" animBg="1"/>
      <p:bldP spid="7" grpId="0" bldLvl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Text Box 2"/>
          <p:cNvSpPr txBox="1"/>
          <p:nvPr/>
        </p:nvSpPr>
        <p:spPr>
          <a:xfrm>
            <a:off x="6356985" y="203835"/>
            <a:ext cx="5767705" cy="71088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俗语说</a:t>
            </a:r>
            <a:r>
              <a:rPr lang="en-US" altLang="zh-CN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留得青山在</a:t>
            </a:r>
            <a:r>
              <a:rPr lang="en-US" altLang="zh-CN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,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不怕没柴烧</a:t>
            </a:r>
            <a:r>
              <a:rPr lang="en-US" altLang="zh-CN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那么是不是为了生存我们就可以不择手段呢？</a:t>
            </a:r>
            <a:endParaRPr lang="zh-CN" altLang="en-US" sz="4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孟子的《鱼我所欲也》在生死的抉择的问题上对我们会有所启发。   </a:t>
            </a:r>
            <a:endParaRPr lang="zh-CN" altLang="en-US" sz="4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4" name="图片 3" descr="timg (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945" y="22225"/>
            <a:ext cx="6289040" cy="64585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2279650" y="2276475"/>
            <a:ext cx="2087563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一箪食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一豆羹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4275" name="Rectangle 3"/>
          <p:cNvSpPr>
            <a:spLocks noChangeArrowheads="1"/>
          </p:cNvSpPr>
          <p:nvPr/>
        </p:nvSpPr>
        <p:spPr bwMode="auto">
          <a:xfrm>
            <a:off x="6600825" y="1623378"/>
            <a:ext cx="2481580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呼尔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“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蹴尔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/>
                <a:ea typeface="黑体" panose="02010609060101010101" pitchFamily="49" charset="-122"/>
                <a:cs typeface="+mn-cs"/>
              </a:rPr>
              <a:t>”</a:t>
            </a: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 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6888163" y="2991803"/>
            <a:ext cx="1296988" cy="13220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不屑接受 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8637270" y="2006918"/>
            <a:ext cx="3128010" cy="1568450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羞恶之心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隶书" pitchFamily="49" charset="-122"/>
                <a:ea typeface="隶书" pitchFamily="49" charset="-122"/>
                <a:cs typeface="+mn-cs"/>
              </a:rPr>
              <a:t>舍生取义 </a:t>
            </a:r>
            <a:endParaRPr kumimoji="0" lang="zh-CN" altLang="en-US" sz="4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隶书" pitchFamily="49" charset="-122"/>
              <a:ea typeface="隶书" pitchFamily="49" charset="-122"/>
              <a:cs typeface="+mn-cs"/>
            </a:endParaRPr>
          </a:p>
        </p:txBody>
      </p:sp>
      <p:pic>
        <p:nvPicPr>
          <p:cNvPr id="53254" name="Picture 6" descr="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9288" y="549275"/>
            <a:ext cx="2376487" cy="16081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3255" name="Picture 7" descr="34">
            <a:hlinkClick r:id="rId2"/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92313" y="3644900"/>
            <a:ext cx="2232025" cy="1558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80" name="Text Box 8"/>
          <p:cNvSpPr txBox="1">
            <a:spLocks noChangeArrowheads="1"/>
          </p:cNvSpPr>
          <p:nvPr/>
        </p:nvSpPr>
        <p:spPr bwMode="auto">
          <a:xfrm>
            <a:off x="4295775" y="1844675"/>
            <a:ext cx="221996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得</a:t>
            </a:r>
            <a:r>
              <a:rPr kumimoji="0" 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生</a:t>
            </a:r>
            <a:endParaRPr kumimoji="0" lang="zh-CN" altLang="en-US" sz="40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4281" name="Text Box 9"/>
          <p:cNvSpPr txBox="1">
            <a:spLocks noChangeArrowheads="1"/>
          </p:cNvSpPr>
          <p:nvPr/>
        </p:nvSpPr>
        <p:spPr bwMode="auto">
          <a:xfrm>
            <a:off x="4295775" y="3213100"/>
            <a:ext cx="221996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舍</a:t>
            </a:r>
            <a:r>
              <a:rPr kumimoji="0" 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——</a:t>
            </a: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死</a:t>
            </a:r>
            <a:endParaRPr kumimoji="0" lang="zh-CN" altLang="en-US" sz="40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3258" name="WordArt 10"/>
          <p:cNvSpPr/>
          <p:nvPr/>
        </p:nvSpPr>
        <p:spPr>
          <a:xfrm>
            <a:off x="4367213" y="4508500"/>
            <a:ext cx="5473700" cy="14954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spc="-360">
                <a:ln w="25400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正面举例</a:t>
            </a:r>
            <a:endParaRPr lang="zh-CN" altLang="en-US" sz="3600" b="1" spc="-360">
              <a:ln w="25400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4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1.00000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54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32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3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4" grpId="0" bldLvl="0" animBg="1"/>
      <p:bldP spid="54275" grpId="0" bldLvl="0" animBg="1"/>
      <p:bldP spid="54276" grpId="0" bldLvl="0" animBg="1"/>
      <p:bldP spid="54277" grpId="0" bldLvl="0" animBg="1"/>
      <p:bldP spid="54280" grpId="0" bldLvl="0" animBg="1"/>
      <p:bldP spid="54281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28905" y="176530"/>
            <a:ext cx="11978005" cy="3488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u="sng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万钟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则不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辩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礼义而受之，万钟于我</a:t>
            </a:r>
            <a:r>
              <a:rPr lang="zh-CN" sz="4800" b="1" u="sng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何加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焉！</a:t>
            </a:r>
            <a:endParaRPr lang="zh-CN" sz="4800" b="1" kern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sz="4800" b="1" kern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ea typeface="黑体" panose="02010609060101010101" pitchFamily="49" charset="-122"/>
              <a:sym typeface="+mn-ea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为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宫室之美，妻妾之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奉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，所识穷乏者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得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我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与</a:t>
            </a:r>
            <a:r>
              <a:rPr lang="zh-CN" sz="4800" b="1" kern="0" noProof="0" dirty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？</a:t>
            </a:r>
            <a:endParaRPr kumimoji="0" lang="zh-CN" sz="4800" b="1" i="0" u="none" strike="noStrike" kern="0" cap="none" spc="0" normalizeH="0" baseline="0" noProof="0" dirty="0" smtClean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黑体" panose="02010609060101010101" pitchFamily="49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altLang="en-US" sz="4800"/>
          </a:p>
        </p:txBody>
      </p:sp>
      <p:sp>
        <p:nvSpPr>
          <p:cNvPr id="5" name="矩形标注 4"/>
          <p:cNvSpPr/>
          <p:nvPr/>
        </p:nvSpPr>
        <p:spPr>
          <a:xfrm>
            <a:off x="158750" y="1136650"/>
            <a:ext cx="2732405" cy="530225"/>
          </a:xfrm>
          <a:prstGeom prst="wedgeRectCallout">
            <a:avLst>
              <a:gd name="adj1" fmla="val -23065"/>
              <a:gd name="adj2" fmla="val -131916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优厚的俸禄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3304540" y="1136650"/>
            <a:ext cx="4116705" cy="530225"/>
          </a:xfrm>
          <a:prstGeom prst="wedgeRectCallout">
            <a:avLst>
              <a:gd name="adj1" fmla="val -61892"/>
              <a:gd name="adj2" fmla="val -16520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D82A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同“辨”，辨别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7715250" y="1136650"/>
            <a:ext cx="2703830" cy="530225"/>
          </a:xfrm>
          <a:prstGeom prst="wedgeRectCallout">
            <a:avLst>
              <a:gd name="adj1" fmla="val 38492"/>
              <a:gd name="adj2" fmla="val -14029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有什么益处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6" name="矩形标注 5"/>
          <p:cNvSpPr/>
          <p:nvPr/>
        </p:nvSpPr>
        <p:spPr>
          <a:xfrm>
            <a:off x="158750" y="2855595"/>
            <a:ext cx="1584325" cy="530225"/>
          </a:xfrm>
          <a:prstGeom prst="wedgeRectCallout">
            <a:avLst>
              <a:gd name="adj1" fmla="val -26833"/>
              <a:gd name="adj2" fmla="val -1485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为了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7" name="矩形标注 6"/>
          <p:cNvSpPr/>
          <p:nvPr/>
        </p:nvSpPr>
        <p:spPr>
          <a:xfrm>
            <a:off x="2506980" y="2855595"/>
            <a:ext cx="1584325" cy="530225"/>
          </a:xfrm>
          <a:prstGeom prst="wedgeRectCallout">
            <a:avLst>
              <a:gd name="adj1" fmla="val 172084"/>
              <a:gd name="adj2" fmla="val -126287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侍奉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5226685" y="2855595"/>
            <a:ext cx="4115435" cy="728980"/>
          </a:xfrm>
          <a:prstGeom prst="wedgeRectCallout">
            <a:avLst>
              <a:gd name="adj1" fmla="val 73792"/>
              <a:gd name="adj2" fmla="val -97560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D82A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同“德”，感激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9" name="矩形标注 8"/>
          <p:cNvSpPr/>
          <p:nvPr/>
        </p:nvSpPr>
        <p:spPr>
          <a:xfrm>
            <a:off x="9520555" y="2855595"/>
            <a:ext cx="2482215" cy="986790"/>
          </a:xfrm>
          <a:prstGeom prst="wedgeRectCallout">
            <a:avLst>
              <a:gd name="adj1" fmla="val 34471"/>
              <a:gd name="adj2" fmla="val -90733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D82A2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同“欤”，语气词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5299" name="Rectangle 3"/>
          <p:cNvSpPr/>
          <p:nvPr/>
        </p:nvSpPr>
        <p:spPr>
          <a:xfrm>
            <a:off x="323215" y="4077970"/>
            <a:ext cx="11280140" cy="175323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pPr eaLnBrk="0" hangingPunct="0"/>
            <a:r>
              <a:rPr lang="zh-CN" altLang="en-US" sz="3600" b="1" dirty="0">
                <a:solidFill>
                  <a:srgbClr val="002CE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（可是有的人）见了高位厚禄却不辨别是否合乎礼义就接受了。高位厚禄对我有什么好处呢？是为了住宅的华丽、妻妾的侍奉和所认识的贫穷的人感激我吗</a:t>
            </a:r>
            <a:r>
              <a:rPr lang="zh-CN" altLang="en-US" sz="3600" dirty="0">
                <a:solidFill>
                  <a:srgbClr val="002CE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？ </a:t>
            </a:r>
            <a:endParaRPr lang="zh-CN" altLang="en-US" sz="3600" dirty="0">
              <a:solidFill>
                <a:srgbClr val="002CE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55299">
                                            <p:txEl>
                                              <p:charRg st="0" end="7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3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WordArt 2"/>
          <p:cNvSpPr/>
          <p:nvPr/>
        </p:nvSpPr>
        <p:spPr>
          <a:xfrm>
            <a:off x="2057400" y="52070"/>
            <a:ext cx="2781300" cy="990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/>
            <a:r>
              <a:rPr lang="zh-CN" altLang="en-US" sz="54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相关链接</a:t>
            </a:r>
            <a:endParaRPr lang="zh-CN" altLang="en-US" sz="54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5299" name="Text Box 3"/>
          <p:cNvSpPr txBox="1"/>
          <p:nvPr/>
        </p:nvSpPr>
        <p:spPr>
          <a:xfrm>
            <a:off x="2057400" y="1752600"/>
            <a:ext cx="77724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5300" name="Text Box 4"/>
          <p:cNvSpPr txBox="1"/>
          <p:nvPr/>
        </p:nvSpPr>
        <p:spPr>
          <a:xfrm>
            <a:off x="241935" y="1295400"/>
            <a:ext cx="1179385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FF00"/>
                </a:solidFill>
                <a:latin typeface="Arial" panose="020B0604020202020204" pitchFamily="34" charset="0"/>
                <a:ea typeface="幼圆" pitchFamily="49" charset="-122"/>
              </a:rPr>
              <a:t>       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孟子本人是一个比较高傲的人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他不肯迁就</a:t>
            </a:r>
            <a:r>
              <a:rPr lang="en-US" altLang="zh-CN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不肯趋附权势。他说：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富贵不能淫，贫贱不能移，威武不能屈，此之谓大丈夫。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曾经在齐国任客卿，后来因为与齐王意见不合，便决定辞掉齐卿回家，齐王托人挽留孟子，条件是准备在首都的中心地区建一座房子给孟子住，并送给孟子万钟粮食作为弟子们的生活费，结果遭到孟子的严词拒绝。可见，孟子在本篇中所说的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万钟则不辩礼义而受之，万钟于我何加焉！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”</a:t>
            </a:r>
            <a:r>
              <a:rPr lang="zh-CN" altLang="en-US" sz="36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是有所为而发的，表现了孟子大义凛然的性格和气概。</a:t>
            </a:r>
            <a:endParaRPr lang="zh-CN" altLang="en-US" sz="3600" b="1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3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00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6672263" y="836613"/>
            <a:ext cx="3756660" cy="19380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宫室之美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妻妾之奉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0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所识穷乏者得我</a:t>
            </a:r>
            <a:endParaRPr kumimoji="0" lang="zh-CN" altLang="en-US" sz="40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auto">
          <a:xfrm>
            <a:off x="1992313" y="1557338"/>
            <a:ext cx="2447925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接受万钟</a:t>
            </a:r>
            <a:endParaRPr kumimoji="0" lang="zh-CN" altLang="en-US" sz="40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8372" name="Text Box 4"/>
          <p:cNvSpPr txBox="1">
            <a:spLocks noChangeArrowheads="1"/>
          </p:cNvSpPr>
          <p:nvPr/>
        </p:nvSpPr>
        <p:spPr bwMode="auto">
          <a:xfrm>
            <a:off x="4440238" y="1628775"/>
            <a:ext cx="2225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不辨礼义</a:t>
            </a:r>
            <a:endParaRPr kumimoji="0" lang="zh-CN" altLang="en-US" sz="40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56325" name="WordArt 5"/>
          <p:cNvSpPr/>
          <p:nvPr/>
        </p:nvSpPr>
        <p:spPr>
          <a:xfrm>
            <a:off x="2782888" y="3068638"/>
            <a:ext cx="5545137" cy="28797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见利忘义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反面举例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3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583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6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0" grpId="0" bldLvl="0" animBg="1"/>
      <p:bldP spid="58371" grpId="0" bldLvl="0" animBg="1"/>
      <p:bldP spid="58372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32410" y="114935"/>
            <a:ext cx="11727815" cy="25533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sz="40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乡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为身死而不受，今</a:t>
            </a:r>
            <a:r>
              <a:rPr lang="zh-CN" sz="4000" b="1" kern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为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宫室之美</a:t>
            </a:r>
            <a:r>
              <a:rPr lang="zh-CN" sz="4000" b="1" kern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为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之；乡为身死而不受，今为妻妾之奉为之；</a:t>
            </a:r>
            <a:r>
              <a:rPr lang="zh-CN" sz="4000" b="1" kern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乡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为身死而不受，今为所识穷乏者</a:t>
            </a:r>
            <a:r>
              <a:rPr lang="zh-CN" sz="4000" b="1" kern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得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我而为之：是亦不可以</a:t>
            </a:r>
            <a:r>
              <a:rPr lang="zh-CN" sz="4000" b="1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已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乎？此之谓失其</a:t>
            </a:r>
            <a:r>
              <a:rPr lang="zh-CN" sz="4000" b="1" u="sng" kern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本心</a:t>
            </a:r>
            <a:r>
              <a:rPr lang="zh-CN" sz="4000" b="1" kern="0" noProof="0" smtClean="0">
                <a:ln>
                  <a:noFill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ea typeface="黑体" panose="02010609060101010101" pitchFamily="49" charset="-122"/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6" name="矩形标注 5"/>
          <p:cNvSpPr/>
          <p:nvPr/>
        </p:nvSpPr>
        <p:spPr>
          <a:xfrm>
            <a:off x="5356225" y="2005330"/>
            <a:ext cx="2777490" cy="750570"/>
          </a:xfrm>
          <a:prstGeom prst="wedgeRectCallout">
            <a:avLst>
              <a:gd name="adj1" fmla="val -128577"/>
              <a:gd name="adj2" fmla="val -575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2400" b="1">
                <a:solidFill>
                  <a:srgbClr val="FF0000"/>
                </a:solidFill>
              </a:rPr>
              <a:t>天性、天良，指人固有的羞恶之心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sp>
        <p:nvSpPr>
          <p:cNvPr id="3" name="矩形标注 2"/>
          <p:cNvSpPr/>
          <p:nvPr/>
        </p:nvSpPr>
        <p:spPr>
          <a:xfrm>
            <a:off x="108585" y="2668270"/>
            <a:ext cx="5087620" cy="530225"/>
          </a:xfrm>
          <a:prstGeom prst="wedgeRectCallout">
            <a:avLst>
              <a:gd name="adj1" fmla="val -42080"/>
              <a:gd name="adj2" fmla="val -440179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 noProof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sym typeface="+mn-ea"/>
              </a:rPr>
              <a:t>同“向”，先前、从前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4" name="矩形标注 3"/>
          <p:cNvSpPr/>
          <p:nvPr/>
        </p:nvSpPr>
        <p:spPr>
          <a:xfrm>
            <a:off x="8702040" y="2138045"/>
            <a:ext cx="2880360" cy="530225"/>
          </a:xfrm>
          <a:prstGeom prst="wedgeRectCallout">
            <a:avLst>
              <a:gd name="adj1" fmla="val -18099"/>
              <a:gd name="adj2" fmla="val -9850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p>
            <a:pPr algn="ctr"/>
            <a:r>
              <a:rPr lang="zh-CN" altLang="en-US" sz="3600" b="1">
                <a:solidFill>
                  <a:srgbClr val="FF0000"/>
                </a:solidFill>
              </a:rPr>
              <a:t>停止，放弃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  <p:sp>
        <p:nvSpPr>
          <p:cNvPr id="59395" name="Rectangle 3"/>
          <p:cNvSpPr/>
          <p:nvPr/>
        </p:nvSpPr>
        <p:spPr>
          <a:xfrm>
            <a:off x="232410" y="3448050"/>
            <a:ext cx="11558905" cy="26765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p>
            <a:r>
              <a:rPr lang="zh-CN" altLang="en-US" sz="2800" b="1" dirty="0">
                <a:solidFill>
                  <a:srgbClr val="002CE1"/>
                </a:solidFill>
                <a:latin typeface="Times New Roman" panose="02020603050405020304" pitchFamily="18" charset="0"/>
              </a:rPr>
              <a:t>从前（为了礼义），宁愿死也不愿接受（施舍），现在（有人）为了住宅的华丽却接受了；从前（为了礼</a:t>
            </a:r>
            <a:r>
              <a:rPr lang="zh-CN" altLang="en-US" sz="2800" b="1" dirty="0">
                <a:solidFill>
                  <a:srgbClr val="002CE1"/>
                </a:solidFill>
                <a:latin typeface="Times New Roman" panose="02020603050405020304" pitchFamily="18" charset="0"/>
                <a:sym typeface="+mn-ea"/>
              </a:rPr>
              <a:t>义</a:t>
            </a:r>
            <a:r>
              <a:rPr lang="zh-CN" altLang="en-US" sz="2800" b="1" dirty="0">
                <a:solidFill>
                  <a:srgbClr val="002CE1"/>
                </a:solidFill>
                <a:latin typeface="Times New Roman" panose="02020603050405020304" pitchFamily="18" charset="0"/>
              </a:rPr>
              <a:t>），宁愿死也不愿接受（施舍）， ，现在（有人）为了妻妾的侍奉却接受了；从前（为了礼</a:t>
            </a:r>
            <a:r>
              <a:rPr lang="zh-CN" altLang="en-US" sz="2800" b="1" dirty="0">
                <a:solidFill>
                  <a:srgbClr val="002CE1"/>
                </a:solidFill>
                <a:latin typeface="Times New Roman" panose="02020603050405020304" pitchFamily="18" charset="0"/>
                <a:sym typeface="+mn-ea"/>
              </a:rPr>
              <a:t>义</a:t>
            </a:r>
            <a:r>
              <a:rPr lang="zh-CN" altLang="en-US" sz="2800" b="1" dirty="0">
                <a:solidFill>
                  <a:srgbClr val="002CE1"/>
                </a:solidFill>
                <a:latin typeface="Times New Roman" panose="02020603050405020304" pitchFamily="18" charset="0"/>
              </a:rPr>
              <a:t>），宁愿死也不愿接受（施舍） ，现在（有人）为了所认识的穷人感激自己却接受了。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这种（行为）（难道）不可以停止吗？这就叫做丧失了人的天性（指羞恶廉耻之心）。</a:t>
            </a:r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>
                                            <p:txEl>
                                              <p:charRg st="0" end="17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59395">
                                            <p:txEl>
                                              <p:charRg st="0" end="17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3" grpId="1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0418" name="Text Box 2"/>
          <p:cNvSpPr txBox="1">
            <a:spLocks noChangeArrowheads="1"/>
          </p:cNvSpPr>
          <p:nvPr/>
        </p:nvSpPr>
        <p:spPr bwMode="auto">
          <a:xfrm>
            <a:off x="7175500" y="4221163"/>
            <a:ext cx="2225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接受万钟</a:t>
            </a:r>
            <a:endParaRPr kumimoji="0" lang="zh-CN" altLang="en-US" sz="40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3646170" y="1434783"/>
            <a:ext cx="24180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不受食羹</a:t>
            </a:r>
            <a:endParaRPr kumimoji="0" lang="zh-CN" altLang="en-US" sz="44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60420" name="AutoShape 4"/>
          <p:cNvSpPr/>
          <p:nvPr/>
        </p:nvSpPr>
        <p:spPr>
          <a:xfrm>
            <a:off x="7967663" y="1844675"/>
            <a:ext cx="504825" cy="2520950"/>
          </a:xfrm>
          <a:prstGeom prst="upDownArrow">
            <a:avLst>
              <a:gd name="adj1" fmla="val 50000"/>
              <a:gd name="adj2" fmla="val 99874"/>
            </a:avLst>
          </a:prstGeom>
          <a:solidFill>
            <a:srgbClr val="00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8373" name="WordArt 5"/>
          <p:cNvSpPr/>
          <p:nvPr/>
        </p:nvSpPr>
        <p:spPr>
          <a:xfrm>
            <a:off x="6959600" y="1844675"/>
            <a:ext cx="2447925" cy="20161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华文行楷" charset="0"/>
                <a:ea typeface="华文行楷" charset="0"/>
              </a:rPr>
              <a:t>排比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华文行楷" charset="0"/>
              <a:ea typeface="华文行楷" charset="0"/>
            </a:endParaRPr>
          </a:p>
          <a:p>
            <a:pPr algn="ctr" eaLnBrk="0" hangingPunct="0"/>
            <a:r>
              <a:rPr lang="zh-CN" altLang="en-US" sz="3600" b="1">
                <a:ln w="9525" cap="flat" cmpd="sng">
                  <a:solidFill>
                    <a:srgbClr val="CC99FF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  <a:tileRect/>
                </a:gradFill>
                <a:effectLst>
                  <a:outerShdw dist="53882" dir="2699999" algn="ctr" rotWithShape="0">
                    <a:srgbClr val="9999FF">
                      <a:alpha val="75998"/>
                    </a:srgbClr>
                  </a:outerShdw>
                </a:effectLst>
                <a:latin typeface="华文行楷" charset="0"/>
                <a:ea typeface="华文行楷" charset="0"/>
              </a:rPr>
              <a:t>对比</a:t>
            </a:r>
            <a:endParaRPr lang="zh-CN" altLang="en-US" sz="3600" b="1">
              <a:ln w="9525" cap="flat" cmpd="sng">
                <a:solidFill>
                  <a:srgbClr val="CC99FF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  <a:tileRect/>
              </a:gradFill>
              <a:effectLst>
                <a:outerShdw dist="53882" dir="2699999" algn="ctr" rotWithShape="0">
                  <a:srgbClr val="9999FF">
                    <a:alpha val="75998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2208213" y="3716338"/>
            <a:ext cx="2225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丧失本心</a:t>
            </a:r>
            <a:endParaRPr kumimoji="0" lang="zh-CN" altLang="en-US" sz="40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0423" name="Text Box 7"/>
          <p:cNvSpPr txBox="1">
            <a:spLocks noChangeArrowheads="1"/>
          </p:cNvSpPr>
          <p:nvPr/>
        </p:nvSpPr>
        <p:spPr bwMode="auto">
          <a:xfrm>
            <a:off x="4654550" y="4221163"/>
            <a:ext cx="2225040" cy="7067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000" b="1" kern="1200" cap="none" spc="0" normalizeH="0" baseline="0" noProof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cs typeface="+mn-cs"/>
              </a:rPr>
              <a:t>身外之物</a:t>
            </a:r>
            <a:endParaRPr kumimoji="0" lang="zh-CN" altLang="en-US" sz="4000" b="1" kern="1200" cap="none" spc="0" normalizeH="0" baseline="0" noProof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60424" name="Text Box 8"/>
          <p:cNvSpPr txBox="1">
            <a:spLocks noChangeArrowheads="1"/>
          </p:cNvSpPr>
          <p:nvPr/>
        </p:nvSpPr>
        <p:spPr bwMode="auto">
          <a:xfrm>
            <a:off x="980123" y="1434783"/>
            <a:ext cx="24180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关乎生死</a:t>
            </a:r>
            <a:endParaRPr kumimoji="0" lang="zh-CN" altLang="en-US" sz="44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2560320" y="2203450"/>
            <a:ext cx="241808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zh-CN" altLang="en-US" sz="4400" b="1" kern="1200" cap="none" spc="0" normalizeH="0" baseline="0" noProof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隶书" pitchFamily="49" charset="-122"/>
                <a:cs typeface="+mn-cs"/>
              </a:rPr>
              <a:t>保有本心</a:t>
            </a:r>
            <a:endParaRPr kumimoji="0" lang="zh-CN" altLang="en-US" sz="4400" b="1" kern="1200" cap="none" spc="0" normalizeH="0" baseline="0" noProof="0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隶书" pitchFamily="49" charset="-122"/>
              <a:cs typeface="+mn-cs"/>
            </a:endParaRPr>
          </a:p>
        </p:txBody>
      </p:sp>
      <p:sp>
        <p:nvSpPr>
          <p:cNvPr id="58378" name="WordArt 10"/>
          <p:cNvSpPr/>
          <p:nvPr/>
        </p:nvSpPr>
        <p:spPr>
          <a:xfrm>
            <a:off x="2063750" y="4724400"/>
            <a:ext cx="3024188" cy="13636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停止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</p:txBody>
      </p:sp>
      <p:sp>
        <p:nvSpPr>
          <p:cNvPr id="58379" name="WordArt 11"/>
          <p:cNvSpPr/>
          <p:nvPr/>
        </p:nvSpPr>
        <p:spPr>
          <a:xfrm>
            <a:off x="2279650" y="381000"/>
            <a:ext cx="4175125" cy="958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p>
            <a:pPr algn="ctr" eaLnBrk="0" hangingPunct="0"/>
            <a:r>
              <a:rPr lang="zh-CN" altLang="en-US" sz="3600" b="1" spc="-360">
                <a:ln w="12700" cap="flat" cmpd="sng">
                  <a:solidFill>
                    <a:srgbClr val="000099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华文行楷" charset="0"/>
                <a:ea typeface="华文行楷" charset="0"/>
              </a:rPr>
              <a:t>舍生取义</a:t>
            </a:r>
            <a:endParaRPr lang="zh-CN" altLang="en-US" sz="3600" b="1" spc="-360">
              <a:ln w="12700" cap="flat" cmpd="sng">
                <a:solidFill>
                  <a:srgbClr val="000099"/>
                </a:solidFill>
                <a:prstDash val="solid"/>
                <a:headEnd type="none" w="med" len="med"/>
                <a:tailEnd type="none" w="med" len="med"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华文行楷" charset="0"/>
              <a:ea typeface="华文行楷" charset="0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04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0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0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6" dur="5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8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83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770" decel="100000"/>
                                        <p:tgtEl>
                                          <p:spTgt spid="5837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7" dur="770" decel="100000"/>
                                        <p:tgtEl>
                                          <p:spTgt spid="5837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5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59" dur="77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1" dur="770" fill="hold"/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770" decel="100000"/>
                                        <p:tgtEl>
                                          <p:spTgt spid="5837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770" decel="100000"/>
                                        <p:tgtEl>
                                          <p:spTgt spid="5837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0" dur="77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2" dur="770" fill="hold"/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7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583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 bldLvl="0" animBg="1"/>
      <p:bldP spid="60419" grpId="0" bldLvl="0" animBg="1"/>
      <p:bldP spid="60420" grpId="0" bldLvl="0" animBg="1"/>
      <p:bldP spid="60422" grpId="0" bldLvl="0" animBg="1"/>
      <p:bldP spid="60423" grpId="0" bldLvl="0" animBg="1"/>
      <p:bldP spid="60424" grpId="0" bldLvl="0" animBg="1"/>
      <p:bldP spid="6042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135890" y="0"/>
            <a:ext cx="3601085" cy="1014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r>
              <a:rPr kumimoji="0" lang="zh-CN" altLang="en-US" sz="6000" b="1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  <a:cs typeface="+mn-cs"/>
              </a:rPr>
              <a:t>合作探究</a:t>
            </a:r>
            <a:endParaRPr kumimoji="0" lang="zh-CN" altLang="en-US" sz="6000" b="1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  <a:cs typeface="+mn-cs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4515" y="1153795"/>
            <a:ext cx="1110678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spcBef>
                <a:spcPct val="50000"/>
              </a:spcBef>
            </a:pPr>
            <a:r>
              <a:rPr lang="en-US" altLang="zh-CN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、本文以“鱼”比喻“</a:t>
            </a:r>
            <a:r>
              <a:rPr lang="zh-CN" altLang="en-US" sz="4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”，以“熊掌”比喻“</a:t>
            </a:r>
            <a:r>
              <a:rPr lang="zh-CN" altLang="en-US" sz="4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”，从而提出了“</a:t>
            </a:r>
            <a:r>
              <a:rPr lang="zh-CN" altLang="en-US" sz="4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                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”的观点。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、将第一段划分为三个层次。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4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、第二段中作者列举了两种不同的人生观，赞扬了什么样的人，斥责了什么样的人？</a:t>
            </a:r>
            <a:endParaRPr lang="zh-CN" altLang="en-US" sz="4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r>
              <a:rPr lang="en-US" altLang="zh-CN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4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、归纳本文的论证方法。</a:t>
            </a:r>
            <a:endParaRPr lang="zh-CN" altLang="en-US" sz="4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83185" y="336550"/>
            <a:ext cx="11829415" cy="3830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、本文以“鱼”比喻“</a:t>
            </a:r>
            <a:r>
              <a:rPr lang="zh-CN" altLang="en-US" sz="5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          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”，以“熊掌”比喻“</a:t>
            </a:r>
            <a:r>
              <a:rPr lang="zh-CN" altLang="en-US" sz="5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         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”，从而提出了“</a:t>
            </a:r>
            <a:r>
              <a:rPr lang="zh-CN" altLang="en-US" sz="5400" b="1" u="sng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                         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”的观点。</a:t>
            </a:r>
            <a:endParaRPr lang="zh-CN" altLang="en-US" sz="5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5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7" name="Rectangle 3"/>
          <p:cNvSpPr/>
          <p:nvPr/>
        </p:nvSpPr>
        <p:spPr>
          <a:xfrm>
            <a:off x="8028940" y="267018"/>
            <a:ext cx="87185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生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8" name="Rectangle 4"/>
          <p:cNvSpPr/>
          <p:nvPr/>
        </p:nvSpPr>
        <p:spPr>
          <a:xfrm>
            <a:off x="5358130" y="1070928"/>
            <a:ext cx="871855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义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29" name="Rectangle 5"/>
          <p:cNvSpPr/>
          <p:nvPr/>
        </p:nvSpPr>
        <p:spPr>
          <a:xfrm>
            <a:off x="1686560" y="1992948"/>
            <a:ext cx="2938780" cy="9220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舍生取义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7" grpId="0"/>
      <p:bldP spid="52228" grpId="0"/>
      <p:bldP spid="5222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Text Box 2"/>
          <p:cNvSpPr txBox="1"/>
          <p:nvPr/>
        </p:nvSpPr>
        <p:spPr>
          <a:xfrm>
            <a:off x="83185" y="41910"/>
            <a:ext cx="11829415" cy="479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、这一段可分为三层：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_______________________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用了比喻从正面立论，确立了论点：</a:t>
            </a:r>
            <a:r>
              <a:rPr lang="zh-CN" altLang="en-US" sz="3600" b="1" dirty="0">
                <a:solidFill>
                  <a:srgbClr val="002CE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舍生取义，为义而不避死。</a:t>
            </a:r>
            <a:endParaRPr lang="zh-CN" altLang="en-US" sz="3600" b="1" dirty="0">
              <a:solidFill>
                <a:srgbClr val="002CE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_______________________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用假设论证，进一步从反面强调为了“义”，可以不用“生”、不“辟患”。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（</a:t>
            </a:r>
            <a:r>
              <a:rPr lang="en-US" altLang="zh-CN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）</a:t>
            </a:r>
            <a:r>
              <a:rPr lang="en-US" altLang="zh-CN" sz="36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_______________________</a:t>
            </a:r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黑体" panose="02010609060101010101" pitchFamily="49" charset="-122"/>
              </a:rPr>
              <a:t>强调义的思想境界是人人都有的，只是道德高尚贤明的人没有丧失罢了。</a:t>
            </a:r>
            <a:endParaRPr lang="zh-CN" altLang="en-US" sz="36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0" name="Text Box 6"/>
          <p:cNvSpPr txBox="1"/>
          <p:nvPr/>
        </p:nvSpPr>
        <p:spPr>
          <a:xfrm>
            <a:off x="1295400" y="770255"/>
            <a:ext cx="57753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从开头到“故患有所不辟也”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1" name="Text Box 7"/>
          <p:cNvSpPr txBox="1"/>
          <p:nvPr/>
        </p:nvSpPr>
        <p:spPr>
          <a:xfrm>
            <a:off x="1295400" y="2180590"/>
            <a:ext cx="589597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</a:rPr>
              <a:t>……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所恶有甚于死者”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  <p:sp>
        <p:nvSpPr>
          <p:cNvPr id="52232" name="Text Box 8"/>
          <p:cNvSpPr txBox="1"/>
          <p:nvPr/>
        </p:nvSpPr>
        <p:spPr>
          <a:xfrm>
            <a:off x="1837690" y="3378835"/>
            <a:ext cx="320040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rPr>
              <a:t>最后一句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2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2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2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30" grpId="0"/>
      <p:bldP spid="52231" grpId="0"/>
      <p:bldP spid="5223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2466" name="Rectangle 6"/>
          <p:cNvSpPr/>
          <p:nvPr/>
        </p:nvSpPr>
        <p:spPr>
          <a:xfrm>
            <a:off x="201295" y="193040"/>
            <a:ext cx="11789410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en-US" altLang="zh-CN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3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Unicode MS" pitchFamily="34" charset="-122"/>
                <a:ea typeface="Arial Unicode MS" pitchFamily="34" charset="-122"/>
              </a:rPr>
              <a:t>、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 Unicode MS" pitchFamily="34" charset="-122"/>
                <a:ea typeface="Arial Unicode MS" pitchFamily="34" charset="-122"/>
                <a:sym typeface="+mn-ea"/>
              </a:rPr>
              <a:t>第二段中</a:t>
            </a:r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_GB2312" charset="-122"/>
                <a:ea typeface="楷体_GB2312" charset="-122"/>
              </a:rPr>
              <a:t>作者列举了两种不同的人生观，赞扬了什么样的人，斥责了什么样的人？</a:t>
            </a:r>
            <a:r>
              <a:rPr lang="zh-CN" altLang="en-US" sz="54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 </a:t>
            </a:r>
            <a:endParaRPr lang="zh-CN" altLang="en-US" sz="54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63495" name="Rectangle 7"/>
          <p:cNvSpPr/>
          <p:nvPr/>
        </p:nvSpPr>
        <p:spPr>
          <a:xfrm>
            <a:off x="521335" y="3061335"/>
            <a:ext cx="11374120" cy="258445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ctr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</a:rPr>
              <a:t>赞扬了那些重义轻生、舍生取义的人，斥责了那些苟且偷生、见利忘义的人。 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34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timg (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620" y="25400"/>
            <a:ext cx="12120245" cy="6763385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5538" name="Text Box 2"/>
          <p:cNvSpPr txBox="1"/>
          <p:nvPr/>
        </p:nvSpPr>
        <p:spPr>
          <a:xfrm>
            <a:off x="1656715" y="3124200"/>
            <a:ext cx="705485" cy="3962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4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舍生取义</a:t>
            </a:r>
            <a:r>
              <a:rPr lang="zh-CN" altLang="en-US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（         ）</a:t>
            </a:r>
            <a:endParaRPr lang="zh-CN" altLang="en-US" sz="34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39" name="AutoShape 3"/>
          <p:cNvSpPr/>
          <p:nvPr/>
        </p:nvSpPr>
        <p:spPr>
          <a:xfrm>
            <a:off x="2438400" y="1676400"/>
            <a:ext cx="228600" cy="3276600"/>
          </a:xfrm>
          <a:prstGeom prst="leftBrace">
            <a:avLst>
              <a:gd name="adj1" fmla="val 119444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4516" name="Text Box 4"/>
          <p:cNvSpPr txBox="1"/>
          <p:nvPr/>
        </p:nvSpPr>
        <p:spPr>
          <a:xfrm>
            <a:off x="2362200" y="91440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1" name="AutoShape 5"/>
          <p:cNvSpPr/>
          <p:nvPr/>
        </p:nvSpPr>
        <p:spPr>
          <a:xfrm>
            <a:off x="3810000" y="762000"/>
            <a:ext cx="152400" cy="1752600"/>
          </a:xfrm>
          <a:prstGeom prst="leftBrace">
            <a:avLst>
              <a:gd name="adj1" fmla="val 9583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2" name="Text Box 6"/>
          <p:cNvSpPr txBox="1"/>
          <p:nvPr/>
        </p:nvSpPr>
        <p:spPr>
          <a:xfrm>
            <a:off x="3886200" y="5334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正面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3" name="AutoShape 7"/>
          <p:cNvSpPr/>
          <p:nvPr/>
        </p:nvSpPr>
        <p:spPr>
          <a:xfrm>
            <a:off x="5181600" y="457200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4" name="Text Box 8"/>
          <p:cNvSpPr txBox="1"/>
          <p:nvPr/>
        </p:nvSpPr>
        <p:spPr>
          <a:xfrm>
            <a:off x="5257800" y="258763"/>
            <a:ext cx="2895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所欲甚于生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5" name="Text Box 9"/>
          <p:cNvSpPr txBox="1"/>
          <p:nvPr/>
        </p:nvSpPr>
        <p:spPr>
          <a:xfrm>
            <a:off x="5257800" y="990600"/>
            <a:ext cx="2362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所恶甚于死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6" name="Text Box 10"/>
          <p:cNvSpPr txBox="1"/>
          <p:nvPr/>
        </p:nvSpPr>
        <p:spPr>
          <a:xfrm>
            <a:off x="3962400" y="2209800"/>
            <a:ext cx="1371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反面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47" name="AutoShape 11"/>
          <p:cNvSpPr/>
          <p:nvPr/>
        </p:nvSpPr>
        <p:spPr>
          <a:xfrm>
            <a:off x="4953000" y="1981200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48" name="Text Box 12"/>
          <p:cNvSpPr txBox="1"/>
          <p:nvPr/>
        </p:nvSpPr>
        <p:spPr>
          <a:xfrm>
            <a:off x="4953000" y="1768475"/>
            <a:ext cx="2895600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所欲莫甚于生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5549" name="Text Box 13"/>
          <p:cNvSpPr txBox="1"/>
          <p:nvPr/>
        </p:nvSpPr>
        <p:spPr>
          <a:xfrm>
            <a:off x="4953000" y="2438400"/>
            <a:ext cx="3581400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所恶莫甚于死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5550" name="AutoShape 14"/>
          <p:cNvSpPr/>
          <p:nvPr/>
        </p:nvSpPr>
        <p:spPr>
          <a:xfrm>
            <a:off x="7543800" y="533400"/>
            <a:ext cx="152400" cy="2362200"/>
          </a:xfrm>
          <a:prstGeom prst="rightBrace">
            <a:avLst>
              <a:gd name="adj1" fmla="val 129166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51" name="Text Box 15"/>
          <p:cNvSpPr txBox="1"/>
          <p:nvPr/>
        </p:nvSpPr>
        <p:spPr>
          <a:xfrm>
            <a:off x="7696200" y="1143000"/>
            <a:ext cx="2743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人皆有            贤者能勿丧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2" name="AutoShape 16"/>
          <p:cNvSpPr/>
          <p:nvPr/>
        </p:nvSpPr>
        <p:spPr>
          <a:xfrm>
            <a:off x="3886200" y="3505200"/>
            <a:ext cx="228600" cy="1905000"/>
          </a:xfrm>
          <a:prstGeom prst="leftBrace">
            <a:avLst>
              <a:gd name="adj1" fmla="val 69444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53" name="Text Box 17"/>
          <p:cNvSpPr txBox="1"/>
          <p:nvPr/>
        </p:nvSpPr>
        <p:spPr>
          <a:xfrm>
            <a:off x="4114800" y="3200400"/>
            <a:ext cx="1600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正面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54" name="Text Box 18"/>
          <p:cNvSpPr txBox="1"/>
          <p:nvPr/>
        </p:nvSpPr>
        <p:spPr>
          <a:xfrm>
            <a:off x="5257800" y="3276600"/>
            <a:ext cx="24384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嗟来之食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5555" name="AutoShape 19"/>
          <p:cNvSpPr/>
          <p:nvPr/>
        </p:nvSpPr>
        <p:spPr>
          <a:xfrm>
            <a:off x="5029200" y="3429000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56" name="AutoShape 20"/>
          <p:cNvSpPr/>
          <p:nvPr/>
        </p:nvSpPr>
        <p:spPr>
          <a:xfrm>
            <a:off x="6781800" y="3124200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57" name="Text Box 21"/>
          <p:cNvSpPr txBox="1"/>
          <p:nvPr/>
        </p:nvSpPr>
        <p:spPr>
          <a:xfrm>
            <a:off x="6781800" y="3048000"/>
            <a:ext cx="2438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行道之人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65558" name="Text Box 22"/>
          <p:cNvSpPr txBox="1"/>
          <p:nvPr/>
        </p:nvSpPr>
        <p:spPr>
          <a:xfrm>
            <a:off x="6781800" y="358140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宋体" panose="02010600030101010101" pitchFamily="2" charset="-122"/>
              </a:rPr>
              <a:t>乞人</a:t>
            </a:r>
            <a:endParaRPr lang="zh-CN" altLang="en-US" sz="3200" b="1" dirty="0">
              <a:solidFill>
                <a:schemeClr val="accent2"/>
              </a:solidFill>
              <a:latin typeface="宋体" panose="02010600030101010101" pitchFamily="2" charset="-122"/>
            </a:endParaRPr>
          </a:p>
        </p:txBody>
      </p:sp>
      <p:sp>
        <p:nvSpPr>
          <p:cNvPr id="65559" name="Text Box 23"/>
          <p:cNvSpPr txBox="1"/>
          <p:nvPr/>
        </p:nvSpPr>
        <p:spPr>
          <a:xfrm>
            <a:off x="4038600" y="4953000"/>
            <a:ext cx="12192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反面</a:t>
            </a:r>
            <a:endParaRPr lang="zh-CN" altLang="en-US" sz="32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60" name="AutoShape 24"/>
          <p:cNvSpPr/>
          <p:nvPr/>
        </p:nvSpPr>
        <p:spPr>
          <a:xfrm>
            <a:off x="4953000" y="5105400"/>
            <a:ext cx="228600" cy="228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61" name="Text Box 25"/>
          <p:cNvSpPr txBox="1"/>
          <p:nvPr/>
        </p:nvSpPr>
        <p:spPr>
          <a:xfrm>
            <a:off x="5105400" y="4967288"/>
            <a:ext cx="1676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万钟之禄</a:t>
            </a:r>
            <a:endParaRPr lang="zh-CN" altLang="en-US" sz="28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62" name="AutoShape 26"/>
          <p:cNvSpPr/>
          <p:nvPr/>
        </p:nvSpPr>
        <p:spPr>
          <a:xfrm>
            <a:off x="6705600" y="4267200"/>
            <a:ext cx="76200" cy="1600200"/>
          </a:xfrm>
          <a:prstGeom prst="leftBrace">
            <a:avLst>
              <a:gd name="adj1" fmla="val 175000"/>
              <a:gd name="adj2" fmla="val 500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63" name="Text Box 27"/>
          <p:cNvSpPr txBox="1"/>
          <p:nvPr/>
        </p:nvSpPr>
        <p:spPr>
          <a:xfrm>
            <a:off x="6781800" y="4038600"/>
            <a:ext cx="21336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宫室之美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64" name="Text Box 28"/>
          <p:cNvSpPr txBox="1"/>
          <p:nvPr/>
        </p:nvSpPr>
        <p:spPr>
          <a:xfrm>
            <a:off x="6781800" y="4572000"/>
            <a:ext cx="18288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妻妾之奉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65" name="Text Box 29"/>
          <p:cNvSpPr txBox="1"/>
          <p:nvPr/>
        </p:nvSpPr>
        <p:spPr>
          <a:xfrm>
            <a:off x="6781800" y="5181600"/>
            <a:ext cx="3581400" cy="11372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所识穷乏者得我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66" name="AutoShape 30"/>
          <p:cNvSpPr/>
          <p:nvPr/>
        </p:nvSpPr>
        <p:spPr>
          <a:xfrm>
            <a:off x="9906000" y="1447800"/>
            <a:ext cx="76200" cy="4114800"/>
          </a:xfrm>
          <a:prstGeom prst="rightBrace">
            <a:avLst>
              <a:gd name="adj1" fmla="val 450000"/>
              <a:gd name="adj2" fmla="val 50500"/>
            </a:avLst>
          </a:prstGeom>
          <a:noFill/>
          <a:ln w="3810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67" name="Text Box 31"/>
          <p:cNvSpPr txBox="1"/>
          <p:nvPr/>
        </p:nvSpPr>
        <p:spPr>
          <a:xfrm>
            <a:off x="9978708" y="2895600"/>
            <a:ext cx="675005" cy="1905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D60093"/>
                </a:solidFill>
                <a:latin typeface="Times New Roman" panose="02020603050405020304" pitchFamily="18" charset="0"/>
              </a:rPr>
              <a:t>本    心</a:t>
            </a:r>
            <a:endParaRPr lang="zh-CN" altLang="en-US" sz="3200" b="1" dirty="0">
              <a:solidFill>
                <a:srgbClr val="D60093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68" name="Rectangle 32"/>
          <p:cNvSpPr/>
          <p:nvPr/>
        </p:nvSpPr>
        <p:spPr>
          <a:xfrm>
            <a:off x="4267200" y="3733800"/>
            <a:ext cx="1066800" cy="1066800"/>
          </a:xfrm>
          <a:prstGeom prst="rect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69" name="Line 33"/>
          <p:cNvSpPr/>
          <p:nvPr/>
        </p:nvSpPr>
        <p:spPr>
          <a:xfrm>
            <a:off x="4800600" y="3810000"/>
            <a:ext cx="0" cy="990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5570" name="Text Box 34"/>
          <p:cNvSpPr txBox="1"/>
          <p:nvPr/>
        </p:nvSpPr>
        <p:spPr>
          <a:xfrm>
            <a:off x="4264660" y="3962400"/>
            <a:ext cx="551815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对 比</a:t>
            </a:r>
            <a:endParaRPr lang="zh-CN" altLang="en-US" sz="2400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71" name="Text Box 35"/>
          <p:cNvSpPr txBox="1"/>
          <p:nvPr/>
        </p:nvSpPr>
        <p:spPr>
          <a:xfrm>
            <a:off x="4798060" y="3962400"/>
            <a:ext cx="551815" cy="91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论 证</a:t>
            </a:r>
            <a:endParaRPr lang="zh-CN" altLang="en-US" sz="2400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72" name="Rectangle 36"/>
          <p:cNvSpPr/>
          <p:nvPr/>
        </p:nvSpPr>
        <p:spPr>
          <a:xfrm>
            <a:off x="3962400" y="1219200"/>
            <a:ext cx="914400" cy="990600"/>
          </a:xfrm>
          <a:prstGeom prst="rect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73" name="Line 37"/>
          <p:cNvSpPr/>
          <p:nvPr/>
        </p:nvSpPr>
        <p:spPr>
          <a:xfrm>
            <a:off x="4419600" y="1219200"/>
            <a:ext cx="0" cy="9906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65574" name="Text Box 38"/>
          <p:cNvSpPr txBox="1"/>
          <p:nvPr/>
        </p:nvSpPr>
        <p:spPr>
          <a:xfrm>
            <a:off x="4401185" y="1295400"/>
            <a:ext cx="551815" cy="9144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论 证</a:t>
            </a:r>
            <a:endParaRPr lang="zh-CN" altLang="en-US" sz="2400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75" name="Text Box 39"/>
          <p:cNvSpPr txBox="1"/>
          <p:nvPr/>
        </p:nvSpPr>
        <p:spPr>
          <a:xfrm>
            <a:off x="3943985" y="1295400"/>
            <a:ext cx="551815" cy="1066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33"/>
                </a:solidFill>
                <a:latin typeface="Times New Roman" panose="02020603050405020304" pitchFamily="18" charset="0"/>
              </a:rPr>
              <a:t>对 比</a:t>
            </a:r>
            <a:endParaRPr lang="zh-CN" altLang="en-US" sz="2400" b="1" dirty="0">
              <a:solidFill>
                <a:srgbClr val="660033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76" name="Text Box 40"/>
          <p:cNvSpPr txBox="1"/>
          <p:nvPr/>
        </p:nvSpPr>
        <p:spPr>
          <a:xfrm>
            <a:off x="1600200" y="381000"/>
            <a:ext cx="11430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chemeClr val="accent2"/>
                </a:solidFill>
                <a:latin typeface="Times New Roman" panose="02020603050405020304" pitchFamily="18" charset="0"/>
              </a:rPr>
              <a:t>鱼  熊掌</a:t>
            </a:r>
            <a:endParaRPr lang="zh-CN" altLang="en-US" sz="3200" b="1" dirty="0">
              <a:solidFill>
                <a:schemeClr val="accent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77" name="Rectangle 41"/>
          <p:cNvSpPr/>
          <p:nvPr/>
        </p:nvSpPr>
        <p:spPr>
          <a:xfrm>
            <a:off x="2743200" y="990600"/>
            <a:ext cx="990600" cy="1295400"/>
          </a:xfrm>
          <a:prstGeom prst="rect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78" name="Rectangle 42"/>
          <p:cNvSpPr/>
          <p:nvPr/>
        </p:nvSpPr>
        <p:spPr>
          <a:xfrm>
            <a:off x="2819400" y="4038600"/>
            <a:ext cx="990600" cy="1295400"/>
          </a:xfrm>
          <a:prstGeom prst="rect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79" name="Text Box 43"/>
          <p:cNvSpPr txBox="1"/>
          <p:nvPr/>
        </p:nvSpPr>
        <p:spPr>
          <a:xfrm>
            <a:off x="2667000" y="1143000"/>
            <a:ext cx="121920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道 理 论 证</a:t>
            </a:r>
            <a:endParaRPr lang="zh-CN" altLang="en-US" sz="3200" b="1" dirty="0">
              <a:latin typeface="Times New Roman" panose="02020603050405020304" pitchFamily="18" charset="0"/>
            </a:endParaRPr>
          </a:p>
        </p:txBody>
      </p:sp>
      <p:sp>
        <p:nvSpPr>
          <p:cNvPr id="65580" name="Text Box 44"/>
          <p:cNvSpPr txBox="1"/>
          <p:nvPr/>
        </p:nvSpPr>
        <p:spPr>
          <a:xfrm>
            <a:off x="2743200" y="4114800"/>
            <a:ext cx="160020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</a:rPr>
              <a:t>举 例 论 证</a:t>
            </a:r>
            <a:endParaRPr lang="zh-CN" altLang="en-US" sz="3200" b="1" dirty="0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2400" b="1" dirty="0">
              <a:latin typeface="Times New Roman" panose="02020603050405020304" pitchFamily="18" charset="0"/>
            </a:endParaRPr>
          </a:p>
        </p:txBody>
      </p:sp>
      <p:sp>
        <p:nvSpPr>
          <p:cNvPr id="65581" name="Text Box 45"/>
          <p:cNvSpPr txBox="1"/>
          <p:nvPr/>
        </p:nvSpPr>
        <p:spPr>
          <a:xfrm>
            <a:off x="1672590" y="5334000"/>
            <a:ext cx="705485" cy="14478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p>
            <a:pPr>
              <a:spcBef>
                <a:spcPct val="50000"/>
              </a:spcBef>
            </a:pPr>
            <a:r>
              <a:rPr lang="zh-CN" altLang="en-US" sz="3400" b="1" dirty="0">
                <a:solidFill>
                  <a:srgbClr val="0000CC"/>
                </a:solidFill>
                <a:latin typeface="Times New Roman" panose="02020603050405020304" pitchFamily="18" charset="0"/>
              </a:rPr>
              <a:t>论点</a:t>
            </a:r>
            <a:endParaRPr lang="zh-CN" altLang="en-US" sz="3400" b="1" dirty="0">
              <a:solidFill>
                <a:srgbClr val="0000CC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82" name="Rectangle 46"/>
          <p:cNvSpPr/>
          <p:nvPr/>
        </p:nvSpPr>
        <p:spPr>
          <a:xfrm rot="5311984">
            <a:off x="1449388" y="1676400"/>
            <a:ext cx="1144587" cy="838200"/>
          </a:xfrm>
          <a:prstGeom prst="rect">
            <a:avLst/>
          </a:prstGeom>
          <a:solidFill>
            <a:srgbClr val="00CCFF"/>
          </a:solidFill>
          <a:ln w="9525" cap="flat" cmpd="sng">
            <a:solidFill>
              <a:srgbClr val="00CCFF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5583" name="Text Box 47"/>
          <p:cNvSpPr txBox="1"/>
          <p:nvPr/>
        </p:nvSpPr>
        <p:spPr>
          <a:xfrm>
            <a:off x="1600200" y="1676400"/>
            <a:ext cx="1219200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2"/>
                </a:solidFill>
                <a:latin typeface="Times New Roman" panose="02020603050405020304" pitchFamily="18" charset="0"/>
              </a:rPr>
              <a:t>比喻论证</a:t>
            </a:r>
            <a:endParaRPr lang="zh-CN" altLang="en-US" sz="2800" b="1" dirty="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65584" name="Line 48"/>
          <p:cNvSpPr/>
          <p:nvPr/>
        </p:nvSpPr>
        <p:spPr>
          <a:xfrm>
            <a:off x="2057400" y="1447800"/>
            <a:ext cx="0" cy="1447800"/>
          </a:xfrm>
          <a:prstGeom prst="line">
            <a:avLst/>
          </a:prstGeom>
          <a:ln w="3810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" name="文本框 1"/>
          <p:cNvSpPr txBox="1"/>
          <p:nvPr/>
        </p:nvSpPr>
        <p:spPr>
          <a:xfrm>
            <a:off x="200025" y="217805"/>
            <a:ext cx="859790" cy="6548120"/>
          </a:xfrm>
          <a:prstGeom prst="rect">
            <a:avLst/>
          </a:prstGeom>
          <a:noFill/>
        </p:spPr>
        <p:txBody>
          <a:bodyPr vert="eaVert" wrap="none" rtlCol="0" anchor="t">
            <a:spAutoFit/>
          </a:bodyPr>
          <a:p>
            <a:r>
              <a:rPr lang="en-US" altLang="zh-CN" sz="4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44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、归纳本文的论证方法。</a:t>
            </a:r>
            <a:endParaRPr lang="zh-CN" altLang="en-US" sz="44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55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55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5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55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655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55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55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65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655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55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55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655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9" dur="500"/>
                                        <p:tgtEl>
                                          <p:spTgt spid="655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8" dur="500"/>
                                        <p:tgtEl>
                                          <p:spTgt spid="65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3" dur="500"/>
                                        <p:tgtEl>
                                          <p:spTgt spid="65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5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4" dur="500"/>
                                        <p:tgtEl>
                                          <p:spTgt spid="65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655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0" fill="hold"/>
                                        <p:tgtEl>
                                          <p:spTgt spid="655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500" fill="hold"/>
                                        <p:tgtEl>
                                          <p:spTgt spid="655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500" fill="hold"/>
                                        <p:tgtEl>
                                          <p:spTgt spid="655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5" dur="500"/>
                                        <p:tgtEl>
                                          <p:spTgt spid="65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0" dur="500"/>
                                        <p:tgtEl>
                                          <p:spTgt spid="65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uiExpand="1"/>
      <p:bldP spid="65539" grpId="0" bldLvl="0" animBg="1"/>
      <p:bldP spid="65541" grpId="0" bldLvl="0" animBg="1"/>
      <p:bldP spid="65542" grpId="0"/>
      <p:bldP spid="65543" grpId="0" bldLvl="0" animBg="1"/>
      <p:bldP spid="65544" grpId="0"/>
      <p:bldP spid="65545" grpId="0"/>
      <p:bldP spid="65546" grpId="0"/>
      <p:bldP spid="65547" grpId="0" bldLvl="0" animBg="1"/>
      <p:bldP spid="65548" grpId="0"/>
      <p:bldP spid="65549" grpId="0"/>
      <p:bldP spid="65550" grpId="0" bldLvl="0" animBg="1"/>
      <p:bldP spid="65551" grpId="0"/>
      <p:bldP spid="65552" grpId="0" bldLvl="0" animBg="1"/>
      <p:bldP spid="65553" grpId="0"/>
      <p:bldP spid="65554" grpId="0"/>
      <p:bldP spid="65555" grpId="0" bldLvl="0" animBg="1"/>
      <p:bldP spid="65556" grpId="0" bldLvl="0" animBg="1"/>
      <p:bldP spid="65557" grpId="0"/>
      <p:bldP spid="65558" grpId="0"/>
      <p:bldP spid="65559" grpId="0"/>
      <p:bldP spid="65560" grpId="0" bldLvl="0" animBg="1"/>
      <p:bldP spid="65561" grpId="0"/>
      <p:bldP spid="65562" grpId="0" bldLvl="0" animBg="1"/>
      <p:bldP spid="65563" grpId="0"/>
      <p:bldP spid="65564" grpId="0"/>
      <p:bldP spid="65565" grpId="0"/>
      <p:bldP spid="65566" grpId="0" bldLvl="0" animBg="1"/>
      <p:bldP spid="65567" grpId="0"/>
      <p:bldP spid="65568" grpId="0" bldLvl="0" animBg="1"/>
      <p:bldP spid="65570" grpId="0"/>
      <p:bldP spid="65571" grpId="0"/>
      <p:bldP spid="65572" grpId="0" bldLvl="0" animBg="1"/>
      <p:bldP spid="65574" grpId="0"/>
      <p:bldP spid="65575" grpId="0"/>
      <p:bldP spid="65576" grpId="0"/>
      <p:bldP spid="65577" grpId="0" bldLvl="0" animBg="1"/>
      <p:bldP spid="65578" grpId="0" bldLvl="0" animBg="1"/>
      <p:bldP spid="65579" grpId="0"/>
      <p:bldP spid="65580" grpId="0"/>
      <p:bldP spid="65581" grpId="0"/>
      <p:bldP spid="65582" grpId="0" bldLvl="0" animBg="1"/>
      <p:bldP spid="65583" grpId="0"/>
      <p:bldP spid="2" grpId="0" uiExpan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6562" name="Text Box 2"/>
          <p:cNvSpPr txBox="1"/>
          <p:nvPr/>
        </p:nvSpPr>
        <p:spPr>
          <a:xfrm>
            <a:off x="273050" y="156845"/>
            <a:ext cx="8426450" cy="27355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35000"/>
              </a:spcBef>
              <a:spcAft>
                <a:spcPct val="50000"/>
              </a:spcAft>
            </a:pPr>
            <a:r>
              <a:rPr lang="zh-CN" altLang="en-US" sz="80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黑体" panose="02010609060101010101" pitchFamily="49" charset="-122"/>
              </a:rPr>
              <a:t>文章主题：</a:t>
            </a:r>
            <a:endParaRPr lang="zh-CN" altLang="en-US" sz="3600" b="1" dirty="0">
              <a:latin typeface="Times New Roman" panose="02020603050405020304" pitchFamily="18" charset="0"/>
            </a:endParaRPr>
          </a:p>
          <a:p>
            <a:pPr algn="just">
              <a:lnSpc>
                <a:spcPct val="130000"/>
              </a:lnSpc>
              <a:spcBef>
                <a:spcPct val="10000"/>
              </a:spcBef>
            </a:pPr>
            <a:r>
              <a:rPr lang="zh-CN" altLang="en-US" sz="3600" dirty="0">
                <a:latin typeface="Times New Roman" panose="02020603050405020304" pitchFamily="18" charset="0"/>
              </a:rPr>
              <a:t>       </a:t>
            </a:r>
            <a:endParaRPr lang="zh-CN" altLang="en-US" sz="3600" dirty="0">
              <a:latin typeface="Times New Roman" panose="02020603050405020304" pitchFamily="18" charset="0"/>
            </a:endParaRPr>
          </a:p>
        </p:txBody>
      </p:sp>
      <p:sp>
        <p:nvSpPr>
          <p:cNvPr id="66563" name="Text Box 3"/>
          <p:cNvSpPr txBox="1"/>
          <p:nvPr/>
        </p:nvSpPr>
        <p:spPr>
          <a:xfrm>
            <a:off x="463550" y="1774825"/>
            <a:ext cx="11485245" cy="3138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en-US" altLang="zh-CN" sz="6600" b="1" dirty="0">
                <a:solidFill>
                  <a:srgbClr val="FF0000"/>
                </a:solidFill>
                <a:latin typeface="Arial" panose="020B0604020202020204" pitchFamily="34" charset="0"/>
              </a:rPr>
              <a:t>        </a:t>
            </a:r>
            <a:r>
              <a:rPr lang="zh-CN" altLang="en-US" sz="6600" b="1" dirty="0">
                <a:solidFill>
                  <a:srgbClr val="FF0000"/>
                </a:solidFill>
                <a:latin typeface="Arial" panose="020B0604020202020204" pitchFamily="34" charset="0"/>
              </a:rPr>
              <a:t>在面临人生的抉择时，将正义放在首 位，摒弃利己的私心。</a:t>
            </a:r>
            <a:endParaRPr lang="zh-CN" altLang="en-US" sz="6600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6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 bldLvl="0"/>
      <p:bldP spid="66563" grpId="0" bldLvl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7586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140335" y="1151255"/>
            <a:ext cx="11716385" cy="5760720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42900" marR="0" lvl="0" indent="-342900" algn="l" defTabSz="914400" rtl="0" fontAlgn="base">
              <a:lnSpc>
                <a:spcPts val="52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kumimoji="0" lang="zh-CN" altLang="zh-CN" sz="36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黑体" panose="02010609060101010101" pitchFamily="49" charset="-122"/>
                <a:cs typeface="+mn-cs"/>
              </a:rPr>
              <a:t>             </a:t>
            </a:r>
            <a:r>
              <a:rPr kumimoji="0" 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本文是一篇论述道德标准和政治节操的说理散文。作者以严肃的态度，庄重的言语，阐述生死与“义”的关系，指出“义”的价值高于生命。一个正直的人，有道德修养的人，应当为义而生，为义而死，在必要时要“舍生取义”，而不能“见利忘义”。不辨礼义而贪求富贵的行为是不足取的。</a:t>
            </a:r>
            <a:endParaRPr kumimoji="0" lang="zh-CN" sz="44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0" lang="zh-CN" altLang="zh-CN" sz="44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517525" y="173196"/>
            <a:ext cx="3855720" cy="977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7200" b="1" i="0" u="none" strike="noStrike" kern="1200" cap="none" spc="0" normalizeH="0" baseline="0" noProof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总结全文</a:t>
            </a:r>
            <a:endParaRPr kumimoji="0" lang="zh-CN" altLang="en-US" sz="7200" b="1" i="0" u="none" strike="noStrike" kern="1200" cap="none" spc="0" normalizeH="0" baseline="0" noProof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6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156210" y="844550"/>
            <a:ext cx="9839325" cy="34150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 fontAlgn="auto">
              <a:lnSpc>
                <a:spcPct val="150000"/>
              </a:lnSpc>
            </a:pPr>
            <a:r>
              <a:rPr lang="en-US" altLang="zh-CN" sz="4800" b="1" dirty="0">
                <a:sym typeface="+mn-ea"/>
              </a:rPr>
              <a:t>1</a:t>
            </a:r>
            <a:r>
              <a:rPr lang="zh-CN" altLang="en-US" sz="4800" b="1" dirty="0">
                <a:sym typeface="+mn-ea"/>
              </a:rPr>
              <a:t>、本文的中心论点是</a:t>
            </a:r>
            <a:endParaRPr lang="zh-CN" altLang="en-US" sz="4800" b="1" dirty="0">
              <a:sym typeface="+mn-ea"/>
            </a:endParaRPr>
          </a:p>
          <a:p>
            <a:pPr algn="l" fontAlgn="auto">
              <a:lnSpc>
                <a:spcPct val="150000"/>
              </a:lnSpc>
            </a:pPr>
            <a:endParaRPr lang="en-US" altLang="zh-CN" sz="48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l" fontAlgn="auto">
              <a:lnSpc>
                <a:spcPct val="15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、文中能概括全篇大意的句子是：</a:t>
            </a:r>
            <a:r>
              <a:rPr lang="zh-CN" altLang="en-US" sz="4800" dirty="0">
                <a:latin typeface="Arial" panose="020B0604020202020204" pitchFamily="34" charset="0"/>
                <a:sym typeface="+mn-ea"/>
              </a:rPr>
              <a:t> </a:t>
            </a:r>
            <a:endParaRPr lang="zh-CN" altLang="en-US" sz="4800"/>
          </a:p>
        </p:txBody>
      </p:sp>
      <p:sp>
        <p:nvSpPr>
          <p:cNvPr id="70658" name="Rectangle 2"/>
          <p:cNvSpPr>
            <a:spLocks noGrp="1" noRot="1"/>
          </p:cNvSpPr>
          <p:nvPr>
            <p:ph type="title"/>
          </p:nvPr>
        </p:nvSpPr>
        <p:spPr>
          <a:xfrm>
            <a:off x="381635" y="129540"/>
            <a:ext cx="10515600" cy="132556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8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课堂巩固</a:t>
            </a:r>
            <a:endParaRPr lang="zh-CN" altLang="en-US" sz="8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70660" name="Text Box 4"/>
          <p:cNvSpPr txBox="1"/>
          <p:nvPr/>
        </p:nvSpPr>
        <p:spPr>
          <a:xfrm>
            <a:off x="381635" y="2136140"/>
            <a:ext cx="1129284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生，亦我所欲也；义，亦我所欲也，二者不可得兼，舍生而取义者也。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 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0662" name="Text Box 6"/>
          <p:cNvSpPr txBox="1"/>
          <p:nvPr/>
        </p:nvSpPr>
        <p:spPr>
          <a:xfrm>
            <a:off x="285115" y="4437380"/>
            <a:ext cx="1120902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生，亦无所欲也，义，亦我所欲也；二者不可得兼，舍生而取义者也。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0660">
                                            <p:txEl>
                                              <p:charRg st="0" end="3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7066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82" name="Rectangle 2"/>
          <p:cNvSpPr>
            <a:spLocks noGrp="1" noRot="1"/>
          </p:cNvSpPr>
          <p:nvPr>
            <p:ph type="title"/>
          </p:nvPr>
        </p:nvSpPr>
        <p:spPr>
          <a:xfrm>
            <a:off x="81280" y="1084580"/>
            <a:ext cx="11494770" cy="4221480"/>
          </a:xfrm>
        </p:spPr>
        <p:txBody>
          <a:bodyPr vert="horz" wrap="square" lIns="91440" tIns="45720" rIns="91440" bIns="45720" anchor="ctr">
            <a:normAutofit fontScale="90000"/>
          </a:bodyPr>
          <a:p>
            <a:pPr fontAlgn="auto">
              <a:lnSpc>
                <a:spcPct val="15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、体现“性本善”思想的句子是：</a:t>
            </a:r>
            <a:b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zh-CN" altLang="en-US" sz="48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4800" b="1" dirty="0">
                <a:solidFill>
                  <a:srgbClr val="000000"/>
                </a:solidFill>
                <a:sym typeface="+mn-ea"/>
              </a:rPr>
              <a:t>4</a:t>
            </a:r>
            <a:r>
              <a:rPr lang="zh-CN" altLang="en-US" sz="4800" b="1" dirty="0">
                <a:solidFill>
                  <a:srgbClr val="000000"/>
                </a:solidFill>
                <a:sym typeface="+mn-ea"/>
              </a:rPr>
              <a:t>、孟子认为能做到舍生取义的人是</a:t>
            </a:r>
            <a:br>
              <a:rPr lang="zh-CN" altLang="en-US" sz="4800" b="1" dirty="0">
                <a:solidFill>
                  <a:srgbClr val="000000"/>
                </a:solidFill>
                <a:sym typeface="+mn-ea"/>
              </a:rPr>
            </a:br>
            <a:br>
              <a:rPr lang="zh-CN" altLang="en-US" sz="4800" b="1" dirty="0">
                <a:solidFill>
                  <a:srgbClr val="000000"/>
                </a:solidFill>
                <a:sym typeface="+mn-ea"/>
              </a:rPr>
            </a:br>
            <a:r>
              <a:rPr lang="zh-CN" altLang="en-US" sz="4800" b="1" dirty="0">
                <a:solidFill>
                  <a:srgbClr val="000000"/>
                </a:solidFill>
                <a:sym typeface="+mn-ea"/>
              </a:rPr>
              <a:t> </a:t>
            </a:r>
            <a:r>
              <a:rPr lang="en-US" altLang="zh-CN" sz="4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5</a:t>
            </a: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、孟子认为失其本心的行为是：</a:t>
            </a:r>
            <a: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  <a:sym typeface="+mn-ea"/>
              </a:rPr>
              <a:t> </a:t>
            </a:r>
            <a:br>
              <a:rPr lang="zh-CN" altLang="en-US" sz="4800" dirty="0">
                <a:solidFill>
                  <a:srgbClr val="000000"/>
                </a:solidFill>
                <a:latin typeface="Arial" panose="020B0604020202020204" pitchFamily="34" charset="0"/>
              </a:rPr>
            </a:br>
            <a:br>
              <a:rPr lang="zh-CN" altLang="en-US" sz="4800" b="1" dirty="0">
                <a:solidFill>
                  <a:srgbClr val="000000"/>
                </a:solidFill>
              </a:rPr>
            </a:br>
            <a:r>
              <a:rPr lang="zh-CN" altLang="en-US" sz="3200" dirty="0"/>
              <a:t> </a:t>
            </a:r>
            <a:endParaRPr lang="zh-CN" altLang="en-US" dirty="0"/>
          </a:p>
        </p:txBody>
      </p:sp>
      <p:sp>
        <p:nvSpPr>
          <p:cNvPr id="71684" name="Text Box 4"/>
          <p:cNvSpPr txBox="1"/>
          <p:nvPr/>
        </p:nvSpPr>
        <p:spPr>
          <a:xfrm>
            <a:off x="358775" y="1219835"/>
            <a:ext cx="112172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非独贤者有是心也，人皆有之，贤者能勿丧耳。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1685" name="Text Box 5"/>
          <p:cNvSpPr txBox="1"/>
          <p:nvPr/>
        </p:nvSpPr>
        <p:spPr>
          <a:xfrm>
            <a:off x="358458" y="3106103"/>
            <a:ext cx="78409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所欲有甚于生者，所恶有甚于死者</a:t>
            </a:r>
            <a:endParaRPr lang="zh-CN" altLang="en-US" sz="4000" b="1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686" name="Text Box 6"/>
          <p:cNvSpPr txBox="1"/>
          <p:nvPr/>
        </p:nvSpPr>
        <p:spPr>
          <a:xfrm>
            <a:off x="1847850" y="3789363"/>
            <a:ext cx="68040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1687" name="Text Box 7"/>
          <p:cNvSpPr txBox="1"/>
          <p:nvPr/>
        </p:nvSpPr>
        <p:spPr>
          <a:xfrm>
            <a:off x="358775" y="4801235"/>
            <a:ext cx="1145286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万钟则不辩礼义而受之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为宫室之美而受之；为妻妾之奉受之；为所识穷乏者得我而为之</a:t>
            </a:r>
            <a:r>
              <a:rPr lang="en-US" altLang="zh-CN" sz="3600" b="1" dirty="0">
                <a:solidFill>
                  <a:srgbClr val="FF0000"/>
                </a:solidFill>
                <a:latin typeface="Arial" panose="020B0604020202020204" pitchFamily="34" charset="0"/>
              </a:rPr>
              <a:t>) </a:t>
            </a:r>
            <a:endParaRPr lang="en-US" altLang="zh-CN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1684">
                                            <p:txEl>
                                              <p:charRg st="0" end="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71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1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1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5" grpId="0"/>
      <p:bldP spid="71686" grpId="0"/>
      <p:bldP spid="7168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2706" name="Rectangle 2"/>
          <p:cNvSpPr>
            <a:spLocks noGrp="1" noRot="1"/>
          </p:cNvSpPr>
          <p:nvPr>
            <p:ph type="title"/>
          </p:nvPr>
        </p:nvSpPr>
        <p:spPr>
          <a:xfrm>
            <a:off x="330200" y="741045"/>
            <a:ext cx="10515600" cy="3755390"/>
          </a:xfrm>
        </p:spPr>
        <p:txBody>
          <a:bodyPr vert="horz" wrap="square" lIns="91440" tIns="45720" rIns="91440" bIns="45720" anchor="ctr">
            <a:normAutofit fontScale="90000"/>
          </a:bodyPr>
          <a:p>
            <a:pPr fontAlgn="auto">
              <a:lnSpc>
                <a:spcPct val="100000"/>
              </a:lnSpc>
            </a:pPr>
            <a:r>
              <a:rPr lang="en-US" altLang="zh-CN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、在孟子看来，什么情况下，即使遇到祸患也会挺身而出的？</a:t>
            </a:r>
            <a:b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r>
              <a:rPr lang="en-US" altLang="zh-CN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7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、不辩礼仪的接受万钟是为了</a:t>
            </a:r>
            <a:b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b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</a:br>
            <a:r>
              <a:rPr lang="en-US" altLang="zh-CN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</a:t>
            </a:r>
            <a: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、文中与“嗟来之食”的意思相一致的句子是： </a:t>
            </a:r>
            <a:br>
              <a:rPr lang="zh-CN" altLang="en-US" sz="4800" b="1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endParaRPr lang="zh-CN" altLang="en-US" sz="4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2709" name="Text Box 5"/>
          <p:cNvSpPr txBox="1"/>
          <p:nvPr/>
        </p:nvSpPr>
        <p:spPr>
          <a:xfrm>
            <a:off x="330200" y="2567940"/>
            <a:ext cx="105746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为宫室之美，妻妾之奉，所识穷乏者得我与？ 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2710" name="Text Box 6"/>
          <p:cNvSpPr txBox="1"/>
          <p:nvPr/>
        </p:nvSpPr>
        <p:spPr>
          <a:xfrm>
            <a:off x="2135188" y="3789363"/>
            <a:ext cx="871061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zh-CN" altLang="en-US" sz="32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72711" name="Rectangle 7"/>
          <p:cNvSpPr/>
          <p:nvPr/>
        </p:nvSpPr>
        <p:spPr>
          <a:xfrm>
            <a:off x="692150" y="4794885"/>
            <a:ext cx="10354945" cy="132207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呼尔而与之，行道之人弗受；蹴尔而与之，乞人不屑也。</a:t>
            </a:r>
            <a:endParaRPr lang="zh-CN" altLang="en-US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73075" y="1346200"/>
            <a:ext cx="8466455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/>
            <a:r>
              <a:rPr lang="zh-CN" altLang="en-US" sz="4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所恶有甚于死者，故患有所不辟也。</a:t>
            </a:r>
            <a:r>
              <a:rPr lang="zh-CN" altLang="en-US" sz="4000" b="1" dirty="0">
                <a:solidFill>
                  <a:srgbClr val="FF0000"/>
                </a:solidFill>
                <a:sym typeface="+mn-ea"/>
              </a:rPr>
              <a:t> </a:t>
            </a:r>
            <a:endParaRPr lang="zh-CN" altLang="en-US" sz="4000" b="1" dirty="0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2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27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8" dur="5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6" grpId="0"/>
      <p:bldP spid="72709" grpId="0"/>
      <p:bldP spid="72710" grpId="0"/>
      <p:bldP spid="72711" grpId="0"/>
      <p:bldP spid="2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Rectangle 2"/>
          <p:cNvSpPr>
            <a:spLocks noGrp="1" noRot="1"/>
          </p:cNvSpPr>
          <p:nvPr>
            <p:ph type="title"/>
          </p:nvPr>
        </p:nvSpPr>
        <p:spPr>
          <a:xfrm>
            <a:off x="175260" y="21590"/>
            <a:ext cx="10515600" cy="1325563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en-US" altLang="zh-CN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9</a:t>
            </a:r>
            <a:r>
              <a:rPr lang="zh-CN" altLang="en-US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、选出品读有误的一项（       ）</a:t>
            </a:r>
            <a:endParaRPr lang="zh-CN" altLang="en-US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3732" name="Text Box 4"/>
          <p:cNvSpPr txBox="1"/>
          <p:nvPr/>
        </p:nvSpPr>
        <p:spPr>
          <a:xfrm>
            <a:off x="6725603" y="330835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5260" y="1037590"/>
            <a:ext cx="11708765" cy="4728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520"/>
              </a:lnSpc>
            </a:pP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A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、本文以“鱼”比喻为正义，以“熊掌”比喻为生命；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fontAlgn="auto">
              <a:lnSpc>
                <a:spcPts val="4520"/>
              </a:lnSpc>
            </a:pP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B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、“非独贤者有是心也”中的“是心”是指“这种本性”，即“羞恶之心”；用原文句子说就是“所欲有甚于生者，所恶有甚于死者”。或指“舍生取义”</a:t>
            </a: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.</a:t>
            </a:r>
            <a:endParaRPr lang="en-US" altLang="zh-CN" sz="3200" b="1" dirty="0">
              <a:solidFill>
                <a:schemeClr val="tx1"/>
              </a:solidFill>
            </a:endParaRPr>
          </a:p>
          <a:p>
            <a:pPr fontAlgn="auto">
              <a:lnSpc>
                <a:spcPts val="4520"/>
              </a:lnSpc>
            </a:pP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C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、“此之谓失其本心。”该句中的“此”是指“为宫室之美，妻妾之奉，所识穷乏者得我”而受“万钟”。</a:t>
            </a:r>
            <a:endParaRPr lang="zh-CN" altLang="en-US" sz="3200" b="1" dirty="0">
              <a:solidFill>
                <a:schemeClr val="tx1"/>
              </a:solidFill>
            </a:endParaRPr>
          </a:p>
          <a:p>
            <a:pPr fontAlgn="auto">
              <a:lnSpc>
                <a:spcPts val="4520"/>
              </a:lnSpc>
            </a:pPr>
            <a:r>
              <a:rPr lang="en-US" altLang="zh-CN" sz="3200" b="1" dirty="0">
                <a:solidFill>
                  <a:schemeClr val="tx1"/>
                </a:solidFill>
                <a:sym typeface="+mn-ea"/>
              </a:rPr>
              <a:t>D</a:t>
            </a:r>
            <a:r>
              <a:rPr lang="zh-CN" altLang="en-US" sz="3200" b="1" dirty="0">
                <a:solidFill>
                  <a:schemeClr val="tx1"/>
                </a:solidFill>
                <a:sym typeface="+mn-ea"/>
              </a:rPr>
              <a:t>、“由是则生而有不用也，由是则可以辟患而有不为也”的直接原因是“生亦我所欲”、“死亦我所恶”。 </a:t>
            </a:r>
            <a:endParaRPr lang="zh-CN" altLang="en-US" sz="3200" b="1" dirty="0">
              <a:solidFill>
                <a:schemeClr val="tx1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3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4754" name="Rectangle 2"/>
          <p:cNvSpPr>
            <a:spLocks noGrp="1" noRot="1"/>
          </p:cNvSpPr>
          <p:nvPr>
            <p:ph type="title"/>
          </p:nvPr>
        </p:nvSpPr>
        <p:spPr>
          <a:xfrm>
            <a:off x="116840" y="0"/>
            <a:ext cx="10515600" cy="1325563"/>
          </a:xfrm>
        </p:spPr>
        <p:txBody>
          <a:bodyPr vert="horz" wrap="square" lIns="91440" tIns="45720" rIns="91440" bIns="45720" anchor="ctr"/>
          <a:p>
            <a:pPr eaLnBrk="1" hangingPunct="1"/>
            <a:br>
              <a:rPr lang="zh-CN" altLang="zh-CN" sz="4000" dirty="0"/>
            </a:br>
            <a:r>
              <a:rPr lang="en-US" altLang="zh-CN" sz="4000" dirty="0"/>
              <a:t>10</a:t>
            </a:r>
            <a:r>
              <a:rPr lang="zh-CN" altLang="en-US" sz="4000" dirty="0"/>
              <a:t>、选出对本文理解有误的一项（   ）</a:t>
            </a:r>
            <a:endParaRPr lang="zh-CN" altLang="en-US" sz="4000" dirty="0"/>
          </a:p>
        </p:txBody>
      </p:sp>
      <p:sp>
        <p:nvSpPr>
          <p:cNvPr id="73732" name="Text Box 4"/>
          <p:cNvSpPr txBox="1"/>
          <p:nvPr/>
        </p:nvSpPr>
        <p:spPr>
          <a:xfrm rot="232614" flipV="1">
            <a:off x="7556500" y="588328"/>
            <a:ext cx="923925" cy="706755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73733" name="Text Box 5"/>
          <p:cNvSpPr txBox="1"/>
          <p:nvPr/>
        </p:nvSpPr>
        <p:spPr>
          <a:xfrm flipV="1">
            <a:off x="9409113" y="0"/>
            <a:ext cx="503237" cy="368300"/>
          </a:xfrm>
          <a:prstGeom prst="rect">
            <a:avLst/>
          </a:prstGeom>
          <a:noFill/>
          <a:ln w="9525">
            <a:noFill/>
          </a:ln>
        </p:spPr>
        <p:txBody>
          <a:bodyPr rot="10800000">
            <a:spAutoFit/>
          </a:bodyPr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5425" y="1325880"/>
            <a:ext cx="11858625" cy="50361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482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A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、这段文字运用了正反论证的方法论证中心论点。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482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B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、第一段文字主要侧重于讲道理，第二段文字则侧重于列举事例。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482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C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、本文中最能概括全篇主旨的句子是“鱼，我所欲也，熊掌，亦我所欲也，二者不可得兼，舍鱼而取熊掌者也。” 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fontAlgn="auto">
              <a:lnSpc>
                <a:spcPts val="4820"/>
              </a:lnSpc>
            </a:pPr>
            <a:r>
              <a:rPr lang="en-US" altLang="zh-CN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D</a:t>
            </a:r>
            <a:r>
              <a:rPr lang="zh-CN" altLang="en-US" sz="36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、本段中运用了比喻、对比、排比的修辞方法，赞扬了舍生取义的精神，批判了那些只贪图荣华富贵而不顾礼义廉耻的权贵们。起到了突出中心论点的作用。</a:t>
            </a:r>
            <a:endParaRPr lang="zh-CN" altLang="en-US" sz="36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373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5778" name="Rectangle 2"/>
          <p:cNvSpPr>
            <a:spLocks noGrp="1" noRot="1"/>
          </p:cNvSpPr>
          <p:nvPr>
            <p:ph type="title"/>
          </p:nvPr>
        </p:nvSpPr>
        <p:spPr>
          <a:xfrm>
            <a:off x="191135" y="85090"/>
            <a:ext cx="11751945" cy="1325880"/>
          </a:xfrm>
        </p:spPr>
        <p:txBody>
          <a:bodyPr vert="horz" wrap="square" lIns="91440" tIns="45720" rIns="91440" bIns="45720" anchor="ctr"/>
          <a:p>
            <a:pPr algn="l" eaLnBrk="1" hangingPunct="1"/>
            <a:r>
              <a:rPr lang="en-US" altLang="zh-CN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11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、分析下列各句中的“</a:t>
            </a:r>
            <a:r>
              <a:rPr lang="zh-CN" altLang="en-US" sz="4000" b="1" dirty="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”的不同，并说出你读过这些“</a:t>
            </a:r>
            <a:r>
              <a:rPr lang="zh-CN" altLang="en-US" sz="4000" b="1" dirty="0">
                <a:solidFill>
                  <a:srgbClr val="CC33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”的感受。</a:t>
            </a:r>
            <a:endParaRPr lang="zh-CN" altLang="en-US" sz="40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5779" name="Rectangle 3"/>
          <p:cNvSpPr>
            <a:spLocks noGrp="1" noRot="1"/>
          </p:cNvSpPr>
          <p:nvPr>
            <p:ph idx="1"/>
          </p:nvPr>
        </p:nvSpPr>
        <p:spPr>
          <a:xfrm>
            <a:off x="533400" y="1449705"/>
            <a:ext cx="11316970" cy="2527300"/>
          </a:xfrm>
        </p:spPr>
        <p:txBody>
          <a:bodyPr vert="horz" wrap="square" lIns="91440" tIns="45720" rIns="91440" bIns="45720" anchor="t">
            <a:noAutofit/>
          </a:bodyPr>
          <a:p>
            <a:pPr eaLnBrk="1" hangingPunct="1"/>
            <a:r>
              <a:rPr lang="zh-CN" altLang="en-US" sz="4000" b="1" dirty="0"/>
              <a:t>孟子：义我所欲也                              （         ）               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三国刘关张：桃园三结义                 </a:t>
            </a:r>
            <a:r>
              <a:rPr lang="zh-CN" altLang="en-US" sz="4000" b="1" dirty="0">
                <a:sym typeface="+mn-ea"/>
              </a:rPr>
              <a:t>（         ）  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岳飞、文天祥：凛然大义                 </a:t>
            </a:r>
            <a:r>
              <a:rPr lang="zh-CN" altLang="en-US" sz="4000" b="1" dirty="0">
                <a:sym typeface="+mn-ea"/>
              </a:rPr>
              <a:t>（         ）  </a:t>
            </a:r>
            <a:endParaRPr lang="zh-CN" altLang="en-US" sz="4000" b="1" dirty="0"/>
          </a:p>
          <a:p>
            <a:pPr eaLnBrk="1" hangingPunct="1"/>
            <a:r>
              <a:rPr lang="zh-CN" altLang="en-US" sz="4000" b="1" dirty="0"/>
              <a:t>红岩英烈：气贯长虹、义薄云天     </a:t>
            </a:r>
            <a:r>
              <a:rPr lang="zh-CN" altLang="en-US" sz="4000" b="1" dirty="0">
                <a:sym typeface="+mn-ea"/>
              </a:rPr>
              <a:t>（         ）  </a:t>
            </a:r>
            <a:endParaRPr lang="zh-CN" altLang="en-US" sz="4000" b="1" dirty="0"/>
          </a:p>
        </p:txBody>
      </p:sp>
      <p:sp>
        <p:nvSpPr>
          <p:cNvPr id="75780" name="Text Box 4"/>
          <p:cNvSpPr txBox="1"/>
          <p:nvPr/>
        </p:nvSpPr>
        <p:spPr>
          <a:xfrm>
            <a:off x="533400" y="4240530"/>
            <a:ext cx="114096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spcBef>
                <a:spcPts val="0"/>
              </a:spcBef>
            </a:pPr>
            <a:r>
              <a:rPr lang="en-US" altLang="zh-CN" sz="3600" b="1" dirty="0">
                <a:solidFill>
                  <a:srgbClr val="002CE1"/>
                </a:solidFill>
                <a:latin typeface="Arial" panose="020B0604020202020204" pitchFamily="34" charset="0"/>
              </a:rPr>
              <a:t>A.</a:t>
            </a:r>
            <a:r>
              <a:rPr lang="zh-CN" altLang="en-US" sz="3600" b="1" dirty="0">
                <a:solidFill>
                  <a:srgbClr val="002CE1"/>
                </a:solidFill>
                <a:latin typeface="Arial" panose="020B0604020202020204" pitchFamily="34" charset="0"/>
              </a:rPr>
              <a:t>忠君报国的“忠义”。</a:t>
            </a:r>
            <a:endParaRPr lang="zh-CN" altLang="en-US" sz="3600" b="1" dirty="0">
              <a:solidFill>
                <a:srgbClr val="002CE1"/>
              </a:solidFill>
              <a:latin typeface="Arial" panose="020B0604020202020204" pitchFamily="34" charset="0"/>
            </a:endParaRPr>
          </a:p>
          <a:p>
            <a:pPr fontAlgn="auto">
              <a:spcBef>
                <a:spcPts val="0"/>
              </a:spcBef>
            </a:pPr>
            <a:r>
              <a:rPr lang="en-US" altLang="zh-CN" sz="3600" b="1" dirty="0">
                <a:solidFill>
                  <a:srgbClr val="002CE1"/>
                </a:solidFill>
                <a:latin typeface="Arial" panose="020B0604020202020204" pitchFamily="34" charset="0"/>
              </a:rPr>
              <a:t>B.</a:t>
            </a:r>
            <a:r>
              <a:rPr lang="zh-CN" altLang="en-US" sz="3600" b="1" dirty="0">
                <a:solidFill>
                  <a:srgbClr val="002CE1"/>
                </a:solidFill>
                <a:latin typeface="Arial" panose="020B0604020202020204" pitchFamily="34" charset="0"/>
              </a:rPr>
              <a:t>与生俱来的一种本心“羞恶之心”。</a:t>
            </a:r>
            <a:endParaRPr lang="zh-CN" altLang="en-US" sz="3600" b="1" dirty="0">
              <a:solidFill>
                <a:srgbClr val="002CE1"/>
              </a:solidFill>
              <a:latin typeface="Arial" panose="020B0604020202020204" pitchFamily="34" charset="0"/>
            </a:endParaRPr>
          </a:p>
          <a:p>
            <a:pPr fontAlgn="auto">
              <a:spcBef>
                <a:spcPts val="0"/>
              </a:spcBef>
            </a:pPr>
            <a:r>
              <a:rPr lang="en-US" altLang="zh-CN" sz="3600" b="1" dirty="0">
                <a:solidFill>
                  <a:srgbClr val="002CE1"/>
                </a:solidFill>
                <a:latin typeface="Arial" panose="020B0604020202020204" pitchFamily="34" charset="0"/>
              </a:rPr>
              <a:t>C.</a:t>
            </a:r>
            <a:r>
              <a:rPr lang="zh-CN" altLang="en-US" sz="3600" b="1" dirty="0">
                <a:solidFill>
                  <a:srgbClr val="002CE1"/>
                </a:solidFill>
                <a:latin typeface="Arial" panose="020B0604020202020204" pitchFamily="34" charset="0"/>
              </a:rPr>
              <a:t>对党对人民对国家坚贞不渝的信念。</a:t>
            </a:r>
            <a:endParaRPr lang="zh-CN" altLang="en-US" sz="3600" b="1" dirty="0">
              <a:solidFill>
                <a:srgbClr val="002CE1"/>
              </a:solidFill>
              <a:latin typeface="Arial" panose="020B0604020202020204" pitchFamily="34" charset="0"/>
            </a:endParaRPr>
          </a:p>
          <a:p>
            <a:pPr fontAlgn="auto">
              <a:spcBef>
                <a:spcPts val="0"/>
              </a:spcBef>
            </a:pPr>
            <a:r>
              <a:rPr lang="en-US" altLang="zh-CN" sz="3600" b="1" dirty="0">
                <a:solidFill>
                  <a:srgbClr val="002CE1"/>
                </a:solidFill>
                <a:latin typeface="Arial" panose="020B0604020202020204" pitchFamily="34" charset="0"/>
              </a:rPr>
              <a:t>D.</a:t>
            </a:r>
            <a:r>
              <a:rPr lang="zh-CN" altLang="en-US" sz="3600" b="1" dirty="0">
                <a:solidFill>
                  <a:srgbClr val="002CE1"/>
                </a:solidFill>
                <a:latin typeface="Arial" panose="020B0604020202020204" pitchFamily="34" charset="0"/>
              </a:rPr>
              <a:t>士为知已者死的“仗义”。</a:t>
            </a:r>
            <a:endParaRPr lang="zh-CN" altLang="en-US" sz="3600" b="1" dirty="0">
              <a:solidFill>
                <a:srgbClr val="002CE1"/>
              </a:solidFill>
              <a:latin typeface="Arial" panose="020B0604020202020204" pitchFamily="34" charset="0"/>
            </a:endParaRPr>
          </a:p>
        </p:txBody>
      </p:sp>
      <p:sp>
        <p:nvSpPr>
          <p:cNvPr id="73732" name="Text Box 4"/>
          <p:cNvSpPr txBox="1"/>
          <p:nvPr/>
        </p:nvSpPr>
        <p:spPr>
          <a:xfrm>
            <a:off x="8981123" y="2722245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A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2" name="Text Box 4"/>
          <p:cNvSpPr txBox="1"/>
          <p:nvPr/>
        </p:nvSpPr>
        <p:spPr>
          <a:xfrm>
            <a:off x="8981123" y="3270250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C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3" name="Text Box 4"/>
          <p:cNvSpPr txBox="1"/>
          <p:nvPr/>
        </p:nvSpPr>
        <p:spPr>
          <a:xfrm>
            <a:off x="8981123" y="2015490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D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Text Box 4"/>
          <p:cNvSpPr txBox="1"/>
          <p:nvPr/>
        </p:nvSpPr>
        <p:spPr>
          <a:xfrm>
            <a:off x="8981123" y="1410970"/>
            <a:ext cx="792162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 </a:t>
            </a:r>
            <a:r>
              <a:rPr lang="en-US" altLang="zh-CN" sz="4000" b="1" dirty="0">
                <a:solidFill>
                  <a:srgbClr val="FF0000"/>
                </a:solidFill>
                <a:latin typeface="Arial" panose="020B0604020202020204" pitchFamily="34" charset="0"/>
              </a:rPr>
              <a:t>B</a:t>
            </a:r>
            <a:endParaRPr lang="en-US" altLang="zh-CN" sz="40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5779">
                                            <p:txEl>
                                              <p:charRg st="0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5779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79">
                                            <p:txEl>
                                              <p:charRg st="9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21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5779">
                                            <p:txEl>
                                              <p:charRg st="21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5779">
                                            <p:txEl>
                                              <p:charRg st="21" end="3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7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5779">
                                            <p:txEl>
                                              <p:charRg st="33" end="4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73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78" grpId="0"/>
      <p:bldP spid="73732" grpId="0"/>
      <p:bldP spid="2" grpId="0"/>
      <p:bldP spid="3" grpId="0"/>
      <p:bldP spid="4" grpId="0"/>
      <p:bldP spid="7578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276600" y="3429000"/>
            <a:ext cx="6096000" cy="116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R="0" defTabSz="914400">
              <a:spcBef>
                <a:spcPct val="50000"/>
              </a:spcBef>
              <a:buClrTx/>
              <a:buSzTx/>
              <a:buFontTx/>
              <a:buNone/>
              <a:defRPr/>
            </a:pPr>
            <a:endParaRPr kumimoji="0" lang="zh-CN" altLang="en-US" sz="28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5781" name="Text Box 5"/>
          <p:cNvSpPr txBox="1"/>
          <p:nvPr/>
        </p:nvSpPr>
        <p:spPr>
          <a:xfrm>
            <a:off x="2133600" y="1219200"/>
            <a:ext cx="2590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75782" name="Text Box 6"/>
          <p:cNvSpPr txBox="1"/>
          <p:nvPr/>
        </p:nvSpPr>
        <p:spPr>
          <a:xfrm>
            <a:off x="2514600" y="2590800"/>
            <a:ext cx="22098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sz="2400" dirty="0">
              <a:latin typeface="Tahoma" panose="020B0604030504040204" pitchFamily="34" charset="0"/>
            </a:endParaRPr>
          </a:p>
        </p:txBody>
      </p:sp>
      <p:pic>
        <p:nvPicPr>
          <p:cNvPr id="75783" name="Picture 7" descr="pic_3019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20760" y="0"/>
            <a:ext cx="353949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0658" name="Rectangle 2"/>
          <p:cNvSpPr>
            <a:spLocks noGrp="1" noRot="1"/>
          </p:cNvSpPr>
          <p:nvPr/>
        </p:nvSpPr>
        <p:spPr>
          <a:xfrm>
            <a:off x="160655" y="-57150"/>
            <a:ext cx="10515600" cy="13255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eaLnBrk="1" hangingPunct="1"/>
            <a:r>
              <a:rPr lang="zh-CN" altLang="zh-CN" sz="80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拓展延伸</a:t>
            </a:r>
            <a:endParaRPr lang="zh-CN" altLang="zh-CN" sz="8000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7320" y="1018540"/>
            <a:ext cx="8329295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zh-CN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4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联系课文说说它们各自表现出了怎样的价值取向？</a:t>
            </a:r>
            <a:endParaRPr lang="zh-CN" altLang="en-US" sz="4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098" name="矩形 4097"/>
          <p:cNvSpPr/>
          <p:nvPr/>
        </p:nvSpPr>
        <p:spPr>
          <a:xfrm>
            <a:off x="147320" y="2207895"/>
            <a:ext cx="8208010" cy="4523105"/>
          </a:xfrm>
          <a:prstGeom prst="rect">
            <a:avLst/>
          </a:prstGeom>
          <a:noFill/>
          <a:ln w="38100" cap="flat" cmpd="sng">
            <a:solidFill>
              <a:srgbClr val="FFFF66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p>
            <a:r>
              <a:rPr lang="en-US" altLang="zh-CN" sz="3200" b="1">
                <a:solidFill>
                  <a:srgbClr val="000066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</a:rPr>
              <a:t>富贵不能淫，贫贱不能移，威武不能屈，此之谓大丈夫。                      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孟子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)</a:t>
            </a:r>
            <a:endParaRPr lang="en-US" altLang="zh-CN" sz="32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r>
              <a:rPr lang="en-US" altLang="zh-CN" sz="3200" b="1">
                <a:solidFill>
                  <a:srgbClr val="000066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</a:rPr>
              <a:t>人生自古谁无死，留取丹心照汗青。      </a:t>
            </a:r>
            <a:endParaRPr lang="zh-CN" altLang="en-US" sz="3200" b="1">
              <a:solidFill>
                <a:srgbClr val="000066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</a:rPr>
              <a:t>                                               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文天祥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)</a:t>
            </a:r>
            <a:endParaRPr lang="en-US" altLang="zh-CN" sz="32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r>
              <a:rPr lang="en-US" altLang="zh-CN" sz="3200" b="1">
                <a:solidFill>
                  <a:srgbClr val="000066"/>
                </a:solidFill>
                <a:latin typeface="Arial" panose="020B0604020202020204" pitchFamily="34" charset="0"/>
              </a:rPr>
              <a:t>      </a:t>
            </a:r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</a:rPr>
              <a:t>砍头不要紧，只要主义真。杀了夏明翰，还有后来人。                         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(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</a:rPr>
              <a:t>夏明翰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</a:rPr>
              <a:t>)</a:t>
            </a:r>
            <a:r>
              <a:rPr lang="en-US" altLang="zh-CN" sz="3200" b="1">
                <a:solidFill>
                  <a:srgbClr val="000066"/>
                </a:solidFill>
                <a:latin typeface="Arial" panose="020B0604020202020204" pitchFamily="34" charset="0"/>
              </a:rPr>
              <a:t> </a:t>
            </a:r>
            <a:endParaRPr lang="en-US" altLang="zh-CN" sz="3200" b="1">
              <a:solidFill>
                <a:srgbClr val="000066"/>
              </a:solidFill>
              <a:latin typeface="Arial" panose="020B0604020202020204" pitchFamily="34" charset="0"/>
            </a:endParaRPr>
          </a:p>
          <a:p>
            <a:r>
              <a:rPr lang="zh-CN" altLang="en-US" sz="3200" b="1">
                <a:solidFill>
                  <a:srgbClr val="000066"/>
                </a:solidFill>
                <a:latin typeface="Arial" panose="020B0604020202020204" pitchFamily="34" charset="0"/>
                <a:sym typeface="+mn-ea"/>
              </a:rPr>
              <a:t>     生命诚可贵，爱情价更高，若为自由故，二者皆可抛。                        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sym typeface="+mn-ea"/>
              </a:rPr>
              <a:t>(</a:t>
            </a:r>
            <a:r>
              <a:rPr lang="zh-CN" altLang="en-US" sz="3200" b="1">
                <a:solidFill>
                  <a:srgbClr val="CC0000"/>
                </a:solidFill>
                <a:latin typeface="Arial" panose="020B0604020202020204" pitchFamily="34" charset="0"/>
                <a:sym typeface="+mn-ea"/>
              </a:rPr>
              <a:t>匈牙利  裴多菲</a:t>
            </a:r>
            <a:r>
              <a:rPr lang="en-US" altLang="zh-CN" sz="3200" b="1">
                <a:solidFill>
                  <a:srgbClr val="CC0000"/>
                </a:solidFill>
                <a:latin typeface="Arial" panose="020B0604020202020204" pitchFamily="34" charset="0"/>
                <a:sym typeface="+mn-ea"/>
              </a:rPr>
              <a:t>)</a:t>
            </a:r>
            <a:endParaRPr lang="en-US" altLang="zh-CN" sz="3200" b="1">
              <a:solidFill>
                <a:srgbClr val="CC0000"/>
              </a:solidFill>
              <a:latin typeface="Arial" panose="020B0604020202020204" pitchFamily="34" charset="0"/>
            </a:endParaRPr>
          </a:p>
          <a:p>
            <a:endParaRPr lang="en-US" altLang="zh-CN" sz="3200" b="1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0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8" grpId="0"/>
      <p:bldP spid="4098" grpId="0" animBg="1"/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6" name="矩形 6145"/>
          <p:cNvSpPr/>
          <p:nvPr/>
        </p:nvSpPr>
        <p:spPr>
          <a:xfrm>
            <a:off x="291465" y="979805"/>
            <a:ext cx="8830945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35000"/>
              </a:spcBef>
              <a:buClr>
                <a:srgbClr val="CCECFF"/>
              </a:buClr>
              <a:buSzPct val="115000"/>
            </a:pPr>
            <a:r>
              <a:rPr lang="en-US" altLang="zh-CN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孟子，名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，字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，邹人，战国初期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、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。他是孔子的孙子的再传弟子，是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学派继孔子之后一位重要的代表人物，后称为“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”。在政治上，他提倡“</a:t>
            </a:r>
            <a:r>
              <a:rPr lang="zh-CN" altLang="en-US" sz="4000" b="1" u="sng" dirty="0">
                <a:solidFill>
                  <a:schemeClr val="tx1"/>
                </a:solidFill>
                <a:latin typeface="宋体" panose="02010600030101010101" pitchFamily="2" charset="-122"/>
              </a:rPr>
              <a:t>       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”，提出“民贵君轻”的民本思想，反对诸侯之间的兼并战争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;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在人性问题上，孟子主张</a:t>
            </a:r>
            <a:r>
              <a:rPr lang="en-US" altLang="zh-CN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______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</a:rPr>
              <a:t>论。</a:t>
            </a:r>
            <a:endParaRPr lang="zh-CN" altLang="en-US" sz="4000" b="1" dirty="0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pic>
        <p:nvPicPr>
          <p:cNvPr id="6147" name="图片 6146" descr="孟子"/>
          <p:cNvPicPr>
            <a:picLocks noChangeAspect="1"/>
          </p:cNvPicPr>
          <p:nvPr/>
        </p:nvPicPr>
        <p:blipFill>
          <a:blip r:embed="rId1"/>
          <a:srcRect l="11980" r="4935" b="6400"/>
          <a:stretch>
            <a:fillRect/>
          </a:stretch>
        </p:blipFill>
        <p:spPr>
          <a:xfrm>
            <a:off x="9006205" y="979805"/>
            <a:ext cx="3154363" cy="5486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8" name="文本框 6147"/>
          <p:cNvSpPr txBox="1"/>
          <p:nvPr/>
        </p:nvSpPr>
        <p:spPr>
          <a:xfrm>
            <a:off x="66675" y="-2540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</a:rPr>
              <a:t>作者简介</a:t>
            </a:r>
            <a:endParaRPr lang="zh-CN" altLang="en-US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6149" name="矩形 6148"/>
          <p:cNvSpPr/>
          <p:nvPr/>
        </p:nvSpPr>
        <p:spPr>
          <a:xfrm>
            <a:off x="3554413" y="979488"/>
            <a:ext cx="909637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轲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0" name="矩形 6149"/>
          <p:cNvSpPr/>
          <p:nvPr/>
        </p:nvSpPr>
        <p:spPr>
          <a:xfrm>
            <a:off x="6135688" y="979488"/>
            <a:ext cx="1501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子舆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1" name="矩形 6150"/>
          <p:cNvSpPr/>
          <p:nvPr/>
        </p:nvSpPr>
        <p:spPr>
          <a:xfrm>
            <a:off x="6135688" y="2424748"/>
            <a:ext cx="1501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儒家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2" name="矩形 6151"/>
          <p:cNvSpPr/>
          <p:nvPr/>
        </p:nvSpPr>
        <p:spPr>
          <a:xfrm>
            <a:off x="1925320" y="3709988"/>
            <a:ext cx="1501775" cy="58356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亚圣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3" name="文本框 6152"/>
          <p:cNvSpPr txBox="1"/>
          <p:nvPr/>
        </p:nvSpPr>
        <p:spPr>
          <a:xfrm>
            <a:off x="2351088" y="1709103"/>
            <a:ext cx="2112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思想家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4" name="文本框 6153"/>
          <p:cNvSpPr txBox="1"/>
          <p:nvPr/>
        </p:nvSpPr>
        <p:spPr>
          <a:xfrm>
            <a:off x="4819968" y="1709103"/>
            <a:ext cx="21129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教育家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5" name="矩形 6154"/>
          <p:cNvSpPr/>
          <p:nvPr/>
        </p:nvSpPr>
        <p:spPr>
          <a:xfrm>
            <a:off x="1136968" y="4391978"/>
            <a:ext cx="1439862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仁政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  <p:sp>
        <p:nvSpPr>
          <p:cNvPr id="6156" name="矩形 6155"/>
          <p:cNvSpPr/>
          <p:nvPr/>
        </p:nvSpPr>
        <p:spPr>
          <a:xfrm>
            <a:off x="5492750" y="5753100"/>
            <a:ext cx="143986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Tahoma" panose="020B0604030504040204" pitchFamily="34" charset="0"/>
                <a:ea typeface="隶书" pitchFamily="49" charset="-122"/>
              </a:rPr>
              <a:t>性善</a:t>
            </a:r>
            <a:endParaRPr lang="zh-CN" altLang="en-US" sz="3200" b="1" dirty="0">
              <a:solidFill>
                <a:srgbClr val="FF0000"/>
              </a:solidFill>
              <a:latin typeface="Tahoma" panose="020B0604030504040204" pitchFamily="34" charset="0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/>
      <p:bldP spid="6150" grpId="0"/>
      <p:bldP spid="6151" grpId="0"/>
      <p:bldP spid="6152" grpId="0"/>
      <p:bldP spid="6153" grpId="0"/>
      <p:bldP spid="6154" grpId="0"/>
      <p:bldP spid="6155" grpId="0"/>
      <p:bldP spid="6156" grpId="0"/>
      <p:bldP spid="6146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6351905" y="21590"/>
            <a:ext cx="5732145" cy="64046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富贵不能淫，</a:t>
            </a:r>
            <a:endParaRPr lang="zh-CN" altLang="en-US" sz="5400" b="1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贫贱不能移，</a:t>
            </a:r>
            <a:endParaRPr lang="zh-CN" altLang="en-US" sz="5400" b="1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威武不能屈，</a:t>
            </a:r>
            <a:endParaRPr lang="zh-CN" altLang="en-US" sz="5400" b="1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5400" b="1" dirty="0">
                <a:latin typeface="Times New Roman" panose="02020603050405020304" pitchFamily="18" charset="0"/>
              </a:rPr>
              <a:t>此之谓大丈夫。   </a:t>
            </a:r>
            <a:r>
              <a:rPr lang="en-US" altLang="zh-CN" sz="5400" b="1" dirty="0">
                <a:latin typeface="Times New Roman" panose="02020603050405020304" pitchFamily="18" charset="0"/>
              </a:rPr>
              <a:t>(</a:t>
            </a:r>
            <a:r>
              <a:rPr lang="zh-CN" altLang="en-US" sz="5400" b="1" dirty="0">
                <a:latin typeface="Times New Roman" panose="02020603050405020304" pitchFamily="18" charset="0"/>
              </a:rPr>
              <a:t>孟子</a:t>
            </a:r>
            <a:r>
              <a:rPr lang="en-US" altLang="zh-CN" sz="5400" b="1">
                <a:latin typeface="Times New Roman" panose="02020603050405020304" pitchFamily="18" charset="0"/>
              </a:rPr>
              <a:t>)  </a:t>
            </a:r>
            <a:endParaRPr lang="en-US" altLang="zh-CN" sz="5400" b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endParaRPr lang="en-US" altLang="zh-CN" sz="5400" b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69735" y="5424170"/>
            <a:ext cx="3243580" cy="101473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60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生为尊严</a:t>
            </a:r>
            <a:endParaRPr lang="zh-CN" altLang="en-US" sz="60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6670" y="21590"/>
            <a:ext cx="6186805" cy="6710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6887210" y="5365115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生为名声</a:t>
            </a:r>
            <a:endParaRPr lang="zh-CN" altLang="en-US" sz="66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9210" y="51435"/>
            <a:ext cx="5241290" cy="6576695"/>
          </a:xfrm>
          <a:prstGeom prst="rect">
            <a:avLst/>
          </a:prstGeom>
        </p:spPr>
      </p:pic>
      <p:pic>
        <p:nvPicPr>
          <p:cNvPr id="4" name="图片 3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4495" y="186690"/>
            <a:ext cx="6317615" cy="49079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Text Box 2"/>
          <p:cNvSpPr txBox="1"/>
          <p:nvPr/>
        </p:nvSpPr>
        <p:spPr>
          <a:xfrm>
            <a:off x="270510" y="337185"/>
            <a:ext cx="4800600" cy="60007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pitchFamily="18" charset="0"/>
                <a:ea typeface="华文行楷" pitchFamily="2" charset="-122"/>
              </a:rPr>
              <a:t>   </a:t>
            </a:r>
            <a:r>
              <a:rPr lang="zh-CN" altLang="en-US" sz="6000" dirty="0">
                <a:latin typeface="Times New Roman" panose="02020603050405020304" pitchFamily="18" charset="0"/>
                <a:ea typeface="华文行楷" pitchFamily="2" charset="-122"/>
              </a:rPr>
              <a:t>自由颂   </a:t>
            </a:r>
            <a:r>
              <a:rPr lang="zh-CN" altLang="en-US" sz="3200" dirty="0">
                <a:latin typeface="Times New Roman" panose="02020603050405020304" pitchFamily="18" charset="0"/>
                <a:ea typeface="华文行楷" pitchFamily="2" charset="-122"/>
              </a:rPr>
              <a:t>裴多菲</a:t>
            </a:r>
            <a:endParaRPr lang="zh-CN" altLang="en-US" sz="32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生命</a:t>
            </a:r>
            <a:r>
              <a:rPr lang="zh-CN" altLang="en-US" sz="5400" dirty="0">
                <a:latin typeface="Times New Roman" panose="02020603050405020304" pitchFamily="18" charset="0"/>
                <a:ea typeface="华文行楷" pitchFamily="2" charset="-122"/>
              </a:rPr>
              <a:t>诚可贵，</a:t>
            </a:r>
            <a:endParaRPr lang="zh-CN" altLang="en-US" sz="54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爱情</a:t>
            </a:r>
            <a:r>
              <a:rPr lang="zh-CN" altLang="en-US" sz="5400" dirty="0">
                <a:latin typeface="Times New Roman" panose="02020603050405020304" pitchFamily="18" charset="0"/>
                <a:ea typeface="华文行楷" pitchFamily="2" charset="-122"/>
              </a:rPr>
              <a:t>价更高。</a:t>
            </a:r>
            <a:endParaRPr lang="zh-CN" altLang="en-US" sz="54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pitchFamily="18" charset="0"/>
                <a:ea typeface="华文行楷" pitchFamily="2" charset="-122"/>
              </a:rPr>
              <a:t>若为</a:t>
            </a:r>
            <a:r>
              <a:rPr lang="zh-CN" altLang="en-US" sz="5400" dirty="0">
                <a:solidFill>
                  <a:srgbClr val="FF0000"/>
                </a:solidFill>
                <a:latin typeface="Times New Roman" panose="02020603050405020304" pitchFamily="18" charset="0"/>
                <a:ea typeface="华文行楷" pitchFamily="2" charset="-122"/>
              </a:rPr>
              <a:t>自由</a:t>
            </a:r>
            <a:r>
              <a:rPr lang="zh-CN" altLang="en-US" sz="5400" dirty="0">
                <a:latin typeface="Times New Roman" panose="02020603050405020304" pitchFamily="18" charset="0"/>
                <a:ea typeface="华文行楷" pitchFamily="2" charset="-122"/>
              </a:rPr>
              <a:t>故，</a:t>
            </a:r>
            <a:endParaRPr lang="zh-CN" altLang="en-US" sz="5400" dirty="0">
              <a:latin typeface="Times New Roman" panose="02020603050405020304" pitchFamily="18" charset="0"/>
              <a:ea typeface="华文行楷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5400" dirty="0">
                <a:latin typeface="Times New Roman" panose="02020603050405020304" pitchFamily="18" charset="0"/>
                <a:ea typeface="华文行楷" pitchFamily="2" charset="-122"/>
              </a:rPr>
              <a:t>二者皆可抛。</a:t>
            </a:r>
            <a:endParaRPr lang="zh-CN" altLang="en-US" sz="5400" dirty="0">
              <a:latin typeface="Times New Roman" panose="02020603050405020304" pitchFamily="18" charset="0"/>
              <a:ea typeface="华文行楷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622415" y="5792470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生为自由</a:t>
            </a:r>
            <a:endParaRPr lang="zh-CN" altLang="en-US" sz="66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7960" y="-5080"/>
            <a:ext cx="6572885" cy="558673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矩形 34817"/>
          <p:cNvSpPr/>
          <p:nvPr/>
        </p:nvSpPr>
        <p:spPr>
          <a:xfrm>
            <a:off x="7352030" y="124460"/>
            <a:ext cx="4556760" cy="66097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砍头不要紧，</a:t>
            </a:r>
            <a:endParaRPr lang="zh-CN" altLang="en-US" sz="6000" b="1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只要主义真。</a:t>
            </a:r>
            <a:endParaRPr lang="zh-CN" altLang="en-US" sz="6000" b="1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杀了夏明翰，</a:t>
            </a:r>
            <a:endParaRPr lang="zh-CN" altLang="en-US" sz="6000" b="1" dirty="0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zh-CN" altLang="en-US" sz="6000" b="1" dirty="0">
                <a:latin typeface="Times New Roman" panose="02020603050405020304" pitchFamily="18" charset="0"/>
              </a:rPr>
              <a:t>还有后来人。     </a:t>
            </a:r>
            <a:r>
              <a:rPr lang="en-US" altLang="zh-CN" sz="6000" b="1" dirty="0">
                <a:latin typeface="Times New Roman" panose="02020603050405020304" pitchFamily="18" charset="0"/>
              </a:rPr>
              <a:t>(</a:t>
            </a:r>
            <a:r>
              <a:rPr lang="zh-CN" altLang="en-US" sz="6000" b="1" dirty="0">
                <a:latin typeface="Times New Roman" panose="02020603050405020304" pitchFamily="18" charset="0"/>
              </a:rPr>
              <a:t>夏明翰</a:t>
            </a:r>
            <a:r>
              <a:rPr lang="en-US" altLang="zh-CN" sz="6000" b="1">
                <a:latin typeface="Times New Roman" panose="02020603050405020304" pitchFamily="18" charset="0"/>
              </a:rPr>
              <a:t>)  </a:t>
            </a:r>
            <a:endParaRPr lang="en-US" altLang="zh-CN" sz="3600" b="1" i="1">
              <a:latin typeface="Times New Roman" panose="02020603050405020304" pitchFamily="18" charset="0"/>
            </a:endParaRPr>
          </a:p>
          <a:p>
            <a:pPr>
              <a:lnSpc>
                <a:spcPct val="110000"/>
              </a:lnSpc>
              <a:spcBef>
                <a:spcPct val="25000"/>
              </a:spcBef>
            </a:pPr>
            <a:r>
              <a:rPr lang="en-US" altLang="zh-CN" sz="3600" b="1" i="1">
                <a:latin typeface="Times New Roman" panose="02020603050405020304" pitchFamily="18" charset="0"/>
              </a:rPr>
              <a:t>            </a:t>
            </a:r>
            <a:endParaRPr lang="en-US" altLang="zh-CN" sz="3600" b="1" i="1">
              <a:latin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638415" y="5627370"/>
            <a:ext cx="355092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sz="6600" b="1">
                <a:solidFill>
                  <a:srgbClr val="FF0000"/>
                </a:solidFill>
                <a:ea typeface="宋体" panose="02010600030101010101" pitchFamily="2" charset="-122"/>
                <a:sym typeface="+mn-ea"/>
              </a:rPr>
              <a:t>生为正义</a:t>
            </a:r>
            <a:endParaRPr lang="zh-CN" altLang="en-US" sz="6600" b="1">
              <a:solidFill>
                <a:srgbClr val="FF0000"/>
              </a:solidFill>
              <a:ea typeface="宋体" panose="02010600030101010101" pitchFamily="2" charset="-122"/>
              <a:sym typeface="+mn-ea"/>
            </a:endParaRPr>
          </a:p>
        </p:txBody>
      </p:sp>
      <p:pic>
        <p:nvPicPr>
          <p:cNvPr id="3" name="图片 2" descr="timg (6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830" y="123190"/>
            <a:ext cx="7218680" cy="661098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文本框 36865"/>
          <p:cNvSpPr txBox="1"/>
          <p:nvPr/>
        </p:nvSpPr>
        <p:spPr>
          <a:xfrm>
            <a:off x="300990" y="91440"/>
            <a:ext cx="10587990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spcBef>
                <a:spcPct val="50000"/>
              </a:spcBef>
            </a:pPr>
            <a:r>
              <a:rPr lang="zh-CN" altLang="en-US" sz="6600" b="1">
                <a:solidFill>
                  <a:srgbClr val="333399"/>
                </a:solidFill>
                <a:latin typeface="Times New Roman" panose="02020603050405020304" pitchFamily="18" charset="0"/>
                <a:ea typeface="楷体_GB2312" charset="-122"/>
              </a:rPr>
              <a:t>物欲、生命、义三者之关系</a:t>
            </a:r>
            <a:endParaRPr lang="zh-CN" altLang="en-US" sz="6600" b="1">
              <a:solidFill>
                <a:srgbClr val="333399"/>
              </a:solidFill>
              <a:latin typeface="Times New Roman" panose="02020603050405020304" pitchFamily="18" charset="0"/>
              <a:ea typeface="楷体_GB2312" charset="-122"/>
            </a:endParaRPr>
          </a:p>
        </p:txBody>
      </p:sp>
      <p:sp>
        <p:nvSpPr>
          <p:cNvPr id="36867" name="圆角矩形 36866"/>
          <p:cNvSpPr/>
          <p:nvPr/>
        </p:nvSpPr>
        <p:spPr>
          <a:xfrm>
            <a:off x="300990" y="1377315"/>
            <a:ext cx="3816350" cy="4103688"/>
          </a:xfrm>
          <a:prstGeom prst="roundRect">
            <a:avLst>
              <a:gd name="adj" fmla="val 16667"/>
            </a:avLst>
          </a:prstGeom>
          <a:noFill/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</a:extLst>
        </p:spPr>
        <p:txBody>
          <a:bodyPr/>
          <a:p>
            <a:endParaRPr lang="zh-CN" altLang="en-US"/>
          </a:p>
        </p:txBody>
      </p:sp>
      <p:sp>
        <p:nvSpPr>
          <p:cNvPr id="36868" name="文本框 36867"/>
          <p:cNvSpPr txBox="1"/>
          <p:nvPr/>
        </p:nvSpPr>
        <p:spPr>
          <a:xfrm>
            <a:off x="516890" y="1690053"/>
            <a:ext cx="3384550" cy="31381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万钟诚可贵，   </a:t>
            </a:r>
            <a:endParaRPr lang="zh-CN" altLang="en-US" sz="36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生命价更高； </a:t>
            </a:r>
            <a:endParaRPr lang="zh-CN" altLang="en-US" sz="36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若为本心故，</a:t>
            </a:r>
            <a:endParaRPr lang="zh-CN" altLang="en-US" sz="3600" b="1">
              <a:solidFill>
                <a:srgbClr val="0000FF"/>
              </a:solidFill>
              <a:latin typeface="隶书" pitchFamily="49" charset="-122"/>
              <a:ea typeface="隶书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二者皆可抛。</a:t>
            </a:r>
            <a:r>
              <a:rPr lang="zh-CN" altLang="en-US" sz="2400" b="1">
                <a:solidFill>
                  <a:srgbClr val="00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400">
                <a:solidFill>
                  <a:srgbClr val="0000FF"/>
                </a:solidFill>
                <a:latin typeface="Times New Roman" panose="02020603050405020304" pitchFamily="18" charset="0"/>
              </a:rPr>
              <a:t>  </a:t>
            </a:r>
            <a:r>
              <a:rPr lang="zh-CN" altLang="en-US" sz="2400">
                <a:latin typeface="Times New Roman" panose="02020603050405020304" pitchFamily="18" charset="0"/>
              </a:rPr>
              <a:t> </a:t>
            </a:r>
            <a:endParaRPr lang="zh-CN" altLang="en-US" sz="2400">
              <a:latin typeface="Times New Roman" panose="02020603050405020304" pitchFamily="18" charset="0"/>
            </a:endParaRPr>
          </a:p>
        </p:txBody>
      </p:sp>
      <p:pic>
        <p:nvPicPr>
          <p:cNvPr id="2" name="图片 1" descr="timg (7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403090" y="1198245"/>
            <a:ext cx="7628255" cy="5373370"/>
          </a:xfrm>
          <a:prstGeom prst="rect">
            <a:avLst/>
          </a:prstGeom>
        </p:spPr>
      </p:pic>
      <p:pic>
        <p:nvPicPr>
          <p:cNvPr id="3" name="图片 2" descr="timg (8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0755" y="1914525"/>
            <a:ext cx="3867785" cy="373507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6906895" y="2645410"/>
            <a:ext cx="2621280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9600" b="1">
                <a:solidFill>
                  <a:srgbClr val="FFFF00"/>
                </a:solidFill>
                <a:latin typeface="隶书" pitchFamily="49" charset="-122"/>
                <a:ea typeface="隶书" pitchFamily="49" charset="-122"/>
                <a:sym typeface="+mn-ea"/>
              </a:rPr>
              <a:t>本心</a:t>
            </a:r>
            <a:endParaRPr lang="zh-CN" altLang="en-US" sz="9600" b="1">
              <a:solidFill>
                <a:srgbClr val="FFFF00"/>
              </a:solidFill>
              <a:latin typeface="隶书" pitchFamily="49" charset="-122"/>
              <a:ea typeface="隶书" pitchFamily="49" charset="-122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/>
      <p:bldP spid="36868" grpId="0"/>
      <p:bldP spid="4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42" name="Rectangle 2"/>
          <p:cNvSpPr>
            <a:spLocks noGrp="1" noRot="1"/>
          </p:cNvSpPr>
          <p:nvPr>
            <p:ph type="title"/>
          </p:nvPr>
        </p:nvSpPr>
        <p:spPr>
          <a:xfrm>
            <a:off x="447040" y="189230"/>
            <a:ext cx="11200130" cy="1727200"/>
          </a:xfrm>
        </p:spPr>
        <p:txBody>
          <a:bodyPr vert="horz" wrap="square" lIns="91440" tIns="45720" rIns="91440" bIns="45720" anchor="ctr">
            <a:normAutofit fontScale="90000"/>
          </a:bodyPr>
          <a:p>
            <a:pPr algn="l" eaLnBrk="1" hangingPunct="1"/>
            <a:br>
              <a:rPr lang="zh-CN" altLang="zh-CN" sz="4000" b="1" dirty="0">
                <a:solidFill>
                  <a:srgbClr val="000066"/>
                </a:solidFill>
              </a:rPr>
            </a:br>
            <a:br>
              <a:rPr lang="zh-CN" altLang="zh-CN" sz="4000" b="1" dirty="0">
                <a:solidFill>
                  <a:srgbClr val="000066"/>
                </a:solidFill>
              </a:rPr>
            </a:br>
            <a:r>
              <a:rPr lang="zh-CN" altLang="en-US" sz="4800" b="1" dirty="0">
                <a:solidFill>
                  <a:srgbClr val="000066"/>
                </a:solidFill>
              </a:rPr>
              <a:t>孟子主张</a:t>
            </a:r>
            <a:r>
              <a:rPr lang="zh-CN" altLang="en-US" sz="4800" b="1" dirty="0">
                <a:solidFill>
                  <a:schemeClr val="hlink"/>
                </a:solidFill>
              </a:rPr>
              <a:t>“性善论”</a:t>
            </a:r>
            <a:r>
              <a:rPr lang="zh-CN" altLang="en-US" sz="4800" b="1" dirty="0">
                <a:solidFill>
                  <a:srgbClr val="000066"/>
                </a:solidFill>
              </a:rPr>
              <a:t>，他认为人的本心是美好的，是善良的。</a:t>
            </a:r>
            <a:br>
              <a:rPr lang="zh-CN" altLang="en-US" sz="4800" b="1" dirty="0">
                <a:solidFill>
                  <a:srgbClr val="000066"/>
                </a:solidFill>
              </a:rPr>
            </a:br>
            <a:br>
              <a:rPr lang="zh-CN" altLang="en-US" sz="4000" b="1" dirty="0">
                <a:solidFill>
                  <a:srgbClr val="000066"/>
                </a:solidFill>
              </a:rPr>
            </a:br>
            <a:endParaRPr lang="zh-CN" altLang="en-US" sz="4000" b="1" dirty="0">
              <a:solidFill>
                <a:srgbClr val="000066"/>
              </a:solidFill>
            </a:endParaRPr>
          </a:p>
        </p:txBody>
      </p:sp>
      <p:sp>
        <p:nvSpPr>
          <p:cNvPr id="61443" name="Text Box 3"/>
          <p:cNvSpPr txBox="1"/>
          <p:nvPr/>
        </p:nvSpPr>
        <p:spPr>
          <a:xfrm>
            <a:off x="663258" y="1709738"/>
            <a:ext cx="5288280" cy="70675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它包括四种</a:t>
            </a:r>
            <a:r>
              <a:rPr lang="zh-CN" altLang="en-US" sz="4000" b="1" dirty="0">
                <a:solidFill>
                  <a:schemeClr val="hlink"/>
                </a:solidFill>
                <a:latin typeface="宋体" panose="02010600030101010101" pitchFamily="2" charset="-122"/>
              </a:rPr>
              <a:t>“</a:t>
            </a:r>
            <a:r>
              <a:rPr lang="zh-CN" altLang="en-US" sz="4000" b="1" dirty="0">
                <a:solidFill>
                  <a:schemeClr val="hlink"/>
                </a:solidFill>
                <a:latin typeface="Arial" panose="020B0604020202020204" pitchFamily="34" charset="0"/>
              </a:rPr>
              <a:t>本心</a:t>
            </a:r>
            <a:r>
              <a:rPr lang="zh-CN" altLang="en-US" sz="4000" b="1" dirty="0">
                <a:solidFill>
                  <a:schemeClr val="hlink"/>
                </a:solidFill>
                <a:latin typeface="宋体" panose="02010600030101010101" pitchFamily="2" charset="-122"/>
              </a:rPr>
              <a:t>”</a:t>
            </a: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：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61444" name="Text Box 4"/>
          <p:cNvSpPr txBox="1"/>
          <p:nvPr/>
        </p:nvSpPr>
        <p:spPr>
          <a:xfrm>
            <a:off x="3000375" y="2781300"/>
            <a:ext cx="5472113" cy="34766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恻隐之心，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</a:rPr>
              <a:t>羞恶之心</a:t>
            </a: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，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恭敬之心，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是非之心。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59397" name="Text Box 5"/>
          <p:cNvSpPr txBox="1"/>
          <p:nvPr/>
        </p:nvSpPr>
        <p:spPr>
          <a:xfrm>
            <a:off x="3432175" y="1196975"/>
            <a:ext cx="2951163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6" name="Text Box 6"/>
          <p:cNvSpPr txBox="1"/>
          <p:nvPr/>
        </p:nvSpPr>
        <p:spPr>
          <a:xfrm>
            <a:off x="5880100" y="2781300"/>
            <a:ext cx="18002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仁也；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59399" name="Text Box 7"/>
          <p:cNvSpPr txBox="1"/>
          <p:nvPr/>
        </p:nvSpPr>
        <p:spPr>
          <a:xfrm>
            <a:off x="5951538" y="3789363"/>
            <a:ext cx="1368425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1448" name="Text Box 8"/>
          <p:cNvSpPr txBox="1"/>
          <p:nvPr/>
        </p:nvSpPr>
        <p:spPr>
          <a:xfrm>
            <a:off x="5808663" y="3716338"/>
            <a:ext cx="24479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FF0066"/>
                </a:solidFill>
                <a:latin typeface="Arial" panose="020B0604020202020204" pitchFamily="34" charset="0"/>
              </a:rPr>
              <a:t>义</a:t>
            </a: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也；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61449" name="Text Box 9"/>
          <p:cNvSpPr txBox="1"/>
          <p:nvPr/>
        </p:nvSpPr>
        <p:spPr>
          <a:xfrm>
            <a:off x="5880100" y="4652963"/>
            <a:ext cx="1712913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礼也；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  <p:sp>
        <p:nvSpPr>
          <p:cNvPr id="61450" name="Text Box 10"/>
          <p:cNvSpPr txBox="1"/>
          <p:nvPr/>
        </p:nvSpPr>
        <p:spPr>
          <a:xfrm>
            <a:off x="5880100" y="5516563"/>
            <a:ext cx="2232025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000066"/>
                </a:solidFill>
                <a:latin typeface="Arial" panose="020B0604020202020204" pitchFamily="34" charset="0"/>
              </a:rPr>
              <a:t>智也。</a:t>
            </a:r>
            <a:endParaRPr lang="zh-CN" altLang="en-US" sz="4000" b="1" dirty="0">
              <a:solidFill>
                <a:srgbClr val="000066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61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61443">
                                            <p:txEl>
                                              <p:charRg st="0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7" dur="500"/>
                                        <p:tgtEl>
                                          <p:spTgt spid="61444">
                                            <p:txEl>
                                              <p:charRg st="0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0" dur="500"/>
                                        <p:tgtEl>
                                          <p:spTgt spid="61444">
                                            <p:txEl>
                                              <p:charRg st="6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3" dur="500"/>
                                        <p:tgtEl>
                                          <p:spTgt spid="61444">
                                            <p:txEl>
                                              <p:charRg st="12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26" dur="500"/>
                                        <p:tgtEl>
                                          <p:spTgt spid="61444">
                                            <p:txEl>
                                              <p:charRg st="18" end="2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1" dur="500"/>
                                        <p:tgtEl>
                                          <p:spTgt spid="61446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6" dur="500"/>
                                        <p:tgtEl>
                                          <p:spTgt spid="61448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1" dur="500"/>
                                        <p:tgtEl>
                                          <p:spTgt spid="6144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46" dur="500"/>
                                        <p:tgtEl>
                                          <p:spTgt spid="61450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2" grpId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" name="文本框 6"/>
          <p:cNvSpPr txBox="1"/>
          <p:nvPr/>
        </p:nvSpPr>
        <p:spPr>
          <a:xfrm>
            <a:off x="309880" y="252730"/>
            <a:ext cx="11524615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zh-CN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、你还知道哪些舍生取义的名言</a:t>
            </a:r>
            <a:r>
              <a:rPr lang="zh-CN" altLang="en-US" sz="5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54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675" y="1174750"/>
            <a:ext cx="118910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r>
              <a:rPr lang="zh-CN" altLang="zh-CN" sz="5400" b="1" dirty="0">
                <a:solidFill>
                  <a:srgbClr val="002CE1"/>
                </a:solidFill>
                <a:latin typeface="Arial" panose="020B0604020202020204" pitchFamily="34" charset="0"/>
              </a:rPr>
              <a:t>（1）投身革命即为家，血雨腥风应有涯。取义成仁今日事，人间遍种自由花                                           （陈毅）</a:t>
            </a:r>
            <a:br>
              <a:rPr lang="zh-CN" altLang="zh-CN" sz="5400" b="1" dirty="0">
                <a:solidFill>
                  <a:srgbClr val="002CE1"/>
                </a:solidFill>
                <a:latin typeface="Arial" panose="020B0604020202020204" pitchFamily="34" charset="0"/>
              </a:rPr>
            </a:br>
            <a:endParaRPr lang="zh-CN" altLang="zh-CN" sz="5400" b="1" dirty="0">
              <a:solidFill>
                <a:srgbClr val="002CE1"/>
              </a:solidFill>
              <a:latin typeface="Arial" panose="020B0604020202020204" pitchFamily="34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675" y="3858260"/>
            <a:ext cx="1189101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zh-CN" sz="5400" b="1" dirty="0">
                <a:solidFill>
                  <a:srgbClr val="002CE1"/>
                </a:solidFill>
                <a:latin typeface="Arial" panose="020B0604020202020204" pitchFamily="34" charset="0"/>
                <a:sym typeface="+mn-ea"/>
              </a:rPr>
              <a:t>（2）我自横刀向天笑，去留肝胆两昆仑                                         （谭嗣同）</a:t>
            </a:r>
            <a:br>
              <a:rPr lang="zh-CN" altLang="zh-CN" sz="5400" b="1" dirty="0">
                <a:solidFill>
                  <a:srgbClr val="002CE1"/>
                </a:solidFill>
                <a:latin typeface="Arial" panose="020B0604020202020204" pitchFamily="34" charset="0"/>
                <a:sym typeface="+mn-ea"/>
              </a:rPr>
            </a:br>
            <a:endParaRPr lang="zh-CN" altLang="zh-CN" sz="5400" b="1" dirty="0">
              <a:solidFill>
                <a:srgbClr val="002CE1"/>
              </a:solidFill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charRg st="0" end="4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Rectangle 2"/>
          <p:cNvSpPr>
            <a:spLocks noGrp="1" noRot="1"/>
          </p:cNvSpPr>
          <p:nvPr>
            <p:ph type="title"/>
          </p:nvPr>
        </p:nvSpPr>
        <p:spPr>
          <a:xfrm>
            <a:off x="55245" y="-207645"/>
            <a:ext cx="11838305" cy="2447925"/>
          </a:xfrm>
        </p:spPr>
        <p:txBody>
          <a:bodyPr vert="horz" wrap="square" lIns="91440" tIns="45720" rIns="91440" bIns="45720" anchor="ctr">
            <a:normAutofit fontScale="90000"/>
          </a:bodyPr>
          <a:p>
            <a:pPr algn="l" eaLnBrk="1" hangingPunct="1"/>
            <a:r>
              <a:rPr lang="en-US" altLang="zh-CN" sz="3600" b="1" dirty="0">
                <a:solidFill>
                  <a:schemeClr val="tx1"/>
                </a:solidFill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</a:rPr>
              <a:t>、本文孟子用“</a:t>
            </a:r>
            <a:r>
              <a:rPr lang="en-US" altLang="zh-CN" sz="3600" b="1" dirty="0">
                <a:solidFill>
                  <a:schemeClr val="tx1"/>
                </a:solidFill>
              </a:rPr>
              <a:t> </a:t>
            </a:r>
            <a:r>
              <a:rPr lang="zh-CN" altLang="en-US" sz="3600" b="1" dirty="0">
                <a:solidFill>
                  <a:schemeClr val="tx1"/>
                </a:solidFill>
              </a:rPr>
              <a:t>舍生而取义</a:t>
            </a:r>
            <a:r>
              <a:rPr lang="en-US" altLang="zh-CN" sz="3600" b="1" dirty="0">
                <a:solidFill>
                  <a:schemeClr val="tx1"/>
                </a:solidFill>
              </a:rPr>
              <a:t> ”</a:t>
            </a:r>
            <a:r>
              <a:rPr lang="zh-CN" altLang="en-US" sz="3600" b="1" dirty="0">
                <a:solidFill>
                  <a:schemeClr val="tx1"/>
                </a:solidFill>
              </a:rPr>
              <a:t>来表现他的人生追求（选择）文天祥</a:t>
            </a:r>
            <a:r>
              <a:rPr lang="zh-CN" altLang="zh-CN" sz="3600" b="1" dirty="0">
                <a:solidFill>
                  <a:schemeClr val="tx1"/>
                </a:solidFill>
              </a:rPr>
              <a:t>《</a:t>
            </a:r>
            <a:r>
              <a:rPr lang="zh-CN" altLang="en-US" sz="3600" b="1" dirty="0">
                <a:solidFill>
                  <a:schemeClr val="tx1"/>
                </a:solidFill>
              </a:rPr>
              <a:t>过零丁洋</a:t>
            </a:r>
            <a:r>
              <a:rPr lang="zh-CN" altLang="zh-CN" sz="3600" b="1" dirty="0">
                <a:solidFill>
                  <a:schemeClr val="tx1"/>
                </a:solidFill>
              </a:rPr>
              <a:t>》</a:t>
            </a:r>
            <a:r>
              <a:rPr lang="zh-CN" altLang="en-US" sz="3600" b="1" dirty="0">
                <a:solidFill>
                  <a:schemeClr val="tx1"/>
                </a:solidFill>
              </a:rPr>
              <a:t>中体现这种追求的诗句是：“人生自古谁无死，留取丹心照汗青”。</a:t>
            </a:r>
            <a:r>
              <a:rPr lang="zh-CN" altLang="en-US" sz="3600" b="1" dirty="0">
                <a:solidFill>
                  <a:srgbClr val="FF0066"/>
                </a:solidFill>
              </a:rPr>
              <a:t>请写出历史上在人生中有正确选择的人。</a:t>
            </a:r>
            <a:br>
              <a:rPr lang="zh-CN" altLang="en-US" sz="3600" b="1" dirty="0">
                <a:solidFill>
                  <a:srgbClr val="0000FF"/>
                </a:solidFill>
              </a:rPr>
            </a:br>
            <a:endParaRPr lang="zh-CN" altLang="en-US" sz="3600" b="1" dirty="0">
              <a:solidFill>
                <a:srgbClr val="0000FF"/>
              </a:solidFill>
            </a:endParaRPr>
          </a:p>
        </p:txBody>
      </p:sp>
      <p:sp>
        <p:nvSpPr>
          <p:cNvPr id="80899" name="Rectangle 3"/>
          <p:cNvSpPr>
            <a:spLocks noGrp="1" noRot="1"/>
          </p:cNvSpPr>
          <p:nvPr>
            <p:ph idx="1"/>
          </p:nvPr>
        </p:nvSpPr>
        <p:spPr>
          <a:xfrm>
            <a:off x="319405" y="1560195"/>
            <a:ext cx="9748520" cy="5033010"/>
          </a:xfrm>
        </p:spPr>
        <p:txBody>
          <a:bodyPr vert="horz" wrap="square" lIns="91440" tIns="45720" rIns="91440" bIns="45720" anchor="t">
            <a:normAutofit/>
          </a:bodyPr>
          <a:p>
            <a:pPr marL="0" indent="0" fontAlgn="auto">
              <a:lnSpc>
                <a:spcPts val="6020"/>
              </a:lnSpc>
              <a:buNone/>
            </a:pPr>
            <a:br>
              <a:rPr lang="zh-CN" altLang="en-US" sz="3600" b="1" dirty="0">
                <a:solidFill>
                  <a:schemeClr val="hlink"/>
                </a:solidFill>
              </a:rPr>
            </a:br>
            <a:br>
              <a:rPr lang="zh-CN" altLang="en-US" sz="3600" b="1" dirty="0"/>
            </a:br>
            <a:endParaRPr lang="zh-CN" altLang="en-US" sz="3600" b="1" dirty="0"/>
          </a:p>
        </p:txBody>
      </p:sp>
      <p:sp>
        <p:nvSpPr>
          <p:cNvPr id="2" name="文本框 1"/>
          <p:cNvSpPr txBox="1"/>
          <p:nvPr/>
        </p:nvSpPr>
        <p:spPr>
          <a:xfrm>
            <a:off x="175260" y="1412875"/>
            <a:ext cx="11718290" cy="501586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p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例如：</a:t>
            </a:r>
            <a:endParaRPr lang="zh-CN" altLang="en-US" sz="4000" b="1" dirty="0">
              <a:solidFill>
                <a:schemeClr val="hlink"/>
              </a:solidFill>
              <a:sym typeface="+mn-ea"/>
            </a:endParaRPr>
          </a:p>
          <a:p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          </a:t>
            </a:r>
            <a:r>
              <a:rPr lang="zh-CN" altLang="en-US" sz="4000" b="1" dirty="0">
                <a:solidFill>
                  <a:srgbClr val="FF0066"/>
                </a:solidFill>
                <a:sym typeface="+mn-ea"/>
              </a:rPr>
              <a:t>岳飞</a:t>
            </a: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选择精忠报国，</a:t>
            </a:r>
            <a:r>
              <a:rPr lang="zh-CN" altLang="en-US" sz="4000" b="1" dirty="0">
                <a:solidFill>
                  <a:srgbClr val="FF0066"/>
                </a:solidFill>
                <a:sym typeface="+mn-ea"/>
              </a:rPr>
              <a:t>文天祥</a:t>
            </a: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选择忠义守节，</a:t>
            </a:r>
            <a:r>
              <a:rPr lang="zh-CN" altLang="en-US" sz="4000" b="1" dirty="0">
                <a:solidFill>
                  <a:srgbClr val="FF0066"/>
                </a:solidFill>
                <a:sym typeface="+mn-ea"/>
              </a:rPr>
              <a:t>布鲁诺</a:t>
            </a: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选择坚定信念。</a:t>
            </a:r>
            <a:br>
              <a:rPr lang="zh-CN" altLang="en-US" sz="4000" b="1" dirty="0">
                <a:solidFill>
                  <a:schemeClr val="hlink"/>
                </a:solidFill>
                <a:sym typeface="+mn-ea"/>
              </a:rPr>
            </a:b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         </a:t>
            </a:r>
            <a:r>
              <a:rPr lang="zh-CN" altLang="en-US" sz="4000" b="1" dirty="0">
                <a:solidFill>
                  <a:srgbClr val="FF0066"/>
                </a:solidFill>
                <a:sym typeface="+mn-ea"/>
              </a:rPr>
              <a:t>闻一多</a:t>
            </a: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拍案而起，横眉怒对国民党手枪，宁可倒下去，不愿屈服</a:t>
            </a:r>
            <a:r>
              <a:rPr lang="en-US" altLang="zh-CN" sz="4000" b="1" dirty="0">
                <a:solidFill>
                  <a:schemeClr val="hlink"/>
                </a:solidFill>
                <a:sym typeface="+mn-ea"/>
              </a:rPr>
              <a:t>;</a:t>
            </a:r>
            <a:endParaRPr lang="en-US" altLang="zh-CN" sz="4000" b="1" dirty="0">
              <a:solidFill>
                <a:schemeClr val="hlink"/>
              </a:solidFill>
              <a:sym typeface="+mn-ea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sym typeface="+mn-ea"/>
              </a:rPr>
              <a:t>刘胡兰</a:t>
            </a: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面对敌人的屠刀毫不畏惧，宁死也不出卖党组织，最后英勇牺牲；</a:t>
            </a:r>
            <a:endParaRPr lang="zh-CN" altLang="en-US" sz="4000" b="1" dirty="0">
              <a:solidFill>
                <a:schemeClr val="hlink"/>
              </a:solidFill>
              <a:sym typeface="+mn-ea"/>
            </a:endParaRPr>
          </a:p>
          <a:p>
            <a:r>
              <a:rPr lang="zh-CN" altLang="en-US" sz="4000" b="1" dirty="0">
                <a:solidFill>
                  <a:srgbClr val="FF0066"/>
                </a:solidFill>
                <a:sym typeface="+mn-ea"/>
              </a:rPr>
              <a:t>谭嗣同</a:t>
            </a:r>
            <a:r>
              <a:rPr lang="zh-CN" altLang="en-US" sz="4000" b="1" dirty="0">
                <a:solidFill>
                  <a:schemeClr val="hlink"/>
                </a:solidFill>
                <a:sym typeface="+mn-ea"/>
              </a:rPr>
              <a:t>毅然留下，慷慨赴死。</a:t>
            </a:r>
            <a:endParaRPr lang="zh-CN" altLang="en-US" sz="400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 bldLvl="0"/>
      <p:bldP spid="2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Rectangle 2"/>
          <p:cNvSpPr>
            <a:spLocks noGrp="1" noRot="1"/>
          </p:cNvSpPr>
          <p:nvPr>
            <p:ph type="title"/>
          </p:nvPr>
        </p:nvSpPr>
        <p:spPr>
          <a:xfrm>
            <a:off x="98743" y="155893"/>
            <a:ext cx="8540750" cy="1138237"/>
          </a:xfrm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b="1" dirty="0">
                <a:solidFill>
                  <a:srgbClr val="FF0066"/>
                </a:solidFill>
              </a:rPr>
              <a:t>失其本心</a:t>
            </a:r>
            <a:r>
              <a:rPr lang="en-US" altLang="zh-CN" b="1" dirty="0">
                <a:solidFill>
                  <a:srgbClr val="FF0066"/>
                </a:solidFill>
              </a:rPr>
              <a:t>——</a:t>
            </a:r>
            <a:r>
              <a:rPr lang="zh-CN" altLang="en-US" b="1" dirty="0">
                <a:solidFill>
                  <a:srgbClr val="FF0066"/>
                </a:solidFill>
              </a:rPr>
              <a:t>文强案始末</a:t>
            </a:r>
            <a:endParaRPr lang="zh-CN" altLang="en-US" b="1" dirty="0">
              <a:solidFill>
                <a:srgbClr val="FF0066"/>
              </a:solidFill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033645" y="1066800"/>
            <a:ext cx="6911340" cy="5323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5100"/>
              </a:lnSpc>
            </a:pPr>
            <a:r>
              <a:rPr lang="en-US" altLang="zh-CN" sz="4000" b="1" dirty="0">
                <a:sym typeface="+mn-ea"/>
              </a:rPr>
              <a:t>         </a:t>
            </a:r>
            <a:r>
              <a:rPr lang="zh-CN" altLang="en-US" sz="4000" b="1" dirty="0">
                <a:sym typeface="+mn-ea"/>
              </a:rPr>
              <a:t>文强，</a:t>
            </a:r>
            <a:r>
              <a:rPr lang="en-US" altLang="zh-CN" sz="4000" b="1" dirty="0">
                <a:sym typeface="+mn-ea"/>
              </a:rPr>
              <a:t>1955</a:t>
            </a:r>
            <a:r>
              <a:rPr lang="zh-CN" altLang="en-US" sz="4000" b="1" dirty="0">
                <a:sym typeface="+mn-ea"/>
              </a:rPr>
              <a:t>年出生。 </a:t>
            </a:r>
            <a:r>
              <a:rPr lang="en-US" altLang="zh-CN" sz="4000" b="1" dirty="0">
                <a:sym typeface="+mn-ea"/>
              </a:rPr>
              <a:t>1972</a:t>
            </a:r>
            <a:r>
              <a:rPr lang="zh-CN" altLang="en-US" sz="4000" b="1" dirty="0">
                <a:sym typeface="+mn-ea"/>
              </a:rPr>
              <a:t>年参加工作。 </a:t>
            </a:r>
            <a:r>
              <a:rPr lang="en-US" altLang="zh-CN" sz="4000" b="1" dirty="0">
                <a:sym typeface="+mn-ea"/>
              </a:rPr>
              <a:t>1992</a:t>
            </a:r>
            <a:r>
              <a:rPr lang="zh-CN" altLang="en-US" sz="4000" b="1" dirty="0">
                <a:sym typeface="+mn-ea"/>
              </a:rPr>
              <a:t>年，任四川省重庆市公安局副局长。 </a:t>
            </a:r>
            <a:endParaRPr lang="zh-CN" altLang="en-US" sz="4000" b="1" dirty="0"/>
          </a:p>
          <a:p>
            <a:pPr fontAlgn="auto">
              <a:lnSpc>
                <a:spcPts val="5100"/>
              </a:lnSpc>
            </a:pPr>
            <a:r>
              <a:rPr lang="en-US" altLang="zh-CN" sz="4000" b="1" dirty="0">
                <a:sym typeface="+mn-ea"/>
              </a:rPr>
              <a:t>1997</a:t>
            </a:r>
            <a:r>
              <a:rPr lang="zh-CN" altLang="en-US" sz="4000" b="1" dirty="0">
                <a:sym typeface="+mn-ea"/>
              </a:rPr>
              <a:t>年，重庆直辖后任重庆市公安局副局长。 </a:t>
            </a:r>
            <a:endParaRPr lang="zh-CN" altLang="en-US" sz="4000" b="1" dirty="0">
              <a:sym typeface="+mn-ea"/>
            </a:endParaRPr>
          </a:p>
          <a:p>
            <a:pPr fontAlgn="auto">
              <a:lnSpc>
                <a:spcPts val="5100"/>
              </a:lnSpc>
            </a:pPr>
            <a:r>
              <a:rPr lang="en-US" altLang="zh-CN" sz="4000" b="1" dirty="0">
                <a:sym typeface="+mn-ea"/>
              </a:rPr>
              <a:t>2000</a:t>
            </a:r>
            <a:r>
              <a:rPr lang="zh-CN" altLang="en-US" sz="4000" b="1" dirty="0">
                <a:sym typeface="+mn-ea"/>
              </a:rPr>
              <a:t>年，提任正厅局级侦查员。 </a:t>
            </a:r>
            <a:endParaRPr lang="zh-CN" altLang="en-US" sz="4000" b="1" dirty="0"/>
          </a:p>
          <a:p>
            <a:pPr fontAlgn="auto">
              <a:lnSpc>
                <a:spcPts val="5100"/>
              </a:lnSpc>
            </a:pPr>
            <a:r>
              <a:rPr lang="en-US" altLang="zh-CN" sz="4000" b="1" dirty="0">
                <a:sym typeface="+mn-ea"/>
              </a:rPr>
              <a:t>2008</a:t>
            </a:r>
            <a:r>
              <a:rPr lang="zh-CN" altLang="en-US" sz="4000" b="1" dirty="0">
                <a:sym typeface="+mn-ea"/>
              </a:rPr>
              <a:t>年，出任重庆市司法局局长。</a:t>
            </a:r>
            <a:endParaRPr lang="zh-CN" altLang="en-US" sz="4000"/>
          </a:p>
        </p:txBody>
      </p:sp>
      <p:pic>
        <p:nvPicPr>
          <p:cNvPr id="3" name="图片 2" descr="timg (11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" y="1066800"/>
            <a:ext cx="4820285" cy="551053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P spid="2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273685" y="330200"/>
            <a:ext cx="4902200" cy="64312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6000" b="1" dirty="0">
                <a:sym typeface="+mn-ea"/>
              </a:rPr>
              <a:t>     </a:t>
            </a:r>
            <a:r>
              <a:rPr lang="zh-CN" altLang="en-US" sz="4400" b="1" dirty="0">
                <a:sym typeface="+mn-ea"/>
              </a:rPr>
              <a:t>文强因受贿</a:t>
            </a:r>
            <a:r>
              <a:rPr lang="en-US" altLang="zh-CN" sz="4400" b="1" dirty="0">
                <a:sym typeface="+mn-ea"/>
              </a:rPr>
              <a:t>1211</a:t>
            </a:r>
            <a:r>
              <a:rPr lang="zh-CN" altLang="en-US" sz="4400" b="1" dirty="0">
                <a:sym typeface="+mn-ea"/>
              </a:rPr>
              <a:t>万元、包庇纵容</a:t>
            </a:r>
            <a:r>
              <a:rPr lang="en-US" altLang="zh-CN" sz="4400" b="1" dirty="0">
                <a:sym typeface="+mn-ea"/>
              </a:rPr>
              <a:t>5</a:t>
            </a:r>
            <a:r>
              <a:rPr lang="zh-CN" altLang="en-US" sz="4400" b="1" dirty="0">
                <a:sym typeface="+mn-ea"/>
              </a:rPr>
              <a:t>个黑社会性质组织、</a:t>
            </a:r>
            <a:r>
              <a:rPr lang="en-US" altLang="zh-CN" sz="4400" b="1" dirty="0">
                <a:sym typeface="+mn-ea"/>
              </a:rPr>
              <a:t>1044</a:t>
            </a:r>
            <a:r>
              <a:rPr lang="zh-CN" altLang="en-US" sz="4400" b="1" dirty="0">
                <a:sym typeface="+mn-ea"/>
              </a:rPr>
              <a:t>万巨额财产来源不明、，数罪并罚，被判处死刑，剥夺政治权利终身，并没收个人全部财产</a:t>
            </a:r>
            <a:r>
              <a:rPr lang="zh-CN" altLang="en-US" sz="4400" dirty="0">
                <a:sym typeface="+mn-ea"/>
              </a:rPr>
              <a:t>（</a:t>
            </a:r>
            <a:r>
              <a:rPr lang="en-US" altLang="zh-CN" sz="4400" dirty="0">
                <a:sym typeface="+mn-ea"/>
              </a:rPr>
              <a:t>2010</a:t>
            </a:r>
            <a:r>
              <a:rPr lang="zh-CN" altLang="en-US" sz="4400" dirty="0">
                <a:sym typeface="+mn-ea"/>
              </a:rPr>
              <a:t>）</a:t>
            </a:r>
            <a:endParaRPr lang="zh-CN" altLang="en-US" sz="4400"/>
          </a:p>
        </p:txBody>
      </p:sp>
      <p:pic>
        <p:nvPicPr>
          <p:cNvPr id="3" name="图片 2" descr="timg (12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69255" y="111125"/>
            <a:ext cx="6318885" cy="6534150"/>
          </a:xfrm>
          <a:prstGeom prst="rect">
            <a:avLst/>
          </a:prstGeom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227195" y="-78740"/>
            <a:ext cx="7785100" cy="7016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6000"/>
              </a:lnSpc>
            </a:pP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孟子受业于孔子之孙孔假的门人，是孔子之后战国中期儒家学派最有权威的代表人物。他曾游梁，说惠王，不能用；乃见齐宣王，为客卿。宣王对他很客气，可是也始终不用。于是孟子归而述孔子之意，教授弟子。孟子死后，门人万章、公孙丑等记其言行，为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孟子</a:t>
            </a:r>
            <a:r>
              <a:rPr lang="en-US" altLang="zh-CN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七篇。</a:t>
            </a:r>
            <a:endParaRPr lang="zh-CN" altLang="en-US" sz="40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timg (3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695" y="18415"/>
            <a:ext cx="4127500" cy="67189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4340860" y="133985"/>
            <a:ext cx="7693025" cy="67595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ts val="5200"/>
              </a:lnSpc>
            </a:pP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从调查核实情况看，范冰冰在电影《大轰炸》剧组拍摄过程中实际取得片酬3000万元，其中1000万元已经申报纳税，其余2000万元以拆分合同方式偷逃个人所得税618万元，少缴营业税及附加112万元，合计730万元。此外，还查出范冰冰及其担任法定代表人的企业少缴税款2.48亿元，其中偷逃税款1.34亿元。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7" name="图片 6" descr="timg (1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" y="-24765"/>
            <a:ext cx="4323715" cy="69068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6018" name="Rectangle 2"/>
          <p:cNvSpPr/>
          <p:nvPr/>
        </p:nvSpPr>
        <p:spPr>
          <a:xfrm>
            <a:off x="236220" y="1090295"/>
            <a:ext cx="2519363" cy="64516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600" b="1" dirty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⒈通假字 </a:t>
            </a:r>
            <a:endParaRPr lang="zh-CN" altLang="en-US" sz="3600" b="1" dirty="0">
              <a:solidFill>
                <a:srgbClr val="0000FF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6019" name="Rectangle 3"/>
          <p:cNvSpPr/>
          <p:nvPr/>
        </p:nvSpPr>
        <p:spPr>
          <a:xfrm>
            <a:off x="236220" y="1584008"/>
            <a:ext cx="7204710" cy="46596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pPr>
              <a:lnSpc>
                <a:spcPct val="165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⑴故患有所不辟</a:t>
            </a:r>
            <a:endParaRPr lang="zh-CN" altLang="en-US" sz="36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⑵万钟则不辩礼义而受之</a:t>
            </a:r>
            <a:endParaRPr lang="zh-CN" altLang="en-US" sz="36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⑶所识穷乏者得我与</a:t>
            </a:r>
            <a:endParaRPr lang="zh-CN" altLang="en-US" sz="36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65000"/>
              </a:lnSpc>
            </a:pPr>
            <a:endParaRPr lang="zh-CN" altLang="en-US" sz="36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pPr>
              <a:lnSpc>
                <a:spcPct val="165000"/>
              </a:lnSpc>
            </a:pPr>
            <a:r>
              <a:rPr lang="zh-CN" altLang="en-US" sz="36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⑷乡为身死而不受</a:t>
            </a:r>
            <a:endParaRPr lang="zh-CN" altLang="en-US" sz="36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7044" name="Rectangle 4"/>
          <p:cNvSpPr/>
          <p:nvPr/>
        </p:nvSpPr>
        <p:spPr>
          <a:xfrm>
            <a:off x="4295775" y="5371465"/>
            <a:ext cx="5675630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乡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向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，从前。</a:t>
            </a:r>
            <a:endParaRPr lang="zh-CN" altLang="en-US" sz="36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7045" name="Rectangle 5"/>
          <p:cNvSpPr/>
          <p:nvPr/>
        </p:nvSpPr>
        <p:spPr>
          <a:xfrm>
            <a:off x="4861560" y="4236720"/>
            <a:ext cx="5459730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与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欤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，语气词。</a:t>
            </a:r>
            <a:endParaRPr lang="zh-CN" altLang="en-US" sz="36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7046" name="Rectangle 6"/>
          <p:cNvSpPr/>
          <p:nvPr/>
        </p:nvSpPr>
        <p:spPr>
          <a:xfrm>
            <a:off x="4735830" y="3591560"/>
            <a:ext cx="5585460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得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德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，感激。</a:t>
            </a:r>
            <a:endParaRPr lang="zh-CN" altLang="en-US" sz="36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7047" name="Rectangle 7"/>
          <p:cNvSpPr/>
          <p:nvPr/>
        </p:nvSpPr>
        <p:spPr>
          <a:xfrm>
            <a:off x="5391785" y="2748280"/>
            <a:ext cx="5180330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辩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辨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，辨别。</a:t>
            </a:r>
            <a:endParaRPr lang="zh-CN" altLang="en-US" sz="36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7048" name="Rectangle 8"/>
          <p:cNvSpPr/>
          <p:nvPr/>
        </p:nvSpPr>
        <p:spPr>
          <a:xfrm>
            <a:off x="3684270" y="1844675"/>
            <a:ext cx="6287135" cy="645160"/>
          </a:xfrm>
          <a:prstGeom prst="rect">
            <a:avLst/>
          </a:prstGeom>
          <a:noFill/>
          <a:ln w="9525">
            <a:noFill/>
          </a:ln>
          <a:effectLst>
            <a:outerShdw dist="35921" dir="2699999" algn="ctr" rotWithShape="0">
              <a:schemeClr val="bg1"/>
            </a:outerShdw>
          </a:effectLst>
        </p:spPr>
        <p:txBody>
          <a:bodyPr wrap="squar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辟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避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6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，躲避。</a:t>
            </a:r>
            <a:endParaRPr lang="zh-CN" altLang="en-US" sz="36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49220" y="-16510"/>
            <a:ext cx="5234940" cy="1106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6600" b="1" i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Arial" panose="020B0604020202020204" pitchFamily="34" charset="0"/>
                <a:sym typeface="+mn-ea"/>
              </a:rPr>
              <a:t>归纳文言词汇</a:t>
            </a:r>
            <a:endParaRPr lang="zh-CN" altLang="en-US" sz="6600" b="1" i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7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4" grpId="0" bldLvl="0" animBg="1"/>
      <p:bldP spid="87045" grpId="0" bldLvl="0" animBg="1"/>
      <p:bldP spid="87046" grpId="0" bldLvl="0" animBg="1"/>
      <p:bldP spid="87047" grpId="0" bldLvl="0" animBg="1"/>
      <p:bldP spid="87048" grpId="0" bldLvl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Rectangle 2"/>
          <p:cNvSpPr/>
          <p:nvPr/>
        </p:nvSpPr>
        <p:spPr>
          <a:xfrm>
            <a:off x="408305" y="253048"/>
            <a:ext cx="3887470" cy="82994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800" b="1" dirty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⒉一词多义 </a:t>
            </a:r>
            <a:endParaRPr lang="zh-CN" altLang="en-US" sz="4800" b="1" dirty="0">
              <a:solidFill>
                <a:srgbClr val="0000FF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7043" name="Rectangle 3"/>
          <p:cNvSpPr/>
          <p:nvPr/>
        </p:nvSpPr>
        <p:spPr>
          <a:xfrm>
            <a:off x="137795" y="1082993"/>
            <a:ext cx="8335010" cy="501586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为：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为宫室之美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由是则可以避患而有不为也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得：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故不为苟得也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所识穷乏者得我与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是</a:t>
            </a:r>
            <a:r>
              <a:rPr lang="en-US" altLang="zh-CN" sz="40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: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非独贤者有是心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是天时不如地利也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与：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所识穷乏者得我与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呼尔而与之 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68" name="Rectangle 4"/>
          <p:cNvSpPr/>
          <p:nvPr/>
        </p:nvSpPr>
        <p:spPr>
          <a:xfrm>
            <a:off x="4440238" y="1123474"/>
            <a:ext cx="3382962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介词，为了。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69" name="Rectangle 5"/>
          <p:cNvSpPr/>
          <p:nvPr/>
        </p:nvSpPr>
        <p:spPr>
          <a:xfrm>
            <a:off x="6392228" y="1843564"/>
            <a:ext cx="2560637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动词，做。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70" name="Rectangle 6"/>
          <p:cNvSpPr/>
          <p:nvPr/>
        </p:nvSpPr>
        <p:spPr>
          <a:xfrm>
            <a:off x="4594860" y="2426812"/>
            <a:ext cx="2103438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取得。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71" name="Rectangle 7"/>
          <p:cNvSpPr/>
          <p:nvPr/>
        </p:nvSpPr>
        <p:spPr>
          <a:xfrm>
            <a:off x="4418330" y="3010694"/>
            <a:ext cx="3354388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德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，感激。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72" name="Rectangle 8"/>
          <p:cNvSpPr/>
          <p:nvPr/>
        </p:nvSpPr>
        <p:spPr>
          <a:xfrm>
            <a:off x="4644390" y="3594259"/>
            <a:ext cx="2054225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此、这。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73" name="Rectangle 9"/>
          <p:cNvSpPr/>
          <p:nvPr/>
        </p:nvSpPr>
        <p:spPr>
          <a:xfrm>
            <a:off x="4644073" y="4262597"/>
            <a:ext cx="212090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这是。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74" name="Rectangle 10"/>
          <p:cNvSpPr/>
          <p:nvPr/>
        </p:nvSpPr>
        <p:spPr>
          <a:xfrm>
            <a:off x="5551170" y="4846479"/>
            <a:ext cx="3702050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通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欤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”</a:t>
            </a:r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，语气词。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75" name="Rectangle 11"/>
          <p:cNvSpPr/>
          <p:nvPr/>
        </p:nvSpPr>
        <p:spPr>
          <a:xfrm>
            <a:off x="3294380" y="5429727"/>
            <a:ext cx="1522413" cy="5835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r>
              <a:rPr lang="zh-CN" altLang="en-US" sz="3200" b="1" dirty="0">
                <a:solidFill>
                  <a:srgbClr val="FF0000"/>
                </a:solidFill>
                <a:latin typeface="楷体_GB2312" charset="-122"/>
                <a:ea typeface="楷体_GB2312" charset="-122"/>
              </a:rPr>
              <a:t>给予。</a:t>
            </a:r>
            <a:endParaRPr lang="zh-CN" altLang="en-US" sz="3200" b="1" dirty="0">
              <a:solidFill>
                <a:srgbClr val="FF0000"/>
              </a:solidFill>
              <a:latin typeface="楷体_GB2312" charset="-122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8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8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88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88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88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88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88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88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8" grpId="0"/>
      <p:bldP spid="88069" grpId="0"/>
      <p:bldP spid="88070" grpId="0"/>
      <p:bldP spid="88071" grpId="0"/>
      <p:bldP spid="88072" grpId="0"/>
      <p:bldP spid="88073" grpId="0"/>
      <p:bldP spid="88074" grpId="0"/>
      <p:bldP spid="88075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Rectangle 2"/>
          <p:cNvSpPr/>
          <p:nvPr/>
        </p:nvSpPr>
        <p:spPr>
          <a:xfrm>
            <a:off x="503555" y="286068"/>
            <a:ext cx="2781300" cy="9220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5400" b="1" dirty="0">
                <a:solidFill>
                  <a:srgbClr val="0000FF"/>
                </a:solidFill>
                <a:latin typeface="楷体_GB2312" charset="-122"/>
                <a:ea typeface="楷体_GB2312" charset="-122"/>
              </a:rPr>
              <a:t>⒊虚词 </a:t>
            </a:r>
            <a:endParaRPr lang="zh-CN" altLang="en-US" sz="5400" b="1" dirty="0">
              <a:solidFill>
                <a:srgbClr val="0000FF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8067" name="Rectangle 3"/>
          <p:cNvSpPr/>
          <p:nvPr/>
        </p:nvSpPr>
        <p:spPr>
          <a:xfrm>
            <a:off x="209550" y="1333818"/>
            <a:ext cx="6227445" cy="43999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p>
            <a:r>
              <a:rPr lang="zh-CN" altLang="en-US" sz="4000" b="1" dirty="0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之：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呼尔而与之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为宫室之美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而：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蹴尔而与之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由是则生而有不用也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舍生而取义者也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chemeClr val="tx2"/>
                </a:solidFill>
                <a:latin typeface="楷体_GB2312" charset="-122"/>
                <a:ea typeface="楷体_GB2312" charset="-122"/>
              </a:rPr>
              <a:t>于：</a:t>
            </a:r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所欲有甚于生者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  <a:p>
            <a:r>
              <a:rPr lang="zh-CN" altLang="en-US" sz="4000" b="1" dirty="0">
                <a:solidFill>
                  <a:srgbClr val="000066"/>
                </a:solidFill>
                <a:latin typeface="楷体_GB2312" charset="-122"/>
                <a:ea typeface="楷体_GB2312" charset="-122"/>
              </a:rPr>
              <a:t>万钟于我何加焉 </a:t>
            </a:r>
            <a:endParaRPr lang="zh-CN" altLang="en-US" sz="4000" b="1" dirty="0">
              <a:solidFill>
                <a:srgbClr val="000066"/>
              </a:solidFill>
              <a:latin typeface="楷体_GB2312" charset="-122"/>
              <a:ea typeface="楷体_GB2312" charset="-122"/>
            </a:endParaRPr>
          </a:p>
        </p:txBody>
      </p:sp>
      <p:sp>
        <p:nvSpPr>
          <p:cNvPr id="89092" name="Rectangle 4"/>
          <p:cNvSpPr/>
          <p:nvPr/>
        </p:nvSpPr>
        <p:spPr>
          <a:xfrm>
            <a:off x="4157028" y="1333818"/>
            <a:ext cx="2478405" cy="6451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代词，他。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89093" name="Rectangle 5"/>
          <p:cNvSpPr/>
          <p:nvPr/>
        </p:nvSpPr>
        <p:spPr>
          <a:xfrm>
            <a:off x="4157028" y="1871663"/>
            <a:ext cx="26638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助词，的。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89094" name="Rectangle 6"/>
          <p:cNvSpPr/>
          <p:nvPr/>
        </p:nvSpPr>
        <p:spPr>
          <a:xfrm>
            <a:off x="4079875" y="2578100"/>
            <a:ext cx="36004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表修饰。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89095" name="Rectangle 7"/>
          <p:cNvSpPr/>
          <p:nvPr/>
        </p:nvSpPr>
        <p:spPr>
          <a:xfrm>
            <a:off x="5088255" y="3106103"/>
            <a:ext cx="40322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表转折，却、但。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89096" name="Rectangle 8"/>
          <p:cNvSpPr/>
          <p:nvPr/>
        </p:nvSpPr>
        <p:spPr>
          <a:xfrm>
            <a:off x="4079558" y="3751580"/>
            <a:ext cx="338455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表并列。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89097" name="Rectangle 9"/>
          <p:cNvSpPr/>
          <p:nvPr/>
        </p:nvSpPr>
        <p:spPr>
          <a:xfrm>
            <a:off x="5178425" y="4396423"/>
            <a:ext cx="3240088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表比较，比。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  <p:sp>
        <p:nvSpPr>
          <p:cNvPr id="89098" name="Rectangle 10"/>
          <p:cNvSpPr/>
          <p:nvPr/>
        </p:nvSpPr>
        <p:spPr>
          <a:xfrm>
            <a:off x="4440555" y="5041900"/>
            <a:ext cx="3311525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楷体_GB2312" charset="-122"/>
              </a:rPr>
              <a:t>表对象，对。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  <a:ea typeface="楷体_GB231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9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2" grpId="0"/>
      <p:bldP spid="89093" grpId="0"/>
      <p:bldP spid="89094" grpId="0"/>
      <p:bldP spid="89095" grpId="0"/>
      <p:bldP spid="89096" grpId="0"/>
      <p:bldP spid="89097" grpId="0"/>
      <p:bldP spid="8909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Rectangle 2"/>
          <p:cNvSpPr>
            <a:spLocks noGrp="1" noRot="1" noChangeArrowheads="1"/>
          </p:cNvSpPr>
          <p:nvPr>
            <p:ph idx="1"/>
          </p:nvPr>
        </p:nvSpPr>
        <p:spPr>
          <a:xfrm>
            <a:off x="48578" y="92710"/>
            <a:ext cx="8229600" cy="4525963"/>
          </a:xfrm>
        </p:spPr>
        <p:txBody>
          <a:bodyPr vert="horz" wrap="square" lIns="91440" tIns="45720" rIns="91440" bIns="45720" numCol="1" anchor="t" anchorCtr="0" compatLnSpc="1">
            <a:normAutofit fontScale="90000" lnSpcReduction="20000"/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sz="8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行楷" pitchFamily="2" charset="-122"/>
                <a:cs typeface="+mn-cs"/>
              </a:rPr>
              <a:t>主要思想</a:t>
            </a:r>
            <a:endParaRPr kumimoji="0" lang="zh-CN" sz="8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行楷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sz="8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行楷" pitchFamily="2" charset="-122"/>
                <a:cs typeface="+mn-cs"/>
              </a:rPr>
              <a:t>施仁政</a:t>
            </a:r>
            <a:endParaRPr kumimoji="0" lang="zh-CN" sz="8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行楷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sz="8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行楷" pitchFamily="2" charset="-122"/>
                <a:cs typeface="+mn-cs"/>
              </a:rPr>
              <a:t>民贵君轻</a:t>
            </a:r>
            <a:endParaRPr kumimoji="0" lang="zh-CN" sz="8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行楷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r>
              <a:rPr kumimoji="0" lang="zh-CN" sz="8000" b="1" i="0" u="none" strike="noStrike" kern="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+mn-lt"/>
                <a:ea typeface="华文行楷" pitchFamily="2" charset="-122"/>
                <a:cs typeface="+mn-cs"/>
              </a:rPr>
              <a:t>人性本善</a:t>
            </a:r>
            <a:endParaRPr kumimoji="0" lang="zh-CN" sz="8000" b="1" i="0" u="none" strike="noStrike" kern="0" cap="none" spc="0" normalizeH="0" baseline="0" noProof="0" smtClean="0">
              <a:ln>
                <a:noFill/>
              </a:ln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行楷" pitchFamily="2" charset="-122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Char char="v"/>
              <a:defRPr/>
            </a:pPr>
            <a:endParaRPr kumimoji="0" lang="zh-CN" altLang="zh-CN" sz="8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+mn-lt"/>
              <a:ea typeface="华文行楷" pitchFamily="2" charset="-122"/>
              <a:cs typeface="+mn-cs"/>
            </a:endParaRPr>
          </a:p>
        </p:txBody>
      </p:sp>
      <p:pic>
        <p:nvPicPr>
          <p:cNvPr id="2" name="图片 1" descr="timg (5)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68190" y="4445"/>
            <a:ext cx="3930015" cy="6802120"/>
          </a:xfrm>
          <a:prstGeom prst="rect">
            <a:avLst/>
          </a:prstGeom>
        </p:spPr>
      </p:pic>
      <p:pic>
        <p:nvPicPr>
          <p:cNvPr id="3" name="图片 2" descr="timg (4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98205" y="4445"/>
            <a:ext cx="3672840" cy="6802120"/>
          </a:xfrm>
          <a:prstGeom prst="rect">
            <a:avLst/>
          </a:prstGeom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Text Box 2"/>
          <p:cNvSpPr txBox="1"/>
          <p:nvPr/>
        </p:nvSpPr>
        <p:spPr>
          <a:xfrm>
            <a:off x="-21590" y="233680"/>
            <a:ext cx="1191133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fontAlgn="auto">
              <a:lnSpc>
                <a:spcPts val="56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“性善论”的要点： 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600"/>
              </a:lnSpc>
            </a:pPr>
            <a:r>
              <a:rPr lang="zh-CN" altLang="en-US" sz="40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 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</a:t>
            </a:r>
            <a:r>
              <a:rPr lang="en-US" altLang="zh-CN" sz="4000" b="1" dirty="0">
                <a:solidFill>
                  <a:srgbClr val="021464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en-US" altLang="zh-CN" sz="4000" b="1" dirty="0">
                <a:solidFill>
                  <a:srgbClr val="0428E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4000" b="1" dirty="0">
                <a:solidFill>
                  <a:srgbClr val="0428E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善”是人的本性。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“人性之善也。犹水之就</a:t>
            </a:r>
            <a:endParaRPr lang="zh-CN" altLang="en-US" sz="40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600"/>
              </a:lnSpc>
            </a:pP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下也。人无有不善。水无有不下。”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zh-CN" altLang="en-US" sz="4000" b="1" dirty="0">
              <a:solidFill>
                <a:srgbClr val="CC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600"/>
              </a:lnSpc>
            </a:pPr>
            <a:r>
              <a:rPr lang="zh-CN" altLang="en-US" sz="40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    </a:t>
            </a:r>
            <a:r>
              <a:rPr lang="en-US" altLang="zh-CN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en-US" sz="4000" b="1" dirty="0">
                <a:solidFill>
                  <a:srgbClr val="0428E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人有四种“本心”</a:t>
            </a:r>
            <a:r>
              <a:rPr lang="zh-CN" altLang="en-US" sz="40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同情心、羞耻心、恭敬心、</a:t>
            </a:r>
            <a:endParaRPr lang="zh-CN" altLang="en-US" sz="40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600"/>
              </a:lnSpc>
            </a:pP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是非心。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仁义礼智的道德规范即由此产生。</a:t>
            </a:r>
            <a:endParaRPr lang="zh-CN" altLang="en-US" sz="40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5600"/>
              </a:lnSpc>
            </a:pPr>
            <a:r>
              <a:rPr lang="zh-CN" altLang="en-US" sz="4000" b="1" dirty="0">
                <a:solidFill>
                  <a:srgbClr val="CC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“恻隐之心，人皆有之；羞恶之心，人皆有之：恭敬之心，人皆有之；是非之心，人皆有之。恻隐之心，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仁也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：羞恶之心，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义也，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恭敬之心，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礼也</a:t>
            </a:r>
            <a:r>
              <a:rPr lang="zh-CN" altLang="en-US" sz="4000" b="1" dirty="0">
                <a:solidFill>
                  <a:srgbClr val="00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；是非之心，</a:t>
            </a:r>
            <a:r>
              <a:rPr lang="zh-CN" altLang="en-US" sz="40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智也。</a:t>
            </a:r>
            <a:endParaRPr lang="zh-CN" altLang="en-US" sz="4000" b="1" dirty="0">
              <a:solidFill>
                <a:srgbClr val="00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72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72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8" name="文本框 6147"/>
          <p:cNvSpPr txBox="1"/>
          <p:nvPr/>
        </p:nvSpPr>
        <p:spPr>
          <a:xfrm>
            <a:off x="66675" y="-2540"/>
            <a:ext cx="3581400" cy="11068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zh-CN" sz="66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ea typeface="方正舒体" pitchFamily="2" charset="-122"/>
              </a:rPr>
              <a:t>听读朗读</a:t>
            </a:r>
            <a:endParaRPr lang="zh-CN" altLang="zh-CN" sz="66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Times New Roman" panose="02020603050405020304" pitchFamily="18" charset="0"/>
              <a:ea typeface="方正舒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7650" y="1240155"/>
            <a:ext cx="11757025" cy="46704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400"/>
              <a:t>鱼，我所欲也；熊掌，亦我所欲也。二者不可得兼，舍鱼而取熊掌者也。生，亦我所欲也；义，亦我所欲也。二者不可得兼，舍生而取义者也。生亦我所欲，所欲有甚于生者，故不为苟得也；死亦我所恶，所恶有甚于死者，故患有所不辟也。如使人之所欲莫甚于生，则凡可以得生者何不用也？使人之所恶莫甚于死者，则凡可以辟患者何不为也？由是则生而有不用也，由是则可以辟患而有不为也。是故所欲有甚于生者，所恶有甚于死者。非独贤者有是心也，人皆有之，贤者能勿丧耳。</a:t>
            </a:r>
            <a:endParaRPr lang="zh-CN" altLang="en-US" sz="2400"/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endParaRPr lang="zh-CN" altLang="en-US" sz="2400"/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5000"/>
              <a:buFont typeface="Wingdings" panose="05000000000000000000" pitchFamily="2" charset="2"/>
              <a:buNone/>
              <a:defRPr/>
            </a:pPr>
            <a:r>
              <a:rPr lang="zh-CN" altLang="en-US" sz="2400"/>
              <a:t>一箪食，一豆羹，得之则生，弗得则死。呼尔而与之，行道之人弗受；蹴尔而与之，乞人不屑也。万钟则不辩礼义而受之，万钟于我何加焉！为宫室之美，妻妾之奉，所识穷乏者得我与？乡为身死而不受，今为宫室之美为之；乡为身死而不受，今为妻妾之奉为之；乡为身死而不受，今为所识穷乏者得我而为之；是亦不可以已乎？此之谓失其本心。</a:t>
            </a:r>
            <a:endParaRPr lang="zh-CN" alt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7398</Words>
  <Application>WPS 演示</Application>
  <PresentationFormat>宽屏</PresentationFormat>
  <Paragraphs>759</Paragraphs>
  <Slides>63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63</vt:i4>
      </vt:variant>
    </vt:vector>
  </HeadingPairs>
  <TitlesOfParts>
    <vt:vector size="87" baseType="lpstr">
      <vt:lpstr>Arial</vt:lpstr>
      <vt:lpstr>宋体</vt:lpstr>
      <vt:lpstr>Wingdings</vt:lpstr>
      <vt:lpstr>Times New Roman</vt:lpstr>
      <vt:lpstr>华文新魏</vt:lpstr>
      <vt:lpstr>隶书</vt:lpstr>
      <vt:lpstr>楷体</vt:lpstr>
      <vt:lpstr>隶书</vt:lpstr>
      <vt:lpstr>方正舒体</vt:lpstr>
      <vt:lpstr>Tahoma</vt:lpstr>
      <vt:lpstr>华文行楷</vt:lpstr>
      <vt:lpstr>微软雅黑</vt:lpstr>
      <vt:lpstr>Arial Unicode MS</vt:lpstr>
      <vt:lpstr>Calibri Light</vt:lpstr>
      <vt:lpstr>Calibri</vt:lpstr>
      <vt:lpstr>黑体</vt:lpstr>
      <vt:lpstr>华文行楷</vt:lpstr>
      <vt:lpstr>华文中宋</vt:lpstr>
      <vt:lpstr>楷体_GB2312</vt:lpstr>
      <vt:lpstr>Arial</vt:lpstr>
      <vt:lpstr>幼圆</vt:lpstr>
      <vt:lpstr>Arial Unicode MS</vt:lpstr>
      <vt:lpstr>新宋体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课堂巩固</vt:lpstr>
      <vt:lpstr>3、体现“性本善”思想的句子是：  4、孟子认为能做到舍生取义的人是   5、孟子认为失其本心的行为是：    </vt:lpstr>
      <vt:lpstr>6、在孟子看来，什么情况下，即使遇到祸患也会挺身而出的？  7、不辩礼仪的接受万钟是为了  8、文中与“嗟来之食”的意思相一致的句子是：  </vt:lpstr>
      <vt:lpstr>9、选出品读有误的一项（       ）</vt:lpstr>
      <vt:lpstr> 10、选出对本文理解有误的一项（   ）</vt:lpstr>
      <vt:lpstr>11、分析下列各句中的“义”的不同，并说出你读过这些“义”的感受。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 孟子主张“性善论”，他认为人的本心是美好的，是善良的。  </vt:lpstr>
      <vt:lpstr>PowerPoint 演示文稿</vt:lpstr>
      <vt:lpstr>3、本文孟子用“ 舍生而取义 ”来表现他的人生追求（选择）文天祥《过零丁洋》中体现这种追求的诗句是：“人生自古谁无死，留取丹心照汗青”。请写出历史上在人生中有正确选择的人。 </vt:lpstr>
      <vt:lpstr>失其本心——文强案始末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空谷幽兰</cp:lastModifiedBy>
  <cp:revision>50</cp:revision>
  <dcterms:created xsi:type="dcterms:W3CDTF">2018-10-11T05:23:00Z</dcterms:created>
  <dcterms:modified xsi:type="dcterms:W3CDTF">2018-11-11T13:28:16Z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2052-10.1.0.7668</vt:lpwstr>
  </property>
</Properties>
</file>