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7" r:id="rId3"/>
    <p:sldId id="409" r:id="rId4"/>
    <p:sldId id="348" r:id="rId5"/>
    <p:sldId id="424" r:id="rId6"/>
    <p:sldId id="408" r:id="rId7"/>
    <p:sldId id="359" r:id="rId8"/>
    <p:sldId id="360" r:id="rId9"/>
    <p:sldId id="411" r:id="rId10"/>
    <p:sldId id="362" r:id="rId11"/>
    <p:sldId id="412" r:id="rId12"/>
    <p:sldId id="366" r:id="rId13"/>
    <p:sldId id="364" r:id="rId14"/>
    <p:sldId id="367" r:id="rId15"/>
    <p:sldId id="368" r:id="rId16"/>
    <p:sldId id="369" r:id="rId17"/>
    <p:sldId id="370" r:id="rId18"/>
    <p:sldId id="416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  <p:sldId id="381" r:id="rId30"/>
    <p:sldId id="382" r:id="rId31"/>
    <p:sldId id="421" r:id="rId32"/>
    <p:sldId id="384" r:id="rId33"/>
    <p:sldId id="383" r:id="rId34"/>
    <p:sldId id="385" r:id="rId35"/>
    <p:sldId id="386" r:id="rId36"/>
    <p:sldId id="387" r:id="rId37"/>
    <p:sldId id="388" r:id="rId38"/>
    <p:sldId id="389" r:id="rId39"/>
    <p:sldId id="417" r:id="rId40"/>
    <p:sldId id="392" r:id="rId41"/>
    <p:sldId id="394" r:id="rId42"/>
    <p:sldId id="395" r:id="rId43"/>
    <p:sldId id="397" r:id="rId44"/>
    <p:sldId id="398" r:id="rId45"/>
    <p:sldId id="399" r:id="rId46"/>
    <p:sldId id="402" r:id="rId47"/>
    <p:sldId id="403" r:id="rId48"/>
    <p:sldId id="419" r:id="rId49"/>
    <p:sldId id="418" r:id="rId50"/>
    <p:sldId id="404" r:id="rId51"/>
    <p:sldId id="405" r:id="rId52"/>
    <p:sldId id="406" r:id="rId53"/>
    <p:sldId id="407" r:id="rId54"/>
    <p:sldId id="474" r:id="rId5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660066"/>
    <a:srgbClr val="990099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468313" y="2997200"/>
            <a:ext cx="8207375" cy="960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3400" b="0">
                <a:solidFill>
                  <a:schemeClr val="tx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1"/>
          <p:cNvSpPr>
            <a:spLocks noGrp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>
                <a:ea typeface="微软雅黑" panose="020B0503020204020204" charset="-122"/>
              </a:defRPr>
            </a:lvl1pPr>
            <a:lvl2pPr marL="457200" lvl="1" indent="0" algn="ctr">
              <a:buNone/>
              <a:defRPr sz="1800" b="1">
                <a:ea typeface="华文细黑" pitchFamily="2" charset="-122"/>
              </a:defRPr>
            </a:lvl2pPr>
            <a:lvl3pPr marL="914400" lvl="2" indent="0" algn="ctr">
              <a:buNone/>
              <a:defRPr sz="1800" b="1">
                <a:ea typeface="华文细黑" pitchFamily="2" charset="-122"/>
              </a:defRPr>
            </a:lvl3pPr>
            <a:lvl4pPr marL="1371600" lvl="3" indent="0" algn="ctr">
              <a:buNone/>
              <a:defRPr sz="1800" b="1">
                <a:ea typeface="华文细黑" pitchFamily="2" charset="-122"/>
              </a:defRPr>
            </a:lvl4pPr>
            <a:lvl5pPr marL="1828800" lvl="4" indent="0" algn="ctr">
              <a:buNone/>
              <a:defRPr sz="1800" b="1">
                <a:ea typeface="华文细黑" pitchFamily="2" charset="-122"/>
              </a:defRPr>
            </a:lvl5pPr>
          </a:lstStyle>
          <a:p>
            <a:pPr lvl="0"/>
            <a:r>
              <a:rPr lang="zh-CN" altLang="en-US"/>
              <a:t>单击添加署名或公司信息</a:t>
            </a:r>
            <a:endParaRPr lang="zh-CN" altLang="en-US"/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035" y="190500"/>
            <a:ext cx="205224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37751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68313" y="190500"/>
            <a:ext cx="8208962" cy="61182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1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矩形 1027"/>
          <p:cNvSpPr/>
          <p:nvPr/>
        </p:nvSpPr>
        <p:spPr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/>
            <a:r>
              <a:rPr lang="de-DE" altLang="en-US" sz="1000" b="1" dirty="0">
                <a:latin typeface="Arial" panose="020B0604020202020204" pitchFamily="34" charset="0"/>
                <a:ea typeface="宋体" panose="02010600030101010101" pitchFamily="2" charset="-122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6.jpeg"/><Relationship Id="rId2" Type="http://schemas.openxmlformats.org/officeDocument/2006/relationships/hyperlink" Target="http://a2.att.hudong.com/84/33/01300000108314122009333037155.jpg" TargetMode="Externa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29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3.wav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占位符 4097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534400" cy="1260475"/>
          </a:xfrm>
          <a:ln/>
        </p:spPr>
        <p:txBody>
          <a:bodyPr vert="horz" wrap="square" anchor="t">
            <a:spAutoFit/>
          </a:bodyPr>
          <a:p>
            <a:pPr mar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请欣赏视频</a:t>
            </a:r>
            <a:r>
              <a:rPr lang="en-US" altLang="zh-CN" b="1">
                <a:solidFill>
                  <a:srgbClr val="0000C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一个伟大的父亲</a:t>
            </a:r>
            <a:r>
              <a:rPr lang="en-US" altLang="zh-CN" b="1">
                <a:solidFill>
                  <a:srgbClr val="0000CC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，以及台阶和父亲的图片。 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图片 409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819400"/>
            <a:ext cx="6400800" cy="362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099" descr="ni_png_0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57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1" name="组合 4100"/>
          <p:cNvGrpSpPr/>
          <p:nvPr/>
        </p:nvGrpSpPr>
        <p:grpSpPr>
          <a:xfrm>
            <a:off x="2895600" y="533400"/>
            <a:ext cx="3200400" cy="990600"/>
            <a:chOff x="0" y="0"/>
            <a:chExt cx="2016" cy="624"/>
          </a:xfrm>
        </p:grpSpPr>
        <p:sp>
          <p:nvSpPr>
            <p:cNvPr id="4102" name="圆角矩形 4101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3" name="文本框 4102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导入新课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09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762000" y="1752600"/>
            <a:ext cx="8077200" cy="4038600"/>
          </a:xfrm>
          <a:ln/>
        </p:spPr>
        <p:txBody>
          <a:bodyPr/>
          <a:p>
            <a:pPr>
              <a:spcBef>
                <a:spcPct val="0"/>
              </a:spcBef>
              <a:buNone/>
            </a:pPr>
            <a:r>
              <a:rPr lang="en-US" altLang="zh-CN" sz="2800" b="1">
                <a:latin typeface="Times New Roman" panose="02020603050405020304" pitchFamily="2" charset="0"/>
                <a:ea typeface="华文楷体" pitchFamily="2" charset="-122"/>
              </a:rPr>
              <a:t>            </a:t>
            </a:r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李森祥，</a:t>
            </a:r>
            <a:r>
              <a:rPr lang="en-US" altLang="zh-CN" sz="2800" b="1">
                <a:latin typeface="Times New Roman" panose="02020603050405020304" pitchFamily="2" charset="0"/>
                <a:ea typeface="华文楷体" pitchFamily="2" charset="-122"/>
              </a:rPr>
              <a:t>1975</a:t>
            </a:r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年入伍，曾在嘉兴军分区某部工作，少校。</a:t>
            </a:r>
            <a:r>
              <a:rPr lang="en-US" altLang="zh-CN" sz="2800" b="1">
                <a:latin typeface="Times New Roman" panose="02020603050405020304" pitchFamily="2" charset="0"/>
                <a:ea typeface="华文楷体" pitchFamily="2" charset="-122"/>
              </a:rPr>
              <a:t>1991</a:t>
            </a:r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年调南京军区政治部创作室任专业作家。李森祥的小说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以农村、军营两大生活为主要题材</a:t>
            </a:r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，塑造出一系列生动的普通人尤其是农民的质朴形象。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他有着丰富的农村生活经验，作品中充满对劳动人民的深厚感情，生活中的他同样保持着朴实无华的风格。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华文楷体" pitchFamily="2" charset="-122"/>
            </a:endParaRPr>
          </a:p>
        </p:txBody>
      </p:sp>
      <p:pic>
        <p:nvPicPr>
          <p:cNvPr id="13315" name="图片 13314" descr="ni_png_01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457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13315"/>
          <p:cNvGrpSpPr/>
          <p:nvPr/>
        </p:nvGrpSpPr>
        <p:grpSpPr>
          <a:xfrm>
            <a:off x="2895600" y="533400"/>
            <a:ext cx="3200400" cy="990600"/>
            <a:chOff x="0" y="0"/>
            <a:chExt cx="2016" cy="624"/>
          </a:xfrm>
        </p:grpSpPr>
        <p:sp>
          <p:nvSpPr>
            <p:cNvPr id="13317" name="圆角矩形 13316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文本框 13317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资料链接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762000" y="1752600"/>
            <a:ext cx="8229600" cy="4525963"/>
          </a:xfrm>
          <a:ln/>
        </p:spPr>
        <p:txBody>
          <a:bodyPr/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en-US" b="1">
                <a:solidFill>
                  <a:srgbClr val="FF0000"/>
                </a:solidFill>
              </a:rPr>
              <a:t>凹</a:t>
            </a:r>
            <a:r>
              <a:rPr lang="zh-CN" altLang="en-US" b="1">
                <a:solidFill>
                  <a:schemeClr val="tx2"/>
                </a:solidFill>
              </a:rPr>
              <a:t>（              ）</a:t>
            </a:r>
            <a:r>
              <a:rPr lang="zh-CN" altLang="en-US" b="1"/>
              <a:t>         </a:t>
            </a:r>
            <a:r>
              <a:rPr lang="zh-CN" altLang="en-US" b="1">
                <a:solidFill>
                  <a:srgbClr val="FF0000"/>
                </a:solidFill>
              </a:rPr>
              <a:t>凼</a:t>
            </a:r>
            <a:r>
              <a:rPr lang="zh-CN" altLang="en-US" b="1">
                <a:solidFill>
                  <a:schemeClr val="tx2"/>
                </a:solidFill>
              </a:rPr>
              <a:t>（             ）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门</a:t>
            </a: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槛</a:t>
            </a:r>
            <a:r>
              <a:rPr lang="zh-CN" altLang="en-US" b="1">
                <a:ea typeface="宋体" panose="02010600030101010101" pitchFamily="2" charset="-122"/>
              </a:rPr>
              <a:t>（              ）</a:t>
            </a:r>
            <a:r>
              <a:rPr lang="zh-CN" altLang="en-US" b="1"/>
              <a:t>      </a:t>
            </a:r>
            <a:r>
              <a:rPr lang="zh-CN" altLang="en-US" b="1">
                <a:solidFill>
                  <a:srgbClr val="FF0000"/>
                </a:solidFill>
              </a:rPr>
              <a:t>涎</a:t>
            </a:r>
            <a:r>
              <a:rPr lang="zh-CN" altLang="en-US" b="1"/>
              <a:t>水（             ）  </a:t>
            </a:r>
            <a:endParaRPr lang="zh-CN" altLang="en-US" b="1"/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    揩</a:t>
            </a:r>
            <a:r>
              <a:rPr lang="zh-CN" altLang="en-US" b="1">
                <a:solidFill>
                  <a:schemeClr val="tx2"/>
                </a:solidFill>
              </a:rPr>
              <a:t>（              ）</a:t>
            </a:r>
            <a:r>
              <a:rPr lang="zh-CN" altLang="en-US" b="1"/>
              <a:t>         </a:t>
            </a:r>
            <a:r>
              <a:rPr lang="zh-CN" altLang="en-US" b="1">
                <a:solidFill>
                  <a:srgbClr val="FF0000"/>
                </a:solidFill>
              </a:rPr>
              <a:t>嘎</a:t>
            </a:r>
            <a:r>
              <a:rPr lang="zh-CN" altLang="en-US" b="1">
                <a:solidFill>
                  <a:schemeClr val="tx2"/>
                </a:solidFill>
              </a:rPr>
              <a:t>（             ）</a:t>
            </a:r>
            <a:endParaRPr lang="zh-CN" altLang="en-US" b="1"/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筹</a:t>
            </a:r>
            <a:r>
              <a:rPr lang="zh-CN" altLang="en-US" b="1"/>
              <a:t>划（              ）         </a:t>
            </a:r>
            <a:r>
              <a:rPr lang="zh-CN" altLang="en-US" b="1">
                <a:solidFill>
                  <a:srgbClr val="FF0000"/>
                </a:solidFill>
              </a:rPr>
              <a:t>黏</a:t>
            </a:r>
            <a:r>
              <a:rPr lang="zh-CN" altLang="en-US" b="1">
                <a:solidFill>
                  <a:schemeClr val="tx2"/>
                </a:solidFill>
              </a:rPr>
              <a:t>（             ）</a:t>
            </a:r>
            <a:endParaRPr lang="zh-CN" altLang="en-US" b="1"/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尴尬</a:t>
            </a:r>
            <a:r>
              <a:rPr lang="zh-CN" altLang="en-US" b="1"/>
              <a:t>（              ）         </a:t>
            </a:r>
            <a:r>
              <a:rPr lang="zh-CN" altLang="en-US" b="1">
                <a:solidFill>
                  <a:srgbClr val="FF0000"/>
                </a:solidFill>
              </a:rPr>
              <a:t>撬</a:t>
            </a:r>
            <a:r>
              <a:rPr lang="zh-CN" altLang="en-US" b="1">
                <a:solidFill>
                  <a:schemeClr val="tx2"/>
                </a:solidFill>
              </a:rPr>
              <a:t>（             ）</a:t>
            </a:r>
            <a:endParaRPr lang="zh-CN" altLang="en-US" b="1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倔</a:t>
            </a:r>
            <a:r>
              <a:rPr lang="zh-CN" altLang="en-US" b="1">
                <a:solidFill>
                  <a:schemeClr val="tx2"/>
                </a:solidFill>
              </a:rPr>
              <a:t>强（              ）         </a:t>
            </a:r>
            <a:r>
              <a:rPr lang="zh-CN" altLang="en-US" b="1">
                <a:solidFill>
                  <a:srgbClr val="FF0000"/>
                </a:solidFill>
              </a:rPr>
              <a:t>硌</a:t>
            </a:r>
            <a:r>
              <a:rPr lang="zh-CN" altLang="en-US" b="1">
                <a:solidFill>
                  <a:schemeClr val="tx2"/>
                </a:solidFill>
              </a:rPr>
              <a:t>（             ）</a:t>
            </a:r>
            <a:endParaRPr lang="zh-CN" altLang="en-US"/>
          </a:p>
        </p:txBody>
      </p:sp>
      <p:sp>
        <p:nvSpPr>
          <p:cNvPr id="14339" name="文本框 14338"/>
          <p:cNvSpPr txBox="1"/>
          <p:nvPr/>
        </p:nvSpPr>
        <p:spPr>
          <a:xfrm>
            <a:off x="2590800" y="1706563"/>
            <a:ext cx="1371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āo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6096000" y="1706563"/>
            <a:ext cx="1600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dàng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438400" y="2316163"/>
            <a:ext cx="152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kǎn   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6248400" y="2316163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xián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2438400" y="29718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kāi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6324600" y="28956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gā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2286000" y="35052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chóu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6172200" y="35052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nián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2057400" y="40386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gān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8" name="矩形 14347"/>
          <p:cNvSpPr/>
          <p:nvPr/>
        </p:nvSpPr>
        <p:spPr>
          <a:xfrm>
            <a:off x="2971800" y="40687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gà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6172200" y="41148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qiào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50" name="文本框 14349"/>
          <p:cNvSpPr txBox="1"/>
          <p:nvPr/>
        </p:nvSpPr>
        <p:spPr>
          <a:xfrm>
            <a:off x="2438400" y="4648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jué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6400800" y="47244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gè</a:t>
            </a:r>
            <a:endParaRPr lang="en-US" altLang="zh-CN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4352" name="图片 14351" descr="ni_png_0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5334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53" name="组合 14352"/>
          <p:cNvGrpSpPr/>
          <p:nvPr/>
        </p:nvGrpSpPr>
        <p:grpSpPr>
          <a:xfrm>
            <a:off x="2895600" y="533400"/>
            <a:ext cx="3200400" cy="990600"/>
            <a:chOff x="0" y="0"/>
            <a:chExt cx="2016" cy="624"/>
          </a:xfrm>
        </p:grpSpPr>
        <p:sp>
          <p:nvSpPr>
            <p:cNvPr id="14354" name="圆角矩形 14353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文本框 14354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读准字音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47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charRg st="47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8">
                                            <p:txEl>
                                              <p:charRg st="47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9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38">
                                            <p:txEl>
                                              <p:charRg st="9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charRg st="9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38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38">
                                            <p:txEl>
                                              <p:charRg st="138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8">
                                            <p:txEl>
                                              <p:charRg st="138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82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8">
                                            <p:txEl>
                                              <p:charRg st="182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38">
                                            <p:txEl>
                                              <p:charRg st="182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26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38">
                                            <p:txEl>
                                              <p:charRg st="226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8">
                                            <p:txEl>
                                              <p:charRg st="226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8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1076325" y="1474788"/>
            <a:ext cx="7143750" cy="3122612"/>
          </a:xfrm>
          <a:ln/>
        </p:spPr>
        <p:txBody>
          <a:bodyPr vert="horz" wrap="square" anchor="ctr">
            <a:spAutoFit/>
          </a:bodyPr>
          <a:p>
            <a:pPr mar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作者以农民的儿子作为故事叙述者，叙述父亲为盖新屋而拼命苦干的一生，表现农民艰难困苦的生存状态和他们为改变现状而不懈努力的精神，作品兼有崇敬和怜悯的双重感情色彩。</a:t>
            </a:r>
            <a:endParaRPr lang="zh-CN" altLang="en-US" sz="2800" b="1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图片 15362" descr="ni_png_01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6096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4" name="组合 15363"/>
          <p:cNvGrpSpPr/>
          <p:nvPr/>
        </p:nvGrpSpPr>
        <p:grpSpPr>
          <a:xfrm>
            <a:off x="3048000" y="685800"/>
            <a:ext cx="3200400" cy="990600"/>
            <a:chOff x="0" y="0"/>
            <a:chExt cx="2016" cy="624"/>
          </a:xfrm>
        </p:grpSpPr>
        <p:sp>
          <p:nvSpPr>
            <p:cNvPr id="15365" name="圆角矩形 15364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文本框 15365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整体感知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2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066800" y="1601788"/>
            <a:ext cx="68056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、父亲为什么要造一栋有高台阶的新屋？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838200" y="2438400"/>
            <a:ext cx="4572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台阶高，就意味着，屋主人的地位高。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这是全文的关键句。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        造新屋，当然是为了改善居住条件，每个建筑物都有它的人文性，所以说，父亲对台阶的要求，也就是对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地位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的要求。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8" name="图片 1638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2286000"/>
            <a:ext cx="3028950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ni_png_0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3810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90" name="组合 16389"/>
          <p:cNvGrpSpPr/>
          <p:nvPr/>
        </p:nvGrpSpPr>
        <p:grpSpPr>
          <a:xfrm>
            <a:off x="2971800" y="381000"/>
            <a:ext cx="3200400" cy="990600"/>
            <a:chOff x="0" y="0"/>
            <a:chExt cx="2016" cy="624"/>
          </a:xfrm>
        </p:grpSpPr>
        <p:sp>
          <p:nvSpPr>
            <p:cNvPr id="16391" name="圆角矩形 16390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文本框 16391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课文讲解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5223"/>
          <a:stretch>
            <a:fillRect/>
          </a:stretch>
        </p:blipFill>
        <p:spPr>
          <a:xfrm>
            <a:off x="2286000" y="1752600"/>
            <a:ext cx="5173663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3851275" y="1412875"/>
            <a:ext cx="6477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右箭头 17411"/>
          <p:cNvSpPr/>
          <p:nvPr/>
        </p:nvSpPr>
        <p:spPr>
          <a:xfrm rot="10800000">
            <a:off x="4686300" y="2335213"/>
            <a:ext cx="865188" cy="287337"/>
          </a:xfrm>
          <a:prstGeom prst="rightArrow">
            <a:avLst>
              <a:gd name="adj1" fmla="val 50000"/>
              <a:gd name="adj2" fmla="val 7527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右箭头 17412"/>
          <p:cNvSpPr/>
          <p:nvPr/>
        </p:nvSpPr>
        <p:spPr>
          <a:xfrm>
            <a:off x="5334000" y="3186113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4" name="文本框 17413"/>
          <p:cNvSpPr txBox="1"/>
          <p:nvPr/>
        </p:nvSpPr>
        <p:spPr>
          <a:xfrm>
            <a:off x="7200900" y="3141663"/>
            <a:ext cx="19431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>
              <a:latin typeface="Arial" panose="020B0604020202020204" pitchFamily="34" charset="0"/>
              <a:ea typeface="新宋体" panose="02010609030101010101" pitchFamily="1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6096000" y="3033713"/>
            <a:ext cx="19796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尊重的需要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6" name="右箭头 17415"/>
          <p:cNvSpPr/>
          <p:nvPr/>
        </p:nvSpPr>
        <p:spPr>
          <a:xfrm>
            <a:off x="6057900" y="4710113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6910388" y="5562600"/>
            <a:ext cx="1547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生理需要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8" name="右箭头 17417"/>
          <p:cNvSpPr/>
          <p:nvPr/>
        </p:nvSpPr>
        <p:spPr>
          <a:xfrm>
            <a:off x="6434138" y="5700713"/>
            <a:ext cx="576262" cy="215900"/>
          </a:xfrm>
          <a:prstGeom prst="rightArrow">
            <a:avLst>
              <a:gd name="adj1" fmla="val 50000"/>
              <a:gd name="adj2" fmla="val 66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9" name="右箭头 17418"/>
          <p:cNvSpPr/>
          <p:nvPr/>
        </p:nvSpPr>
        <p:spPr>
          <a:xfrm>
            <a:off x="5715000" y="4024313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0" name="文本框 17419"/>
          <p:cNvSpPr txBox="1"/>
          <p:nvPr/>
        </p:nvSpPr>
        <p:spPr>
          <a:xfrm>
            <a:off x="6705600" y="4557713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安全需要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21" name="矩形 17420"/>
          <p:cNvSpPr/>
          <p:nvPr/>
        </p:nvSpPr>
        <p:spPr>
          <a:xfrm>
            <a:off x="5562600" y="2119313"/>
            <a:ext cx="2247900" cy="609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normalizeH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6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自我实现的需要</a:t>
            </a:r>
            <a:endParaRPr lang="zh-CN" altLang="en-US" sz="3600" normalizeH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6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2" name="文本框 17421"/>
          <p:cNvSpPr txBox="1"/>
          <p:nvPr/>
        </p:nvSpPr>
        <p:spPr>
          <a:xfrm>
            <a:off x="6281738" y="3871913"/>
            <a:ext cx="2328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爱和归属的需要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7423" name="图片 17422" descr="马斯洛理论">
            <a:hlinkClick r:id="rId2" tooltip="点击查看原图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895600"/>
            <a:ext cx="220027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4" name="矩形 17423"/>
          <p:cNvSpPr/>
          <p:nvPr/>
        </p:nvSpPr>
        <p:spPr>
          <a:xfrm>
            <a:off x="2238375" y="685800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马斯洛的需要层次理论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25" name="矩形 17424"/>
          <p:cNvSpPr/>
          <p:nvPr/>
        </p:nvSpPr>
        <p:spPr>
          <a:xfrm>
            <a:off x="685800" y="1905000"/>
            <a:ext cx="2514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华文楷体" pitchFamily="2" charset="-122"/>
              </a:rPr>
              <a:t>马斯洛（美国心理学家）</a:t>
            </a:r>
            <a:endParaRPr lang="zh-CN" altLang="en-US" sz="2800" b="1"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pull dir="lu"/>
    <p:sndAc>
      <p:stSnd>
        <p:snd r:embed="rId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 animBg="1"/>
      <p:bldP spid="17417" grpId="0"/>
      <p:bldP spid="17420" grpId="0"/>
      <p:bldP spid="17422" grpId="0"/>
      <p:bldP spid="17424" grpId="0"/>
      <p:bldP spid="174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五、六十年代的宣传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457200"/>
            <a:ext cx="5172075" cy="541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图片9"/>
          <p:cNvPicPr>
            <a:picLocks noChangeAspect="1"/>
          </p:cNvPicPr>
          <p:nvPr/>
        </p:nvPicPr>
        <p:blipFill>
          <a:blip r:embed="rId2">
            <a:lum bright="12000" contrast="24000"/>
          </a:blip>
          <a:stretch>
            <a:fillRect/>
          </a:stretch>
        </p:blipFill>
        <p:spPr>
          <a:xfrm>
            <a:off x="2209800" y="457200"/>
            <a:ext cx="540385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3200400" y="57912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华文新魏" pitchFamily="2" charset="-122"/>
              </a:rPr>
              <a:t>山村的老房子</a:t>
            </a:r>
            <a:endParaRPr lang="zh-CN" altLang="en-US" sz="3200" b="1">
              <a:solidFill>
                <a:srgbClr val="66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023938" y="436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Tx/>
            </a:pPr>
            <a:endParaRPr sz="2400" b="1">
              <a:latin typeface="MS Outlook" pitchFamily="2" charset="2"/>
              <a:ea typeface="宋体" panose="02010600030101010101" pitchFamily="2" charset="-122"/>
            </a:endParaRPr>
          </a:p>
        </p:txBody>
      </p:sp>
      <p:cxnSp>
        <p:nvCxnSpPr>
          <p:cNvPr id="19459" name="肘形连接符 19458"/>
          <p:cNvCxnSpPr/>
          <p:nvPr/>
        </p:nvCxnSpPr>
        <p:spPr>
          <a:xfrm flipV="1">
            <a:off x="1547813" y="5084763"/>
            <a:ext cx="1296987" cy="360362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0" name="肘形连接符 19459"/>
          <p:cNvCxnSpPr/>
          <p:nvPr/>
        </p:nvCxnSpPr>
        <p:spPr>
          <a:xfrm flipV="1">
            <a:off x="2195513" y="4724400"/>
            <a:ext cx="1296987" cy="360363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1" name="肘形连接符 19460"/>
          <p:cNvCxnSpPr/>
          <p:nvPr/>
        </p:nvCxnSpPr>
        <p:spPr>
          <a:xfrm flipV="1">
            <a:off x="2844800" y="4292600"/>
            <a:ext cx="1222375" cy="431800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2" name="肘形连接符 19461"/>
          <p:cNvCxnSpPr/>
          <p:nvPr/>
        </p:nvCxnSpPr>
        <p:spPr>
          <a:xfrm flipV="1">
            <a:off x="3419475" y="3860800"/>
            <a:ext cx="1223963" cy="431800"/>
          </a:xfrm>
          <a:prstGeom prst="bentConnector3">
            <a:avLst>
              <a:gd name="adj1" fmla="val 46171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3" name="肘形连接符 19462"/>
          <p:cNvCxnSpPr/>
          <p:nvPr/>
        </p:nvCxnSpPr>
        <p:spPr>
          <a:xfrm flipV="1">
            <a:off x="3924300" y="3500438"/>
            <a:ext cx="1295400" cy="358775"/>
          </a:xfrm>
          <a:prstGeom prst="bentConnector3">
            <a:avLst>
              <a:gd name="adj1" fmla="val 5625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4" name="肘形连接符 19463"/>
          <p:cNvCxnSpPr/>
          <p:nvPr/>
        </p:nvCxnSpPr>
        <p:spPr>
          <a:xfrm flipV="1">
            <a:off x="4643438" y="3068638"/>
            <a:ext cx="1296987" cy="433387"/>
          </a:xfrm>
          <a:prstGeom prst="bentConnector3">
            <a:avLst>
              <a:gd name="adj1" fmla="val 47491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5" name="肘形连接符 19464"/>
          <p:cNvCxnSpPr/>
          <p:nvPr/>
        </p:nvCxnSpPr>
        <p:spPr>
          <a:xfrm flipV="1">
            <a:off x="5219700" y="2636838"/>
            <a:ext cx="1223963" cy="431800"/>
          </a:xfrm>
          <a:prstGeom prst="bentConnector3">
            <a:avLst>
              <a:gd name="adj1" fmla="val 59532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9466" name="肘形连接符 19465"/>
          <p:cNvCxnSpPr/>
          <p:nvPr/>
        </p:nvCxnSpPr>
        <p:spPr>
          <a:xfrm flipV="1">
            <a:off x="5940425" y="2060575"/>
            <a:ext cx="1511300" cy="576263"/>
          </a:xfrm>
          <a:prstGeom prst="bentConnector3">
            <a:avLst>
              <a:gd name="adj1" fmla="val 72477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sp>
        <p:nvSpPr>
          <p:cNvPr id="19467" name="文本框 19466"/>
          <p:cNvSpPr txBox="1"/>
          <p:nvPr/>
        </p:nvSpPr>
        <p:spPr>
          <a:xfrm>
            <a:off x="1187450" y="49418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3200" b="1">
                <a:solidFill>
                  <a:srgbClr val="0000FF"/>
                </a:solidFill>
                <a:latin typeface="MS Outlook" pitchFamily="2" charset="2"/>
                <a:ea typeface="黑体" panose="02010609060101010101" pitchFamily="2" charset="-122"/>
              </a:rPr>
              <a:t>捡砖</a:t>
            </a:r>
            <a:endParaRPr lang="zh-CN" altLang="en-US" sz="3200" b="1">
              <a:solidFill>
                <a:srgbClr val="0000FF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1763713" y="45085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32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捡瓦</a:t>
            </a:r>
            <a:endParaRPr lang="zh-CN" altLang="en-US" sz="32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2244725" y="409733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捡石头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2916238" y="3644900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存角票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3563938" y="3213100"/>
            <a:ext cx="11572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种田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2" name="文本框 19471"/>
          <p:cNvSpPr txBox="1"/>
          <p:nvPr/>
        </p:nvSpPr>
        <p:spPr>
          <a:xfrm>
            <a:off x="4067175" y="2852738"/>
            <a:ext cx="1300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砍柴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3" name="文本框 19472"/>
          <p:cNvSpPr txBox="1"/>
          <p:nvPr/>
        </p:nvSpPr>
        <p:spPr>
          <a:xfrm>
            <a:off x="4643438" y="2420938"/>
            <a:ext cx="14636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编草鞋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4" name="文本框 19473"/>
          <p:cNvSpPr txBox="1"/>
          <p:nvPr/>
        </p:nvSpPr>
        <p:spPr>
          <a:xfrm>
            <a:off x="5651500" y="1989138"/>
            <a:ext cx="1535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0000CC"/>
                </a:solidFill>
                <a:latin typeface="MS Outlook" pitchFamily="2" charset="2"/>
                <a:ea typeface="黑体" panose="02010609060101010101" pitchFamily="2" charset="-122"/>
              </a:rPr>
              <a:t>踏黄泥</a:t>
            </a:r>
            <a:endParaRPr lang="zh-CN" altLang="en-US" sz="2800" b="1">
              <a:solidFill>
                <a:srgbClr val="0000CC"/>
              </a:solidFill>
              <a:latin typeface="MS Outlook" pitchFamily="2" charset="2"/>
              <a:ea typeface="黑体" panose="02010609060101010101" pitchFamily="2" charset="-122"/>
            </a:endParaRPr>
          </a:p>
        </p:txBody>
      </p:sp>
      <p:sp>
        <p:nvSpPr>
          <p:cNvPr id="19475" name="文本框 19474"/>
          <p:cNvSpPr txBox="1"/>
          <p:nvPr/>
        </p:nvSpPr>
        <p:spPr>
          <a:xfrm>
            <a:off x="685800" y="5638800"/>
            <a:ext cx="3671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3200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台阶低　地位低</a:t>
            </a:r>
            <a:endParaRPr lang="zh-CN" altLang="en-US" sz="3200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</p:txBody>
      </p:sp>
      <p:sp>
        <p:nvSpPr>
          <p:cNvPr id="19476" name="文本框 19475"/>
          <p:cNvSpPr txBox="1"/>
          <p:nvPr/>
        </p:nvSpPr>
        <p:spPr>
          <a:xfrm>
            <a:off x="1095375" y="25638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Tx/>
            </a:pPr>
            <a:endParaRPr sz="2400" b="1">
              <a:latin typeface="MS Outlook" pitchFamily="2" charset="2"/>
              <a:ea typeface="宋体" panose="02010600030101010101" pitchFamily="2" charset="-122"/>
            </a:endParaRPr>
          </a:p>
        </p:txBody>
      </p:sp>
      <p:sp>
        <p:nvSpPr>
          <p:cNvPr id="19477" name="文本框 19476"/>
          <p:cNvSpPr txBox="1"/>
          <p:nvPr/>
        </p:nvSpPr>
        <p:spPr>
          <a:xfrm>
            <a:off x="4724400" y="685800"/>
            <a:ext cx="3733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Tx/>
            </a:pPr>
            <a:r>
              <a:rPr lang="zh-CN" altLang="en-US" sz="2800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台阶高：受人尊重</a:t>
            </a:r>
            <a:endParaRPr lang="zh-CN" altLang="en-US" sz="2800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  <a:p>
            <a:pPr lvl="0" eaLnBrk="0" hangingPunct="0">
              <a:buClrTx/>
            </a:pPr>
            <a:r>
              <a:rPr lang="zh-CN" altLang="en-US" sz="2800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父　亲：人老体衰</a:t>
            </a:r>
            <a:endParaRPr lang="zh-CN" altLang="en-US" sz="2800" b="1">
              <a:latin typeface="MS Outlook" pitchFamily="2" charset="2"/>
              <a:ea typeface="华文楷体" pitchFamily="2" charset="-122"/>
            </a:endParaRPr>
          </a:p>
        </p:txBody>
      </p:sp>
      <p:pic>
        <p:nvPicPr>
          <p:cNvPr id="19478" name="图片 19477" descr="010.gif (4666 字节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4419600"/>
            <a:ext cx="2447925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9" name="文本框 19478"/>
          <p:cNvSpPr txBox="1"/>
          <p:nvPr/>
        </p:nvSpPr>
        <p:spPr>
          <a:xfrm>
            <a:off x="2392363" y="21320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Tx/>
            </a:pPr>
            <a:endParaRPr sz="2400" b="1">
              <a:latin typeface="MS Outlook" pitchFamily="2" charset="2"/>
              <a:ea typeface="宋体" panose="02010600030101010101" pitchFamily="2" charset="-122"/>
            </a:endParaRPr>
          </a:p>
        </p:txBody>
      </p:sp>
      <p:sp>
        <p:nvSpPr>
          <p:cNvPr id="19480" name="矩形 19479"/>
          <p:cNvSpPr/>
          <p:nvPr/>
        </p:nvSpPr>
        <p:spPr>
          <a:xfrm>
            <a:off x="1371600" y="762000"/>
            <a:ext cx="3048000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、父亲是怎样造起一栋有高台阶的新屋的，他都做了哪些事？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47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47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477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  <p:bldP spid="194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710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143000"/>
            <a:ext cx="6172200" cy="462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3733800" y="57912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华文新魏" pitchFamily="2" charset="-122"/>
              </a:rPr>
              <a:t>勤劳的父亲</a:t>
            </a:r>
            <a:endParaRPr lang="zh-CN" altLang="en-US" sz="3200" b="1">
              <a:solidFill>
                <a:srgbClr val="66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990600" y="2514600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新屋落成了，人也衰老了，身体也垮了。</a:t>
            </a:r>
            <a:endParaRPr lang="zh-CN" altLang="en-US" sz="2800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990600" y="3200400"/>
            <a:ext cx="73914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lvl="1" indent="-285750">
              <a:defRPr sz="1600" kern="1200"/>
            </a:lvl2pPr>
            <a:lvl3pPr marL="1143000" lvl="2" indent="-228600">
              <a:buClr>
                <a:schemeClr val="accent2"/>
              </a:buClr>
              <a:defRPr sz="1400" kern="1200"/>
            </a:lvl3pPr>
            <a:lvl4pPr marL="1600200" lvl="3" indent="-228600">
              <a:buClr>
                <a:schemeClr val="hlink"/>
              </a:buClr>
              <a:defRPr sz="1200" kern="1200"/>
            </a:lvl4pPr>
            <a:lvl5pPr marL="2057400" lvl="4" indent="-228600">
              <a:lnSpc>
                <a:spcPct val="100000"/>
              </a:lnSpc>
              <a:defRPr sz="1600" b="0" kern="1200">
                <a:ea typeface="华文细黑" pitchFamily="2" charset="-122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为了台阶，父亲付出了岁月；</a:t>
            </a:r>
            <a:endParaRPr lang="zh-CN" altLang="en-US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  <a:p>
            <a:pPr lvl="0">
              <a:buNone/>
            </a:pPr>
            <a:r>
              <a:rPr lang="zh-CN" altLang="en-US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为了台阶，父亲付出了青春；</a:t>
            </a:r>
            <a:endParaRPr lang="zh-CN" altLang="en-US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  <a:p>
            <a:pPr lvl="0">
              <a:buNone/>
            </a:pPr>
            <a:r>
              <a:rPr lang="zh-CN" altLang="en-US" b="1">
                <a:solidFill>
                  <a:srgbClr val="FF0000"/>
                </a:solidFill>
                <a:latin typeface="MS Outlook" pitchFamily="2" charset="2"/>
                <a:ea typeface="华文楷体" pitchFamily="2" charset="-122"/>
              </a:rPr>
              <a:t>为了台阶，父亲付出了健康等等。</a:t>
            </a:r>
            <a:endParaRPr lang="zh-CN" altLang="en-US" b="1">
              <a:solidFill>
                <a:srgbClr val="FF0000"/>
              </a:solidFill>
              <a:latin typeface="MS Outlook" pitchFamily="2" charset="2"/>
              <a:ea typeface="华文楷体" pitchFamily="2" charset="-122"/>
            </a:endParaRPr>
          </a:p>
        </p:txBody>
      </p:sp>
      <p:pic>
        <p:nvPicPr>
          <p:cNvPr id="21508" name="图片 21507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26163"/>
            <a:ext cx="9144000" cy="731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矩形 21508"/>
          <p:cNvSpPr/>
          <p:nvPr/>
        </p:nvSpPr>
        <p:spPr>
          <a:xfrm>
            <a:off x="1295400" y="1295400"/>
            <a:ext cx="6477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       3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、新屋造好了，父亲怎么样了？请以“为了台阶，父亲付出了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____” 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为话题。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7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台阶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3657600"/>
            <a:ext cx="708660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22530"/>
          <p:cNvSpPr/>
          <p:nvPr/>
        </p:nvSpPr>
        <p:spPr>
          <a:xfrm>
            <a:off x="1143000" y="1325563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4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、但奇怪的是，造新屋的过程写得简略，可造台阶反而很详细，这是为什么？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219200" y="2362200"/>
            <a:ext cx="7391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详略是由中心而定的。题目是“台阶”，所以主体工程可以略写，造台阶要详写。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2895600" y="5334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一个伟大的父亲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3" name="" r:id="rId1" imgW="7391400" imgH="5105400"/>
        </mc:Choice>
        <mc:Fallback>
          <p:control name="" r:id="rId1" imgW="7391400" imgH="5105400">
            <p:pic>
              <p:nvPicPr>
                <p:cNvPr id="0" name="Host Control  512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1371600"/>
                  <a:ext cx="7391400" cy="51054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strips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1068388" y="990600"/>
            <a:ext cx="7005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、作者为什么在老屋的三级青石板上用了那么多的笔墨？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838200" y="2133600"/>
            <a:ext cx="7696200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  <a:sym typeface="Wingdings" panose="05000000000000000000" pitchFamily="2" charset="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写三块青石板的来历，可以写出当年父亲的力气是多么大，后面写造屋的时候托石板闪了腰，前后形成了对比；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     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）写石板粗糙，暗示当年经济条件差；           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     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）写“我”在台阶上跳上跳下，表明那是年幼，而新屋造好，“我已经长大成人了”，说明准备盖房前后用了一二十年时间；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     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华文楷体" pitchFamily="2" charset="-122"/>
              </a:rPr>
              <a:t>）写父亲的脚板，写了父亲终生辛劳的形象，也说明家庭的贫困。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5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55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8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3555">
                                            <p:txEl>
                                              <p:charRg st="98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61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1143000" y="1066800"/>
            <a:ext cx="7391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6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、根据小说的结构，分析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《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台阶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的开端、发展、高潮、结局四个部分 。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1143000" y="2286000"/>
            <a:ext cx="64357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开端：父亲觉得自己家的台阶低，要造高台阶的新屋。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1066800" y="3276600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发展：父亲开始了漫长的准备。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1066800" y="3886200"/>
            <a:ext cx="6229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高潮：终于造起了有九级台阶的新屋。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990600" y="4495800"/>
            <a:ext cx="7296150" cy="60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结局：新屋落成了，人也老了，身体也垮了。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762000" y="1676400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        1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段中：父亲为何一年洗一次脚？为何洗了脚后觉得轻飘飘的，像踩在棉花上似的？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609600" y="2819400"/>
            <a:ext cx="487680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）节约、俭朴；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）父亲经常在水凼洗而仅有一次在家里洗的缘故；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）父亲一辈子从未享受他人服侍而内心感到不安。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5604" name="图片 2560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0" y="2743200"/>
            <a:ext cx="28956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25604" descr="ni_png_01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810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6" name="组合 25605"/>
          <p:cNvGrpSpPr/>
          <p:nvPr/>
        </p:nvGrpSpPr>
        <p:grpSpPr>
          <a:xfrm>
            <a:off x="2971800" y="533400"/>
            <a:ext cx="3200400" cy="990600"/>
            <a:chOff x="0" y="0"/>
            <a:chExt cx="2016" cy="624"/>
          </a:xfrm>
        </p:grpSpPr>
        <p:sp>
          <p:nvSpPr>
            <p:cNvPr id="25607" name="圆角矩形 25606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8" name="文本框 25607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疑难解析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838200" y="960438"/>
            <a:ext cx="7543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13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段“父亲坐在绿荫里，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……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一片片旱烟雾在父亲头上飘来飘去”说明了什么？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457200" y="2286000"/>
            <a:ext cx="38862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神态描写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父亲专注别人的高台阶，他羡慕、向往，谋划如何加快准备，争取早日造好台阶，也让人羡慕。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6628" name="图片 26627" descr="1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4495800" y="2133600"/>
            <a:ext cx="4038600" cy="358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1371600" y="914400"/>
            <a:ext cx="6781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黑体" panose="02010609060101010101" pitchFamily="2" charset="-122"/>
              </a:rPr>
              <a:t>    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21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段中为什么说父亲露出尴尬的笑？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1066800" y="1828800"/>
            <a:ext cx="7010400" cy="1447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联系上下文，说明父亲具有谦卑、不骄的传统的民族风格。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7652" name="图片 2765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3200400"/>
            <a:ext cx="4648200" cy="3087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8673"/>
          <p:cNvSpPr/>
          <p:nvPr/>
        </p:nvSpPr>
        <p:spPr>
          <a:xfrm>
            <a:off x="1600200" y="1066800"/>
            <a:ext cx="662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4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26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段中为什么父亲总觉得不对劲？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8675" name="矩形 28674"/>
          <p:cNvSpPr/>
          <p:nvPr/>
        </p:nvSpPr>
        <p:spPr>
          <a:xfrm>
            <a:off x="685800" y="1981200"/>
            <a:ext cx="4114800" cy="342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）父亲一辈子处于地位低下，突然地位变高了而感觉不对劲，说明他的谦卑。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lvl="0" indent="-342900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）台阶低的阴影一时难以消除。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8676" name="图片 2867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1828800"/>
            <a:ext cx="302895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1219200" y="838200"/>
            <a:ext cx="7115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29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段中为什么说父亲若有所失的模样？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457200" y="1905000"/>
            <a:ext cx="4495800" cy="3962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父亲干了一辈子，在他的精神世界中，劳动就是生命，劳动是创造；劳动有了收获，才体现自己的价值。一日不干活，就失去了一切，所以说“若有所失”。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9700" name="图片 29699" descr="1"/>
          <p:cNvPicPr>
            <a:picLocks noChangeAspect="1"/>
          </p:cNvPicPr>
          <p:nvPr/>
        </p:nvPicPr>
        <p:blipFill>
          <a:blip r:embed="rId1">
            <a:lum bright="12000" contrast="12000"/>
          </a:blip>
          <a:stretch>
            <a:fillRect/>
          </a:stretch>
        </p:blipFill>
        <p:spPr>
          <a:xfrm>
            <a:off x="5181600" y="1600200"/>
            <a:ext cx="3221038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914400" y="914400"/>
            <a:ext cx="7848600" cy="170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6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、理解“他那颗很倔的头颅埋在膝盖里半晌都没动，那极短的发，似刚收割过的庄稼茬，高低不齐，灰白而失去了生机。”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533400" y="2667000"/>
            <a:ext cx="4267200" cy="2819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表现了父亲的失落和沮丧，表达了作者对父亲的同情和怜悯，营造一种伤感的气氛。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0724" name="图片 30723" descr="1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410200" y="2667000"/>
            <a:ext cx="2835275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1371600" y="1219200"/>
            <a:ext cx="563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7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、如何理解第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30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段的含义？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533400" y="1905000"/>
            <a:ext cx="4191000" cy="403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神态描写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比喻的说法，形象地写出父亲已老了，同时表达了我对父亲劳碌终生而感到悲伤，进一步为全文笼罩了一层凄凉、悲伤之情。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1748" name="图片 31747" descr="父亲2"/>
          <p:cNvPicPr>
            <a:picLocks noChangeAspect="1"/>
          </p:cNvPicPr>
          <p:nvPr/>
        </p:nvPicPr>
        <p:blipFill>
          <a:blip r:embed="rId1">
            <a:lum bright="6000" contrast="12000"/>
          </a:blip>
          <a:srcRect t="10606" r="-1424" b="5363"/>
          <a:stretch>
            <a:fillRect/>
          </a:stretch>
        </p:blipFill>
        <p:spPr>
          <a:xfrm>
            <a:off x="4876800" y="1981200"/>
            <a:ext cx="3733800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内容占位符 32769"/>
          <p:cNvSpPr>
            <a:spLocks noGrp="1"/>
          </p:cNvSpPr>
          <p:nvPr>
            <p:ph/>
          </p:nvPr>
        </p:nvSpPr>
        <p:spPr>
          <a:xfrm>
            <a:off x="1219200" y="914400"/>
            <a:ext cx="7543800" cy="579438"/>
          </a:xfrm>
          <a:ln/>
        </p:spPr>
        <p:txBody>
          <a:bodyPr vert="horz" wrap="square" anchor="t">
            <a:spAutoFit/>
          </a:bodyPr>
          <a:p>
            <a:pPr marL="0" lvl="0" indent="0"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8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、怎样理解父亲这个人物形象。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838200" y="1524000"/>
            <a:ext cx="74295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父亲是一个非常要强的农民，他有志气，不甘人后。他要自立于受人尊重的行列，他有长远的生活目标，他有愚公移山的精神和坚韧不拔的毅力。</a:t>
            </a:r>
            <a:b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    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父亲是一个老实厚道的农民，他用诚实劳动兴家立业，不怕千辛万苦。同时，父亲身上有着中国传统农民所特有的谦卑，当新台阶造好后，他反而处处感到不对劲。不自在，并且不好意思坐上去。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066800"/>
            <a:ext cx="6324600" cy="474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4495800" y="5943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台阶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pic>
        <p:nvPicPr>
          <p:cNvPr id="6148" name="图片 6147" descr="台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990600"/>
            <a:ext cx="6629400" cy="497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20080808_7738b63fee6815035744zg36vbbqw2yl"/>
          <p:cNvPicPr>
            <a:picLocks noChangeAspect="1"/>
          </p:cNvPicPr>
          <p:nvPr/>
        </p:nvPicPr>
        <p:blipFill>
          <a:blip r:embed="rId3">
            <a:lum bright="12000" contrast="18000"/>
          </a:blip>
          <a:stretch>
            <a:fillRect/>
          </a:stretch>
        </p:blipFill>
        <p:spPr>
          <a:xfrm>
            <a:off x="1752600" y="990600"/>
            <a:ext cx="6705600" cy="502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20080924_202266f9ca186b504c27ShnNvYf0AiN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914400"/>
            <a:ext cx="6477000" cy="5011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914400"/>
            <a:ext cx="5867400" cy="507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6151" descr="2007102215282259868"/>
          <p:cNvPicPr>
            <a:picLocks noChangeAspect="1"/>
          </p:cNvPicPr>
          <p:nvPr/>
        </p:nvPicPr>
        <p:blipFill>
          <a:blip r:embed="rId6">
            <a:lum bright="6000" contrast="18000"/>
          </a:blip>
          <a:stretch>
            <a:fillRect/>
          </a:stretch>
        </p:blipFill>
        <p:spPr>
          <a:xfrm>
            <a:off x="3200400" y="1066800"/>
            <a:ext cx="456723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图片 6152" descr="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7475" y="914400"/>
            <a:ext cx="4819650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914400"/>
            <a:ext cx="6477000" cy="468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3794"/>
          <p:cNvSpPr txBox="1"/>
          <p:nvPr/>
        </p:nvSpPr>
        <p:spPr>
          <a:xfrm>
            <a:off x="3505200" y="57150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华文新魏" pitchFamily="2" charset="-122"/>
              </a:rPr>
              <a:t>勤劳的老人</a:t>
            </a:r>
            <a:endParaRPr lang="zh-CN" altLang="en-US" sz="3200" b="1">
              <a:solidFill>
                <a:srgbClr val="66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1295400" y="1295400"/>
            <a:ext cx="7162800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9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、其实，我认为这篇课文是可以删除一部分的，大家认为是哪一部分？那一部分有必要写吗？为什么？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2133600" y="2819400"/>
            <a:ext cx="5861050" cy="5794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老屋的三级青石板的描写。</a:t>
            </a:r>
            <a:r>
              <a:rPr lang="zh-CN" altLang="en-US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1447800" y="3581400"/>
            <a:ext cx="63261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有必要，因为都与后面有着紧密的联系，并且都对后面的情节起对比或反衬的作用。 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457200"/>
            <a:ext cx="5638800" cy="542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584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457200"/>
            <a:ext cx="5143500" cy="533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584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457200"/>
            <a:ext cx="5562600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文本框 35844"/>
          <p:cNvSpPr txBox="1"/>
          <p:nvPr/>
        </p:nvSpPr>
        <p:spPr>
          <a:xfrm>
            <a:off x="3429000" y="5943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华文新魏" pitchFamily="2" charset="-122"/>
              </a:rPr>
              <a:t>青石板</a:t>
            </a:r>
            <a:endParaRPr lang="zh-CN" altLang="en-US" sz="3200" b="1">
              <a:solidFill>
                <a:srgbClr val="66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914400" y="990600"/>
            <a:ext cx="7620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10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、你看作者在文章中反复强调了些什么？你认为这样写有必要吗？为什么？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457200" y="1981200"/>
            <a:ext cx="8229600" cy="4194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）来历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体壮如牛。（与后面“闪了腰”作对比。）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）粗糙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经济条件差。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     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）我跳上跳下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我年幼；新屋盖好，我“长成大人”。说明造屋所用时间之长。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     （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）脚板</a:t>
            </a:r>
            <a:r>
              <a:rPr lang="en-US" altLang="zh-CN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终年辛劳；说明家庭的穷困。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      有必要。因为都与后面有着紧密的联系。并且都对后面的情节起对比或反衬的作用。 </a:t>
            </a:r>
            <a:endParaRPr lang="zh-CN" altLang="en-US" sz="2800" b="1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内容占位符 37889"/>
          <p:cNvSpPr>
            <a:spLocks noGrp="1"/>
          </p:cNvSpPr>
          <p:nvPr>
            <p:ph/>
          </p:nvPr>
        </p:nvSpPr>
        <p:spPr>
          <a:xfrm>
            <a:off x="1076325" y="779463"/>
            <a:ext cx="7296150" cy="1052512"/>
          </a:xfrm>
          <a:ln/>
        </p:spPr>
        <p:txBody>
          <a:bodyPr vert="horz" wrap="square" anchor="t">
            <a:spAutoFit/>
          </a:bodyPr>
          <a:p>
            <a:pPr marL="0" lvl="0" indent="0"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11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、作者对父亲寄托了一种怎样的思想感情？ 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1143000" y="1828800"/>
            <a:ext cx="3276600" cy="375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32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作者对父亲的优秀品质表示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敬仰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和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赞叹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；对父亲身上的中国传统农民所特有的谦卑表示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同情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；对改变农村的面貌寄予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希望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7892" name="图片 3789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1752600"/>
            <a:ext cx="3678238" cy="405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838200" y="914400"/>
            <a:ext cx="7162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12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、比较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《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背影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和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《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台阶</a:t>
            </a:r>
            <a:r>
              <a:rPr lang="en-US" altLang="zh-CN" sz="2800" b="1">
                <a:latin typeface="Times New Roman" panose="02020603050405020304" pitchFamily="2" charset="0"/>
                <a:ea typeface="华文中宋" pitchFamily="2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华文中宋" pitchFamily="2" charset="-122"/>
              </a:rPr>
              <a:t>在立意和选材上的异同之处。</a:t>
            </a:r>
            <a:endParaRPr lang="zh-CN" altLang="en-US" sz="2800" b="1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762000" y="1981200"/>
            <a:ext cx="7772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相同点：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都是描写一个平凡而朴实的父亲。都是抓住生活中的细节，以小见大。</a:t>
            </a:r>
            <a:endParaRPr lang="zh-CN" altLang="en-US" sz="28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62000" y="2971800"/>
            <a:ext cx="7848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不同点：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背影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抓住“背影”命题立意，组织材料，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突出了父亲的背影，突出了父爱，给人深刻的印象，让人强烈地感受父爱。</a:t>
            </a:r>
            <a:endParaRPr lang="zh-CN" altLang="en-US" sz="28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685800" y="4419600"/>
            <a:ext cx="78867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《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台阶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围绕“台阶”命题立意，组织材料，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建房这个一般性的题材有了侧重点，有了特色，突出了父亲对社会地位的追求，突出了父亲希望受人尊重的思想性格。</a:t>
            </a:r>
            <a:endParaRPr lang="zh-CN" altLang="en-US" sz="28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916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917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 build="p"/>
      <p:bldP spid="3891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占位符 39937"/>
          <p:cNvSpPr>
            <a:spLocks noGrp="1"/>
          </p:cNvSpPr>
          <p:nvPr>
            <p:ph type="body" sz="half" idx="1"/>
          </p:nvPr>
        </p:nvSpPr>
        <p:spPr>
          <a:xfrm>
            <a:off x="1152525" y="1998663"/>
            <a:ext cx="6762750" cy="4013200"/>
          </a:xfrm>
          <a:ln/>
        </p:spPr>
        <p:txBody>
          <a:bodyPr/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台阶是父亲的理想；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台阶是父亲的心灵沉重负担；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台阶是父亲的催老剂；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台阶是父亲的自尊；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</a:t>
            </a:r>
            <a:r>
              <a:rPr lang="en-US" altLang="zh-CN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___________________</a:t>
            </a: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；</a:t>
            </a:r>
            <a:r>
              <a:rPr lang="zh-CN" altLang="en-US" sz="1800" b="1" u="sng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</a:t>
            </a: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  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buNone/>
            </a:pP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台阶是父亲的</a:t>
            </a:r>
            <a:r>
              <a:rPr lang="en-US" altLang="zh-CN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___________________</a:t>
            </a:r>
            <a:r>
              <a:rPr lang="zh-CN" altLang="en-US" sz="1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。</a:t>
            </a:r>
            <a:endParaRPr lang="zh-CN" altLang="en-US" sz="1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457200" y="1295400"/>
            <a:ext cx="8001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、请以“台阶是父亲的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______”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谈谈台阶对父亲的意义。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9940" name="图片 39939" descr="ni_png_01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941" name="组合 39940"/>
          <p:cNvGrpSpPr/>
          <p:nvPr/>
        </p:nvGrpSpPr>
        <p:grpSpPr>
          <a:xfrm>
            <a:off x="2895600" y="304800"/>
            <a:ext cx="3200400" cy="990600"/>
            <a:chOff x="0" y="0"/>
            <a:chExt cx="2016" cy="624"/>
          </a:xfrm>
        </p:grpSpPr>
        <p:sp>
          <p:nvSpPr>
            <p:cNvPr id="39942" name="圆角矩形 39941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3" name="文本框 39942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讨论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38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38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38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38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3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38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38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38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38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38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  <p:bldP spid="399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kt10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3622675"/>
            <a:ext cx="4267200" cy="270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885825" y="1219200"/>
            <a:ext cx="7372350" cy="2000250"/>
          </a:xfrm>
          <a:ln/>
        </p:spPr>
        <p:txBody>
          <a:bodyPr vert="horz" wrap="square" anchor="t">
            <a:spAutoFit/>
          </a:bodyPr>
          <a:p>
            <a:pPr marL="0" indent="0">
              <a:buNone/>
            </a:pPr>
            <a:r>
              <a:rPr lang="en-US" altLang="zh-CN" b="1">
                <a:latin typeface="Times New Roman" panose="02020603050405020304" pitchFamily="2" charset="0"/>
                <a:ea typeface="黑体" panose="02010609060101010101" pitchFamily="2" charset="-122"/>
              </a:rPr>
              <a:t>1</a:t>
            </a:r>
            <a:r>
              <a:rPr lang="zh-CN" altLang="en-US" b="1">
                <a:latin typeface="Times New Roman" panose="02020603050405020304" pitchFamily="2" charset="0"/>
                <a:ea typeface="黑体" panose="02010609060101010101" pitchFamily="2" charset="-122"/>
              </a:rPr>
              <a:t>、以“台阶”为线索，组织情节。</a:t>
            </a:r>
            <a:endParaRPr lang="zh-CN" altLang="en-US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b="1"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b="1">
                <a:latin typeface="Times New Roman" panose="02020603050405020304" pitchFamily="2" charset="0"/>
                <a:ea typeface="黑体" panose="02010609060101010101" pitchFamily="2" charset="-122"/>
              </a:rPr>
              <a:t>、“父亲”形象生动，个性鲜明。</a:t>
            </a:r>
            <a:endParaRPr lang="zh-CN" altLang="en-US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b="1"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b="1">
                <a:latin typeface="Times New Roman" panose="02020603050405020304" pitchFamily="2" charset="0"/>
                <a:ea typeface="黑体" panose="02010609060101010101" pitchFamily="2" charset="-122"/>
              </a:rPr>
              <a:t>、语言朴实，感情真挚。</a:t>
            </a:r>
            <a:endParaRPr lang="zh-CN" altLang="en-US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0964" name="图片 40963" descr="ni_png_01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65" name="组合 40964"/>
          <p:cNvGrpSpPr/>
          <p:nvPr/>
        </p:nvGrpSpPr>
        <p:grpSpPr>
          <a:xfrm>
            <a:off x="2971800" y="381000"/>
            <a:ext cx="3200400" cy="990600"/>
            <a:chOff x="0" y="0"/>
            <a:chExt cx="2016" cy="624"/>
          </a:xfrm>
        </p:grpSpPr>
        <p:sp>
          <p:nvSpPr>
            <p:cNvPr id="40966" name="圆角矩形 40965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967" name="文本框 40966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写作特色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3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3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占位符 41985"/>
          <p:cNvSpPr>
            <a:spLocks noGrp="1"/>
          </p:cNvSpPr>
          <p:nvPr>
            <p:ph type="body" idx="1"/>
          </p:nvPr>
        </p:nvSpPr>
        <p:spPr>
          <a:xfrm>
            <a:off x="773113" y="1387475"/>
            <a:ext cx="7750175" cy="3178175"/>
          </a:xfrm>
          <a:ln/>
        </p:spPr>
        <p:txBody>
          <a:bodyPr vert="horz" wrap="square" anchor="ctr">
            <a:spAutoFit/>
          </a:bodyPr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文中写了一个父亲，可他又是许许多多个父亲，他们耗尽一生的心血只是为了盖一座新房，给儿女成家立业。可怜天下父母心，让我们对父母多一些关爱。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pic>
        <p:nvPicPr>
          <p:cNvPr id="41987" name="图片 41986" descr="ni_png_0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5334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988" name="组合 41987"/>
          <p:cNvGrpSpPr/>
          <p:nvPr/>
        </p:nvGrpSpPr>
        <p:grpSpPr>
          <a:xfrm>
            <a:off x="3048000" y="533400"/>
            <a:ext cx="3200400" cy="990600"/>
            <a:chOff x="0" y="0"/>
            <a:chExt cx="2016" cy="624"/>
          </a:xfrm>
        </p:grpSpPr>
        <p:sp>
          <p:nvSpPr>
            <p:cNvPr id="41989" name="圆角矩形 41988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文本框 41989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课堂小结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占位符 43009"/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8229600" cy="4525963"/>
          </a:xfrm>
          <a:ln/>
        </p:spPr>
        <p:txBody>
          <a:bodyPr/>
          <a:p>
            <a:pPr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2" charset="0"/>
                <a:ea typeface="黑体" panose="02010609060101010101" pitchFamily="2" charset="-122"/>
              </a:rPr>
              <a:t>  1</a:t>
            </a:r>
            <a:r>
              <a:rPr lang="zh-CN" altLang="en-US" b="1">
                <a:latin typeface="Times New Roman" panose="02020603050405020304" pitchFamily="2" charset="0"/>
                <a:ea typeface="黑体" panose="02010609060101010101" pitchFamily="2" charset="-122"/>
              </a:rPr>
              <a:t>、仿写句子。</a:t>
            </a:r>
            <a:endParaRPr lang="zh-CN" altLang="en-US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2" charset="0"/>
              </a:rPr>
              <a:t>           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</a:rPr>
              <a:t>亲情是如此神奇，它能驱散生命中的阴霾；亲情是如此美丽，它能像花儿一样在心中盛开；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 u="sng">
                <a:solidFill>
                  <a:srgbClr val="0000CC"/>
                </a:solidFill>
                <a:latin typeface="Times New Roman" panose="02020603050405020304" pitchFamily="2" charset="0"/>
              </a:rPr>
              <a:t>  </a:t>
            </a:r>
            <a:r>
              <a:rPr lang="en-US" altLang="zh-CN" b="1" u="sng">
                <a:solidFill>
                  <a:srgbClr val="0000CC"/>
                </a:solidFill>
                <a:latin typeface="Times New Roman" panose="02020603050405020304" pitchFamily="2" charset="0"/>
              </a:rPr>
              <a:t>                                                     </a:t>
            </a:r>
            <a:r>
              <a:rPr lang="en-US" altLang="zh-CN" b="1">
                <a:solidFill>
                  <a:srgbClr val="0000CC"/>
                </a:solidFill>
                <a:latin typeface="Times New Roman" panose="02020603050405020304" pitchFamily="2" charset="0"/>
              </a:rPr>
              <a:t> 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</a:rPr>
              <a:t>，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 u="sng">
                <a:solidFill>
                  <a:srgbClr val="0000CC"/>
                </a:solidFill>
                <a:latin typeface="Times New Roman" panose="02020603050405020304" pitchFamily="2" charset="0"/>
              </a:rPr>
              <a:t>                                                       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</a:rPr>
              <a:t>。 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</a:rPr>
              <a:t>　　　　　　　　　　　　　　　　</a:t>
            </a:r>
            <a:r>
              <a:rPr lang="zh-CN" altLang="en-US" b="1">
                <a:latin typeface="Times New Roman" panose="02020603050405020304" pitchFamily="2" charset="0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1447800" y="38862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亲情是如是此博大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838200" y="4495800"/>
            <a:ext cx="624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它能像蓝天一样任鸟儿自翔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43013" name="图片 43012" descr="ni_png_0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0" y="5334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14" name="组合 43013"/>
          <p:cNvGrpSpPr/>
          <p:nvPr/>
        </p:nvGrpSpPr>
        <p:grpSpPr>
          <a:xfrm>
            <a:off x="2971800" y="381000"/>
            <a:ext cx="3200400" cy="990600"/>
            <a:chOff x="0" y="0"/>
            <a:chExt cx="2016" cy="624"/>
          </a:xfrm>
        </p:grpSpPr>
        <p:sp>
          <p:nvSpPr>
            <p:cNvPr id="43015" name="圆角矩形 43014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6" name="文本框 43015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课堂练习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1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0">
                                            <p:txEl>
                                              <p:charRg st="1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0">
                                            <p:txEl>
                                              <p:charRg st="1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6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0">
                                            <p:txEl>
                                              <p:charRg st="6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0">
                                            <p:txEl>
                                              <p:charRg st="6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12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0">
                                            <p:txEl>
                                              <p:charRg st="12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0">
                                            <p:txEl>
                                              <p:charRg st="12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178" end="1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0">
                                            <p:txEl>
                                              <p:charRg st="178" end="1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0">
                                            <p:txEl>
                                              <p:charRg st="178" end="1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1" grpId="0"/>
      <p:bldP spid="430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父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914400"/>
            <a:ext cx="4411663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4114800" y="58674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父亲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pic>
        <p:nvPicPr>
          <p:cNvPr id="7172" name="图片 7171" descr="父亲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685800"/>
            <a:ext cx="4144963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内容占位符 44033"/>
          <p:cNvSpPr>
            <a:spLocks noGrp="1"/>
          </p:cNvSpPr>
          <p:nvPr>
            <p:ph/>
          </p:nvPr>
        </p:nvSpPr>
        <p:spPr>
          <a:xfrm>
            <a:off x="762000" y="1295400"/>
            <a:ext cx="8077200" cy="4906963"/>
          </a:xfrm>
          <a:ln/>
        </p:spPr>
        <p:txBody>
          <a:bodyPr/>
          <a:p>
            <a:pPr lvl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2" charset="0"/>
                <a:ea typeface="楷体_GB2312" pitchFamily="1" charset="-122"/>
              </a:rPr>
              <a:t>    2</a:t>
            </a:r>
            <a:r>
              <a:rPr lang="zh-CN" altLang="en-US" b="1">
                <a:latin typeface="Times New Roman" panose="02020603050405020304" pitchFamily="2" charset="0"/>
                <a:ea typeface="楷体_GB2312" pitchFamily="1" charset="-122"/>
              </a:rPr>
              <a:t>、指出没有用比喻的句子（        ）</a:t>
            </a:r>
            <a:br>
              <a:rPr lang="zh-CN" altLang="en-US" b="1">
                <a:latin typeface="Times New Roman" panose="02020603050405020304" pitchFamily="2" charset="0"/>
                <a:ea typeface="楷体_GB2312" pitchFamily="1" charset="-122"/>
              </a:rPr>
            </a:br>
            <a:r>
              <a:rPr lang="en-US" altLang="zh-CN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A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．那极短的发，似刚收割过的庄稼茬，高低不齐，灰白而失去了生机。</a:t>
            </a:r>
            <a:b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</a:br>
            <a:r>
              <a:rPr lang="en-US" altLang="zh-CN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B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．父亲又像问自己，又像是问我。</a:t>
            </a:r>
            <a:b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</a:br>
            <a:r>
              <a:rPr lang="en-US" altLang="zh-CN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C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．额头上一会儿就滚满了黄豆大的露珠。</a:t>
            </a:r>
            <a:b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</a:br>
            <a:r>
              <a:rPr lang="en-US" altLang="zh-CN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D</a:t>
            </a:r>
            <a:r>
              <a:rPr lang="zh-CN" altLang="en-US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．他的脸苍白得像一张纸。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6477000" y="12954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内容占位符 45057"/>
          <p:cNvSpPr>
            <a:spLocks noGrp="1"/>
          </p:cNvSpPr>
          <p:nvPr>
            <p:ph/>
          </p:nvPr>
        </p:nvSpPr>
        <p:spPr>
          <a:xfrm>
            <a:off x="1076325" y="1019175"/>
            <a:ext cx="7524750" cy="4859338"/>
          </a:xfrm>
          <a:ln/>
        </p:spPr>
        <p:txBody>
          <a:bodyPr vert="horz" wrap="square" anchor="t"/>
          <a:p>
            <a:pPr lvl="0">
              <a:spcBef>
                <a:spcPct val="0"/>
              </a:spcBef>
              <a:buNone/>
            </a:pPr>
            <a:r>
              <a:rPr lang="en-US" altLang="zh-CN" sz="2800" b="1">
                <a:latin typeface="Times New Roman" panose="02020603050405020304" pitchFamily="2" charset="0"/>
                <a:ea typeface="楷体_GB2312" pitchFamily="1" charset="-122"/>
              </a:rPr>
              <a:t>   3</a:t>
            </a:r>
            <a:r>
              <a:rPr lang="zh-CN" altLang="en-US" sz="2800" b="1">
                <a:latin typeface="Times New Roman" panose="02020603050405020304" pitchFamily="2" charset="0"/>
                <a:ea typeface="楷体_GB2312" pitchFamily="1" charset="-122"/>
              </a:rPr>
              <a:t>、对下列句子修辞手法的判断，不正确的一项是（</a:t>
            </a:r>
            <a:r>
              <a:rPr lang="en-US" altLang="zh-CN" sz="2800" b="1">
                <a:latin typeface="Times New Roman" panose="02020603050405020304" pitchFamily="2" charset="0"/>
                <a:ea typeface="楷体_GB2312" pitchFamily="1" charset="-122"/>
              </a:rPr>
              <a:t>                </a:t>
            </a:r>
            <a:r>
              <a:rPr lang="zh-CN" altLang="en-US" sz="2800" b="1">
                <a:latin typeface="Times New Roman" panose="02020603050405020304" pitchFamily="2" charset="0"/>
                <a:ea typeface="楷体_GB2312" pitchFamily="1" charset="-122"/>
              </a:rPr>
              <a:t>）</a:t>
            </a:r>
            <a:endParaRPr lang="zh-CN" altLang="en-US" sz="2800" b="1"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A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．你们家的台阶高，我们高攀不上。（夸张）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B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．柳树老是摇来摇去，却摇不散父亲专注的目光。（拟人）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C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．那根很老的毛竹扁担受了震动，便“嘎叽”地惨叫了一声。（拟人）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D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楷体_GB2312" pitchFamily="1" charset="-122"/>
              </a:rPr>
              <a:t>．那极短的发，似刚收割过的庄稼茬，高低不齐，灰白而失去了生机。（比喻）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2971800" y="1447800"/>
            <a:ext cx="527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占位符 46081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8229600" cy="4525963"/>
          </a:xfrm>
          <a:ln/>
        </p:spPr>
        <p:txBody>
          <a:bodyPr vert="horz" wrap="square" anchor="t"/>
          <a:p>
            <a:pPr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1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、说一说：父亲为了赢得别人对他的尊重，付出了那么多的努力。我们自己为了达到这个目的，付出了什么？有什么收获？谈谈自己的感受。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、谈谈你的父亲，两相比较你有什么感受？你最想对你的父亲说什么？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、假想一天父亲遇上了愚公，他们两个人之间会说什么？模拟一下他们的对话。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46083" name="图片 46082" descr="ni_png_0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0" y="457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6084" name="组合 46083"/>
          <p:cNvGrpSpPr/>
          <p:nvPr/>
        </p:nvGrpSpPr>
        <p:grpSpPr>
          <a:xfrm>
            <a:off x="2971800" y="381000"/>
            <a:ext cx="3200400" cy="990600"/>
            <a:chOff x="0" y="0"/>
            <a:chExt cx="2016" cy="624"/>
          </a:xfrm>
        </p:grpSpPr>
        <p:sp>
          <p:nvSpPr>
            <p:cNvPr id="46085" name="圆角矩形 46084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086" name="文本框 46085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课后作业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7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charRg st="76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12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charRg st="121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父亲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849563"/>
            <a:ext cx="5638800" cy="347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矩形 47106"/>
          <p:cNvSpPr/>
          <p:nvPr/>
        </p:nvSpPr>
        <p:spPr>
          <a:xfrm>
            <a:off x="1143000" y="1828800"/>
            <a:ext cx="7086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课外阅读描写关于“父亲”很感人的文章。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推荐书目：苏童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父爱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、梁实秋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代沟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、周国平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妞妞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一个父亲的札记 </a:t>
            </a:r>
            <a:r>
              <a:rPr lang="en-US" altLang="zh-CN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660066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>
              <a:solidFill>
                <a:srgbClr val="660066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47108" name="图片 47107" descr="ni_png_0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6096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09" name="组合 47108"/>
          <p:cNvGrpSpPr/>
          <p:nvPr/>
        </p:nvGrpSpPr>
        <p:grpSpPr>
          <a:xfrm>
            <a:off x="3124200" y="609600"/>
            <a:ext cx="3200400" cy="990600"/>
            <a:chOff x="0" y="0"/>
            <a:chExt cx="2016" cy="624"/>
          </a:xfrm>
        </p:grpSpPr>
        <p:sp>
          <p:nvSpPr>
            <p:cNvPr id="47110" name="圆角矩形 47109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1" name="文本框 47110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拓展阅读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2449513" y="501650"/>
            <a:ext cx="4251325" cy="438150"/>
          </a:xfrm>
          <a:ln/>
        </p:spPr>
        <p:txBody>
          <a:bodyPr vert="horz" wrap="none" anchor="t">
            <a:spAutoFit/>
          </a:bodyPr>
          <a:p>
            <a:r>
              <a:rPr lang="en-US" altLang="zh-CN" sz="3200" b="1">
                <a:solidFill>
                  <a:srgbClr val="0000CC"/>
                </a:solidFill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ea typeface="黑体" panose="02010609060101010101" pitchFamily="2" charset="-122"/>
              </a:rPr>
              <a:t>父爱</a:t>
            </a:r>
            <a:r>
              <a:rPr lang="en-US" altLang="zh-CN" sz="3200" b="1">
                <a:solidFill>
                  <a:srgbClr val="0000CC"/>
                </a:solidFill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CC"/>
                </a:solidFill>
                <a:ea typeface="黑体" panose="02010609060101010101" pitchFamily="2" charset="-122"/>
              </a:rPr>
              <a:t>节选（苏童）</a:t>
            </a:r>
            <a:endParaRPr lang="zh-CN" altLang="en-US" sz="32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735013" y="1216025"/>
            <a:ext cx="7675562" cy="4010025"/>
          </a:xfrm>
          <a:ln/>
        </p:spPr>
        <p:txBody>
          <a:bodyPr vert="horz" wrap="square" anchor="t">
            <a:spAutoFit/>
          </a:bodyPr>
          <a:p>
            <a:pPr marL="0" indent="0">
              <a:buNone/>
            </a:pPr>
            <a:r>
              <a:rPr lang="en-US" altLang="zh-CN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      “</a:t>
            </a:r>
            <a:r>
              <a:rPr lang="zh-CN" altLang="en-US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关于父爱，人们的发言一向是节制而平和的。母爱的伟大使我们忽略了父爱的存在和意义，但是对于许多人来说，父爱一直以特有的沉静的方式影响着他们。父爱怪就怪在这里，它是羞于表达的，疏于张扬的，却巍峨持重，所以有聪明人说，“父爱如山。” </a:t>
            </a:r>
            <a:endParaRPr lang="zh-CN" altLang="en-US" b="1">
              <a:solidFill>
                <a:srgbClr val="660066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1">
                                            <p:txEl>
                                              <p:charRg st="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charRg st="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charRg st="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charRg st="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占位符 49153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3016250"/>
          </a:xfrm>
          <a:ln/>
        </p:spPr>
        <p:txBody>
          <a:bodyPr vert="horz" wrap="square" anchor="t">
            <a:spAutoFit/>
          </a:bodyPr>
          <a:p>
            <a:pPr marL="0" indent="0">
              <a:buNone/>
            </a:pPr>
            <a:r>
              <a:rPr lang="en-US" altLang="zh-CN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zh-CN" altLang="en-US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如果我是一棵草，那么是父亲用自己的血肉之躯腐朽在我的根下，让我茁壮地成长；如果我有脚，那么我走过的每条路上都有父亲身体铺就的碎石，而让我走得更加踏实；如果我能站起来，那么他一定是站在父亲的肩头。 </a:t>
            </a:r>
            <a:endParaRPr lang="zh-CN" altLang="en-US" b="1">
              <a:solidFill>
                <a:srgbClr val="66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9155" name="图片 4915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3962400"/>
            <a:ext cx="342900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矩形 49155"/>
          <p:cNvSpPr/>
          <p:nvPr/>
        </p:nvSpPr>
        <p:spPr>
          <a:xfrm>
            <a:off x="2819400" y="60960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父爱如山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节选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charRg st="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  <p:bldP spid="4915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内容占位符 50177"/>
          <p:cNvSpPr>
            <a:spLocks noGrp="1"/>
          </p:cNvSpPr>
          <p:nvPr>
            <p:ph/>
          </p:nvPr>
        </p:nvSpPr>
        <p:spPr>
          <a:xfrm>
            <a:off x="1076325" y="892175"/>
            <a:ext cx="3344863" cy="5191125"/>
          </a:xfrm>
          <a:ln/>
        </p:spPr>
        <p:txBody>
          <a:bodyPr vert="horz" wrap="square" anchor="t">
            <a:spAutoFit/>
          </a:bodyPr>
          <a:p>
            <a:pPr marL="0" lvl="0" indent="0">
              <a:buNone/>
            </a:pPr>
            <a:r>
              <a:rPr lang="en-US" altLang="zh-CN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亲情，是一支古老的藤，承载着对岁月的眷恋，和对往事的缠绵。虬劲的枝蔓里，写满了思念、宽容、等待，凝聚了过去、现在、未来。 </a:t>
            </a:r>
            <a:endParaRPr lang="zh-CN" altLang="en-US" b="1">
              <a:solidFill>
                <a:srgbClr val="66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0179" name="图片 5017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914400"/>
            <a:ext cx="4022725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51201"/>
          <p:cNvSpPr/>
          <p:nvPr/>
        </p:nvSpPr>
        <p:spPr>
          <a:xfrm>
            <a:off x="1143000" y="685800"/>
            <a:ext cx="7162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2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亲情，是一片深情的海，描绘着春天最美的画卷，夏日里瑰丽的诗篇。博大的胸怀里，贮藏着憧憬、思念、眷恋，充满着欢乐、关爱、希冀。 </a:t>
            </a:r>
            <a:endParaRPr lang="zh-CN" altLang="en-US" sz="3200" b="1">
              <a:solidFill>
                <a:srgbClr val="66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1203" name="图片 51202" descr="1"/>
          <p:cNvPicPr>
            <a:picLocks noChangeAspect="1"/>
          </p:cNvPicPr>
          <p:nvPr/>
        </p:nvPicPr>
        <p:blipFill>
          <a:blip r:embed="rId1">
            <a:lum bright="12000" contrast="12000"/>
          </a:blip>
          <a:stretch>
            <a:fillRect/>
          </a:stretch>
        </p:blipFill>
        <p:spPr>
          <a:xfrm>
            <a:off x="1752600" y="2743200"/>
            <a:ext cx="5638800" cy="350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52225"/>
          <p:cNvSpPr/>
          <p:nvPr/>
        </p:nvSpPr>
        <p:spPr>
          <a:xfrm>
            <a:off x="1143000" y="731838"/>
            <a:ext cx="71628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2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亲情，是一条金丝带，让心相拥，让爱汇集。历史分不开，岁月剪不断，千年万年寻觅觅，天涯、咫尺紧相连。</a:t>
            </a:r>
            <a:r>
              <a:rPr lang="zh-CN" altLang="en-US" sz="32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>
              <a:solidFill>
                <a:srgbClr val="66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2227" name="图片 52226" descr="1"/>
          <p:cNvPicPr>
            <a:picLocks noChangeAspect="1"/>
          </p:cNvPicPr>
          <p:nvPr/>
        </p:nvPicPr>
        <p:blipFill>
          <a:blip r:embed="rId1"/>
          <a:srcRect r="-1666" b="15555"/>
          <a:stretch>
            <a:fillRect/>
          </a:stretch>
        </p:blipFill>
        <p:spPr>
          <a:xfrm>
            <a:off x="1485900" y="2403475"/>
            <a:ext cx="6172200" cy="384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占位符 53249"/>
          <p:cNvSpPr>
            <a:spLocks noGrp="1"/>
          </p:cNvSpPr>
          <p:nvPr>
            <p:ph type="body" idx="1"/>
          </p:nvPr>
        </p:nvSpPr>
        <p:spPr>
          <a:xfrm>
            <a:off x="696913" y="1296988"/>
            <a:ext cx="7902575" cy="4802187"/>
          </a:xfrm>
          <a:ln/>
        </p:spPr>
        <p:txBody>
          <a:bodyPr vert="horz" wrap="square" anchor="t">
            <a:spAutoFit/>
          </a:bodyPr>
          <a:p>
            <a:pPr marL="0" indent="609600">
              <a:spcBef>
                <a:spcPct val="0"/>
              </a:spcBef>
              <a:buClrTx/>
              <a:buNone/>
            </a:pP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一、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××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家的老屋只有三级台阶，他的父亲眼看人家台阶高，受人尊重，决心造一栋有高台阶的新屋。可是凭他的经济条件，要造这样的新屋得准备大半辈子。他想聚沙可以成塔，凭自己一身力气，干他个十年二十年，总有一天可以造成新屋。他苦干了大半辈子，一砖一瓦地捡，一角钱一角钱地攒，终于盖起了新屋，砌上了九级台阶。屋造好了，人也老了，身子也垮了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pSp>
        <p:nvGrpSpPr>
          <p:cNvPr id="53251" name="组合 53250"/>
          <p:cNvGrpSpPr/>
          <p:nvPr/>
        </p:nvGrpSpPr>
        <p:grpSpPr>
          <a:xfrm>
            <a:off x="2514600" y="609600"/>
            <a:ext cx="5257800" cy="990600"/>
            <a:chOff x="0" y="0"/>
            <a:chExt cx="3312" cy="624"/>
          </a:xfrm>
        </p:grpSpPr>
        <p:sp>
          <p:nvSpPr>
            <p:cNvPr id="53252" name="圆角矩形 53251"/>
            <p:cNvSpPr/>
            <p:nvPr/>
          </p:nvSpPr>
          <p:spPr>
            <a:xfrm>
              <a:off x="48" y="0"/>
              <a:ext cx="2640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53" name="文本框 53252"/>
            <p:cNvSpPr txBox="1"/>
            <p:nvPr/>
          </p:nvSpPr>
          <p:spPr>
            <a:xfrm>
              <a:off x="0" y="48"/>
              <a:ext cx="259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研讨与练习答案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  <p:pic>
          <p:nvPicPr>
            <p:cNvPr id="53254" name="图片 53253" descr="ni_png_11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8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charRg st="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53250">
                                            <p:txEl>
                                              <p:charRg st="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spli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内容占位符 54273"/>
          <p:cNvSpPr>
            <a:spLocks noGrp="1"/>
          </p:cNvSpPr>
          <p:nvPr>
            <p:ph/>
          </p:nvPr>
        </p:nvSpPr>
        <p:spPr>
          <a:xfrm>
            <a:off x="1000125" y="1019175"/>
            <a:ext cx="7524750" cy="4921250"/>
          </a:xfrm>
          <a:ln/>
        </p:spPr>
        <p:txBody>
          <a:bodyPr vert="horz" wrap="square" anchor="t">
            <a:spAutoFit/>
          </a:bodyPr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二、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、因为台阶是地位的标志。人家高的有十几级，自己台阶只有三级，被人小看，“没人说过他有地位，父亲也从没觉得自己有地位”，想有地位而没有地位，所以总觉得自家的台阶低。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 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、台阶低，意味着经济地位低下，父亲由此形成了自卑心理。这种自卑心理长期存在，难以一下子消除，所以台阶高了，反而处处感到不习惯，不对劲。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内容占位符 55297"/>
          <p:cNvSpPr>
            <a:spLocks noGrp="1"/>
          </p:cNvSpPr>
          <p:nvPr>
            <p:ph/>
          </p:nvPr>
        </p:nvSpPr>
        <p:spPr>
          <a:xfrm>
            <a:off x="1000125" y="1098550"/>
            <a:ext cx="7524750" cy="4921250"/>
          </a:xfrm>
          <a:ln/>
        </p:spPr>
        <p:txBody>
          <a:bodyPr vert="horz" wrap="square" anchor="t">
            <a:spAutoFit/>
          </a:bodyPr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 3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、父亲是一个非常要强的农民，他有志气，不甘人后，他要自立于受人尊重的行列，他有长远的生活目标，他有愚公移山的精神和坚忍不拔的毅力。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父亲又是一个老实厚道的农民，他用诚实的劳动兴家立业，不怕千辛万苦。同时，父亲身上有着中国传统农民所特有的谦卑，当新台阶造好后，他反而处处感到不对劲、不自在，并且不好意思坐到台阶的高处。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内容占位符 56321"/>
          <p:cNvSpPr>
            <a:spLocks noGrp="1"/>
          </p:cNvSpPr>
          <p:nvPr>
            <p:ph/>
          </p:nvPr>
        </p:nvSpPr>
        <p:spPr>
          <a:xfrm>
            <a:off x="923925" y="1257300"/>
            <a:ext cx="7372350" cy="3849688"/>
          </a:xfrm>
          <a:ln/>
        </p:spPr>
        <p:txBody>
          <a:bodyPr vert="horz" wrap="square" anchor="t">
            <a:spAutoFit/>
          </a:bodyPr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三、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背影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抓住“背影”命题立意，组织材料，突出了父亲的背影，突出了父爱，给人深刻的印象，让人强烈地感受到父爱。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  <a:p>
            <a:pPr marL="0" lvl="0" indent="609600">
              <a:lnSpc>
                <a:spcPct val="12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台阶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itchFamily="1" charset="-122"/>
              </a:rPr>
              <a:t>围绕“台阶”命题立意，组织材料，使造房这个一般性的题材有了侧重点，有了特色，突出了父亲对社会地位的追求，突出了父亲希望受人尊重的思想性格。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comb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3352800" y="2733675"/>
            <a:ext cx="24384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gradFill rotWithShape="0">
                  <a:gsLst>
                    <a:gs pos="0">
                      <a:srgbClr val="AAAAAA"/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8100" dir="5400000" algn="ctr" rotWithShape="0">
                    <a:srgbClr val="4D4D4D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  <a:endParaRPr lang="zh-CN" altLang="en-US" sz="9600" b="1">
              <a:gradFill rotWithShape="0">
                <a:gsLst>
                  <a:gs pos="0">
                    <a:srgbClr val="AAAAAA"/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8100" dir="5400000" algn="ctr" rotWithShape="0">
                  <a:srgbClr val="4D4D4D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685800" y="1600200"/>
            <a:ext cx="8153400" cy="454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知识与能力：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积累词语。</a:t>
            </a:r>
            <a:endParaRPr lang="zh-CN" altLang="en-US" sz="2800" b="1"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理解人物性格与社会意义。</a:t>
            </a:r>
            <a:endParaRPr lang="zh-CN" altLang="en-US" sz="2800" b="1">
              <a:latin typeface="Times New Roman" panose="02020603050405020304" pitchFamily="2" charset="0"/>
              <a:ea typeface="华文楷体" pitchFamily="2" charset="-122"/>
            </a:endParaRPr>
          </a:p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过程与方法：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梳理主要内容，抓住关键语句，把握人物的性格。</a:t>
            </a:r>
            <a:endParaRPr lang="zh-CN" altLang="en-US" sz="2800" b="1"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理解作品围绕“台阶”选材、安排详略的写法。</a:t>
            </a:r>
            <a:endParaRPr lang="zh-CN" altLang="en-US" sz="2800" b="1">
              <a:latin typeface="Times New Roman" panose="02020603050405020304" pitchFamily="2" charset="0"/>
              <a:ea typeface="华文楷体" pitchFamily="2" charset="-122"/>
            </a:endParaRPr>
          </a:p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情感、态度与价值观：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2" charset="0"/>
                <a:ea typeface="华文楷体" pitchFamily="2" charset="-122"/>
              </a:rPr>
              <a:t>感受父亲性格中艰苦创业的精神和坚忍不拔的毅力，以积极健康的心态对待人生。评价这种艰难的生活。</a:t>
            </a:r>
            <a:endParaRPr lang="zh-CN" altLang="en-US" sz="2800" b="1">
              <a:latin typeface="Times New Roman" panose="02020603050405020304" pitchFamily="2" charset="0"/>
              <a:ea typeface="华文楷体" pitchFamily="2" charset="-122"/>
            </a:endParaRPr>
          </a:p>
        </p:txBody>
      </p:sp>
      <p:pic>
        <p:nvPicPr>
          <p:cNvPr id="9219" name="图片 9218" descr="ni_png_0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5334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0" name="组合 9219"/>
          <p:cNvGrpSpPr/>
          <p:nvPr/>
        </p:nvGrpSpPr>
        <p:grpSpPr>
          <a:xfrm>
            <a:off x="2895600" y="533400"/>
            <a:ext cx="3200400" cy="990600"/>
            <a:chOff x="0" y="0"/>
            <a:chExt cx="2016" cy="624"/>
          </a:xfrm>
        </p:grpSpPr>
        <p:sp>
          <p:nvSpPr>
            <p:cNvPr id="9221" name="圆角矩形 9220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2" name="文本框 9221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学习目标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8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8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8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8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18">
                                            <p:txEl>
                                              <p:charRg st="2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18">
                                            <p:txEl>
                                              <p:charRg st="2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8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8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18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18">
                                            <p:txEl>
                                              <p:charRg st="58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18">
                                            <p:txEl>
                                              <p:charRg st="8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18">
                                            <p:txEl>
                                              <p:charRg st="8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9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18">
                                            <p:txEl>
                                              <p:charRg st="9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18">
                                            <p:txEl>
                                              <p:charRg st="9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066800" y="1752600"/>
            <a:ext cx="7239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        1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、把握故事内容，分析“父亲”这个中国农民的典型形象的特点及其意义 ，理解作品的思想感情。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       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2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、理解父亲形象的意蕴和组织材料的详略安排。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2" charset="0"/>
              <a:ea typeface="华文楷体" pitchFamily="2" charset="-122"/>
            </a:endParaRPr>
          </a:p>
          <a:p>
            <a:pPr lvl="0"/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       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2" charset="0"/>
                <a:ea typeface="华文楷体" pitchFamily="2" charset="-122"/>
              </a:rPr>
              <a:t>、读懂作者、读懂自己、读懂人物。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2" charset="0"/>
              <a:ea typeface="华文楷体" pitchFamily="2" charset="-122"/>
            </a:endParaRPr>
          </a:p>
        </p:txBody>
      </p:sp>
      <p:grpSp>
        <p:nvGrpSpPr>
          <p:cNvPr id="10243" name="组合 10242"/>
          <p:cNvGrpSpPr/>
          <p:nvPr/>
        </p:nvGrpSpPr>
        <p:grpSpPr>
          <a:xfrm>
            <a:off x="2971800" y="685800"/>
            <a:ext cx="4114800" cy="990600"/>
            <a:chOff x="0" y="0"/>
            <a:chExt cx="2592" cy="624"/>
          </a:xfrm>
        </p:grpSpPr>
        <p:sp>
          <p:nvSpPr>
            <p:cNvPr id="10244" name="圆角矩形 10243"/>
            <p:cNvSpPr/>
            <p:nvPr/>
          </p:nvSpPr>
          <p:spPr>
            <a:xfrm>
              <a:off x="144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10244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学习重难点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  <p:pic>
          <p:nvPicPr>
            <p:cNvPr id="10246" name="图片 10245" descr="ni_png_11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1000125" y="1212850"/>
            <a:ext cx="7372350" cy="3629025"/>
          </a:xfrm>
          <a:ln/>
        </p:spPr>
        <p:txBody>
          <a:bodyPr vert="horz" wrap="square" anchor="t">
            <a:spAutoFit/>
          </a:bodyPr>
          <a:p>
            <a:pPr marL="0" indent="0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        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李森祥（</a:t>
            </a:r>
            <a:r>
              <a:rPr lang="en-US" altLang="zh-CN" sz="2800" b="1">
                <a:latin typeface="Times New Roman" panose="02020603050405020304" pitchFamily="2" charset="0"/>
                <a:ea typeface="仿宋_GB2312" pitchFamily="1" charset="-122"/>
              </a:rPr>
              <a:t>1956—   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），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现代作家，浙江衢州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人。第一部发表的作品是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半个月亮爬上来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。代表作品有短篇小说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小学老师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、中篇小说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抒情年代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、长篇小说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传世之鼓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等，现已创作了</a:t>
            </a:r>
            <a:r>
              <a:rPr lang="en-US" altLang="zh-CN" sz="2800" b="1">
                <a:latin typeface="Times New Roman" panose="02020603050405020304" pitchFamily="2" charset="0"/>
                <a:ea typeface="仿宋_GB2312" pitchFamily="1" charset="-122"/>
              </a:rPr>
              <a:t>200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多万字的作品，有我们熟悉的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天下粮仓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 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小学老师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仿宋_GB2312" pitchFamily="1" charset="-122"/>
              </a:rPr>
              <a:t>》</a:t>
            </a:r>
            <a:r>
              <a:rPr lang="zh-CN" altLang="en-US" sz="2800" b="1">
                <a:latin typeface="Times New Roman" panose="02020603050405020304" pitchFamily="2" charset="0"/>
                <a:ea typeface="仿宋_GB2312" pitchFamily="1" charset="-122"/>
              </a:rPr>
              <a:t>等。 </a:t>
            </a:r>
            <a:endParaRPr lang="zh-CN" altLang="en-US" sz="2800" b="1">
              <a:latin typeface="Times New Roman" panose="02020603050405020304" pitchFamily="2" charset="0"/>
              <a:ea typeface="仿宋_GB2312" pitchFamily="1" charset="-122"/>
            </a:endParaRPr>
          </a:p>
        </p:txBody>
      </p:sp>
      <p:pic>
        <p:nvPicPr>
          <p:cNvPr id="11267" name="图片 11266" descr="ni_png_01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3810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11267"/>
          <p:cNvGrpSpPr/>
          <p:nvPr/>
        </p:nvGrpSpPr>
        <p:grpSpPr>
          <a:xfrm>
            <a:off x="2895600" y="533400"/>
            <a:ext cx="3200400" cy="990600"/>
            <a:chOff x="0" y="0"/>
            <a:chExt cx="2016" cy="624"/>
          </a:xfrm>
        </p:grpSpPr>
        <p:sp>
          <p:nvSpPr>
            <p:cNvPr id="11269" name="圆角矩形 11268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algn="ctr">
                <a:buClrTx/>
              </a:pPr>
              <a:endParaRPr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文本框 11269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2" charset="0"/>
                  <a:ea typeface="方正姚体" pitchFamily="2" charset="-122"/>
                </a:rPr>
                <a:t>作者简介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2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66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李森祥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838200"/>
            <a:ext cx="3719513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6172200" y="2636838"/>
            <a:ext cx="7334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Arial" panose="020B0604020202020204" pitchFamily="34" charset="0"/>
                <a:ea typeface="华文新魏" pitchFamily="2" charset="-122"/>
              </a:rPr>
              <a:t>李森祥</a:t>
            </a:r>
            <a:endParaRPr lang="zh-CN" altLang="en-US" sz="3200" b="1">
              <a:solidFill>
                <a:srgbClr val="66006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6219</Words>
  <Application>WPS 演示</Application>
  <PresentationFormat>在屏幕上显示</PresentationFormat>
  <Paragraphs>305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6" baseType="lpstr">
      <vt:lpstr>Arial</vt:lpstr>
      <vt:lpstr>宋体</vt:lpstr>
      <vt:lpstr>Wingdings</vt:lpstr>
      <vt:lpstr>Times New Roman</vt:lpstr>
      <vt:lpstr>方正姚体</vt:lpstr>
      <vt:lpstr>华文楷体</vt:lpstr>
      <vt:lpstr>仿宋_GB2312</vt:lpstr>
      <vt:lpstr>华文新魏</vt:lpstr>
      <vt:lpstr>华文中宋</vt:lpstr>
      <vt:lpstr>新宋体</vt:lpstr>
      <vt:lpstr>黑体</vt:lpstr>
      <vt:lpstr>MS Outlook</vt:lpstr>
      <vt:lpstr>楷体_GB2312</vt:lpstr>
      <vt:lpstr>华文细黑</vt:lpstr>
      <vt:lpstr>MS UI Gothic</vt:lpstr>
      <vt:lpstr>Arial Black</vt:lpstr>
      <vt:lpstr>Gulim</vt:lpstr>
      <vt:lpstr>Calibri</vt:lpstr>
      <vt:lpstr>Arial Narrow</vt:lpstr>
      <vt:lpstr>微软雅黑</vt:lpstr>
      <vt:lpstr>仿宋</vt:lpstr>
      <vt:lpstr>Symbol</vt:lpstr>
      <vt:lpstr>海阔天空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8台阶</dc:title>
  <dc:creator>河北远东博客文化传播有限公司</dc:creator>
  <cp:lastModifiedBy>依喃</cp:lastModifiedBy>
  <cp:revision>294</cp:revision>
  <dcterms:created xsi:type="dcterms:W3CDTF">2012-12-13T00:47:14Z</dcterms:created>
  <dcterms:modified xsi:type="dcterms:W3CDTF">2017-03-10T08:57:32Z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2052-10.1.0.6260</vt:lpwstr>
  </property>
</Properties>
</file>