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327" r:id="rId3"/>
    <p:sldId id="324" r:id="rId4"/>
    <p:sldId id="325" r:id="rId5"/>
    <p:sldId id="316" r:id="rId6"/>
    <p:sldId id="282" r:id="rId7"/>
    <p:sldId id="299" r:id="rId8"/>
    <p:sldId id="298" r:id="rId9"/>
    <p:sldId id="296" r:id="rId10"/>
    <p:sldId id="295" r:id="rId11"/>
    <p:sldId id="319" r:id="rId12"/>
    <p:sldId id="320" r:id="rId13"/>
    <p:sldId id="321" r:id="rId14"/>
    <p:sldId id="294" r:id="rId15"/>
    <p:sldId id="318" r:id="rId16"/>
    <p:sldId id="317" r:id="rId17"/>
    <p:sldId id="323" r:id="rId18"/>
    <p:sldId id="292" r:id="rId19"/>
    <p:sldId id="291" r:id="rId20"/>
    <p:sldId id="300" r:id="rId21"/>
    <p:sldId id="306" r:id="rId22"/>
    <p:sldId id="329" r:id="rId23"/>
    <p:sldId id="330" r:id="rId24"/>
    <p:sldId id="331" r:id="rId25"/>
    <p:sldId id="328" r:id="rId26"/>
    <p:sldId id="281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98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tags" Target="tags/tag3.xml" /><Relationship Id="rId29" Type="http://schemas.openxmlformats.org/officeDocument/2006/relationships/presProps" Target="presProps.xml" /><Relationship Id="rId3" Type="http://schemas.openxmlformats.org/officeDocument/2006/relationships/slide" Target="slides/slide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microsoft.com/office/2007/relationships/hdphoto" Target="../media/image6.wdp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墙壁, 地面&#10;&#10;已生成高可信度的说明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991" y="-2019825"/>
            <a:ext cx="3815962" cy="52463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890" y="5020887"/>
            <a:ext cx="1528110" cy="20545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722" b="30476"/>
          <a:stretch>
            <a:fillRect/>
          </a:stretch>
        </p:blipFill>
        <p:spPr>
          <a:xfrm>
            <a:off x="0" y="4788130"/>
            <a:ext cx="1952637" cy="206986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microsoft.com/office/2007/relationships/hdphoto" Target="../media/image6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microsoft.com/office/2007/relationships/hdphoto" Target="../media/image6.wdp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microsoft.com/office/2007/relationships/hdphoto" Target="../media/image6.wdp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Relationship Id="rId6" Type="http://schemas.openxmlformats.org/officeDocument/2006/relationships/image" Target="../media/image1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microsoft.com/office/2007/relationships/hdphoto" Target="../media/image6.wdp" /><Relationship Id="rId7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166" y="4257583"/>
            <a:ext cx="2095834" cy="28178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722" b="30476"/>
          <a:stretch>
            <a:fillRect/>
          </a:stretch>
        </p:blipFill>
        <p:spPr>
          <a:xfrm>
            <a:off x="0" y="3900196"/>
            <a:ext cx="2790281" cy="29578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81496" y="179704"/>
            <a:ext cx="1106170" cy="618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>
                <a:ln w="28575">
                  <a:solidFill>
                    <a:schemeClr val="bg1"/>
                  </a:solidFill>
                </a:ln>
                <a:solidFill>
                  <a:srgbClr val="526342"/>
                </a:solidFill>
                <a:latin typeface="方正行楷简体" charset="-122"/>
                <a:ea typeface="方正行楷简体" charset="-122"/>
              </a:rPr>
              <a:t>一个消逝了的山村</a:t>
            </a:r>
            <a:endParaRPr lang="zh-CN" altLang="en-US" sz="6000" b="1">
              <a:ln w="28575">
                <a:solidFill>
                  <a:schemeClr val="bg1"/>
                </a:solidFill>
              </a:ln>
              <a:solidFill>
                <a:srgbClr val="526342"/>
              </a:solidFill>
              <a:latin typeface="方正行楷简体" charset="-122"/>
              <a:ea typeface="方正行楷简体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6045" y="144145"/>
            <a:ext cx="24688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归纳总结一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6045" y="978535"/>
            <a:ext cx="119799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．作者猜想山村隐藏兴衰史的依据是什么？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用石块砌成的旧路。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 fontAlgn="auto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在第2段中，文章说“我在那条路上走时，好像是走着两条道路：一条路引我走近山居，另一条路是引我走到过去”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这句话有什么含义？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一条路通向现实，一条路连接历史，小山村是连接点。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在小山村里，我们能读到一切。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70" y="57150"/>
            <a:ext cx="12062460" cy="680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3．文章第6段中作者举了“一个村女在山顶上缝什么”的事例，意在表现什么？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少女从形象到品质，都像鼠麹草，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像鼠麹草一样谦虚、纯洁、坚强、美好，小小的生命舍弃了浮夸，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但都默默担负着一个伟大的宇宙的全部秘密。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4．怎么理解文末“风雨如晦的时刻…有着意味不尽的关联”这一句话的内涵？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“风雨如晦的时刻”即作者写作的年代：1942年，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这是一个浩劫的年代，具有浓厚的时代特征。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作者的感悟带有浓厚的时代色彩，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寄予了珍爱自然，珍爱生命，珍爱和平，共创人类美好家园的愿望，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这也是作者写作本文的用意所在。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6045" y="761365"/>
            <a:ext cx="1197991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/>
            <a:r>
              <a:rPr 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．分析句子，抓关键词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在理解某句话时，不妨分析句子结构，抓住句子中的关键词。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
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/>
            <a:r>
              <a:rPr 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．关注特色，由表及里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这类句子往往意在言外，内涵丰富，如能看出其中所用的手法，那么句子含义的理解问题就迎刃而解了。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
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/>
            <a:r>
              <a:rPr 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．抓住主旨，抽丝剥茧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先弄清作者的创作意图、情感态度，站得高、看得远，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
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才能更好地理解句意。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/>
            <a:r>
              <a:rPr 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．联系</a:t>
            </a:r>
            <a:r>
              <a:rPr 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两境</a:t>
            </a:r>
            <a:r>
              <a:rPr 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，深层把握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只有结合上下文弄清了语言环境，再对语句进行分析，才会弄清楚句子所要表达的真正含义。同时，还要关注写作背景，只有如此，才能理解那些含蓄句的言外之意、弦外之音。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
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045" y="116205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技巧点拨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7725" y="177800"/>
            <a:ext cx="46742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理解句子含义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四注意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5015" y="257810"/>
          <a:ext cx="11251565" cy="6459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0785"/>
                <a:gridCol w="3656965"/>
                <a:gridCol w="3853815"/>
              </a:tblGrid>
              <a:tr h="8985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景物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联想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情丝（感悟）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8991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小溪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曾养育昔日的人们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人类声息相通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8985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鼠麹草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少女、村庄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生命的宁静之美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8991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彩菌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滋养过山村里的人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生命的美好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8985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有加利树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严峻的圣者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生命的渺小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10668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野狗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海上的飓风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寒带的雪潮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生命对于疾苦的恐惧</a:t>
                      </a:r>
                      <a:endParaRPr lang="en-US" altLang="en-US" sz="32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/>
                </a:tc>
              </a:tr>
              <a:tr h="8985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麂子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幻境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生命的庄严与神圣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694055"/>
            <a:ext cx="640080" cy="50774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归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纳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总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结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二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6045" y="116205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课堂检测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015" y="1467485"/>
            <a:ext cx="1045527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171575"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我们都有亲近大自然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体验大自然的经历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在领悟自然之美的同时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你又有怎样的联想和感悟呢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?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 fontAlgn="auto"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请用简练、含蓄的文字表达你的感受</a:t>
            </a:r>
            <a:r>
              <a:rPr lang="en-US" altLang="zh-CN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00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字左右。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（学习在描写中融入想象与思考，让文章富有内涵）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968" y="217714"/>
            <a:ext cx="4822371" cy="4822371"/>
          </a:xfrm>
          <a:prstGeom prst="rect">
            <a:avLst/>
          </a:prstGeom>
        </p:spPr>
      </p:pic>
      <p:pic>
        <p:nvPicPr>
          <p:cNvPr id="7" name="图片 6" descr="图片包含 餐桌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109" y="587828"/>
            <a:ext cx="4096090" cy="53930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166" y="4257583"/>
            <a:ext cx="2095834" cy="28178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722" b="30476"/>
          <a:stretch>
            <a:fillRect/>
          </a:stretch>
        </p:blipFill>
        <p:spPr>
          <a:xfrm>
            <a:off x="0" y="3900196"/>
            <a:ext cx="2790281" cy="29578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5981" y="1179082"/>
            <a:ext cx="1106170" cy="313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>
                <a:ln w="28575">
                  <a:solidFill>
                    <a:schemeClr val="bg1"/>
                  </a:solidFill>
                </a:ln>
                <a:solidFill>
                  <a:srgbClr val="526342"/>
                </a:solidFill>
                <a:latin typeface="方正行楷简体" charset="-122"/>
                <a:ea typeface="方正行楷简体" charset="-122"/>
              </a:rPr>
              <a:t>谢谢观看</a:t>
            </a:r>
            <a:endParaRPr lang="zh-CN" altLang="en-US" sz="6000" b="1">
              <a:ln w="28575">
                <a:solidFill>
                  <a:schemeClr val="bg1"/>
                </a:solidFill>
              </a:ln>
              <a:solidFill>
                <a:srgbClr val="526342"/>
              </a:solidFill>
              <a:latin typeface="方正行楷简体" charset="-122"/>
              <a:ea typeface="方正行楷简体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166" y="4257583"/>
            <a:ext cx="2095834" cy="28178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722" b="30476"/>
          <a:stretch>
            <a:fillRect/>
          </a:stretch>
        </p:blipFill>
        <p:spPr>
          <a:xfrm>
            <a:off x="0" y="3900196"/>
            <a:ext cx="2790281" cy="29578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10071" y="1675129"/>
            <a:ext cx="1106170" cy="32023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>
                <a:ln w="28575">
                  <a:solidFill>
                    <a:schemeClr val="bg1"/>
                  </a:solidFill>
                </a:ln>
                <a:solidFill>
                  <a:srgbClr val="526342"/>
                </a:solidFill>
                <a:latin typeface="方正行楷简体" charset="-122"/>
                <a:ea typeface="方正行楷简体" charset="-122"/>
              </a:rPr>
              <a:t>秦</a:t>
            </a:r>
            <a:r>
              <a:rPr lang="en-US" altLang="zh-CN" sz="6000" b="1">
                <a:ln w="28575">
                  <a:solidFill>
                    <a:schemeClr val="bg1"/>
                  </a:solidFill>
                </a:ln>
                <a:solidFill>
                  <a:srgbClr val="526342"/>
                </a:solidFill>
                <a:latin typeface="方正行楷简体" charset="-122"/>
                <a:ea typeface="方正行楷简体" charset="-122"/>
              </a:rPr>
              <a:t>       </a:t>
            </a:r>
            <a:r>
              <a:rPr lang="zh-CN" altLang="en-US" sz="6000" b="1">
                <a:ln w="28575">
                  <a:solidFill>
                    <a:schemeClr val="bg1"/>
                  </a:solidFill>
                </a:ln>
                <a:solidFill>
                  <a:srgbClr val="526342"/>
                </a:solidFill>
                <a:latin typeface="方正行楷简体" charset="-122"/>
                <a:ea typeface="方正行楷简体" charset="-122"/>
              </a:rPr>
              <a:t>腔</a:t>
            </a:r>
            <a:endParaRPr lang="zh-CN" altLang="en-US" sz="6000" b="1">
              <a:ln w="28575">
                <a:solidFill>
                  <a:schemeClr val="bg1"/>
                </a:solidFill>
              </a:ln>
              <a:solidFill>
                <a:srgbClr val="526342"/>
              </a:solidFill>
              <a:latin typeface="方正行楷简体" charset="-122"/>
              <a:ea typeface="方正行楷简体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30250" y="431165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学习目标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830" y="1217295"/>
            <a:ext cx="1163891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语言建构与运用：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品读文章，涵泳主旨，品味文章厚重的文化意蕴；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思维发展与提升：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将本文与《胡同文化》进行比较阅读，体会不同地域文化的特质；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审美鉴赏与创造：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鉴赏句子的表达效果；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文化传承与理解：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梳理归纳中化民俗文化的特点，从而对民间文化有更深刻的理解。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7635" y="672465"/>
            <a:ext cx="1193736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1171575"/>
            <a:r>
              <a:rPr lang="zh-CN" altLang="en-US" sz="3600">
                <a:solidFill>
                  <a:schemeClr val="accent1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ea"/>
              </a:rPr>
              <a:t>当代文学奇才</a:t>
            </a:r>
            <a:r>
              <a:rPr lang="en-US" altLang="zh-CN" sz="3600">
                <a:solidFill>
                  <a:schemeClr val="accent1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ea"/>
              </a:rPr>
              <a:t>——</a:t>
            </a:r>
            <a:r>
              <a:rPr lang="zh-CN" altLang="en-US" sz="3600">
                <a:solidFill>
                  <a:schemeClr val="accent1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ea"/>
              </a:rPr>
              <a:t>贾平凹</a:t>
            </a:r>
            <a:endParaRPr lang="zh-CN" altLang="en-US" sz="3600">
              <a:solidFill>
                <a:schemeClr val="accent1"/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</a:endParaRPr>
          </a:p>
          <a:p>
            <a:pPr algn="l"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贾平凹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著名作家。原名贾平娃。陕西丹凤人。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任中国作家协会副主席、陕西省作家协会主席。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贾平凹小说主要描写新时期西北农村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特别是改革开放后的变革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视野开阔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具有丰富的当代中国社会文化内蕴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富于地域风土特色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格调清新隽永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明白了然。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 defTabSz="1171575"/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代表作品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: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长篇小说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废都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秦腔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古炉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等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中短篇小说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黑氏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美穴地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algn="l"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及散文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丑石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天气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等。</a:t>
            </a:r>
            <a:endParaRPr lang="zh-CN" altLang="en-US" sz="3600" b="1"/>
          </a:p>
        </p:txBody>
      </p:sp>
      <p:sp>
        <p:nvSpPr>
          <p:cNvPr id="3" name="矩形 2"/>
          <p:cNvSpPr/>
          <p:nvPr/>
        </p:nvSpPr>
        <p:spPr>
          <a:xfrm>
            <a:off x="127000" y="98425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知人论世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0175" y="751840"/>
            <a:ext cx="11931650" cy="5877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1171575"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1.《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秦腔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一文中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哪些地方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能够体现秦川人们喜欢秦腔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171575"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defTabSz="1171575"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有了秦腔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生活便有了乐趣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高兴了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唱‘快板’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高兴得像被烈性炸药炸了一样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要把整个身心粉碎在天空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!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痛苦了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唱‘慢板’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揪心裂肠的唱腔却表现了多么有情有味的美来。美给了别人享受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美也熨平了自己心中愁苦的皱纹。”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试分析这段话在表达上的特色和效果。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171575">
              <a:buNone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defTabSz="1171575"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左边的喊右边的踩了他的脚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右边的叫左边的挤了他的腰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一个说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狗年快完了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你还叫啥哩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一个说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猪年还没到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你便拱开了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!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言语伤人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动了手脚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外边的趁机而入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一时四边向里挤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里边向外扛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人的旋涡涌起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如四月的麦田起风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根儿不动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头身一会儿倒西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一会儿倒东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喊声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骂声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哭声一片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有拼命挤将出来的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一出来方觉世界偌大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身体胖肿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但差不多却光了脚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乱了头发。”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赏读这一段场面描写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体会写作手法及其表达作用。</a:t>
            </a:r>
            <a:endParaRPr lang="en-US" altLang="zh-CN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045" y="106680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自读深思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3493" name="Picture 5" descr="379597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71486">
            <a:off x="251460" y="494030"/>
            <a:ext cx="3851275" cy="269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9" name="Picture 11" descr="201210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868881">
            <a:off x="4658678" y="662940"/>
            <a:ext cx="4897437" cy="305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7" name="Picture 9" descr="122260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47762">
            <a:off x="401003" y="2473008"/>
            <a:ext cx="3708400" cy="400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01" name="Picture 13" descr="667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539972">
            <a:off x="7786688" y="2981960"/>
            <a:ext cx="3995737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5" name="Picture 7" descr="201082~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-537031">
            <a:off x="4023360" y="3351213"/>
            <a:ext cx="3509963" cy="309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566400" y="328930"/>
            <a:ext cx="129032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彩菌</a:t>
            </a:r>
            <a:endParaRPr lang="zh-CN" altLang="en-US" sz="7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6045" y="116205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小组探究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810" y="1365250"/>
            <a:ext cx="1193038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171575">
              <a:buNone/>
            </a:pP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围绕秦腔写了哪些内容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为何很少正面写秦腔艺术本身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defTabSz="1171575"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1171575"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1171575"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1171575"/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一个消逝了的山村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和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秦腔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两篇文章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都有对于生命的感悟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但感悟的内容不同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试分析。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3195" y="776605"/>
            <a:ext cx="118662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171575"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秦腔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一文中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哪些地方能够体现秦川人们喜欢秦腔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1171575">
              <a:buNone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看排练、搭戏台、看戏人山人海、来客看戏招待、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1171575">
              <a:buNone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红白丧喜之事包台戏。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060" y="2574290"/>
            <a:ext cx="1186624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171575"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有了秦腔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生活便有了乐趣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高兴了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唱‘快板’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高兴得像被烈性炸药炸了一样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要把整个身心粉碎在天空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!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痛苦了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唱‘慢板’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揪心裂肠的唱腔却表现了多么有情有味的美来。美给了别人享受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美也熨平了自己心中愁苦的皱纹。”试分析这段话在表达上的特色和效果。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1171575">
              <a:buNone/>
            </a:pPr>
            <a:r>
              <a:rPr lang="zh-CN" altLang="en-US" sz="3200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运用了夸张修辞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把唱秦腔“快板”所流露出来的高兴狂喜之情表现得淋漓尽致；</a:t>
            </a:r>
            <a:r>
              <a:rPr lang="zh-CN" altLang="en-US" sz="3200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运用比喻修辞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极为形象地表现了秦腔“慢板”对秦人心灵的抚慰作用。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045" y="144145"/>
            <a:ext cx="24688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归纳总结一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86105" y="3334385"/>
            <a:ext cx="10749280" cy="30460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1171575">
              <a:buNone/>
            </a:pPr>
            <a:r>
              <a:rPr lang="zh-CN" altLang="en-US" sz="3200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这一段运用了语言描写和动作描写等手法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>
              <a:buNone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写戏开演前人们那种火爆的言辞情绪和行为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>
              <a:buNone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除了表现出人们观戏的热情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>
              <a:buNone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也非常生动地传达出关东人特有的粗烈豪放的性格；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>
              <a:buNone/>
            </a:pPr>
            <a:r>
              <a:rPr lang="en-US" altLang="zh-CN" sz="3200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人的旋涡涌起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如四月的麦田起风”运用了比喻的手法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>
              <a:buNone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形象地写出人群的密集拥挤与流动感。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430" y="102870"/>
            <a:ext cx="1191069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1171575"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左边的喊右边的踩了他的脚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右边的叫左边的挤了他的腰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一个说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狗年快完了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你还叫啥哩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一个说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猪年还没到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你便拱开了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!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言语伤人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动了手脚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外边的趁机而入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一时四边向里挤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里边向外扛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人的旋涡涌起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如四月的麦田起风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根儿不动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头身一会儿倒西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一会儿倒东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喊声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骂声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哭声一片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有拼命挤将出来的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一出来方觉世界偌大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身体胖肿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但差不多却光了脚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乱了头发。”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赏读这一段场面描写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体会写作手法及其表达作用。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4795" y="1653540"/>
            <a:ext cx="11662410" cy="5077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1171575" fontAlgn="auto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写了秦腔的自然地理环境、人文社会环境、演出环境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defTabSz="1171575" fontAlgn="auto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人们看秦腔的态度、演出的效果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defTabSz="1171575" fontAlgn="auto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演员的社会地位和声誉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等等。很少正面写秦腔艺术本身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defTabSz="1171575" fontAlgn="auto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用意在于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defTabSz="1171575" fontAlgn="auto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通过对秦川大地上人们的喜怒哀乐等风土人情的描绘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defTabSz="1171575" fontAlgn="auto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展现秦人的生存状态和精神面貌。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116840" y="812800"/>
            <a:ext cx="119589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171575">
              <a:buNone/>
            </a:pP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围绕秦腔写了哪些内容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为何很少正面写秦腔艺术本身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045" y="144145"/>
            <a:ext cx="24688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归纳总结二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6045" y="144145"/>
            <a:ext cx="24688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归纳总结三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045" y="789305"/>
            <a:ext cx="113734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171575"/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一个消逝了的山村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和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秦腔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两篇文章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都有对于生命的感悟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但感悟的内容不同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试分析。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06045" y="2286000"/>
            <a:ext cx="119786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171575" fontAlgn="auto">
              <a:buNone/>
            </a:pP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一个消逝了的山村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大自然让我们领略了生命的含义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 fontAlgn="auto">
              <a:buNone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要像“鼠麹草”一样谦虚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像那“村女”一样恬静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 fontAlgn="auto">
              <a:buNone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像“山村”一样质朴。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 fontAlgn="auto">
              <a:buNone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自然滋养人类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生命跨越时空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声息相通。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1171575" fontAlgn="auto">
              <a:buNone/>
            </a:pPr>
            <a:r>
              <a:rPr lang="en-US" altLang="zh-CN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秦腔</a:t>
            </a:r>
            <a:r>
              <a:rPr lang="en-US" altLang="zh-CN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中处处流露出对生命意识以及生命意义的思考。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 fontAlgn="auto">
              <a:buNone/>
            </a:pPr>
            <a:r>
              <a:rPr lang="zh-CN" altLang="en-US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在秦腔的作用下</a:t>
            </a:r>
            <a:r>
              <a:rPr lang="en-US" altLang="zh-CN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人回归了本性</a:t>
            </a:r>
            <a:r>
              <a:rPr lang="en-US" altLang="zh-CN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自然本真地释放自己内心的情感。透过文章</a:t>
            </a:r>
            <a:r>
              <a:rPr lang="en-US" altLang="zh-CN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我们看到了秦人的淳朴不羁</a:t>
            </a:r>
            <a:r>
              <a:rPr lang="en-US" altLang="zh-CN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他们“野蛮却不恶意中伤”</a:t>
            </a:r>
            <a:r>
              <a:rPr lang="en-US" altLang="zh-CN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散发着生命的真实与朴素。</a:t>
            </a:r>
            <a:endParaRPr lang="zh-CN" altLang="en-US" sz="3200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1171575" fontAlgn="auto">
              <a:buNone/>
            </a:pP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文中充满了对人性本真的赞美与向往。</a:t>
            </a:r>
            <a:endParaRPr lang="zh-CN" altLang="en-US" sz="32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0500" y="691515"/>
            <a:ext cx="11528425" cy="6062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171575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下列对课文内容的表述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不恰当的一项是	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　　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>
              <a:buNone/>
            </a:pP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defTabSz="1171575"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A.《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一个消逝了的山村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中作者猜想山村隐藏兴衰史的依据是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一条用石块砌成的旧路。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>
              <a:buNone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defTabSz="1171575"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B.《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一个消逝了的山村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最后一段是文章的点睛之笔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,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概括了对自然的总体感悟。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>
              <a:buNone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defTabSz="1171575"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C.《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秦腔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开头部分强调“秦腔”的生成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与秦川的风土人情密不可分。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defTabSz="1171575">
              <a:buNone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defTabSz="1171575"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D.《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秦腔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中对“秦腔”的描写仅仅运用了正面描写的手法。</a:t>
            </a:r>
            <a:endParaRPr lang="zh-CN" altLang="en-US" sz="3200" b="1"/>
          </a:p>
        </p:txBody>
      </p:sp>
      <p:sp>
        <p:nvSpPr>
          <p:cNvPr id="3" name="矩形 2"/>
          <p:cNvSpPr/>
          <p:nvPr/>
        </p:nvSpPr>
        <p:spPr>
          <a:xfrm>
            <a:off x="190500" y="46355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课堂检测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52523" y="360045"/>
            <a:ext cx="8388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D</a:t>
            </a:r>
            <a:endParaRPr lang="en-US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968" y="217714"/>
            <a:ext cx="4822371" cy="4822371"/>
          </a:xfrm>
          <a:prstGeom prst="rect">
            <a:avLst/>
          </a:prstGeom>
        </p:spPr>
      </p:pic>
      <p:pic>
        <p:nvPicPr>
          <p:cNvPr id="7" name="图片 6" descr="图片包含 餐桌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109" y="587828"/>
            <a:ext cx="4096090" cy="53930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166" y="4257583"/>
            <a:ext cx="2095834" cy="28178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722" b="30476"/>
          <a:stretch>
            <a:fillRect/>
          </a:stretch>
        </p:blipFill>
        <p:spPr>
          <a:xfrm>
            <a:off x="0" y="3900196"/>
            <a:ext cx="2790281" cy="29578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5981" y="1179082"/>
            <a:ext cx="1106170" cy="313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>
                <a:ln w="28575">
                  <a:solidFill>
                    <a:schemeClr val="bg1"/>
                  </a:solidFill>
                </a:ln>
                <a:solidFill>
                  <a:srgbClr val="526342"/>
                </a:solidFill>
                <a:latin typeface="方正行楷简体" charset="-122"/>
                <a:ea typeface="方正行楷简体" charset="-122"/>
              </a:rPr>
              <a:t>谢谢观看</a:t>
            </a:r>
            <a:endParaRPr lang="zh-CN" altLang="en-US" sz="6000" b="1">
              <a:ln w="28575">
                <a:solidFill>
                  <a:schemeClr val="bg1"/>
                </a:solidFill>
              </a:ln>
              <a:solidFill>
                <a:srgbClr val="526342"/>
              </a:solidFill>
              <a:latin typeface="方正行楷简体" charset="-122"/>
              <a:ea typeface="方正行楷简体" charset="-122"/>
            </a:endParaRPr>
          </a:p>
        </p:txBody>
      </p:sp>
      <p:pic>
        <p:nvPicPr>
          <p:cNvPr id="14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0236200" y="118237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3" name="Group 13"/>
          <p:cNvGrpSpPr/>
          <p:nvPr/>
        </p:nvGrpSpPr>
        <p:grpSpPr>
          <a:xfrm>
            <a:off x="114935" y="110490"/>
            <a:ext cx="4965700" cy="4575810"/>
            <a:chOff x="2608" y="1207"/>
            <a:chExt cx="3039" cy="2767"/>
          </a:xfrm>
        </p:grpSpPr>
        <p:pic>
          <p:nvPicPr>
            <p:cNvPr id="12294" name="Picture 7" descr="200903~1"/>
            <p:cNvPicPr>
              <a:picLocks noChangeAspect="1"/>
            </p:cNvPicPr>
            <p:nvPr/>
          </p:nvPicPr>
          <p:blipFill>
            <a:blip r:embed="rId2"/>
            <a:srcRect r="-85" b="-78"/>
            <a:stretch>
              <a:fillRect/>
            </a:stretch>
          </p:blipFill>
          <p:spPr>
            <a:xfrm>
              <a:off x="2608" y="1207"/>
              <a:ext cx="3039" cy="27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5" name="Picture 12" descr="48DQ6DVPG`NNR4R9N]%HYZ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30" y="3793"/>
              <a:ext cx="772" cy="13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291" name="Picture 5" descr="201306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4150" y="1946910"/>
            <a:ext cx="5372735" cy="4753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721340" y="110490"/>
            <a:ext cx="1290320" cy="3749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有加利树</a:t>
            </a:r>
            <a:endParaRPr lang="zh-CN" altLang="en-US" sz="7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4" name="Picture 6" descr="http://imgsrc.baidu.com/baike/pic/item/2f3295d4bcfd694da08bb70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65" y="162560"/>
            <a:ext cx="6165215" cy="4972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7" descr="8095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840" y="2317115"/>
            <a:ext cx="5358765" cy="4385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153660" y="162560"/>
            <a:ext cx="129032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麂子</a:t>
            </a:r>
            <a:endParaRPr lang="zh-CN" altLang="en-US" sz="7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13035" y="4458970"/>
            <a:ext cx="129032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野狗</a:t>
            </a:r>
            <a:endParaRPr lang="zh-CN" altLang="en-US" sz="7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30250" y="431165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学习目标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985" y="1217295"/>
            <a:ext cx="10908030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语言建构与运用：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品读文章，涵泳主旨，品味文中蕴含的哲思之美；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思维发展与提升：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梳理文中景、物、情的关系；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审美鉴赏与创造：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学会鉴赏有深刻含义的句子；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文化传承与理解：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深入领会文章深沉的文化底蕴，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体会作者珍爱自然、珍爱生命、共创美好家园的思想感情。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27000" y="98425"/>
            <a:ext cx="11937365" cy="6661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20000"/>
              </a:lnSpc>
            </a:pPr>
            <a:r>
              <a:rPr 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中国最为杰出的抒情诗人</a:t>
            </a:r>
            <a:r>
              <a:rPr 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”——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冯至</a:t>
            </a:r>
            <a:endParaRPr 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冯至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(1905—1993)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，原名冯承植，河北涿州人。现代著名诗人。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1921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年考入北京大学，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1923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年后受到新文化运动的影响开始发表新诗。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1927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月出版第一部诗集《昨日之歌》，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1929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月出版第二部诗集《北游及其他》。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
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1941年他创作了一组后来结集为《十四行集》的诗作，影响甚大。冯至的小说与散文也均十分出色，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小说的代表作有《蝉与晚秋》《仲尼之将丧》《伍子胥》等；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散文则有《山水》集。鲁迅称他是“中国最为杰出的抒情诗人”。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他的散文也写得清新明澈，别具一格。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00" y="98425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知人论世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90270" y="813435"/>
            <a:ext cx="1100518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3740" fontAlgn="auto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作者选取了一个已经消逝了的山村的自然风物，</a:t>
            </a:r>
            <a:endParaRPr lang="zh-CN" sz="3600" b="1">
              <a:ea typeface="宋体" panose="02010600030101010101" pitchFamily="2" charset="-122"/>
            </a:endParaRPr>
          </a:p>
          <a:p>
            <a:pPr indent="713740" fontAlgn="auto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叠加作者丰富的想象，</a:t>
            </a:r>
            <a:endParaRPr lang="zh-CN" sz="3600" b="1">
              <a:ea typeface="宋体" panose="02010600030101010101" pitchFamily="2" charset="-122"/>
            </a:endParaRPr>
          </a:p>
          <a:p>
            <a:pPr indent="713740" fontAlgn="auto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把一个山村的过去和现在交替呈现在读者面前，</a:t>
            </a:r>
            <a:endParaRPr lang="zh-CN" sz="3600" b="1">
              <a:ea typeface="宋体" panose="02010600030101010101" pitchFamily="2" charset="-122"/>
            </a:endParaRPr>
          </a:p>
          <a:p>
            <a:pPr indent="713740" fontAlgn="auto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赋予对自然、对人生的独特感悟，</a:t>
            </a:r>
            <a:endParaRPr lang="zh-CN" sz="3600" b="1">
              <a:ea typeface="宋体" panose="02010600030101010101" pitchFamily="2" charset="-122"/>
            </a:endParaRPr>
          </a:p>
          <a:p>
            <a:pPr indent="713740" fontAlgn="auto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让人生发出时空变幻、物是人非的慨叹，</a:t>
            </a:r>
            <a:endParaRPr lang="zh-CN" sz="3600" b="1">
              <a:ea typeface="宋体" panose="02010600030101010101" pitchFamily="2" charset="-122"/>
            </a:endParaRPr>
          </a:p>
          <a:p>
            <a:pPr indent="713740" fontAlgn="auto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寄予了作者</a:t>
            </a:r>
            <a:endParaRPr lang="zh-CN" sz="3600" b="1">
              <a:ea typeface="宋体" panose="02010600030101010101" pitchFamily="2" charset="-122"/>
            </a:endParaRPr>
          </a:p>
          <a:p>
            <a:pPr indent="713740" fontAlgn="auto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珍爱自然、珍爱生命、共创和平家园的美好愿望。</a:t>
            </a:r>
            <a:endParaRPr lang="zh-CN" altLang="en-US" sz="3600"/>
          </a:p>
        </p:txBody>
      </p:sp>
      <p:sp>
        <p:nvSpPr>
          <p:cNvPr id="2" name="矩形 1"/>
          <p:cNvSpPr/>
          <p:nvPr/>
        </p:nvSpPr>
        <p:spPr>
          <a:xfrm>
            <a:off x="123190" y="168275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整体感知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6045" y="978535"/>
            <a:ext cx="1197991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．作者猜想山村隐藏兴衰史的依据是什么？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在第2段中，文章说“我在那条路上走时，好像是走着两条道路：一条路引我走近山居，另一条路是引我走到过去”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这句话有什么含义？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文章第6段中作者举了“一个村女在山顶上缝什么”的事例，意在表现什么？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4．怎么理解文末“风雨如晦的时刻…有着意味不尽的关联”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这一句话的内涵？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045" y="106680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自读深思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5015" y="257810"/>
          <a:ext cx="11251565" cy="6459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0785"/>
                <a:gridCol w="3755390"/>
                <a:gridCol w="3755390"/>
              </a:tblGrid>
              <a:tr h="8985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景物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联想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情丝（感悟）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8991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人类声息相通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8985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少女、村庄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8991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8985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10668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海上的飓风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寒带的雪潮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89852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生命的庄严与神圣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14935" y="960755"/>
            <a:ext cx="640080" cy="39693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小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组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探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  <a:p>
            <a:pPr algn="ctr"/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究</a:t>
            </a:r>
            <a:endParaRPr lang="zh-CN" altLang="en-US" sz="36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KSO_WM_UNIT_TABLE_BEAUTIFY" val="smartTable{ab4626f4-0ad9-4e00-b3e8-a1f01d6e9fb7}"/>
</p:tagLst>
</file>

<file path=ppt/tags/tag2.xml><?xml version="1.0" encoding="utf-8"?>
<p:tagLst xmlns:p="http://schemas.openxmlformats.org/presentationml/2006/main">
  <p:tag name="KSO_WM_UNIT_TABLE_BEAUTIFY" val="smartTable{ab4626f4-0ad9-4e00-b3e8-a1f01d6e9fb7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e598745b-dc16-4077-8321-ffaa0ff5fa01}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148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7">
      <vt:lpstr>Arial</vt:lpstr>
      <vt:lpstr>等线 Light</vt:lpstr>
      <vt:lpstr>等线</vt:lpstr>
      <vt:lpstr>方正行楷简体</vt:lpstr>
      <vt:lpstr>汉仪雅酷黑简</vt:lpstr>
      <vt:lpstr>宋体</vt:lpstr>
      <vt:lpstr>黑体</vt:lpstr>
      <vt:lpstr>楷体</vt:lpstr>
      <vt:lpstr>Times New Roman</vt:lpstr>
      <vt:lpstr>Calibri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2021-03-26T14:25:48.197</cp:lastPrinted>
  <dcterms:created xsi:type="dcterms:W3CDTF">2021-03-26T14:25:48Z</dcterms:created>
  <dcterms:modified xsi:type="dcterms:W3CDTF">2021-03-26T06:25:53Z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